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455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9" r:id="rId10"/>
    <p:sldId id="481" r:id="rId11"/>
    <p:sldId id="480" r:id="rId12"/>
    <p:sldId id="475" r:id="rId13"/>
    <p:sldId id="476" r:id="rId14"/>
    <p:sldId id="477" r:id="rId15"/>
    <p:sldId id="478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A5C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6395" autoAdjust="0"/>
  </p:normalViewPr>
  <p:slideViewPr>
    <p:cSldViewPr>
      <p:cViewPr varScale="1">
        <p:scale>
          <a:sx n="146" d="100"/>
          <a:sy n="146" d="100"/>
        </p:scale>
        <p:origin x="36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7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March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29660" r="25486" b="21647"/>
          <a:stretch/>
        </p:blipFill>
        <p:spPr>
          <a:xfrm>
            <a:off x="5877271" y="101184"/>
            <a:ext cx="875701" cy="4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Worldgrid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Worldline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March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29660" r="25486" b="21647"/>
          <a:stretch/>
        </p:blipFill>
        <p:spPr>
          <a:xfrm>
            <a:off x="5877271" y="101184"/>
            <a:ext cx="875701" cy="4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8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5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07-12-2020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749499" y="4646845"/>
            <a:ext cx="16450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For internal use</a:t>
            </a:r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t="44209" r="19350" b="41261"/>
          <a:stretch/>
        </p:blipFill>
        <p:spPr>
          <a:xfrm>
            <a:off x="6156176" y="4515966"/>
            <a:ext cx="2880320" cy="3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29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5147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xxxxxxxx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buClr>
                <a:srgbClr val="565A5C"/>
              </a:buClr>
              <a:defRPr/>
            </a:lvl1pPr>
            <a:lvl2pPr>
              <a:buClr>
                <a:srgbClr val="565A5C"/>
              </a:buClr>
              <a:defRPr/>
            </a:lvl2pPr>
            <a:lvl3pPr>
              <a:buClr>
                <a:srgbClr val="565A5C"/>
              </a:buClr>
              <a:defRPr/>
            </a:lvl3pPr>
            <a:lvl4pPr>
              <a:buClr>
                <a:srgbClr val="565A5C"/>
              </a:buClr>
              <a:defRPr/>
            </a:lvl4pPr>
            <a:lvl5pPr>
              <a:buClr>
                <a:srgbClr val="565A5C"/>
              </a:buClr>
              <a:defRPr/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946046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 userDrawn="1"/>
        </p:nvCxnSpPr>
        <p:spPr>
          <a:xfrm>
            <a:off x="1588" y="4621882"/>
            <a:ext cx="9144000" cy="0"/>
          </a:xfrm>
          <a:prstGeom prst="line">
            <a:avLst/>
          </a:prstGeom>
          <a:ln w="15875">
            <a:solidFill>
              <a:srgbClr val="565A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 userDrawn="1"/>
        </p:nvGrpSpPr>
        <p:grpSpPr>
          <a:xfrm>
            <a:off x="7596336" y="4652362"/>
            <a:ext cx="1512168" cy="397199"/>
            <a:chOff x="7596336" y="4652362"/>
            <a:chExt cx="1512168" cy="397199"/>
          </a:xfrm>
        </p:grpSpPr>
        <p:sp>
          <p:nvSpPr>
            <p:cNvPr id="5" name="Rectangle 4"/>
            <p:cNvSpPr/>
            <p:nvPr userDrawn="1"/>
          </p:nvSpPr>
          <p:spPr>
            <a:xfrm>
              <a:off x="7596336" y="4652362"/>
              <a:ext cx="1512168" cy="39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Content Placeholder 4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t="41669" r="21369" b="41887"/>
            <a:stretch/>
          </p:blipFill>
          <p:spPr>
            <a:xfrm>
              <a:off x="7666385" y="4750658"/>
              <a:ext cx="1341160" cy="268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2053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994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31989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 userDrawn="1"/>
        </p:nvSpPr>
        <p:spPr>
          <a:xfrm>
            <a:off x="236700" y="4729862"/>
            <a:ext cx="245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23-07-2017 | OBO | © Atos </a:t>
            </a:r>
          </a:p>
          <a:p>
            <a:r>
              <a:rPr lang="en-US" sz="10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BDS | MCS  </a:t>
            </a:r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5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/>
              <a:t>Analyse thermique Réseau antennaire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Flashhawk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7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 dirty="0"/>
              <a:t>Résultats profil de vol froid </a:t>
            </a:r>
            <a:r>
              <a:rPr lang="fr-FR" sz="1400" dirty="0" err="1"/>
              <a:t>T</a:t>
            </a:r>
            <a:r>
              <a:rPr lang="fr-FR" sz="1400" baseline="-25000" dirty="0" err="1"/>
              <a:t>ambiante</a:t>
            </a:r>
            <a:r>
              <a:rPr lang="fr-FR" sz="1400" baseline="-25000" dirty="0"/>
              <a:t> </a:t>
            </a:r>
            <a:r>
              <a:rPr lang="fr-FR" sz="1400" dirty="0"/>
              <a:t>-20°C -&gt; -50°C - Analyse régime transitoire</a:t>
            </a:r>
            <a:br>
              <a:rPr lang="fr-FR" sz="1400" dirty="0"/>
            </a:br>
            <a:r>
              <a:rPr lang="fr-FR" sz="1400" dirty="0"/>
              <a:t>avec activation des réchauffeurs en dessous des -20°C (t=1500s)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3016AC-5A98-4DE2-A8F2-661099FA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" y="1001413"/>
            <a:ext cx="7010535" cy="354882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8DAF51-5735-4AB0-8D3D-4BA3AD2A79AA}"/>
              </a:ext>
            </a:extLst>
          </p:cNvPr>
          <p:cNvSpPr txBox="1"/>
          <p:nvPr/>
        </p:nvSpPr>
        <p:spPr>
          <a:xfrm>
            <a:off x="6444208" y="967143"/>
            <a:ext cx="258436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/>
              <a:t>Profil de la température ambiante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33C338-0D72-4370-A9F4-F020D6555A42}"/>
              </a:ext>
            </a:extLst>
          </p:cNvPr>
          <p:cNvSpPr txBox="1"/>
          <p:nvPr/>
        </p:nvSpPr>
        <p:spPr>
          <a:xfrm>
            <a:off x="7020272" y="3016382"/>
            <a:ext cx="2123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00" dirty="0">
                <a:solidFill>
                  <a:srgbClr val="00B050"/>
                </a:solidFill>
              </a:rPr>
              <a:t>Les températures des composants restent au dessus des -40°C.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00" dirty="0">
                <a:solidFill>
                  <a:srgbClr val="00B050"/>
                </a:solidFill>
              </a:rPr>
              <a:t>Pas de coupure de fonctionnement de l’antenne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64BCF1-1145-47B3-B692-3869B7246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85" y="1195279"/>
            <a:ext cx="1632366" cy="15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Modèle de simulation - Profil chaud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9E217-438A-49B9-B261-3E30D99DE8DE}"/>
              </a:ext>
            </a:extLst>
          </p:cNvPr>
          <p:cNvSpPr/>
          <p:nvPr/>
        </p:nvSpPr>
        <p:spPr>
          <a:xfrm>
            <a:off x="5580112" y="955787"/>
            <a:ext cx="367240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u="sng" dirty="0">
                <a:latin typeface="Calibri" panose="020F0502020204030204" pitchFamily="34" charset="0"/>
                <a:ea typeface="Calibri" panose="020F0502020204030204" pitchFamily="34" charset="0"/>
              </a:rPr>
              <a:t>Hypothèses:</a:t>
            </a: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Condition aux limites :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Température ambiante : </a:t>
            </a: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</a:rPr>
              <a:t>+70°C et +55°C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Convection naturelle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Les contacts sont considérés comme parfait (Nbre de vis de fixation important =&gt; résistance de contact inter-pièce faible).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 err="1">
                <a:latin typeface="Calibri" panose="020F0502020204030204" pitchFamily="34" charset="0"/>
                <a:ea typeface="Calibri" panose="020F0502020204030204" pitchFamily="34" charset="0"/>
              </a:rPr>
              <a:t>Orientus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Matériau : Aluminium (masse équivalente)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Plaque isolante Silicone VMQ (conductivité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therm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. : 0,22 W/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Carte commande: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</a:rPr>
              <a:t>PCB : Cond. Th. radiale : 42 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 / Axiale 5W/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) </a:t>
            </a:r>
            <a:r>
              <a:rPr lang="fr-FR" sz="900" u="sng" dirty="0">
                <a:solidFill>
                  <a:srgbClr val="FF0000"/>
                </a:solidFill>
                <a:latin typeface="Calibri" panose="020F0502020204030204" pitchFamily="34" charset="0"/>
              </a:rPr>
              <a:t>avec </a:t>
            </a:r>
            <a:r>
              <a:rPr lang="fr-FR" sz="9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vias</a:t>
            </a:r>
            <a:r>
              <a:rPr lang="fr-FR" sz="900" u="sng" dirty="0">
                <a:solidFill>
                  <a:srgbClr val="FF0000"/>
                </a:solidFill>
                <a:latin typeface="Calibri" panose="020F0502020204030204" pitchFamily="34" charset="0"/>
              </a:rPr>
              <a:t> thermiques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Pad thermique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ref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Bergquist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1000 V0 US (Cond. Th. : 1 W/(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u="sng" dirty="0">
                <a:latin typeface="Calibri" panose="020F0502020204030204" pitchFamily="34" charset="0"/>
                <a:ea typeface="Calibri" panose="020F0502020204030204" pitchFamily="34" charset="0"/>
              </a:rPr>
              <a:t>Puissances: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Ampli : 0.6W (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pcb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: 60°C/W non utilisée car température de fonctionnement directement sur « 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ground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lead » –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top : 20°C/W hypothèse car pas d’info dans datasheet)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Régulateurs : 0.45W (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ambiant : 54°C/W –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pcb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28,6°C/W)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Carte interface</a:t>
            </a:r>
          </a:p>
          <a:p>
            <a:r>
              <a:rPr lang="fr-FR" sz="900" dirty="0">
                <a:latin typeface="Calibri" panose="020F0502020204030204" pitchFamily="34" charset="0"/>
              </a:rPr>
              <a:t>PCB : Cond. Th. radiale : 42 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 / Axiale 5W/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)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</a:rPr>
              <a:t>Pièces mécaniques : 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Aluminium 5086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1DF47E-591B-49AB-AC66-B6AB6001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8" y="983803"/>
            <a:ext cx="5040560" cy="35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496" y="123478"/>
            <a:ext cx="8928992" cy="720080"/>
          </a:xfrm>
        </p:spPr>
        <p:txBody>
          <a:bodyPr/>
          <a:lstStyle/>
          <a:p>
            <a:r>
              <a:rPr lang="fr-FR" sz="1600" dirty="0"/>
              <a:t>Résultats profil chaud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+70°C - Analyse régime transitoire</a:t>
            </a:r>
            <a:br>
              <a:rPr lang="fr-FR" sz="1600" dirty="0"/>
            </a:br>
            <a:r>
              <a:rPr lang="fr-FR" sz="1600" dirty="0"/>
              <a:t>Antenne démarrée à +70°C sans réchauffeurs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33C338-0D72-4370-A9F4-F020D6555A42}"/>
              </a:ext>
            </a:extLst>
          </p:cNvPr>
          <p:cNvSpPr txBox="1"/>
          <p:nvPr/>
        </p:nvSpPr>
        <p:spPr>
          <a:xfrm>
            <a:off x="6804248" y="1203598"/>
            <a:ext cx="2339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/>
              <a:t>Températures maxi :</a:t>
            </a:r>
          </a:p>
          <a:p>
            <a:pPr marL="171450" indent="-171450">
              <a:buFontTx/>
              <a:buChar char="-"/>
            </a:pPr>
            <a:r>
              <a:rPr lang="fr-FR" sz="1000" dirty="0" err="1"/>
              <a:t>Orientus</a:t>
            </a:r>
            <a:r>
              <a:rPr lang="fr-FR" sz="1000" dirty="0"/>
              <a:t> : </a:t>
            </a:r>
            <a:r>
              <a:rPr lang="fr-FR" sz="1000" dirty="0">
                <a:solidFill>
                  <a:srgbClr val="00B050"/>
                </a:solidFill>
              </a:rPr>
              <a:t>+77°C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Ampli :</a:t>
            </a:r>
            <a:r>
              <a:rPr lang="fr-FR" sz="1000" dirty="0">
                <a:solidFill>
                  <a:srgbClr val="FF0000"/>
                </a:solidFill>
              </a:rPr>
              <a:t> +92,5°C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Régulateurs : </a:t>
            </a:r>
            <a:r>
              <a:rPr lang="fr-FR" sz="1000" dirty="0">
                <a:solidFill>
                  <a:srgbClr val="00B050"/>
                </a:solidFill>
              </a:rPr>
              <a:t>+94°C</a:t>
            </a:r>
          </a:p>
          <a:p>
            <a:pPr marL="171450" indent="-171450">
              <a:buFontTx/>
              <a:buChar char="-"/>
            </a:pPr>
            <a:endParaRPr lang="fr-FR" sz="1000" dirty="0">
              <a:solidFill>
                <a:srgbClr val="00B050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00" dirty="0">
                <a:solidFill>
                  <a:srgbClr val="FF0000"/>
                </a:solidFill>
              </a:rPr>
              <a:t>Température des ampli trop élevées (85°C max)</a:t>
            </a:r>
          </a:p>
          <a:p>
            <a:endParaRPr lang="fr-FR" sz="1000" dirty="0">
              <a:solidFill>
                <a:srgbClr val="FF0000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00" dirty="0">
                <a:solidFill>
                  <a:srgbClr val="00B050"/>
                </a:solidFill>
              </a:rPr>
              <a:t>Activation des ampli uniquement sous une </a:t>
            </a:r>
            <a:r>
              <a:rPr lang="fr-FR" sz="1000" dirty="0" err="1">
                <a:solidFill>
                  <a:srgbClr val="00B050"/>
                </a:solidFill>
              </a:rPr>
              <a:t>T</a:t>
            </a:r>
            <a:r>
              <a:rPr lang="fr-FR" sz="1000" baseline="-25000" dirty="0" err="1">
                <a:solidFill>
                  <a:srgbClr val="00B050"/>
                </a:solidFill>
              </a:rPr>
              <a:t>ambiante</a:t>
            </a:r>
            <a:r>
              <a:rPr lang="fr-FR" sz="1000" baseline="-25000" dirty="0">
                <a:solidFill>
                  <a:srgbClr val="00B050"/>
                </a:solidFill>
              </a:rPr>
              <a:t> </a:t>
            </a:r>
            <a:r>
              <a:rPr lang="fr-FR" sz="1000" dirty="0">
                <a:solidFill>
                  <a:srgbClr val="00B050"/>
                </a:solidFill>
              </a:rPr>
              <a:t>de 55°C.</a:t>
            </a:r>
          </a:p>
          <a:p>
            <a:r>
              <a:rPr lang="fr-FR" sz="1000" dirty="0">
                <a:solidFill>
                  <a:srgbClr val="00B050"/>
                </a:solidFill>
              </a:rPr>
              <a:t>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00" dirty="0">
                <a:solidFill>
                  <a:srgbClr val="00B050"/>
                </a:solidFill>
              </a:rPr>
              <a:t>Utilisation des ampli en haute altitude uniquement.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sz="1000" dirty="0">
              <a:solidFill>
                <a:srgbClr val="00B050"/>
              </a:solidFill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000" dirty="0">
                <a:solidFill>
                  <a:srgbClr val="00B050"/>
                </a:solidFill>
              </a:rPr>
              <a:t>Voir analyse thermique avec une </a:t>
            </a:r>
            <a:r>
              <a:rPr lang="fr-FR" sz="1000" dirty="0" err="1">
                <a:solidFill>
                  <a:srgbClr val="00B050"/>
                </a:solidFill>
              </a:rPr>
              <a:t>T</a:t>
            </a:r>
            <a:r>
              <a:rPr lang="fr-FR" sz="1000" baseline="-25000" dirty="0" err="1">
                <a:solidFill>
                  <a:srgbClr val="00B050"/>
                </a:solidFill>
              </a:rPr>
              <a:t>ambiante</a:t>
            </a:r>
            <a:r>
              <a:rPr lang="fr-FR" sz="1000" baseline="-25000" dirty="0">
                <a:solidFill>
                  <a:srgbClr val="00B050"/>
                </a:solidFill>
              </a:rPr>
              <a:t> </a:t>
            </a:r>
            <a:r>
              <a:rPr lang="fr-FR" sz="1000" dirty="0">
                <a:solidFill>
                  <a:srgbClr val="00B050"/>
                </a:solidFill>
              </a:rPr>
              <a:t>à 55°C.</a:t>
            </a:r>
          </a:p>
          <a:p>
            <a:endParaRPr lang="fr-FR" sz="1000" dirty="0">
              <a:solidFill>
                <a:srgbClr val="00B05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930B42-047B-486C-B142-7CFBBF230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53" y="1025254"/>
            <a:ext cx="6826603" cy="35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DA5547-C1A1-4EE2-BEBA-BA14D3782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599E00-B1CD-4362-B08C-4469305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44" y="110507"/>
            <a:ext cx="8927512" cy="720080"/>
          </a:xfrm>
        </p:spPr>
        <p:txBody>
          <a:bodyPr/>
          <a:lstStyle/>
          <a:p>
            <a:r>
              <a:rPr lang="fr-FR" sz="1600" dirty="0"/>
              <a:t>Résultats profil chaud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+70°C - Analyse régime transitoire</a:t>
            </a:r>
            <a:br>
              <a:rPr lang="fr-FR" sz="1600" dirty="0"/>
            </a:br>
            <a:r>
              <a:rPr lang="fr-FR" sz="1600" dirty="0"/>
              <a:t>Antenne démarrée à +70°C sans réchauffeurs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3FF840-72E5-4AE1-8E14-C7DBD528D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2" y="1052846"/>
            <a:ext cx="4428736" cy="25737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1D2B9A-B420-45A6-A5B3-5376C0773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129" y="1062328"/>
            <a:ext cx="4167892" cy="25445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4C984B-F6F0-4531-BEAC-0C44690F317D}"/>
              </a:ext>
            </a:extLst>
          </p:cNvPr>
          <p:cNvSpPr txBox="1"/>
          <p:nvPr/>
        </p:nvSpPr>
        <p:spPr>
          <a:xfrm>
            <a:off x="45302" y="3626563"/>
            <a:ext cx="439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Températures des amplis</a:t>
            </a:r>
          </a:p>
          <a:p>
            <a:pPr algn="ctr"/>
            <a:r>
              <a:rPr lang="fr-FR" sz="1200" dirty="0"/>
              <a:t>T° maxi : </a:t>
            </a:r>
            <a:r>
              <a:rPr lang="fr-FR" sz="1200" dirty="0">
                <a:solidFill>
                  <a:srgbClr val="FF0000"/>
                </a:solidFill>
              </a:rPr>
              <a:t>+92,5°C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0FA4F6-10B7-4E7E-AB2A-61493A36E125}"/>
              </a:ext>
            </a:extLst>
          </p:cNvPr>
          <p:cNvSpPr txBox="1"/>
          <p:nvPr/>
        </p:nvSpPr>
        <p:spPr>
          <a:xfrm>
            <a:off x="4563546" y="3606864"/>
            <a:ext cx="440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/>
              <a:t>Températures :</a:t>
            </a:r>
          </a:p>
          <a:p>
            <a:pPr algn="ctr"/>
            <a:r>
              <a:rPr lang="fr-FR" sz="1200" dirty="0"/>
              <a:t>T° max Carte commande : </a:t>
            </a:r>
            <a:r>
              <a:rPr lang="fr-FR" sz="1200" dirty="0">
                <a:solidFill>
                  <a:srgbClr val="00B050"/>
                </a:solidFill>
              </a:rPr>
              <a:t>+76°C </a:t>
            </a:r>
          </a:p>
          <a:p>
            <a:pPr algn="ctr"/>
            <a:r>
              <a:rPr lang="fr-FR" sz="1200" dirty="0"/>
              <a:t>T° </a:t>
            </a:r>
            <a:r>
              <a:rPr lang="fr-FR" sz="1200" dirty="0" err="1"/>
              <a:t>Orientus</a:t>
            </a:r>
            <a:r>
              <a:rPr lang="fr-FR" sz="1200" dirty="0"/>
              <a:t> : </a:t>
            </a:r>
            <a:r>
              <a:rPr lang="fr-FR" sz="1200" dirty="0">
                <a:solidFill>
                  <a:srgbClr val="00B050"/>
                </a:solidFill>
              </a:rPr>
              <a:t>+77°C </a:t>
            </a:r>
          </a:p>
          <a:p>
            <a:pPr algn="ctr"/>
            <a:r>
              <a:rPr lang="fr-FR" sz="1200" dirty="0"/>
              <a:t>T° maxi Régulateurs : </a:t>
            </a:r>
            <a:r>
              <a:rPr lang="fr-FR" sz="1200" dirty="0">
                <a:solidFill>
                  <a:srgbClr val="00B050"/>
                </a:solidFill>
              </a:rPr>
              <a:t>+94°C</a:t>
            </a:r>
          </a:p>
        </p:txBody>
      </p:sp>
    </p:spTree>
    <p:extLst>
      <p:ext uri="{BB962C8B-B14F-4D97-AF65-F5344CB8AC3E}">
        <p14:creationId xmlns:p14="http://schemas.microsoft.com/office/powerpoint/2010/main" val="180214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BEA37-96AB-4B73-B819-C5CCAE13A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D9721F-2FC8-4B36-A2D4-BE82D84F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0" y="129997"/>
            <a:ext cx="8927512" cy="720080"/>
          </a:xfrm>
        </p:spPr>
        <p:txBody>
          <a:bodyPr/>
          <a:lstStyle/>
          <a:p>
            <a:r>
              <a:rPr lang="fr-FR" sz="1600" dirty="0"/>
              <a:t>Résultats profil chaud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+70°C - Analyse régime transitoire</a:t>
            </a:r>
            <a:br>
              <a:rPr lang="fr-FR" sz="1600" dirty="0"/>
            </a:br>
            <a:r>
              <a:rPr lang="fr-FR" sz="1600" dirty="0"/>
              <a:t>Antenne démarrée à +70°C sans réchauffeurs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88C675-7B6C-4DCD-B34D-EFE4C7E71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90" y="991053"/>
            <a:ext cx="4328194" cy="27068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57020E-BA47-4849-8591-E0FE3A752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8" y="1037506"/>
            <a:ext cx="4248470" cy="25054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AFB392-67BB-4959-A0C0-0B5F973D9276}"/>
              </a:ext>
            </a:extLst>
          </p:cNvPr>
          <p:cNvSpPr txBox="1"/>
          <p:nvPr/>
        </p:nvSpPr>
        <p:spPr>
          <a:xfrm>
            <a:off x="4626360" y="3485164"/>
            <a:ext cx="440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/>
              <a:t>Températures suivant coupe composant ampli:</a:t>
            </a:r>
          </a:p>
          <a:p>
            <a:pPr algn="ctr"/>
            <a:r>
              <a:rPr lang="fr-FR" sz="1200" dirty="0"/>
              <a:t>T° Carte commande (suivant coupe) : </a:t>
            </a:r>
            <a:r>
              <a:rPr lang="fr-FR" sz="1200" dirty="0">
                <a:solidFill>
                  <a:srgbClr val="00B050"/>
                </a:solidFill>
              </a:rPr>
              <a:t>+76°C </a:t>
            </a:r>
          </a:p>
          <a:p>
            <a:pPr algn="ctr"/>
            <a:r>
              <a:rPr lang="fr-FR" sz="1200" dirty="0"/>
              <a:t>T° Régulateurs : </a:t>
            </a:r>
            <a:r>
              <a:rPr lang="fr-FR" sz="1200" dirty="0">
                <a:solidFill>
                  <a:srgbClr val="00B050"/>
                </a:solidFill>
              </a:rPr>
              <a:t>+94°C</a:t>
            </a:r>
          </a:p>
          <a:p>
            <a:pPr algn="ctr"/>
            <a:r>
              <a:rPr lang="fr-FR" sz="1200" dirty="0"/>
              <a:t>T° Ampli : </a:t>
            </a:r>
            <a:r>
              <a:rPr lang="fr-FR" sz="1200" dirty="0">
                <a:solidFill>
                  <a:srgbClr val="FF0000"/>
                </a:solidFill>
              </a:rPr>
              <a:t>92,5°C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ACB96A-E403-456E-AD82-68CDDE56D584}"/>
              </a:ext>
            </a:extLst>
          </p:cNvPr>
          <p:cNvSpPr txBox="1"/>
          <p:nvPr/>
        </p:nvSpPr>
        <p:spPr>
          <a:xfrm>
            <a:off x="0" y="3731385"/>
            <a:ext cx="440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T° blindage carte commande : +77,5°C</a:t>
            </a:r>
          </a:p>
          <a:p>
            <a:pPr algn="ctr"/>
            <a:r>
              <a:rPr lang="fr-FR" sz="1400" dirty="0"/>
              <a:t>T° Pylône et longerons : +74°C</a:t>
            </a:r>
          </a:p>
        </p:txBody>
      </p:sp>
    </p:spTree>
    <p:extLst>
      <p:ext uri="{BB962C8B-B14F-4D97-AF65-F5344CB8AC3E}">
        <p14:creationId xmlns:p14="http://schemas.microsoft.com/office/powerpoint/2010/main" val="73247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496" y="123478"/>
            <a:ext cx="8928992" cy="720080"/>
          </a:xfrm>
        </p:spPr>
        <p:txBody>
          <a:bodyPr/>
          <a:lstStyle/>
          <a:p>
            <a:r>
              <a:rPr lang="fr-FR" sz="1600" dirty="0"/>
              <a:t>Résultats profil chaud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+55°C - Analyse régime transitoire</a:t>
            </a:r>
            <a:br>
              <a:rPr lang="fr-FR" sz="1600" dirty="0"/>
            </a:br>
            <a:r>
              <a:rPr lang="fr-FR" sz="1600" dirty="0"/>
              <a:t>Antenne démarrée à +55°C sans réchauffeurs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33C338-0D72-4370-A9F4-F020D6555A42}"/>
              </a:ext>
            </a:extLst>
          </p:cNvPr>
          <p:cNvSpPr txBox="1"/>
          <p:nvPr/>
        </p:nvSpPr>
        <p:spPr>
          <a:xfrm>
            <a:off x="6804248" y="1203598"/>
            <a:ext cx="23762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Températures maxi :</a:t>
            </a:r>
          </a:p>
          <a:p>
            <a:pPr marL="171450" indent="-171450">
              <a:buFontTx/>
              <a:buChar char="-"/>
            </a:pPr>
            <a:r>
              <a:rPr lang="fr-FR" sz="1100" dirty="0" err="1"/>
              <a:t>Orientus</a:t>
            </a:r>
            <a:r>
              <a:rPr lang="fr-FR" sz="1100" dirty="0"/>
              <a:t> : </a:t>
            </a:r>
            <a:r>
              <a:rPr lang="fr-FR" sz="1100" dirty="0">
                <a:solidFill>
                  <a:srgbClr val="00B050"/>
                </a:solidFill>
              </a:rPr>
              <a:t>+62°C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Ampli :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>
                <a:solidFill>
                  <a:srgbClr val="00B050"/>
                </a:solidFill>
              </a:rPr>
              <a:t>+78°C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Régulateurs : </a:t>
            </a:r>
            <a:r>
              <a:rPr lang="fr-FR" sz="1100" dirty="0">
                <a:solidFill>
                  <a:srgbClr val="00B050"/>
                </a:solidFill>
              </a:rPr>
              <a:t>79,5+°C</a:t>
            </a:r>
          </a:p>
          <a:p>
            <a:r>
              <a:rPr lang="fr-FR" sz="1100" dirty="0">
                <a:solidFill>
                  <a:srgbClr val="00B050"/>
                </a:solidFill>
              </a:rPr>
              <a:t> </a:t>
            </a:r>
          </a:p>
          <a:p>
            <a:r>
              <a:rPr lang="fr-FR" sz="1100" dirty="0">
                <a:solidFill>
                  <a:srgbClr val="00B050"/>
                </a:solidFill>
              </a:rPr>
              <a:t>=&gt; L’antenne fonctionne avec une température ambiante à +55°C.</a:t>
            </a:r>
          </a:p>
          <a:p>
            <a:endParaRPr lang="fr-FR" sz="1100" dirty="0">
              <a:solidFill>
                <a:srgbClr val="00B05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930B42-047B-486C-B142-7CFBBF230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53" y="1082902"/>
            <a:ext cx="6826603" cy="34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9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753069"/>
            <a:ext cx="4950000" cy="1656184"/>
          </a:xfrm>
        </p:spPr>
        <p:txBody>
          <a:bodyPr/>
          <a:lstStyle/>
          <a:p>
            <a:r>
              <a:rPr lang="en-US" dirty="0"/>
              <a:t>Thanks</a:t>
            </a:r>
            <a:br>
              <a:rPr lang="en-US" dirty="0"/>
            </a:br>
            <a:br>
              <a:rPr lang="en-US" sz="1200" dirty="0"/>
            </a:br>
            <a:r>
              <a:rPr lang="en-US" sz="1200" b="0" dirty="0"/>
              <a:t>For more information please contact:</a:t>
            </a:r>
            <a:br>
              <a:rPr lang="en-US" sz="1200" b="0" dirty="0"/>
            </a:br>
            <a:r>
              <a:rPr lang="en-US" sz="1200" b="0" dirty="0"/>
              <a:t>T+ 33 1 98765432</a:t>
            </a:r>
            <a:br>
              <a:rPr lang="en-US" sz="1200" b="0" dirty="0"/>
            </a:br>
            <a:r>
              <a:rPr lang="en-US" sz="1200" b="0" dirty="0"/>
              <a:t>F+ 33 1 88888888</a:t>
            </a:r>
            <a:br>
              <a:rPr lang="en-US" sz="1200" b="0" dirty="0"/>
            </a:br>
            <a:r>
              <a:rPr lang="en-US" sz="1200" b="0" dirty="0"/>
              <a:t>M+ 33 6 44445678</a:t>
            </a:r>
            <a:br>
              <a:rPr lang="en-US" sz="1200" b="0" dirty="0"/>
            </a:br>
            <a:r>
              <a:rPr lang="en-US" sz="1200" b="0" dirty="0"/>
              <a:t>firstname.lastname@atos.net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Modèle de simulation - Profil froid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9E217-438A-49B9-B261-3E30D99DE8DE}"/>
              </a:ext>
            </a:extLst>
          </p:cNvPr>
          <p:cNvSpPr/>
          <p:nvPr/>
        </p:nvSpPr>
        <p:spPr>
          <a:xfrm>
            <a:off x="5580112" y="955787"/>
            <a:ext cx="367240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u="sng" dirty="0">
                <a:latin typeface="Calibri" panose="020F0502020204030204" pitchFamily="34" charset="0"/>
                <a:ea typeface="Calibri" panose="020F0502020204030204" pitchFamily="34" charset="0"/>
              </a:rPr>
              <a:t>Hypothèses:</a:t>
            </a: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Condition aux limites :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Température ambiante : </a:t>
            </a: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</a:rPr>
              <a:t>-50°C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Surfaces d’appui réseau antennaire (interface avion): </a:t>
            </a:r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</a:rPr>
              <a:t>-50°C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Convection naturelle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- Les contacts sont considérés comme parfait (Nbre de vis de fixation important =&gt; résistance de contact inter-pièce faible).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 err="1">
                <a:latin typeface="Calibri" panose="020F0502020204030204" pitchFamily="34" charset="0"/>
                <a:ea typeface="Calibri" panose="020F0502020204030204" pitchFamily="34" charset="0"/>
              </a:rPr>
              <a:t>Orientus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 : 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Matériau : Aluminium (masse équivalente)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Plaque isolante Silicone VMQ (conductivité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therm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. : 0,22 W/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Carte commande: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</a:rPr>
              <a:t>PCB : Cond. Th. radiale : 42 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 / Axiale 5W/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) </a:t>
            </a:r>
            <a:r>
              <a:rPr lang="fr-FR" sz="900" u="sng" dirty="0">
                <a:solidFill>
                  <a:srgbClr val="FF0000"/>
                </a:solidFill>
                <a:latin typeface="Calibri" panose="020F0502020204030204" pitchFamily="34" charset="0"/>
              </a:rPr>
              <a:t>avec </a:t>
            </a:r>
            <a:r>
              <a:rPr lang="fr-FR" sz="9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vias</a:t>
            </a:r>
            <a:r>
              <a:rPr lang="fr-FR" sz="900" u="sng" dirty="0">
                <a:solidFill>
                  <a:srgbClr val="FF0000"/>
                </a:solidFill>
                <a:latin typeface="Calibri" panose="020F0502020204030204" pitchFamily="34" charset="0"/>
              </a:rPr>
              <a:t> thermiques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Pad thermique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ref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Bergquist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1000 V0 US (Cond. Th. : 1 W/(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u="sng" dirty="0">
                <a:latin typeface="Calibri" panose="020F0502020204030204" pitchFamily="34" charset="0"/>
                <a:ea typeface="Calibri" panose="020F0502020204030204" pitchFamily="34" charset="0"/>
              </a:rPr>
              <a:t>Puissances: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Ampli : 0.6W (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pcb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: 60°C/W non utilisée car température de fonctionnement directement sur « 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ground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lead » –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top : 20°C/W hypothèse car pas d’info dans datasheet)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Régulateurs : 0.45W (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ambiant : 54°C/W –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Rth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900" dirty="0" err="1">
                <a:latin typeface="Calibri" panose="020F0502020204030204" pitchFamily="34" charset="0"/>
                <a:ea typeface="Calibri" panose="020F0502020204030204" pitchFamily="34" charset="0"/>
              </a:rPr>
              <a:t>pcb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 28,6°C/W)</a:t>
            </a: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Puissance affectée aux résistances en vis-à-vis : 1W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Carte interface</a:t>
            </a:r>
          </a:p>
          <a:p>
            <a:r>
              <a:rPr lang="fr-FR" sz="900" dirty="0">
                <a:latin typeface="Calibri" panose="020F0502020204030204" pitchFamily="34" charset="0"/>
              </a:rPr>
              <a:t>PCB : Cond. Th. radiale : 42 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 / Axiale 5W/</a:t>
            </a:r>
            <a:r>
              <a:rPr lang="fr-FR" sz="900" dirty="0" err="1">
                <a:latin typeface="Calibri" panose="020F0502020204030204" pitchFamily="34" charset="0"/>
              </a:rPr>
              <a:t>m.K</a:t>
            </a:r>
            <a:r>
              <a:rPr lang="fr-FR" sz="900" dirty="0">
                <a:latin typeface="Calibri" panose="020F0502020204030204" pitchFamily="34" charset="0"/>
              </a:rPr>
              <a:t>)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Patch souple en silicone chauffant sous la carte : 6.25W</a:t>
            </a:r>
          </a:p>
          <a:p>
            <a:pPr>
              <a:spcAft>
                <a:spcPts val="0"/>
              </a:spcAft>
            </a:pPr>
            <a:endParaRPr lang="fr-FR" sz="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latin typeface="Calibri" panose="020F0502020204030204" pitchFamily="34" charset="0"/>
              </a:rPr>
              <a:t>Pièces mécaniques : </a:t>
            </a:r>
            <a:r>
              <a:rPr lang="fr-FR" sz="900" dirty="0">
                <a:latin typeface="Calibri" panose="020F0502020204030204" pitchFamily="34" charset="0"/>
                <a:ea typeface="Calibri" panose="020F0502020204030204" pitchFamily="34" charset="0"/>
              </a:rPr>
              <a:t>Aluminium 5086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186AF6-B811-43CB-BDF0-3A08431EE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77" y="670666"/>
            <a:ext cx="3436950" cy="22643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BCE317-35EF-4DBC-902B-A1BCAF326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5747"/>
            <a:ext cx="3003334" cy="17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1391" y="123478"/>
            <a:ext cx="8957113" cy="720080"/>
          </a:xfrm>
        </p:spPr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transitoire</a:t>
            </a:r>
            <a:br>
              <a:rPr lang="fr-FR" sz="1600" dirty="0"/>
            </a:br>
            <a:r>
              <a:rPr lang="fr-FR" sz="1600" dirty="0"/>
              <a:t>Antenne non démarrée – Activation des réchauffeurs à -50°C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606107-72C4-499B-B6C7-354A865A8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25" y="999704"/>
            <a:ext cx="6290883" cy="35527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33C338-0D72-4370-A9F4-F020D6555A42}"/>
              </a:ext>
            </a:extLst>
          </p:cNvPr>
          <p:cNvSpPr txBox="1"/>
          <p:nvPr/>
        </p:nvSpPr>
        <p:spPr>
          <a:xfrm>
            <a:off x="6478610" y="2355726"/>
            <a:ext cx="2620409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/>
              <a:t>Températures mini :</a:t>
            </a:r>
          </a:p>
          <a:p>
            <a:pPr marL="171450" indent="-171450">
              <a:buFontTx/>
              <a:buChar char="-"/>
            </a:pPr>
            <a:r>
              <a:rPr lang="fr-FR" sz="1100" dirty="0" err="1"/>
              <a:t>Orientus</a:t>
            </a:r>
            <a:r>
              <a:rPr lang="fr-FR" sz="1100" dirty="0"/>
              <a:t> : </a:t>
            </a:r>
            <a:r>
              <a:rPr lang="fr-FR" sz="1100" dirty="0">
                <a:solidFill>
                  <a:srgbClr val="00B050"/>
                </a:solidFill>
              </a:rPr>
              <a:t>-30°C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Ampli : </a:t>
            </a:r>
            <a:r>
              <a:rPr lang="fr-FR" sz="1100" dirty="0">
                <a:solidFill>
                  <a:srgbClr val="FF0000"/>
                </a:solidFill>
              </a:rPr>
              <a:t>-47°C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Régulateurs : </a:t>
            </a:r>
            <a:r>
              <a:rPr lang="fr-FR" sz="1100" dirty="0">
                <a:solidFill>
                  <a:srgbClr val="FF0000"/>
                </a:solidFill>
              </a:rPr>
              <a:t>-44°C</a:t>
            </a:r>
          </a:p>
          <a:p>
            <a:pPr marL="171450" indent="-171450">
              <a:buFontTx/>
              <a:buChar char="-"/>
            </a:pPr>
            <a:endParaRPr lang="fr-FR" sz="1100" dirty="0"/>
          </a:p>
          <a:p>
            <a:r>
              <a:rPr lang="fr-FR" sz="1050" dirty="0">
                <a:solidFill>
                  <a:srgbClr val="FF0000"/>
                </a:solidFill>
              </a:rPr>
              <a:t>=&gt; Le système ne permet pas un démarrage à -50°C avec les réchauffeurs. </a:t>
            </a:r>
          </a:p>
        </p:txBody>
      </p:sp>
    </p:spTree>
    <p:extLst>
      <p:ext uri="{BB962C8B-B14F-4D97-AF65-F5344CB8AC3E}">
        <p14:creationId xmlns:p14="http://schemas.microsoft.com/office/powerpoint/2010/main" val="81557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DA5547-C1A1-4EE2-BEBA-BA14D3782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599E00-B1CD-4362-B08C-44693056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transitoire</a:t>
            </a:r>
            <a:br>
              <a:rPr lang="fr-FR" sz="1600" dirty="0"/>
            </a:br>
            <a:r>
              <a:rPr lang="fr-FR" sz="1600" dirty="0"/>
              <a:t>Antenne non démarrée – Activation des réchauffeurs à -50°C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3FF840-72E5-4AE1-8E14-C7DBD528D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86" y="987574"/>
            <a:ext cx="4393475" cy="29414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1D2B9A-B420-45A6-A5B3-5376C0773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937433"/>
            <a:ext cx="3744416" cy="269223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4C984B-F6F0-4531-BEAC-0C44690F317D}"/>
              </a:ext>
            </a:extLst>
          </p:cNvPr>
          <p:cNvSpPr txBox="1"/>
          <p:nvPr/>
        </p:nvSpPr>
        <p:spPr>
          <a:xfrm>
            <a:off x="15537" y="3976196"/>
            <a:ext cx="439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Températures des amplis</a:t>
            </a:r>
          </a:p>
          <a:p>
            <a:pPr algn="ctr"/>
            <a:r>
              <a:rPr lang="fr-FR" sz="1200" dirty="0"/>
              <a:t>T° mini : </a:t>
            </a:r>
            <a:r>
              <a:rPr lang="fr-FR" sz="1200" dirty="0">
                <a:solidFill>
                  <a:srgbClr val="FF0000"/>
                </a:solidFill>
              </a:rPr>
              <a:t>-47°C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0FA4F6-10B7-4E7E-AB2A-61493A36E125}"/>
              </a:ext>
            </a:extLst>
          </p:cNvPr>
          <p:cNvSpPr txBox="1"/>
          <p:nvPr/>
        </p:nvSpPr>
        <p:spPr>
          <a:xfrm>
            <a:off x="4563546" y="3606864"/>
            <a:ext cx="440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/>
              <a:t>Températures :</a:t>
            </a:r>
          </a:p>
          <a:p>
            <a:pPr algn="ctr"/>
            <a:r>
              <a:rPr lang="fr-FR" sz="1200" dirty="0"/>
              <a:t>T° max Carte commande : </a:t>
            </a:r>
            <a:r>
              <a:rPr lang="fr-FR" sz="1200" dirty="0">
                <a:solidFill>
                  <a:srgbClr val="00B050"/>
                </a:solidFill>
              </a:rPr>
              <a:t>-21°C </a:t>
            </a:r>
          </a:p>
          <a:p>
            <a:pPr algn="ctr"/>
            <a:r>
              <a:rPr lang="fr-FR" sz="1200" dirty="0"/>
              <a:t>T° </a:t>
            </a:r>
            <a:r>
              <a:rPr lang="fr-FR" sz="1200" dirty="0" err="1"/>
              <a:t>Orientus</a:t>
            </a:r>
            <a:r>
              <a:rPr lang="fr-FR" sz="1200" dirty="0"/>
              <a:t> : </a:t>
            </a:r>
            <a:r>
              <a:rPr lang="fr-FR" sz="1200" dirty="0">
                <a:solidFill>
                  <a:srgbClr val="00B050"/>
                </a:solidFill>
              </a:rPr>
              <a:t>-30°C </a:t>
            </a:r>
          </a:p>
          <a:p>
            <a:pPr algn="ctr"/>
            <a:r>
              <a:rPr lang="fr-FR" sz="1200" dirty="0"/>
              <a:t>T° mini Régulateurs : </a:t>
            </a:r>
            <a:r>
              <a:rPr lang="fr-FR" sz="1200" dirty="0">
                <a:solidFill>
                  <a:srgbClr val="FF0000"/>
                </a:solidFill>
              </a:rPr>
              <a:t>-44°C</a:t>
            </a:r>
          </a:p>
        </p:txBody>
      </p:sp>
    </p:spTree>
    <p:extLst>
      <p:ext uri="{BB962C8B-B14F-4D97-AF65-F5344CB8AC3E}">
        <p14:creationId xmlns:p14="http://schemas.microsoft.com/office/powerpoint/2010/main" val="152346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BEA37-96AB-4B73-B819-C5CCAE13A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D9721F-2FC8-4B36-A2D4-BE82D84F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transitoire</a:t>
            </a:r>
            <a:br>
              <a:rPr lang="fr-FR" sz="1600" dirty="0"/>
            </a:br>
            <a:r>
              <a:rPr lang="fr-FR" sz="1600" dirty="0"/>
              <a:t>Antenne non démarrée – Activation des réchauffeurs à -50°C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88C675-7B6C-4DCD-B34D-EFE4C7E71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7574"/>
            <a:ext cx="4644008" cy="27683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57020E-BA47-4849-8591-E0FE3A752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712" y="1225960"/>
            <a:ext cx="4363912" cy="24210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AFB392-67BB-4959-A0C0-0B5F973D9276}"/>
              </a:ext>
            </a:extLst>
          </p:cNvPr>
          <p:cNvSpPr txBox="1"/>
          <p:nvPr/>
        </p:nvSpPr>
        <p:spPr>
          <a:xfrm>
            <a:off x="4572000" y="3647034"/>
            <a:ext cx="4400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/>
              <a:t>Températures suivant coupe composant ampli:</a:t>
            </a:r>
          </a:p>
          <a:p>
            <a:pPr algn="ctr"/>
            <a:r>
              <a:rPr lang="fr-FR" sz="1200" dirty="0"/>
              <a:t>T° Carte commande (suivant coupe) : -28°C </a:t>
            </a:r>
          </a:p>
          <a:p>
            <a:pPr algn="ctr"/>
            <a:r>
              <a:rPr lang="fr-FR" sz="1200" dirty="0"/>
              <a:t>T° résistance chauffante : -16°C </a:t>
            </a:r>
          </a:p>
          <a:p>
            <a:pPr algn="ctr"/>
            <a:r>
              <a:rPr lang="fr-FR" sz="1200" dirty="0"/>
              <a:t>T° Régulateurs : </a:t>
            </a:r>
            <a:r>
              <a:rPr lang="fr-FR" sz="1200" dirty="0">
                <a:solidFill>
                  <a:srgbClr val="FF0000"/>
                </a:solidFill>
              </a:rPr>
              <a:t>-42,5°C</a:t>
            </a:r>
          </a:p>
          <a:p>
            <a:pPr algn="ctr"/>
            <a:r>
              <a:rPr lang="fr-FR" sz="1200" dirty="0"/>
              <a:t>T° ampli : </a:t>
            </a:r>
            <a:r>
              <a:rPr lang="fr-FR" sz="1200" dirty="0">
                <a:solidFill>
                  <a:srgbClr val="FF0000"/>
                </a:solidFill>
              </a:rPr>
              <a:t>-45,5°C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ACB96A-E403-456E-AD82-68CDDE56D584}"/>
              </a:ext>
            </a:extLst>
          </p:cNvPr>
          <p:cNvSpPr txBox="1"/>
          <p:nvPr/>
        </p:nvSpPr>
        <p:spPr>
          <a:xfrm>
            <a:off x="-22334" y="3847409"/>
            <a:ext cx="4400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T° blindage carte commande : -46,5°C</a:t>
            </a:r>
          </a:p>
          <a:p>
            <a:pPr algn="ctr"/>
            <a:r>
              <a:rPr lang="fr-FR" sz="1200" dirty="0"/>
              <a:t>T° Pylône et longerons : -50°C</a:t>
            </a:r>
          </a:p>
        </p:txBody>
      </p:sp>
    </p:spTree>
    <p:extLst>
      <p:ext uri="{BB962C8B-B14F-4D97-AF65-F5344CB8AC3E}">
        <p14:creationId xmlns:p14="http://schemas.microsoft.com/office/powerpoint/2010/main" val="25687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établi (t =2100s)</a:t>
            </a:r>
            <a:br>
              <a:rPr lang="fr-FR" sz="1600" dirty="0"/>
            </a:br>
            <a:r>
              <a:rPr lang="fr-FR" sz="1600" dirty="0"/>
              <a:t>Antenne démarrée avec réchauffeurs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33C338-0D72-4370-A9F4-F020D6555A42}"/>
              </a:ext>
            </a:extLst>
          </p:cNvPr>
          <p:cNvSpPr txBox="1"/>
          <p:nvPr/>
        </p:nvSpPr>
        <p:spPr>
          <a:xfrm>
            <a:off x="7020272" y="1203598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/>
              <a:t>Températures mini :</a:t>
            </a:r>
          </a:p>
          <a:p>
            <a:pPr marL="171450" indent="-171450">
              <a:buFontTx/>
              <a:buChar char="-"/>
            </a:pPr>
            <a:r>
              <a:rPr lang="fr-FR" sz="1000" dirty="0" err="1"/>
              <a:t>Orientus</a:t>
            </a:r>
            <a:r>
              <a:rPr lang="fr-FR" sz="1000" dirty="0"/>
              <a:t> : </a:t>
            </a:r>
            <a:r>
              <a:rPr lang="fr-FR" sz="1000" dirty="0">
                <a:solidFill>
                  <a:srgbClr val="00B050"/>
                </a:solidFill>
              </a:rPr>
              <a:t>-28,5°C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Ampli : </a:t>
            </a:r>
            <a:r>
              <a:rPr lang="fr-FR" sz="1000" dirty="0">
                <a:solidFill>
                  <a:srgbClr val="00B050"/>
                </a:solidFill>
              </a:rPr>
              <a:t>-31°C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Régulateurs : </a:t>
            </a:r>
            <a:r>
              <a:rPr lang="fr-FR" sz="1000" dirty="0">
                <a:solidFill>
                  <a:srgbClr val="00B050"/>
                </a:solidFill>
              </a:rPr>
              <a:t>-24°C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  <a:p>
            <a:r>
              <a:rPr lang="fr-FR" sz="1000" dirty="0">
                <a:solidFill>
                  <a:srgbClr val="00B050"/>
                </a:solidFill>
              </a:rPr>
              <a:t>=&gt; L’antenne fonctionne avec une température ambiante à -50°C.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7960A7-EE4C-431D-8A75-19A1F745D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94" y="1076834"/>
            <a:ext cx="6988186" cy="35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DA5547-C1A1-4EE2-BEBA-BA14D3782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599E00-B1CD-4362-B08C-44693056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établi (t =2100s)</a:t>
            </a:r>
            <a:br>
              <a:rPr lang="fr-FR" sz="1600" dirty="0"/>
            </a:br>
            <a:r>
              <a:rPr lang="fr-FR" sz="1600" dirty="0"/>
              <a:t>Antenne démarrée avec réchauffeurs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3FF840-72E5-4AE1-8E14-C7DBD528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9" y="1072747"/>
            <a:ext cx="4393475" cy="23901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4C984B-F6F0-4531-BEAC-0C44690F317D}"/>
              </a:ext>
            </a:extLst>
          </p:cNvPr>
          <p:cNvSpPr txBox="1"/>
          <p:nvPr/>
        </p:nvSpPr>
        <p:spPr>
          <a:xfrm>
            <a:off x="45302" y="3626563"/>
            <a:ext cx="439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Températures des amplis</a:t>
            </a:r>
          </a:p>
          <a:p>
            <a:pPr algn="ctr"/>
            <a:r>
              <a:rPr lang="fr-FR" sz="1200" dirty="0"/>
              <a:t>T° mini : </a:t>
            </a:r>
            <a:r>
              <a:rPr lang="fr-FR" sz="1200" dirty="0">
                <a:solidFill>
                  <a:srgbClr val="00B050"/>
                </a:solidFill>
              </a:rPr>
              <a:t>-31°C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0FA4F6-10B7-4E7E-AB2A-61493A36E125}"/>
              </a:ext>
            </a:extLst>
          </p:cNvPr>
          <p:cNvSpPr txBox="1"/>
          <p:nvPr/>
        </p:nvSpPr>
        <p:spPr>
          <a:xfrm>
            <a:off x="4563546" y="3606864"/>
            <a:ext cx="4400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/>
              <a:t>Températures :</a:t>
            </a:r>
          </a:p>
          <a:p>
            <a:pPr algn="ctr"/>
            <a:r>
              <a:rPr lang="fr-FR" sz="1100" dirty="0"/>
              <a:t>T° max Carte commande : </a:t>
            </a:r>
            <a:r>
              <a:rPr lang="fr-FR" sz="1100" dirty="0">
                <a:solidFill>
                  <a:srgbClr val="00B050"/>
                </a:solidFill>
              </a:rPr>
              <a:t>-20°C </a:t>
            </a:r>
          </a:p>
          <a:p>
            <a:pPr algn="ctr"/>
            <a:r>
              <a:rPr lang="fr-FR" sz="1100" dirty="0"/>
              <a:t>T° </a:t>
            </a:r>
            <a:r>
              <a:rPr lang="fr-FR" sz="1100" dirty="0" err="1"/>
              <a:t>Orientus</a:t>
            </a:r>
            <a:r>
              <a:rPr lang="fr-FR" sz="1100" dirty="0"/>
              <a:t> : </a:t>
            </a:r>
            <a:r>
              <a:rPr lang="fr-FR" sz="1100" dirty="0">
                <a:solidFill>
                  <a:srgbClr val="00B050"/>
                </a:solidFill>
              </a:rPr>
              <a:t>-28,5°C </a:t>
            </a:r>
          </a:p>
          <a:p>
            <a:pPr algn="ctr"/>
            <a:r>
              <a:rPr lang="fr-FR" sz="1100" dirty="0"/>
              <a:t>T° mini Régulateurs : </a:t>
            </a:r>
            <a:r>
              <a:rPr lang="fr-FR" sz="1100" dirty="0">
                <a:solidFill>
                  <a:srgbClr val="00B050"/>
                </a:solidFill>
              </a:rPr>
              <a:t>-24°C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EE4B2C-E5C4-4CBA-B425-CCF7C6A44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987574"/>
            <a:ext cx="4320480" cy="26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0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BEA37-96AB-4B73-B819-C5CCAE13A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D9721F-2FC8-4B36-A2D4-BE82D84F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établi (t =2100s)</a:t>
            </a:r>
            <a:br>
              <a:rPr lang="fr-FR" sz="1600" dirty="0"/>
            </a:br>
            <a:r>
              <a:rPr lang="fr-FR" sz="1600" dirty="0"/>
              <a:t>Antenne démarrée avec réchauffeurs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88C675-7B6C-4DCD-B34D-EFE4C7E71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25" y="1050282"/>
            <a:ext cx="4165267" cy="25999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57020E-BA47-4849-8591-E0FE3A752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339" y="1131590"/>
            <a:ext cx="4440159" cy="23855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AFB392-67BB-4959-A0C0-0B5F973D9276}"/>
              </a:ext>
            </a:extLst>
          </p:cNvPr>
          <p:cNvSpPr txBox="1"/>
          <p:nvPr/>
        </p:nvSpPr>
        <p:spPr>
          <a:xfrm>
            <a:off x="4563546" y="3606864"/>
            <a:ext cx="44009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/>
              <a:t>Températures suivant coupe composant ampli:</a:t>
            </a:r>
          </a:p>
          <a:p>
            <a:pPr algn="ctr"/>
            <a:r>
              <a:rPr lang="fr-FR" sz="1100" dirty="0"/>
              <a:t>T° Carte commande (suivant coupe) : </a:t>
            </a:r>
            <a:r>
              <a:rPr lang="fr-FR" sz="1100" dirty="0">
                <a:solidFill>
                  <a:srgbClr val="00B050"/>
                </a:solidFill>
              </a:rPr>
              <a:t>-27,5°C </a:t>
            </a:r>
          </a:p>
          <a:p>
            <a:pPr algn="ctr"/>
            <a:r>
              <a:rPr lang="fr-FR" sz="1100" dirty="0"/>
              <a:t>T° résistance chauffante : </a:t>
            </a:r>
            <a:r>
              <a:rPr lang="fr-FR" sz="1100" dirty="0">
                <a:solidFill>
                  <a:srgbClr val="00B050"/>
                </a:solidFill>
              </a:rPr>
              <a:t>-11,5°C </a:t>
            </a:r>
          </a:p>
          <a:p>
            <a:pPr algn="ctr"/>
            <a:r>
              <a:rPr lang="fr-FR" sz="1100" dirty="0"/>
              <a:t>T° Régulateurs : </a:t>
            </a:r>
            <a:r>
              <a:rPr lang="fr-FR" sz="1100" dirty="0">
                <a:solidFill>
                  <a:srgbClr val="00B050"/>
                </a:solidFill>
              </a:rPr>
              <a:t>-22°C</a:t>
            </a:r>
          </a:p>
          <a:p>
            <a:pPr algn="ctr"/>
            <a:r>
              <a:rPr lang="fr-FR" sz="1100" dirty="0"/>
              <a:t>T° Ampli : </a:t>
            </a:r>
            <a:r>
              <a:rPr lang="fr-FR" sz="1100" dirty="0">
                <a:solidFill>
                  <a:srgbClr val="00B050"/>
                </a:solidFill>
              </a:rPr>
              <a:t>-27,5°C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ACB96A-E403-456E-AD82-68CDDE56D584}"/>
              </a:ext>
            </a:extLst>
          </p:cNvPr>
          <p:cNvSpPr txBox="1"/>
          <p:nvPr/>
        </p:nvSpPr>
        <p:spPr>
          <a:xfrm>
            <a:off x="-26560" y="3606864"/>
            <a:ext cx="4400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T° blindage carte commande : -43,5°C</a:t>
            </a:r>
          </a:p>
          <a:p>
            <a:pPr algn="ctr"/>
            <a:r>
              <a:rPr lang="fr-FR" sz="1200" dirty="0"/>
              <a:t>T° Pylône et longerons : -50°C</a:t>
            </a:r>
          </a:p>
        </p:txBody>
      </p:sp>
    </p:spTree>
    <p:extLst>
      <p:ext uri="{BB962C8B-B14F-4D97-AF65-F5344CB8AC3E}">
        <p14:creationId xmlns:p14="http://schemas.microsoft.com/office/powerpoint/2010/main" val="25055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489CC-3B7A-4DA5-A8C0-4984788D0EC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/>
              <a:t>Résultats profil froid </a:t>
            </a:r>
            <a:r>
              <a:rPr lang="fr-FR" sz="1600" dirty="0" err="1"/>
              <a:t>T°</a:t>
            </a:r>
            <a:r>
              <a:rPr lang="fr-FR" sz="1600" baseline="-25000" dirty="0" err="1"/>
              <a:t>ambiante</a:t>
            </a:r>
            <a:r>
              <a:rPr lang="fr-FR" sz="1600" dirty="0"/>
              <a:t> : -50°C - Analyse régime établi (t =4300s)</a:t>
            </a:r>
            <a:br>
              <a:rPr lang="fr-FR" sz="1600" dirty="0"/>
            </a:br>
            <a:r>
              <a:rPr lang="fr-FR" sz="1600" dirty="0"/>
              <a:t>Antenne démarrée avec réchauffeurs ampli en mode bypass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33C338-0D72-4370-A9F4-F020D6555A42}"/>
              </a:ext>
            </a:extLst>
          </p:cNvPr>
          <p:cNvSpPr txBox="1"/>
          <p:nvPr/>
        </p:nvSpPr>
        <p:spPr>
          <a:xfrm>
            <a:off x="6992646" y="1707654"/>
            <a:ext cx="2123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/>
              <a:t>Puissances:</a:t>
            </a:r>
          </a:p>
          <a:p>
            <a:r>
              <a:rPr lang="fr-FR" sz="1000" dirty="0"/>
              <a:t>Ampli: 0,023W</a:t>
            </a:r>
          </a:p>
          <a:p>
            <a:r>
              <a:rPr lang="fr-FR" sz="1000" dirty="0"/>
              <a:t>Régulateurs: 0,046W</a:t>
            </a:r>
          </a:p>
          <a:p>
            <a:endParaRPr lang="fr-FR" sz="1000" u="sng" dirty="0"/>
          </a:p>
          <a:p>
            <a:r>
              <a:rPr lang="fr-FR" sz="1000" u="sng" dirty="0"/>
              <a:t>Températures mini :</a:t>
            </a:r>
          </a:p>
          <a:p>
            <a:pPr marL="171450" indent="-171450">
              <a:buFontTx/>
              <a:buChar char="-"/>
            </a:pPr>
            <a:r>
              <a:rPr lang="fr-FR" sz="1000" dirty="0" err="1"/>
              <a:t>Orientus</a:t>
            </a:r>
            <a:r>
              <a:rPr lang="fr-FR" sz="1000" dirty="0"/>
              <a:t> : </a:t>
            </a:r>
            <a:r>
              <a:rPr lang="fr-FR" sz="1000" dirty="0">
                <a:solidFill>
                  <a:srgbClr val="00B050"/>
                </a:solidFill>
              </a:rPr>
              <a:t>-30°C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Ampli : </a:t>
            </a:r>
            <a:r>
              <a:rPr lang="fr-FR" sz="1000" dirty="0">
                <a:solidFill>
                  <a:srgbClr val="FF0000"/>
                </a:solidFill>
              </a:rPr>
              <a:t>-46°C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Régulateurs : </a:t>
            </a:r>
            <a:r>
              <a:rPr lang="fr-FR" sz="1000" dirty="0">
                <a:solidFill>
                  <a:srgbClr val="FF0000"/>
                </a:solidFill>
              </a:rPr>
              <a:t>-42°C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  <a:p>
            <a:r>
              <a:rPr lang="fr-FR" sz="1000" dirty="0">
                <a:solidFill>
                  <a:srgbClr val="FF0000"/>
                </a:solidFill>
              </a:rPr>
              <a:t>=&gt; L’antenne ne fonctionne pas à une température ambiante de -50°C en mode bypass des ampli.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7960A7-EE4C-431D-8A75-19A1F745D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26" y="1059582"/>
            <a:ext cx="6848630" cy="34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4449"/>
      </p:ext>
    </p:extLst>
  </p:cSld>
  <p:clrMapOvr>
    <a:masterClrMapping/>
  </p:clrMapOvr>
</p:sld>
</file>

<file path=ppt/theme/theme1.xml><?xml version="1.0" encoding="utf-8"?>
<a:theme xmlns:a="http://schemas.openxmlformats.org/drawingml/2006/main" name="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lides Avantix.pptx [Lecture seule]" id="{CF6E0D3B-148A-4EC6-ABA0-CC5BE317D18E}" vid="{F04C6A00-0986-46E8-B619-D54927A44E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slides Avantix</Template>
  <TotalTime>937</TotalTime>
  <Words>1382</Words>
  <Application>Microsoft Office PowerPoint</Application>
  <PresentationFormat>Affichage à l'écran (16:9)</PresentationFormat>
  <Paragraphs>161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Sans Unicode</vt:lpstr>
      <vt:lpstr>Symbol</vt:lpstr>
      <vt:lpstr>Verdana</vt:lpstr>
      <vt:lpstr>Atos v4.0</vt:lpstr>
      <vt:lpstr>Analyse thermique Réseau antennaire</vt:lpstr>
      <vt:lpstr>Modèle de simulation - Profil froid</vt:lpstr>
      <vt:lpstr>Résultats profil froid T°ambiante : -50°C - Analyse régime transitoire Antenne non démarrée – Activation des réchauffeurs à -50°C</vt:lpstr>
      <vt:lpstr>Résultats profil froid T°ambiante : -50°C - Analyse régime transitoire Antenne non démarrée – Activation des réchauffeurs à -50°C</vt:lpstr>
      <vt:lpstr>Résultats profil froid T°ambiante : -50°C - Analyse régime transitoire Antenne non démarrée – Activation des réchauffeurs à -50°C</vt:lpstr>
      <vt:lpstr>Résultats profil froid T°ambiante : -50°C - Analyse régime établi (t =2100s) Antenne démarrée avec réchauffeurs</vt:lpstr>
      <vt:lpstr>Résultats profil froid T°ambiante : -50°C - Analyse régime établi (t =2100s) Antenne démarrée avec réchauffeurs</vt:lpstr>
      <vt:lpstr>Résultats profil froid T°ambiante : -50°C - Analyse régime établi (t =2100s) Antenne démarrée avec réchauffeurs</vt:lpstr>
      <vt:lpstr>Résultats profil froid T°ambiante : -50°C - Analyse régime établi (t =4300s) Antenne démarrée avec réchauffeurs ampli en mode bypass</vt:lpstr>
      <vt:lpstr>Résultats profil de vol froid Tambiante -20°C -&gt; -50°C - Analyse régime transitoire avec activation des réchauffeurs en dessous des -20°C (t=1500s)</vt:lpstr>
      <vt:lpstr>Modèle de simulation - Profil chaud</vt:lpstr>
      <vt:lpstr>Résultats profil chaud T°ambiante : +70°C - Analyse régime transitoire Antenne démarrée à +70°C sans réchauffeurs</vt:lpstr>
      <vt:lpstr>Résultats profil chaud T°ambiante : +70°C - Analyse régime transitoire Antenne démarrée à +70°C sans réchauffeurs</vt:lpstr>
      <vt:lpstr>Résultats profil chaud T°ambiante : +70°C - Analyse régime transitoire Antenne démarrée à +70°C sans réchauffeurs</vt:lpstr>
      <vt:lpstr>Résultats profil chaud T°ambiante : +55°C - Analyse régime transitoire Antenne démarrée à +55°C sans réchauffeurs</vt:lpstr>
      <vt:lpstr>Thanks  For more information please contact: T+ 33 1 98765432 F+ 33 1 88888888 M+ 33 6 44445678 firstname.lastname@atos.net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thermique Réseau antennaire</dc:title>
  <dc:creator>MAZAUDOU, ARNAUD</dc:creator>
  <cp:lastModifiedBy>MAZAUDOU, ARNAUD</cp:lastModifiedBy>
  <cp:revision>74</cp:revision>
  <dcterms:created xsi:type="dcterms:W3CDTF">2020-12-07T08:55:21Z</dcterms:created>
  <dcterms:modified xsi:type="dcterms:W3CDTF">2020-12-08T17:09:26Z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dd-mm-yyyy</vt:lpwstr>
  </property>
  <property fmtid="{D5CDD505-2E9C-101B-9397-08002B2CF9AE}" pid="3" name="Author">
    <vt:lpwstr>Author</vt:lpwstr>
  </property>
  <property fmtid="{D5CDD505-2E9C-101B-9397-08002B2CF9AE}" pid="4" name="GBU">
    <vt:lpwstr>GBU</vt:lpwstr>
  </property>
  <property fmtid="{D5CDD505-2E9C-101B-9397-08002B2CF9AE}" pid="5" name="Division">
    <vt:lpwstr>Division</vt:lpwstr>
  </property>
  <property fmtid="{D5CDD505-2E9C-101B-9397-08002B2CF9AE}" pid="6" name="Department">
    <vt:lpwstr>Department</vt:lpwstr>
  </property>
  <property fmtid="{D5CDD505-2E9C-101B-9397-08002B2CF9AE}" pid="7" name="Classification">
    <vt:lpwstr>© Atos - For internal use</vt:lpwstr>
  </property>
  <property fmtid="{D5CDD505-2E9C-101B-9397-08002B2CF9AE}" pid="9" name="_NewReviewCycle">
    <vt:lpwstr/>
  </property>
  <property fmtid="{D5CDD505-2E9C-101B-9397-08002B2CF9AE}" pid="14" name="MSIP_Label_112e00b9-34e2-4b26-a577-af1fd0f9f7ee_Enabled">
    <vt:lpwstr>True</vt:lpwstr>
  </property>
  <property fmtid="{D5CDD505-2E9C-101B-9397-08002B2CF9AE}" pid="15" name="MSIP_Label_112e00b9-34e2-4b26-a577-af1fd0f9f7ee_SiteId">
    <vt:lpwstr>33440fc6-b7c7-412c-bb73-0e70b0198d5a</vt:lpwstr>
  </property>
  <property fmtid="{D5CDD505-2E9C-101B-9397-08002B2CF9AE}" pid="16" name="MSIP_Label_112e00b9-34e2-4b26-a577-af1fd0f9f7ee_Owner">
    <vt:lpwstr>arnaud.mazaudou@atos.net</vt:lpwstr>
  </property>
  <property fmtid="{D5CDD505-2E9C-101B-9397-08002B2CF9AE}" pid="17" name="MSIP_Label_112e00b9-34e2-4b26-a577-af1fd0f9f7ee_SetDate">
    <vt:lpwstr>2020-12-07T08:57:03.7086346Z</vt:lpwstr>
  </property>
  <property fmtid="{D5CDD505-2E9C-101B-9397-08002B2CF9AE}" pid="18" name="MSIP_Label_112e00b9-34e2-4b26-a577-af1fd0f9f7ee_Name">
    <vt:lpwstr>Atos For Internal Use</vt:lpwstr>
  </property>
  <property fmtid="{D5CDD505-2E9C-101B-9397-08002B2CF9AE}" pid="19" name="MSIP_Label_112e00b9-34e2-4b26-a577-af1fd0f9f7ee_Application">
    <vt:lpwstr>Microsoft Azure Information Protection</vt:lpwstr>
  </property>
  <property fmtid="{D5CDD505-2E9C-101B-9397-08002B2CF9AE}" pid="20" name="MSIP_Label_112e00b9-34e2-4b26-a577-af1fd0f9f7ee_ActionId">
    <vt:lpwstr>7aafb3f5-7eb6-4f8a-a6c6-797385e25c68</vt:lpwstr>
  </property>
  <property fmtid="{D5CDD505-2E9C-101B-9397-08002B2CF9AE}" pid="21" name="MSIP_Label_112e00b9-34e2-4b26-a577-af1fd0f9f7ee_Extended_MSFT_Method">
    <vt:lpwstr>Automatic</vt:lpwstr>
  </property>
  <property fmtid="{D5CDD505-2E9C-101B-9397-08002B2CF9AE}" pid="22" name="MSIP_Label_e463cba9-5f6c-478d-9329-7b2295e4e8ed_Enabled">
    <vt:lpwstr>True</vt:lpwstr>
  </property>
  <property fmtid="{D5CDD505-2E9C-101B-9397-08002B2CF9AE}" pid="23" name="MSIP_Label_e463cba9-5f6c-478d-9329-7b2295e4e8ed_SiteId">
    <vt:lpwstr>33440fc6-b7c7-412c-bb73-0e70b0198d5a</vt:lpwstr>
  </property>
  <property fmtid="{D5CDD505-2E9C-101B-9397-08002B2CF9AE}" pid="24" name="MSIP_Label_e463cba9-5f6c-478d-9329-7b2295e4e8ed_Owner">
    <vt:lpwstr>arnaud.mazaudou@atos.net</vt:lpwstr>
  </property>
  <property fmtid="{D5CDD505-2E9C-101B-9397-08002B2CF9AE}" pid="25" name="MSIP_Label_e463cba9-5f6c-478d-9329-7b2295e4e8ed_SetDate">
    <vt:lpwstr>2020-12-07T08:57:03.7086346Z</vt:lpwstr>
  </property>
  <property fmtid="{D5CDD505-2E9C-101B-9397-08002B2CF9AE}" pid="26" name="MSIP_Label_e463cba9-5f6c-478d-9329-7b2295e4e8ed_Name">
    <vt:lpwstr>Atos For Internal Use - All Employees</vt:lpwstr>
  </property>
  <property fmtid="{D5CDD505-2E9C-101B-9397-08002B2CF9AE}" pid="27" name="MSIP_Label_e463cba9-5f6c-478d-9329-7b2295e4e8ed_Application">
    <vt:lpwstr>Microsoft Azure Information Protection</vt:lpwstr>
  </property>
  <property fmtid="{D5CDD505-2E9C-101B-9397-08002B2CF9AE}" pid="28" name="MSIP_Label_e463cba9-5f6c-478d-9329-7b2295e4e8ed_ActionId">
    <vt:lpwstr>7aafb3f5-7eb6-4f8a-a6c6-797385e25c68</vt:lpwstr>
  </property>
  <property fmtid="{D5CDD505-2E9C-101B-9397-08002B2CF9AE}" pid="29" name="MSIP_Label_e463cba9-5f6c-478d-9329-7b2295e4e8ed_Parent">
    <vt:lpwstr>112e00b9-34e2-4b26-a577-af1fd0f9f7ee</vt:lpwstr>
  </property>
  <property fmtid="{D5CDD505-2E9C-101B-9397-08002B2CF9AE}" pid="30" name="MSIP_Label_e463cba9-5f6c-478d-9329-7b2295e4e8ed_Extended_MSFT_Method">
    <vt:lpwstr>Automatic</vt:lpwstr>
  </property>
  <property fmtid="{D5CDD505-2E9C-101B-9397-08002B2CF9AE}" pid="31" name="Sensitivity">
    <vt:lpwstr>Atos For Internal Use Atos For Internal Use - All Employees</vt:lpwstr>
  </property>
</Properties>
</file>