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88" r:id="rId2"/>
    <p:sldId id="399" r:id="rId3"/>
    <p:sldId id="1278" r:id="rId4"/>
    <p:sldId id="1279" r:id="rId5"/>
    <p:sldId id="1280" r:id="rId6"/>
    <p:sldId id="1251" r:id="rId7"/>
    <p:sldId id="1252" r:id="rId8"/>
    <p:sldId id="363" r:id="rId9"/>
    <p:sldId id="1253" r:id="rId10"/>
    <p:sldId id="1254" r:id="rId11"/>
    <p:sldId id="1255" r:id="rId12"/>
    <p:sldId id="1275" r:id="rId13"/>
    <p:sldId id="1276" r:id="rId14"/>
    <p:sldId id="1277" r:id="rId15"/>
    <p:sldId id="1259" r:id="rId16"/>
    <p:sldId id="1258" r:id="rId17"/>
    <p:sldId id="1262" r:id="rId18"/>
    <p:sldId id="1263" r:id="rId19"/>
    <p:sldId id="1264" r:id="rId20"/>
    <p:sldId id="1260" r:id="rId21"/>
    <p:sldId id="1261" r:id="rId22"/>
    <p:sldId id="1232" r:id="rId23"/>
    <p:sldId id="1257" r:id="rId24"/>
    <p:sldId id="1267" r:id="rId25"/>
    <p:sldId id="1256" r:id="rId26"/>
    <p:sldId id="1270" r:id="rId27"/>
    <p:sldId id="366" r:id="rId28"/>
    <p:sldId id="1266" r:id="rId29"/>
    <p:sldId id="1268" r:id="rId30"/>
    <p:sldId id="1269" r:id="rId31"/>
    <p:sldId id="1265" r:id="rId32"/>
    <p:sldId id="1271" r:id="rId3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52" d="100"/>
          <a:sy n="52" d="100"/>
        </p:scale>
        <p:origin x="82" y="54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1B8AD2-A0AF-4A79-9E53-3ECD8BC86DF2}" type="datetimeFigureOut">
              <a:rPr lang="fr-FR" smtClean="0"/>
              <a:t>11/07/2022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504CC1-76FF-4F7C-B763-25DAFE4BDCE6}" type="slidenum">
              <a:rPr lang="fr-FR" smtClean="0"/>
              <a:t>‹N°›</a:t>
            </a:fld>
            <a:endParaRPr lang="fr-FR"/>
          </a:p>
        </p:txBody>
      </p:sp>
    </p:spTree>
    <p:extLst>
      <p:ext uri="{BB962C8B-B14F-4D97-AF65-F5344CB8AC3E}">
        <p14:creationId xmlns:p14="http://schemas.microsoft.com/office/powerpoint/2010/main" val="604179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1</a:t>
            </a:fld>
            <a:endParaRPr lang="en-US"/>
          </a:p>
        </p:txBody>
      </p:sp>
    </p:spTree>
    <p:extLst>
      <p:ext uri="{BB962C8B-B14F-4D97-AF65-F5344CB8AC3E}">
        <p14:creationId xmlns:p14="http://schemas.microsoft.com/office/powerpoint/2010/main" val="332372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décodage d’une cellule doit permettre de supprimer d’autres fréquences selon la taille effective de la BW qu’elle utilise</a:t>
            </a:r>
          </a:p>
          <a:p>
            <a:r>
              <a:rPr lang="fr-FR" dirty="0"/>
              <a:t>La frontière de la cellule devient le nouveau bord de bande et on peut adapter le parcours des fréquences à venir !</a:t>
            </a:r>
          </a:p>
          <a:p>
            <a:r>
              <a:rPr lang="fr-FR" dirty="0"/>
              <a:t>En 3G la BW est fixe à 5MHz du coup la reprise du balayage se fait toujours de la même manière</a:t>
            </a:r>
          </a:p>
          <a:p>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10</a:t>
            </a:fld>
            <a:endParaRPr lang="en-US"/>
          </a:p>
        </p:txBody>
      </p:sp>
    </p:spTree>
    <p:extLst>
      <p:ext uri="{BB962C8B-B14F-4D97-AF65-F5344CB8AC3E}">
        <p14:creationId xmlns:p14="http://schemas.microsoft.com/office/powerpoint/2010/main" val="26209471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Première passe on recherche les cellules de 20MHz via des </a:t>
            </a:r>
            <a:r>
              <a:rPr lang="fr-FR" dirty="0" err="1"/>
              <a:t>steps</a:t>
            </a:r>
            <a:r>
              <a:rPr lang="fr-FR" dirty="0"/>
              <a:t> de 10MHz </a:t>
            </a:r>
            <a:r>
              <a:rPr lang="fr-FR" dirty="0">
                <a:sym typeface="Wingdings" panose="05000000000000000000" pitchFamily="2" charset="2"/>
              </a:rPr>
              <a:t> détection puis décodage de la cellule à l’ARFCN 2680 de BW 20MHz</a:t>
            </a:r>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11</a:t>
            </a:fld>
            <a:endParaRPr lang="en-US"/>
          </a:p>
        </p:txBody>
      </p:sp>
    </p:spTree>
    <p:extLst>
      <p:ext uri="{BB962C8B-B14F-4D97-AF65-F5344CB8AC3E}">
        <p14:creationId xmlns:p14="http://schemas.microsoft.com/office/powerpoint/2010/main" val="34269080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Deuxième passe on recherche les cellules de 10MHz via des </a:t>
            </a:r>
            <a:r>
              <a:rPr lang="fr-FR" dirty="0" err="1"/>
              <a:t>steps</a:t>
            </a:r>
            <a:r>
              <a:rPr lang="fr-FR" dirty="0"/>
              <a:t> de 5MHz </a:t>
            </a:r>
            <a:r>
              <a:rPr lang="fr-FR" dirty="0">
                <a:sym typeface="Wingdings" panose="05000000000000000000" pitchFamily="2" charset="2"/>
              </a:rPr>
              <a:t> détection puis décodage de la cellule à l’ARFCN 2645 de BW 20MHz</a:t>
            </a:r>
            <a:endParaRPr lang="fr-FR" dirty="0"/>
          </a:p>
          <a:p>
            <a:r>
              <a:rPr lang="fr-FR" dirty="0"/>
              <a:t>Grâce à la passe précédente (et si enchainement immédiat avec le décodage des SIB) on peut potentiellement supprimer des fréquences sur les peignes à venir </a:t>
            </a:r>
            <a:r>
              <a:rPr lang="fr-FR" dirty="0">
                <a:sym typeface="Wingdings" panose="05000000000000000000" pitchFamily="2" charset="2"/>
              </a:rPr>
              <a:t> ARFCN 2675 &amp; 2685 sur l’exemple</a:t>
            </a:r>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12</a:t>
            </a:fld>
            <a:endParaRPr lang="en-US"/>
          </a:p>
        </p:txBody>
      </p:sp>
    </p:spTree>
    <p:extLst>
      <p:ext uri="{BB962C8B-B14F-4D97-AF65-F5344CB8AC3E}">
        <p14:creationId xmlns:p14="http://schemas.microsoft.com/office/powerpoint/2010/main" val="4721451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3</a:t>
            </a:r>
            <a:r>
              <a:rPr lang="fr-FR" baseline="30000" dirty="0"/>
              <a:t>ème</a:t>
            </a:r>
            <a:r>
              <a:rPr lang="fr-FR" dirty="0"/>
              <a:t>  passe détection puis décodage des 2 cellule de 15MHz restantes sans avoir à parcourir toutes les fréquences du peigne !</a:t>
            </a:r>
          </a:p>
          <a:p>
            <a:r>
              <a:rPr lang="fr-FR" dirty="0"/>
              <a:t>Sur l’exemple en 3 passes on détecter les 4 fréquences d’intérêt</a:t>
            </a:r>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13</a:t>
            </a:fld>
            <a:endParaRPr lang="en-US"/>
          </a:p>
        </p:txBody>
      </p:sp>
    </p:spTree>
    <p:extLst>
      <p:ext uri="{BB962C8B-B14F-4D97-AF65-F5344CB8AC3E}">
        <p14:creationId xmlns:p14="http://schemas.microsoft.com/office/powerpoint/2010/main" val="1615709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Détection des 4 fréquences d’intérêts en ayant parcouru au total : 6 + 5 + 6 = 17 ARFCN (gain de plus de 97,5%)</a:t>
            </a:r>
          </a:p>
          <a:p>
            <a:r>
              <a:rPr lang="fr-FR" dirty="0"/>
              <a:t>On peut donc avec se type d’approche flirter avec les 99,25% de gain théorique potentiel</a:t>
            </a:r>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14</a:t>
            </a:fld>
            <a:endParaRPr lang="en-US"/>
          </a:p>
        </p:txBody>
      </p:sp>
    </p:spTree>
    <p:extLst>
      <p:ext uri="{BB962C8B-B14F-4D97-AF65-F5344CB8AC3E}">
        <p14:creationId xmlns:p14="http://schemas.microsoft.com/office/powerpoint/2010/main" val="37065855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Les ARFCN privilégiés ne sont pas une « science exacte » il peut y avoir des décalages de </a:t>
            </a:r>
            <a:r>
              <a:rPr lang="fr-FR" dirty="0" err="1"/>
              <a:t>qques</a:t>
            </a:r>
            <a:r>
              <a:rPr lang="fr-FR" dirty="0"/>
              <a:t> ARFCN selon les configuration des opérateurs en présences !</a:t>
            </a:r>
          </a:p>
          <a:p>
            <a:r>
              <a:rPr lang="fr-FR" dirty="0"/>
              <a:t>Il peut y avoir le même décalage sur les ARFCN en 3G </a:t>
            </a:r>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15</a:t>
            </a:fld>
            <a:endParaRPr lang="en-US"/>
          </a:p>
        </p:txBody>
      </p:sp>
    </p:spTree>
    <p:extLst>
      <p:ext uri="{BB962C8B-B14F-4D97-AF65-F5344CB8AC3E}">
        <p14:creationId xmlns:p14="http://schemas.microsoft.com/office/powerpoint/2010/main" val="34347898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Exemple de voisinage intra-</a:t>
            </a:r>
            <a:r>
              <a:rPr lang="fr-FR" dirty="0" err="1"/>
              <a:t>freq</a:t>
            </a:r>
            <a:r>
              <a:rPr lang="fr-FR" dirty="0"/>
              <a:t> (SIB4) </a:t>
            </a:r>
            <a:r>
              <a:rPr lang="fr-FR" dirty="0">
                <a:sym typeface="Wingdings" panose="05000000000000000000" pitchFamily="2" charset="2"/>
              </a:rPr>
              <a:t> PCI 503  On se focalise plus particulièrement sur les PCI détectés lors du CS et confirmés par analyse du voisinage intra-</a:t>
            </a:r>
            <a:r>
              <a:rPr lang="fr-FR" dirty="0" err="1">
                <a:sym typeface="Wingdings" panose="05000000000000000000" pitchFamily="2" charset="2"/>
              </a:rPr>
              <a:t>freq</a:t>
            </a:r>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16</a:t>
            </a:fld>
            <a:endParaRPr lang="en-US"/>
          </a:p>
        </p:txBody>
      </p:sp>
    </p:spTree>
    <p:extLst>
      <p:ext uri="{BB962C8B-B14F-4D97-AF65-F5344CB8AC3E}">
        <p14:creationId xmlns:p14="http://schemas.microsoft.com/office/powerpoint/2010/main" val="13282400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Exemple de voisinage inter-</a:t>
            </a:r>
            <a:r>
              <a:rPr lang="fr-FR" dirty="0" err="1"/>
              <a:t>freq</a:t>
            </a:r>
            <a:r>
              <a:rPr lang="fr-FR" dirty="0"/>
              <a:t> (SIB5) </a:t>
            </a:r>
            <a:r>
              <a:rPr lang="fr-FR" dirty="0">
                <a:sym typeface="Wingdings" panose="05000000000000000000" pitchFamily="2" charset="2"/>
              </a:rPr>
              <a:t> On a les points d’entrés 4G sur les autres bandes potentiellement utilisés par l’opérateur sans incertitude sur la fréquence ni la BW !</a:t>
            </a:r>
          </a:p>
          <a:p>
            <a:r>
              <a:rPr lang="fr-FR" dirty="0">
                <a:sym typeface="Wingdings" panose="05000000000000000000" pitchFamily="2" charset="2"/>
              </a:rPr>
              <a:t>Il faudra donc choisir la première bande 4G à parcourir de façon optimale (4G </a:t>
            </a:r>
            <a:r>
              <a:rPr lang="fr-FR" dirty="0" err="1">
                <a:sym typeface="Wingdings" panose="05000000000000000000" pitchFamily="2" charset="2"/>
              </a:rPr>
              <a:t>only</a:t>
            </a:r>
            <a:r>
              <a:rPr lang="fr-FR" dirty="0">
                <a:sym typeface="Wingdings" panose="05000000000000000000" pitchFamily="2" charset="2"/>
              </a:rPr>
              <a:t> &amp; peu d’ARFCN en tout) afin d’obtenir le plus rapidement une cellule pour chaque opérateur et analyser le voisinage inter !</a:t>
            </a:r>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17</a:t>
            </a:fld>
            <a:endParaRPr lang="en-US"/>
          </a:p>
        </p:txBody>
      </p:sp>
    </p:spTree>
    <p:extLst>
      <p:ext uri="{BB962C8B-B14F-4D97-AF65-F5344CB8AC3E}">
        <p14:creationId xmlns:p14="http://schemas.microsoft.com/office/powerpoint/2010/main" val="42451736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Exemple de voisinage inter-RAT UMTS (SIB6) </a:t>
            </a:r>
            <a:r>
              <a:rPr lang="fr-FR" dirty="0">
                <a:sym typeface="Wingdings" panose="05000000000000000000" pitchFamily="2" charset="2"/>
              </a:rPr>
              <a:t> Connaissances des fréquences utilisées par l’opérateur sur les bandes UMTS (B8 900 et/ou B1 2100)</a:t>
            </a:r>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18</a:t>
            </a:fld>
            <a:endParaRPr lang="en-US"/>
          </a:p>
        </p:txBody>
      </p:sp>
    </p:spTree>
    <p:extLst>
      <p:ext uri="{BB962C8B-B14F-4D97-AF65-F5344CB8AC3E}">
        <p14:creationId xmlns:p14="http://schemas.microsoft.com/office/powerpoint/2010/main" val="22029783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Exemple de voisinage inter-RAT GSM (SIB7) </a:t>
            </a:r>
            <a:r>
              <a:rPr lang="fr-FR" dirty="0">
                <a:sym typeface="Wingdings" panose="05000000000000000000" pitchFamily="2" charset="2"/>
              </a:rPr>
              <a:t> Connaissances des fréquences utilisées par l’opérateur sur les bandes GSM (B8 900 et/ou B3 1800)</a:t>
            </a:r>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19</a:t>
            </a:fld>
            <a:endParaRPr lang="en-US"/>
          </a:p>
        </p:txBody>
      </p:sp>
    </p:spTree>
    <p:extLst>
      <p:ext uri="{BB962C8B-B14F-4D97-AF65-F5344CB8AC3E}">
        <p14:creationId xmlns:p14="http://schemas.microsoft.com/office/powerpoint/2010/main" val="2455047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sym typeface="Wingdings" panose="05000000000000000000" pitchFamily="2" charset="2"/>
              </a:rPr>
              <a:t>L’idée est d’être le plus exhaustif possible en un minimum de temps en prenant en compte la topologie des réseaux en présence</a:t>
            </a:r>
          </a:p>
          <a:p>
            <a:r>
              <a:rPr lang="fr-FR" dirty="0">
                <a:sym typeface="Wingdings" panose="05000000000000000000" pitchFamily="2" charset="2"/>
              </a:rPr>
              <a:t>La généricité de l’algo doit lui permettre de s’adapter à la solution utilisée et notamment à ses capacités intrinsèques et ce afin de pouvoir être implémenté sur nos anciens si besoin mais aussi et surtout nos futurs produits !</a:t>
            </a:r>
          </a:p>
          <a:p>
            <a:r>
              <a:rPr lang="fr-FR" dirty="0">
                <a:sym typeface="Wingdings" panose="05000000000000000000" pitchFamily="2" charset="2"/>
              </a:rPr>
              <a:t>L’aspect configurable doit permettre en phase de test et validation de trouver la meilleur configuration possible et pourquoi permettre à l’algorithme de s’adapter à la situation dans un second temps en fonction des premiers résultats obtenus</a:t>
            </a:r>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2</a:t>
            </a:fld>
            <a:endParaRPr lang="en-US"/>
          </a:p>
        </p:txBody>
      </p:sp>
    </p:spTree>
    <p:extLst>
      <p:ext uri="{BB962C8B-B14F-4D97-AF65-F5344CB8AC3E}">
        <p14:creationId xmlns:p14="http://schemas.microsoft.com/office/powerpoint/2010/main" val="8976585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20</a:t>
            </a:fld>
            <a:endParaRPr lang="en-US"/>
          </a:p>
        </p:txBody>
      </p:sp>
    </p:spTree>
    <p:extLst>
      <p:ext uri="{BB962C8B-B14F-4D97-AF65-F5344CB8AC3E}">
        <p14:creationId xmlns:p14="http://schemas.microsoft.com/office/powerpoint/2010/main" val="24517001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Par contre il faut détecter à quelle bande appartiennent les cellules détectées dans cette zone </a:t>
            </a:r>
            <a:r>
              <a:rPr lang="fr-FR" dirty="0">
                <a:sym typeface="Wingdings" panose="05000000000000000000" pitchFamily="2" charset="2"/>
              </a:rPr>
              <a:t> découpage des bandes en vigueur !</a:t>
            </a:r>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21</a:t>
            </a:fld>
            <a:endParaRPr lang="en-US"/>
          </a:p>
        </p:txBody>
      </p:sp>
    </p:spTree>
    <p:extLst>
      <p:ext uri="{BB962C8B-B14F-4D97-AF65-F5344CB8AC3E}">
        <p14:creationId xmlns:p14="http://schemas.microsoft.com/office/powerpoint/2010/main" val="37427959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Très variable selon la bande (BW min et largeur globale) </a:t>
            </a:r>
            <a:r>
              <a:rPr lang="fr-FR" dirty="0">
                <a:sym typeface="Wingdings" panose="05000000000000000000" pitchFamily="2" charset="2"/>
              </a:rPr>
              <a:t> max &gt; 16% sur la bande B20 800 et min &lt; 2% sur bande B3 1800</a:t>
            </a:r>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22</a:t>
            </a:fld>
            <a:endParaRPr lang="en-US"/>
          </a:p>
        </p:txBody>
      </p:sp>
    </p:spTree>
    <p:extLst>
      <p:ext uri="{BB962C8B-B14F-4D97-AF65-F5344CB8AC3E}">
        <p14:creationId xmlns:p14="http://schemas.microsoft.com/office/powerpoint/2010/main" val="22736565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Si on considère que les BW min et max de bandes on a un gain variable selon la bande car l’échantillonnage dépend de la BW min supportée</a:t>
            </a:r>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23</a:t>
            </a:fld>
            <a:endParaRPr lang="en-US"/>
          </a:p>
        </p:txBody>
      </p:sp>
    </p:spTree>
    <p:extLst>
      <p:ext uri="{BB962C8B-B14F-4D97-AF65-F5344CB8AC3E}">
        <p14:creationId xmlns:p14="http://schemas.microsoft.com/office/powerpoint/2010/main" val="38626644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En présence de plusieurs technologies l’échantillonnage dépend des fréquence déjà détectées et décodées sur les technologies précédentes :</a:t>
            </a:r>
          </a:p>
          <a:p>
            <a:r>
              <a:rPr lang="fr-FR" dirty="0"/>
              <a:t>Sur l’exemple on considère le scan en 2G de la bande GSM 900 puis l’échantillonnage des parties restantes (vide de scan de résultats 2G) en mode échantillonnage 3G en prenant en compte la BW de 5MHz utilisé en UMTS !</a:t>
            </a:r>
          </a:p>
          <a:p>
            <a:r>
              <a:rPr lang="fr-FR" dirty="0"/>
              <a:t>Difficile d’obtenir un gain sur ce type de bande </a:t>
            </a:r>
            <a:r>
              <a:rPr lang="fr-FR" dirty="0">
                <a:sym typeface="Wingdings" panose="05000000000000000000" pitchFamily="2" charset="2"/>
              </a:rPr>
              <a:t> plus intéressant de modéliser l’algorithme de scan avec ces différentes optimisations pour estimer un gain </a:t>
            </a:r>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24</a:t>
            </a:fld>
            <a:endParaRPr lang="en-US"/>
          </a:p>
        </p:txBody>
      </p:sp>
    </p:spTree>
    <p:extLst>
      <p:ext uri="{BB962C8B-B14F-4D97-AF65-F5344CB8AC3E}">
        <p14:creationId xmlns:p14="http://schemas.microsoft.com/office/powerpoint/2010/main" val="24923673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Si on considère que les BW en dessous de 5MHz sont non utilisé on peut booster les gains sur toutes les bandes !</a:t>
            </a:r>
          </a:p>
          <a:p>
            <a:r>
              <a:rPr lang="fr-FR" dirty="0"/>
              <a:t>Etude de l’utilisation au niveau mondial des BW 1,4MHz et 3MHz pour savoir si on peut remonter toutes les bandes sur la courbes hautes !!!</a:t>
            </a:r>
          </a:p>
          <a:p>
            <a:r>
              <a:rPr lang="fr-FR" dirty="0"/>
              <a:t>Pour l’analyse du voisinage et la reprise du voisinage l’estimation d’un gain est plus complexe et nécessite de modéliser l’algorithme et d’exécuter ce modèle sur des résultats de scans connus et complets</a:t>
            </a:r>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25</a:t>
            </a:fld>
            <a:endParaRPr lang="en-US"/>
          </a:p>
        </p:txBody>
      </p:sp>
    </p:spTree>
    <p:extLst>
      <p:ext uri="{BB962C8B-B14F-4D97-AF65-F5344CB8AC3E}">
        <p14:creationId xmlns:p14="http://schemas.microsoft.com/office/powerpoint/2010/main" val="1611339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Les détections de plusieurs cellules sur les différents ARFCN traités autour de la fréquence d’intérêt principale sont également triées par ordre d’importance !</a:t>
            </a:r>
          </a:p>
          <a:p>
            <a:r>
              <a:rPr lang="fr-FR" dirty="0"/>
              <a:t>Plus l’ARFCN est proche de la fréquence central plus il est prioritaire</a:t>
            </a:r>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26</a:t>
            </a:fld>
            <a:endParaRPr lang="en-US"/>
          </a:p>
        </p:txBody>
      </p:sp>
    </p:spTree>
    <p:extLst>
      <p:ext uri="{BB962C8B-B14F-4D97-AF65-F5344CB8AC3E}">
        <p14:creationId xmlns:p14="http://schemas.microsoft.com/office/powerpoint/2010/main" val="20144221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27</a:t>
            </a:fld>
            <a:endParaRPr lang="en-US"/>
          </a:p>
        </p:txBody>
      </p:sp>
    </p:spTree>
    <p:extLst>
      <p:ext uri="{BB962C8B-B14F-4D97-AF65-F5344CB8AC3E}">
        <p14:creationId xmlns:p14="http://schemas.microsoft.com/office/powerpoint/2010/main" val="154122839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28</a:t>
            </a:fld>
            <a:endParaRPr lang="en-US"/>
          </a:p>
        </p:txBody>
      </p:sp>
    </p:spTree>
    <p:extLst>
      <p:ext uri="{BB962C8B-B14F-4D97-AF65-F5344CB8AC3E}">
        <p14:creationId xmlns:p14="http://schemas.microsoft.com/office/powerpoint/2010/main" val="28570433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1 système ne sait travailler que sur une technologie à la fois dans une bande donnée à un instant t</a:t>
            </a:r>
          </a:p>
          <a:p>
            <a:r>
              <a:rPr lang="fr-FR" dirty="0"/>
              <a:t>Les bandes haute &amp; basse sont indépendantes, le basculement d’une bande à la suivante en BB (ou BH) n’est pas tributaire de la fin du scan de la bande associée en BH (ou BB)</a:t>
            </a:r>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29</a:t>
            </a:fld>
            <a:endParaRPr lang="en-US"/>
          </a:p>
        </p:txBody>
      </p:sp>
    </p:spTree>
    <p:extLst>
      <p:ext uri="{BB962C8B-B14F-4D97-AF65-F5344CB8AC3E}">
        <p14:creationId xmlns:p14="http://schemas.microsoft.com/office/powerpoint/2010/main" val="3853303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sym typeface="Wingdings" panose="05000000000000000000" pitchFamily="2" charset="2"/>
              </a:rPr>
              <a:t>Le principal problème est le nombre de bandes et de technologies par bande à couvrir dans un même environnement</a:t>
            </a:r>
          </a:p>
          <a:p>
            <a:r>
              <a:rPr lang="fr-FR" dirty="0">
                <a:sym typeface="Wingdings" panose="05000000000000000000" pitchFamily="2" charset="2"/>
              </a:rPr>
              <a:t>Les bandes correspondent à celles prévues sur notre future gamme de produit à travers le projet Stryge</a:t>
            </a:r>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3</a:t>
            </a:fld>
            <a:endParaRPr lang="en-US"/>
          </a:p>
        </p:txBody>
      </p:sp>
    </p:spTree>
    <p:extLst>
      <p:ext uri="{BB962C8B-B14F-4D97-AF65-F5344CB8AC3E}">
        <p14:creationId xmlns:p14="http://schemas.microsoft.com/office/powerpoint/2010/main" val="23561062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Sur l’exemple ci-dessus, les bandes B20 &amp; B28 sont exclusives</a:t>
            </a:r>
          </a:p>
          <a:p>
            <a:r>
              <a:rPr lang="fr-FR" dirty="0"/>
              <a:t>Obligation de faire 3 passes car 3 technologies potentielles en B8 </a:t>
            </a:r>
            <a:r>
              <a:rPr lang="fr-FR" dirty="0">
                <a:sym typeface="Wingdings" panose="05000000000000000000" pitchFamily="2" charset="2"/>
              </a:rPr>
              <a:t> dans certains pays pas forcément la peine car 2 technos uniquement : en France 2G / 3G uniquement</a:t>
            </a:r>
          </a:p>
          <a:p>
            <a:r>
              <a:rPr lang="fr-FR" dirty="0">
                <a:sym typeface="Wingdings" panose="05000000000000000000" pitchFamily="2" charset="2"/>
              </a:rPr>
              <a:t>Si à travers le scan des bande précédentes aucun voisin sur une bande dans une techno donnée est détecté on peut aussi décider de ne pas parcourir cette bande sur cette techno  exemple la bande B8 en 4G en France</a:t>
            </a:r>
          </a:p>
          <a:p>
            <a:r>
              <a:rPr lang="fr-FR" dirty="0">
                <a:sym typeface="Wingdings" panose="05000000000000000000" pitchFamily="2" charset="2"/>
              </a:rPr>
              <a:t>De même si une bande est totalement couverte via les voisins détectés (en 4G par exemple) il est inutile de la parcourir sur d’autres technologies même si elle peut les supporter ?</a:t>
            </a:r>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30</a:t>
            </a:fld>
            <a:endParaRPr lang="en-US"/>
          </a:p>
        </p:txBody>
      </p:sp>
    </p:spTree>
    <p:extLst>
      <p:ext uri="{BB962C8B-B14F-4D97-AF65-F5344CB8AC3E}">
        <p14:creationId xmlns:p14="http://schemas.microsoft.com/office/powerpoint/2010/main" val="10100430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31</a:t>
            </a:fld>
            <a:endParaRPr lang="en-US"/>
          </a:p>
        </p:txBody>
      </p:sp>
    </p:spTree>
    <p:extLst>
      <p:ext uri="{BB962C8B-B14F-4D97-AF65-F5344CB8AC3E}">
        <p14:creationId xmlns:p14="http://schemas.microsoft.com/office/powerpoint/2010/main" val="19193154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On peut imaginer de rechercher la meilleur configuration du modèle permettant d’obtenir sur un jeu de résultat de scan donné le meilleur compromis entre rapidité et exhaustivité </a:t>
            </a:r>
            <a:r>
              <a:rPr lang="fr-FR" dirty="0">
                <a:sym typeface="Wingdings" panose="05000000000000000000" pitchFamily="2" charset="2"/>
              </a:rPr>
              <a:t> premier pas dans du ML relativement simple appliqué à une problématique cellulaire par exemple !  Financement en R&amp;D et/ou via le pôle d’expertise cellulaire qui va se mettre en place très prochainement</a:t>
            </a:r>
            <a:endParaRPr lang="fr-FR" dirty="0"/>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32</a:t>
            </a:fld>
            <a:endParaRPr lang="en-US"/>
          </a:p>
        </p:txBody>
      </p:sp>
    </p:spTree>
    <p:extLst>
      <p:ext uri="{BB962C8B-B14F-4D97-AF65-F5344CB8AC3E}">
        <p14:creationId xmlns:p14="http://schemas.microsoft.com/office/powerpoint/2010/main" val="12330426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sym typeface="Wingdings" panose="05000000000000000000" pitchFamily="2" charset="2"/>
              </a:rPr>
              <a:t>Le principal problème est le nombre de bandes et de technologies par bande à couvrir dans un même environnement</a:t>
            </a:r>
          </a:p>
          <a:p>
            <a:r>
              <a:rPr lang="fr-FR" dirty="0">
                <a:sym typeface="Wingdings" panose="05000000000000000000" pitchFamily="2" charset="2"/>
              </a:rPr>
              <a:t>Les bandes correspondent à celles prévues sur notre future gamme de produit à travers le projet Stryge</a:t>
            </a:r>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4</a:t>
            </a:fld>
            <a:endParaRPr lang="en-US"/>
          </a:p>
        </p:txBody>
      </p:sp>
    </p:spTree>
    <p:extLst>
      <p:ext uri="{BB962C8B-B14F-4D97-AF65-F5344CB8AC3E}">
        <p14:creationId xmlns:p14="http://schemas.microsoft.com/office/powerpoint/2010/main" val="34767971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sym typeface="Wingdings" panose="05000000000000000000" pitchFamily="2" charset="2"/>
              </a:rPr>
              <a:t>Le principal problème est le nombre de bandes et de technologies par bande à couvrir dans un même environnement</a:t>
            </a:r>
          </a:p>
          <a:p>
            <a:r>
              <a:rPr lang="fr-FR" dirty="0">
                <a:sym typeface="Wingdings" panose="05000000000000000000" pitchFamily="2" charset="2"/>
              </a:rPr>
              <a:t>Les bandes correspondent à celles prévues sur notre future gamme de produit à travers le projet Stryge</a:t>
            </a:r>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5</a:t>
            </a:fld>
            <a:endParaRPr lang="en-US"/>
          </a:p>
        </p:txBody>
      </p:sp>
    </p:spTree>
    <p:extLst>
      <p:ext uri="{BB962C8B-B14F-4D97-AF65-F5344CB8AC3E}">
        <p14:creationId xmlns:p14="http://schemas.microsoft.com/office/powerpoint/2010/main" val="29746390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sym typeface="Wingdings" panose="05000000000000000000" pitchFamily="2" charset="2"/>
              </a:rPr>
              <a:t>Le principal problème est le nombre de bandes et de technologies par bande à couvrir dans un même environnement</a:t>
            </a:r>
          </a:p>
          <a:p>
            <a:r>
              <a:rPr lang="fr-FR" dirty="0">
                <a:sym typeface="Wingdings" panose="05000000000000000000" pitchFamily="2" charset="2"/>
              </a:rPr>
              <a:t>Cela conduit à parcourir et tester un grand nombre de fréquences (</a:t>
            </a:r>
            <a:r>
              <a:rPr lang="fr-FR" dirty="0" err="1">
                <a:sym typeface="Wingdings" panose="05000000000000000000" pitchFamily="2" charset="2"/>
              </a:rPr>
              <a:t>i.e</a:t>
            </a:r>
            <a:r>
              <a:rPr lang="fr-FR" dirty="0">
                <a:sym typeface="Wingdings" panose="05000000000000000000" pitchFamily="2" charset="2"/>
              </a:rPr>
              <a:t> ARFCN : </a:t>
            </a:r>
            <a:r>
              <a:rPr lang="fr-FR" dirty="0" err="1">
                <a:sym typeface="Wingdings" panose="05000000000000000000" pitchFamily="2" charset="2"/>
              </a:rPr>
              <a:t>step</a:t>
            </a:r>
            <a:r>
              <a:rPr lang="fr-FR" dirty="0">
                <a:sym typeface="Wingdings" panose="05000000000000000000" pitchFamily="2" charset="2"/>
              </a:rPr>
              <a:t> de 100kHz) et certaines plusieurs fois selon les technologies potentiellement utilisable sur la bande concernée  5200 au total sur un environnement comme celui présent en France !</a:t>
            </a:r>
          </a:p>
          <a:p>
            <a:r>
              <a:rPr lang="fr-FR" dirty="0">
                <a:sym typeface="Wingdings" panose="05000000000000000000" pitchFamily="2" charset="2"/>
              </a:rPr>
              <a:t>C’est encore plus vrai en 4G car elle est présente potentiellement sur l’ensemble des bandes contrairement aux 2 technologies précédentes (facteur 3 entre la 4G et la 2G/3G)</a:t>
            </a:r>
          </a:p>
          <a:p>
            <a:r>
              <a:rPr lang="fr-FR" dirty="0">
                <a:sym typeface="Wingdings" panose="05000000000000000000" pitchFamily="2" charset="2"/>
              </a:rPr>
              <a:t>La suite de l’étude se focalise sur la 4G principalement mais certains mécanismes pourront être repris en 3G ou en 2G ou apporter un gain sur ces technologies.</a:t>
            </a:r>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6</a:t>
            </a:fld>
            <a:endParaRPr lang="en-US"/>
          </a:p>
        </p:txBody>
      </p:sp>
    </p:spTree>
    <p:extLst>
      <p:ext uri="{BB962C8B-B14F-4D97-AF65-F5344CB8AC3E}">
        <p14:creationId xmlns:p14="http://schemas.microsoft.com/office/powerpoint/2010/main" val="2678619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sym typeface="Wingdings" panose="05000000000000000000" pitchFamily="2" charset="2"/>
              </a:rPr>
              <a:t>Focalisons nous sur les bandes utilisées en 4G uniquement pour commencer</a:t>
            </a:r>
          </a:p>
          <a:p>
            <a:r>
              <a:rPr lang="fr-FR" dirty="0">
                <a:sym typeface="Wingdings" panose="05000000000000000000" pitchFamily="2" charset="2"/>
              </a:rPr>
              <a:t>Gain sur le nombre de fréquences à parcourir de plus de 99%</a:t>
            </a:r>
          </a:p>
          <a:p>
            <a:r>
              <a:rPr lang="fr-FR" dirty="0">
                <a:sym typeface="Wingdings" panose="05000000000000000000" pitchFamily="2" charset="2"/>
              </a:rPr>
              <a:t>Attention fréquence pas égal à cellule en 4G (ni en 3G d’ailleurs) car plusieurs cellules sur des PCI différents se partagent la même fréquence dans une zone géographique donnée</a:t>
            </a:r>
          </a:p>
          <a:p>
            <a:endParaRPr lang="fr-FR" dirty="0">
              <a:sym typeface="Wingdings" panose="05000000000000000000" pitchFamily="2" charset="2"/>
            </a:endParaRPr>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7</a:t>
            </a:fld>
            <a:endParaRPr lang="en-US"/>
          </a:p>
        </p:txBody>
      </p:sp>
    </p:spTree>
    <p:extLst>
      <p:ext uri="{BB962C8B-B14F-4D97-AF65-F5344CB8AC3E}">
        <p14:creationId xmlns:p14="http://schemas.microsoft.com/office/powerpoint/2010/main" val="9682931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Selon la bande certaines largeurs ne sont pas utilisables comme l’illustre le tableau</a:t>
            </a:r>
          </a:p>
          <a:p>
            <a:r>
              <a:rPr lang="fr-FR" dirty="0"/>
              <a:t>L’idée de base est de prendre compte ces BW (enfin la BW minimale) afin de limiter le nombre de fréquences à parcourir </a:t>
            </a:r>
          </a:p>
          <a:p>
            <a:r>
              <a:rPr lang="fr-FR" dirty="0"/>
              <a:t>Une des bandes la plus défavorable est la 1800 car elle est étendue, supporte toutes les BW et peut être utilisée par plusieurs technologies</a:t>
            </a:r>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8</a:t>
            </a:fld>
            <a:endParaRPr lang="en-US"/>
          </a:p>
        </p:txBody>
      </p:sp>
    </p:spTree>
    <p:extLst>
      <p:ext uri="{BB962C8B-B14F-4D97-AF65-F5344CB8AC3E}">
        <p14:creationId xmlns:p14="http://schemas.microsoft.com/office/powerpoint/2010/main" val="20669472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Selon la </a:t>
            </a:r>
            <a:r>
              <a:rPr lang="fr-FR" dirty="0" err="1"/>
              <a:t>BWmin</a:t>
            </a:r>
            <a:r>
              <a:rPr lang="fr-FR" dirty="0"/>
              <a:t> de la bande, la fréquence de démarrage et d’arrêt sur la bande varie </a:t>
            </a:r>
            <a:r>
              <a:rPr lang="fr-FR" dirty="0">
                <a:sym typeface="Wingdings" panose="05000000000000000000" pitchFamily="2" charset="2"/>
              </a:rPr>
              <a:t> En pratique, plus cette </a:t>
            </a:r>
            <a:r>
              <a:rPr lang="fr-FR" dirty="0" err="1">
                <a:sym typeface="Wingdings" panose="05000000000000000000" pitchFamily="2" charset="2"/>
              </a:rPr>
              <a:t>BWmin</a:t>
            </a:r>
            <a:r>
              <a:rPr lang="fr-FR" dirty="0">
                <a:sym typeface="Wingdings" panose="05000000000000000000" pitchFamily="2" charset="2"/>
              </a:rPr>
              <a:t> est importante mieux c’est ! </a:t>
            </a:r>
            <a:endParaRPr lang="fr-FR" dirty="0"/>
          </a:p>
          <a:p>
            <a:r>
              <a:rPr lang="fr-FR" dirty="0"/>
              <a:t>Comme nous le verrons par la suite le gain peut aller selon la configuration des bandes (et surtout la </a:t>
            </a:r>
            <a:r>
              <a:rPr lang="fr-FR" dirty="0" err="1"/>
              <a:t>BWmin</a:t>
            </a:r>
            <a:r>
              <a:rPr lang="fr-FR" dirty="0"/>
              <a:t> toléré) de moins de 2% à plus de 16%</a:t>
            </a:r>
          </a:p>
          <a:p>
            <a:r>
              <a:rPr lang="fr-FR" dirty="0"/>
              <a:t>Ce principe s’applique en 3G également compte tenu de la BW fixe de 5MHz utilisée en UMTS</a:t>
            </a:r>
          </a:p>
        </p:txBody>
      </p:sp>
      <p:sp>
        <p:nvSpPr>
          <p:cNvPr id="4" name="Espace réservé du numéro de diapositive 3"/>
          <p:cNvSpPr>
            <a:spLocks noGrp="1"/>
          </p:cNvSpPr>
          <p:nvPr>
            <p:ph type="sldNum" sz="quarter" idx="5"/>
          </p:nvPr>
        </p:nvSpPr>
        <p:spPr/>
        <p:txBody>
          <a:bodyPr/>
          <a:lstStyle/>
          <a:p>
            <a:fld id="{79EDBC47-E707-4E09-B2BC-DE4CF1544C2B}" type="slidenum">
              <a:rPr lang="en-US" smtClean="0"/>
              <a:t>9</a:t>
            </a:fld>
            <a:endParaRPr lang="en-US"/>
          </a:p>
        </p:txBody>
      </p:sp>
    </p:spTree>
    <p:extLst>
      <p:ext uri="{BB962C8B-B14F-4D97-AF65-F5344CB8AC3E}">
        <p14:creationId xmlns:p14="http://schemas.microsoft.com/office/powerpoint/2010/main" val="305871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D4B245-4A98-4CED-9818-B1AC221DC1C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BE8BDE9-6A0B-4F0E-87C4-1A38568A16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489FCB0C-050C-4192-B738-095EDA00BCF5}"/>
              </a:ext>
            </a:extLst>
          </p:cNvPr>
          <p:cNvSpPr>
            <a:spLocks noGrp="1"/>
          </p:cNvSpPr>
          <p:nvPr>
            <p:ph type="dt" sz="half" idx="10"/>
          </p:nvPr>
        </p:nvSpPr>
        <p:spPr/>
        <p:txBody>
          <a:bodyPr/>
          <a:lstStyle/>
          <a:p>
            <a:fld id="{37ED8002-6822-44A2-A5C2-2433E30DB269}" type="datetimeFigureOut">
              <a:rPr lang="fr-FR" smtClean="0"/>
              <a:t>11/07/2022</a:t>
            </a:fld>
            <a:endParaRPr lang="fr-FR"/>
          </a:p>
        </p:txBody>
      </p:sp>
      <p:sp>
        <p:nvSpPr>
          <p:cNvPr id="5" name="Espace réservé du pied de page 4">
            <a:extLst>
              <a:ext uri="{FF2B5EF4-FFF2-40B4-BE49-F238E27FC236}">
                <a16:creationId xmlns:a16="http://schemas.microsoft.com/office/drawing/2014/main" id="{2BEC3EFE-AA3C-41AD-BF73-D26185B2DA2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FC29703-2E53-4D87-BA03-30D51CCFD94D}"/>
              </a:ext>
            </a:extLst>
          </p:cNvPr>
          <p:cNvSpPr>
            <a:spLocks noGrp="1"/>
          </p:cNvSpPr>
          <p:nvPr>
            <p:ph type="sldNum" sz="quarter" idx="12"/>
          </p:nvPr>
        </p:nvSpPr>
        <p:spPr/>
        <p:txBody>
          <a:bodyPr/>
          <a:lstStyle/>
          <a:p>
            <a:fld id="{EF36C36B-0058-4C21-93A4-DAECEDDE30A6}" type="slidenum">
              <a:rPr lang="fr-FR" smtClean="0"/>
              <a:t>‹N°›</a:t>
            </a:fld>
            <a:endParaRPr lang="fr-FR"/>
          </a:p>
        </p:txBody>
      </p:sp>
    </p:spTree>
    <p:extLst>
      <p:ext uri="{BB962C8B-B14F-4D97-AF65-F5344CB8AC3E}">
        <p14:creationId xmlns:p14="http://schemas.microsoft.com/office/powerpoint/2010/main" val="3981132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456D39-824E-4BAE-A742-9FCECDFDA9B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79B2145-3980-4933-B8AF-584CCBEFABF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B815842-099B-4CA6-83BB-1A68F9FE3E8C}"/>
              </a:ext>
            </a:extLst>
          </p:cNvPr>
          <p:cNvSpPr>
            <a:spLocks noGrp="1"/>
          </p:cNvSpPr>
          <p:nvPr>
            <p:ph type="dt" sz="half" idx="10"/>
          </p:nvPr>
        </p:nvSpPr>
        <p:spPr/>
        <p:txBody>
          <a:bodyPr/>
          <a:lstStyle/>
          <a:p>
            <a:fld id="{37ED8002-6822-44A2-A5C2-2433E30DB269}" type="datetimeFigureOut">
              <a:rPr lang="fr-FR" smtClean="0"/>
              <a:t>11/07/2022</a:t>
            </a:fld>
            <a:endParaRPr lang="fr-FR"/>
          </a:p>
        </p:txBody>
      </p:sp>
      <p:sp>
        <p:nvSpPr>
          <p:cNvPr id="5" name="Espace réservé du pied de page 4">
            <a:extLst>
              <a:ext uri="{FF2B5EF4-FFF2-40B4-BE49-F238E27FC236}">
                <a16:creationId xmlns:a16="http://schemas.microsoft.com/office/drawing/2014/main" id="{D1F2B2DC-0AF8-446B-B70F-CA5D0D16097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0E1A093-CA44-4C71-A337-46C75853BB67}"/>
              </a:ext>
            </a:extLst>
          </p:cNvPr>
          <p:cNvSpPr>
            <a:spLocks noGrp="1"/>
          </p:cNvSpPr>
          <p:nvPr>
            <p:ph type="sldNum" sz="quarter" idx="12"/>
          </p:nvPr>
        </p:nvSpPr>
        <p:spPr/>
        <p:txBody>
          <a:bodyPr/>
          <a:lstStyle/>
          <a:p>
            <a:fld id="{EF36C36B-0058-4C21-93A4-DAECEDDE30A6}" type="slidenum">
              <a:rPr lang="fr-FR" smtClean="0"/>
              <a:t>‹N°›</a:t>
            </a:fld>
            <a:endParaRPr lang="fr-FR"/>
          </a:p>
        </p:txBody>
      </p:sp>
    </p:spTree>
    <p:extLst>
      <p:ext uri="{BB962C8B-B14F-4D97-AF65-F5344CB8AC3E}">
        <p14:creationId xmlns:p14="http://schemas.microsoft.com/office/powerpoint/2010/main" val="2975574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B1713AC-8C5C-4216-A94C-55462A55E61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5EBAC86A-D2B9-4C5B-B327-D95DBC77C6E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3CB9BFB-A91D-49E7-BDE5-25187330710A}"/>
              </a:ext>
            </a:extLst>
          </p:cNvPr>
          <p:cNvSpPr>
            <a:spLocks noGrp="1"/>
          </p:cNvSpPr>
          <p:nvPr>
            <p:ph type="dt" sz="half" idx="10"/>
          </p:nvPr>
        </p:nvSpPr>
        <p:spPr/>
        <p:txBody>
          <a:bodyPr/>
          <a:lstStyle/>
          <a:p>
            <a:fld id="{37ED8002-6822-44A2-A5C2-2433E30DB269}" type="datetimeFigureOut">
              <a:rPr lang="fr-FR" smtClean="0"/>
              <a:t>11/07/2022</a:t>
            </a:fld>
            <a:endParaRPr lang="fr-FR"/>
          </a:p>
        </p:txBody>
      </p:sp>
      <p:sp>
        <p:nvSpPr>
          <p:cNvPr id="5" name="Espace réservé du pied de page 4">
            <a:extLst>
              <a:ext uri="{FF2B5EF4-FFF2-40B4-BE49-F238E27FC236}">
                <a16:creationId xmlns:a16="http://schemas.microsoft.com/office/drawing/2014/main" id="{0F5402CB-9841-47CA-A799-EE073DD5A80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562AF67-5EF9-43C8-9060-597B82B2E13B}"/>
              </a:ext>
            </a:extLst>
          </p:cNvPr>
          <p:cNvSpPr>
            <a:spLocks noGrp="1"/>
          </p:cNvSpPr>
          <p:nvPr>
            <p:ph type="sldNum" sz="quarter" idx="12"/>
          </p:nvPr>
        </p:nvSpPr>
        <p:spPr/>
        <p:txBody>
          <a:bodyPr/>
          <a:lstStyle/>
          <a:p>
            <a:fld id="{EF36C36B-0058-4C21-93A4-DAECEDDE30A6}" type="slidenum">
              <a:rPr lang="fr-FR" smtClean="0"/>
              <a:t>‹N°›</a:t>
            </a:fld>
            <a:endParaRPr lang="fr-FR"/>
          </a:p>
        </p:txBody>
      </p:sp>
    </p:spTree>
    <p:extLst>
      <p:ext uri="{BB962C8B-B14F-4D97-AF65-F5344CB8AC3E}">
        <p14:creationId xmlns:p14="http://schemas.microsoft.com/office/powerpoint/2010/main" val="26581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Basic">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88651" y="1316765"/>
            <a:ext cx="11664000" cy="4851072"/>
          </a:xfrm>
          <a:prstGeom prst="rect">
            <a:avLst/>
          </a:prstGeom>
        </p:spPr>
        <p:txBody>
          <a:bodyPr/>
          <a:lstStyle>
            <a:lvl1pPr>
              <a:defRPr sz="1600">
                <a:solidFill>
                  <a:schemeClr val="tx1"/>
                </a:solidFill>
                <a:latin typeface="Montserrat" panose="00000500000000000000" pitchFamily="2" charset="0"/>
              </a:defRPr>
            </a:lvl1pPr>
            <a:lvl2pPr>
              <a:defRPr sz="1600">
                <a:solidFill>
                  <a:schemeClr val="tx1"/>
                </a:solidFill>
                <a:latin typeface="Montserrat" panose="00000500000000000000" pitchFamily="2" charset="0"/>
              </a:defRPr>
            </a:lvl2pPr>
            <a:lvl3pPr>
              <a:defRPr sz="1600">
                <a:solidFill>
                  <a:schemeClr val="tx1"/>
                </a:solidFill>
                <a:latin typeface="Montserrat" panose="00000500000000000000" pitchFamily="2" charset="0"/>
              </a:defRPr>
            </a:lvl3pPr>
            <a:lvl4pPr>
              <a:defRPr sz="1600">
                <a:solidFill>
                  <a:schemeClr val="tx1"/>
                </a:solidFill>
                <a:latin typeface="Montserrat" panose="00000500000000000000" pitchFamily="2" charset="0"/>
              </a:defRPr>
            </a:lvl4pPr>
            <a:lvl5pPr>
              <a:defRPr sz="1600">
                <a:solidFill>
                  <a:schemeClr val="tx1"/>
                </a:solidFill>
                <a:latin typeface="Montserrat" panose="00000500000000000000" pitchFamily="2" charset="0"/>
              </a:defRPr>
            </a:lvl5pPr>
          </a:lstStyle>
          <a:p>
            <a:pPr lvl="0"/>
            <a:r>
              <a:rPr lang="nl-NL" dirty="0"/>
              <a:t>First level</a:t>
            </a:r>
          </a:p>
          <a:p>
            <a:pPr lvl="1"/>
            <a:r>
              <a:rPr lang="nl-NL" dirty="0"/>
              <a:t>Second level</a:t>
            </a:r>
          </a:p>
          <a:p>
            <a:pPr lvl="2"/>
            <a:r>
              <a:rPr lang="nl-NL" dirty="0" err="1"/>
              <a:t>Third</a:t>
            </a:r>
            <a:r>
              <a:rPr lang="nl-NL" dirty="0"/>
              <a:t> level</a:t>
            </a:r>
          </a:p>
          <a:p>
            <a:pPr lvl="3"/>
            <a:r>
              <a:rPr lang="nl-NL" dirty="0" err="1"/>
              <a:t>Fourth</a:t>
            </a:r>
            <a:r>
              <a:rPr lang="nl-NL" dirty="0"/>
              <a:t> level</a:t>
            </a:r>
          </a:p>
          <a:p>
            <a:pPr lvl="4"/>
            <a:r>
              <a:rPr lang="nl-NL" dirty="0" err="1"/>
              <a:t>Fifth</a:t>
            </a:r>
            <a:r>
              <a:rPr lang="nl-NL" dirty="0"/>
              <a:t> level</a:t>
            </a:r>
          </a:p>
        </p:txBody>
      </p:sp>
      <p:sp>
        <p:nvSpPr>
          <p:cNvPr id="10" name="Slide Number Placeholder 5"/>
          <p:cNvSpPr>
            <a:spLocks noGrp="1"/>
          </p:cNvSpPr>
          <p:nvPr>
            <p:ph type="sldNum" sz="quarter" idx="4"/>
          </p:nvPr>
        </p:nvSpPr>
        <p:spPr>
          <a:xfrm>
            <a:off x="320400" y="6326136"/>
            <a:ext cx="591024" cy="288033"/>
          </a:xfrm>
          <a:prstGeom prst="rect">
            <a:avLst/>
          </a:prstGeom>
        </p:spPr>
        <p:txBody>
          <a:bodyPr vert="horz" lIns="91440" tIns="45720" rIns="91440" bIns="45720" rtlCol="0" anchor="ctr"/>
          <a:lstStyle>
            <a:lvl1pPr algn="l">
              <a:defRPr sz="1333">
                <a:solidFill>
                  <a:srgbClr val="565A5C"/>
                </a:solidFill>
                <a:latin typeface="Montserrat Light" pitchFamily="50" charset="0"/>
                <a:ea typeface="Verdana" pitchFamily="34" charset="0"/>
                <a:cs typeface="Verdana" pitchFamily="34" charset="0"/>
              </a:defRPr>
            </a:lvl1pPr>
          </a:lstStyle>
          <a:p>
            <a:fld id="{DAF489CC-3B7A-4DA5-A8C0-4984788D0EC5}" type="slidenum">
              <a:rPr lang="nl-NL" smtClean="0"/>
              <a:pPr/>
              <a:t>‹N°›</a:t>
            </a:fld>
            <a:endParaRPr lang="nl-NL" dirty="0"/>
          </a:p>
        </p:txBody>
      </p:sp>
      <p:sp>
        <p:nvSpPr>
          <p:cNvPr id="6" name="Title 5"/>
          <p:cNvSpPr>
            <a:spLocks noGrp="1"/>
          </p:cNvSpPr>
          <p:nvPr>
            <p:ph type="title" hasCustomPrompt="1"/>
          </p:nvPr>
        </p:nvSpPr>
        <p:spPr>
          <a:xfrm>
            <a:off x="288651" y="164638"/>
            <a:ext cx="11664000" cy="1056117"/>
          </a:xfrm>
          <a:prstGeom prst="rect">
            <a:avLst/>
          </a:prstGeom>
        </p:spPr>
        <p:txBody>
          <a:bodyPr/>
          <a:lstStyle>
            <a:lvl1pPr algn="l">
              <a:defRPr sz="3200" b="0" baseline="0">
                <a:solidFill>
                  <a:schemeClr val="tx1"/>
                </a:solidFill>
                <a:latin typeface="Montserrat Light" panose="00000400000000000000" pitchFamily="2" charset="0"/>
              </a:defRPr>
            </a:lvl1pPr>
          </a:lstStyle>
          <a:p>
            <a:r>
              <a:rPr lang="en-US" dirty="0"/>
              <a:t>EDIT THE HEADER IN MONTSERRAT LIGHT (ALL CAPS)</a:t>
            </a:r>
            <a:br>
              <a:rPr lang="en-US" dirty="0"/>
            </a:br>
            <a:r>
              <a:rPr lang="en-US" dirty="0">
                <a:latin typeface="Montserrat" pitchFamily="50" charset="0"/>
              </a:rPr>
              <a:t>Subtitle in Montserrat</a:t>
            </a:r>
            <a:endParaRPr lang="en-US" dirty="0"/>
          </a:p>
        </p:txBody>
      </p:sp>
      <p:sp>
        <p:nvSpPr>
          <p:cNvPr id="9" name="AddCustomFooter#1"/>
          <p:cNvSpPr txBox="1"/>
          <p:nvPr userDrawn="1"/>
        </p:nvSpPr>
        <p:spPr>
          <a:xfrm>
            <a:off x="315600" y="6306483"/>
            <a:ext cx="3905236" cy="297454"/>
          </a:xfrm>
          <a:prstGeom prst="rect">
            <a:avLst/>
          </a:prstGeom>
          <a:noFill/>
        </p:spPr>
        <p:txBody>
          <a:bodyPr wrap="none" rtlCol="0">
            <a:spAutoFit/>
          </a:bodyPr>
          <a:lstStyle/>
          <a:p>
            <a:r>
              <a:rPr lang="en-US" sz="1333" baseline="0" dirty="0">
                <a:solidFill>
                  <a:srgbClr val="565A5C"/>
                </a:solidFill>
                <a:latin typeface="Montserrat Light" pitchFamily="50" charset="0"/>
                <a:ea typeface="Verdana" pitchFamily="34" charset="0"/>
                <a:cs typeface="Verdana" pitchFamily="34" charset="0"/>
              </a:rPr>
              <a:t>       | 25-11-2020 | © Avantix - For internal use </a:t>
            </a:r>
            <a:endParaRPr lang="nl-NL" sz="1333" dirty="0">
              <a:solidFill>
                <a:srgbClr val="565A5C"/>
              </a:solidFill>
              <a:latin typeface="Montserrat Light" pitchFamily="50" charset="0"/>
              <a:ea typeface="Verdana" pitchFamily="34" charset="0"/>
              <a:cs typeface="Verdana" pitchFamily="34" charset="0"/>
            </a:endParaRPr>
          </a:p>
        </p:txBody>
      </p:sp>
      <p:pic>
        <p:nvPicPr>
          <p:cNvPr id="8" name="Imag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79031" y="6454256"/>
            <a:ext cx="1406400" cy="142129"/>
          </a:xfrm>
          <a:prstGeom prst="rect">
            <a:avLst/>
          </a:prstGeom>
        </p:spPr>
      </p:pic>
    </p:spTree>
    <p:extLst>
      <p:ext uri="{BB962C8B-B14F-4D97-AF65-F5344CB8AC3E}">
        <p14:creationId xmlns:p14="http://schemas.microsoft.com/office/powerpoint/2010/main" val="333407285"/>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AF356B-404E-4B3C-8C3E-A1C8F859C3B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B809DC7-B25F-433F-9F38-32AC7935573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12F216F-5044-4850-9751-F36FBD3E54E7}"/>
              </a:ext>
            </a:extLst>
          </p:cNvPr>
          <p:cNvSpPr>
            <a:spLocks noGrp="1"/>
          </p:cNvSpPr>
          <p:nvPr>
            <p:ph type="dt" sz="half" idx="10"/>
          </p:nvPr>
        </p:nvSpPr>
        <p:spPr/>
        <p:txBody>
          <a:bodyPr/>
          <a:lstStyle/>
          <a:p>
            <a:fld id="{37ED8002-6822-44A2-A5C2-2433E30DB269}" type="datetimeFigureOut">
              <a:rPr lang="fr-FR" smtClean="0"/>
              <a:t>11/07/2022</a:t>
            </a:fld>
            <a:endParaRPr lang="fr-FR"/>
          </a:p>
        </p:txBody>
      </p:sp>
      <p:sp>
        <p:nvSpPr>
          <p:cNvPr id="5" name="Espace réservé du pied de page 4">
            <a:extLst>
              <a:ext uri="{FF2B5EF4-FFF2-40B4-BE49-F238E27FC236}">
                <a16:creationId xmlns:a16="http://schemas.microsoft.com/office/drawing/2014/main" id="{27C6CB28-DB52-4BE3-9BC2-E3A76530AFE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3B9B5B2-E4A5-44C0-9A9F-FFF614C577FC}"/>
              </a:ext>
            </a:extLst>
          </p:cNvPr>
          <p:cNvSpPr>
            <a:spLocks noGrp="1"/>
          </p:cNvSpPr>
          <p:nvPr>
            <p:ph type="sldNum" sz="quarter" idx="12"/>
          </p:nvPr>
        </p:nvSpPr>
        <p:spPr/>
        <p:txBody>
          <a:bodyPr/>
          <a:lstStyle/>
          <a:p>
            <a:fld id="{EF36C36B-0058-4C21-93A4-DAECEDDE30A6}" type="slidenum">
              <a:rPr lang="fr-FR" smtClean="0"/>
              <a:t>‹N°›</a:t>
            </a:fld>
            <a:endParaRPr lang="fr-FR"/>
          </a:p>
        </p:txBody>
      </p:sp>
    </p:spTree>
    <p:extLst>
      <p:ext uri="{BB962C8B-B14F-4D97-AF65-F5344CB8AC3E}">
        <p14:creationId xmlns:p14="http://schemas.microsoft.com/office/powerpoint/2010/main" val="1837813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33908C-31DB-46DD-A2E9-B622DEA1A28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1A99B5A-4465-4ED0-BF6B-1F78A6DAEB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5B508BB-A1CF-4A80-9E9A-39D3418492DF}"/>
              </a:ext>
            </a:extLst>
          </p:cNvPr>
          <p:cNvSpPr>
            <a:spLocks noGrp="1"/>
          </p:cNvSpPr>
          <p:nvPr>
            <p:ph type="dt" sz="half" idx="10"/>
          </p:nvPr>
        </p:nvSpPr>
        <p:spPr/>
        <p:txBody>
          <a:bodyPr/>
          <a:lstStyle/>
          <a:p>
            <a:fld id="{37ED8002-6822-44A2-A5C2-2433E30DB269}" type="datetimeFigureOut">
              <a:rPr lang="fr-FR" smtClean="0"/>
              <a:t>11/07/2022</a:t>
            </a:fld>
            <a:endParaRPr lang="fr-FR"/>
          </a:p>
        </p:txBody>
      </p:sp>
      <p:sp>
        <p:nvSpPr>
          <p:cNvPr id="5" name="Espace réservé du pied de page 4">
            <a:extLst>
              <a:ext uri="{FF2B5EF4-FFF2-40B4-BE49-F238E27FC236}">
                <a16:creationId xmlns:a16="http://schemas.microsoft.com/office/drawing/2014/main" id="{FB5482C7-5E14-4FEC-B8E0-AA0CAEA0220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D6FD750-8B57-4193-8DFA-9CA8087AC19F}"/>
              </a:ext>
            </a:extLst>
          </p:cNvPr>
          <p:cNvSpPr>
            <a:spLocks noGrp="1"/>
          </p:cNvSpPr>
          <p:nvPr>
            <p:ph type="sldNum" sz="quarter" idx="12"/>
          </p:nvPr>
        </p:nvSpPr>
        <p:spPr/>
        <p:txBody>
          <a:bodyPr/>
          <a:lstStyle/>
          <a:p>
            <a:fld id="{EF36C36B-0058-4C21-93A4-DAECEDDE30A6}" type="slidenum">
              <a:rPr lang="fr-FR" smtClean="0"/>
              <a:t>‹N°›</a:t>
            </a:fld>
            <a:endParaRPr lang="fr-FR"/>
          </a:p>
        </p:txBody>
      </p:sp>
    </p:spTree>
    <p:extLst>
      <p:ext uri="{BB962C8B-B14F-4D97-AF65-F5344CB8AC3E}">
        <p14:creationId xmlns:p14="http://schemas.microsoft.com/office/powerpoint/2010/main" val="2672517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210ABF-9176-42B3-B295-D82B42B0B75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CAC7FDF-1691-41BE-9466-E13AEAC0E7E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248F661C-7334-4F89-8182-2DF9125C38D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0F0CE985-486C-4520-96A3-FA70D81646CD}"/>
              </a:ext>
            </a:extLst>
          </p:cNvPr>
          <p:cNvSpPr>
            <a:spLocks noGrp="1"/>
          </p:cNvSpPr>
          <p:nvPr>
            <p:ph type="dt" sz="half" idx="10"/>
          </p:nvPr>
        </p:nvSpPr>
        <p:spPr/>
        <p:txBody>
          <a:bodyPr/>
          <a:lstStyle/>
          <a:p>
            <a:fld id="{37ED8002-6822-44A2-A5C2-2433E30DB269}" type="datetimeFigureOut">
              <a:rPr lang="fr-FR" smtClean="0"/>
              <a:t>11/07/2022</a:t>
            </a:fld>
            <a:endParaRPr lang="fr-FR"/>
          </a:p>
        </p:txBody>
      </p:sp>
      <p:sp>
        <p:nvSpPr>
          <p:cNvPr id="6" name="Espace réservé du pied de page 5">
            <a:extLst>
              <a:ext uri="{FF2B5EF4-FFF2-40B4-BE49-F238E27FC236}">
                <a16:creationId xmlns:a16="http://schemas.microsoft.com/office/drawing/2014/main" id="{A70580FC-EFFB-47F7-B810-EE50ECC75CB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F741818-F7E0-4871-B787-C6E49A29596C}"/>
              </a:ext>
            </a:extLst>
          </p:cNvPr>
          <p:cNvSpPr>
            <a:spLocks noGrp="1"/>
          </p:cNvSpPr>
          <p:nvPr>
            <p:ph type="sldNum" sz="quarter" idx="12"/>
          </p:nvPr>
        </p:nvSpPr>
        <p:spPr/>
        <p:txBody>
          <a:bodyPr/>
          <a:lstStyle/>
          <a:p>
            <a:fld id="{EF36C36B-0058-4C21-93A4-DAECEDDE30A6}" type="slidenum">
              <a:rPr lang="fr-FR" smtClean="0"/>
              <a:t>‹N°›</a:t>
            </a:fld>
            <a:endParaRPr lang="fr-FR"/>
          </a:p>
        </p:txBody>
      </p:sp>
    </p:spTree>
    <p:extLst>
      <p:ext uri="{BB962C8B-B14F-4D97-AF65-F5344CB8AC3E}">
        <p14:creationId xmlns:p14="http://schemas.microsoft.com/office/powerpoint/2010/main" val="1316126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DFF900-D2FA-442C-9306-0BD63BC1C3C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3AC18804-2CDE-4A24-B553-117F525118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327DED8-EE33-4E11-A6AB-A392FAB1FAB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175638F2-2F49-4757-9743-E06BDEF7FD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3986E29-C229-40EC-997A-0BD1F761BD8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BB55555-5F9F-4355-98DE-DF1E363FA646}"/>
              </a:ext>
            </a:extLst>
          </p:cNvPr>
          <p:cNvSpPr>
            <a:spLocks noGrp="1"/>
          </p:cNvSpPr>
          <p:nvPr>
            <p:ph type="dt" sz="half" idx="10"/>
          </p:nvPr>
        </p:nvSpPr>
        <p:spPr/>
        <p:txBody>
          <a:bodyPr/>
          <a:lstStyle/>
          <a:p>
            <a:fld id="{37ED8002-6822-44A2-A5C2-2433E30DB269}" type="datetimeFigureOut">
              <a:rPr lang="fr-FR" smtClean="0"/>
              <a:t>11/07/2022</a:t>
            </a:fld>
            <a:endParaRPr lang="fr-FR"/>
          </a:p>
        </p:txBody>
      </p:sp>
      <p:sp>
        <p:nvSpPr>
          <p:cNvPr id="8" name="Espace réservé du pied de page 7">
            <a:extLst>
              <a:ext uri="{FF2B5EF4-FFF2-40B4-BE49-F238E27FC236}">
                <a16:creationId xmlns:a16="http://schemas.microsoft.com/office/drawing/2014/main" id="{916DD573-E451-4121-A5FE-6C6CE4C4F39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8530454-F672-4B04-AD6F-DB0B131224AE}"/>
              </a:ext>
            </a:extLst>
          </p:cNvPr>
          <p:cNvSpPr>
            <a:spLocks noGrp="1"/>
          </p:cNvSpPr>
          <p:nvPr>
            <p:ph type="sldNum" sz="quarter" idx="12"/>
          </p:nvPr>
        </p:nvSpPr>
        <p:spPr/>
        <p:txBody>
          <a:bodyPr/>
          <a:lstStyle/>
          <a:p>
            <a:fld id="{EF36C36B-0058-4C21-93A4-DAECEDDE30A6}" type="slidenum">
              <a:rPr lang="fr-FR" smtClean="0"/>
              <a:t>‹N°›</a:t>
            </a:fld>
            <a:endParaRPr lang="fr-FR"/>
          </a:p>
        </p:txBody>
      </p:sp>
    </p:spTree>
    <p:extLst>
      <p:ext uri="{BB962C8B-B14F-4D97-AF65-F5344CB8AC3E}">
        <p14:creationId xmlns:p14="http://schemas.microsoft.com/office/powerpoint/2010/main" val="1566058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02D9D1-3B25-426F-A1AD-1CA18CB1F6F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F38201D-4980-4018-9575-F322A28ED5A2}"/>
              </a:ext>
            </a:extLst>
          </p:cNvPr>
          <p:cNvSpPr>
            <a:spLocks noGrp="1"/>
          </p:cNvSpPr>
          <p:nvPr>
            <p:ph type="dt" sz="half" idx="10"/>
          </p:nvPr>
        </p:nvSpPr>
        <p:spPr/>
        <p:txBody>
          <a:bodyPr/>
          <a:lstStyle/>
          <a:p>
            <a:fld id="{37ED8002-6822-44A2-A5C2-2433E30DB269}" type="datetimeFigureOut">
              <a:rPr lang="fr-FR" smtClean="0"/>
              <a:t>11/07/2022</a:t>
            </a:fld>
            <a:endParaRPr lang="fr-FR"/>
          </a:p>
        </p:txBody>
      </p:sp>
      <p:sp>
        <p:nvSpPr>
          <p:cNvPr id="4" name="Espace réservé du pied de page 3">
            <a:extLst>
              <a:ext uri="{FF2B5EF4-FFF2-40B4-BE49-F238E27FC236}">
                <a16:creationId xmlns:a16="http://schemas.microsoft.com/office/drawing/2014/main" id="{AFFC5181-EDDE-4860-AB3E-E2A916F9A2C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ADB7A0CF-04B7-4B37-9E53-5272BB5D150A}"/>
              </a:ext>
            </a:extLst>
          </p:cNvPr>
          <p:cNvSpPr>
            <a:spLocks noGrp="1"/>
          </p:cNvSpPr>
          <p:nvPr>
            <p:ph type="sldNum" sz="quarter" idx="12"/>
          </p:nvPr>
        </p:nvSpPr>
        <p:spPr/>
        <p:txBody>
          <a:bodyPr/>
          <a:lstStyle/>
          <a:p>
            <a:fld id="{EF36C36B-0058-4C21-93A4-DAECEDDE30A6}" type="slidenum">
              <a:rPr lang="fr-FR" smtClean="0"/>
              <a:t>‹N°›</a:t>
            </a:fld>
            <a:endParaRPr lang="fr-FR"/>
          </a:p>
        </p:txBody>
      </p:sp>
    </p:spTree>
    <p:extLst>
      <p:ext uri="{BB962C8B-B14F-4D97-AF65-F5344CB8AC3E}">
        <p14:creationId xmlns:p14="http://schemas.microsoft.com/office/powerpoint/2010/main" val="847952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D3D85D0-5275-4DA7-A349-01DF2984D0F8}"/>
              </a:ext>
            </a:extLst>
          </p:cNvPr>
          <p:cNvSpPr>
            <a:spLocks noGrp="1"/>
          </p:cNvSpPr>
          <p:nvPr>
            <p:ph type="dt" sz="half" idx="10"/>
          </p:nvPr>
        </p:nvSpPr>
        <p:spPr/>
        <p:txBody>
          <a:bodyPr/>
          <a:lstStyle/>
          <a:p>
            <a:fld id="{37ED8002-6822-44A2-A5C2-2433E30DB269}" type="datetimeFigureOut">
              <a:rPr lang="fr-FR" smtClean="0"/>
              <a:t>11/07/2022</a:t>
            </a:fld>
            <a:endParaRPr lang="fr-FR"/>
          </a:p>
        </p:txBody>
      </p:sp>
      <p:sp>
        <p:nvSpPr>
          <p:cNvPr id="3" name="Espace réservé du pied de page 2">
            <a:extLst>
              <a:ext uri="{FF2B5EF4-FFF2-40B4-BE49-F238E27FC236}">
                <a16:creationId xmlns:a16="http://schemas.microsoft.com/office/drawing/2014/main" id="{3961A477-E40E-4E63-8185-5E9BD21E159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D07231B-1959-4D08-A013-7C2551D12997}"/>
              </a:ext>
            </a:extLst>
          </p:cNvPr>
          <p:cNvSpPr>
            <a:spLocks noGrp="1"/>
          </p:cNvSpPr>
          <p:nvPr>
            <p:ph type="sldNum" sz="quarter" idx="12"/>
          </p:nvPr>
        </p:nvSpPr>
        <p:spPr/>
        <p:txBody>
          <a:bodyPr/>
          <a:lstStyle/>
          <a:p>
            <a:fld id="{EF36C36B-0058-4C21-93A4-DAECEDDE30A6}" type="slidenum">
              <a:rPr lang="fr-FR" smtClean="0"/>
              <a:t>‹N°›</a:t>
            </a:fld>
            <a:endParaRPr lang="fr-FR"/>
          </a:p>
        </p:txBody>
      </p:sp>
    </p:spTree>
    <p:extLst>
      <p:ext uri="{BB962C8B-B14F-4D97-AF65-F5344CB8AC3E}">
        <p14:creationId xmlns:p14="http://schemas.microsoft.com/office/powerpoint/2010/main" val="1932082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C1A1E1-0438-464D-9687-05337FF6EB6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04941C8-56C5-4A5A-A7C9-47A933F73B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565671D-6668-4BC5-A368-CC6C558761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E82F74B-B48C-488A-A1DB-070AA91A3F0D}"/>
              </a:ext>
            </a:extLst>
          </p:cNvPr>
          <p:cNvSpPr>
            <a:spLocks noGrp="1"/>
          </p:cNvSpPr>
          <p:nvPr>
            <p:ph type="dt" sz="half" idx="10"/>
          </p:nvPr>
        </p:nvSpPr>
        <p:spPr/>
        <p:txBody>
          <a:bodyPr/>
          <a:lstStyle/>
          <a:p>
            <a:fld id="{37ED8002-6822-44A2-A5C2-2433E30DB269}" type="datetimeFigureOut">
              <a:rPr lang="fr-FR" smtClean="0"/>
              <a:t>11/07/2022</a:t>
            </a:fld>
            <a:endParaRPr lang="fr-FR"/>
          </a:p>
        </p:txBody>
      </p:sp>
      <p:sp>
        <p:nvSpPr>
          <p:cNvPr id="6" name="Espace réservé du pied de page 5">
            <a:extLst>
              <a:ext uri="{FF2B5EF4-FFF2-40B4-BE49-F238E27FC236}">
                <a16:creationId xmlns:a16="http://schemas.microsoft.com/office/drawing/2014/main" id="{A2110DC8-3EC2-4D63-A26C-B6540D6B891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D3B3648-AC10-4B63-9967-8ACEAF11E070}"/>
              </a:ext>
            </a:extLst>
          </p:cNvPr>
          <p:cNvSpPr>
            <a:spLocks noGrp="1"/>
          </p:cNvSpPr>
          <p:nvPr>
            <p:ph type="sldNum" sz="quarter" idx="12"/>
          </p:nvPr>
        </p:nvSpPr>
        <p:spPr/>
        <p:txBody>
          <a:bodyPr/>
          <a:lstStyle/>
          <a:p>
            <a:fld id="{EF36C36B-0058-4C21-93A4-DAECEDDE30A6}" type="slidenum">
              <a:rPr lang="fr-FR" smtClean="0"/>
              <a:t>‹N°›</a:t>
            </a:fld>
            <a:endParaRPr lang="fr-FR"/>
          </a:p>
        </p:txBody>
      </p:sp>
    </p:spTree>
    <p:extLst>
      <p:ext uri="{BB962C8B-B14F-4D97-AF65-F5344CB8AC3E}">
        <p14:creationId xmlns:p14="http://schemas.microsoft.com/office/powerpoint/2010/main" val="4082001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741248-D82A-41AF-93DA-2B75AB44B2B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EB760CA-911E-408B-952C-0520B7A549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4092BBA-EC16-432E-9E85-55024E9B37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E9F43A8-055D-4F80-BDF0-86816C7A1607}"/>
              </a:ext>
            </a:extLst>
          </p:cNvPr>
          <p:cNvSpPr>
            <a:spLocks noGrp="1"/>
          </p:cNvSpPr>
          <p:nvPr>
            <p:ph type="dt" sz="half" idx="10"/>
          </p:nvPr>
        </p:nvSpPr>
        <p:spPr/>
        <p:txBody>
          <a:bodyPr/>
          <a:lstStyle/>
          <a:p>
            <a:fld id="{37ED8002-6822-44A2-A5C2-2433E30DB269}" type="datetimeFigureOut">
              <a:rPr lang="fr-FR" smtClean="0"/>
              <a:t>11/07/2022</a:t>
            </a:fld>
            <a:endParaRPr lang="fr-FR"/>
          </a:p>
        </p:txBody>
      </p:sp>
      <p:sp>
        <p:nvSpPr>
          <p:cNvPr id="6" name="Espace réservé du pied de page 5">
            <a:extLst>
              <a:ext uri="{FF2B5EF4-FFF2-40B4-BE49-F238E27FC236}">
                <a16:creationId xmlns:a16="http://schemas.microsoft.com/office/drawing/2014/main" id="{5CAFA989-AF75-4C25-B9A2-365BC1B3C72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6265754-5536-4218-9346-AFDF8F26F7B6}"/>
              </a:ext>
            </a:extLst>
          </p:cNvPr>
          <p:cNvSpPr>
            <a:spLocks noGrp="1"/>
          </p:cNvSpPr>
          <p:nvPr>
            <p:ph type="sldNum" sz="quarter" idx="12"/>
          </p:nvPr>
        </p:nvSpPr>
        <p:spPr/>
        <p:txBody>
          <a:bodyPr/>
          <a:lstStyle/>
          <a:p>
            <a:fld id="{EF36C36B-0058-4C21-93A4-DAECEDDE30A6}" type="slidenum">
              <a:rPr lang="fr-FR" smtClean="0"/>
              <a:t>‹N°›</a:t>
            </a:fld>
            <a:endParaRPr lang="fr-FR"/>
          </a:p>
        </p:txBody>
      </p:sp>
    </p:spTree>
    <p:extLst>
      <p:ext uri="{BB962C8B-B14F-4D97-AF65-F5344CB8AC3E}">
        <p14:creationId xmlns:p14="http://schemas.microsoft.com/office/powerpoint/2010/main" val="234899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189F344-1170-4891-9E97-2079B9751B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9872D5C8-7274-4A8B-979C-8C391E1E74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0D4B2D5-DBDD-4040-9587-F66568F2BC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ED8002-6822-44A2-A5C2-2433E30DB269}" type="datetimeFigureOut">
              <a:rPr lang="fr-FR" smtClean="0"/>
              <a:t>11/07/2022</a:t>
            </a:fld>
            <a:endParaRPr lang="fr-FR"/>
          </a:p>
        </p:txBody>
      </p:sp>
      <p:sp>
        <p:nvSpPr>
          <p:cNvPr id="5" name="Espace réservé du pied de page 4">
            <a:extLst>
              <a:ext uri="{FF2B5EF4-FFF2-40B4-BE49-F238E27FC236}">
                <a16:creationId xmlns:a16="http://schemas.microsoft.com/office/drawing/2014/main" id="{CD6D418E-EB23-42C8-A114-3E96A72957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BFA14DD-C321-4779-AE0E-B5823D4527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36C36B-0058-4C21-93A4-DAECEDDE30A6}" type="slidenum">
              <a:rPr lang="fr-FR" smtClean="0"/>
              <a:t>‹N°›</a:t>
            </a:fld>
            <a:endParaRPr lang="fr-FR"/>
          </a:p>
        </p:txBody>
      </p:sp>
    </p:spTree>
    <p:extLst>
      <p:ext uri="{BB962C8B-B14F-4D97-AF65-F5344CB8AC3E}">
        <p14:creationId xmlns:p14="http://schemas.microsoft.com/office/powerpoint/2010/main" val="4186321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1.xml"/><Relationship Id="rId1" Type="http://schemas.openxmlformats.org/officeDocument/2006/relationships/slideLayout" Target="../slideLayouts/slideLayout12.xml"/><Relationship Id="rId4" Type="http://schemas.openxmlformats.org/officeDocument/2006/relationships/image" Target="../media/image14.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a:bodyPr>
          <a:lstStyle/>
          <a:p>
            <a:r>
              <a:rPr lang="fr-FR" dirty="0"/>
              <a:t>Ordre du jour</a:t>
            </a:r>
          </a:p>
        </p:txBody>
      </p:sp>
      <p:sp>
        <p:nvSpPr>
          <p:cNvPr id="9" name="Espace réservé du contenu 4">
            <a:extLst>
              <a:ext uri="{FF2B5EF4-FFF2-40B4-BE49-F238E27FC236}">
                <a16:creationId xmlns:a16="http://schemas.microsoft.com/office/drawing/2014/main" id="{CB840CA0-3CC6-4D1F-BA04-8E9AE1F37373}"/>
              </a:ext>
            </a:extLst>
          </p:cNvPr>
          <p:cNvSpPr>
            <a:spLocks noGrp="1"/>
          </p:cNvSpPr>
          <p:nvPr>
            <p:ph idx="1"/>
          </p:nvPr>
        </p:nvSpPr>
        <p:spPr>
          <a:xfrm>
            <a:off x="288651" y="1316765"/>
            <a:ext cx="11664000" cy="5184576"/>
          </a:xfrm>
        </p:spPr>
        <p:txBody>
          <a:bodyPr>
            <a:normAutofit/>
          </a:bodyPr>
          <a:lstStyle/>
          <a:p>
            <a:endParaRPr lang="fr-FR" sz="1867" dirty="0"/>
          </a:p>
          <a:p>
            <a:r>
              <a:rPr lang="fr-FR" sz="1867" dirty="0"/>
              <a:t>Objectifs</a:t>
            </a:r>
          </a:p>
          <a:p>
            <a:pPr marL="0" indent="0">
              <a:buNone/>
            </a:pPr>
            <a:endParaRPr lang="fr-FR" sz="1867" dirty="0"/>
          </a:p>
          <a:p>
            <a:r>
              <a:rPr lang="fr-FR" sz="1867" dirty="0"/>
              <a:t>Présentation de l’étude</a:t>
            </a:r>
          </a:p>
          <a:p>
            <a:pPr marL="0" indent="0">
              <a:buNone/>
            </a:pPr>
            <a:endParaRPr lang="fr-FR" sz="1867" dirty="0"/>
          </a:p>
          <a:p>
            <a:r>
              <a:rPr lang="fr-FR" sz="1867" dirty="0"/>
              <a:t>Optimisations possibles</a:t>
            </a:r>
          </a:p>
          <a:p>
            <a:endParaRPr lang="fr-FR" sz="1867" dirty="0"/>
          </a:p>
          <a:p>
            <a:r>
              <a:rPr lang="fr-FR" sz="1867" dirty="0"/>
              <a:t>Gains potentiels</a:t>
            </a:r>
          </a:p>
          <a:p>
            <a:endParaRPr lang="fr-FR" sz="1867" dirty="0"/>
          </a:p>
          <a:p>
            <a:r>
              <a:rPr lang="fr-FR" sz="1867" dirty="0"/>
              <a:t>Déroulement d’un scan</a:t>
            </a:r>
          </a:p>
          <a:p>
            <a:endParaRPr lang="fr-FR" sz="1867" dirty="0"/>
          </a:p>
          <a:p>
            <a:r>
              <a:rPr lang="fr-FR" sz="1867" dirty="0"/>
              <a:t>Conclusion &amp; Perspectives</a:t>
            </a:r>
          </a:p>
          <a:p>
            <a:endParaRPr lang="fr-FR" sz="1867" dirty="0"/>
          </a:p>
          <a:p>
            <a:pPr marL="0" indent="0">
              <a:buNone/>
            </a:pPr>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Tree>
    <p:extLst>
      <p:ext uri="{BB962C8B-B14F-4D97-AF65-F5344CB8AC3E}">
        <p14:creationId xmlns:p14="http://schemas.microsoft.com/office/powerpoint/2010/main" val="3792495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664000" cy="2688299"/>
          </a:xfrm>
        </p:spPr>
        <p:txBody>
          <a:bodyPr>
            <a:normAutofit/>
          </a:bodyPr>
          <a:lstStyle/>
          <a:p>
            <a:r>
              <a:rPr lang="fr-FR" sz="1867" dirty="0"/>
              <a:t>Prise en compte de la BW effective de la cellule :</a:t>
            </a:r>
          </a:p>
          <a:p>
            <a:pPr lvl="1"/>
            <a:r>
              <a:rPr lang="fr-FR" sz="1867" dirty="0"/>
              <a:t>Parcours des fréquences restantes dans la bande</a:t>
            </a:r>
          </a:p>
          <a:p>
            <a:pPr lvl="1"/>
            <a:endParaRPr lang="fr-FR" sz="1867" dirty="0"/>
          </a:p>
          <a:p>
            <a:pPr lvl="2"/>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Optimisations possibles</a:t>
            </a:r>
          </a:p>
        </p:txBody>
      </p:sp>
      <p:pic>
        <p:nvPicPr>
          <p:cNvPr id="7" name="Image 6">
            <a:extLst>
              <a:ext uri="{FF2B5EF4-FFF2-40B4-BE49-F238E27FC236}">
                <a16:creationId xmlns:a16="http://schemas.microsoft.com/office/drawing/2014/main" id="{BBB69383-25EF-4806-B8EA-4BAE03079FD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2825" y="2660915"/>
            <a:ext cx="10506351" cy="2760128"/>
          </a:xfrm>
          <a:prstGeom prst="rect">
            <a:avLst/>
          </a:prstGeom>
          <a:noFill/>
          <a:ln>
            <a:noFill/>
          </a:ln>
        </p:spPr>
      </p:pic>
    </p:spTree>
    <p:extLst>
      <p:ext uri="{BB962C8B-B14F-4D97-AF65-F5344CB8AC3E}">
        <p14:creationId xmlns:p14="http://schemas.microsoft.com/office/powerpoint/2010/main" val="2155503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664000" cy="4992555"/>
          </a:xfrm>
        </p:spPr>
        <p:txBody>
          <a:bodyPr>
            <a:normAutofit/>
          </a:bodyPr>
          <a:lstStyle/>
          <a:p>
            <a:r>
              <a:rPr lang="fr-FR" sz="1867" dirty="0"/>
              <a:t>Echantillonnage de la bande selon la </a:t>
            </a:r>
            <a:r>
              <a:rPr lang="fr-FR" sz="1867" dirty="0" err="1"/>
              <a:t>BW</a:t>
            </a:r>
            <a:r>
              <a:rPr lang="fr-FR" sz="1867" baseline="-25000" dirty="0" err="1"/>
              <a:t>min</a:t>
            </a:r>
            <a:r>
              <a:rPr lang="fr-FR" sz="1867" dirty="0"/>
              <a:t> et la </a:t>
            </a:r>
            <a:r>
              <a:rPr lang="fr-FR" sz="1867" dirty="0" err="1"/>
              <a:t>BW</a:t>
            </a:r>
            <a:r>
              <a:rPr lang="fr-FR" sz="1867" baseline="-25000" dirty="0" err="1"/>
              <a:t>max</a:t>
            </a:r>
            <a:r>
              <a:rPr lang="fr-FR" sz="1867" dirty="0"/>
              <a:t> :</a:t>
            </a:r>
          </a:p>
          <a:p>
            <a:pPr lvl="1"/>
            <a:r>
              <a:rPr lang="fr-FR" sz="1867" dirty="0"/>
              <a:t>Mise en place de peignes de recherche de tailles variables triés par priorité</a:t>
            </a:r>
          </a:p>
          <a:p>
            <a:pPr lvl="1"/>
            <a:endParaRPr lang="fr-FR" sz="1867" dirty="0"/>
          </a:p>
          <a:p>
            <a:pPr lvl="2"/>
            <a:endParaRPr lang="fr-FR" sz="1867" dirty="0"/>
          </a:p>
          <a:p>
            <a:endParaRPr lang="fr-FR" sz="1867" dirty="0"/>
          </a:p>
          <a:p>
            <a:endParaRPr lang="fr-FR" sz="1867" dirty="0"/>
          </a:p>
          <a:p>
            <a:endParaRPr lang="fr-FR" sz="1867" dirty="0"/>
          </a:p>
          <a:p>
            <a:endParaRPr lang="fr-FR" sz="1867" dirty="0"/>
          </a:p>
          <a:p>
            <a:pPr lvl="1"/>
            <a:r>
              <a:rPr lang="fr-FR" sz="1867" dirty="0"/>
              <a:t>1</a:t>
            </a:r>
            <a:r>
              <a:rPr lang="fr-FR" sz="1867" baseline="30000" dirty="0"/>
              <a:t>ère</a:t>
            </a:r>
            <a:r>
              <a:rPr lang="fr-FR" sz="1867" dirty="0"/>
              <a:t> passe : (10MHz)</a:t>
            </a:r>
          </a:p>
          <a:p>
            <a:pPr marL="0" indent="0">
              <a:buNone/>
            </a:pPr>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Optimisations possibles</a:t>
            </a:r>
          </a:p>
        </p:txBody>
      </p:sp>
      <p:pic>
        <p:nvPicPr>
          <p:cNvPr id="2" name="Image 1">
            <a:extLst>
              <a:ext uri="{FF2B5EF4-FFF2-40B4-BE49-F238E27FC236}">
                <a16:creationId xmlns:a16="http://schemas.microsoft.com/office/drawing/2014/main" id="{05972D81-85F0-45B4-B83A-28B888165AC0}"/>
              </a:ext>
            </a:extLst>
          </p:cNvPr>
          <p:cNvPicPr>
            <a:picLocks/>
          </p:cNvPicPr>
          <p:nvPr/>
        </p:nvPicPr>
        <p:blipFill>
          <a:blip r:embed="rId3"/>
          <a:stretch>
            <a:fillRect/>
          </a:stretch>
        </p:blipFill>
        <p:spPr>
          <a:xfrm>
            <a:off x="2873573" y="2468893"/>
            <a:ext cx="7312915" cy="1285875"/>
          </a:xfrm>
          <a:prstGeom prst="rect">
            <a:avLst/>
          </a:prstGeom>
        </p:spPr>
      </p:pic>
      <p:cxnSp>
        <p:nvCxnSpPr>
          <p:cNvPr id="6" name="Connecteur droit avec flèche 5">
            <a:extLst>
              <a:ext uri="{FF2B5EF4-FFF2-40B4-BE49-F238E27FC236}">
                <a16:creationId xmlns:a16="http://schemas.microsoft.com/office/drawing/2014/main" id="{C5C3161F-8178-4982-BE50-01ACA6D2AADB}"/>
              </a:ext>
            </a:extLst>
          </p:cNvPr>
          <p:cNvCxnSpPr>
            <a:cxnSpLocks/>
          </p:cNvCxnSpPr>
          <p:nvPr/>
        </p:nvCxnSpPr>
        <p:spPr>
          <a:xfrm flipV="1">
            <a:off x="5327915"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37D50E8-8D24-47E3-8040-5C1E51A51AC6}"/>
              </a:ext>
            </a:extLst>
          </p:cNvPr>
          <p:cNvSpPr/>
          <p:nvPr/>
        </p:nvSpPr>
        <p:spPr>
          <a:xfrm>
            <a:off x="4655840"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2630</a:t>
            </a:r>
          </a:p>
        </p:txBody>
      </p:sp>
      <p:cxnSp>
        <p:nvCxnSpPr>
          <p:cNvPr id="10" name="Connecteur droit avec flèche 9">
            <a:extLst>
              <a:ext uri="{FF2B5EF4-FFF2-40B4-BE49-F238E27FC236}">
                <a16:creationId xmlns:a16="http://schemas.microsoft.com/office/drawing/2014/main" id="{614CF61F-5A43-4B2F-BABB-C2DF19ED7F5A}"/>
              </a:ext>
            </a:extLst>
          </p:cNvPr>
          <p:cNvCxnSpPr>
            <a:cxnSpLocks/>
          </p:cNvCxnSpPr>
          <p:nvPr/>
        </p:nvCxnSpPr>
        <p:spPr>
          <a:xfrm flipV="1">
            <a:off x="6096000"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70AB0E57-2B8E-4C13-A85F-279B94069C76}"/>
              </a:ext>
            </a:extLst>
          </p:cNvPr>
          <p:cNvSpPr/>
          <p:nvPr/>
        </p:nvSpPr>
        <p:spPr>
          <a:xfrm>
            <a:off x="5423926"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2640</a:t>
            </a:r>
          </a:p>
        </p:txBody>
      </p:sp>
      <p:cxnSp>
        <p:nvCxnSpPr>
          <p:cNvPr id="12" name="Connecteur droit avec flèche 11">
            <a:extLst>
              <a:ext uri="{FF2B5EF4-FFF2-40B4-BE49-F238E27FC236}">
                <a16:creationId xmlns:a16="http://schemas.microsoft.com/office/drawing/2014/main" id="{B7B0AAB1-58C6-48F0-9CEE-D6CDC642ADA4}"/>
              </a:ext>
            </a:extLst>
          </p:cNvPr>
          <p:cNvCxnSpPr>
            <a:cxnSpLocks/>
          </p:cNvCxnSpPr>
          <p:nvPr/>
        </p:nvCxnSpPr>
        <p:spPr>
          <a:xfrm flipV="1">
            <a:off x="6864085"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70035A86-15F1-4EB1-A6F5-19D0173D935B}"/>
              </a:ext>
            </a:extLst>
          </p:cNvPr>
          <p:cNvSpPr/>
          <p:nvPr/>
        </p:nvSpPr>
        <p:spPr>
          <a:xfrm>
            <a:off x="6192011"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2650</a:t>
            </a:r>
          </a:p>
        </p:txBody>
      </p:sp>
      <p:cxnSp>
        <p:nvCxnSpPr>
          <p:cNvPr id="14" name="Connecteur droit avec flèche 13">
            <a:extLst>
              <a:ext uri="{FF2B5EF4-FFF2-40B4-BE49-F238E27FC236}">
                <a16:creationId xmlns:a16="http://schemas.microsoft.com/office/drawing/2014/main" id="{5DF47FE6-5D44-47C2-85E3-92038E113D95}"/>
              </a:ext>
            </a:extLst>
          </p:cNvPr>
          <p:cNvCxnSpPr>
            <a:cxnSpLocks/>
          </p:cNvCxnSpPr>
          <p:nvPr/>
        </p:nvCxnSpPr>
        <p:spPr>
          <a:xfrm flipV="1">
            <a:off x="7632171"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E028372A-2B8A-4A51-9869-CC49FE5B41B4}"/>
              </a:ext>
            </a:extLst>
          </p:cNvPr>
          <p:cNvSpPr/>
          <p:nvPr/>
        </p:nvSpPr>
        <p:spPr>
          <a:xfrm>
            <a:off x="6960096"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2660</a:t>
            </a:r>
          </a:p>
        </p:txBody>
      </p:sp>
      <p:cxnSp>
        <p:nvCxnSpPr>
          <p:cNvPr id="16" name="Connecteur droit avec flèche 15">
            <a:extLst>
              <a:ext uri="{FF2B5EF4-FFF2-40B4-BE49-F238E27FC236}">
                <a16:creationId xmlns:a16="http://schemas.microsoft.com/office/drawing/2014/main" id="{5B093E69-B350-4EE6-8F1D-9C78E5B1043C}"/>
              </a:ext>
            </a:extLst>
          </p:cNvPr>
          <p:cNvCxnSpPr>
            <a:cxnSpLocks/>
          </p:cNvCxnSpPr>
          <p:nvPr/>
        </p:nvCxnSpPr>
        <p:spPr>
          <a:xfrm flipV="1">
            <a:off x="8400256"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E59596E2-2E69-4C12-A5FD-C7354E9ABA6C}"/>
              </a:ext>
            </a:extLst>
          </p:cNvPr>
          <p:cNvSpPr/>
          <p:nvPr/>
        </p:nvSpPr>
        <p:spPr>
          <a:xfrm>
            <a:off x="7728182"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2670</a:t>
            </a:r>
          </a:p>
        </p:txBody>
      </p:sp>
      <p:cxnSp>
        <p:nvCxnSpPr>
          <p:cNvPr id="18" name="Connecteur droit avec flèche 17">
            <a:extLst>
              <a:ext uri="{FF2B5EF4-FFF2-40B4-BE49-F238E27FC236}">
                <a16:creationId xmlns:a16="http://schemas.microsoft.com/office/drawing/2014/main" id="{E6593402-329E-4EAD-B4BD-1061A5746308}"/>
              </a:ext>
            </a:extLst>
          </p:cNvPr>
          <p:cNvCxnSpPr>
            <a:cxnSpLocks/>
          </p:cNvCxnSpPr>
          <p:nvPr/>
        </p:nvCxnSpPr>
        <p:spPr>
          <a:xfrm flipV="1">
            <a:off x="9168341"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CA1BCF27-696F-49FE-8D7C-9A1A21C73855}"/>
              </a:ext>
            </a:extLst>
          </p:cNvPr>
          <p:cNvSpPr/>
          <p:nvPr/>
        </p:nvSpPr>
        <p:spPr>
          <a:xfrm>
            <a:off x="8496267"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rgbClr val="92D050"/>
                </a:solidFill>
              </a:rPr>
              <a:t>2680</a:t>
            </a:r>
          </a:p>
        </p:txBody>
      </p:sp>
    </p:spTree>
    <p:extLst>
      <p:ext uri="{BB962C8B-B14F-4D97-AF65-F5344CB8AC3E}">
        <p14:creationId xmlns:p14="http://schemas.microsoft.com/office/powerpoint/2010/main" val="1676373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664000" cy="4992555"/>
          </a:xfrm>
        </p:spPr>
        <p:txBody>
          <a:bodyPr>
            <a:normAutofit/>
          </a:bodyPr>
          <a:lstStyle/>
          <a:p>
            <a:r>
              <a:rPr lang="fr-FR" sz="1867" dirty="0"/>
              <a:t>Echantillonnage de la bande selon la </a:t>
            </a:r>
            <a:r>
              <a:rPr lang="fr-FR" sz="1867" dirty="0" err="1"/>
              <a:t>BW</a:t>
            </a:r>
            <a:r>
              <a:rPr lang="fr-FR" sz="1867" baseline="-25000" dirty="0" err="1"/>
              <a:t>min</a:t>
            </a:r>
            <a:r>
              <a:rPr lang="fr-FR" sz="1867" dirty="0"/>
              <a:t> et la </a:t>
            </a:r>
            <a:r>
              <a:rPr lang="fr-FR" sz="1867" dirty="0" err="1"/>
              <a:t>BW</a:t>
            </a:r>
            <a:r>
              <a:rPr lang="fr-FR" sz="1867" baseline="-25000" dirty="0" err="1"/>
              <a:t>max</a:t>
            </a:r>
            <a:r>
              <a:rPr lang="fr-FR" sz="1867" dirty="0"/>
              <a:t> : </a:t>
            </a:r>
          </a:p>
          <a:p>
            <a:pPr lvl="1"/>
            <a:r>
              <a:rPr lang="fr-FR" sz="1867" dirty="0"/>
              <a:t>Mise en place de peignes de recherche de tailles variables triés par priorité</a:t>
            </a:r>
          </a:p>
          <a:p>
            <a:pPr lvl="1"/>
            <a:endParaRPr lang="fr-FR" sz="1867" dirty="0"/>
          </a:p>
          <a:p>
            <a:pPr lvl="2"/>
            <a:endParaRPr lang="fr-FR" sz="1867" dirty="0"/>
          </a:p>
          <a:p>
            <a:endParaRPr lang="fr-FR" sz="1867" dirty="0"/>
          </a:p>
          <a:p>
            <a:endParaRPr lang="fr-FR" sz="1867" dirty="0"/>
          </a:p>
          <a:p>
            <a:endParaRPr lang="fr-FR" sz="1867" dirty="0"/>
          </a:p>
          <a:p>
            <a:endParaRPr lang="fr-FR" sz="1867" dirty="0"/>
          </a:p>
          <a:p>
            <a:pPr lvl="1"/>
            <a:r>
              <a:rPr lang="fr-FR" sz="1867" dirty="0"/>
              <a:t>1</a:t>
            </a:r>
            <a:r>
              <a:rPr lang="fr-FR" sz="1867" baseline="30000" dirty="0"/>
              <a:t>ère</a:t>
            </a:r>
            <a:r>
              <a:rPr lang="fr-FR" sz="1867" dirty="0"/>
              <a:t> passe : (10MHz)</a:t>
            </a:r>
          </a:p>
          <a:p>
            <a:pPr lvl="1"/>
            <a:endParaRPr lang="fr-FR" sz="1867" dirty="0"/>
          </a:p>
          <a:p>
            <a:pPr lvl="1"/>
            <a:r>
              <a:rPr lang="fr-FR" sz="1867" dirty="0"/>
              <a:t>2</a:t>
            </a:r>
            <a:r>
              <a:rPr lang="fr-FR" sz="1867" baseline="30000" dirty="0"/>
              <a:t>ème</a:t>
            </a:r>
            <a:r>
              <a:rPr lang="fr-FR" sz="1867" dirty="0"/>
              <a:t> passe :	(5MHz)</a:t>
            </a:r>
          </a:p>
          <a:p>
            <a:pPr marL="0" indent="0">
              <a:buNone/>
            </a:pPr>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Optimisations possibles</a:t>
            </a:r>
          </a:p>
        </p:txBody>
      </p:sp>
      <p:pic>
        <p:nvPicPr>
          <p:cNvPr id="2" name="Image 1">
            <a:extLst>
              <a:ext uri="{FF2B5EF4-FFF2-40B4-BE49-F238E27FC236}">
                <a16:creationId xmlns:a16="http://schemas.microsoft.com/office/drawing/2014/main" id="{05972D81-85F0-45B4-B83A-28B888165AC0}"/>
              </a:ext>
            </a:extLst>
          </p:cNvPr>
          <p:cNvPicPr>
            <a:picLocks/>
          </p:cNvPicPr>
          <p:nvPr/>
        </p:nvPicPr>
        <p:blipFill>
          <a:blip r:embed="rId3"/>
          <a:stretch>
            <a:fillRect/>
          </a:stretch>
        </p:blipFill>
        <p:spPr>
          <a:xfrm>
            <a:off x="2873573" y="2468893"/>
            <a:ext cx="7312915" cy="1285875"/>
          </a:xfrm>
          <a:prstGeom prst="rect">
            <a:avLst/>
          </a:prstGeom>
        </p:spPr>
      </p:pic>
      <p:cxnSp>
        <p:nvCxnSpPr>
          <p:cNvPr id="6" name="Connecteur droit avec flèche 5">
            <a:extLst>
              <a:ext uri="{FF2B5EF4-FFF2-40B4-BE49-F238E27FC236}">
                <a16:creationId xmlns:a16="http://schemas.microsoft.com/office/drawing/2014/main" id="{C5C3161F-8178-4982-BE50-01ACA6D2AADB}"/>
              </a:ext>
            </a:extLst>
          </p:cNvPr>
          <p:cNvCxnSpPr>
            <a:cxnSpLocks/>
          </p:cNvCxnSpPr>
          <p:nvPr/>
        </p:nvCxnSpPr>
        <p:spPr>
          <a:xfrm flipV="1">
            <a:off x="5327915"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37D50E8-8D24-47E3-8040-5C1E51A51AC6}"/>
              </a:ext>
            </a:extLst>
          </p:cNvPr>
          <p:cNvSpPr/>
          <p:nvPr/>
        </p:nvSpPr>
        <p:spPr>
          <a:xfrm>
            <a:off x="4655840"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2630</a:t>
            </a:r>
          </a:p>
        </p:txBody>
      </p:sp>
      <p:cxnSp>
        <p:nvCxnSpPr>
          <p:cNvPr id="10" name="Connecteur droit avec flèche 9">
            <a:extLst>
              <a:ext uri="{FF2B5EF4-FFF2-40B4-BE49-F238E27FC236}">
                <a16:creationId xmlns:a16="http://schemas.microsoft.com/office/drawing/2014/main" id="{614CF61F-5A43-4B2F-BABB-C2DF19ED7F5A}"/>
              </a:ext>
            </a:extLst>
          </p:cNvPr>
          <p:cNvCxnSpPr>
            <a:cxnSpLocks/>
          </p:cNvCxnSpPr>
          <p:nvPr/>
        </p:nvCxnSpPr>
        <p:spPr>
          <a:xfrm flipV="1">
            <a:off x="6096000"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70AB0E57-2B8E-4C13-A85F-279B94069C76}"/>
              </a:ext>
            </a:extLst>
          </p:cNvPr>
          <p:cNvSpPr/>
          <p:nvPr/>
        </p:nvSpPr>
        <p:spPr>
          <a:xfrm>
            <a:off x="5423926"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2640</a:t>
            </a:r>
          </a:p>
        </p:txBody>
      </p:sp>
      <p:cxnSp>
        <p:nvCxnSpPr>
          <p:cNvPr id="12" name="Connecteur droit avec flèche 11">
            <a:extLst>
              <a:ext uri="{FF2B5EF4-FFF2-40B4-BE49-F238E27FC236}">
                <a16:creationId xmlns:a16="http://schemas.microsoft.com/office/drawing/2014/main" id="{B7B0AAB1-58C6-48F0-9CEE-D6CDC642ADA4}"/>
              </a:ext>
            </a:extLst>
          </p:cNvPr>
          <p:cNvCxnSpPr>
            <a:cxnSpLocks/>
          </p:cNvCxnSpPr>
          <p:nvPr/>
        </p:nvCxnSpPr>
        <p:spPr>
          <a:xfrm flipV="1">
            <a:off x="6864085"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70035A86-15F1-4EB1-A6F5-19D0173D935B}"/>
              </a:ext>
            </a:extLst>
          </p:cNvPr>
          <p:cNvSpPr/>
          <p:nvPr/>
        </p:nvSpPr>
        <p:spPr>
          <a:xfrm>
            <a:off x="6192011"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2650</a:t>
            </a:r>
          </a:p>
        </p:txBody>
      </p:sp>
      <p:cxnSp>
        <p:nvCxnSpPr>
          <p:cNvPr id="14" name="Connecteur droit avec flèche 13">
            <a:extLst>
              <a:ext uri="{FF2B5EF4-FFF2-40B4-BE49-F238E27FC236}">
                <a16:creationId xmlns:a16="http://schemas.microsoft.com/office/drawing/2014/main" id="{5DF47FE6-5D44-47C2-85E3-92038E113D95}"/>
              </a:ext>
            </a:extLst>
          </p:cNvPr>
          <p:cNvCxnSpPr>
            <a:cxnSpLocks/>
          </p:cNvCxnSpPr>
          <p:nvPr/>
        </p:nvCxnSpPr>
        <p:spPr>
          <a:xfrm flipV="1">
            <a:off x="7632171"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E028372A-2B8A-4A51-9869-CC49FE5B41B4}"/>
              </a:ext>
            </a:extLst>
          </p:cNvPr>
          <p:cNvSpPr/>
          <p:nvPr/>
        </p:nvSpPr>
        <p:spPr>
          <a:xfrm>
            <a:off x="6960096"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2660</a:t>
            </a:r>
          </a:p>
        </p:txBody>
      </p:sp>
      <p:cxnSp>
        <p:nvCxnSpPr>
          <p:cNvPr id="16" name="Connecteur droit avec flèche 15">
            <a:extLst>
              <a:ext uri="{FF2B5EF4-FFF2-40B4-BE49-F238E27FC236}">
                <a16:creationId xmlns:a16="http://schemas.microsoft.com/office/drawing/2014/main" id="{5B093E69-B350-4EE6-8F1D-9C78E5B1043C}"/>
              </a:ext>
            </a:extLst>
          </p:cNvPr>
          <p:cNvCxnSpPr>
            <a:cxnSpLocks/>
          </p:cNvCxnSpPr>
          <p:nvPr/>
        </p:nvCxnSpPr>
        <p:spPr>
          <a:xfrm flipV="1">
            <a:off x="8400256"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E59596E2-2E69-4C12-A5FD-C7354E9ABA6C}"/>
              </a:ext>
            </a:extLst>
          </p:cNvPr>
          <p:cNvSpPr/>
          <p:nvPr/>
        </p:nvSpPr>
        <p:spPr>
          <a:xfrm>
            <a:off x="7728182"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2670</a:t>
            </a:r>
          </a:p>
        </p:txBody>
      </p:sp>
      <p:cxnSp>
        <p:nvCxnSpPr>
          <p:cNvPr id="18" name="Connecteur droit avec flèche 17">
            <a:extLst>
              <a:ext uri="{FF2B5EF4-FFF2-40B4-BE49-F238E27FC236}">
                <a16:creationId xmlns:a16="http://schemas.microsoft.com/office/drawing/2014/main" id="{E6593402-329E-4EAD-B4BD-1061A5746308}"/>
              </a:ext>
            </a:extLst>
          </p:cNvPr>
          <p:cNvCxnSpPr>
            <a:cxnSpLocks/>
          </p:cNvCxnSpPr>
          <p:nvPr/>
        </p:nvCxnSpPr>
        <p:spPr>
          <a:xfrm flipV="1">
            <a:off x="9168341"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CA1BCF27-696F-49FE-8D7C-9A1A21C73855}"/>
              </a:ext>
            </a:extLst>
          </p:cNvPr>
          <p:cNvSpPr/>
          <p:nvPr/>
        </p:nvSpPr>
        <p:spPr>
          <a:xfrm>
            <a:off x="8496267"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rgbClr val="92D050"/>
                </a:solidFill>
              </a:rPr>
              <a:t>2680</a:t>
            </a:r>
          </a:p>
        </p:txBody>
      </p:sp>
      <p:cxnSp>
        <p:nvCxnSpPr>
          <p:cNvPr id="20" name="Connecteur droit avec flèche 19">
            <a:extLst>
              <a:ext uri="{FF2B5EF4-FFF2-40B4-BE49-F238E27FC236}">
                <a16:creationId xmlns:a16="http://schemas.microsoft.com/office/drawing/2014/main" id="{45F4CC2F-2653-4183-9FF2-56654AC58C84}"/>
              </a:ext>
            </a:extLst>
          </p:cNvPr>
          <p:cNvCxnSpPr>
            <a:cxnSpLocks/>
          </p:cNvCxnSpPr>
          <p:nvPr/>
        </p:nvCxnSpPr>
        <p:spPr>
          <a:xfrm flipV="1">
            <a:off x="4943872"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F73293B9-FB37-4E6B-A69A-7E066D60B129}"/>
              </a:ext>
            </a:extLst>
          </p:cNvPr>
          <p:cNvSpPr/>
          <p:nvPr/>
        </p:nvSpPr>
        <p:spPr>
          <a:xfrm>
            <a:off x="4271798"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2625</a:t>
            </a:r>
          </a:p>
        </p:txBody>
      </p:sp>
      <p:cxnSp>
        <p:nvCxnSpPr>
          <p:cNvPr id="23" name="Connecteur droit avec flèche 22">
            <a:extLst>
              <a:ext uri="{FF2B5EF4-FFF2-40B4-BE49-F238E27FC236}">
                <a16:creationId xmlns:a16="http://schemas.microsoft.com/office/drawing/2014/main" id="{7C56AEB5-6183-45B9-A27B-788B0D4BB61A}"/>
              </a:ext>
            </a:extLst>
          </p:cNvPr>
          <p:cNvCxnSpPr>
            <a:cxnSpLocks/>
          </p:cNvCxnSpPr>
          <p:nvPr/>
        </p:nvCxnSpPr>
        <p:spPr>
          <a:xfrm flipV="1">
            <a:off x="5711957"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D3A040EB-5B67-4682-93E2-6BE0E75EF0E1}"/>
              </a:ext>
            </a:extLst>
          </p:cNvPr>
          <p:cNvSpPr/>
          <p:nvPr/>
        </p:nvSpPr>
        <p:spPr>
          <a:xfrm>
            <a:off x="5039883"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2635</a:t>
            </a:r>
          </a:p>
        </p:txBody>
      </p:sp>
      <p:cxnSp>
        <p:nvCxnSpPr>
          <p:cNvPr id="25" name="Connecteur droit avec flèche 24">
            <a:extLst>
              <a:ext uri="{FF2B5EF4-FFF2-40B4-BE49-F238E27FC236}">
                <a16:creationId xmlns:a16="http://schemas.microsoft.com/office/drawing/2014/main" id="{F78D2862-F886-42FF-A977-0D6582CED695}"/>
              </a:ext>
            </a:extLst>
          </p:cNvPr>
          <p:cNvCxnSpPr>
            <a:cxnSpLocks/>
          </p:cNvCxnSpPr>
          <p:nvPr/>
        </p:nvCxnSpPr>
        <p:spPr>
          <a:xfrm flipV="1">
            <a:off x="6480043"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CDE1A88C-589D-4BE7-BE30-419AED8D987D}"/>
              </a:ext>
            </a:extLst>
          </p:cNvPr>
          <p:cNvSpPr/>
          <p:nvPr/>
        </p:nvSpPr>
        <p:spPr>
          <a:xfrm>
            <a:off x="5807968"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rgbClr val="92D050"/>
                </a:solidFill>
              </a:rPr>
              <a:t>2645</a:t>
            </a:r>
          </a:p>
        </p:txBody>
      </p:sp>
      <p:cxnSp>
        <p:nvCxnSpPr>
          <p:cNvPr id="27" name="Connecteur droit avec flèche 26">
            <a:extLst>
              <a:ext uri="{FF2B5EF4-FFF2-40B4-BE49-F238E27FC236}">
                <a16:creationId xmlns:a16="http://schemas.microsoft.com/office/drawing/2014/main" id="{B9A99ECD-82B3-4BF2-8A9A-9564140FF1A8}"/>
              </a:ext>
            </a:extLst>
          </p:cNvPr>
          <p:cNvCxnSpPr>
            <a:cxnSpLocks/>
          </p:cNvCxnSpPr>
          <p:nvPr/>
        </p:nvCxnSpPr>
        <p:spPr>
          <a:xfrm flipV="1">
            <a:off x="7248128"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1694FFFD-A476-4BD3-98C2-7191FC2F958F}"/>
              </a:ext>
            </a:extLst>
          </p:cNvPr>
          <p:cNvSpPr/>
          <p:nvPr/>
        </p:nvSpPr>
        <p:spPr>
          <a:xfrm>
            <a:off x="6576054"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2655</a:t>
            </a:r>
          </a:p>
        </p:txBody>
      </p:sp>
      <p:cxnSp>
        <p:nvCxnSpPr>
          <p:cNvPr id="29" name="Connecteur droit avec flèche 28">
            <a:extLst>
              <a:ext uri="{FF2B5EF4-FFF2-40B4-BE49-F238E27FC236}">
                <a16:creationId xmlns:a16="http://schemas.microsoft.com/office/drawing/2014/main" id="{663982AF-EEFD-4B37-AC27-B6990406E8F1}"/>
              </a:ext>
            </a:extLst>
          </p:cNvPr>
          <p:cNvCxnSpPr>
            <a:cxnSpLocks/>
          </p:cNvCxnSpPr>
          <p:nvPr/>
        </p:nvCxnSpPr>
        <p:spPr>
          <a:xfrm flipV="1">
            <a:off x="8016213"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63571ED3-8846-43C9-B768-5D172B21CD62}"/>
              </a:ext>
            </a:extLst>
          </p:cNvPr>
          <p:cNvSpPr/>
          <p:nvPr/>
        </p:nvSpPr>
        <p:spPr>
          <a:xfrm>
            <a:off x="7344139"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2665</a:t>
            </a:r>
          </a:p>
        </p:txBody>
      </p:sp>
      <p:cxnSp>
        <p:nvCxnSpPr>
          <p:cNvPr id="31" name="Connecteur droit avec flèche 30">
            <a:extLst>
              <a:ext uri="{FF2B5EF4-FFF2-40B4-BE49-F238E27FC236}">
                <a16:creationId xmlns:a16="http://schemas.microsoft.com/office/drawing/2014/main" id="{75F033DC-57AB-4C5F-813D-62C95DF0EAFC}"/>
              </a:ext>
            </a:extLst>
          </p:cNvPr>
          <p:cNvCxnSpPr>
            <a:cxnSpLocks/>
          </p:cNvCxnSpPr>
          <p:nvPr/>
        </p:nvCxnSpPr>
        <p:spPr>
          <a:xfrm flipV="1">
            <a:off x="8784299"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60BCDD2D-6E0A-4D54-B581-29028BF37E3D}"/>
              </a:ext>
            </a:extLst>
          </p:cNvPr>
          <p:cNvSpPr/>
          <p:nvPr/>
        </p:nvSpPr>
        <p:spPr>
          <a:xfrm>
            <a:off x="8112224"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strike="sngStrike" dirty="0">
                <a:solidFill>
                  <a:schemeClr val="tx1"/>
                </a:solidFill>
              </a:rPr>
              <a:t>2675</a:t>
            </a:r>
          </a:p>
        </p:txBody>
      </p:sp>
      <p:cxnSp>
        <p:nvCxnSpPr>
          <p:cNvPr id="33" name="Connecteur droit avec flèche 32">
            <a:extLst>
              <a:ext uri="{FF2B5EF4-FFF2-40B4-BE49-F238E27FC236}">
                <a16:creationId xmlns:a16="http://schemas.microsoft.com/office/drawing/2014/main" id="{E31BB0DB-7ABC-4C86-945B-EE8FDF41B04D}"/>
              </a:ext>
            </a:extLst>
          </p:cNvPr>
          <p:cNvCxnSpPr>
            <a:cxnSpLocks/>
          </p:cNvCxnSpPr>
          <p:nvPr/>
        </p:nvCxnSpPr>
        <p:spPr>
          <a:xfrm flipV="1">
            <a:off x="9552384"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Rectangle 33">
            <a:extLst>
              <a:ext uri="{FF2B5EF4-FFF2-40B4-BE49-F238E27FC236}">
                <a16:creationId xmlns:a16="http://schemas.microsoft.com/office/drawing/2014/main" id="{20D9CB5A-D712-44B0-904E-E09C6C36C601}"/>
              </a:ext>
            </a:extLst>
          </p:cNvPr>
          <p:cNvSpPr/>
          <p:nvPr/>
        </p:nvSpPr>
        <p:spPr>
          <a:xfrm>
            <a:off x="8880310"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strike="sngStrike" dirty="0">
                <a:solidFill>
                  <a:schemeClr val="tx1"/>
                </a:solidFill>
              </a:rPr>
              <a:t>2685</a:t>
            </a:r>
          </a:p>
        </p:txBody>
      </p:sp>
    </p:spTree>
    <p:extLst>
      <p:ext uri="{BB962C8B-B14F-4D97-AF65-F5344CB8AC3E}">
        <p14:creationId xmlns:p14="http://schemas.microsoft.com/office/powerpoint/2010/main" val="34249522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664000" cy="4992555"/>
          </a:xfrm>
        </p:spPr>
        <p:txBody>
          <a:bodyPr>
            <a:normAutofit/>
          </a:bodyPr>
          <a:lstStyle/>
          <a:p>
            <a:r>
              <a:rPr lang="fr-FR" sz="1867" dirty="0"/>
              <a:t>Echantillonnage de la bande selon la </a:t>
            </a:r>
            <a:r>
              <a:rPr lang="fr-FR" sz="1867" dirty="0" err="1"/>
              <a:t>BW</a:t>
            </a:r>
            <a:r>
              <a:rPr lang="fr-FR" sz="1867" baseline="-25000" dirty="0" err="1"/>
              <a:t>min</a:t>
            </a:r>
            <a:r>
              <a:rPr lang="fr-FR" sz="1867" dirty="0"/>
              <a:t> et la </a:t>
            </a:r>
            <a:r>
              <a:rPr lang="fr-FR" sz="1867" dirty="0" err="1"/>
              <a:t>BW</a:t>
            </a:r>
            <a:r>
              <a:rPr lang="fr-FR" sz="1867" baseline="-25000" dirty="0" err="1"/>
              <a:t>max</a:t>
            </a:r>
            <a:r>
              <a:rPr lang="fr-FR" sz="1867" dirty="0"/>
              <a:t> :</a:t>
            </a:r>
          </a:p>
          <a:p>
            <a:pPr lvl="1"/>
            <a:r>
              <a:rPr lang="fr-FR" sz="1867" dirty="0"/>
              <a:t>Mise en place de peignes de recherche de tailles variables triés par priorité</a:t>
            </a:r>
          </a:p>
          <a:p>
            <a:pPr lvl="1"/>
            <a:endParaRPr lang="fr-FR" sz="1867" dirty="0"/>
          </a:p>
          <a:p>
            <a:pPr lvl="2"/>
            <a:endParaRPr lang="fr-FR" sz="1867" dirty="0"/>
          </a:p>
          <a:p>
            <a:endParaRPr lang="fr-FR" sz="1867" dirty="0"/>
          </a:p>
          <a:p>
            <a:endParaRPr lang="fr-FR" sz="1867" dirty="0"/>
          </a:p>
          <a:p>
            <a:endParaRPr lang="fr-FR" sz="1867" dirty="0"/>
          </a:p>
          <a:p>
            <a:endParaRPr lang="fr-FR" sz="1867" dirty="0"/>
          </a:p>
          <a:p>
            <a:pPr lvl="1"/>
            <a:r>
              <a:rPr lang="fr-FR" sz="1867" dirty="0"/>
              <a:t>1</a:t>
            </a:r>
            <a:r>
              <a:rPr lang="fr-FR" sz="1867" baseline="30000" dirty="0"/>
              <a:t>ère</a:t>
            </a:r>
            <a:r>
              <a:rPr lang="fr-FR" sz="1867" dirty="0"/>
              <a:t> passe : (10MHz)</a:t>
            </a:r>
          </a:p>
          <a:p>
            <a:pPr lvl="1"/>
            <a:endParaRPr lang="fr-FR" sz="1867" dirty="0"/>
          </a:p>
          <a:p>
            <a:pPr lvl="1"/>
            <a:r>
              <a:rPr lang="fr-FR" sz="1867" dirty="0"/>
              <a:t>2</a:t>
            </a:r>
            <a:r>
              <a:rPr lang="fr-FR" sz="1867" baseline="30000" dirty="0"/>
              <a:t>ème</a:t>
            </a:r>
            <a:r>
              <a:rPr lang="fr-FR" sz="1867" dirty="0"/>
              <a:t> passe :	(5MHz)</a:t>
            </a:r>
          </a:p>
          <a:p>
            <a:pPr lvl="1"/>
            <a:endParaRPr lang="fr-FR" sz="1867" dirty="0"/>
          </a:p>
          <a:p>
            <a:pPr lvl="1"/>
            <a:r>
              <a:rPr lang="fr-FR" sz="1867" dirty="0"/>
              <a:t>3</a:t>
            </a:r>
            <a:r>
              <a:rPr lang="fr-FR" sz="1867" baseline="30000" dirty="0"/>
              <a:t>ème</a:t>
            </a:r>
            <a:r>
              <a:rPr lang="fr-FR" sz="1867" dirty="0"/>
              <a:t> passe : 	(2,5Mhz)</a:t>
            </a:r>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Optimisations possibles</a:t>
            </a:r>
          </a:p>
        </p:txBody>
      </p:sp>
      <p:pic>
        <p:nvPicPr>
          <p:cNvPr id="2" name="Image 1">
            <a:extLst>
              <a:ext uri="{FF2B5EF4-FFF2-40B4-BE49-F238E27FC236}">
                <a16:creationId xmlns:a16="http://schemas.microsoft.com/office/drawing/2014/main" id="{05972D81-85F0-45B4-B83A-28B888165AC0}"/>
              </a:ext>
            </a:extLst>
          </p:cNvPr>
          <p:cNvPicPr>
            <a:picLocks/>
          </p:cNvPicPr>
          <p:nvPr/>
        </p:nvPicPr>
        <p:blipFill>
          <a:blip r:embed="rId3"/>
          <a:stretch>
            <a:fillRect/>
          </a:stretch>
        </p:blipFill>
        <p:spPr>
          <a:xfrm>
            <a:off x="2873573" y="2468893"/>
            <a:ext cx="7312915" cy="1285875"/>
          </a:xfrm>
          <a:prstGeom prst="rect">
            <a:avLst/>
          </a:prstGeom>
        </p:spPr>
      </p:pic>
      <p:cxnSp>
        <p:nvCxnSpPr>
          <p:cNvPr id="6" name="Connecteur droit avec flèche 5">
            <a:extLst>
              <a:ext uri="{FF2B5EF4-FFF2-40B4-BE49-F238E27FC236}">
                <a16:creationId xmlns:a16="http://schemas.microsoft.com/office/drawing/2014/main" id="{C5C3161F-8178-4982-BE50-01ACA6D2AADB}"/>
              </a:ext>
            </a:extLst>
          </p:cNvPr>
          <p:cNvCxnSpPr>
            <a:cxnSpLocks/>
          </p:cNvCxnSpPr>
          <p:nvPr/>
        </p:nvCxnSpPr>
        <p:spPr>
          <a:xfrm flipV="1">
            <a:off x="5327915"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37D50E8-8D24-47E3-8040-5C1E51A51AC6}"/>
              </a:ext>
            </a:extLst>
          </p:cNvPr>
          <p:cNvSpPr/>
          <p:nvPr/>
        </p:nvSpPr>
        <p:spPr>
          <a:xfrm>
            <a:off x="4655840"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2630</a:t>
            </a:r>
          </a:p>
        </p:txBody>
      </p:sp>
      <p:cxnSp>
        <p:nvCxnSpPr>
          <p:cNvPr id="10" name="Connecteur droit avec flèche 9">
            <a:extLst>
              <a:ext uri="{FF2B5EF4-FFF2-40B4-BE49-F238E27FC236}">
                <a16:creationId xmlns:a16="http://schemas.microsoft.com/office/drawing/2014/main" id="{614CF61F-5A43-4B2F-BABB-C2DF19ED7F5A}"/>
              </a:ext>
            </a:extLst>
          </p:cNvPr>
          <p:cNvCxnSpPr>
            <a:cxnSpLocks/>
          </p:cNvCxnSpPr>
          <p:nvPr/>
        </p:nvCxnSpPr>
        <p:spPr>
          <a:xfrm flipV="1">
            <a:off x="6096000"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70AB0E57-2B8E-4C13-A85F-279B94069C76}"/>
              </a:ext>
            </a:extLst>
          </p:cNvPr>
          <p:cNvSpPr/>
          <p:nvPr/>
        </p:nvSpPr>
        <p:spPr>
          <a:xfrm>
            <a:off x="5423926"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2640</a:t>
            </a:r>
          </a:p>
        </p:txBody>
      </p:sp>
      <p:cxnSp>
        <p:nvCxnSpPr>
          <p:cNvPr id="12" name="Connecteur droit avec flèche 11">
            <a:extLst>
              <a:ext uri="{FF2B5EF4-FFF2-40B4-BE49-F238E27FC236}">
                <a16:creationId xmlns:a16="http://schemas.microsoft.com/office/drawing/2014/main" id="{B7B0AAB1-58C6-48F0-9CEE-D6CDC642ADA4}"/>
              </a:ext>
            </a:extLst>
          </p:cNvPr>
          <p:cNvCxnSpPr>
            <a:cxnSpLocks/>
          </p:cNvCxnSpPr>
          <p:nvPr/>
        </p:nvCxnSpPr>
        <p:spPr>
          <a:xfrm flipV="1">
            <a:off x="6864085"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70035A86-15F1-4EB1-A6F5-19D0173D935B}"/>
              </a:ext>
            </a:extLst>
          </p:cNvPr>
          <p:cNvSpPr/>
          <p:nvPr/>
        </p:nvSpPr>
        <p:spPr>
          <a:xfrm>
            <a:off x="6192011"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2650</a:t>
            </a:r>
          </a:p>
        </p:txBody>
      </p:sp>
      <p:cxnSp>
        <p:nvCxnSpPr>
          <p:cNvPr id="14" name="Connecteur droit avec flèche 13">
            <a:extLst>
              <a:ext uri="{FF2B5EF4-FFF2-40B4-BE49-F238E27FC236}">
                <a16:creationId xmlns:a16="http://schemas.microsoft.com/office/drawing/2014/main" id="{5DF47FE6-5D44-47C2-85E3-92038E113D95}"/>
              </a:ext>
            </a:extLst>
          </p:cNvPr>
          <p:cNvCxnSpPr>
            <a:cxnSpLocks/>
          </p:cNvCxnSpPr>
          <p:nvPr/>
        </p:nvCxnSpPr>
        <p:spPr>
          <a:xfrm flipV="1">
            <a:off x="7632171"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E028372A-2B8A-4A51-9869-CC49FE5B41B4}"/>
              </a:ext>
            </a:extLst>
          </p:cNvPr>
          <p:cNvSpPr/>
          <p:nvPr/>
        </p:nvSpPr>
        <p:spPr>
          <a:xfrm>
            <a:off x="6960096"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2660</a:t>
            </a:r>
          </a:p>
        </p:txBody>
      </p:sp>
      <p:cxnSp>
        <p:nvCxnSpPr>
          <p:cNvPr id="16" name="Connecteur droit avec flèche 15">
            <a:extLst>
              <a:ext uri="{FF2B5EF4-FFF2-40B4-BE49-F238E27FC236}">
                <a16:creationId xmlns:a16="http://schemas.microsoft.com/office/drawing/2014/main" id="{5B093E69-B350-4EE6-8F1D-9C78E5B1043C}"/>
              </a:ext>
            </a:extLst>
          </p:cNvPr>
          <p:cNvCxnSpPr>
            <a:cxnSpLocks/>
          </p:cNvCxnSpPr>
          <p:nvPr/>
        </p:nvCxnSpPr>
        <p:spPr>
          <a:xfrm flipV="1">
            <a:off x="8400256"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E59596E2-2E69-4C12-A5FD-C7354E9ABA6C}"/>
              </a:ext>
            </a:extLst>
          </p:cNvPr>
          <p:cNvSpPr/>
          <p:nvPr/>
        </p:nvSpPr>
        <p:spPr>
          <a:xfrm>
            <a:off x="7728182"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2670</a:t>
            </a:r>
          </a:p>
        </p:txBody>
      </p:sp>
      <p:cxnSp>
        <p:nvCxnSpPr>
          <p:cNvPr id="18" name="Connecteur droit avec flèche 17">
            <a:extLst>
              <a:ext uri="{FF2B5EF4-FFF2-40B4-BE49-F238E27FC236}">
                <a16:creationId xmlns:a16="http://schemas.microsoft.com/office/drawing/2014/main" id="{E6593402-329E-4EAD-B4BD-1061A5746308}"/>
              </a:ext>
            </a:extLst>
          </p:cNvPr>
          <p:cNvCxnSpPr>
            <a:cxnSpLocks/>
          </p:cNvCxnSpPr>
          <p:nvPr/>
        </p:nvCxnSpPr>
        <p:spPr>
          <a:xfrm flipV="1">
            <a:off x="9168341"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CA1BCF27-696F-49FE-8D7C-9A1A21C73855}"/>
              </a:ext>
            </a:extLst>
          </p:cNvPr>
          <p:cNvSpPr/>
          <p:nvPr/>
        </p:nvSpPr>
        <p:spPr>
          <a:xfrm>
            <a:off x="8496267"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rgbClr val="92D050"/>
                </a:solidFill>
              </a:rPr>
              <a:t>2680</a:t>
            </a:r>
          </a:p>
        </p:txBody>
      </p:sp>
      <p:cxnSp>
        <p:nvCxnSpPr>
          <p:cNvPr id="20" name="Connecteur droit avec flèche 19">
            <a:extLst>
              <a:ext uri="{FF2B5EF4-FFF2-40B4-BE49-F238E27FC236}">
                <a16:creationId xmlns:a16="http://schemas.microsoft.com/office/drawing/2014/main" id="{45F4CC2F-2653-4183-9FF2-56654AC58C84}"/>
              </a:ext>
            </a:extLst>
          </p:cNvPr>
          <p:cNvCxnSpPr>
            <a:cxnSpLocks/>
          </p:cNvCxnSpPr>
          <p:nvPr/>
        </p:nvCxnSpPr>
        <p:spPr>
          <a:xfrm flipV="1">
            <a:off x="4943872"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F73293B9-FB37-4E6B-A69A-7E066D60B129}"/>
              </a:ext>
            </a:extLst>
          </p:cNvPr>
          <p:cNvSpPr/>
          <p:nvPr/>
        </p:nvSpPr>
        <p:spPr>
          <a:xfrm>
            <a:off x="4271798"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2625</a:t>
            </a:r>
          </a:p>
        </p:txBody>
      </p:sp>
      <p:cxnSp>
        <p:nvCxnSpPr>
          <p:cNvPr id="23" name="Connecteur droit avec flèche 22">
            <a:extLst>
              <a:ext uri="{FF2B5EF4-FFF2-40B4-BE49-F238E27FC236}">
                <a16:creationId xmlns:a16="http://schemas.microsoft.com/office/drawing/2014/main" id="{7C56AEB5-6183-45B9-A27B-788B0D4BB61A}"/>
              </a:ext>
            </a:extLst>
          </p:cNvPr>
          <p:cNvCxnSpPr>
            <a:cxnSpLocks/>
          </p:cNvCxnSpPr>
          <p:nvPr/>
        </p:nvCxnSpPr>
        <p:spPr>
          <a:xfrm flipV="1">
            <a:off x="5711957"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D3A040EB-5B67-4682-93E2-6BE0E75EF0E1}"/>
              </a:ext>
            </a:extLst>
          </p:cNvPr>
          <p:cNvSpPr/>
          <p:nvPr/>
        </p:nvSpPr>
        <p:spPr>
          <a:xfrm>
            <a:off x="5039883"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2635</a:t>
            </a:r>
          </a:p>
        </p:txBody>
      </p:sp>
      <p:cxnSp>
        <p:nvCxnSpPr>
          <p:cNvPr id="25" name="Connecteur droit avec flèche 24">
            <a:extLst>
              <a:ext uri="{FF2B5EF4-FFF2-40B4-BE49-F238E27FC236}">
                <a16:creationId xmlns:a16="http://schemas.microsoft.com/office/drawing/2014/main" id="{F78D2862-F886-42FF-A977-0D6582CED695}"/>
              </a:ext>
            </a:extLst>
          </p:cNvPr>
          <p:cNvCxnSpPr>
            <a:cxnSpLocks/>
          </p:cNvCxnSpPr>
          <p:nvPr/>
        </p:nvCxnSpPr>
        <p:spPr>
          <a:xfrm flipV="1">
            <a:off x="6480043"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CDE1A88C-589D-4BE7-BE30-419AED8D987D}"/>
              </a:ext>
            </a:extLst>
          </p:cNvPr>
          <p:cNvSpPr/>
          <p:nvPr/>
        </p:nvSpPr>
        <p:spPr>
          <a:xfrm>
            <a:off x="5807968"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rgbClr val="92D050"/>
                </a:solidFill>
              </a:rPr>
              <a:t>2645</a:t>
            </a:r>
          </a:p>
        </p:txBody>
      </p:sp>
      <p:cxnSp>
        <p:nvCxnSpPr>
          <p:cNvPr id="27" name="Connecteur droit avec flèche 26">
            <a:extLst>
              <a:ext uri="{FF2B5EF4-FFF2-40B4-BE49-F238E27FC236}">
                <a16:creationId xmlns:a16="http://schemas.microsoft.com/office/drawing/2014/main" id="{B9A99ECD-82B3-4BF2-8A9A-9564140FF1A8}"/>
              </a:ext>
            </a:extLst>
          </p:cNvPr>
          <p:cNvCxnSpPr>
            <a:cxnSpLocks/>
          </p:cNvCxnSpPr>
          <p:nvPr/>
        </p:nvCxnSpPr>
        <p:spPr>
          <a:xfrm flipV="1">
            <a:off x="7248128"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1694FFFD-A476-4BD3-98C2-7191FC2F958F}"/>
              </a:ext>
            </a:extLst>
          </p:cNvPr>
          <p:cNvSpPr/>
          <p:nvPr/>
        </p:nvSpPr>
        <p:spPr>
          <a:xfrm>
            <a:off x="6576054"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2655</a:t>
            </a:r>
          </a:p>
        </p:txBody>
      </p:sp>
      <p:cxnSp>
        <p:nvCxnSpPr>
          <p:cNvPr id="29" name="Connecteur droit avec flèche 28">
            <a:extLst>
              <a:ext uri="{FF2B5EF4-FFF2-40B4-BE49-F238E27FC236}">
                <a16:creationId xmlns:a16="http://schemas.microsoft.com/office/drawing/2014/main" id="{663982AF-EEFD-4B37-AC27-B6990406E8F1}"/>
              </a:ext>
            </a:extLst>
          </p:cNvPr>
          <p:cNvCxnSpPr>
            <a:cxnSpLocks/>
          </p:cNvCxnSpPr>
          <p:nvPr/>
        </p:nvCxnSpPr>
        <p:spPr>
          <a:xfrm flipV="1">
            <a:off x="8016213"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63571ED3-8846-43C9-B768-5D172B21CD62}"/>
              </a:ext>
            </a:extLst>
          </p:cNvPr>
          <p:cNvSpPr/>
          <p:nvPr/>
        </p:nvSpPr>
        <p:spPr>
          <a:xfrm>
            <a:off x="7344139"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2665</a:t>
            </a:r>
          </a:p>
        </p:txBody>
      </p:sp>
      <p:cxnSp>
        <p:nvCxnSpPr>
          <p:cNvPr id="31" name="Connecteur droit avec flèche 30">
            <a:extLst>
              <a:ext uri="{FF2B5EF4-FFF2-40B4-BE49-F238E27FC236}">
                <a16:creationId xmlns:a16="http://schemas.microsoft.com/office/drawing/2014/main" id="{75F033DC-57AB-4C5F-813D-62C95DF0EAFC}"/>
              </a:ext>
            </a:extLst>
          </p:cNvPr>
          <p:cNvCxnSpPr>
            <a:cxnSpLocks/>
          </p:cNvCxnSpPr>
          <p:nvPr/>
        </p:nvCxnSpPr>
        <p:spPr>
          <a:xfrm flipV="1">
            <a:off x="8784299"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60BCDD2D-6E0A-4D54-B581-29028BF37E3D}"/>
              </a:ext>
            </a:extLst>
          </p:cNvPr>
          <p:cNvSpPr/>
          <p:nvPr/>
        </p:nvSpPr>
        <p:spPr>
          <a:xfrm>
            <a:off x="8112224"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strike="sngStrike" dirty="0">
                <a:solidFill>
                  <a:schemeClr val="tx1"/>
                </a:solidFill>
              </a:rPr>
              <a:t>2675</a:t>
            </a:r>
          </a:p>
        </p:txBody>
      </p:sp>
      <p:cxnSp>
        <p:nvCxnSpPr>
          <p:cNvPr id="33" name="Connecteur droit avec flèche 32">
            <a:extLst>
              <a:ext uri="{FF2B5EF4-FFF2-40B4-BE49-F238E27FC236}">
                <a16:creationId xmlns:a16="http://schemas.microsoft.com/office/drawing/2014/main" id="{E31BB0DB-7ABC-4C86-945B-EE8FDF41B04D}"/>
              </a:ext>
            </a:extLst>
          </p:cNvPr>
          <p:cNvCxnSpPr>
            <a:cxnSpLocks/>
          </p:cNvCxnSpPr>
          <p:nvPr/>
        </p:nvCxnSpPr>
        <p:spPr>
          <a:xfrm flipV="1">
            <a:off x="9552384"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Rectangle 33">
            <a:extLst>
              <a:ext uri="{FF2B5EF4-FFF2-40B4-BE49-F238E27FC236}">
                <a16:creationId xmlns:a16="http://schemas.microsoft.com/office/drawing/2014/main" id="{20D9CB5A-D712-44B0-904E-E09C6C36C601}"/>
              </a:ext>
            </a:extLst>
          </p:cNvPr>
          <p:cNvSpPr/>
          <p:nvPr/>
        </p:nvSpPr>
        <p:spPr>
          <a:xfrm>
            <a:off x="8880310"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strike="sngStrike" dirty="0">
                <a:solidFill>
                  <a:schemeClr val="tx1"/>
                </a:solidFill>
              </a:rPr>
              <a:t>2685</a:t>
            </a:r>
          </a:p>
        </p:txBody>
      </p:sp>
      <p:cxnSp>
        <p:nvCxnSpPr>
          <p:cNvPr id="35" name="Connecteur droit avec flèche 34">
            <a:extLst>
              <a:ext uri="{FF2B5EF4-FFF2-40B4-BE49-F238E27FC236}">
                <a16:creationId xmlns:a16="http://schemas.microsoft.com/office/drawing/2014/main" id="{A239F395-801F-49FA-A48C-43BB2CCC7C5C}"/>
              </a:ext>
            </a:extLst>
          </p:cNvPr>
          <p:cNvCxnSpPr>
            <a:cxnSpLocks/>
          </p:cNvCxnSpPr>
          <p:nvPr/>
        </p:nvCxnSpPr>
        <p:spPr>
          <a:xfrm flipV="1">
            <a:off x="4751851" y="3429000"/>
            <a:ext cx="0" cy="20162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33570E62-2CE8-42B8-9187-139E496D6F25}"/>
              </a:ext>
            </a:extLst>
          </p:cNvPr>
          <p:cNvSpPr/>
          <p:nvPr/>
        </p:nvSpPr>
        <p:spPr>
          <a:xfrm>
            <a:off x="4271797" y="5445224"/>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chemeClr val="tx1"/>
                </a:solidFill>
              </a:rPr>
              <a:t>2622,5</a:t>
            </a:r>
          </a:p>
        </p:txBody>
      </p:sp>
      <p:cxnSp>
        <p:nvCxnSpPr>
          <p:cNvPr id="38" name="Connecteur droit avec flèche 37">
            <a:extLst>
              <a:ext uri="{FF2B5EF4-FFF2-40B4-BE49-F238E27FC236}">
                <a16:creationId xmlns:a16="http://schemas.microsoft.com/office/drawing/2014/main" id="{D56EC662-271C-450F-A6BF-F35B2A6ADDC9}"/>
              </a:ext>
            </a:extLst>
          </p:cNvPr>
          <p:cNvCxnSpPr>
            <a:cxnSpLocks/>
          </p:cNvCxnSpPr>
          <p:nvPr/>
        </p:nvCxnSpPr>
        <p:spPr>
          <a:xfrm flipV="1">
            <a:off x="5135893" y="3429000"/>
            <a:ext cx="0" cy="220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9" name="Rectangle 38">
            <a:extLst>
              <a:ext uri="{FF2B5EF4-FFF2-40B4-BE49-F238E27FC236}">
                <a16:creationId xmlns:a16="http://schemas.microsoft.com/office/drawing/2014/main" id="{B5291709-2A91-4D1A-8554-43AB7F9C709A}"/>
              </a:ext>
            </a:extLst>
          </p:cNvPr>
          <p:cNvSpPr/>
          <p:nvPr/>
        </p:nvSpPr>
        <p:spPr>
          <a:xfrm>
            <a:off x="4655840" y="5637246"/>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92D050"/>
                </a:solidFill>
              </a:rPr>
              <a:t>2627,5</a:t>
            </a:r>
          </a:p>
        </p:txBody>
      </p:sp>
      <p:cxnSp>
        <p:nvCxnSpPr>
          <p:cNvPr id="41" name="Connecteur droit avec flèche 40">
            <a:extLst>
              <a:ext uri="{FF2B5EF4-FFF2-40B4-BE49-F238E27FC236}">
                <a16:creationId xmlns:a16="http://schemas.microsoft.com/office/drawing/2014/main" id="{0960622E-3419-411A-95CD-6DD2CE442801}"/>
              </a:ext>
            </a:extLst>
          </p:cNvPr>
          <p:cNvCxnSpPr>
            <a:cxnSpLocks/>
          </p:cNvCxnSpPr>
          <p:nvPr/>
        </p:nvCxnSpPr>
        <p:spPr>
          <a:xfrm flipV="1">
            <a:off x="5519936" y="3429000"/>
            <a:ext cx="0" cy="20162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Rectangle 41">
            <a:extLst>
              <a:ext uri="{FF2B5EF4-FFF2-40B4-BE49-F238E27FC236}">
                <a16:creationId xmlns:a16="http://schemas.microsoft.com/office/drawing/2014/main" id="{8BF6A81D-89CB-4E93-8780-4D9B57D26CA3}"/>
              </a:ext>
            </a:extLst>
          </p:cNvPr>
          <p:cNvSpPr/>
          <p:nvPr/>
        </p:nvSpPr>
        <p:spPr>
          <a:xfrm>
            <a:off x="5039883" y="5445224"/>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chemeClr val="tx1"/>
                </a:solidFill>
              </a:rPr>
              <a:t>2632,5</a:t>
            </a:r>
          </a:p>
        </p:txBody>
      </p:sp>
      <p:cxnSp>
        <p:nvCxnSpPr>
          <p:cNvPr id="43" name="Connecteur droit avec flèche 42">
            <a:extLst>
              <a:ext uri="{FF2B5EF4-FFF2-40B4-BE49-F238E27FC236}">
                <a16:creationId xmlns:a16="http://schemas.microsoft.com/office/drawing/2014/main" id="{327F405C-8D8A-4B6C-93C1-F8739708D107}"/>
              </a:ext>
            </a:extLst>
          </p:cNvPr>
          <p:cNvCxnSpPr>
            <a:cxnSpLocks/>
          </p:cNvCxnSpPr>
          <p:nvPr/>
        </p:nvCxnSpPr>
        <p:spPr>
          <a:xfrm flipV="1">
            <a:off x="5903979" y="3429000"/>
            <a:ext cx="0" cy="220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D0B82657-4126-4CAF-8729-90CB6CBD99FC}"/>
              </a:ext>
            </a:extLst>
          </p:cNvPr>
          <p:cNvSpPr/>
          <p:nvPr/>
        </p:nvSpPr>
        <p:spPr>
          <a:xfrm>
            <a:off x="5423925" y="5637246"/>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strike="sngStrike" dirty="0">
                <a:solidFill>
                  <a:schemeClr val="tx1"/>
                </a:solidFill>
              </a:rPr>
              <a:t>2637,5</a:t>
            </a:r>
          </a:p>
        </p:txBody>
      </p:sp>
      <p:cxnSp>
        <p:nvCxnSpPr>
          <p:cNvPr id="45" name="Connecteur droit avec flèche 44">
            <a:extLst>
              <a:ext uri="{FF2B5EF4-FFF2-40B4-BE49-F238E27FC236}">
                <a16:creationId xmlns:a16="http://schemas.microsoft.com/office/drawing/2014/main" id="{C6D2431A-A17C-4806-B094-E98A7CBC0262}"/>
              </a:ext>
            </a:extLst>
          </p:cNvPr>
          <p:cNvCxnSpPr>
            <a:cxnSpLocks/>
          </p:cNvCxnSpPr>
          <p:nvPr/>
        </p:nvCxnSpPr>
        <p:spPr>
          <a:xfrm flipV="1">
            <a:off x="6288021" y="3429000"/>
            <a:ext cx="0" cy="20162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Rectangle 45">
            <a:extLst>
              <a:ext uri="{FF2B5EF4-FFF2-40B4-BE49-F238E27FC236}">
                <a16:creationId xmlns:a16="http://schemas.microsoft.com/office/drawing/2014/main" id="{6717036C-583A-418A-81A6-FAC1A32F9386}"/>
              </a:ext>
            </a:extLst>
          </p:cNvPr>
          <p:cNvSpPr/>
          <p:nvPr/>
        </p:nvSpPr>
        <p:spPr>
          <a:xfrm>
            <a:off x="5807968" y="5445224"/>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strike="sngStrike" dirty="0">
                <a:solidFill>
                  <a:schemeClr val="tx1"/>
                </a:solidFill>
              </a:rPr>
              <a:t>2642,5</a:t>
            </a:r>
          </a:p>
        </p:txBody>
      </p:sp>
      <p:cxnSp>
        <p:nvCxnSpPr>
          <p:cNvPr id="47" name="Connecteur droit avec flèche 46">
            <a:extLst>
              <a:ext uri="{FF2B5EF4-FFF2-40B4-BE49-F238E27FC236}">
                <a16:creationId xmlns:a16="http://schemas.microsoft.com/office/drawing/2014/main" id="{A929D555-C65A-480B-AE71-045D9CACDA99}"/>
              </a:ext>
            </a:extLst>
          </p:cNvPr>
          <p:cNvCxnSpPr>
            <a:cxnSpLocks/>
          </p:cNvCxnSpPr>
          <p:nvPr/>
        </p:nvCxnSpPr>
        <p:spPr>
          <a:xfrm flipV="1">
            <a:off x="7056107" y="3429000"/>
            <a:ext cx="0" cy="20162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A9BD6374-9A53-4C70-B785-22EC639F53EE}"/>
              </a:ext>
            </a:extLst>
          </p:cNvPr>
          <p:cNvSpPr/>
          <p:nvPr/>
        </p:nvSpPr>
        <p:spPr>
          <a:xfrm>
            <a:off x="6576053" y="5445224"/>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strike="sngStrike" dirty="0">
                <a:solidFill>
                  <a:schemeClr val="tx1"/>
                </a:solidFill>
              </a:rPr>
              <a:t>2652,5</a:t>
            </a:r>
          </a:p>
        </p:txBody>
      </p:sp>
      <p:cxnSp>
        <p:nvCxnSpPr>
          <p:cNvPr id="49" name="Connecteur droit avec flèche 48">
            <a:extLst>
              <a:ext uri="{FF2B5EF4-FFF2-40B4-BE49-F238E27FC236}">
                <a16:creationId xmlns:a16="http://schemas.microsoft.com/office/drawing/2014/main" id="{3AC11E98-83FA-425D-807E-9ABEA12F1AAB}"/>
              </a:ext>
            </a:extLst>
          </p:cNvPr>
          <p:cNvCxnSpPr>
            <a:cxnSpLocks/>
          </p:cNvCxnSpPr>
          <p:nvPr/>
        </p:nvCxnSpPr>
        <p:spPr>
          <a:xfrm flipV="1">
            <a:off x="7824192" y="3429000"/>
            <a:ext cx="0" cy="20162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 name="Rectangle 49">
            <a:extLst>
              <a:ext uri="{FF2B5EF4-FFF2-40B4-BE49-F238E27FC236}">
                <a16:creationId xmlns:a16="http://schemas.microsoft.com/office/drawing/2014/main" id="{61D4B2D4-B497-43A7-B01B-FBB2C1E3F7A5}"/>
              </a:ext>
            </a:extLst>
          </p:cNvPr>
          <p:cNvSpPr/>
          <p:nvPr/>
        </p:nvSpPr>
        <p:spPr>
          <a:xfrm>
            <a:off x="7344139" y="5445224"/>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92D050"/>
                </a:solidFill>
              </a:rPr>
              <a:t>2662,5</a:t>
            </a:r>
          </a:p>
        </p:txBody>
      </p:sp>
      <p:cxnSp>
        <p:nvCxnSpPr>
          <p:cNvPr id="51" name="Connecteur droit avec flèche 50">
            <a:extLst>
              <a:ext uri="{FF2B5EF4-FFF2-40B4-BE49-F238E27FC236}">
                <a16:creationId xmlns:a16="http://schemas.microsoft.com/office/drawing/2014/main" id="{168B556A-6404-4B3F-9869-5E84574F12B3}"/>
              </a:ext>
            </a:extLst>
          </p:cNvPr>
          <p:cNvCxnSpPr>
            <a:cxnSpLocks/>
          </p:cNvCxnSpPr>
          <p:nvPr/>
        </p:nvCxnSpPr>
        <p:spPr>
          <a:xfrm flipV="1">
            <a:off x="8592277" y="3429000"/>
            <a:ext cx="0" cy="20162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3B326E29-D0C7-4852-A822-57F7EA359E70}"/>
              </a:ext>
            </a:extLst>
          </p:cNvPr>
          <p:cNvSpPr/>
          <p:nvPr/>
        </p:nvSpPr>
        <p:spPr>
          <a:xfrm>
            <a:off x="8112224" y="5445224"/>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strike="sngStrike" dirty="0">
                <a:solidFill>
                  <a:schemeClr val="tx1"/>
                </a:solidFill>
              </a:rPr>
              <a:t>2672,5</a:t>
            </a:r>
          </a:p>
        </p:txBody>
      </p:sp>
      <p:cxnSp>
        <p:nvCxnSpPr>
          <p:cNvPr id="53" name="Connecteur droit avec flèche 52">
            <a:extLst>
              <a:ext uri="{FF2B5EF4-FFF2-40B4-BE49-F238E27FC236}">
                <a16:creationId xmlns:a16="http://schemas.microsoft.com/office/drawing/2014/main" id="{450756BA-085C-4888-9DD9-22A3F5EA7246}"/>
              </a:ext>
            </a:extLst>
          </p:cNvPr>
          <p:cNvCxnSpPr>
            <a:cxnSpLocks/>
          </p:cNvCxnSpPr>
          <p:nvPr/>
        </p:nvCxnSpPr>
        <p:spPr>
          <a:xfrm flipV="1">
            <a:off x="9360363" y="3429000"/>
            <a:ext cx="0" cy="20162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4" name="Rectangle 53">
            <a:extLst>
              <a:ext uri="{FF2B5EF4-FFF2-40B4-BE49-F238E27FC236}">
                <a16:creationId xmlns:a16="http://schemas.microsoft.com/office/drawing/2014/main" id="{F2CED064-1554-417E-BE13-C476512BB5A0}"/>
              </a:ext>
            </a:extLst>
          </p:cNvPr>
          <p:cNvSpPr/>
          <p:nvPr/>
        </p:nvSpPr>
        <p:spPr>
          <a:xfrm>
            <a:off x="8880309" y="5445224"/>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strike="sngStrike" dirty="0">
                <a:solidFill>
                  <a:schemeClr val="tx1"/>
                </a:solidFill>
              </a:rPr>
              <a:t>2682,5</a:t>
            </a:r>
          </a:p>
        </p:txBody>
      </p:sp>
      <p:cxnSp>
        <p:nvCxnSpPr>
          <p:cNvPr id="55" name="Connecteur droit avec flèche 54">
            <a:extLst>
              <a:ext uri="{FF2B5EF4-FFF2-40B4-BE49-F238E27FC236}">
                <a16:creationId xmlns:a16="http://schemas.microsoft.com/office/drawing/2014/main" id="{728A384F-BE68-4141-91E4-EB7BDAF2B922}"/>
              </a:ext>
            </a:extLst>
          </p:cNvPr>
          <p:cNvCxnSpPr>
            <a:cxnSpLocks/>
          </p:cNvCxnSpPr>
          <p:nvPr/>
        </p:nvCxnSpPr>
        <p:spPr>
          <a:xfrm flipV="1">
            <a:off x="6672064" y="3429000"/>
            <a:ext cx="0" cy="220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Rectangle 55">
            <a:extLst>
              <a:ext uri="{FF2B5EF4-FFF2-40B4-BE49-F238E27FC236}">
                <a16:creationId xmlns:a16="http://schemas.microsoft.com/office/drawing/2014/main" id="{31D96341-EC22-4418-8D1C-0A897C28D08F}"/>
              </a:ext>
            </a:extLst>
          </p:cNvPr>
          <p:cNvSpPr/>
          <p:nvPr/>
        </p:nvSpPr>
        <p:spPr>
          <a:xfrm>
            <a:off x="6192011" y="5637246"/>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strike="sngStrike" dirty="0">
                <a:solidFill>
                  <a:schemeClr val="tx1"/>
                </a:solidFill>
              </a:rPr>
              <a:t>2647,5</a:t>
            </a:r>
          </a:p>
        </p:txBody>
      </p:sp>
      <p:cxnSp>
        <p:nvCxnSpPr>
          <p:cNvPr id="57" name="Connecteur droit avec flèche 56">
            <a:extLst>
              <a:ext uri="{FF2B5EF4-FFF2-40B4-BE49-F238E27FC236}">
                <a16:creationId xmlns:a16="http://schemas.microsoft.com/office/drawing/2014/main" id="{59A0B3D0-CAFA-49F2-84D9-F04606B86309}"/>
              </a:ext>
            </a:extLst>
          </p:cNvPr>
          <p:cNvCxnSpPr>
            <a:cxnSpLocks/>
          </p:cNvCxnSpPr>
          <p:nvPr/>
        </p:nvCxnSpPr>
        <p:spPr>
          <a:xfrm flipV="1">
            <a:off x="7440149" y="3429000"/>
            <a:ext cx="0" cy="220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8" name="Rectangle 57">
            <a:extLst>
              <a:ext uri="{FF2B5EF4-FFF2-40B4-BE49-F238E27FC236}">
                <a16:creationId xmlns:a16="http://schemas.microsoft.com/office/drawing/2014/main" id="{2DEB7C66-F7A4-484A-A1DC-F36D059FAC7A}"/>
              </a:ext>
            </a:extLst>
          </p:cNvPr>
          <p:cNvSpPr/>
          <p:nvPr/>
        </p:nvSpPr>
        <p:spPr>
          <a:xfrm>
            <a:off x="6960096" y="5637246"/>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chemeClr val="tx1"/>
                </a:solidFill>
              </a:rPr>
              <a:t>2657,5</a:t>
            </a:r>
          </a:p>
        </p:txBody>
      </p:sp>
      <p:cxnSp>
        <p:nvCxnSpPr>
          <p:cNvPr id="59" name="Connecteur droit avec flèche 58">
            <a:extLst>
              <a:ext uri="{FF2B5EF4-FFF2-40B4-BE49-F238E27FC236}">
                <a16:creationId xmlns:a16="http://schemas.microsoft.com/office/drawing/2014/main" id="{12685349-8487-460B-ABFD-36907BDAD293}"/>
              </a:ext>
            </a:extLst>
          </p:cNvPr>
          <p:cNvCxnSpPr>
            <a:cxnSpLocks/>
          </p:cNvCxnSpPr>
          <p:nvPr/>
        </p:nvCxnSpPr>
        <p:spPr>
          <a:xfrm flipV="1">
            <a:off x="8208235" y="3429000"/>
            <a:ext cx="0" cy="220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Rectangle 59">
            <a:extLst>
              <a:ext uri="{FF2B5EF4-FFF2-40B4-BE49-F238E27FC236}">
                <a16:creationId xmlns:a16="http://schemas.microsoft.com/office/drawing/2014/main" id="{2BFCB221-5717-4067-9053-0CE1A48FB558}"/>
              </a:ext>
            </a:extLst>
          </p:cNvPr>
          <p:cNvSpPr/>
          <p:nvPr/>
        </p:nvSpPr>
        <p:spPr>
          <a:xfrm>
            <a:off x="7728181" y="5637246"/>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chemeClr val="tx1"/>
                </a:solidFill>
              </a:rPr>
              <a:t>2667,5</a:t>
            </a:r>
          </a:p>
        </p:txBody>
      </p:sp>
      <p:cxnSp>
        <p:nvCxnSpPr>
          <p:cNvPr id="61" name="Connecteur droit avec flèche 60">
            <a:extLst>
              <a:ext uri="{FF2B5EF4-FFF2-40B4-BE49-F238E27FC236}">
                <a16:creationId xmlns:a16="http://schemas.microsoft.com/office/drawing/2014/main" id="{AE49DFEE-09B7-47CA-9FB1-A9DB4C684513}"/>
              </a:ext>
            </a:extLst>
          </p:cNvPr>
          <p:cNvCxnSpPr>
            <a:cxnSpLocks/>
          </p:cNvCxnSpPr>
          <p:nvPr/>
        </p:nvCxnSpPr>
        <p:spPr>
          <a:xfrm flipV="1">
            <a:off x="8976320" y="3429000"/>
            <a:ext cx="0" cy="220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079AC2E3-8B26-4B3A-8633-DDDB7FD4C9AB}"/>
              </a:ext>
            </a:extLst>
          </p:cNvPr>
          <p:cNvSpPr/>
          <p:nvPr/>
        </p:nvSpPr>
        <p:spPr>
          <a:xfrm>
            <a:off x="8496267" y="5637246"/>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strike="sngStrike" dirty="0">
                <a:solidFill>
                  <a:schemeClr val="tx1"/>
                </a:solidFill>
              </a:rPr>
              <a:t>2677,5</a:t>
            </a:r>
          </a:p>
        </p:txBody>
      </p:sp>
      <p:cxnSp>
        <p:nvCxnSpPr>
          <p:cNvPr id="63" name="Connecteur droit avec flèche 62">
            <a:extLst>
              <a:ext uri="{FF2B5EF4-FFF2-40B4-BE49-F238E27FC236}">
                <a16:creationId xmlns:a16="http://schemas.microsoft.com/office/drawing/2014/main" id="{80D6B6F1-66CB-42FF-8FED-91A9810799A6}"/>
              </a:ext>
            </a:extLst>
          </p:cNvPr>
          <p:cNvCxnSpPr>
            <a:cxnSpLocks/>
          </p:cNvCxnSpPr>
          <p:nvPr/>
        </p:nvCxnSpPr>
        <p:spPr>
          <a:xfrm flipV="1">
            <a:off x="9744405" y="3429000"/>
            <a:ext cx="0" cy="220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4" name="Rectangle 63">
            <a:extLst>
              <a:ext uri="{FF2B5EF4-FFF2-40B4-BE49-F238E27FC236}">
                <a16:creationId xmlns:a16="http://schemas.microsoft.com/office/drawing/2014/main" id="{E223745F-4F34-4735-8623-3BF2EE9A242F}"/>
              </a:ext>
            </a:extLst>
          </p:cNvPr>
          <p:cNvSpPr/>
          <p:nvPr/>
        </p:nvSpPr>
        <p:spPr>
          <a:xfrm>
            <a:off x="9264352" y="5637246"/>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strike="sngStrike" dirty="0">
                <a:solidFill>
                  <a:schemeClr val="tx1"/>
                </a:solidFill>
              </a:rPr>
              <a:t>2687,5</a:t>
            </a:r>
          </a:p>
        </p:txBody>
      </p:sp>
    </p:spTree>
    <p:extLst>
      <p:ext uri="{BB962C8B-B14F-4D97-AF65-F5344CB8AC3E}">
        <p14:creationId xmlns:p14="http://schemas.microsoft.com/office/powerpoint/2010/main" val="3267206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664000" cy="4992555"/>
          </a:xfrm>
        </p:spPr>
        <p:txBody>
          <a:bodyPr>
            <a:normAutofit/>
          </a:bodyPr>
          <a:lstStyle/>
          <a:p>
            <a:r>
              <a:rPr lang="fr-FR" sz="1867" dirty="0"/>
              <a:t>Echantillonnage de la bande selon la </a:t>
            </a:r>
            <a:r>
              <a:rPr lang="fr-FR" sz="1867" dirty="0" err="1"/>
              <a:t>BW</a:t>
            </a:r>
            <a:r>
              <a:rPr lang="fr-FR" sz="1867" baseline="-25000" dirty="0" err="1"/>
              <a:t>min</a:t>
            </a:r>
            <a:r>
              <a:rPr lang="fr-FR" sz="1867" dirty="0"/>
              <a:t> et la </a:t>
            </a:r>
            <a:r>
              <a:rPr lang="fr-FR" sz="1867" dirty="0" err="1"/>
              <a:t>BW</a:t>
            </a:r>
            <a:r>
              <a:rPr lang="fr-FR" sz="1867" baseline="-25000" dirty="0" err="1"/>
              <a:t>max</a:t>
            </a:r>
            <a:r>
              <a:rPr lang="fr-FR" sz="1867" dirty="0"/>
              <a:t> :</a:t>
            </a:r>
          </a:p>
          <a:p>
            <a:pPr lvl="1"/>
            <a:r>
              <a:rPr lang="fr-FR" sz="1867" dirty="0"/>
              <a:t>Mise en place de peignes de recherche de tailles variables triés par priorité</a:t>
            </a:r>
          </a:p>
          <a:p>
            <a:pPr lvl="1"/>
            <a:endParaRPr lang="fr-FR" sz="1867" dirty="0"/>
          </a:p>
          <a:p>
            <a:pPr lvl="2"/>
            <a:endParaRPr lang="fr-FR" sz="1867" dirty="0"/>
          </a:p>
          <a:p>
            <a:endParaRPr lang="fr-FR" sz="1867" dirty="0"/>
          </a:p>
          <a:p>
            <a:endParaRPr lang="fr-FR" sz="1867" dirty="0"/>
          </a:p>
          <a:p>
            <a:endParaRPr lang="fr-FR" sz="1867" dirty="0"/>
          </a:p>
          <a:p>
            <a:endParaRPr lang="fr-FR" sz="1867" dirty="0"/>
          </a:p>
          <a:p>
            <a:pPr lvl="1"/>
            <a:r>
              <a:rPr lang="fr-FR" sz="1867" dirty="0"/>
              <a:t>1</a:t>
            </a:r>
            <a:r>
              <a:rPr lang="fr-FR" sz="1867" baseline="30000" dirty="0"/>
              <a:t>ère</a:t>
            </a:r>
            <a:r>
              <a:rPr lang="fr-FR" sz="1867" dirty="0"/>
              <a:t> passe : (10MHz)</a:t>
            </a:r>
          </a:p>
          <a:p>
            <a:pPr lvl="1"/>
            <a:endParaRPr lang="fr-FR" sz="1867" dirty="0"/>
          </a:p>
          <a:p>
            <a:pPr lvl="1"/>
            <a:r>
              <a:rPr lang="fr-FR" sz="1867" dirty="0"/>
              <a:t>2</a:t>
            </a:r>
            <a:r>
              <a:rPr lang="fr-FR" sz="1867" baseline="30000" dirty="0"/>
              <a:t>ème</a:t>
            </a:r>
            <a:r>
              <a:rPr lang="fr-FR" sz="1867" dirty="0"/>
              <a:t> passe :	(5MHz)</a:t>
            </a:r>
          </a:p>
          <a:p>
            <a:pPr lvl="1"/>
            <a:endParaRPr lang="fr-FR" sz="1867" dirty="0"/>
          </a:p>
          <a:p>
            <a:pPr lvl="1"/>
            <a:r>
              <a:rPr lang="fr-FR" sz="1867" dirty="0"/>
              <a:t>3</a:t>
            </a:r>
            <a:r>
              <a:rPr lang="fr-FR" sz="1867" baseline="30000" dirty="0"/>
              <a:t>ème</a:t>
            </a:r>
            <a:r>
              <a:rPr lang="fr-FR" sz="1867" dirty="0"/>
              <a:t> passe : 	(2,5Mhz)</a:t>
            </a:r>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Optimisations possibles</a:t>
            </a:r>
          </a:p>
        </p:txBody>
      </p:sp>
      <p:pic>
        <p:nvPicPr>
          <p:cNvPr id="2" name="Image 1">
            <a:extLst>
              <a:ext uri="{FF2B5EF4-FFF2-40B4-BE49-F238E27FC236}">
                <a16:creationId xmlns:a16="http://schemas.microsoft.com/office/drawing/2014/main" id="{05972D81-85F0-45B4-B83A-28B888165AC0}"/>
              </a:ext>
            </a:extLst>
          </p:cNvPr>
          <p:cNvPicPr>
            <a:picLocks/>
          </p:cNvPicPr>
          <p:nvPr/>
        </p:nvPicPr>
        <p:blipFill>
          <a:blip r:embed="rId3"/>
          <a:stretch>
            <a:fillRect/>
          </a:stretch>
        </p:blipFill>
        <p:spPr>
          <a:xfrm>
            <a:off x="2873573" y="2468893"/>
            <a:ext cx="7312915" cy="1285875"/>
          </a:xfrm>
          <a:prstGeom prst="rect">
            <a:avLst/>
          </a:prstGeom>
        </p:spPr>
      </p:pic>
      <p:cxnSp>
        <p:nvCxnSpPr>
          <p:cNvPr id="6" name="Connecteur droit avec flèche 5">
            <a:extLst>
              <a:ext uri="{FF2B5EF4-FFF2-40B4-BE49-F238E27FC236}">
                <a16:creationId xmlns:a16="http://schemas.microsoft.com/office/drawing/2014/main" id="{C5C3161F-8178-4982-BE50-01ACA6D2AADB}"/>
              </a:ext>
            </a:extLst>
          </p:cNvPr>
          <p:cNvCxnSpPr>
            <a:cxnSpLocks/>
          </p:cNvCxnSpPr>
          <p:nvPr/>
        </p:nvCxnSpPr>
        <p:spPr>
          <a:xfrm flipV="1">
            <a:off x="5327915"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537D50E8-8D24-47E3-8040-5C1E51A51AC6}"/>
              </a:ext>
            </a:extLst>
          </p:cNvPr>
          <p:cNvSpPr/>
          <p:nvPr/>
        </p:nvSpPr>
        <p:spPr>
          <a:xfrm>
            <a:off x="4655840"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2630</a:t>
            </a:r>
          </a:p>
        </p:txBody>
      </p:sp>
      <p:cxnSp>
        <p:nvCxnSpPr>
          <p:cNvPr id="10" name="Connecteur droit avec flèche 9">
            <a:extLst>
              <a:ext uri="{FF2B5EF4-FFF2-40B4-BE49-F238E27FC236}">
                <a16:creationId xmlns:a16="http://schemas.microsoft.com/office/drawing/2014/main" id="{614CF61F-5A43-4B2F-BABB-C2DF19ED7F5A}"/>
              </a:ext>
            </a:extLst>
          </p:cNvPr>
          <p:cNvCxnSpPr>
            <a:cxnSpLocks/>
          </p:cNvCxnSpPr>
          <p:nvPr/>
        </p:nvCxnSpPr>
        <p:spPr>
          <a:xfrm flipV="1">
            <a:off x="6096000"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70AB0E57-2B8E-4C13-A85F-279B94069C76}"/>
              </a:ext>
            </a:extLst>
          </p:cNvPr>
          <p:cNvSpPr/>
          <p:nvPr/>
        </p:nvSpPr>
        <p:spPr>
          <a:xfrm>
            <a:off x="5423926"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2640</a:t>
            </a:r>
          </a:p>
        </p:txBody>
      </p:sp>
      <p:cxnSp>
        <p:nvCxnSpPr>
          <p:cNvPr id="12" name="Connecteur droit avec flèche 11">
            <a:extLst>
              <a:ext uri="{FF2B5EF4-FFF2-40B4-BE49-F238E27FC236}">
                <a16:creationId xmlns:a16="http://schemas.microsoft.com/office/drawing/2014/main" id="{B7B0AAB1-58C6-48F0-9CEE-D6CDC642ADA4}"/>
              </a:ext>
            </a:extLst>
          </p:cNvPr>
          <p:cNvCxnSpPr>
            <a:cxnSpLocks/>
          </p:cNvCxnSpPr>
          <p:nvPr/>
        </p:nvCxnSpPr>
        <p:spPr>
          <a:xfrm flipV="1">
            <a:off x="6864085"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70035A86-15F1-4EB1-A6F5-19D0173D935B}"/>
              </a:ext>
            </a:extLst>
          </p:cNvPr>
          <p:cNvSpPr/>
          <p:nvPr/>
        </p:nvSpPr>
        <p:spPr>
          <a:xfrm>
            <a:off x="6192011"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2650</a:t>
            </a:r>
          </a:p>
        </p:txBody>
      </p:sp>
      <p:cxnSp>
        <p:nvCxnSpPr>
          <p:cNvPr id="14" name="Connecteur droit avec flèche 13">
            <a:extLst>
              <a:ext uri="{FF2B5EF4-FFF2-40B4-BE49-F238E27FC236}">
                <a16:creationId xmlns:a16="http://schemas.microsoft.com/office/drawing/2014/main" id="{5DF47FE6-5D44-47C2-85E3-92038E113D95}"/>
              </a:ext>
            </a:extLst>
          </p:cNvPr>
          <p:cNvCxnSpPr>
            <a:cxnSpLocks/>
          </p:cNvCxnSpPr>
          <p:nvPr/>
        </p:nvCxnSpPr>
        <p:spPr>
          <a:xfrm flipV="1">
            <a:off x="7632171"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E028372A-2B8A-4A51-9869-CC49FE5B41B4}"/>
              </a:ext>
            </a:extLst>
          </p:cNvPr>
          <p:cNvSpPr/>
          <p:nvPr/>
        </p:nvSpPr>
        <p:spPr>
          <a:xfrm>
            <a:off x="6960096"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2660</a:t>
            </a:r>
          </a:p>
        </p:txBody>
      </p:sp>
      <p:cxnSp>
        <p:nvCxnSpPr>
          <p:cNvPr id="16" name="Connecteur droit avec flèche 15">
            <a:extLst>
              <a:ext uri="{FF2B5EF4-FFF2-40B4-BE49-F238E27FC236}">
                <a16:creationId xmlns:a16="http://schemas.microsoft.com/office/drawing/2014/main" id="{5B093E69-B350-4EE6-8F1D-9C78E5B1043C}"/>
              </a:ext>
            </a:extLst>
          </p:cNvPr>
          <p:cNvCxnSpPr>
            <a:cxnSpLocks/>
          </p:cNvCxnSpPr>
          <p:nvPr/>
        </p:nvCxnSpPr>
        <p:spPr>
          <a:xfrm flipV="1">
            <a:off x="8400256"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E59596E2-2E69-4C12-A5FD-C7354E9ABA6C}"/>
              </a:ext>
            </a:extLst>
          </p:cNvPr>
          <p:cNvSpPr/>
          <p:nvPr/>
        </p:nvSpPr>
        <p:spPr>
          <a:xfrm>
            <a:off x="7728182"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2670</a:t>
            </a:r>
          </a:p>
        </p:txBody>
      </p:sp>
      <p:cxnSp>
        <p:nvCxnSpPr>
          <p:cNvPr id="18" name="Connecteur droit avec flèche 17">
            <a:extLst>
              <a:ext uri="{FF2B5EF4-FFF2-40B4-BE49-F238E27FC236}">
                <a16:creationId xmlns:a16="http://schemas.microsoft.com/office/drawing/2014/main" id="{E6593402-329E-4EAD-B4BD-1061A5746308}"/>
              </a:ext>
            </a:extLst>
          </p:cNvPr>
          <p:cNvCxnSpPr>
            <a:cxnSpLocks/>
          </p:cNvCxnSpPr>
          <p:nvPr/>
        </p:nvCxnSpPr>
        <p:spPr>
          <a:xfrm flipV="1">
            <a:off x="9168341" y="3429000"/>
            <a:ext cx="0" cy="576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CA1BCF27-696F-49FE-8D7C-9A1A21C73855}"/>
              </a:ext>
            </a:extLst>
          </p:cNvPr>
          <p:cNvSpPr/>
          <p:nvPr/>
        </p:nvSpPr>
        <p:spPr>
          <a:xfrm>
            <a:off x="8496267" y="4005064"/>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rgbClr val="92D050"/>
                </a:solidFill>
              </a:rPr>
              <a:t>2680</a:t>
            </a:r>
          </a:p>
        </p:txBody>
      </p:sp>
      <p:cxnSp>
        <p:nvCxnSpPr>
          <p:cNvPr id="20" name="Connecteur droit avec flèche 19">
            <a:extLst>
              <a:ext uri="{FF2B5EF4-FFF2-40B4-BE49-F238E27FC236}">
                <a16:creationId xmlns:a16="http://schemas.microsoft.com/office/drawing/2014/main" id="{45F4CC2F-2653-4183-9FF2-56654AC58C84}"/>
              </a:ext>
            </a:extLst>
          </p:cNvPr>
          <p:cNvCxnSpPr>
            <a:cxnSpLocks/>
          </p:cNvCxnSpPr>
          <p:nvPr/>
        </p:nvCxnSpPr>
        <p:spPr>
          <a:xfrm flipV="1">
            <a:off x="4943872"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F73293B9-FB37-4E6B-A69A-7E066D60B129}"/>
              </a:ext>
            </a:extLst>
          </p:cNvPr>
          <p:cNvSpPr/>
          <p:nvPr/>
        </p:nvSpPr>
        <p:spPr>
          <a:xfrm>
            <a:off x="4271798"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2625</a:t>
            </a:r>
          </a:p>
        </p:txBody>
      </p:sp>
      <p:cxnSp>
        <p:nvCxnSpPr>
          <p:cNvPr id="23" name="Connecteur droit avec flèche 22">
            <a:extLst>
              <a:ext uri="{FF2B5EF4-FFF2-40B4-BE49-F238E27FC236}">
                <a16:creationId xmlns:a16="http://schemas.microsoft.com/office/drawing/2014/main" id="{7C56AEB5-6183-45B9-A27B-788B0D4BB61A}"/>
              </a:ext>
            </a:extLst>
          </p:cNvPr>
          <p:cNvCxnSpPr>
            <a:cxnSpLocks/>
          </p:cNvCxnSpPr>
          <p:nvPr/>
        </p:nvCxnSpPr>
        <p:spPr>
          <a:xfrm flipV="1">
            <a:off x="5711957"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D3A040EB-5B67-4682-93E2-6BE0E75EF0E1}"/>
              </a:ext>
            </a:extLst>
          </p:cNvPr>
          <p:cNvSpPr/>
          <p:nvPr/>
        </p:nvSpPr>
        <p:spPr>
          <a:xfrm>
            <a:off x="5039883"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2635</a:t>
            </a:r>
          </a:p>
        </p:txBody>
      </p:sp>
      <p:cxnSp>
        <p:nvCxnSpPr>
          <p:cNvPr id="25" name="Connecteur droit avec flèche 24">
            <a:extLst>
              <a:ext uri="{FF2B5EF4-FFF2-40B4-BE49-F238E27FC236}">
                <a16:creationId xmlns:a16="http://schemas.microsoft.com/office/drawing/2014/main" id="{F78D2862-F886-42FF-A977-0D6582CED695}"/>
              </a:ext>
            </a:extLst>
          </p:cNvPr>
          <p:cNvCxnSpPr>
            <a:cxnSpLocks/>
          </p:cNvCxnSpPr>
          <p:nvPr/>
        </p:nvCxnSpPr>
        <p:spPr>
          <a:xfrm flipV="1">
            <a:off x="6480043"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CDE1A88C-589D-4BE7-BE30-419AED8D987D}"/>
              </a:ext>
            </a:extLst>
          </p:cNvPr>
          <p:cNvSpPr/>
          <p:nvPr/>
        </p:nvSpPr>
        <p:spPr>
          <a:xfrm>
            <a:off x="5807968"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rgbClr val="92D050"/>
                </a:solidFill>
              </a:rPr>
              <a:t>2645</a:t>
            </a:r>
          </a:p>
        </p:txBody>
      </p:sp>
      <p:cxnSp>
        <p:nvCxnSpPr>
          <p:cNvPr id="27" name="Connecteur droit avec flèche 26">
            <a:extLst>
              <a:ext uri="{FF2B5EF4-FFF2-40B4-BE49-F238E27FC236}">
                <a16:creationId xmlns:a16="http://schemas.microsoft.com/office/drawing/2014/main" id="{B9A99ECD-82B3-4BF2-8A9A-9564140FF1A8}"/>
              </a:ext>
            </a:extLst>
          </p:cNvPr>
          <p:cNvCxnSpPr>
            <a:cxnSpLocks/>
          </p:cNvCxnSpPr>
          <p:nvPr/>
        </p:nvCxnSpPr>
        <p:spPr>
          <a:xfrm flipV="1">
            <a:off x="7248128"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1694FFFD-A476-4BD3-98C2-7191FC2F958F}"/>
              </a:ext>
            </a:extLst>
          </p:cNvPr>
          <p:cNvSpPr/>
          <p:nvPr/>
        </p:nvSpPr>
        <p:spPr>
          <a:xfrm>
            <a:off x="6576054"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2655</a:t>
            </a:r>
          </a:p>
        </p:txBody>
      </p:sp>
      <p:cxnSp>
        <p:nvCxnSpPr>
          <p:cNvPr id="29" name="Connecteur droit avec flèche 28">
            <a:extLst>
              <a:ext uri="{FF2B5EF4-FFF2-40B4-BE49-F238E27FC236}">
                <a16:creationId xmlns:a16="http://schemas.microsoft.com/office/drawing/2014/main" id="{663982AF-EEFD-4B37-AC27-B6990406E8F1}"/>
              </a:ext>
            </a:extLst>
          </p:cNvPr>
          <p:cNvCxnSpPr>
            <a:cxnSpLocks/>
          </p:cNvCxnSpPr>
          <p:nvPr/>
        </p:nvCxnSpPr>
        <p:spPr>
          <a:xfrm flipV="1">
            <a:off x="8016213"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63571ED3-8846-43C9-B768-5D172B21CD62}"/>
              </a:ext>
            </a:extLst>
          </p:cNvPr>
          <p:cNvSpPr/>
          <p:nvPr/>
        </p:nvSpPr>
        <p:spPr>
          <a:xfrm>
            <a:off x="7344139"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2665</a:t>
            </a:r>
          </a:p>
        </p:txBody>
      </p:sp>
      <p:cxnSp>
        <p:nvCxnSpPr>
          <p:cNvPr id="31" name="Connecteur droit avec flèche 30">
            <a:extLst>
              <a:ext uri="{FF2B5EF4-FFF2-40B4-BE49-F238E27FC236}">
                <a16:creationId xmlns:a16="http://schemas.microsoft.com/office/drawing/2014/main" id="{75F033DC-57AB-4C5F-813D-62C95DF0EAFC}"/>
              </a:ext>
            </a:extLst>
          </p:cNvPr>
          <p:cNvCxnSpPr>
            <a:cxnSpLocks/>
          </p:cNvCxnSpPr>
          <p:nvPr/>
        </p:nvCxnSpPr>
        <p:spPr>
          <a:xfrm flipV="1">
            <a:off x="8784299"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60BCDD2D-6E0A-4D54-B581-29028BF37E3D}"/>
              </a:ext>
            </a:extLst>
          </p:cNvPr>
          <p:cNvSpPr/>
          <p:nvPr/>
        </p:nvSpPr>
        <p:spPr>
          <a:xfrm>
            <a:off x="8112224"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strike="sngStrike" dirty="0">
                <a:solidFill>
                  <a:schemeClr val="tx1"/>
                </a:solidFill>
              </a:rPr>
              <a:t>2675</a:t>
            </a:r>
          </a:p>
        </p:txBody>
      </p:sp>
      <p:cxnSp>
        <p:nvCxnSpPr>
          <p:cNvPr id="33" name="Connecteur droit avec flèche 32">
            <a:extLst>
              <a:ext uri="{FF2B5EF4-FFF2-40B4-BE49-F238E27FC236}">
                <a16:creationId xmlns:a16="http://schemas.microsoft.com/office/drawing/2014/main" id="{E31BB0DB-7ABC-4C86-945B-EE8FDF41B04D}"/>
              </a:ext>
            </a:extLst>
          </p:cNvPr>
          <p:cNvCxnSpPr>
            <a:cxnSpLocks/>
          </p:cNvCxnSpPr>
          <p:nvPr/>
        </p:nvCxnSpPr>
        <p:spPr>
          <a:xfrm flipV="1">
            <a:off x="9552384" y="3429000"/>
            <a:ext cx="0" cy="12481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Rectangle 33">
            <a:extLst>
              <a:ext uri="{FF2B5EF4-FFF2-40B4-BE49-F238E27FC236}">
                <a16:creationId xmlns:a16="http://schemas.microsoft.com/office/drawing/2014/main" id="{20D9CB5A-D712-44B0-904E-E09C6C36C601}"/>
              </a:ext>
            </a:extLst>
          </p:cNvPr>
          <p:cNvSpPr/>
          <p:nvPr/>
        </p:nvSpPr>
        <p:spPr>
          <a:xfrm>
            <a:off x="8880310" y="4677139"/>
            <a:ext cx="1344149"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strike="sngStrike" dirty="0">
                <a:solidFill>
                  <a:schemeClr val="tx1"/>
                </a:solidFill>
              </a:rPr>
              <a:t>2685</a:t>
            </a:r>
          </a:p>
        </p:txBody>
      </p:sp>
      <p:cxnSp>
        <p:nvCxnSpPr>
          <p:cNvPr id="35" name="Connecteur droit avec flèche 34">
            <a:extLst>
              <a:ext uri="{FF2B5EF4-FFF2-40B4-BE49-F238E27FC236}">
                <a16:creationId xmlns:a16="http://schemas.microsoft.com/office/drawing/2014/main" id="{A239F395-801F-49FA-A48C-43BB2CCC7C5C}"/>
              </a:ext>
            </a:extLst>
          </p:cNvPr>
          <p:cNvCxnSpPr>
            <a:cxnSpLocks/>
          </p:cNvCxnSpPr>
          <p:nvPr/>
        </p:nvCxnSpPr>
        <p:spPr>
          <a:xfrm flipV="1">
            <a:off x="4751851" y="3429000"/>
            <a:ext cx="0" cy="20162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33570E62-2CE8-42B8-9187-139E496D6F25}"/>
              </a:ext>
            </a:extLst>
          </p:cNvPr>
          <p:cNvSpPr/>
          <p:nvPr/>
        </p:nvSpPr>
        <p:spPr>
          <a:xfrm>
            <a:off x="4271797" y="5445224"/>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chemeClr val="tx1"/>
                </a:solidFill>
              </a:rPr>
              <a:t>2622,5</a:t>
            </a:r>
          </a:p>
        </p:txBody>
      </p:sp>
      <p:cxnSp>
        <p:nvCxnSpPr>
          <p:cNvPr id="38" name="Connecteur droit avec flèche 37">
            <a:extLst>
              <a:ext uri="{FF2B5EF4-FFF2-40B4-BE49-F238E27FC236}">
                <a16:creationId xmlns:a16="http://schemas.microsoft.com/office/drawing/2014/main" id="{D56EC662-271C-450F-A6BF-F35B2A6ADDC9}"/>
              </a:ext>
            </a:extLst>
          </p:cNvPr>
          <p:cNvCxnSpPr>
            <a:cxnSpLocks/>
          </p:cNvCxnSpPr>
          <p:nvPr/>
        </p:nvCxnSpPr>
        <p:spPr>
          <a:xfrm flipV="1">
            <a:off x="5135893" y="3429000"/>
            <a:ext cx="0" cy="220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9" name="Rectangle 38">
            <a:extLst>
              <a:ext uri="{FF2B5EF4-FFF2-40B4-BE49-F238E27FC236}">
                <a16:creationId xmlns:a16="http://schemas.microsoft.com/office/drawing/2014/main" id="{B5291709-2A91-4D1A-8554-43AB7F9C709A}"/>
              </a:ext>
            </a:extLst>
          </p:cNvPr>
          <p:cNvSpPr/>
          <p:nvPr/>
        </p:nvSpPr>
        <p:spPr>
          <a:xfrm>
            <a:off x="4655840" y="5637246"/>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92D050"/>
                </a:solidFill>
              </a:rPr>
              <a:t>2627,5</a:t>
            </a:r>
          </a:p>
        </p:txBody>
      </p:sp>
      <p:cxnSp>
        <p:nvCxnSpPr>
          <p:cNvPr id="41" name="Connecteur droit avec flèche 40">
            <a:extLst>
              <a:ext uri="{FF2B5EF4-FFF2-40B4-BE49-F238E27FC236}">
                <a16:creationId xmlns:a16="http://schemas.microsoft.com/office/drawing/2014/main" id="{0960622E-3419-411A-95CD-6DD2CE442801}"/>
              </a:ext>
            </a:extLst>
          </p:cNvPr>
          <p:cNvCxnSpPr>
            <a:cxnSpLocks/>
          </p:cNvCxnSpPr>
          <p:nvPr/>
        </p:nvCxnSpPr>
        <p:spPr>
          <a:xfrm flipV="1">
            <a:off x="5519936" y="3429000"/>
            <a:ext cx="0" cy="20162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Rectangle 41">
            <a:extLst>
              <a:ext uri="{FF2B5EF4-FFF2-40B4-BE49-F238E27FC236}">
                <a16:creationId xmlns:a16="http://schemas.microsoft.com/office/drawing/2014/main" id="{8BF6A81D-89CB-4E93-8780-4D9B57D26CA3}"/>
              </a:ext>
            </a:extLst>
          </p:cNvPr>
          <p:cNvSpPr/>
          <p:nvPr/>
        </p:nvSpPr>
        <p:spPr>
          <a:xfrm>
            <a:off x="5039883" y="5445224"/>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chemeClr val="tx1"/>
                </a:solidFill>
              </a:rPr>
              <a:t>2632,5</a:t>
            </a:r>
          </a:p>
        </p:txBody>
      </p:sp>
      <p:cxnSp>
        <p:nvCxnSpPr>
          <p:cNvPr id="43" name="Connecteur droit avec flèche 42">
            <a:extLst>
              <a:ext uri="{FF2B5EF4-FFF2-40B4-BE49-F238E27FC236}">
                <a16:creationId xmlns:a16="http://schemas.microsoft.com/office/drawing/2014/main" id="{327F405C-8D8A-4B6C-93C1-F8739708D107}"/>
              </a:ext>
            </a:extLst>
          </p:cNvPr>
          <p:cNvCxnSpPr>
            <a:cxnSpLocks/>
          </p:cNvCxnSpPr>
          <p:nvPr/>
        </p:nvCxnSpPr>
        <p:spPr>
          <a:xfrm flipV="1">
            <a:off x="5903979" y="3429000"/>
            <a:ext cx="0" cy="220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D0B82657-4126-4CAF-8729-90CB6CBD99FC}"/>
              </a:ext>
            </a:extLst>
          </p:cNvPr>
          <p:cNvSpPr/>
          <p:nvPr/>
        </p:nvSpPr>
        <p:spPr>
          <a:xfrm>
            <a:off x="5423925" y="5637246"/>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strike="sngStrike" dirty="0">
                <a:solidFill>
                  <a:schemeClr val="tx1"/>
                </a:solidFill>
              </a:rPr>
              <a:t>2637,5</a:t>
            </a:r>
          </a:p>
        </p:txBody>
      </p:sp>
      <p:cxnSp>
        <p:nvCxnSpPr>
          <p:cNvPr id="45" name="Connecteur droit avec flèche 44">
            <a:extLst>
              <a:ext uri="{FF2B5EF4-FFF2-40B4-BE49-F238E27FC236}">
                <a16:creationId xmlns:a16="http://schemas.microsoft.com/office/drawing/2014/main" id="{C6D2431A-A17C-4806-B094-E98A7CBC0262}"/>
              </a:ext>
            </a:extLst>
          </p:cNvPr>
          <p:cNvCxnSpPr>
            <a:cxnSpLocks/>
          </p:cNvCxnSpPr>
          <p:nvPr/>
        </p:nvCxnSpPr>
        <p:spPr>
          <a:xfrm flipV="1">
            <a:off x="6288021" y="3429000"/>
            <a:ext cx="0" cy="20162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Rectangle 45">
            <a:extLst>
              <a:ext uri="{FF2B5EF4-FFF2-40B4-BE49-F238E27FC236}">
                <a16:creationId xmlns:a16="http://schemas.microsoft.com/office/drawing/2014/main" id="{6717036C-583A-418A-81A6-FAC1A32F9386}"/>
              </a:ext>
            </a:extLst>
          </p:cNvPr>
          <p:cNvSpPr/>
          <p:nvPr/>
        </p:nvSpPr>
        <p:spPr>
          <a:xfrm>
            <a:off x="5807968" y="5445224"/>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strike="sngStrike" dirty="0">
                <a:solidFill>
                  <a:schemeClr val="tx1"/>
                </a:solidFill>
              </a:rPr>
              <a:t>2642,5</a:t>
            </a:r>
          </a:p>
        </p:txBody>
      </p:sp>
      <p:cxnSp>
        <p:nvCxnSpPr>
          <p:cNvPr id="47" name="Connecteur droit avec flèche 46">
            <a:extLst>
              <a:ext uri="{FF2B5EF4-FFF2-40B4-BE49-F238E27FC236}">
                <a16:creationId xmlns:a16="http://schemas.microsoft.com/office/drawing/2014/main" id="{A929D555-C65A-480B-AE71-045D9CACDA99}"/>
              </a:ext>
            </a:extLst>
          </p:cNvPr>
          <p:cNvCxnSpPr>
            <a:cxnSpLocks/>
          </p:cNvCxnSpPr>
          <p:nvPr/>
        </p:nvCxnSpPr>
        <p:spPr>
          <a:xfrm flipV="1">
            <a:off x="7056107" y="3429000"/>
            <a:ext cx="0" cy="20162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A9BD6374-9A53-4C70-B785-22EC639F53EE}"/>
              </a:ext>
            </a:extLst>
          </p:cNvPr>
          <p:cNvSpPr/>
          <p:nvPr/>
        </p:nvSpPr>
        <p:spPr>
          <a:xfrm>
            <a:off x="6576053" y="5445224"/>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strike="sngStrike" dirty="0">
                <a:solidFill>
                  <a:schemeClr val="tx1"/>
                </a:solidFill>
              </a:rPr>
              <a:t>2652,5</a:t>
            </a:r>
          </a:p>
        </p:txBody>
      </p:sp>
      <p:cxnSp>
        <p:nvCxnSpPr>
          <p:cNvPr id="49" name="Connecteur droit avec flèche 48">
            <a:extLst>
              <a:ext uri="{FF2B5EF4-FFF2-40B4-BE49-F238E27FC236}">
                <a16:creationId xmlns:a16="http://schemas.microsoft.com/office/drawing/2014/main" id="{3AC11E98-83FA-425D-807E-9ABEA12F1AAB}"/>
              </a:ext>
            </a:extLst>
          </p:cNvPr>
          <p:cNvCxnSpPr>
            <a:cxnSpLocks/>
          </p:cNvCxnSpPr>
          <p:nvPr/>
        </p:nvCxnSpPr>
        <p:spPr>
          <a:xfrm flipV="1">
            <a:off x="7824192" y="3429000"/>
            <a:ext cx="0" cy="20162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 name="Rectangle 49">
            <a:extLst>
              <a:ext uri="{FF2B5EF4-FFF2-40B4-BE49-F238E27FC236}">
                <a16:creationId xmlns:a16="http://schemas.microsoft.com/office/drawing/2014/main" id="{61D4B2D4-B497-43A7-B01B-FBB2C1E3F7A5}"/>
              </a:ext>
            </a:extLst>
          </p:cNvPr>
          <p:cNvSpPr/>
          <p:nvPr/>
        </p:nvSpPr>
        <p:spPr>
          <a:xfrm>
            <a:off x="7344139" y="5445224"/>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92D050"/>
                </a:solidFill>
              </a:rPr>
              <a:t>2662,5</a:t>
            </a:r>
          </a:p>
        </p:txBody>
      </p:sp>
      <p:cxnSp>
        <p:nvCxnSpPr>
          <p:cNvPr id="51" name="Connecteur droit avec flèche 50">
            <a:extLst>
              <a:ext uri="{FF2B5EF4-FFF2-40B4-BE49-F238E27FC236}">
                <a16:creationId xmlns:a16="http://schemas.microsoft.com/office/drawing/2014/main" id="{168B556A-6404-4B3F-9869-5E84574F12B3}"/>
              </a:ext>
            </a:extLst>
          </p:cNvPr>
          <p:cNvCxnSpPr>
            <a:cxnSpLocks/>
          </p:cNvCxnSpPr>
          <p:nvPr/>
        </p:nvCxnSpPr>
        <p:spPr>
          <a:xfrm flipV="1">
            <a:off x="8592277" y="3429000"/>
            <a:ext cx="0" cy="20162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3B326E29-D0C7-4852-A822-57F7EA359E70}"/>
              </a:ext>
            </a:extLst>
          </p:cNvPr>
          <p:cNvSpPr/>
          <p:nvPr/>
        </p:nvSpPr>
        <p:spPr>
          <a:xfrm>
            <a:off x="8112224" y="5445224"/>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strike="sngStrike" dirty="0">
                <a:solidFill>
                  <a:schemeClr val="tx1"/>
                </a:solidFill>
              </a:rPr>
              <a:t>2672,5</a:t>
            </a:r>
          </a:p>
        </p:txBody>
      </p:sp>
      <p:cxnSp>
        <p:nvCxnSpPr>
          <p:cNvPr id="53" name="Connecteur droit avec flèche 52">
            <a:extLst>
              <a:ext uri="{FF2B5EF4-FFF2-40B4-BE49-F238E27FC236}">
                <a16:creationId xmlns:a16="http://schemas.microsoft.com/office/drawing/2014/main" id="{450756BA-085C-4888-9DD9-22A3F5EA7246}"/>
              </a:ext>
            </a:extLst>
          </p:cNvPr>
          <p:cNvCxnSpPr>
            <a:cxnSpLocks/>
          </p:cNvCxnSpPr>
          <p:nvPr/>
        </p:nvCxnSpPr>
        <p:spPr>
          <a:xfrm flipV="1">
            <a:off x="9360363" y="3429000"/>
            <a:ext cx="0" cy="20162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4" name="Rectangle 53">
            <a:extLst>
              <a:ext uri="{FF2B5EF4-FFF2-40B4-BE49-F238E27FC236}">
                <a16:creationId xmlns:a16="http://schemas.microsoft.com/office/drawing/2014/main" id="{F2CED064-1554-417E-BE13-C476512BB5A0}"/>
              </a:ext>
            </a:extLst>
          </p:cNvPr>
          <p:cNvSpPr/>
          <p:nvPr/>
        </p:nvSpPr>
        <p:spPr>
          <a:xfrm>
            <a:off x="8880309" y="5445224"/>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strike="sngStrike" dirty="0">
                <a:solidFill>
                  <a:schemeClr val="tx1"/>
                </a:solidFill>
              </a:rPr>
              <a:t>2682,5</a:t>
            </a:r>
          </a:p>
        </p:txBody>
      </p:sp>
      <p:cxnSp>
        <p:nvCxnSpPr>
          <p:cNvPr id="55" name="Connecteur droit avec flèche 54">
            <a:extLst>
              <a:ext uri="{FF2B5EF4-FFF2-40B4-BE49-F238E27FC236}">
                <a16:creationId xmlns:a16="http://schemas.microsoft.com/office/drawing/2014/main" id="{728A384F-BE68-4141-91E4-EB7BDAF2B922}"/>
              </a:ext>
            </a:extLst>
          </p:cNvPr>
          <p:cNvCxnSpPr>
            <a:cxnSpLocks/>
          </p:cNvCxnSpPr>
          <p:nvPr/>
        </p:nvCxnSpPr>
        <p:spPr>
          <a:xfrm flipV="1">
            <a:off x="6672064" y="3429000"/>
            <a:ext cx="0" cy="220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Rectangle 55">
            <a:extLst>
              <a:ext uri="{FF2B5EF4-FFF2-40B4-BE49-F238E27FC236}">
                <a16:creationId xmlns:a16="http://schemas.microsoft.com/office/drawing/2014/main" id="{31D96341-EC22-4418-8D1C-0A897C28D08F}"/>
              </a:ext>
            </a:extLst>
          </p:cNvPr>
          <p:cNvSpPr/>
          <p:nvPr/>
        </p:nvSpPr>
        <p:spPr>
          <a:xfrm>
            <a:off x="6192011" y="5637246"/>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strike="sngStrike" dirty="0">
                <a:solidFill>
                  <a:schemeClr val="tx1"/>
                </a:solidFill>
              </a:rPr>
              <a:t>2647,5</a:t>
            </a:r>
          </a:p>
        </p:txBody>
      </p:sp>
      <p:cxnSp>
        <p:nvCxnSpPr>
          <p:cNvPr id="57" name="Connecteur droit avec flèche 56">
            <a:extLst>
              <a:ext uri="{FF2B5EF4-FFF2-40B4-BE49-F238E27FC236}">
                <a16:creationId xmlns:a16="http://schemas.microsoft.com/office/drawing/2014/main" id="{59A0B3D0-CAFA-49F2-84D9-F04606B86309}"/>
              </a:ext>
            </a:extLst>
          </p:cNvPr>
          <p:cNvCxnSpPr>
            <a:cxnSpLocks/>
          </p:cNvCxnSpPr>
          <p:nvPr/>
        </p:nvCxnSpPr>
        <p:spPr>
          <a:xfrm flipV="1">
            <a:off x="7440149" y="3429000"/>
            <a:ext cx="0" cy="220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8" name="Rectangle 57">
            <a:extLst>
              <a:ext uri="{FF2B5EF4-FFF2-40B4-BE49-F238E27FC236}">
                <a16:creationId xmlns:a16="http://schemas.microsoft.com/office/drawing/2014/main" id="{2DEB7C66-F7A4-484A-A1DC-F36D059FAC7A}"/>
              </a:ext>
            </a:extLst>
          </p:cNvPr>
          <p:cNvSpPr/>
          <p:nvPr/>
        </p:nvSpPr>
        <p:spPr>
          <a:xfrm>
            <a:off x="6960096" y="5637246"/>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chemeClr val="tx1"/>
                </a:solidFill>
              </a:rPr>
              <a:t>2657,5</a:t>
            </a:r>
          </a:p>
        </p:txBody>
      </p:sp>
      <p:cxnSp>
        <p:nvCxnSpPr>
          <p:cNvPr id="59" name="Connecteur droit avec flèche 58">
            <a:extLst>
              <a:ext uri="{FF2B5EF4-FFF2-40B4-BE49-F238E27FC236}">
                <a16:creationId xmlns:a16="http://schemas.microsoft.com/office/drawing/2014/main" id="{12685349-8487-460B-ABFD-36907BDAD293}"/>
              </a:ext>
            </a:extLst>
          </p:cNvPr>
          <p:cNvCxnSpPr>
            <a:cxnSpLocks/>
          </p:cNvCxnSpPr>
          <p:nvPr/>
        </p:nvCxnSpPr>
        <p:spPr>
          <a:xfrm flipV="1">
            <a:off x="8208235" y="3429000"/>
            <a:ext cx="0" cy="220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Rectangle 59">
            <a:extLst>
              <a:ext uri="{FF2B5EF4-FFF2-40B4-BE49-F238E27FC236}">
                <a16:creationId xmlns:a16="http://schemas.microsoft.com/office/drawing/2014/main" id="{2BFCB221-5717-4067-9053-0CE1A48FB558}"/>
              </a:ext>
            </a:extLst>
          </p:cNvPr>
          <p:cNvSpPr/>
          <p:nvPr/>
        </p:nvSpPr>
        <p:spPr>
          <a:xfrm>
            <a:off x="7728181" y="5637246"/>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chemeClr val="tx1"/>
                </a:solidFill>
              </a:rPr>
              <a:t>2667,5</a:t>
            </a:r>
          </a:p>
        </p:txBody>
      </p:sp>
      <p:cxnSp>
        <p:nvCxnSpPr>
          <p:cNvPr id="61" name="Connecteur droit avec flèche 60">
            <a:extLst>
              <a:ext uri="{FF2B5EF4-FFF2-40B4-BE49-F238E27FC236}">
                <a16:creationId xmlns:a16="http://schemas.microsoft.com/office/drawing/2014/main" id="{AE49DFEE-09B7-47CA-9FB1-A9DB4C684513}"/>
              </a:ext>
            </a:extLst>
          </p:cNvPr>
          <p:cNvCxnSpPr>
            <a:cxnSpLocks/>
          </p:cNvCxnSpPr>
          <p:nvPr/>
        </p:nvCxnSpPr>
        <p:spPr>
          <a:xfrm flipV="1">
            <a:off x="8976320" y="3429000"/>
            <a:ext cx="0" cy="220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079AC2E3-8B26-4B3A-8633-DDDB7FD4C9AB}"/>
              </a:ext>
            </a:extLst>
          </p:cNvPr>
          <p:cNvSpPr/>
          <p:nvPr/>
        </p:nvSpPr>
        <p:spPr>
          <a:xfrm>
            <a:off x="8496267" y="5637246"/>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strike="sngStrike" dirty="0">
                <a:solidFill>
                  <a:schemeClr val="tx1"/>
                </a:solidFill>
              </a:rPr>
              <a:t>2677,5</a:t>
            </a:r>
          </a:p>
        </p:txBody>
      </p:sp>
      <p:cxnSp>
        <p:nvCxnSpPr>
          <p:cNvPr id="63" name="Connecteur droit avec flèche 62">
            <a:extLst>
              <a:ext uri="{FF2B5EF4-FFF2-40B4-BE49-F238E27FC236}">
                <a16:creationId xmlns:a16="http://schemas.microsoft.com/office/drawing/2014/main" id="{80D6B6F1-66CB-42FF-8FED-91A9810799A6}"/>
              </a:ext>
            </a:extLst>
          </p:cNvPr>
          <p:cNvCxnSpPr>
            <a:cxnSpLocks/>
          </p:cNvCxnSpPr>
          <p:nvPr/>
        </p:nvCxnSpPr>
        <p:spPr>
          <a:xfrm flipV="1">
            <a:off x="9744405" y="3429000"/>
            <a:ext cx="0" cy="220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4" name="Rectangle 63">
            <a:extLst>
              <a:ext uri="{FF2B5EF4-FFF2-40B4-BE49-F238E27FC236}">
                <a16:creationId xmlns:a16="http://schemas.microsoft.com/office/drawing/2014/main" id="{E223745F-4F34-4735-8623-3BF2EE9A242F}"/>
              </a:ext>
            </a:extLst>
          </p:cNvPr>
          <p:cNvSpPr/>
          <p:nvPr/>
        </p:nvSpPr>
        <p:spPr>
          <a:xfrm>
            <a:off x="9264352" y="5637246"/>
            <a:ext cx="960107" cy="480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strike="sngStrike" dirty="0">
                <a:solidFill>
                  <a:schemeClr val="tx1"/>
                </a:solidFill>
              </a:rPr>
              <a:t>2687,5</a:t>
            </a:r>
          </a:p>
        </p:txBody>
      </p:sp>
      <p:sp>
        <p:nvSpPr>
          <p:cNvPr id="65" name="Rectangle 64">
            <a:extLst>
              <a:ext uri="{FF2B5EF4-FFF2-40B4-BE49-F238E27FC236}">
                <a16:creationId xmlns:a16="http://schemas.microsoft.com/office/drawing/2014/main" id="{2760B140-4C42-4C82-926E-A3D589296931}"/>
              </a:ext>
            </a:extLst>
          </p:cNvPr>
          <p:cNvSpPr/>
          <p:nvPr/>
        </p:nvSpPr>
        <p:spPr>
          <a:xfrm>
            <a:off x="10128448" y="4226155"/>
            <a:ext cx="1728192" cy="11521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tx1"/>
                </a:solidFill>
              </a:rPr>
              <a:t>Gain de</a:t>
            </a:r>
          </a:p>
          <a:p>
            <a:pPr algn="ctr"/>
            <a:r>
              <a:rPr lang="fr-FR" sz="2400" b="1" dirty="0">
                <a:solidFill>
                  <a:schemeClr val="tx1"/>
                </a:solidFill>
              </a:rPr>
              <a:t>~97,5%</a:t>
            </a:r>
          </a:p>
        </p:txBody>
      </p:sp>
      <p:sp>
        <p:nvSpPr>
          <p:cNvPr id="66" name="Rectangle 65">
            <a:extLst>
              <a:ext uri="{FF2B5EF4-FFF2-40B4-BE49-F238E27FC236}">
                <a16:creationId xmlns:a16="http://schemas.microsoft.com/office/drawing/2014/main" id="{94F30422-419A-4B1D-B35B-2969D72F68C0}"/>
              </a:ext>
            </a:extLst>
          </p:cNvPr>
          <p:cNvSpPr/>
          <p:nvPr/>
        </p:nvSpPr>
        <p:spPr>
          <a:xfrm>
            <a:off x="10128448" y="2456892"/>
            <a:ext cx="1728192" cy="14161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tx1"/>
                </a:solidFill>
              </a:rPr>
              <a:t>17 ARFCN</a:t>
            </a:r>
          </a:p>
          <a:p>
            <a:pPr algn="ctr"/>
            <a:r>
              <a:rPr lang="fr-FR" sz="2400" b="1" dirty="0">
                <a:solidFill>
                  <a:schemeClr val="tx1"/>
                </a:solidFill>
              </a:rPr>
              <a:t>parcourus</a:t>
            </a:r>
          </a:p>
        </p:txBody>
      </p:sp>
      <p:sp>
        <p:nvSpPr>
          <p:cNvPr id="3" name="Flèche : bas 2">
            <a:extLst>
              <a:ext uri="{FF2B5EF4-FFF2-40B4-BE49-F238E27FC236}">
                <a16:creationId xmlns:a16="http://schemas.microsoft.com/office/drawing/2014/main" id="{962C3CB6-A440-4DB2-B819-C3092430ABF8}"/>
              </a:ext>
            </a:extLst>
          </p:cNvPr>
          <p:cNvSpPr/>
          <p:nvPr/>
        </p:nvSpPr>
        <p:spPr>
          <a:xfrm>
            <a:off x="10800523" y="3717032"/>
            <a:ext cx="346067"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978761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494C236F-5CBE-476B-AB1E-BCE9FDA52A9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271798" y="4772947"/>
            <a:ext cx="6296189" cy="2016427"/>
          </a:xfrm>
          <a:prstGeom prst="rect">
            <a:avLst/>
          </a:prstGeom>
          <a:noFill/>
          <a:ln>
            <a:noFill/>
          </a:ln>
        </p:spPr>
      </p:pic>
      <p:sp>
        <p:nvSpPr>
          <p:cNvPr id="5" name="Espace réservé du contenu 4"/>
          <p:cNvSpPr>
            <a:spLocks noGrp="1"/>
          </p:cNvSpPr>
          <p:nvPr>
            <p:ph idx="1"/>
          </p:nvPr>
        </p:nvSpPr>
        <p:spPr>
          <a:xfrm>
            <a:off x="288651" y="1316765"/>
            <a:ext cx="11664000" cy="2688299"/>
          </a:xfrm>
        </p:spPr>
        <p:txBody>
          <a:bodyPr>
            <a:normAutofit/>
          </a:bodyPr>
          <a:lstStyle/>
          <a:p>
            <a:r>
              <a:rPr lang="fr-FR" sz="1867" dirty="0"/>
              <a:t>Incertitude sur les ARFCN d’intérêts :</a:t>
            </a:r>
          </a:p>
          <a:p>
            <a:pPr lvl="1"/>
            <a:r>
              <a:rPr lang="fr-FR" sz="1867" dirty="0"/>
              <a:t>Décalage de +/- </a:t>
            </a:r>
            <a:r>
              <a:rPr lang="fr-FR" sz="1867" dirty="0" err="1"/>
              <a:t>qques</a:t>
            </a:r>
            <a:r>
              <a:rPr lang="fr-FR" sz="1867" dirty="0"/>
              <a:t> ARFCN autour des positions d’intérêts</a:t>
            </a:r>
          </a:p>
          <a:p>
            <a:pPr lvl="1"/>
            <a:endParaRPr lang="fr-FR" sz="1867" dirty="0"/>
          </a:p>
          <a:p>
            <a:pPr lvl="2"/>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Optimisations possibles</a:t>
            </a:r>
          </a:p>
        </p:txBody>
      </p:sp>
      <p:graphicFrame>
        <p:nvGraphicFramePr>
          <p:cNvPr id="2" name="Tableau 1">
            <a:extLst>
              <a:ext uri="{FF2B5EF4-FFF2-40B4-BE49-F238E27FC236}">
                <a16:creationId xmlns:a16="http://schemas.microsoft.com/office/drawing/2014/main" id="{8809B73B-6025-47F7-A5B8-3919727905C8}"/>
              </a:ext>
            </a:extLst>
          </p:cNvPr>
          <p:cNvGraphicFramePr>
            <a:graphicFrameLocks noGrp="1"/>
          </p:cNvGraphicFramePr>
          <p:nvPr/>
        </p:nvGraphicFramePr>
        <p:xfrm>
          <a:off x="527382" y="2140526"/>
          <a:ext cx="8160908" cy="2536613"/>
        </p:xfrm>
        <a:graphic>
          <a:graphicData uri="http://schemas.openxmlformats.org/drawingml/2006/table">
            <a:tbl>
              <a:tblPr firstRow="1" bandRow="1">
                <a:tableStyleId>{5C22544A-7EE6-4342-B048-85BDC9FD1C3A}</a:tableStyleId>
              </a:tblPr>
              <a:tblGrid>
                <a:gridCol w="988620">
                  <a:extLst>
                    <a:ext uri="{9D8B030D-6E8A-4147-A177-3AD203B41FA5}">
                      <a16:colId xmlns:a16="http://schemas.microsoft.com/office/drawing/2014/main" val="3507005056"/>
                    </a:ext>
                  </a:extLst>
                </a:gridCol>
                <a:gridCol w="1701559">
                  <a:extLst>
                    <a:ext uri="{9D8B030D-6E8A-4147-A177-3AD203B41FA5}">
                      <a16:colId xmlns:a16="http://schemas.microsoft.com/office/drawing/2014/main" val="3555403399"/>
                    </a:ext>
                  </a:extLst>
                </a:gridCol>
                <a:gridCol w="1774587">
                  <a:extLst>
                    <a:ext uri="{9D8B030D-6E8A-4147-A177-3AD203B41FA5}">
                      <a16:colId xmlns:a16="http://schemas.microsoft.com/office/drawing/2014/main" val="566655382"/>
                    </a:ext>
                  </a:extLst>
                </a:gridCol>
                <a:gridCol w="1756329">
                  <a:extLst>
                    <a:ext uri="{9D8B030D-6E8A-4147-A177-3AD203B41FA5}">
                      <a16:colId xmlns:a16="http://schemas.microsoft.com/office/drawing/2014/main" val="1951593450"/>
                    </a:ext>
                  </a:extLst>
                </a:gridCol>
                <a:gridCol w="1939813">
                  <a:extLst>
                    <a:ext uri="{9D8B030D-6E8A-4147-A177-3AD203B41FA5}">
                      <a16:colId xmlns:a16="http://schemas.microsoft.com/office/drawing/2014/main" val="3816244989"/>
                    </a:ext>
                  </a:extLst>
                </a:gridCol>
              </a:tblGrid>
              <a:tr h="533061">
                <a:tc>
                  <a:txBody>
                    <a:bodyPr/>
                    <a:lstStyle/>
                    <a:p>
                      <a:pPr algn="just">
                        <a:lnSpc>
                          <a:spcPct val="107000"/>
                        </a:lnSpc>
                        <a:spcAft>
                          <a:spcPts val="800"/>
                        </a:spcAft>
                      </a:pPr>
                      <a:r>
                        <a:rPr lang="fr-FR" sz="1900" dirty="0">
                          <a:effectLst/>
                        </a:rPr>
                        <a:t>Bande</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201507" marR="121073" marT="121073" marB="121073"/>
                </a:tc>
                <a:tc>
                  <a:txBody>
                    <a:bodyPr/>
                    <a:lstStyle/>
                    <a:p>
                      <a:pPr algn="just">
                        <a:lnSpc>
                          <a:spcPct val="107000"/>
                        </a:lnSpc>
                        <a:spcAft>
                          <a:spcPts val="800"/>
                        </a:spcAft>
                      </a:pPr>
                      <a:r>
                        <a:rPr lang="fr-FR" sz="1900">
                          <a:effectLst/>
                        </a:rPr>
                        <a:t>Fréquence</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21073" marT="121073" marB="121073"/>
                </a:tc>
                <a:tc>
                  <a:txBody>
                    <a:bodyPr/>
                    <a:lstStyle/>
                    <a:p>
                      <a:pPr algn="just">
                        <a:lnSpc>
                          <a:spcPct val="107000"/>
                        </a:lnSpc>
                        <a:spcAft>
                          <a:spcPts val="800"/>
                        </a:spcAft>
                      </a:pPr>
                      <a:r>
                        <a:rPr lang="fr-FR" sz="1900">
                          <a:effectLst/>
                        </a:rPr>
                        <a:t>EARFCN</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21073" marT="121073" marB="121073"/>
                </a:tc>
                <a:tc>
                  <a:txBody>
                    <a:bodyPr/>
                    <a:lstStyle/>
                    <a:p>
                      <a:pPr algn="just">
                        <a:lnSpc>
                          <a:spcPct val="107000"/>
                        </a:lnSpc>
                        <a:spcAft>
                          <a:spcPts val="800"/>
                        </a:spcAft>
                      </a:pPr>
                      <a:r>
                        <a:rPr lang="fr-FR" sz="1900">
                          <a:effectLst/>
                        </a:rPr>
                        <a:t>PCI</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21073" marT="121073" marB="121073"/>
                </a:tc>
                <a:tc>
                  <a:txBody>
                    <a:bodyPr/>
                    <a:lstStyle/>
                    <a:p>
                      <a:pPr algn="just">
                        <a:lnSpc>
                          <a:spcPct val="107000"/>
                        </a:lnSpc>
                        <a:spcAft>
                          <a:spcPts val="800"/>
                        </a:spcAft>
                      </a:pPr>
                      <a:r>
                        <a:rPr lang="fr-FR" sz="1900">
                          <a:effectLst/>
                        </a:rPr>
                        <a:t>Opérateur</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21073" marT="121073" marB="121073"/>
                </a:tc>
                <a:extLst>
                  <a:ext uri="{0D108BD9-81ED-4DB2-BD59-A6C34878D82A}">
                    <a16:rowId xmlns:a16="http://schemas.microsoft.com/office/drawing/2014/main" val="2279124547"/>
                  </a:ext>
                </a:extLst>
              </a:tr>
              <a:tr h="500888">
                <a:tc>
                  <a:txBody>
                    <a:bodyPr/>
                    <a:lstStyle/>
                    <a:p>
                      <a:pPr algn="just">
                        <a:lnSpc>
                          <a:spcPct val="107000"/>
                        </a:lnSpc>
                        <a:spcAft>
                          <a:spcPts val="800"/>
                        </a:spcAft>
                      </a:pPr>
                      <a:r>
                        <a:rPr lang="fr-FR" sz="1900">
                          <a:effectLst/>
                        </a:rPr>
                        <a:t>B3</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tc>
                  <a:txBody>
                    <a:bodyPr/>
                    <a:lstStyle/>
                    <a:p>
                      <a:pPr algn="just">
                        <a:lnSpc>
                          <a:spcPct val="107000"/>
                        </a:lnSpc>
                        <a:spcAft>
                          <a:spcPts val="800"/>
                        </a:spcAft>
                      </a:pPr>
                      <a:r>
                        <a:rPr lang="fr-FR" sz="1900">
                          <a:effectLst/>
                        </a:rPr>
                        <a:t>1815MHz</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tc>
                  <a:txBody>
                    <a:bodyPr/>
                    <a:lstStyle/>
                    <a:p>
                      <a:pPr algn="just">
                        <a:lnSpc>
                          <a:spcPct val="107000"/>
                        </a:lnSpc>
                        <a:spcAft>
                          <a:spcPts val="800"/>
                        </a:spcAft>
                      </a:pPr>
                      <a:r>
                        <a:rPr lang="fr-FR" sz="1900">
                          <a:effectLst/>
                        </a:rPr>
                        <a:t>1300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tc>
                  <a:txBody>
                    <a:bodyPr/>
                    <a:lstStyle/>
                    <a:p>
                      <a:pPr algn="just">
                        <a:lnSpc>
                          <a:spcPct val="107000"/>
                        </a:lnSpc>
                        <a:spcAft>
                          <a:spcPts val="800"/>
                        </a:spcAft>
                      </a:pPr>
                      <a:r>
                        <a:rPr lang="fr-FR" sz="1900">
                          <a:effectLst/>
                        </a:rPr>
                        <a:t>244, 449</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tc>
                  <a:txBody>
                    <a:bodyPr/>
                    <a:lstStyle/>
                    <a:p>
                      <a:pPr algn="just">
                        <a:lnSpc>
                          <a:spcPct val="107000"/>
                        </a:lnSpc>
                        <a:spcAft>
                          <a:spcPts val="800"/>
                        </a:spcAft>
                      </a:pPr>
                      <a:r>
                        <a:rPr lang="fr-FR" sz="1900">
                          <a:effectLst/>
                        </a:rPr>
                        <a:t>Orange</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extLst>
                  <a:ext uri="{0D108BD9-81ED-4DB2-BD59-A6C34878D82A}">
                    <a16:rowId xmlns:a16="http://schemas.microsoft.com/office/drawing/2014/main" val="1113424930"/>
                  </a:ext>
                </a:extLst>
              </a:tr>
              <a:tr h="500888">
                <a:tc>
                  <a:txBody>
                    <a:bodyPr/>
                    <a:lstStyle/>
                    <a:p>
                      <a:pPr algn="just">
                        <a:lnSpc>
                          <a:spcPct val="107000"/>
                        </a:lnSpc>
                        <a:spcAft>
                          <a:spcPts val="800"/>
                        </a:spcAft>
                      </a:pPr>
                      <a:r>
                        <a:rPr lang="fr-FR" sz="1900">
                          <a:effectLst/>
                        </a:rPr>
                        <a:t>B3</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tc>
                  <a:txBody>
                    <a:bodyPr/>
                    <a:lstStyle/>
                    <a:p>
                      <a:pPr algn="just">
                        <a:lnSpc>
                          <a:spcPct val="107000"/>
                        </a:lnSpc>
                        <a:spcAft>
                          <a:spcPts val="800"/>
                        </a:spcAft>
                      </a:pPr>
                      <a:r>
                        <a:rPr lang="fr-FR" sz="1900">
                          <a:effectLst/>
                        </a:rPr>
                        <a:t>1835,1MHz</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tc>
                  <a:txBody>
                    <a:bodyPr/>
                    <a:lstStyle/>
                    <a:p>
                      <a:pPr algn="just">
                        <a:lnSpc>
                          <a:spcPct val="107000"/>
                        </a:lnSpc>
                        <a:spcAft>
                          <a:spcPts val="800"/>
                        </a:spcAft>
                      </a:pPr>
                      <a:r>
                        <a:rPr lang="fr-FR" sz="1900">
                          <a:effectLst/>
                        </a:rPr>
                        <a:t>1501</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tc>
                  <a:txBody>
                    <a:bodyPr/>
                    <a:lstStyle/>
                    <a:p>
                      <a:pPr algn="just">
                        <a:lnSpc>
                          <a:spcPct val="107000"/>
                        </a:lnSpc>
                        <a:spcAft>
                          <a:spcPts val="800"/>
                        </a:spcAft>
                      </a:pPr>
                      <a:r>
                        <a:rPr lang="fr-FR" sz="1900">
                          <a:effectLst/>
                        </a:rPr>
                        <a:t>223, 224</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tc>
                  <a:txBody>
                    <a:bodyPr/>
                    <a:lstStyle/>
                    <a:p>
                      <a:pPr algn="just">
                        <a:lnSpc>
                          <a:spcPct val="107000"/>
                        </a:lnSpc>
                        <a:spcAft>
                          <a:spcPts val="800"/>
                        </a:spcAft>
                      </a:pPr>
                      <a:r>
                        <a:rPr lang="fr-FR" sz="1900">
                          <a:effectLst/>
                        </a:rPr>
                        <a:t>SFR</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extLst>
                  <a:ext uri="{0D108BD9-81ED-4DB2-BD59-A6C34878D82A}">
                    <a16:rowId xmlns:a16="http://schemas.microsoft.com/office/drawing/2014/main" val="131726915"/>
                  </a:ext>
                </a:extLst>
              </a:tr>
              <a:tr h="500888">
                <a:tc>
                  <a:txBody>
                    <a:bodyPr/>
                    <a:lstStyle/>
                    <a:p>
                      <a:pPr algn="just">
                        <a:lnSpc>
                          <a:spcPct val="107000"/>
                        </a:lnSpc>
                        <a:spcAft>
                          <a:spcPts val="800"/>
                        </a:spcAft>
                      </a:pPr>
                      <a:r>
                        <a:rPr lang="fr-FR" sz="1900">
                          <a:effectLst/>
                        </a:rPr>
                        <a:t>B3</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tc>
                  <a:txBody>
                    <a:bodyPr/>
                    <a:lstStyle/>
                    <a:p>
                      <a:pPr algn="just">
                        <a:lnSpc>
                          <a:spcPct val="107000"/>
                        </a:lnSpc>
                        <a:spcAft>
                          <a:spcPts val="800"/>
                        </a:spcAft>
                      </a:pPr>
                      <a:r>
                        <a:rPr lang="fr-FR" sz="1900">
                          <a:effectLst/>
                        </a:rPr>
                        <a:t>1852,5MHz</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tc>
                  <a:txBody>
                    <a:bodyPr/>
                    <a:lstStyle/>
                    <a:p>
                      <a:pPr algn="just">
                        <a:lnSpc>
                          <a:spcPct val="107000"/>
                        </a:lnSpc>
                        <a:spcAft>
                          <a:spcPts val="800"/>
                        </a:spcAft>
                      </a:pPr>
                      <a:r>
                        <a:rPr lang="fr-FR" sz="1900">
                          <a:effectLst/>
                        </a:rPr>
                        <a:t>1675</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tc>
                  <a:txBody>
                    <a:bodyPr/>
                    <a:lstStyle/>
                    <a:p>
                      <a:pPr algn="just">
                        <a:lnSpc>
                          <a:spcPct val="107000"/>
                        </a:lnSpc>
                        <a:spcAft>
                          <a:spcPts val="800"/>
                        </a:spcAft>
                      </a:pPr>
                      <a:r>
                        <a:rPr lang="fr-FR" sz="1900">
                          <a:effectLst/>
                        </a:rPr>
                        <a:t>298, 438, 439</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tc>
                  <a:txBody>
                    <a:bodyPr/>
                    <a:lstStyle/>
                    <a:p>
                      <a:pPr algn="just">
                        <a:lnSpc>
                          <a:spcPct val="107000"/>
                        </a:lnSpc>
                        <a:spcAft>
                          <a:spcPts val="800"/>
                        </a:spcAft>
                      </a:pPr>
                      <a:r>
                        <a:rPr lang="fr-FR" sz="1900">
                          <a:effectLst/>
                        </a:rPr>
                        <a:t>Free</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extLst>
                  <a:ext uri="{0D108BD9-81ED-4DB2-BD59-A6C34878D82A}">
                    <a16:rowId xmlns:a16="http://schemas.microsoft.com/office/drawing/2014/main" val="2186877978"/>
                  </a:ext>
                </a:extLst>
              </a:tr>
              <a:tr h="500888">
                <a:tc>
                  <a:txBody>
                    <a:bodyPr/>
                    <a:lstStyle/>
                    <a:p>
                      <a:pPr algn="just">
                        <a:lnSpc>
                          <a:spcPct val="107000"/>
                        </a:lnSpc>
                        <a:spcAft>
                          <a:spcPts val="800"/>
                        </a:spcAft>
                      </a:pPr>
                      <a:r>
                        <a:rPr lang="fr-FR" sz="1900">
                          <a:effectLst/>
                        </a:rPr>
                        <a:t>B3</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tc>
                  <a:txBody>
                    <a:bodyPr/>
                    <a:lstStyle/>
                    <a:p>
                      <a:pPr algn="just">
                        <a:lnSpc>
                          <a:spcPct val="107000"/>
                        </a:lnSpc>
                        <a:spcAft>
                          <a:spcPts val="800"/>
                        </a:spcAft>
                      </a:pPr>
                      <a:r>
                        <a:rPr lang="fr-FR" sz="1900">
                          <a:effectLst/>
                        </a:rPr>
                        <a:t>1870MHz</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tc>
                  <a:txBody>
                    <a:bodyPr/>
                    <a:lstStyle/>
                    <a:p>
                      <a:pPr algn="just">
                        <a:lnSpc>
                          <a:spcPct val="107000"/>
                        </a:lnSpc>
                        <a:spcAft>
                          <a:spcPts val="800"/>
                        </a:spcAft>
                      </a:pPr>
                      <a:r>
                        <a:rPr lang="fr-FR" sz="1900">
                          <a:effectLst/>
                        </a:rPr>
                        <a:t>1850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tc>
                  <a:txBody>
                    <a:bodyPr/>
                    <a:lstStyle/>
                    <a:p>
                      <a:pPr algn="just">
                        <a:lnSpc>
                          <a:spcPct val="107000"/>
                        </a:lnSpc>
                        <a:spcAft>
                          <a:spcPts val="800"/>
                        </a:spcAft>
                      </a:pPr>
                      <a:r>
                        <a:rPr lang="fr-FR" sz="1900">
                          <a:effectLst/>
                        </a:rPr>
                        <a:t>302</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tc>
                  <a:txBody>
                    <a:bodyPr/>
                    <a:lstStyle/>
                    <a:p>
                      <a:pPr algn="just">
                        <a:lnSpc>
                          <a:spcPct val="107000"/>
                        </a:lnSpc>
                        <a:spcAft>
                          <a:spcPts val="800"/>
                        </a:spcAft>
                      </a:pPr>
                      <a:r>
                        <a:rPr lang="fr-FR" sz="1900" dirty="0">
                          <a:effectLst/>
                        </a:rPr>
                        <a:t>Bouygues</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201507" marR="104987" marT="104987" marB="104987"/>
                </a:tc>
                <a:extLst>
                  <a:ext uri="{0D108BD9-81ED-4DB2-BD59-A6C34878D82A}">
                    <a16:rowId xmlns:a16="http://schemas.microsoft.com/office/drawing/2014/main" val="1747836624"/>
                  </a:ext>
                </a:extLst>
              </a:tr>
            </a:tbl>
          </a:graphicData>
        </a:graphic>
      </p:graphicFrame>
    </p:spTree>
    <p:extLst>
      <p:ext uri="{BB962C8B-B14F-4D97-AF65-F5344CB8AC3E}">
        <p14:creationId xmlns:p14="http://schemas.microsoft.com/office/powerpoint/2010/main" val="2257026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664000" cy="2688299"/>
          </a:xfrm>
        </p:spPr>
        <p:txBody>
          <a:bodyPr>
            <a:normAutofit/>
          </a:bodyPr>
          <a:lstStyle/>
          <a:p>
            <a:r>
              <a:rPr lang="fr-FR" sz="1867" dirty="0"/>
              <a:t>Analyse du voisinage :</a:t>
            </a:r>
          </a:p>
          <a:p>
            <a:pPr lvl="1"/>
            <a:r>
              <a:rPr lang="fr-FR" sz="1867" dirty="0"/>
              <a:t>Intra-fréquentiel (SIB4)</a:t>
            </a:r>
          </a:p>
          <a:p>
            <a:pPr lvl="1"/>
            <a:endParaRPr lang="fr-FR" sz="1867" dirty="0"/>
          </a:p>
          <a:p>
            <a:pPr lvl="2"/>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Optimisations possibles</a:t>
            </a:r>
          </a:p>
        </p:txBody>
      </p:sp>
      <p:pic>
        <p:nvPicPr>
          <p:cNvPr id="6" name="Image 5">
            <a:extLst>
              <a:ext uri="{FF2B5EF4-FFF2-40B4-BE49-F238E27FC236}">
                <a16:creationId xmlns:a16="http://schemas.microsoft.com/office/drawing/2014/main" id="{AAF30CB0-4033-48A7-A93E-5A9AA980A2FD}"/>
              </a:ext>
            </a:extLst>
          </p:cNvPr>
          <p:cNvPicPr>
            <a:picLocks noChangeAspect="1"/>
          </p:cNvPicPr>
          <p:nvPr/>
        </p:nvPicPr>
        <p:blipFill>
          <a:blip r:embed="rId3"/>
          <a:stretch>
            <a:fillRect/>
          </a:stretch>
        </p:blipFill>
        <p:spPr>
          <a:xfrm>
            <a:off x="1775520" y="2044113"/>
            <a:ext cx="8640960" cy="4113924"/>
          </a:xfrm>
          <a:prstGeom prst="rect">
            <a:avLst/>
          </a:prstGeom>
        </p:spPr>
      </p:pic>
      <p:sp>
        <p:nvSpPr>
          <p:cNvPr id="2" name="Ellipse 1">
            <a:extLst>
              <a:ext uri="{FF2B5EF4-FFF2-40B4-BE49-F238E27FC236}">
                <a16:creationId xmlns:a16="http://schemas.microsoft.com/office/drawing/2014/main" id="{1C7CBAAA-DB54-4349-9BD8-FC25D9FA58D6}"/>
              </a:ext>
            </a:extLst>
          </p:cNvPr>
          <p:cNvSpPr/>
          <p:nvPr/>
        </p:nvSpPr>
        <p:spPr>
          <a:xfrm>
            <a:off x="8304245" y="5253203"/>
            <a:ext cx="960107" cy="80882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1985916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9F896778-F5AA-41C2-BE22-DA675E487DD7}"/>
              </a:ext>
            </a:extLst>
          </p:cNvPr>
          <p:cNvPicPr>
            <a:picLocks noChangeAspect="1"/>
          </p:cNvPicPr>
          <p:nvPr/>
        </p:nvPicPr>
        <p:blipFill>
          <a:blip r:embed="rId3"/>
          <a:stretch>
            <a:fillRect/>
          </a:stretch>
        </p:blipFill>
        <p:spPr>
          <a:xfrm>
            <a:off x="5096821" y="164638"/>
            <a:ext cx="6183756" cy="5875641"/>
          </a:xfrm>
          <a:prstGeom prst="rect">
            <a:avLst/>
          </a:prstGeom>
        </p:spPr>
      </p:pic>
      <p:sp>
        <p:nvSpPr>
          <p:cNvPr id="5" name="Espace réservé du contenu 4"/>
          <p:cNvSpPr>
            <a:spLocks noGrp="1"/>
          </p:cNvSpPr>
          <p:nvPr>
            <p:ph idx="1"/>
          </p:nvPr>
        </p:nvSpPr>
        <p:spPr>
          <a:xfrm>
            <a:off x="288651" y="1316765"/>
            <a:ext cx="11664000" cy="4915535"/>
          </a:xfrm>
        </p:spPr>
        <p:txBody>
          <a:bodyPr>
            <a:normAutofit/>
          </a:bodyPr>
          <a:lstStyle/>
          <a:p>
            <a:r>
              <a:rPr lang="fr-FR" sz="1867" dirty="0"/>
              <a:t>Analyse du voisinage :</a:t>
            </a:r>
          </a:p>
          <a:p>
            <a:pPr lvl="1"/>
            <a:r>
              <a:rPr lang="fr-FR" sz="1867" dirty="0"/>
              <a:t>Inter-fréquentiel (SIB5)</a:t>
            </a:r>
          </a:p>
          <a:p>
            <a:pPr lvl="1"/>
            <a:endParaRPr lang="fr-FR" sz="1867" dirty="0"/>
          </a:p>
          <a:p>
            <a:pPr lvl="2"/>
            <a:r>
              <a:rPr lang="fr-FR" dirty="0"/>
              <a:t>3000 / B7 / 2600 (BW 20MHz)</a:t>
            </a:r>
          </a:p>
          <a:p>
            <a:pPr lvl="2"/>
            <a:endParaRPr lang="fr-FR" dirty="0"/>
          </a:p>
          <a:p>
            <a:pPr lvl="2"/>
            <a:r>
              <a:rPr lang="fr-FR" dirty="0"/>
              <a:t>1300 / B3 / 1800 (BW 10MHz)</a:t>
            </a:r>
          </a:p>
          <a:p>
            <a:pPr lvl="2"/>
            <a:endParaRPr lang="fr-FR" dirty="0"/>
          </a:p>
          <a:p>
            <a:pPr lvl="2"/>
            <a:r>
              <a:rPr lang="fr-FR" dirty="0"/>
              <a:t>547 / B1 / 2100 (BW 10MHz)</a:t>
            </a:r>
          </a:p>
          <a:p>
            <a:pPr lvl="2"/>
            <a:endParaRPr lang="fr-FR" dirty="0"/>
          </a:p>
          <a:p>
            <a:pPr lvl="2"/>
            <a:r>
              <a:rPr lang="fr-FR" dirty="0"/>
              <a:t>6275 / B20 / 800 (BW 10MHz)</a:t>
            </a:r>
          </a:p>
          <a:p>
            <a:pPr marL="1219170" lvl="2" indent="0">
              <a:buNone/>
            </a:pPr>
            <a:endParaRPr lang="fr-FR" dirty="0"/>
          </a:p>
          <a:p>
            <a:pPr lvl="2"/>
            <a:r>
              <a:rPr lang="fr-FR" dirty="0"/>
              <a:t>9310 / B28 / 700 (BW 10MHz)</a:t>
            </a:r>
          </a:p>
          <a:p>
            <a:pPr marL="1219170" lvl="2" indent="0">
              <a:buNone/>
            </a:pPr>
            <a:endParaRPr lang="fr-FR" sz="1867" dirty="0">
              <a:sym typeface="Wingdings" panose="05000000000000000000" pitchFamily="2" charset="2"/>
            </a:endParaRPr>
          </a:p>
          <a:p>
            <a:pPr marL="152396" indent="0">
              <a:buNone/>
            </a:pPr>
            <a:endParaRPr lang="fr-FR" sz="1867" dirty="0">
              <a:sym typeface="Wingdings" panose="05000000000000000000" pitchFamily="2" charset="2"/>
            </a:endParaRPr>
          </a:p>
          <a:p>
            <a:pPr marL="152396" indent="0">
              <a:buNone/>
            </a:pPr>
            <a:r>
              <a:rPr lang="fr-FR" sz="1867" dirty="0">
                <a:sym typeface="Wingdings" panose="05000000000000000000" pitchFamily="2" charset="2"/>
              </a:rPr>
              <a:t> Connaissance explicite des fréquences &amp; BW</a:t>
            </a:r>
            <a:endParaRPr lang="fr-FR" sz="1867" dirty="0"/>
          </a:p>
          <a:p>
            <a:pPr lvl="2"/>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Optimisations possibles</a:t>
            </a:r>
          </a:p>
        </p:txBody>
      </p:sp>
      <p:sp>
        <p:nvSpPr>
          <p:cNvPr id="9" name="Ellipse 8">
            <a:extLst>
              <a:ext uri="{FF2B5EF4-FFF2-40B4-BE49-F238E27FC236}">
                <a16:creationId xmlns:a16="http://schemas.microsoft.com/office/drawing/2014/main" id="{95BA6542-9483-4E2A-98FA-E12C811BCD0E}"/>
              </a:ext>
            </a:extLst>
          </p:cNvPr>
          <p:cNvSpPr/>
          <p:nvPr/>
        </p:nvSpPr>
        <p:spPr>
          <a:xfrm>
            <a:off x="7632171" y="1220755"/>
            <a:ext cx="1248139" cy="80882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0" name="Ellipse 9">
            <a:extLst>
              <a:ext uri="{FF2B5EF4-FFF2-40B4-BE49-F238E27FC236}">
                <a16:creationId xmlns:a16="http://schemas.microsoft.com/office/drawing/2014/main" id="{3B24342B-2713-4BCA-B2DD-4FC642EA1DC7}"/>
              </a:ext>
            </a:extLst>
          </p:cNvPr>
          <p:cNvSpPr/>
          <p:nvPr/>
        </p:nvSpPr>
        <p:spPr>
          <a:xfrm>
            <a:off x="7632171" y="2140125"/>
            <a:ext cx="1248139" cy="80882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1" name="Ellipse 10">
            <a:extLst>
              <a:ext uri="{FF2B5EF4-FFF2-40B4-BE49-F238E27FC236}">
                <a16:creationId xmlns:a16="http://schemas.microsoft.com/office/drawing/2014/main" id="{CD894D77-CCA6-4819-8565-14401E1BF5A3}"/>
              </a:ext>
            </a:extLst>
          </p:cNvPr>
          <p:cNvSpPr/>
          <p:nvPr/>
        </p:nvSpPr>
        <p:spPr>
          <a:xfrm>
            <a:off x="7632171" y="3044958"/>
            <a:ext cx="1248139" cy="80882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Ellipse 11">
            <a:extLst>
              <a:ext uri="{FF2B5EF4-FFF2-40B4-BE49-F238E27FC236}">
                <a16:creationId xmlns:a16="http://schemas.microsoft.com/office/drawing/2014/main" id="{9AE823BE-96EB-441B-8AA6-6FC505D876AA}"/>
              </a:ext>
            </a:extLst>
          </p:cNvPr>
          <p:cNvSpPr/>
          <p:nvPr/>
        </p:nvSpPr>
        <p:spPr>
          <a:xfrm>
            <a:off x="7632171" y="3964327"/>
            <a:ext cx="1248139" cy="80882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3" name="Ellipse 12">
            <a:extLst>
              <a:ext uri="{FF2B5EF4-FFF2-40B4-BE49-F238E27FC236}">
                <a16:creationId xmlns:a16="http://schemas.microsoft.com/office/drawing/2014/main" id="{9A39D631-02CD-4E08-8033-A0B5FF36DA22}"/>
              </a:ext>
            </a:extLst>
          </p:cNvPr>
          <p:cNvSpPr/>
          <p:nvPr/>
        </p:nvSpPr>
        <p:spPr>
          <a:xfrm>
            <a:off x="7632171" y="5020445"/>
            <a:ext cx="1248139" cy="80882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40460251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9A00E1AD-3F4C-4D43-87A8-B14BEA0F913A}"/>
              </a:ext>
            </a:extLst>
          </p:cNvPr>
          <p:cNvPicPr>
            <a:picLocks noChangeAspect="1"/>
          </p:cNvPicPr>
          <p:nvPr/>
        </p:nvPicPr>
        <p:blipFill>
          <a:blip r:embed="rId3"/>
          <a:stretch>
            <a:fillRect/>
          </a:stretch>
        </p:blipFill>
        <p:spPr>
          <a:xfrm>
            <a:off x="5903979" y="452670"/>
            <a:ext cx="4775883" cy="5626647"/>
          </a:xfrm>
          <a:prstGeom prst="rect">
            <a:avLst/>
          </a:prstGeom>
        </p:spPr>
      </p:pic>
      <p:sp>
        <p:nvSpPr>
          <p:cNvPr id="5" name="Espace réservé du contenu 4"/>
          <p:cNvSpPr>
            <a:spLocks noGrp="1"/>
          </p:cNvSpPr>
          <p:nvPr>
            <p:ph idx="1"/>
          </p:nvPr>
        </p:nvSpPr>
        <p:spPr>
          <a:xfrm>
            <a:off x="288651" y="1316765"/>
            <a:ext cx="11664000" cy="4608512"/>
          </a:xfrm>
        </p:spPr>
        <p:txBody>
          <a:bodyPr>
            <a:normAutofit/>
          </a:bodyPr>
          <a:lstStyle/>
          <a:p>
            <a:r>
              <a:rPr lang="fr-FR" sz="1867" dirty="0"/>
              <a:t>Analyse du voisinage :</a:t>
            </a:r>
          </a:p>
          <a:p>
            <a:pPr lvl="1"/>
            <a:r>
              <a:rPr lang="fr-FR" sz="1867" dirty="0"/>
              <a:t>Inter-RAT UMTS (SIB6)</a:t>
            </a:r>
          </a:p>
          <a:p>
            <a:pPr lvl="1"/>
            <a:endParaRPr lang="fr-FR" sz="1867" dirty="0"/>
          </a:p>
          <a:p>
            <a:pPr lvl="2"/>
            <a:r>
              <a:rPr lang="fr-FR" dirty="0"/>
              <a:t>10787 / B1 / 2100</a:t>
            </a:r>
          </a:p>
          <a:p>
            <a:pPr lvl="2"/>
            <a:endParaRPr lang="fr-FR" dirty="0"/>
          </a:p>
          <a:p>
            <a:pPr lvl="2"/>
            <a:r>
              <a:rPr lang="fr-FR" dirty="0"/>
              <a:t>10712 / B1 / 2100</a:t>
            </a:r>
          </a:p>
          <a:p>
            <a:pPr lvl="2"/>
            <a:endParaRPr lang="fr-FR" dirty="0"/>
          </a:p>
          <a:p>
            <a:pPr lvl="2"/>
            <a:r>
              <a:rPr lang="fr-FR" dirty="0"/>
              <a:t>3011 / B8 / 900</a:t>
            </a:r>
          </a:p>
          <a:p>
            <a:pPr lvl="1"/>
            <a:endParaRPr lang="fr-FR" sz="1867" dirty="0"/>
          </a:p>
          <a:p>
            <a:pPr lvl="1"/>
            <a:endParaRPr lang="fr-FR" sz="1867" dirty="0"/>
          </a:p>
          <a:p>
            <a:pPr marL="685783" lvl="1" indent="0">
              <a:buNone/>
            </a:pPr>
            <a:r>
              <a:rPr lang="fr-FR" sz="1867" dirty="0">
                <a:sym typeface="Wingdings" panose="05000000000000000000" pitchFamily="2" charset="2"/>
              </a:rPr>
              <a:t> Connaissance explicite des fréquences</a:t>
            </a:r>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Optimisations possibles</a:t>
            </a:r>
          </a:p>
        </p:txBody>
      </p:sp>
      <p:sp>
        <p:nvSpPr>
          <p:cNvPr id="8" name="Ellipse 7">
            <a:extLst>
              <a:ext uri="{FF2B5EF4-FFF2-40B4-BE49-F238E27FC236}">
                <a16:creationId xmlns:a16="http://schemas.microsoft.com/office/drawing/2014/main" id="{FCA65A3E-A066-4F5E-AAD6-064B823EE2F7}"/>
              </a:ext>
            </a:extLst>
          </p:cNvPr>
          <p:cNvSpPr/>
          <p:nvPr/>
        </p:nvSpPr>
        <p:spPr>
          <a:xfrm>
            <a:off x="9360363" y="2180863"/>
            <a:ext cx="960107" cy="67207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9" name="Ellipse 8">
            <a:extLst>
              <a:ext uri="{FF2B5EF4-FFF2-40B4-BE49-F238E27FC236}">
                <a16:creationId xmlns:a16="http://schemas.microsoft.com/office/drawing/2014/main" id="{AAAF7C84-05B4-4BF0-AABA-8C1D5AE37E40}"/>
              </a:ext>
            </a:extLst>
          </p:cNvPr>
          <p:cNvSpPr/>
          <p:nvPr/>
        </p:nvSpPr>
        <p:spPr>
          <a:xfrm>
            <a:off x="9360363" y="3429000"/>
            <a:ext cx="960107" cy="67207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0" name="Ellipse 9">
            <a:extLst>
              <a:ext uri="{FF2B5EF4-FFF2-40B4-BE49-F238E27FC236}">
                <a16:creationId xmlns:a16="http://schemas.microsoft.com/office/drawing/2014/main" id="{9B005DB5-6D63-4009-8A28-7DE00032C4EA}"/>
              </a:ext>
            </a:extLst>
          </p:cNvPr>
          <p:cNvSpPr/>
          <p:nvPr/>
        </p:nvSpPr>
        <p:spPr>
          <a:xfrm>
            <a:off x="9360363" y="4677139"/>
            <a:ext cx="960107" cy="67207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31383742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1298876C-C4FE-4E23-BD8B-1AD1BB3C119A}"/>
              </a:ext>
            </a:extLst>
          </p:cNvPr>
          <p:cNvPicPr>
            <a:picLocks noChangeAspect="1"/>
          </p:cNvPicPr>
          <p:nvPr/>
        </p:nvPicPr>
        <p:blipFill>
          <a:blip r:embed="rId3"/>
          <a:stretch>
            <a:fillRect/>
          </a:stretch>
        </p:blipFill>
        <p:spPr>
          <a:xfrm>
            <a:off x="4488487" y="1508787"/>
            <a:ext cx="7176132" cy="4051043"/>
          </a:xfrm>
          <a:prstGeom prst="rect">
            <a:avLst/>
          </a:prstGeom>
        </p:spPr>
      </p:pic>
      <p:sp>
        <p:nvSpPr>
          <p:cNvPr id="5" name="Espace réservé du contenu 4"/>
          <p:cNvSpPr>
            <a:spLocks noGrp="1"/>
          </p:cNvSpPr>
          <p:nvPr>
            <p:ph idx="1"/>
          </p:nvPr>
        </p:nvSpPr>
        <p:spPr>
          <a:xfrm>
            <a:off x="288651" y="1316765"/>
            <a:ext cx="11664000" cy="4032448"/>
          </a:xfrm>
        </p:spPr>
        <p:txBody>
          <a:bodyPr>
            <a:normAutofit/>
          </a:bodyPr>
          <a:lstStyle/>
          <a:p>
            <a:r>
              <a:rPr lang="fr-FR" sz="1867" dirty="0"/>
              <a:t>Analyse du voisinage :</a:t>
            </a:r>
          </a:p>
          <a:p>
            <a:pPr lvl="1"/>
            <a:r>
              <a:rPr lang="fr-FR" sz="1867" dirty="0"/>
              <a:t>Inter-RAT GSM (SIB7)</a:t>
            </a:r>
          </a:p>
          <a:p>
            <a:pPr lvl="1"/>
            <a:endParaRPr lang="fr-FR" sz="1867" dirty="0"/>
          </a:p>
          <a:p>
            <a:pPr lvl="2"/>
            <a:r>
              <a:rPr lang="fr-FR" dirty="0"/>
              <a:t>ARFCN 1 à 28 / B8 / 900</a:t>
            </a:r>
          </a:p>
          <a:p>
            <a:pPr marL="685783" lvl="1" indent="0">
              <a:buNone/>
            </a:pPr>
            <a:endParaRPr lang="fr-FR" dirty="0"/>
          </a:p>
          <a:p>
            <a:pPr marL="609585" lvl="1" indent="0">
              <a:buNone/>
            </a:pPr>
            <a:endParaRPr lang="fr-FR" dirty="0"/>
          </a:p>
          <a:p>
            <a:pPr marL="1066773" lvl="1">
              <a:buFont typeface="Wingdings" panose="05000000000000000000" pitchFamily="2" charset="2"/>
              <a:buChar char="è"/>
            </a:pPr>
            <a:r>
              <a:rPr lang="fr-FR" sz="1867" dirty="0">
                <a:sym typeface="Wingdings" panose="05000000000000000000" pitchFamily="2" charset="2"/>
              </a:rPr>
              <a:t>Connaissance des fréquences</a:t>
            </a:r>
          </a:p>
          <a:p>
            <a:pPr marL="1066773" lvl="1">
              <a:buFont typeface="Wingdings" panose="05000000000000000000" pitchFamily="2" charset="2"/>
              <a:buChar char="è"/>
            </a:pPr>
            <a:endParaRPr lang="fr-FR" sz="1867" dirty="0">
              <a:sym typeface="Wingdings" panose="05000000000000000000" pitchFamily="2" charset="2"/>
            </a:endParaRPr>
          </a:p>
          <a:p>
            <a:pPr marL="1066773" lvl="1">
              <a:buFont typeface="Wingdings" panose="05000000000000000000" pitchFamily="2" charset="2"/>
              <a:buChar char="è"/>
            </a:pPr>
            <a:r>
              <a:rPr lang="fr-FR" sz="1867" dirty="0">
                <a:sym typeface="Wingdings" panose="05000000000000000000" pitchFamily="2" charset="2"/>
              </a:rPr>
              <a:t>Mais pas de celles ayant des voies balises (VB)</a:t>
            </a:r>
            <a:endParaRPr lang="fr-FR" sz="1867" dirty="0"/>
          </a:p>
          <a:p>
            <a:pPr marL="609585" lvl="1" indent="0">
              <a:buNone/>
            </a:pPr>
            <a:endParaRPr lang="fr-FR" dirty="0"/>
          </a:p>
          <a:p>
            <a:pPr lvl="2"/>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Optimisations possibles</a:t>
            </a:r>
          </a:p>
        </p:txBody>
      </p:sp>
      <p:sp>
        <p:nvSpPr>
          <p:cNvPr id="7" name="Ellipse 6">
            <a:extLst>
              <a:ext uri="{FF2B5EF4-FFF2-40B4-BE49-F238E27FC236}">
                <a16:creationId xmlns:a16="http://schemas.microsoft.com/office/drawing/2014/main" id="{81E082B8-F75E-41C0-9864-34DED9FA32B9}"/>
              </a:ext>
            </a:extLst>
          </p:cNvPr>
          <p:cNvSpPr/>
          <p:nvPr/>
        </p:nvSpPr>
        <p:spPr>
          <a:xfrm>
            <a:off x="7152117" y="3600653"/>
            <a:ext cx="3168352" cy="107648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857196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a:bodyPr>
          <a:lstStyle/>
          <a:p>
            <a:r>
              <a:rPr lang="fr-FR" dirty="0"/>
              <a:t>Objectifs</a:t>
            </a:r>
          </a:p>
        </p:txBody>
      </p:sp>
      <p:sp>
        <p:nvSpPr>
          <p:cNvPr id="38" name="Espace réservé du contenu 4">
            <a:extLst>
              <a:ext uri="{FF2B5EF4-FFF2-40B4-BE49-F238E27FC236}">
                <a16:creationId xmlns:a16="http://schemas.microsoft.com/office/drawing/2014/main" id="{9EE7BF88-F134-452F-9275-418B57DFDAE1}"/>
              </a:ext>
            </a:extLst>
          </p:cNvPr>
          <p:cNvSpPr>
            <a:spLocks noGrp="1"/>
          </p:cNvSpPr>
          <p:nvPr>
            <p:ph idx="1"/>
          </p:nvPr>
        </p:nvSpPr>
        <p:spPr>
          <a:xfrm>
            <a:off x="288651" y="1316765"/>
            <a:ext cx="11664000" cy="5184576"/>
          </a:xfrm>
        </p:spPr>
        <p:txBody>
          <a:bodyPr>
            <a:normAutofit/>
          </a:bodyPr>
          <a:lstStyle/>
          <a:p>
            <a:pPr marL="0" indent="0">
              <a:buNone/>
            </a:pPr>
            <a:endParaRPr lang="fr-FR" sz="1867" dirty="0"/>
          </a:p>
          <a:p>
            <a:r>
              <a:rPr lang="fr-FR" sz="1867" dirty="0"/>
              <a:t>Définir un algorithme permettant :</a:t>
            </a:r>
          </a:p>
          <a:p>
            <a:pPr marL="0" indent="0">
              <a:buNone/>
            </a:pPr>
            <a:endParaRPr lang="fr-FR" sz="1867" dirty="0"/>
          </a:p>
          <a:p>
            <a:pPr marL="0" indent="0">
              <a:buNone/>
            </a:pPr>
            <a:endParaRPr lang="fr-FR" sz="1867" dirty="0"/>
          </a:p>
          <a:p>
            <a:pPr lvl="1">
              <a:buFont typeface="Wingdings" panose="05000000000000000000" pitchFamily="2" charset="2"/>
              <a:buChar char="è"/>
            </a:pPr>
            <a:r>
              <a:rPr lang="fr-FR" sz="1867" dirty="0">
                <a:sym typeface="Wingdings" panose="05000000000000000000" pitchFamily="2" charset="2"/>
              </a:rPr>
              <a:t>Meilleur compromis rapidité / exhaustivité : reconstruction de la topologie des réseaux de proche en proche</a:t>
            </a:r>
          </a:p>
          <a:p>
            <a:pPr lvl="1">
              <a:buFont typeface="Wingdings" panose="05000000000000000000" pitchFamily="2" charset="2"/>
              <a:buChar char="è"/>
            </a:pPr>
            <a:endParaRPr lang="fr-FR" sz="1867" dirty="0">
              <a:sym typeface="Wingdings" panose="05000000000000000000" pitchFamily="2" charset="2"/>
            </a:endParaRPr>
          </a:p>
          <a:p>
            <a:pPr lvl="1">
              <a:buFont typeface="Wingdings" panose="05000000000000000000" pitchFamily="2" charset="2"/>
              <a:buChar char="è"/>
            </a:pPr>
            <a:endParaRPr lang="fr-FR" sz="1867" dirty="0">
              <a:sym typeface="Wingdings" panose="05000000000000000000" pitchFamily="2" charset="2"/>
            </a:endParaRPr>
          </a:p>
          <a:p>
            <a:pPr lvl="1">
              <a:buFont typeface="Wingdings" panose="05000000000000000000" pitchFamily="2" charset="2"/>
              <a:buChar char="è"/>
            </a:pPr>
            <a:r>
              <a:rPr lang="fr-FR" sz="1867" dirty="0">
                <a:sym typeface="Wingdings" panose="05000000000000000000" pitchFamily="2" charset="2"/>
              </a:rPr>
              <a:t>Générique : adaptation aux capacités intrinsèques de la plateforme radio utilisée </a:t>
            </a:r>
          </a:p>
          <a:p>
            <a:pPr lvl="1">
              <a:buFont typeface="Wingdings" panose="05000000000000000000" pitchFamily="2" charset="2"/>
              <a:buChar char="è"/>
            </a:pPr>
            <a:endParaRPr lang="fr-FR" sz="1867" dirty="0">
              <a:sym typeface="Wingdings" panose="05000000000000000000" pitchFamily="2" charset="2"/>
            </a:endParaRPr>
          </a:p>
          <a:p>
            <a:pPr lvl="1">
              <a:buFont typeface="Wingdings" panose="05000000000000000000" pitchFamily="2" charset="2"/>
              <a:buChar char="è"/>
            </a:pPr>
            <a:endParaRPr lang="fr-FR" sz="1867" dirty="0">
              <a:sym typeface="Wingdings" panose="05000000000000000000" pitchFamily="2" charset="2"/>
            </a:endParaRPr>
          </a:p>
          <a:p>
            <a:pPr lvl="1">
              <a:buFont typeface="Wingdings" panose="05000000000000000000" pitchFamily="2" charset="2"/>
              <a:buChar char="è"/>
            </a:pPr>
            <a:r>
              <a:rPr lang="fr-FR" sz="1867" dirty="0">
                <a:sym typeface="Wingdings" panose="05000000000000000000" pitchFamily="2" charset="2"/>
              </a:rPr>
              <a:t>Facilement configurable : définition de la meilleure approche possible en phase de test &amp; validation</a:t>
            </a:r>
            <a:endParaRPr lang="fr-FR" sz="1867" dirty="0"/>
          </a:p>
          <a:p>
            <a:pPr marL="0" indent="0">
              <a:buNone/>
            </a:pPr>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Tree>
    <p:extLst>
      <p:ext uri="{BB962C8B-B14F-4D97-AF65-F5344CB8AC3E}">
        <p14:creationId xmlns:p14="http://schemas.microsoft.com/office/powerpoint/2010/main" val="2383795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6"/>
            <a:ext cx="11664000" cy="4800533"/>
          </a:xfrm>
        </p:spPr>
        <p:txBody>
          <a:bodyPr>
            <a:normAutofit/>
          </a:bodyPr>
          <a:lstStyle/>
          <a:p>
            <a:r>
              <a:rPr lang="fr-FR" sz="1867" dirty="0"/>
              <a:t>Cas particulier des bandes B28 (700MHz) &amp; B20 (800MHz) :</a:t>
            </a:r>
          </a:p>
          <a:p>
            <a:pPr lvl="1"/>
            <a:r>
              <a:rPr lang="fr-FR" sz="1867" dirty="0"/>
              <a:t>Inutile de parcourir 2 fois la zone de recouvrement</a:t>
            </a:r>
          </a:p>
          <a:p>
            <a:pPr lvl="1"/>
            <a:endParaRPr lang="fr-FR" sz="1867" dirty="0"/>
          </a:p>
          <a:p>
            <a:pPr lvl="1"/>
            <a:endParaRPr lang="fr-FR" sz="1867" dirty="0"/>
          </a:p>
          <a:p>
            <a:pPr lvl="1"/>
            <a:endParaRPr lang="fr-FR" sz="1867" dirty="0"/>
          </a:p>
          <a:p>
            <a:pPr lvl="1"/>
            <a:endParaRPr lang="fr-FR" sz="1867" dirty="0"/>
          </a:p>
          <a:p>
            <a:pPr lvl="1"/>
            <a:endParaRPr lang="fr-FR" sz="1867" dirty="0"/>
          </a:p>
          <a:p>
            <a:pPr lvl="1"/>
            <a:endParaRPr lang="fr-FR" sz="1867" dirty="0"/>
          </a:p>
          <a:p>
            <a:pPr lvl="1"/>
            <a:endParaRPr lang="fr-FR" sz="1867" dirty="0"/>
          </a:p>
          <a:p>
            <a:pPr lvl="1"/>
            <a:endParaRPr lang="fr-FR" sz="1867" dirty="0"/>
          </a:p>
          <a:p>
            <a:pPr lvl="1"/>
            <a:endParaRPr lang="fr-FR" sz="1867" dirty="0"/>
          </a:p>
          <a:p>
            <a:pPr lvl="2"/>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Optimisations possibles</a:t>
            </a:r>
          </a:p>
        </p:txBody>
      </p:sp>
      <p:pic>
        <p:nvPicPr>
          <p:cNvPr id="6" name="Image 5">
            <a:extLst>
              <a:ext uri="{FF2B5EF4-FFF2-40B4-BE49-F238E27FC236}">
                <a16:creationId xmlns:a16="http://schemas.microsoft.com/office/drawing/2014/main" id="{5D09869E-5F70-4E01-9ED9-E34D3525258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38517" y="2468893"/>
            <a:ext cx="9364267" cy="3309715"/>
          </a:xfrm>
          <a:prstGeom prst="rect">
            <a:avLst/>
          </a:prstGeom>
          <a:noFill/>
          <a:ln>
            <a:noFill/>
          </a:ln>
        </p:spPr>
      </p:pic>
    </p:spTree>
    <p:extLst>
      <p:ext uri="{BB962C8B-B14F-4D97-AF65-F5344CB8AC3E}">
        <p14:creationId xmlns:p14="http://schemas.microsoft.com/office/powerpoint/2010/main" val="12549647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6"/>
            <a:ext cx="11760011" cy="4800533"/>
          </a:xfrm>
        </p:spPr>
        <p:txBody>
          <a:bodyPr>
            <a:normAutofit/>
          </a:bodyPr>
          <a:lstStyle/>
          <a:p>
            <a:r>
              <a:rPr lang="fr-FR" sz="1867" dirty="0"/>
              <a:t>Cas particulier des bandes B28 (700MHz) &amp; B20 (800MHz) :</a:t>
            </a:r>
          </a:p>
          <a:p>
            <a:pPr lvl="1"/>
            <a:r>
              <a:rPr lang="fr-FR" sz="1867" dirty="0"/>
              <a:t>Détecter explicitement le découpage des 2 bandes si utilisation simultanée</a:t>
            </a:r>
          </a:p>
          <a:p>
            <a:pPr lvl="1"/>
            <a:endParaRPr lang="fr-FR" sz="1867" dirty="0"/>
          </a:p>
          <a:p>
            <a:pPr lvl="2"/>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Optimisations possibles</a:t>
            </a:r>
          </a:p>
        </p:txBody>
      </p:sp>
      <p:pic>
        <p:nvPicPr>
          <p:cNvPr id="7" name="Image 6">
            <a:extLst>
              <a:ext uri="{FF2B5EF4-FFF2-40B4-BE49-F238E27FC236}">
                <a16:creationId xmlns:a16="http://schemas.microsoft.com/office/drawing/2014/main" id="{4C4B37B8-A181-4B01-9653-15F9CF5D903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783914" y="3140968"/>
            <a:ext cx="7190369" cy="1772968"/>
          </a:xfrm>
          <a:prstGeom prst="rect">
            <a:avLst/>
          </a:prstGeom>
          <a:noFill/>
          <a:ln>
            <a:noFill/>
          </a:ln>
        </p:spPr>
      </p:pic>
      <p:pic>
        <p:nvPicPr>
          <p:cNvPr id="2" name="Image 1">
            <a:extLst>
              <a:ext uri="{FF2B5EF4-FFF2-40B4-BE49-F238E27FC236}">
                <a16:creationId xmlns:a16="http://schemas.microsoft.com/office/drawing/2014/main" id="{323B031E-E2A1-4BA2-82FE-EB6CBAEE02C0}"/>
              </a:ext>
            </a:extLst>
          </p:cNvPr>
          <p:cNvPicPr>
            <a:picLocks noChangeAspect="1"/>
          </p:cNvPicPr>
          <p:nvPr/>
        </p:nvPicPr>
        <p:blipFill>
          <a:blip r:embed="rId4"/>
          <a:stretch>
            <a:fillRect/>
          </a:stretch>
        </p:blipFill>
        <p:spPr>
          <a:xfrm>
            <a:off x="709833" y="2855946"/>
            <a:ext cx="3725295" cy="3357364"/>
          </a:xfrm>
          <a:prstGeom prst="rect">
            <a:avLst/>
          </a:prstGeom>
        </p:spPr>
      </p:pic>
      <p:sp>
        <p:nvSpPr>
          <p:cNvPr id="3" name="Rectangle 2">
            <a:extLst>
              <a:ext uri="{FF2B5EF4-FFF2-40B4-BE49-F238E27FC236}">
                <a16:creationId xmlns:a16="http://schemas.microsoft.com/office/drawing/2014/main" id="{3AC5078D-E485-4A1A-B43F-174B2CB11B51}"/>
              </a:ext>
            </a:extLst>
          </p:cNvPr>
          <p:cNvSpPr/>
          <p:nvPr/>
        </p:nvSpPr>
        <p:spPr>
          <a:xfrm>
            <a:off x="709832" y="2369874"/>
            <a:ext cx="3369944" cy="3870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chemeClr val="tx1"/>
                </a:solidFill>
              </a:rPr>
              <a:t>Décodage du SIB1</a:t>
            </a:r>
          </a:p>
        </p:txBody>
      </p:sp>
      <p:sp>
        <p:nvSpPr>
          <p:cNvPr id="8" name="Ellipse 7">
            <a:extLst>
              <a:ext uri="{FF2B5EF4-FFF2-40B4-BE49-F238E27FC236}">
                <a16:creationId xmlns:a16="http://schemas.microsoft.com/office/drawing/2014/main" id="{F7017C5E-6B7C-4329-A328-847EC5BDD88B}"/>
              </a:ext>
            </a:extLst>
          </p:cNvPr>
          <p:cNvSpPr/>
          <p:nvPr/>
        </p:nvSpPr>
        <p:spPr>
          <a:xfrm>
            <a:off x="1595452" y="4296370"/>
            <a:ext cx="192021" cy="20070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192649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664000" cy="5184576"/>
          </a:xfrm>
        </p:spPr>
        <p:txBody>
          <a:bodyPr>
            <a:normAutofit/>
          </a:bodyPr>
          <a:lstStyle/>
          <a:p>
            <a:r>
              <a:rPr lang="fr-FR" sz="1867" dirty="0"/>
              <a:t>Suppression des fréquences inutilisables en bord de bande :</a:t>
            </a:r>
          </a:p>
          <a:p>
            <a:endParaRPr lang="fr-FR" sz="1867" dirty="0"/>
          </a:p>
          <a:p>
            <a:pPr lvl="1"/>
            <a:endParaRPr lang="fr-FR" sz="1867" dirty="0"/>
          </a:p>
          <a:p>
            <a:pPr lvl="2"/>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Gains potentiels</a:t>
            </a:r>
          </a:p>
        </p:txBody>
      </p:sp>
      <p:graphicFrame>
        <p:nvGraphicFramePr>
          <p:cNvPr id="3" name="Tableau 2">
            <a:extLst>
              <a:ext uri="{FF2B5EF4-FFF2-40B4-BE49-F238E27FC236}">
                <a16:creationId xmlns:a16="http://schemas.microsoft.com/office/drawing/2014/main" id="{C2BCDF63-9585-4913-991F-B8D1629AA63B}"/>
              </a:ext>
            </a:extLst>
          </p:cNvPr>
          <p:cNvGraphicFramePr>
            <a:graphicFrameLocks noGrp="1"/>
          </p:cNvGraphicFramePr>
          <p:nvPr/>
        </p:nvGraphicFramePr>
        <p:xfrm>
          <a:off x="96631" y="1700809"/>
          <a:ext cx="11087934" cy="4433886"/>
        </p:xfrm>
        <a:graphic>
          <a:graphicData uri="http://schemas.openxmlformats.org/drawingml/2006/table">
            <a:tbl>
              <a:tblPr firstRow="1" bandRow="1">
                <a:tableStyleId>{5C22544A-7EE6-4342-B048-85BDC9FD1C3A}</a:tableStyleId>
              </a:tblPr>
              <a:tblGrid>
                <a:gridCol w="1582880">
                  <a:extLst>
                    <a:ext uri="{9D8B030D-6E8A-4147-A177-3AD203B41FA5}">
                      <a16:colId xmlns:a16="http://schemas.microsoft.com/office/drawing/2014/main" val="3813568649"/>
                    </a:ext>
                  </a:extLst>
                </a:gridCol>
                <a:gridCol w="1440160">
                  <a:extLst>
                    <a:ext uri="{9D8B030D-6E8A-4147-A177-3AD203B41FA5}">
                      <a16:colId xmlns:a16="http://schemas.microsoft.com/office/drawing/2014/main" val="4063960785"/>
                    </a:ext>
                  </a:extLst>
                </a:gridCol>
                <a:gridCol w="1440160">
                  <a:extLst>
                    <a:ext uri="{9D8B030D-6E8A-4147-A177-3AD203B41FA5}">
                      <a16:colId xmlns:a16="http://schemas.microsoft.com/office/drawing/2014/main" val="4194791291"/>
                    </a:ext>
                  </a:extLst>
                </a:gridCol>
                <a:gridCol w="1632181">
                  <a:extLst>
                    <a:ext uri="{9D8B030D-6E8A-4147-A177-3AD203B41FA5}">
                      <a16:colId xmlns:a16="http://schemas.microsoft.com/office/drawing/2014/main" val="2400265001"/>
                    </a:ext>
                  </a:extLst>
                </a:gridCol>
                <a:gridCol w="3728140">
                  <a:extLst>
                    <a:ext uri="{9D8B030D-6E8A-4147-A177-3AD203B41FA5}">
                      <a16:colId xmlns:a16="http://schemas.microsoft.com/office/drawing/2014/main" val="51240790"/>
                    </a:ext>
                  </a:extLst>
                </a:gridCol>
                <a:gridCol w="1264413">
                  <a:extLst>
                    <a:ext uri="{9D8B030D-6E8A-4147-A177-3AD203B41FA5}">
                      <a16:colId xmlns:a16="http://schemas.microsoft.com/office/drawing/2014/main" val="473294449"/>
                    </a:ext>
                  </a:extLst>
                </a:gridCol>
              </a:tblGrid>
              <a:tr h="1294692">
                <a:tc>
                  <a:txBody>
                    <a:bodyPr/>
                    <a:lstStyle/>
                    <a:p>
                      <a:pPr algn="ctr">
                        <a:lnSpc>
                          <a:spcPct val="107000"/>
                        </a:lnSpc>
                        <a:spcAft>
                          <a:spcPts val="800"/>
                        </a:spcAft>
                      </a:pPr>
                      <a:r>
                        <a:rPr lang="fr-FR" sz="1900" dirty="0">
                          <a:effectLst/>
                        </a:rPr>
                        <a:t>Bande (MHz)</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Désignation</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Nb d’ARFCN</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a:effectLst/>
                        </a:rPr>
                        <a:t>BW min (MHz)</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dirty="0">
                          <a:effectLst/>
                        </a:rPr>
                        <a:t>Nombre d’ARFCN supprimés</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latin typeface="Calibri" panose="020F0502020204030204" pitchFamily="34" charset="0"/>
                          <a:ea typeface="Calibri" panose="020F0502020204030204" pitchFamily="34" charset="0"/>
                          <a:cs typeface="Times New Roman" panose="02020603050405020304" pitchFamily="18" charset="0"/>
                        </a:rPr>
                        <a:t>Gain (%)</a:t>
                      </a:r>
                    </a:p>
                  </a:txBody>
                  <a:tcPr marL="121920" marR="121920" marT="60960" marB="60960" anchor="ctr"/>
                </a:tc>
                <a:extLst>
                  <a:ext uri="{0D108BD9-81ED-4DB2-BD59-A6C34878D82A}">
                    <a16:rowId xmlns:a16="http://schemas.microsoft.com/office/drawing/2014/main" val="3741284460"/>
                  </a:ext>
                </a:extLst>
              </a:tr>
              <a:tr h="523199">
                <a:tc>
                  <a:txBody>
                    <a:bodyPr/>
                    <a:lstStyle/>
                    <a:p>
                      <a:pPr algn="just">
                        <a:lnSpc>
                          <a:spcPct val="107000"/>
                        </a:lnSpc>
                        <a:spcAft>
                          <a:spcPts val="800"/>
                        </a:spcAft>
                      </a:pPr>
                      <a:r>
                        <a:rPr lang="fr-FR" sz="1900">
                          <a:effectLst/>
                        </a:rPr>
                        <a:t>700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B28</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450</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a:lnSpc>
                          <a:spcPct val="107000"/>
                        </a:lnSpc>
                        <a:spcAft>
                          <a:spcPts val="800"/>
                        </a:spcAft>
                      </a:pPr>
                      <a:r>
                        <a:rPr lang="fr-FR" sz="1900" dirty="0">
                          <a:effectLst/>
                        </a:rPr>
                        <a:t>3</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a:lnSpc>
                          <a:spcPct val="107000"/>
                        </a:lnSpc>
                        <a:spcAft>
                          <a:spcPts val="800"/>
                        </a:spcAft>
                      </a:pPr>
                      <a:r>
                        <a:rPr lang="fr-FR" sz="1900" dirty="0">
                          <a:effectLst/>
                        </a:rPr>
                        <a:t>30 : 15 (bord bas) &amp; 15 (bord haut)</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latin typeface="Calibri" panose="020F0502020204030204" pitchFamily="34" charset="0"/>
                          <a:ea typeface="Calibri" panose="020F0502020204030204" pitchFamily="34" charset="0"/>
                          <a:cs typeface="Times New Roman" panose="02020603050405020304" pitchFamily="18" charset="0"/>
                        </a:rPr>
                        <a:t>6,66</a:t>
                      </a:r>
                    </a:p>
                  </a:txBody>
                  <a:tcPr marL="121920" marR="121920" marT="60960" marB="60960"/>
                </a:tc>
                <a:extLst>
                  <a:ext uri="{0D108BD9-81ED-4DB2-BD59-A6C34878D82A}">
                    <a16:rowId xmlns:a16="http://schemas.microsoft.com/office/drawing/2014/main" val="3957294779"/>
                  </a:ext>
                </a:extLst>
              </a:tr>
              <a:tr h="523199">
                <a:tc>
                  <a:txBody>
                    <a:bodyPr/>
                    <a:lstStyle/>
                    <a:p>
                      <a:pPr algn="just">
                        <a:lnSpc>
                          <a:spcPct val="107000"/>
                        </a:lnSpc>
                        <a:spcAft>
                          <a:spcPts val="800"/>
                        </a:spcAft>
                      </a:pPr>
                      <a:r>
                        <a:rPr lang="fr-FR" sz="1900">
                          <a:effectLst/>
                        </a:rPr>
                        <a:t>800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B20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300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a:lnSpc>
                          <a:spcPct val="107000"/>
                        </a:lnSpc>
                        <a:spcAft>
                          <a:spcPts val="800"/>
                        </a:spcAft>
                      </a:pPr>
                      <a:r>
                        <a:rPr lang="fr-FR" sz="1900">
                          <a:effectLst/>
                        </a:rPr>
                        <a:t>5</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a:lnSpc>
                          <a:spcPct val="107000"/>
                        </a:lnSpc>
                        <a:spcAft>
                          <a:spcPts val="800"/>
                        </a:spcAft>
                      </a:pPr>
                      <a:r>
                        <a:rPr lang="fr-FR" sz="1900" dirty="0">
                          <a:effectLst/>
                        </a:rPr>
                        <a:t>50 : 25 (bord bas) &amp; 25 (bord haut)</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b="1" u="sng" dirty="0">
                          <a:effectLst/>
                          <a:latin typeface="Calibri" panose="020F0502020204030204" pitchFamily="34" charset="0"/>
                          <a:ea typeface="Calibri" panose="020F0502020204030204" pitchFamily="34" charset="0"/>
                          <a:cs typeface="Times New Roman" panose="02020603050405020304" pitchFamily="18" charset="0"/>
                        </a:rPr>
                        <a:t>16,66</a:t>
                      </a:r>
                    </a:p>
                  </a:txBody>
                  <a:tcPr marL="121920" marR="121920" marT="60960" marB="60960"/>
                </a:tc>
                <a:extLst>
                  <a:ext uri="{0D108BD9-81ED-4DB2-BD59-A6C34878D82A}">
                    <a16:rowId xmlns:a16="http://schemas.microsoft.com/office/drawing/2014/main" val="3763860001"/>
                  </a:ext>
                </a:extLst>
              </a:tr>
              <a:tr h="523199">
                <a:tc>
                  <a:txBody>
                    <a:bodyPr/>
                    <a:lstStyle/>
                    <a:p>
                      <a:pPr algn="just">
                        <a:lnSpc>
                          <a:spcPct val="107000"/>
                        </a:lnSpc>
                        <a:spcAft>
                          <a:spcPts val="800"/>
                        </a:spcAft>
                      </a:pPr>
                      <a:r>
                        <a:rPr lang="fr-FR" sz="1900">
                          <a:effectLst/>
                        </a:rPr>
                        <a:t>900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B8</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350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a:lnSpc>
                          <a:spcPct val="107000"/>
                        </a:lnSpc>
                        <a:spcAft>
                          <a:spcPts val="800"/>
                        </a:spcAft>
                      </a:pPr>
                      <a:r>
                        <a:rPr lang="fr-FR" sz="1900" dirty="0">
                          <a:effectLst/>
                        </a:rPr>
                        <a:t>1.4</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a:lnSpc>
                          <a:spcPct val="107000"/>
                        </a:lnSpc>
                        <a:spcAft>
                          <a:spcPts val="800"/>
                        </a:spcAft>
                      </a:pPr>
                      <a:r>
                        <a:rPr lang="fr-FR" sz="1900" dirty="0">
                          <a:effectLst/>
                        </a:rPr>
                        <a:t>14 : 7 (bord bas) &amp; 7 (bord haut)</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latin typeface="Calibri" panose="020F0502020204030204" pitchFamily="34" charset="0"/>
                          <a:ea typeface="Calibri" panose="020F0502020204030204" pitchFamily="34" charset="0"/>
                          <a:cs typeface="Times New Roman" panose="02020603050405020304" pitchFamily="18" charset="0"/>
                        </a:rPr>
                        <a:t>4</a:t>
                      </a:r>
                    </a:p>
                  </a:txBody>
                  <a:tcPr marL="121920" marR="121920" marT="60960" marB="60960"/>
                </a:tc>
                <a:extLst>
                  <a:ext uri="{0D108BD9-81ED-4DB2-BD59-A6C34878D82A}">
                    <a16:rowId xmlns:a16="http://schemas.microsoft.com/office/drawing/2014/main" val="363625895"/>
                  </a:ext>
                </a:extLst>
              </a:tr>
              <a:tr h="523199">
                <a:tc>
                  <a:txBody>
                    <a:bodyPr/>
                    <a:lstStyle/>
                    <a:p>
                      <a:pPr algn="just">
                        <a:lnSpc>
                          <a:spcPct val="107000"/>
                        </a:lnSpc>
                        <a:spcAft>
                          <a:spcPts val="800"/>
                        </a:spcAft>
                      </a:pPr>
                      <a:r>
                        <a:rPr lang="fr-FR" sz="1900">
                          <a:effectLst/>
                        </a:rPr>
                        <a:t>1800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B3</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750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a:lnSpc>
                          <a:spcPct val="107000"/>
                        </a:lnSpc>
                        <a:spcAft>
                          <a:spcPts val="800"/>
                        </a:spcAft>
                      </a:pPr>
                      <a:r>
                        <a:rPr lang="fr-FR" sz="1900" dirty="0">
                          <a:effectLst/>
                        </a:rPr>
                        <a:t>1.4</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a:lnSpc>
                          <a:spcPct val="107000"/>
                        </a:lnSpc>
                        <a:spcAft>
                          <a:spcPts val="800"/>
                        </a:spcAft>
                      </a:pPr>
                      <a:r>
                        <a:rPr lang="fr-FR" sz="1900" dirty="0">
                          <a:effectLst/>
                        </a:rPr>
                        <a:t>14 : 7 (bord bas) &amp; 7 (bord haut)</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latin typeface="Calibri" panose="020F0502020204030204" pitchFamily="34" charset="0"/>
                          <a:ea typeface="Calibri" panose="020F0502020204030204" pitchFamily="34" charset="0"/>
                          <a:cs typeface="Times New Roman" panose="02020603050405020304" pitchFamily="18" charset="0"/>
                        </a:rPr>
                        <a:t>1,86</a:t>
                      </a:r>
                    </a:p>
                  </a:txBody>
                  <a:tcPr marL="121920" marR="121920" marT="60960" marB="60960"/>
                </a:tc>
                <a:extLst>
                  <a:ext uri="{0D108BD9-81ED-4DB2-BD59-A6C34878D82A}">
                    <a16:rowId xmlns:a16="http://schemas.microsoft.com/office/drawing/2014/main" val="1742063364"/>
                  </a:ext>
                </a:extLst>
              </a:tr>
              <a:tr h="523199">
                <a:tc>
                  <a:txBody>
                    <a:bodyPr/>
                    <a:lstStyle/>
                    <a:p>
                      <a:pPr algn="just">
                        <a:lnSpc>
                          <a:spcPct val="107000"/>
                        </a:lnSpc>
                        <a:spcAft>
                          <a:spcPts val="800"/>
                        </a:spcAft>
                      </a:pPr>
                      <a:r>
                        <a:rPr lang="fr-FR" sz="1900">
                          <a:effectLst/>
                        </a:rPr>
                        <a:t>2100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B1</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600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a:lnSpc>
                          <a:spcPct val="107000"/>
                        </a:lnSpc>
                        <a:spcAft>
                          <a:spcPts val="800"/>
                        </a:spcAft>
                      </a:pPr>
                      <a:r>
                        <a:rPr lang="fr-FR" sz="1900" dirty="0">
                          <a:effectLst/>
                        </a:rPr>
                        <a:t>5</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a:lnSpc>
                          <a:spcPct val="107000"/>
                        </a:lnSpc>
                        <a:spcAft>
                          <a:spcPts val="800"/>
                        </a:spcAft>
                      </a:pPr>
                      <a:r>
                        <a:rPr lang="fr-FR" sz="1900" dirty="0">
                          <a:effectLst/>
                        </a:rPr>
                        <a:t>50 : 25 (bord bas) &amp; 25 (bord haut)</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latin typeface="Calibri" panose="020F0502020204030204" pitchFamily="34" charset="0"/>
                          <a:ea typeface="Calibri" panose="020F0502020204030204" pitchFamily="34" charset="0"/>
                          <a:cs typeface="Times New Roman" panose="02020603050405020304" pitchFamily="18" charset="0"/>
                        </a:rPr>
                        <a:t>8,33</a:t>
                      </a:r>
                    </a:p>
                  </a:txBody>
                  <a:tcPr marL="121920" marR="121920" marT="60960" marB="60960"/>
                </a:tc>
                <a:extLst>
                  <a:ext uri="{0D108BD9-81ED-4DB2-BD59-A6C34878D82A}">
                    <a16:rowId xmlns:a16="http://schemas.microsoft.com/office/drawing/2014/main" val="1318211440"/>
                  </a:ext>
                </a:extLst>
              </a:tr>
              <a:tr h="523199">
                <a:tc>
                  <a:txBody>
                    <a:bodyPr/>
                    <a:lstStyle/>
                    <a:p>
                      <a:pPr algn="just">
                        <a:lnSpc>
                          <a:spcPct val="107000"/>
                        </a:lnSpc>
                        <a:spcAft>
                          <a:spcPts val="800"/>
                        </a:spcAft>
                      </a:pPr>
                      <a:r>
                        <a:rPr lang="fr-FR" sz="1900">
                          <a:effectLst/>
                        </a:rPr>
                        <a:t>2600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B7</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700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a:lnSpc>
                          <a:spcPct val="107000"/>
                        </a:lnSpc>
                        <a:spcAft>
                          <a:spcPts val="800"/>
                        </a:spcAft>
                      </a:pPr>
                      <a:r>
                        <a:rPr lang="fr-FR" sz="1900">
                          <a:effectLst/>
                        </a:rPr>
                        <a:t>5</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a:lnSpc>
                          <a:spcPct val="107000"/>
                        </a:lnSpc>
                        <a:spcAft>
                          <a:spcPts val="800"/>
                        </a:spcAft>
                      </a:pPr>
                      <a:r>
                        <a:rPr lang="fr-FR" sz="1900" dirty="0">
                          <a:effectLst/>
                        </a:rPr>
                        <a:t>50 : 25 (bord bas) &amp; 25 (bord haut)</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latin typeface="Calibri" panose="020F0502020204030204" pitchFamily="34" charset="0"/>
                          <a:ea typeface="Calibri" panose="020F0502020204030204" pitchFamily="34" charset="0"/>
                          <a:cs typeface="Times New Roman" panose="02020603050405020304" pitchFamily="18" charset="0"/>
                        </a:rPr>
                        <a:t>7,14</a:t>
                      </a:r>
                    </a:p>
                  </a:txBody>
                  <a:tcPr marL="121920" marR="121920" marT="60960" marB="60960"/>
                </a:tc>
                <a:extLst>
                  <a:ext uri="{0D108BD9-81ED-4DB2-BD59-A6C34878D82A}">
                    <a16:rowId xmlns:a16="http://schemas.microsoft.com/office/drawing/2014/main" val="211244728"/>
                  </a:ext>
                </a:extLst>
              </a:tr>
            </a:tbl>
          </a:graphicData>
        </a:graphic>
      </p:graphicFrame>
    </p:spTree>
    <p:extLst>
      <p:ext uri="{BB962C8B-B14F-4D97-AF65-F5344CB8AC3E}">
        <p14:creationId xmlns:p14="http://schemas.microsoft.com/office/powerpoint/2010/main" val="40690896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664000" cy="5184576"/>
          </a:xfrm>
        </p:spPr>
        <p:txBody>
          <a:bodyPr>
            <a:normAutofit/>
          </a:bodyPr>
          <a:lstStyle/>
          <a:p>
            <a:r>
              <a:rPr lang="fr-FR" sz="1867" dirty="0"/>
              <a:t>Echantillonnage des bandes entre leur BW max et min :</a:t>
            </a:r>
          </a:p>
          <a:p>
            <a:pPr lvl="1"/>
            <a:endParaRPr lang="fr-FR" sz="1867" dirty="0"/>
          </a:p>
          <a:p>
            <a:pPr lvl="2"/>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Gains potentiels</a:t>
            </a:r>
          </a:p>
        </p:txBody>
      </p:sp>
      <p:graphicFrame>
        <p:nvGraphicFramePr>
          <p:cNvPr id="2" name="Tableau 1">
            <a:extLst>
              <a:ext uri="{FF2B5EF4-FFF2-40B4-BE49-F238E27FC236}">
                <a16:creationId xmlns:a16="http://schemas.microsoft.com/office/drawing/2014/main" id="{0AE0CEE5-D3C9-4C9A-BBE6-1285F04F7FCC}"/>
              </a:ext>
            </a:extLst>
          </p:cNvPr>
          <p:cNvGraphicFramePr>
            <a:graphicFrameLocks noGrp="1"/>
          </p:cNvGraphicFramePr>
          <p:nvPr/>
        </p:nvGraphicFramePr>
        <p:xfrm>
          <a:off x="288651" y="2084851"/>
          <a:ext cx="10703895" cy="3686789"/>
        </p:xfrm>
        <a:graphic>
          <a:graphicData uri="http://schemas.openxmlformats.org/drawingml/2006/table">
            <a:tbl>
              <a:tblPr firstRow="1" bandRow="1">
                <a:tableStyleId>{5C22544A-7EE6-4342-B048-85BDC9FD1C3A}</a:tableStyleId>
              </a:tblPr>
              <a:tblGrid>
                <a:gridCol w="944879">
                  <a:extLst>
                    <a:ext uri="{9D8B030D-6E8A-4147-A177-3AD203B41FA5}">
                      <a16:colId xmlns:a16="http://schemas.microsoft.com/office/drawing/2014/main" val="1894888289"/>
                    </a:ext>
                  </a:extLst>
                </a:gridCol>
                <a:gridCol w="1498957">
                  <a:extLst>
                    <a:ext uri="{9D8B030D-6E8A-4147-A177-3AD203B41FA5}">
                      <a16:colId xmlns:a16="http://schemas.microsoft.com/office/drawing/2014/main" val="2517116169"/>
                    </a:ext>
                  </a:extLst>
                </a:gridCol>
                <a:gridCol w="1403167">
                  <a:extLst>
                    <a:ext uri="{9D8B030D-6E8A-4147-A177-3AD203B41FA5}">
                      <a16:colId xmlns:a16="http://schemas.microsoft.com/office/drawing/2014/main" val="3780017394"/>
                    </a:ext>
                  </a:extLst>
                </a:gridCol>
                <a:gridCol w="1480293">
                  <a:extLst>
                    <a:ext uri="{9D8B030D-6E8A-4147-A177-3AD203B41FA5}">
                      <a16:colId xmlns:a16="http://schemas.microsoft.com/office/drawing/2014/main" val="2304155164"/>
                    </a:ext>
                  </a:extLst>
                </a:gridCol>
                <a:gridCol w="4224469">
                  <a:extLst>
                    <a:ext uri="{9D8B030D-6E8A-4147-A177-3AD203B41FA5}">
                      <a16:colId xmlns:a16="http://schemas.microsoft.com/office/drawing/2014/main" val="492346586"/>
                    </a:ext>
                  </a:extLst>
                </a:gridCol>
                <a:gridCol w="1152129">
                  <a:extLst>
                    <a:ext uri="{9D8B030D-6E8A-4147-A177-3AD203B41FA5}">
                      <a16:colId xmlns:a16="http://schemas.microsoft.com/office/drawing/2014/main" val="3396099106"/>
                    </a:ext>
                  </a:extLst>
                </a:gridCol>
              </a:tblGrid>
              <a:tr h="1056117">
                <a:tc>
                  <a:txBody>
                    <a:bodyPr/>
                    <a:lstStyle/>
                    <a:p>
                      <a:pPr algn="just">
                        <a:lnSpc>
                          <a:spcPct val="107000"/>
                        </a:lnSpc>
                        <a:spcAft>
                          <a:spcPts val="800"/>
                        </a:spcAft>
                      </a:pPr>
                      <a:r>
                        <a:rPr lang="fr-FR" sz="1900" dirty="0">
                          <a:effectLst/>
                        </a:rPr>
                        <a:t>Bande </a:t>
                      </a:r>
                    </a:p>
                    <a:p>
                      <a:pPr algn="just">
                        <a:lnSpc>
                          <a:spcPct val="107000"/>
                        </a:lnSpc>
                        <a:spcAft>
                          <a:spcPts val="800"/>
                        </a:spcAft>
                      </a:pPr>
                      <a:r>
                        <a:rPr lang="fr-FR" sz="1900" dirty="0">
                          <a:effectLst/>
                        </a:rPr>
                        <a:t>(MHz)</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Désignation</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Nb ARFCN</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BW min </a:t>
                      </a:r>
                    </a:p>
                    <a:p>
                      <a:pPr algn="just">
                        <a:lnSpc>
                          <a:spcPct val="107000"/>
                        </a:lnSpc>
                        <a:spcAft>
                          <a:spcPts val="800"/>
                        </a:spcAft>
                      </a:pPr>
                      <a:r>
                        <a:rPr lang="fr-FR" sz="1900">
                          <a:effectLst/>
                        </a:rPr>
                        <a:t>(MHz)</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Echantillonnage / Nb fréquences (MHz)</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Gain (%)</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3885909196"/>
                  </a:ext>
                </a:extLst>
              </a:tr>
              <a:tr h="438445">
                <a:tc>
                  <a:txBody>
                    <a:bodyPr/>
                    <a:lstStyle/>
                    <a:p>
                      <a:pPr algn="just">
                        <a:lnSpc>
                          <a:spcPct val="107000"/>
                        </a:lnSpc>
                        <a:spcAft>
                          <a:spcPts val="800"/>
                        </a:spcAft>
                      </a:pPr>
                      <a:r>
                        <a:rPr lang="fr-FR" sz="1900">
                          <a:effectLst/>
                        </a:rPr>
                        <a:t>700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B28</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450</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3</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1,5 &amp; 2,5 / 42</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90,66</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185032286"/>
                  </a:ext>
                </a:extLst>
              </a:tr>
              <a:tr h="438445">
                <a:tc>
                  <a:txBody>
                    <a:bodyPr/>
                    <a:lstStyle/>
                    <a:p>
                      <a:pPr algn="just">
                        <a:lnSpc>
                          <a:spcPct val="107000"/>
                        </a:lnSpc>
                        <a:spcAft>
                          <a:spcPts val="800"/>
                        </a:spcAft>
                      </a:pPr>
                      <a:r>
                        <a:rPr lang="fr-FR" sz="1900">
                          <a:effectLst/>
                        </a:rPr>
                        <a:t>800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B20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300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5</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2,5 / 11</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96,33</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2902212411"/>
                  </a:ext>
                </a:extLst>
              </a:tr>
              <a:tr h="438445">
                <a:tc>
                  <a:txBody>
                    <a:bodyPr/>
                    <a:lstStyle/>
                    <a:p>
                      <a:pPr algn="just">
                        <a:lnSpc>
                          <a:spcPct val="107000"/>
                        </a:lnSpc>
                        <a:spcAft>
                          <a:spcPts val="800"/>
                        </a:spcAft>
                      </a:pPr>
                      <a:r>
                        <a:rPr lang="fr-FR" sz="1900">
                          <a:effectLst/>
                        </a:rPr>
                        <a:t>900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B9</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350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1,4</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0,7 &amp; 1,5 &amp; 2,5 / 78</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77,71</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2011162708"/>
                  </a:ext>
                </a:extLst>
              </a:tr>
              <a:tr h="438445">
                <a:tc>
                  <a:txBody>
                    <a:bodyPr/>
                    <a:lstStyle/>
                    <a:p>
                      <a:pPr algn="just">
                        <a:lnSpc>
                          <a:spcPct val="107000"/>
                        </a:lnSpc>
                        <a:spcAft>
                          <a:spcPts val="800"/>
                        </a:spcAft>
                      </a:pPr>
                      <a:r>
                        <a:rPr lang="fr-FR" sz="1900">
                          <a:effectLst/>
                        </a:rPr>
                        <a:t>1800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B3</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750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1,4</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0,7 &amp; 1,5 &amp; 2,5 / 167</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77,73</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423921910"/>
                  </a:ext>
                </a:extLst>
              </a:tr>
              <a:tr h="438445">
                <a:tc>
                  <a:txBody>
                    <a:bodyPr/>
                    <a:lstStyle/>
                    <a:p>
                      <a:pPr algn="just">
                        <a:lnSpc>
                          <a:spcPct val="107000"/>
                        </a:lnSpc>
                        <a:spcAft>
                          <a:spcPts val="800"/>
                        </a:spcAft>
                      </a:pPr>
                      <a:r>
                        <a:rPr lang="fr-FR" sz="1900">
                          <a:effectLst/>
                        </a:rPr>
                        <a:t>2100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B1</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600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5</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2,5 / 23</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96,16</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3826219461"/>
                  </a:ext>
                </a:extLst>
              </a:tr>
              <a:tr h="438445">
                <a:tc>
                  <a:txBody>
                    <a:bodyPr/>
                    <a:lstStyle/>
                    <a:p>
                      <a:pPr algn="just">
                        <a:lnSpc>
                          <a:spcPct val="107000"/>
                        </a:lnSpc>
                        <a:spcAft>
                          <a:spcPts val="800"/>
                        </a:spcAft>
                      </a:pPr>
                      <a:r>
                        <a:rPr lang="fr-FR" sz="1900">
                          <a:effectLst/>
                        </a:rPr>
                        <a:t>2600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B7</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700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5</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2,5 / 27</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96,14</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20784951"/>
                  </a:ext>
                </a:extLst>
              </a:tr>
            </a:tbl>
          </a:graphicData>
        </a:graphic>
      </p:graphicFrame>
    </p:spTree>
    <p:extLst>
      <p:ext uri="{BB962C8B-B14F-4D97-AF65-F5344CB8AC3E}">
        <p14:creationId xmlns:p14="http://schemas.microsoft.com/office/powerpoint/2010/main" val="6042699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664000" cy="5184576"/>
          </a:xfrm>
        </p:spPr>
        <p:txBody>
          <a:bodyPr>
            <a:normAutofit/>
          </a:bodyPr>
          <a:lstStyle/>
          <a:p>
            <a:r>
              <a:rPr lang="fr-FR" sz="1867" dirty="0"/>
              <a:t>Echantillonnage particulier des bandes supportant plusieurs technologies :</a:t>
            </a:r>
          </a:p>
          <a:p>
            <a:pPr lvl="1"/>
            <a:endParaRPr lang="fr-FR" sz="1867" dirty="0"/>
          </a:p>
          <a:p>
            <a:pPr lvl="2"/>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Gains potentiels</a:t>
            </a:r>
          </a:p>
        </p:txBody>
      </p:sp>
      <p:pic>
        <p:nvPicPr>
          <p:cNvPr id="6" name="Image 5">
            <a:extLst>
              <a:ext uri="{FF2B5EF4-FFF2-40B4-BE49-F238E27FC236}">
                <a16:creationId xmlns:a16="http://schemas.microsoft.com/office/drawing/2014/main" id="{52E80FE9-9237-4259-BF64-330DBB35561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83499" y="2276873"/>
            <a:ext cx="9313972" cy="3484364"/>
          </a:xfrm>
          <a:prstGeom prst="rect">
            <a:avLst/>
          </a:prstGeom>
          <a:noFill/>
          <a:ln>
            <a:noFill/>
          </a:ln>
        </p:spPr>
      </p:pic>
    </p:spTree>
    <p:extLst>
      <p:ext uri="{BB962C8B-B14F-4D97-AF65-F5344CB8AC3E}">
        <p14:creationId xmlns:p14="http://schemas.microsoft.com/office/powerpoint/2010/main" val="31400576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664000" cy="5184576"/>
          </a:xfrm>
        </p:spPr>
        <p:txBody>
          <a:bodyPr>
            <a:normAutofit/>
          </a:bodyPr>
          <a:lstStyle/>
          <a:p>
            <a:r>
              <a:rPr lang="fr-FR" sz="1867" dirty="0"/>
              <a:t>Echantillonnage des bandes selon la </a:t>
            </a:r>
            <a:r>
              <a:rPr lang="fr-FR" sz="1867" dirty="0" err="1"/>
              <a:t>BW</a:t>
            </a:r>
            <a:r>
              <a:rPr lang="fr-FR" sz="1867" baseline="-25000" dirty="0" err="1"/>
              <a:t>min</a:t>
            </a:r>
            <a:r>
              <a:rPr lang="fr-FR" sz="1867" dirty="0"/>
              <a:t> &amp; incertitude sur les ARFCN :</a:t>
            </a:r>
          </a:p>
          <a:p>
            <a:pPr lvl="1"/>
            <a:endParaRPr lang="fr-FR" sz="1867" dirty="0"/>
          </a:p>
          <a:p>
            <a:pPr lvl="2"/>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Gains potentiels</a:t>
            </a:r>
          </a:p>
        </p:txBody>
      </p:sp>
      <p:pic>
        <p:nvPicPr>
          <p:cNvPr id="6" name="Image 5">
            <a:extLst>
              <a:ext uri="{FF2B5EF4-FFF2-40B4-BE49-F238E27FC236}">
                <a16:creationId xmlns:a16="http://schemas.microsoft.com/office/drawing/2014/main" id="{7D65A5F4-E99C-424D-BE4C-D163A9AA351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063552" y="1700809"/>
            <a:ext cx="8064896" cy="4648604"/>
          </a:xfrm>
          <a:prstGeom prst="rect">
            <a:avLst/>
          </a:prstGeom>
          <a:noFill/>
          <a:ln>
            <a:noFill/>
          </a:ln>
        </p:spPr>
      </p:pic>
    </p:spTree>
    <p:extLst>
      <p:ext uri="{BB962C8B-B14F-4D97-AF65-F5344CB8AC3E}">
        <p14:creationId xmlns:p14="http://schemas.microsoft.com/office/powerpoint/2010/main" val="42231661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664000" cy="5184576"/>
          </a:xfrm>
        </p:spPr>
        <p:txBody>
          <a:bodyPr>
            <a:normAutofit/>
          </a:bodyPr>
          <a:lstStyle/>
          <a:p>
            <a:r>
              <a:rPr lang="fr-FR" sz="1867" dirty="0"/>
              <a:t>Echantillonnage des bandes selon la </a:t>
            </a:r>
            <a:r>
              <a:rPr lang="fr-FR" sz="1867" dirty="0" err="1"/>
              <a:t>BW</a:t>
            </a:r>
            <a:r>
              <a:rPr lang="fr-FR" sz="1867" baseline="-25000" dirty="0" err="1"/>
              <a:t>min</a:t>
            </a:r>
            <a:r>
              <a:rPr lang="fr-FR" sz="1867" dirty="0"/>
              <a:t> &amp; incertitude sur les ARFCN :</a:t>
            </a:r>
          </a:p>
          <a:p>
            <a:endParaRPr lang="fr-FR" sz="1867" dirty="0"/>
          </a:p>
          <a:p>
            <a:pPr lvl="1"/>
            <a:r>
              <a:rPr lang="fr-FR" sz="1867" dirty="0"/>
              <a:t>Tri des PCI détectés sur les différents ARFCN selon leur offset vis-à-vis de la fréquence centrale (ordre croissant) </a:t>
            </a:r>
            <a:r>
              <a:rPr lang="fr-FR" sz="1867" dirty="0">
                <a:sym typeface="Wingdings" panose="05000000000000000000" pitchFamily="2" charset="2"/>
              </a:rPr>
              <a:t> </a:t>
            </a:r>
            <a:r>
              <a:rPr lang="fr-FR" sz="1867" dirty="0"/>
              <a:t>limiter au maximum le traitement des fausses détections</a:t>
            </a:r>
          </a:p>
          <a:p>
            <a:pPr lvl="1"/>
            <a:endParaRPr lang="fr-FR" sz="1867" dirty="0"/>
          </a:p>
          <a:p>
            <a:pPr lvl="2"/>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Gains potentiels</a:t>
            </a:r>
          </a:p>
        </p:txBody>
      </p:sp>
      <p:pic>
        <p:nvPicPr>
          <p:cNvPr id="7" name="Image 6">
            <a:extLst>
              <a:ext uri="{FF2B5EF4-FFF2-40B4-BE49-F238E27FC236}">
                <a16:creationId xmlns:a16="http://schemas.microsoft.com/office/drawing/2014/main" id="{28F916C5-391F-4AC6-9639-A0EC997231D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11424" y="3332989"/>
            <a:ext cx="10069432" cy="2621507"/>
          </a:xfrm>
          <a:prstGeom prst="rect">
            <a:avLst/>
          </a:prstGeom>
          <a:noFill/>
          <a:ln>
            <a:noFill/>
          </a:ln>
        </p:spPr>
      </p:pic>
    </p:spTree>
    <p:extLst>
      <p:ext uri="{BB962C8B-B14F-4D97-AF65-F5344CB8AC3E}">
        <p14:creationId xmlns:p14="http://schemas.microsoft.com/office/powerpoint/2010/main" val="40905226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375968" cy="5184576"/>
          </a:xfrm>
        </p:spPr>
        <p:txBody>
          <a:bodyPr>
            <a:normAutofit/>
          </a:bodyPr>
          <a:lstStyle/>
          <a:p>
            <a:r>
              <a:rPr lang="fr-FR" sz="1867" dirty="0"/>
              <a:t>Trie des bandes &amp; technologies :</a:t>
            </a:r>
          </a:p>
          <a:p>
            <a:endParaRPr lang="fr-FR" sz="1867" dirty="0"/>
          </a:p>
          <a:p>
            <a:pPr lvl="1"/>
            <a:r>
              <a:rPr lang="fr-FR" sz="1867" dirty="0"/>
              <a:t>Critères retenus classés par ordre de priorité :</a:t>
            </a:r>
          </a:p>
          <a:p>
            <a:endParaRPr lang="fr-FR" sz="1867" dirty="0"/>
          </a:p>
          <a:p>
            <a:pPr lvl="2"/>
            <a:r>
              <a:rPr lang="fr-FR" sz="1867" dirty="0"/>
              <a:t>Nombre de technologies potentiellement sur la bande (ordre croissant)</a:t>
            </a:r>
            <a:endParaRPr lang="fr-FR" sz="1867" dirty="0">
              <a:sym typeface="Wingdings" panose="05000000000000000000" pitchFamily="2" charset="2"/>
            </a:endParaRPr>
          </a:p>
          <a:p>
            <a:pPr lvl="1"/>
            <a:endParaRPr lang="fr-FR" sz="1867" dirty="0">
              <a:sym typeface="Wingdings" panose="05000000000000000000" pitchFamily="2" charset="2"/>
            </a:endParaRPr>
          </a:p>
          <a:p>
            <a:pPr lvl="2"/>
            <a:r>
              <a:rPr lang="fr-FR" sz="1867" dirty="0">
                <a:sym typeface="Wingdings" panose="05000000000000000000" pitchFamily="2" charset="2"/>
              </a:rPr>
              <a:t>Technologies sur une même bande (2G  3G  4G)</a:t>
            </a:r>
          </a:p>
          <a:p>
            <a:pPr lvl="2"/>
            <a:endParaRPr lang="fr-FR" sz="1867" dirty="0">
              <a:sym typeface="Wingdings" panose="05000000000000000000" pitchFamily="2" charset="2"/>
            </a:endParaRPr>
          </a:p>
          <a:p>
            <a:pPr lvl="2"/>
            <a:r>
              <a:rPr lang="fr-FR" sz="1867" dirty="0">
                <a:sym typeface="Wingdings" panose="05000000000000000000" pitchFamily="2" charset="2"/>
              </a:rPr>
              <a:t>Valeur de la </a:t>
            </a:r>
            <a:r>
              <a:rPr lang="fr-FR" sz="1867" dirty="0" err="1">
                <a:sym typeface="Wingdings" panose="05000000000000000000" pitchFamily="2" charset="2"/>
              </a:rPr>
              <a:t>BW</a:t>
            </a:r>
            <a:r>
              <a:rPr lang="fr-FR" sz="1867" baseline="-25000" dirty="0" err="1">
                <a:sym typeface="Wingdings" panose="05000000000000000000" pitchFamily="2" charset="2"/>
              </a:rPr>
              <a:t>min</a:t>
            </a:r>
            <a:r>
              <a:rPr lang="fr-FR" sz="1867" dirty="0">
                <a:sym typeface="Wingdings" panose="05000000000000000000" pitchFamily="2" charset="2"/>
              </a:rPr>
              <a:t> utilisable sur la bande (ordre décroissant)</a:t>
            </a:r>
          </a:p>
          <a:p>
            <a:pPr lvl="1"/>
            <a:endParaRPr lang="fr-FR" sz="1867" dirty="0">
              <a:sym typeface="Wingdings" panose="05000000000000000000" pitchFamily="2" charset="2"/>
            </a:endParaRPr>
          </a:p>
          <a:p>
            <a:pPr lvl="2"/>
            <a:r>
              <a:rPr lang="fr-FR" sz="1867" dirty="0">
                <a:sym typeface="Wingdings" panose="05000000000000000000" pitchFamily="2" charset="2"/>
              </a:rPr>
              <a:t>Nombre d’ARFCN sur la bande (ordre croissant)</a:t>
            </a:r>
            <a:endParaRPr lang="fr-FR" sz="1867" dirty="0"/>
          </a:p>
          <a:p>
            <a:endParaRPr lang="fr-FR" sz="1867" dirty="0"/>
          </a:p>
          <a:p>
            <a:pPr lvl="1"/>
            <a:endParaRPr lang="fr-FR" sz="1867" dirty="0"/>
          </a:p>
          <a:p>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Déroulement d’un scan</a:t>
            </a:r>
          </a:p>
        </p:txBody>
      </p:sp>
    </p:spTree>
    <p:extLst>
      <p:ext uri="{BB962C8B-B14F-4D97-AF65-F5344CB8AC3E}">
        <p14:creationId xmlns:p14="http://schemas.microsoft.com/office/powerpoint/2010/main" val="41218058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375968" cy="5184576"/>
          </a:xfrm>
        </p:spPr>
        <p:txBody>
          <a:bodyPr>
            <a:normAutofit/>
          </a:bodyPr>
          <a:lstStyle/>
          <a:p>
            <a:r>
              <a:rPr lang="fr-FR" sz="1867" dirty="0"/>
              <a:t>Trie des technologies &amp; bandes par niveau de priorité :</a:t>
            </a:r>
          </a:p>
          <a:p>
            <a:pPr lvl="1"/>
            <a:endParaRPr lang="fr-FR" sz="1867" dirty="0"/>
          </a:p>
          <a:p>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Déroulement d’un scan</a:t>
            </a:r>
          </a:p>
        </p:txBody>
      </p:sp>
      <p:graphicFrame>
        <p:nvGraphicFramePr>
          <p:cNvPr id="2" name="Tableau 1">
            <a:extLst>
              <a:ext uri="{FF2B5EF4-FFF2-40B4-BE49-F238E27FC236}">
                <a16:creationId xmlns:a16="http://schemas.microsoft.com/office/drawing/2014/main" id="{980ED5C3-BF78-4D38-AFA2-C40B6A590AFE}"/>
              </a:ext>
            </a:extLst>
          </p:cNvPr>
          <p:cNvGraphicFramePr>
            <a:graphicFrameLocks noGrp="1"/>
          </p:cNvGraphicFramePr>
          <p:nvPr/>
        </p:nvGraphicFramePr>
        <p:xfrm>
          <a:off x="1900388" y="1796819"/>
          <a:ext cx="8152493" cy="4541181"/>
        </p:xfrm>
        <a:graphic>
          <a:graphicData uri="http://schemas.openxmlformats.org/drawingml/2006/table">
            <a:tbl>
              <a:tblPr firstRow="1" bandRow="1">
                <a:tableStyleId>{5C22544A-7EE6-4342-B048-85BDC9FD1C3A}</a:tableStyleId>
              </a:tblPr>
              <a:tblGrid>
                <a:gridCol w="1012349">
                  <a:extLst>
                    <a:ext uri="{9D8B030D-6E8A-4147-A177-3AD203B41FA5}">
                      <a16:colId xmlns:a16="http://schemas.microsoft.com/office/drawing/2014/main" val="1255055245"/>
                    </a:ext>
                  </a:extLst>
                </a:gridCol>
                <a:gridCol w="2870524">
                  <a:extLst>
                    <a:ext uri="{9D8B030D-6E8A-4147-A177-3AD203B41FA5}">
                      <a16:colId xmlns:a16="http://schemas.microsoft.com/office/drawing/2014/main" val="1908886655"/>
                    </a:ext>
                  </a:extLst>
                </a:gridCol>
                <a:gridCol w="2688299">
                  <a:extLst>
                    <a:ext uri="{9D8B030D-6E8A-4147-A177-3AD203B41FA5}">
                      <a16:colId xmlns:a16="http://schemas.microsoft.com/office/drawing/2014/main" val="1359971914"/>
                    </a:ext>
                  </a:extLst>
                </a:gridCol>
                <a:gridCol w="1581321">
                  <a:extLst>
                    <a:ext uri="{9D8B030D-6E8A-4147-A177-3AD203B41FA5}">
                      <a16:colId xmlns:a16="http://schemas.microsoft.com/office/drawing/2014/main" val="227503986"/>
                    </a:ext>
                  </a:extLst>
                </a:gridCol>
              </a:tblGrid>
              <a:tr h="412835">
                <a:tc>
                  <a:txBody>
                    <a:bodyPr/>
                    <a:lstStyle/>
                    <a:p>
                      <a:pPr algn="ctr">
                        <a:lnSpc>
                          <a:spcPct val="107000"/>
                        </a:lnSpc>
                        <a:spcAft>
                          <a:spcPts val="800"/>
                        </a:spcAft>
                      </a:pPr>
                      <a:r>
                        <a:rPr lang="fr-FR" sz="1900" dirty="0">
                          <a:effectLst/>
                        </a:rPr>
                        <a:t>Priorité</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dirty="0">
                          <a:effectLst/>
                        </a:rPr>
                        <a:t>Bande de fréquence (MHz)</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Désignation de la bande</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Technologie</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extLst>
                  <a:ext uri="{0D108BD9-81ED-4DB2-BD59-A6C34878D82A}">
                    <a16:rowId xmlns:a16="http://schemas.microsoft.com/office/drawing/2014/main" val="1859516791"/>
                  </a:ext>
                </a:extLst>
              </a:tr>
              <a:tr h="412835">
                <a:tc>
                  <a:txBody>
                    <a:bodyPr/>
                    <a:lstStyle/>
                    <a:p>
                      <a:pPr algn="ctr">
                        <a:lnSpc>
                          <a:spcPct val="107000"/>
                        </a:lnSpc>
                        <a:spcAft>
                          <a:spcPts val="800"/>
                        </a:spcAft>
                      </a:pPr>
                      <a:r>
                        <a:rPr lang="fr-FR" sz="1900">
                          <a:effectLst/>
                        </a:rPr>
                        <a:t>1</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pPr>
                      <a:r>
                        <a:rPr lang="fr-FR" sz="1900">
                          <a:effectLst/>
                        </a:rPr>
                        <a:t>800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rPr>
                        <a:t>B20</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a:effectLst/>
                        </a:rPr>
                        <a:t>4G</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4053304386"/>
                  </a:ext>
                </a:extLst>
              </a:tr>
              <a:tr h="412835">
                <a:tc>
                  <a:txBody>
                    <a:bodyPr/>
                    <a:lstStyle/>
                    <a:p>
                      <a:pPr algn="ctr">
                        <a:lnSpc>
                          <a:spcPct val="107000"/>
                        </a:lnSpc>
                        <a:spcAft>
                          <a:spcPts val="800"/>
                        </a:spcAft>
                      </a:pPr>
                      <a:r>
                        <a:rPr lang="fr-FR" sz="1900">
                          <a:effectLst/>
                        </a:rPr>
                        <a:t>2</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pPr>
                      <a:r>
                        <a:rPr lang="fr-FR" sz="1900">
                          <a:effectLst/>
                        </a:rPr>
                        <a:t>2600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rPr>
                        <a:t>B7</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a:effectLst/>
                        </a:rPr>
                        <a:t>4G</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955120247"/>
                  </a:ext>
                </a:extLst>
              </a:tr>
              <a:tr h="412835">
                <a:tc>
                  <a:txBody>
                    <a:bodyPr/>
                    <a:lstStyle/>
                    <a:p>
                      <a:pPr algn="ctr">
                        <a:lnSpc>
                          <a:spcPct val="107000"/>
                        </a:lnSpc>
                        <a:spcAft>
                          <a:spcPts val="800"/>
                        </a:spcAft>
                      </a:pPr>
                      <a:r>
                        <a:rPr lang="fr-FR" sz="1900">
                          <a:effectLst/>
                        </a:rPr>
                        <a:t>3</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pPr>
                      <a:r>
                        <a:rPr lang="fr-FR" sz="1900" dirty="0">
                          <a:effectLst/>
                        </a:rPr>
                        <a:t>700</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rPr>
                        <a:t>B28</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a:effectLst/>
                        </a:rPr>
                        <a:t>4G</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2246025428"/>
                  </a:ext>
                </a:extLst>
              </a:tr>
              <a:tr h="412835">
                <a:tc>
                  <a:txBody>
                    <a:bodyPr/>
                    <a:lstStyle/>
                    <a:p>
                      <a:pPr algn="ctr">
                        <a:lnSpc>
                          <a:spcPct val="107000"/>
                        </a:lnSpc>
                        <a:spcAft>
                          <a:spcPts val="800"/>
                        </a:spcAft>
                      </a:pPr>
                      <a:r>
                        <a:rPr lang="fr-FR" sz="1900">
                          <a:effectLst/>
                        </a:rPr>
                        <a:t>4</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pPr>
                      <a:r>
                        <a:rPr lang="fr-FR" sz="1900">
                          <a:effectLst/>
                        </a:rPr>
                        <a:t>2100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rPr>
                        <a:t>B1</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rPr>
                        <a:t>3G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3960682099"/>
                  </a:ext>
                </a:extLst>
              </a:tr>
              <a:tr h="412835">
                <a:tc>
                  <a:txBody>
                    <a:bodyPr/>
                    <a:lstStyle/>
                    <a:p>
                      <a:pPr algn="ctr">
                        <a:lnSpc>
                          <a:spcPct val="107000"/>
                        </a:lnSpc>
                        <a:spcAft>
                          <a:spcPts val="800"/>
                        </a:spcAft>
                      </a:pPr>
                      <a:r>
                        <a:rPr lang="fr-FR" sz="1900">
                          <a:effectLst/>
                        </a:rPr>
                        <a:t>5</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pPr>
                      <a:r>
                        <a:rPr lang="fr-FR" sz="1900">
                          <a:effectLst/>
                        </a:rPr>
                        <a:t>2100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rPr>
                        <a:t>B1</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rPr>
                        <a:t>4G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537495435"/>
                  </a:ext>
                </a:extLst>
              </a:tr>
              <a:tr h="412835">
                <a:tc>
                  <a:txBody>
                    <a:bodyPr/>
                    <a:lstStyle/>
                    <a:p>
                      <a:pPr algn="ctr">
                        <a:lnSpc>
                          <a:spcPct val="107000"/>
                        </a:lnSpc>
                        <a:spcAft>
                          <a:spcPts val="800"/>
                        </a:spcAft>
                      </a:pPr>
                      <a:r>
                        <a:rPr lang="fr-FR" sz="1900">
                          <a:effectLst/>
                        </a:rPr>
                        <a:t>6</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pPr>
                      <a:r>
                        <a:rPr lang="fr-FR" sz="1900">
                          <a:effectLst/>
                        </a:rPr>
                        <a:t>1800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rPr>
                        <a:t>B3</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rPr>
                        <a:t>2G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1036904645"/>
                  </a:ext>
                </a:extLst>
              </a:tr>
              <a:tr h="412835">
                <a:tc>
                  <a:txBody>
                    <a:bodyPr/>
                    <a:lstStyle/>
                    <a:p>
                      <a:pPr algn="ctr">
                        <a:lnSpc>
                          <a:spcPct val="107000"/>
                        </a:lnSpc>
                        <a:spcAft>
                          <a:spcPts val="800"/>
                        </a:spcAft>
                      </a:pPr>
                      <a:r>
                        <a:rPr lang="fr-FR" sz="1900">
                          <a:effectLst/>
                        </a:rPr>
                        <a:t>7</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pPr>
                      <a:r>
                        <a:rPr lang="fr-FR" sz="1900">
                          <a:effectLst/>
                        </a:rPr>
                        <a:t>1800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a:effectLst/>
                        </a:rPr>
                        <a:t>B3</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rPr>
                        <a:t>4G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1532681395"/>
                  </a:ext>
                </a:extLst>
              </a:tr>
              <a:tr h="412835">
                <a:tc>
                  <a:txBody>
                    <a:bodyPr/>
                    <a:lstStyle/>
                    <a:p>
                      <a:pPr algn="ctr">
                        <a:lnSpc>
                          <a:spcPct val="107000"/>
                        </a:lnSpc>
                        <a:spcAft>
                          <a:spcPts val="800"/>
                        </a:spcAft>
                      </a:pPr>
                      <a:r>
                        <a:rPr lang="fr-FR" sz="1900">
                          <a:effectLst/>
                        </a:rPr>
                        <a:t>8</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pPr>
                      <a:r>
                        <a:rPr lang="fr-FR" sz="1900">
                          <a:effectLst/>
                        </a:rPr>
                        <a:t>900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a:effectLst/>
                        </a:rPr>
                        <a:t>B8</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rPr>
                        <a:t>2G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109892452"/>
                  </a:ext>
                </a:extLst>
              </a:tr>
              <a:tr h="412835">
                <a:tc>
                  <a:txBody>
                    <a:bodyPr/>
                    <a:lstStyle/>
                    <a:p>
                      <a:pPr algn="ctr">
                        <a:lnSpc>
                          <a:spcPct val="107000"/>
                        </a:lnSpc>
                        <a:spcAft>
                          <a:spcPts val="800"/>
                        </a:spcAft>
                      </a:pPr>
                      <a:r>
                        <a:rPr lang="fr-FR" sz="1900">
                          <a:effectLst/>
                        </a:rPr>
                        <a:t>9</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pPr>
                      <a:r>
                        <a:rPr lang="fr-FR" sz="1900">
                          <a:effectLst/>
                        </a:rPr>
                        <a:t>900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a:effectLst/>
                        </a:rPr>
                        <a:t>B8</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rPr>
                        <a:t>3G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4034404804"/>
                  </a:ext>
                </a:extLst>
              </a:tr>
              <a:tr h="412835">
                <a:tc>
                  <a:txBody>
                    <a:bodyPr/>
                    <a:lstStyle/>
                    <a:p>
                      <a:pPr algn="ctr">
                        <a:lnSpc>
                          <a:spcPct val="107000"/>
                        </a:lnSpc>
                        <a:spcAft>
                          <a:spcPts val="800"/>
                        </a:spcAft>
                      </a:pPr>
                      <a:r>
                        <a:rPr lang="fr-FR" sz="1900">
                          <a:effectLst/>
                        </a:rPr>
                        <a:t>10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800"/>
                        </a:spcAft>
                      </a:pPr>
                      <a:r>
                        <a:rPr lang="fr-FR" sz="1900">
                          <a:effectLst/>
                        </a:rPr>
                        <a:t>900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rPr>
                        <a:t>B8</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rPr>
                        <a:t>4G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3639747180"/>
                  </a:ext>
                </a:extLst>
              </a:tr>
            </a:tbl>
          </a:graphicData>
        </a:graphic>
      </p:graphicFrame>
    </p:spTree>
    <p:extLst>
      <p:ext uri="{BB962C8B-B14F-4D97-AF65-F5344CB8AC3E}">
        <p14:creationId xmlns:p14="http://schemas.microsoft.com/office/powerpoint/2010/main" val="19375882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375968" cy="5184576"/>
          </a:xfrm>
        </p:spPr>
        <p:txBody>
          <a:bodyPr>
            <a:normAutofit/>
          </a:bodyPr>
          <a:lstStyle/>
          <a:p>
            <a:r>
              <a:rPr lang="fr-FR" sz="1867" dirty="0"/>
              <a:t>Déroulement théorique d’un scan sur un système 2 bandes </a:t>
            </a:r>
            <a:r>
              <a:rPr lang="fr-FR" sz="1867" dirty="0">
                <a:sym typeface="Wingdings" panose="05000000000000000000" pitchFamily="2" charset="2"/>
              </a:rPr>
              <a:t>(5 étapes) :</a:t>
            </a:r>
            <a:endParaRPr lang="fr-FR" sz="1867" dirty="0"/>
          </a:p>
          <a:p>
            <a:endParaRPr lang="fr-FR" sz="1867" dirty="0"/>
          </a:p>
          <a:p>
            <a:pPr lvl="1"/>
            <a:r>
              <a:rPr lang="fr-FR" sz="1867" dirty="0"/>
              <a:t>Bande basse ou BB : &lt; 1GHz</a:t>
            </a:r>
          </a:p>
          <a:p>
            <a:pPr lvl="1"/>
            <a:r>
              <a:rPr lang="fr-FR" sz="1867" dirty="0"/>
              <a:t>Bande haute ou BH : &gt; 1GHz</a:t>
            </a:r>
          </a:p>
          <a:p>
            <a:endParaRPr lang="fr-FR" sz="1867" dirty="0"/>
          </a:p>
          <a:p>
            <a:pPr lvl="1"/>
            <a:endParaRPr lang="fr-FR" sz="1867" dirty="0"/>
          </a:p>
          <a:p>
            <a:pPr marL="609585" lvl="1" indent="0">
              <a:buNone/>
            </a:pPr>
            <a:endParaRPr lang="fr-FR" sz="1867" dirty="0"/>
          </a:p>
          <a:p>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Déroulement d’un scan</a:t>
            </a:r>
          </a:p>
        </p:txBody>
      </p:sp>
      <p:graphicFrame>
        <p:nvGraphicFramePr>
          <p:cNvPr id="3" name="Tableau 2">
            <a:extLst>
              <a:ext uri="{FF2B5EF4-FFF2-40B4-BE49-F238E27FC236}">
                <a16:creationId xmlns:a16="http://schemas.microsoft.com/office/drawing/2014/main" id="{B5CB3AA4-8A72-4DC1-BBAF-3F990F83866E}"/>
              </a:ext>
            </a:extLst>
          </p:cNvPr>
          <p:cNvGraphicFramePr>
            <a:graphicFrameLocks noGrp="1"/>
          </p:cNvGraphicFramePr>
          <p:nvPr/>
        </p:nvGraphicFramePr>
        <p:xfrm>
          <a:off x="143341" y="3044958"/>
          <a:ext cx="11041224" cy="3026287"/>
        </p:xfrm>
        <a:graphic>
          <a:graphicData uri="http://schemas.openxmlformats.org/drawingml/2006/table">
            <a:tbl>
              <a:tblPr firstRow="1" bandRow="1">
                <a:tableStyleId>{5C22544A-7EE6-4342-B048-85BDC9FD1C3A}</a:tableStyleId>
              </a:tblPr>
              <a:tblGrid>
                <a:gridCol w="1632181">
                  <a:extLst>
                    <a:ext uri="{9D8B030D-6E8A-4147-A177-3AD203B41FA5}">
                      <a16:colId xmlns:a16="http://schemas.microsoft.com/office/drawing/2014/main" val="1002678167"/>
                    </a:ext>
                  </a:extLst>
                </a:gridCol>
                <a:gridCol w="2004837">
                  <a:extLst>
                    <a:ext uri="{9D8B030D-6E8A-4147-A177-3AD203B41FA5}">
                      <a16:colId xmlns:a16="http://schemas.microsoft.com/office/drawing/2014/main" val="3261806477"/>
                    </a:ext>
                  </a:extLst>
                </a:gridCol>
                <a:gridCol w="1259525">
                  <a:extLst>
                    <a:ext uri="{9D8B030D-6E8A-4147-A177-3AD203B41FA5}">
                      <a16:colId xmlns:a16="http://schemas.microsoft.com/office/drawing/2014/main" val="1503227549"/>
                    </a:ext>
                  </a:extLst>
                </a:gridCol>
                <a:gridCol w="1440160">
                  <a:extLst>
                    <a:ext uri="{9D8B030D-6E8A-4147-A177-3AD203B41FA5}">
                      <a16:colId xmlns:a16="http://schemas.microsoft.com/office/drawing/2014/main" val="3976294763"/>
                    </a:ext>
                  </a:extLst>
                </a:gridCol>
                <a:gridCol w="2016224">
                  <a:extLst>
                    <a:ext uri="{9D8B030D-6E8A-4147-A177-3AD203B41FA5}">
                      <a16:colId xmlns:a16="http://schemas.microsoft.com/office/drawing/2014/main" val="3590730355"/>
                    </a:ext>
                  </a:extLst>
                </a:gridCol>
                <a:gridCol w="1152128">
                  <a:extLst>
                    <a:ext uri="{9D8B030D-6E8A-4147-A177-3AD203B41FA5}">
                      <a16:colId xmlns:a16="http://schemas.microsoft.com/office/drawing/2014/main" val="317833267"/>
                    </a:ext>
                  </a:extLst>
                </a:gridCol>
                <a:gridCol w="1536168">
                  <a:extLst>
                    <a:ext uri="{9D8B030D-6E8A-4147-A177-3AD203B41FA5}">
                      <a16:colId xmlns:a16="http://schemas.microsoft.com/office/drawing/2014/main" val="189855521"/>
                    </a:ext>
                  </a:extLst>
                </a:gridCol>
              </a:tblGrid>
              <a:tr h="962113">
                <a:tc>
                  <a:txBody>
                    <a:bodyPr/>
                    <a:lstStyle/>
                    <a:p>
                      <a:pPr algn="ctr">
                        <a:lnSpc>
                          <a:spcPct val="107000"/>
                        </a:lnSpc>
                        <a:spcAft>
                          <a:spcPts val="800"/>
                        </a:spcAft>
                      </a:pPr>
                      <a:r>
                        <a:rPr lang="fr-FR" sz="1900" dirty="0">
                          <a:effectLst/>
                        </a:rPr>
                        <a:t>Passe de scan</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Bande haute (BH)</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Fréquence</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dirty="0">
                          <a:effectLst/>
                        </a:rPr>
                        <a:t>Technologie</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Bande basse (BB)</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Fréquence</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dirty="0">
                          <a:effectLst/>
                        </a:rPr>
                        <a:t>Technologie</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extLst>
                  <a:ext uri="{0D108BD9-81ED-4DB2-BD59-A6C34878D82A}">
                    <a16:rowId xmlns:a16="http://schemas.microsoft.com/office/drawing/2014/main" val="1573747788"/>
                  </a:ext>
                </a:extLst>
              </a:tr>
              <a:tr h="412835">
                <a:tc>
                  <a:txBody>
                    <a:bodyPr/>
                    <a:lstStyle/>
                    <a:p>
                      <a:pPr algn="ctr">
                        <a:lnSpc>
                          <a:spcPct val="107000"/>
                        </a:lnSpc>
                        <a:spcAft>
                          <a:spcPts val="800"/>
                        </a:spcAft>
                      </a:pPr>
                      <a:r>
                        <a:rPr lang="fr-FR" sz="1900">
                          <a:effectLst/>
                        </a:rPr>
                        <a:t>1</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B20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800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dirty="0">
                          <a:effectLst/>
                        </a:rPr>
                        <a:t>4G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B7</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2600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dirty="0">
                          <a:effectLst/>
                        </a:rPr>
                        <a:t>4G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extLst>
                  <a:ext uri="{0D108BD9-81ED-4DB2-BD59-A6C34878D82A}">
                    <a16:rowId xmlns:a16="http://schemas.microsoft.com/office/drawing/2014/main" val="1715335765"/>
                  </a:ext>
                </a:extLst>
              </a:tr>
              <a:tr h="412835">
                <a:tc>
                  <a:txBody>
                    <a:bodyPr/>
                    <a:lstStyle/>
                    <a:p>
                      <a:pPr algn="ctr">
                        <a:lnSpc>
                          <a:spcPct val="107000"/>
                        </a:lnSpc>
                        <a:spcAft>
                          <a:spcPts val="800"/>
                        </a:spcAft>
                      </a:pPr>
                      <a:r>
                        <a:rPr lang="fr-FR" sz="1900">
                          <a:effectLst/>
                        </a:rPr>
                        <a:t>2</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B28</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700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a:effectLst/>
                        </a:rPr>
                        <a:t>4G</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B1</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2100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dirty="0">
                          <a:effectLst/>
                        </a:rPr>
                        <a:t>3G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extLst>
                  <a:ext uri="{0D108BD9-81ED-4DB2-BD59-A6C34878D82A}">
                    <a16:rowId xmlns:a16="http://schemas.microsoft.com/office/drawing/2014/main" val="3324824895"/>
                  </a:ext>
                </a:extLst>
              </a:tr>
              <a:tr h="412835">
                <a:tc>
                  <a:txBody>
                    <a:bodyPr/>
                    <a:lstStyle/>
                    <a:p>
                      <a:pPr algn="ctr">
                        <a:lnSpc>
                          <a:spcPct val="107000"/>
                        </a:lnSpc>
                        <a:spcAft>
                          <a:spcPts val="800"/>
                        </a:spcAft>
                      </a:pPr>
                      <a:r>
                        <a:rPr lang="fr-FR" sz="1900">
                          <a:effectLst/>
                        </a:rPr>
                        <a:t>3</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B8</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900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a:effectLst/>
                        </a:rPr>
                        <a:t>2G</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B1</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2100</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dirty="0">
                          <a:effectLst/>
                        </a:rPr>
                        <a:t>4G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extLst>
                  <a:ext uri="{0D108BD9-81ED-4DB2-BD59-A6C34878D82A}">
                    <a16:rowId xmlns:a16="http://schemas.microsoft.com/office/drawing/2014/main" val="3832973233"/>
                  </a:ext>
                </a:extLst>
              </a:tr>
              <a:tr h="412835">
                <a:tc>
                  <a:txBody>
                    <a:bodyPr/>
                    <a:lstStyle/>
                    <a:p>
                      <a:pPr algn="ctr">
                        <a:lnSpc>
                          <a:spcPct val="107000"/>
                        </a:lnSpc>
                        <a:spcAft>
                          <a:spcPts val="800"/>
                        </a:spcAft>
                      </a:pPr>
                      <a:r>
                        <a:rPr lang="fr-FR" sz="1900">
                          <a:effectLst/>
                        </a:rPr>
                        <a:t>4</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B8</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900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a:effectLst/>
                        </a:rPr>
                        <a:t>3G</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B3</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1800</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dirty="0">
                          <a:effectLst/>
                        </a:rPr>
                        <a:t>2G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extLst>
                  <a:ext uri="{0D108BD9-81ED-4DB2-BD59-A6C34878D82A}">
                    <a16:rowId xmlns:a16="http://schemas.microsoft.com/office/drawing/2014/main" val="1251182470"/>
                  </a:ext>
                </a:extLst>
              </a:tr>
              <a:tr h="412835">
                <a:tc>
                  <a:txBody>
                    <a:bodyPr/>
                    <a:lstStyle/>
                    <a:p>
                      <a:pPr algn="ctr">
                        <a:lnSpc>
                          <a:spcPct val="107000"/>
                        </a:lnSpc>
                        <a:spcAft>
                          <a:spcPts val="800"/>
                        </a:spcAft>
                      </a:pPr>
                      <a:r>
                        <a:rPr lang="fr-FR" sz="1900">
                          <a:effectLst/>
                        </a:rPr>
                        <a:t>5</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B8</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900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a:effectLst/>
                        </a:rPr>
                        <a:t>4G</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B3</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1800</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dirty="0">
                          <a:effectLst/>
                        </a:rPr>
                        <a:t>4G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extLst>
                  <a:ext uri="{0D108BD9-81ED-4DB2-BD59-A6C34878D82A}">
                    <a16:rowId xmlns:a16="http://schemas.microsoft.com/office/drawing/2014/main" val="1401188923"/>
                  </a:ext>
                </a:extLst>
              </a:tr>
            </a:tbl>
          </a:graphicData>
        </a:graphic>
      </p:graphicFrame>
    </p:spTree>
    <p:extLst>
      <p:ext uri="{BB962C8B-B14F-4D97-AF65-F5344CB8AC3E}">
        <p14:creationId xmlns:p14="http://schemas.microsoft.com/office/powerpoint/2010/main" val="3147182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6959477" cy="5184576"/>
          </a:xfrm>
        </p:spPr>
        <p:txBody>
          <a:bodyPr>
            <a:normAutofit/>
          </a:bodyPr>
          <a:lstStyle/>
          <a:p>
            <a:r>
              <a:rPr lang="fr-FR" sz="1867" dirty="0"/>
              <a:t>Contexte de l’étude :</a:t>
            </a:r>
          </a:p>
          <a:p>
            <a:endParaRPr lang="fr-FR" sz="1867" dirty="0"/>
          </a:p>
          <a:p>
            <a:pPr lvl="1"/>
            <a:r>
              <a:rPr lang="fr-FR" sz="1867" dirty="0"/>
              <a:t>Bandes &amp; technologies françaises</a:t>
            </a:r>
          </a:p>
          <a:p>
            <a:endParaRPr lang="fr-FR" sz="1867" dirty="0"/>
          </a:p>
          <a:p>
            <a:endParaRPr lang="fr-FR" sz="1867" dirty="0"/>
          </a:p>
          <a:p>
            <a:r>
              <a:rPr lang="fr-FR" sz="1867" dirty="0"/>
              <a:t>Problématiques principales :</a:t>
            </a:r>
          </a:p>
          <a:p>
            <a:endParaRPr lang="fr-FR" sz="1867" dirty="0"/>
          </a:p>
          <a:p>
            <a:pPr lvl="1"/>
            <a:r>
              <a:rPr lang="fr-FR" sz="1867" dirty="0"/>
              <a:t>Plusieurs technologies …</a:t>
            </a:r>
          </a:p>
          <a:p>
            <a:pPr marL="609585" lvl="1" indent="0">
              <a:buNone/>
            </a:pPr>
            <a:endParaRPr lang="fr-FR" sz="1867" dirty="0"/>
          </a:p>
          <a:p>
            <a:pPr marL="0" indent="0">
              <a:buNone/>
            </a:pPr>
            <a:endParaRPr lang="fr-FR" sz="1867" dirty="0"/>
          </a:p>
        </p:txBody>
      </p:sp>
      <p:sp>
        <p:nvSpPr>
          <p:cNvPr id="4" name="Titre 3"/>
          <p:cNvSpPr>
            <a:spLocks noGrp="1"/>
          </p:cNvSpPr>
          <p:nvPr>
            <p:ph type="title"/>
          </p:nvPr>
        </p:nvSpPr>
        <p:spPr/>
        <p:txBody>
          <a:bodyPr>
            <a:normAutofit/>
          </a:bodyPr>
          <a:lstStyle/>
          <a:p>
            <a:r>
              <a:rPr lang="fr-FR" dirty="0"/>
              <a:t>Présentation de l’étude</a:t>
            </a:r>
          </a:p>
        </p:txBody>
      </p:sp>
      <p:grpSp>
        <p:nvGrpSpPr>
          <p:cNvPr id="2" name="Groupe 1">
            <a:extLst>
              <a:ext uri="{FF2B5EF4-FFF2-40B4-BE49-F238E27FC236}">
                <a16:creationId xmlns:a16="http://schemas.microsoft.com/office/drawing/2014/main" id="{958305B8-9A52-4DAA-87F4-70E9C4E7851D}"/>
              </a:ext>
            </a:extLst>
          </p:cNvPr>
          <p:cNvGrpSpPr/>
          <p:nvPr/>
        </p:nvGrpSpPr>
        <p:grpSpPr>
          <a:xfrm>
            <a:off x="5722112" y="823750"/>
            <a:ext cx="5472608" cy="3751413"/>
            <a:chOff x="3347408" y="948478"/>
            <a:chExt cx="5598575" cy="3444846"/>
          </a:xfrm>
        </p:grpSpPr>
        <p:sp>
          <p:nvSpPr>
            <p:cNvPr id="7" name="Ellipse 6">
              <a:extLst>
                <a:ext uri="{FF2B5EF4-FFF2-40B4-BE49-F238E27FC236}">
                  <a16:creationId xmlns:a16="http://schemas.microsoft.com/office/drawing/2014/main" id="{780806EF-3BF6-4C80-B73B-9A0D131E30C2}"/>
                </a:ext>
              </a:extLst>
            </p:cNvPr>
            <p:cNvSpPr/>
            <p:nvPr/>
          </p:nvSpPr>
          <p:spPr>
            <a:xfrm>
              <a:off x="3347408" y="948478"/>
              <a:ext cx="1451751" cy="85783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2G (GSM)</a:t>
              </a:r>
            </a:p>
          </p:txBody>
        </p:sp>
        <p:sp>
          <p:nvSpPr>
            <p:cNvPr id="8" name="Ellipse 7">
              <a:extLst>
                <a:ext uri="{FF2B5EF4-FFF2-40B4-BE49-F238E27FC236}">
                  <a16:creationId xmlns:a16="http://schemas.microsoft.com/office/drawing/2014/main" id="{F5DCA657-45F1-4B10-A14C-079EABCFFAA7}"/>
                </a:ext>
              </a:extLst>
            </p:cNvPr>
            <p:cNvSpPr/>
            <p:nvPr/>
          </p:nvSpPr>
          <p:spPr>
            <a:xfrm>
              <a:off x="5383994" y="2306326"/>
              <a:ext cx="1427419" cy="857838"/>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3G (UMTS)</a:t>
              </a:r>
            </a:p>
          </p:txBody>
        </p:sp>
        <p:sp>
          <p:nvSpPr>
            <p:cNvPr id="9" name="Ellipse 8">
              <a:extLst>
                <a:ext uri="{FF2B5EF4-FFF2-40B4-BE49-F238E27FC236}">
                  <a16:creationId xmlns:a16="http://schemas.microsoft.com/office/drawing/2014/main" id="{8D8B19A0-5836-4959-8F58-35BDD2E8B7D7}"/>
                </a:ext>
              </a:extLst>
            </p:cNvPr>
            <p:cNvSpPr/>
            <p:nvPr/>
          </p:nvSpPr>
          <p:spPr>
            <a:xfrm>
              <a:off x="7499522" y="3535486"/>
              <a:ext cx="1446461" cy="857838"/>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4G (LTE)</a:t>
              </a:r>
            </a:p>
          </p:txBody>
        </p:sp>
      </p:grpSp>
    </p:spTree>
    <p:extLst>
      <p:ext uri="{BB962C8B-B14F-4D97-AF65-F5344CB8AC3E}">
        <p14:creationId xmlns:p14="http://schemas.microsoft.com/office/powerpoint/2010/main" val="14500824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375968" cy="5184576"/>
          </a:xfrm>
        </p:spPr>
        <p:txBody>
          <a:bodyPr>
            <a:normAutofit/>
          </a:bodyPr>
          <a:lstStyle/>
          <a:p>
            <a:r>
              <a:rPr lang="fr-FR" sz="1867" dirty="0"/>
              <a:t>Déroulement théorique d’un scan sur un système 5 bandes </a:t>
            </a:r>
            <a:r>
              <a:rPr lang="fr-FR" sz="1867" dirty="0">
                <a:sym typeface="Wingdings" panose="05000000000000000000" pitchFamily="2" charset="2"/>
              </a:rPr>
              <a:t>(3 étapes) :</a:t>
            </a:r>
            <a:r>
              <a:rPr lang="fr-FR" sz="1867" dirty="0"/>
              <a:t> </a:t>
            </a:r>
          </a:p>
          <a:p>
            <a:endParaRPr lang="fr-FR" sz="1867" dirty="0"/>
          </a:p>
          <a:p>
            <a:pPr lvl="1"/>
            <a:r>
              <a:rPr lang="fr-FR" sz="1867" dirty="0"/>
              <a:t>Bande B20/B28 : 700 &amp; 800MHz</a:t>
            </a:r>
          </a:p>
          <a:p>
            <a:pPr lvl="1"/>
            <a:r>
              <a:rPr lang="fr-FR" sz="1867" dirty="0"/>
              <a:t>Bande B8 : 900MHz</a:t>
            </a:r>
          </a:p>
          <a:p>
            <a:pPr lvl="1"/>
            <a:r>
              <a:rPr lang="fr-FR" sz="1867" dirty="0"/>
              <a:t>Bande B3 : 1800MHz</a:t>
            </a:r>
          </a:p>
          <a:p>
            <a:pPr lvl="1"/>
            <a:r>
              <a:rPr lang="fr-FR" sz="1867" dirty="0"/>
              <a:t>Bande B1 : 2100MHz</a:t>
            </a:r>
          </a:p>
          <a:p>
            <a:pPr lvl="1"/>
            <a:r>
              <a:rPr lang="fr-FR" sz="1867" dirty="0"/>
              <a:t>Bande B7 : 2600MHz</a:t>
            </a:r>
          </a:p>
          <a:p>
            <a:pPr lvl="1"/>
            <a:endParaRPr lang="fr-FR" sz="1867" dirty="0"/>
          </a:p>
          <a:p>
            <a:endParaRPr lang="fr-FR" sz="1867" dirty="0"/>
          </a:p>
          <a:p>
            <a:pPr lvl="1"/>
            <a:endParaRPr lang="fr-FR" sz="1867" dirty="0"/>
          </a:p>
          <a:p>
            <a:pPr marL="609585" lvl="1" indent="0">
              <a:buNone/>
            </a:pPr>
            <a:endParaRPr lang="fr-FR" sz="1867" dirty="0"/>
          </a:p>
          <a:p>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Déroulement d’un scan</a:t>
            </a:r>
          </a:p>
        </p:txBody>
      </p:sp>
      <p:graphicFrame>
        <p:nvGraphicFramePr>
          <p:cNvPr id="2" name="Tableau 1">
            <a:extLst>
              <a:ext uri="{FF2B5EF4-FFF2-40B4-BE49-F238E27FC236}">
                <a16:creationId xmlns:a16="http://schemas.microsoft.com/office/drawing/2014/main" id="{FE65AEEA-6A7B-4A66-90D0-8FA929C5E1F1}"/>
              </a:ext>
            </a:extLst>
          </p:cNvPr>
          <p:cNvGraphicFramePr>
            <a:graphicFrameLocks noGrp="1"/>
          </p:cNvGraphicFramePr>
          <p:nvPr/>
        </p:nvGraphicFramePr>
        <p:xfrm>
          <a:off x="3215681" y="4005064"/>
          <a:ext cx="7488831" cy="1672336"/>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1745031209"/>
                    </a:ext>
                  </a:extLst>
                </a:gridCol>
                <a:gridCol w="1407577">
                  <a:extLst>
                    <a:ext uri="{9D8B030D-6E8A-4147-A177-3AD203B41FA5}">
                      <a16:colId xmlns:a16="http://schemas.microsoft.com/office/drawing/2014/main" val="3215414390"/>
                    </a:ext>
                  </a:extLst>
                </a:gridCol>
                <a:gridCol w="1088479">
                  <a:extLst>
                    <a:ext uri="{9D8B030D-6E8A-4147-A177-3AD203B41FA5}">
                      <a16:colId xmlns:a16="http://schemas.microsoft.com/office/drawing/2014/main" val="2430681541"/>
                    </a:ext>
                  </a:extLst>
                </a:gridCol>
                <a:gridCol w="1087625">
                  <a:extLst>
                    <a:ext uri="{9D8B030D-6E8A-4147-A177-3AD203B41FA5}">
                      <a16:colId xmlns:a16="http://schemas.microsoft.com/office/drawing/2014/main" val="602545574"/>
                    </a:ext>
                  </a:extLst>
                </a:gridCol>
                <a:gridCol w="1088479">
                  <a:extLst>
                    <a:ext uri="{9D8B030D-6E8A-4147-A177-3AD203B41FA5}">
                      <a16:colId xmlns:a16="http://schemas.microsoft.com/office/drawing/2014/main" val="3800153911"/>
                    </a:ext>
                  </a:extLst>
                </a:gridCol>
                <a:gridCol w="1088479">
                  <a:extLst>
                    <a:ext uri="{9D8B030D-6E8A-4147-A177-3AD203B41FA5}">
                      <a16:colId xmlns:a16="http://schemas.microsoft.com/office/drawing/2014/main" val="4105270867"/>
                    </a:ext>
                  </a:extLst>
                </a:gridCol>
              </a:tblGrid>
              <a:tr h="412835">
                <a:tc>
                  <a:txBody>
                    <a:bodyPr/>
                    <a:lstStyle/>
                    <a:p>
                      <a:pPr algn="ctr">
                        <a:lnSpc>
                          <a:spcPct val="107000"/>
                        </a:lnSpc>
                        <a:spcAft>
                          <a:spcPts val="800"/>
                        </a:spcAft>
                      </a:pPr>
                      <a:r>
                        <a:rPr lang="fr-FR" sz="1900" dirty="0">
                          <a:effectLst/>
                        </a:rPr>
                        <a:t>Passe de scan</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B20/B28</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B8</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a:effectLst/>
                        </a:rPr>
                        <a:t>B3</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B1</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B7</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911023215"/>
                  </a:ext>
                </a:extLst>
              </a:tr>
              <a:tr h="412835">
                <a:tc>
                  <a:txBody>
                    <a:bodyPr/>
                    <a:lstStyle/>
                    <a:p>
                      <a:pPr algn="ctr">
                        <a:lnSpc>
                          <a:spcPct val="107000"/>
                        </a:lnSpc>
                        <a:spcAft>
                          <a:spcPts val="800"/>
                        </a:spcAft>
                      </a:pPr>
                      <a:r>
                        <a:rPr lang="fr-FR" sz="1900">
                          <a:effectLst/>
                        </a:rPr>
                        <a:t>1</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4G (B20)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2G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dirty="0">
                          <a:effectLst/>
                        </a:rPr>
                        <a:t>2G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3G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4G</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540805736"/>
                  </a:ext>
                </a:extLst>
              </a:tr>
              <a:tr h="412835">
                <a:tc>
                  <a:txBody>
                    <a:bodyPr/>
                    <a:lstStyle/>
                    <a:p>
                      <a:pPr algn="ctr">
                        <a:lnSpc>
                          <a:spcPct val="107000"/>
                        </a:lnSpc>
                        <a:spcAft>
                          <a:spcPts val="800"/>
                        </a:spcAft>
                      </a:pPr>
                      <a:r>
                        <a:rPr lang="fr-FR" sz="1900">
                          <a:effectLst/>
                        </a:rPr>
                        <a:t>2</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4G (B28)</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3G</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dirty="0">
                          <a:effectLst/>
                        </a:rPr>
                        <a:t>4G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4G</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271649240"/>
                  </a:ext>
                </a:extLst>
              </a:tr>
              <a:tr h="412835">
                <a:tc>
                  <a:txBody>
                    <a:bodyPr/>
                    <a:lstStyle/>
                    <a:p>
                      <a:pPr algn="ctr">
                        <a:lnSpc>
                          <a:spcPct val="107000"/>
                        </a:lnSpc>
                        <a:spcAft>
                          <a:spcPts val="800"/>
                        </a:spcAft>
                      </a:pPr>
                      <a:r>
                        <a:rPr lang="fr-FR" sz="1900">
                          <a:effectLst/>
                        </a:rPr>
                        <a:t>3</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a:effectLst/>
                        </a:rPr>
                        <a:t>4G</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a:lnSpc>
                          <a:spcPct val="107000"/>
                        </a:lnSpc>
                        <a:spcAft>
                          <a:spcPts val="800"/>
                        </a:spcAft>
                      </a:pPr>
                      <a:r>
                        <a:rPr lang="fr-FR" sz="1900">
                          <a:effectLst/>
                        </a:rPr>
                        <a:t>/</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nchor="ctr"/>
                </a:tc>
                <a:tc>
                  <a:txBody>
                    <a:bodyPr/>
                    <a:lstStyle/>
                    <a:p>
                      <a:pPr algn="ctr">
                        <a:lnSpc>
                          <a:spcPct val="107000"/>
                        </a:lnSpc>
                        <a:spcAft>
                          <a:spcPts val="800"/>
                        </a:spcAft>
                      </a:pPr>
                      <a:r>
                        <a:rPr lang="fr-FR" sz="1900" dirty="0">
                          <a:effectLst/>
                        </a:rPr>
                        <a:t>/</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360249358"/>
                  </a:ext>
                </a:extLst>
              </a:tr>
            </a:tbl>
          </a:graphicData>
        </a:graphic>
      </p:graphicFrame>
    </p:spTree>
    <p:extLst>
      <p:ext uri="{BB962C8B-B14F-4D97-AF65-F5344CB8AC3E}">
        <p14:creationId xmlns:p14="http://schemas.microsoft.com/office/powerpoint/2010/main" val="24034924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375968" cy="5184576"/>
          </a:xfrm>
        </p:spPr>
        <p:txBody>
          <a:bodyPr>
            <a:normAutofit/>
          </a:bodyPr>
          <a:lstStyle/>
          <a:p>
            <a:r>
              <a:rPr lang="fr-FR" sz="1867" dirty="0"/>
              <a:t>Conclusion :</a:t>
            </a:r>
          </a:p>
          <a:p>
            <a:endParaRPr lang="fr-FR" sz="1867" dirty="0"/>
          </a:p>
          <a:p>
            <a:pPr lvl="1"/>
            <a:r>
              <a:rPr lang="fr-FR" sz="1867" dirty="0"/>
              <a:t>Gain important possible sur le nombre de fréquences à parcourir (de ~ 70% à 90%)</a:t>
            </a:r>
          </a:p>
          <a:p>
            <a:endParaRPr lang="fr-FR" sz="1867" dirty="0"/>
          </a:p>
          <a:p>
            <a:pPr lvl="1"/>
            <a:r>
              <a:rPr lang="fr-FR" sz="1867" dirty="0"/>
              <a:t>Attention plusieurs cellules possibles sur une même fréquence en 3G &amp; 4G (≠ PCI)</a:t>
            </a:r>
          </a:p>
          <a:p>
            <a:endParaRPr lang="fr-FR" sz="1867" dirty="0"/>
          </a:p>
          <a:p>
            <a:pPr lvl="1"/>
            <a:r>
              <a:rPr lang="fr-FR" sz="1867" dirty="0"/>
              <a:t>Décodage des SIB jusqu’aux informations de voisinage </a:t>
            </a:r>
            <a:r>
              <a:rPr lang="fr-FR" sz="1867" dirty="0">
                <a:sym typeface="Wingdings" panose="05000000000000000000" pitchFamily="2" charset="2"/>
              </a:rPr>
              <a:t> ~2,5s / cellules sur USRP</a:t>
            </a:r>
          </a:p>
          <a:p>
            <a:endParaRPr lang="fr-FR" sz="1867" dirty="0">
              <a:sym typeface="Wingdings" panose="05000000000000000000" pitchFamily="2" charset="2"/>
            </a:endParaRPr>
          </a:p>
          <a:p>
            <a:r>
              <a:rPr lang="fr-FR" sz="1867" dirty="0"/>
              <a:t>Perspectives :</a:t>
            </a:r>
          </a:p>
          <a:p>
            <a:endParaRPr lang="fr-FR" sz="1867" dirty="0"/>
          </a:p>
          <a:p>
            <a:pPr lvl="1"/>
            <a:r>
              <a:rPr lang="fr-FR" sz="1867" dirty="0"/>
              <a:t>Modélisation de l’algorithme et estimation des gains sur des résultats de scans réels</a:t>
            </a:r>
          </a:p>
          <a:p>
            <a:pPr lvl="1"/>
            <a:endParaRPr lang="fr-FR" sz="1867" dirty="0"/>
          </a:p>
          <a:p>
            <a:pPr lvl="1"/>
            <a:r>
              <a:rPr lang="fr-FR" sz="1867" dirty="0"/>
              <a:t>Mise en œuvre de l’algorithme sur base USRP puis sur nos futurs capteurs</a:t>
            </a:r>
          </a:p>
          <a:p>
            <a:endParaRPr lang="fr-FR" sz="1867" dirty="0"/>
          </a:p>
          <a:p>
            <a:pPr marL="0" indent="0">
              <a:buNone/>
            </a:pPr>
            <a:endParaRPr lang="fr-FR" sz="1867" dirty="0"/>
          </a:p>
          <a:p>
            <a:pPr lvl="1"/>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Conclusion &amp; perspectives</a:t>
            </a:r>
          </a:p>
        </p:txBody>
      </p:sp>
    </p:spTree>
    <p:extLst>
      <p:ext uri="{BB962C8B-B14F-4D97-AF65-F5344CB8AC3E}">
        <p14:creationId xmlns:p14="http://schemas.microsoft.com/office/powerpoint/2010/main" val="12233797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375968" cy="5184576"/>
          </a:xfrm>
        </p:spPr>
        <p:txBody>
          <a:bodyPr>
            <a:normAutofit/>
          </a:bodyPr>
          <a:lstStyle/>
          <a:p>
            <a:r>
              <a:rPr lang="fr-FR" sz="1867" dirty="0"/>
              <a:t>Modélisation : </a:t>
            </a:r>
          </a:p>
          <a:p>
            <a:endParaRPr lang="fr-FR" sz="1867" dirty="0"/>
          </a:p>
          <a:p>
            <a:pPr lvl="1"/>
            <a:r>
              <a:rPr lang="fr-FR" sz="1867" dirty="0"/>
              <a:t>Résultat de scan</a:t>
            </a:r>
          </a:p>
          <a:p>
            <a:pPr lvl="1"/>
            <a:endParaRPr lang="fr-FR" sz="1867" dirty="0"/>
          </a:p>
          <a:p>
            <a:pPr lvl="1"/>
            <a:endParaRPr lang="fr-FR" sz="1867" dirty="0"/>
          </a:p>
          <a:p>
            <a:pPr lvl="1"/>
            <a:endParaRPr lang="fr-FR" sz="1867" dirty="0"/>
          </a:p>
          <a:p>
            <a:pPr lvl="1"/>
            <a:endParaRPr lang="fr-FR" sz="1867" dirty="0"/>
          </a:p>
          <a:p>
            <a:pPr lvl="1"/>
            <a:r>
              <a:rPr lang="fr-FR" sz="1867" dirty="0"/>
              <a:t>Application du modèle</a:t>
            </a:r>
          </a:p>
          <a:p>
            <a:pPr lvl="1"/>
            <a:endParaRPr lang="fr-FR" sz="1867" dirty="0"/>
          </a:p>
          <a:p>
            <a:pPr lvl="1"/>
            <a:endParaRPr lang="fr-FR" sz="1867" dirty="0"/>
          </a:p>
          <a:p>
            <a:pPr lvl="1"/>
            <a:endParaRPr lang="fr-FR" sz="1867" dirty="0"/>
          </a:p>
          <a:p>
            <a:pPr lvl="1"/>
            <a:endParaRPr lang="fr-FR" sz="1867" dirty="0"/>
          </a:p>
          <a:p>
            <a:pPr lvl="1"/>
            <a:r>
              <a:rPr lang="fr-FR" sz="1867" dirty="0"/>
              <a:t>Compromis rapidité/exhaustivité</a:t>
            </a:r>
          </a:p>
          <a:p>
            <a:pPr marL="0" indent="0">
              <a:buNone/>
            </a:pPr>
            <a:endParaRPr lang="fr-FR" sz="1867" dirty="0"/>
          </a:p>
          <a:p>
            <a:pPr lvl="1"/>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Conclusion &amp; perspectives</a:t>
            </a:r>
          </a:p>
        </p:txBody>
      </p:sp>
      <p:graphicFrame>
        <p:nvGraphicFramePr>
          <p:cNvPr id="2" name="Tableau 1">
            <a:extLst>
              <a:ext uri="{FF2B5EF4-FFF2-40B4-BE49-F238E27FC236}">
                <a16:creationId xmlns:a16="http://schemas.microsoft.com/office/drawing/2014/main" id="{C75FC419-413D-4E1F-AA59-BDA7F4C04305}"/>
              </a:ext>
            </a:extLst>
          </p:cNvPr>
          <p:cNvGraphicFramePr>
            <a:graphicFrameLocks noGrp="1"/>
          </p:cNvGraphicFramePr>
          <p:nvPr/>
        </p:nvGraphicFramePr>
        <p:xfrm>
          <a:off x="5909575" y="160047"/>
          <a:ext cx="5467012" cy="5728597"/>
        </p:xfrm>
        <a:graphic>
          <a:graphicData uri="http://schemas.openxmlformats.org/drawingml/2006/table">
            <a:tbl>
              <a:tblPr firstRow="1" bandRow="1">
                <a:tableStyleId>{5C22544A-7EE6-4342-B048-85BDC9FD1C3A}</a:tableStyleId>
              </a:tblPr>
              <a:tblGrid>
                <a:gridCol w="696800">
                  <a:extLst>
                    <a:ext uri="{9D8B030D-6E8A-4147-A177-3AD203B41FA5}">
                      <a16:colId xmlns:a16="http://schemas.microsoft.com/office/drawing/2014/main" val="2836984406"/>
                    </a:ext>
                  </a:extLst>
                </a:gridCol>
                <a:gridCol w="1200043">
                  <a:extLst>
                    <a:ext uri="{9D8B030D-6E8A-4147-A177-3AD203B41FA5}">
                      <a16:colId xmlns:a16="http://schemas.microsoft.com/office/drawing/2014/main" val="1827187567"/>
                    </a:ext>
                  </a:extLst>
                </a:gridCol>
                <a:gridCol w="977881">
                  <a:extLst>
                    <a:ext uri="{9D8B030D-6E8A-4147-A177-3AD203B41FA5}">
                      <a16:colId xmlns:a16="http://schemas.microsoft.com/office/drawing/2014/main" val="1060579450"/>
                    </a:ext>
                  </a:extLst>
                </a:gridCol>
                <a:gridCol w="1512531">
                  <a:extLst>
                    <a:ext uri="{9D8B030D-6E8A-4147-A177-3AD203B41FA5}">
                      <a16:colId xmlns:a16="http://schemas.microsoft.com/office/drawing/2014/main" val="2051204873"/>
                    </a:ext>
                  </a:extLst>
                </a:gridCol>
                <a:gridCol w="1079757">
                  <a:extLst>
                    <a:ext uri="{9D8B030D-6E8A-4147-A177-3AD203B41FA5}">
                      <a16:colId xmlns:a16="http://schemas.microsoft.com/office/drawing/2014/main" val="3214801584"/>
                    </a:ext>
                  </a:extLst>
                </a:gridCol>
              </a:tblGrid>
              <a:tr h="379417">
                <a:tc>
                  <a:txBody>
                    <a:bodyPr/>
                    <a:lstStyle/>
                    <a:p>
                      <a:pPr algn="just">
                        <a:lnSpc>
                          <a:spcPct val="107000"/>
                        </a:lnSpc>
                        <a:spcAft>
                          <a:spcPts val="1000"/>
                        </a:spcAft>
                      </a:pPr>
                      <a:r>
                        <a:rPr lang="fr-FR" sz="1300" dirty="0">
                          <a:effectLst/>
                        </a:rPr>
                        <a:t>Bande</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85823" marT="85823" marB="85823"/>
                </a:tc>
                <a:tc>
                  <a:txBody>
                    <a:bodyPr/>
                    <a:lstStyle/>
                    <a:p>
                      <a:pPr algn="just">
                        <a:lnSpc>
                          <a:spcPct val="107000"/>
                        </a:lnSpc>
                        <a:spcAft>
                          <a:spcPts val="1000"/>
                        </a:spcAft>
                      </a:pPr>
                      <a:r>
                        <a:rPr lang="fr-FR" sz="1300" dirty="0">
                          <a:effectLst/>
                        </a:rPr>
                        <a:t>Fréquence</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85823" marT="85823" marB="85823"/>
                </a:tc>
                <a:tc>
                  <a:txBody>
                    <a:bodyPr/>
                    <a:lstStyle/>
                    <a:p>
                      <a:pPr algn="just">
                        <a:lnSpc>
                          <a:spcPct val="107000"/>
                        </a:lnSpc>
                        <a:spcAft>
                          <a:spcPts val="1000"/>
                        </a:spcAft>
                      </a:pPr>
                      <a:r>
                        <a:rPr lang="fr-FR" sz="1300" dirty="0">
                          <a:effectLst/>
                        </a:rPr>
                        <a:t>EARFCN</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85823" marT="85823" marB="85823"/>
                </a:tc>
                <a:tc>
                  <a:txBody>
                    <a:bodyPr/>
                    <a:lstStyle/>
                    <a:p>
                      <a:pPr algn="just">
                        <a:lnSpc>
                          <a:spcPct val="107000"/>
                        </a:lnSpc>
                        <a:spcAft>
                          <a:spcPts val="1000"/>
                        </a:spcAft>
                      </a:pPr>
                      <a:r>
                        <a:rPr lang="fr-FR" sz="1300">
                          <a:effectLst/>
                        </a:rPr>
                        <a:t>PCI</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85823" marT="85823" marB="85823"/>
                </a:tc>
                <a:tc>
                  <a:txBody>
                    <a:bodyPr/>
                    <a:lstStyle/>
                    <a:p>
                      <a:pPr algn="just">
                        <a:lnSpc>
                          <a:spcPct val="107000"/>
                        </a:lnSpc>
                        <a:spcAft>
                          <a:spcPts val="1000"/>
                        </a:spcAft>
                      </a:pPr>
                      <a:r>
                        <a:rPr lang="fr-FR" sz="1300">
                          <a:effectLst/>
                        </a:rPr>
                        <a:t>Opérateur</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85823" marT="85823" marB="85823"/>
                </a:tc>
                <a:extLst>
                  <a:ext uri="{0D108BD9-81ED-4DB2-BD59-A6C34878D82A}">
                    <a16:rowId xmlns:a16="http://schemas.microsoft.com/office/drawing/2014/main" val="3653576249"/>
                  </a:ext>
                </a:extLst>
              </a:tr>
              <a:tr h="356612">
                <a:tc>
                  <a:txBody>
                    <a:bodyPr/>
                    <a:lstStyle/>
                    <a:p>
                      <a:pPr algn="just">
                        <a:lnSpc>
                          <a:spcPct val="107000"/>
                        </a:lnSpc>
                        <a:spcAft>
                          <a:spcPts val="1000"/>
                        </a:spcAft>
                      </a:pPr>
                      <a:r>
                        <a:rPr lang="fr-FR" sz="1300">
                          <a:effectLst/>
                        </a:rPr>
                        <a:t>B20</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796MHz</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6200</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302</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 Bouygues</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extLst>
                  <a:ext uri="{0D108BD9-81ED-4DB2-BD59-A6C34878D82A}">
                    <a16:rowId xmlns:a16="http://schemas.microsoft.com/office/drawing/2014/main" val="1575209729"/>
                  </a:ext>
                </a:extLst>
              </a:tr>
              <a:tr h="356612">
                <a:tc>
                  <a:txBody>
                    <a:bodyPr/>
                    <a:lstStyle/>
                    <a:p>
                      <a:pPr algn="just">
                        <a:lnSpc>
                          <a:spcPct val="107000"/>
                        </a:lnSpc>
                        <a:spcAft>
                          <a:spcPts val="1000"/>
                        </a:spcAft>
                      </a:pPr>
                      <a:r>
                        <a:rPr lang="fr-FR" sz="1300">
                          <a:effectLst/>
                        </a:rPr>
                        <a:t>B20</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806MHz</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6300</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36, 38</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SFR</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extLst>
                  <a:ext uri="{0D108BD9-81ED-4DB2-BD59-A6C34878D82A}">
                    <a16:rowId xmlns:a16="http://schemas.microsoft.com/office/drawing/2014/main" val="2145001670"/>
                  </a:ext>
                </a:extLst>
              </a:tr>
              <a:tr h="356612">
                <a:tc>
                  <a:txBody>
                    <a:bodyPr/>
                    <a:lstStyle/>
                    <a:p>
                      <a:pPr algn="just">
                        <a:lnSpc>
                          <a:spcPct val="107000"/>
                        </a:lnSpc>
                        <a:spcAft>
                          <a:spcPts val="1000"/>
                        </a:spcAft>
                      </a:pPr>
                      <a:r>
                        <a:rPr lang="fr-FR" sz="1300">
                          <a:effectLst/>
                        </a:rPr>
                        <a:t>B20</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816MHz</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6400</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309</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Orange</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extLst>
                  <a:ext uri="{0D108BD9-81ED-4DB2-BD59-A6C34878D82A}">
                    <a16:rowId xmlns:a16="http://schemas.microsoft.com/office/drawing/2014/main" val="2326132792"/>
                  </a:ext>
                </a:extLst>
              </a:tr>
              <a:tr h="356612">
                <a:tc>
                  <a:txBody>
                    <a:bodyPr/>
                    <a:lstStyle/>
                    <a:p>
                      <a:pPr algn="just">
                        <a:lnSpc>
                          <a:spcPct val="107000"/>
                        </a:lnSpc>
                        <a:spcAft>
                          <a:spcPts val="1000"/>
                        </a:spcAft>
                      </a:pPr>
                      <a:r>
                        <a:rPr lang="fr-FR" sz="1300">
                          <a:effectLst/>
                        </a:rPr>
                        <a:t>B28</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775,5MHz</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9385</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145, 225, 463, 111</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Bouygues</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extLst>
                  <a:ext uri="{0D108BD9-81ED-4DB2-BD59-A6C34878D82A}">
                    <a16:rowId xmlns:a16="http://schemas.microsoft.com/office/drawing/2014/main" val="3390191292"/>
                  </a:ext>
                </a:extLst>
              </a:tr>
              <a:tr h="356612">
                <a:tc>
                  <a:txBody>
                    <a:bodyPr/>
                    <a:lstStyle/>
                    <a:p>
                      <a:pPr algn="just">
                        <a:lnSpc>
                          <a:spcPct val="107000"/>
                        </a:lnSpc>
                        <a:spcAft>
                          <a:spcPts val="1000"/>
                        </a:spcAft>
                      </a:pPr>
                      <a:r>
                        <a:rPr lang="fr-FR" sz="1300">
                          <a:effectLst/>
                        </a:rPr>
                        <a:t>B28</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783MHz</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9460</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438, 298</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Free</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extLst>
                  <a:ext uri="{0D108BD9-81ED-4DB2-BD59-A6C34878D82A}">
                    <a16:rowId xmlns:a16="http://schemas.microsoft.com/office/drawing/2014/main" val="1468102282"/>
                  </a:ext>
                </a:extLst>
              </a:tr>
              <a:tr h="356612">
                <a:tc>
                  <a:txBody>
                    <a:bodyPr/>
                    <a:lstStyle/>
                    <a:p>
                      <a:pPr algn="just">
                        <a:lnSpc>
                          <a:spcPct val="107000"/>
                        </a:lnSpc>
                        <a:spcAft>
                          <a:spcPts val="1000"/>
                        </a:spcAft>
                      </a:pPr>
                      <a:r>
                        <a:rPr lang="fr-FR" sz="1300">
                          <a:effectLst/>
                        </a:rPr>
                        <a:t>B3</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1815MHz</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1300</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244, 449</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Orange</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extLst>
                  <a:ext uri="{0D108BD9-81ED-4DB2-BD59-A6C34878D82A}">
                    <a16:rowId xmlns:a16="http://schemas.microsoft.com/office/drawing/2014/main" val="2294301910"/>
                  </a:ext>
                </a:extLst>
              </a:tr>
              <a:tr h="356612">
                <a:tc>
                  <a:txBody>
                    <a:bodyPr/>
                    <a:lstStyle/>
                    <a:p>
                      <a:pPr algn="just">
                        <a:lnSpc>
                          <a:spcPct val="107000"/>
                        </a:lnSpc>
                        <a:spcAft>
                          <a:spcPts val="1000"/>
                        </a:spcAft>
                      </a:pPr>
                      <a:r>
                        <a:rPr lang="fr-FR" sz="1300">
                          <a:effectLst/>
                        </a:rPr>
                        <a:t>B3</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1835,1MHz</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1501</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223, 224</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SFR</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extLst>
                  <a:ext uri="{0D108BD9-81ED-4DB2-BD59-A6C34878D82A}">
                    <a16:rowId xmlns:a16="http://schemas.microsoft.com/office/drawing/2014/main" val="3224259464"/>
                  </a:ext>
                </a:extLst>
              </a:tr>
              <a:tr h="356612">
                <a:tc>
                  <a:txBody>
                    <a:bodyPr/>
                    <a:lstStyle/>
                    <a:p>
                      <a:pPr algn="just">
                        <a:lnSpc>
                          <a:spcPct val="107000"/>
                        </a:lnSpc>
                        <a:spcAft>
                          <a:spcPts val="1000"/>
                        </a:spcAft>
                      </a:pPr>
                      <a:r>
                        <a:rPr lang="fr-FR" sz="1300">
                          <a:effectLst/>
                        </a:rPr>
                        <a:t>B3</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1852,5MHz</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1675</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298, 438, 439</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Free</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extLst>
                  <a:ext uri="{0D108BD9-81ED-4DB2-BD59-A6C34878D82A}">
                    <a16:rowId xmlns:a16="http://schemas.microsoft.com/office/drawing/2014/main" val="2817406254"/>
                  </a:ext>
                </a:extLst>
              </a:tr>
              <a:tr h="356612">
                <a:tc>
                  <a:txBody>
                    <a:bodyPr/>
                    <a:lstStyle/>
                    <a:p>
                      <a:pPr algn="just">
                        <a:lnSpc>
                          <a:spcPct val="107000"/>
                        </a:lnSpc>
                        <a:spcAft>
                          <a:spcPts val="1000"/>
                        </a:spcAft>
                      </a:pPr>
                      <a:r>
                        <a:rPr lang="fr-FR" sz="1300">
                          <a:effectLst/>
                        </a:rPr>
                        <a:t>B3</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1870MHz</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1850</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302</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Bouygues</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extLst>
                  <a:ext uri="{0D108BD9-81ED-4DB2-BD59-A6C34878D82A}">
                    <a16:rowId xmlns:a16="http://schemas.microsoft.com/office/drawing/2014/main" val="2228835211"/>
                  </a:ext>
                </a:extLst>
              </a:tr>
              <a:tr h="356612">
                <a:tc>
                  <a:txBody>
                    <a:bodyPr/>
                    <a:lstStyle/>
                    <a:p>
                      <a:pPr algn="just">
                        <a:lnSpc>
                          <a:spcPct val="107000"/>
                        </a:lnSpc>
                        <a:spcAft>
                          <a:spcPts val="1000"/>
                        </a:spcAft>
                      </a:pPr>
                      <a:r>
                        <a:rPr lang="fr-FR" sz="1300">
                          <a:effectLst/>
                        </a:rPr>
                        <a:t>B1 </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2117,4MHz</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74</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2</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SFR</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extLst>
                  <a:ext uri="{0D108BD9-81ED-4DB2-BD59-A6C34878D82A}">
                    <a16:rowId xmlns:a16="http://schemas.microsoft.com/office/drawing/2014/main" val="782117202"/>
                  </a:ext>
                </a:extLst>
              </a:tr>
              <a:tr h="356612">
                <a:tc>
                  <a:txBody>
                    <a:bodyPr/>
                    <a:lstStyle/>
                    <a:p>
                      <a:pPr algn="just">
                        <a:lnSpc>
                          <a:spcPct val="107000"/>
                        </a:lnSpc>
                        <a:spcAft>
                          <a:spcPts val="1000"/>
                        </a:spcAft>
                      </a:pPr>
                      <a:r>
                        <a:rPr lang="fr-FR" sz="1300">
                          <a:effectLst/>
                        </a:rPr>
                        <a:t>B1</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2132,7MHz</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227</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302</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Bouygues</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extLst>
                  <a:ext uri="{0D108BD9-81ED-4DB2-BD59-A6C34878D82A}">
                    <a16:rowId xmlns:a16="http://schemas.microsoft.com/office/drawing/2014/main" val="513601765"/>
                  </a:ext>
                </a:extLst>
              </a:tr>
              <a:tr h="356612">
                <a:tc>
                  <a:txBody>
                    <a:bodyPr/>
                    <a:lstStyle/>
                    <a:p>
                      <a:pPr algn="just">
                        <a:lnSpc>
                          <a:spcPct val="107000"/>
                        </a:lnSpc>
                        <a:spcAft>
                          <a:spcPts val="1000"/>
                        </a:spcAft>
                      </a:pPr>
                      <a:r>
                        <a:rPr lang="fr-FR" sz="1300">
                          <a:effectLst/>
                        </a:rPr>
                        <a:t>B1</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2164,7MHz</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547</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475</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Orange</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extLst>
                  <a:ext uri="{0D108BD9-81ED-4DB2-BD59-A6C34878D82A}">
                    <a16:rowId xmlns:a16="http://schemas.microsoft.com/office/drawing/2014/main" val="2876348477"/>
                  </a:ext>
                </a:extLst>
              </a:tr>
              <a:tr h="356612">
                <a:tc>
                  <a:txBody>
                    <a:bodyPr/>
                    <a:lstStyle/>
                    <a:p>
                      <a:pPr algn="just">
                        <a:lnSpc>
                          <a:spcPct val="107000"/>
                        </a:lnSpc>
                        <a:spcAft>
                          <a:spcPts val="1000"/>
                        </a:spcAft>
                      </a:pPr>
                      <a:r>
                        <a:rPr lang="fr-FR" sz="1300">
                          <a:effectLst/>
                        </a:rPr>
                        <a:t>B7</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2627,5MHz</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2825</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238, 377</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SFR</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extLst>
                  <a:ext uri="{0D108BD9-81ED-4DB2-BD59-A6C34878D82A}">
                    <a16:rowId xmlns:a16="http://schemas.microsoft.com/office/drawing/2014/main" val="2183595940"/>
                  </a:ext>
                </a:extLst>
              </a:tr>
              <a:tr h="356612">
                <a:tc>
                  <a:txBody>
                    <a:bodyPr/>
                    <a:lstStyle/>
                    <a:p>
                      <a:pPr algn="just">
                        <a:lnSpc>
                          <a:spcPct val="107000"/>
                        </a:lnSpc>
                        <a:spcAft>
                          <a:spcPts val="1000"/>
                        </a:spcAft>
                      </a:pPr>
                      <a:r>
                        <a:rPr lang="fr-FR" sz="1300">
                          <a:effectLst/>
                        </a:rPr>
                        <a:t>B7</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2645MHz</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3000</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299</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Orange</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extLst>
                  <a:ext uri="{0D108BD9-81ED-4DB2-BD59-A6C34878D82A}">
                    <a16:rowId xmlns:a16="http://schemas.microsoft.com/office/drawing/2014/main" val="1659182860"/>
                  </a:ext>
                </a:extLst>
              </a:tr>
              <a:tr h="356612">
                <a:tc>
                  <a:txBody>
                    <a:bodyPr/>
                    <a:lstStyle/>
                    <a:p>
                      <a:pPr algn="just">
                        <a:lnSpc>
                          <a:spcPct val="107000"/>
                        </a:lnSpc>
                        <a:spcAft>
                          <a:spcPts val="1000"/>
                        </a:spcAft>
                      </a:pPr>
                      <a:r>
                        <a:rPr lang="fr-FR" sz="1300">
                          <a:effectLst/>
                        </a:rPr>
                        <a:t>B7</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2680MHz</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3350</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a:effectLst/>
                        </a:rPr>
                        <a:t>438</a:t>
                      </a:r>
                      <a:endParaRPr lang="fr-FR" sz="13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tc>
                  <a:txBody>
                    <a:bodyPr/>
                    <a:lstStyle/>
                    <a:p>
                      <a:pPr algn="just">
                        <a:lnSpc>
                          <a:spcPct val="107000"/>
                        </a:lnSpc>
                        <a:spcAft>
                          <a:spcPts val="1000"/>
                        </a:spcAft>
                      </a:pPr>
                      <a:r>
                        <a:rPr lang="fr-FR" sz="1300" dirty="0">
                          <a:effectLst/>
                        </a:rPr>
                        <a:t>Free</a:t>
                      </a:r>
                      <a:endParaRPr lang="fr-FR" sz="13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txBody>
                  <a:tcPr marL="142837" marR="74420" marT="74420" marB="74420"/>
                </a:tc>
                <a:extLst>
                  <a:ext uri="{0D108BD9-81ED-4DB2-BD59-A6C34878D82A}">
                    <a16:rowId xmlns:a16="http://schemas.microsoft.com/office/drawing/2014/main" val="2150036889"/>
                  </a:ext>
                </a:extLst>
              </a:tr>
            </a:tbl>
          </a:graphicData>
        </a:graphic>
      </p:graphicFrame>
      <p:sp>
        <p:nvSpPr>
          <p:cNvPr id="3" name="Flèche : droite 2">
            <a:extLst>
              <a:ext uri="{FF2B5EF4-FFF2-40B4-BE49-F238E27FC236}">
                <a16:creationId xmlns:a16="http://schemas.microsoft.com/office/drawing/2014/main" id="{D449126E-6F4D-44C3-B94D-3F36A00E9188}"/>
              </a:ext>
            </a:extLst>
          </p:cNvPr>
          <p:cNvSpPr/>
          <p:nvPr/>
        </p:nvSpPr>
        <p:spPr>
          <a:xfrm rot="5400000">
            <a:off x="1827083" y="2801374"/>
            <a:ext cx="1145013" cy="4800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6" name="Flèche : droite 5">
            <a:extLst>
              <a:ext uri="{FF2B5EF4-FFF2-40B4-BE49-F238E27FC236}">
                <a16:creationId xmlns:a16="http://schemas.microsoft.com/office/drawing/2014/main" id="{7B46060E-62A3-44BE-945A-1087FD35576B}"/>
              </a:ext>
            </a:extLst>
          </p:cNvPr>
          <p:cNvSpPr/>
          <p:nvPr/>
        </p:nvSpPr>
        <p:spPr>
          <a:xfrm rot="5400000">
            <a:off x="1827083" y="4526008"/>
            <a:ext cx="1145013" cy="4800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Tree>
    <p:extLst>
      <p:ext uri="{BB962C8B-B14F-4D97-AF65-F5344CB8AC3E}">
        <p14:creationId xmlns:p14="http://schemas.microsoft.com/office/powerpoint/2010/main" val="2816216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6959477" cy="5184576"/>
          </a:xfrm>
        </p:spPr>
        <p:txBody>
          <a:bodyPr>
            <a:normAutofit/>
          </a:bodyPr>
          <a:lstStyle/>
          <a:p>
            <a:r>
              <a:rPr lang="fr-FR" sz="1867" dirty="0"/>
              <a:t>Contexte de l’étude :</a:t>
            </a:r>
          </a:p>
          <a:p>
            <a:endParaRPr lang="fr-FR" sz="1867" dirty="0"/>
          </a:p>
          <a:p>
            <a:pPr lvl="1"/>
            <a:r>
              <a:rPr lang="fr-FR" sz="1867" dirty="0"/>
              <a:t>Bandes &amp; technologies françaises</a:t>
            </a:r>
          </a:p>
          <a:p>
            <a:endParaRPr lang="fr-FR" sz="1867" dirty="0"/>
          </a:p>
          <a:p>
            <a:endParaRPr lang="fr-FR" sz="1867" dirty="0"/>
          </a:p>
          <a:p>
            <a:r>
              <a:rPr lang="fr-FR" sz="1867" dirty="0"/>
              <a:t>Problématiques principales :</a:t>
            </a:r>
          </a:p>
          <a:p>
            <a:endParaRPr lang="fr-FR" sz="1867" dirty="0"/>
          </a:p>
          <a:p>
            <a:pPr lvl="1"/>
            <a:r>
              <a:rPr lang="fr-FR" sz="1867" dirty="0"/>
              <a:t>Plusieurs technologies …</a:t>
            </a:r>
          </a:p>
          <a:p>
            <a:pPr marL="609585" lvl="1" indent="0">
              <a:buNone/>
            </a:pPr>
            <a:endParaRPr lang="fr-FR" sz="1867" dirty="0"/>
          </a:p>
          <a:p>
            <a:pPr lvl="1"/>
            <a:r>
              <a:rPr lang="fr-FR" sz="1867" dirty="0"/>
              <a:t>… plusieurs bandes …</a:t>
            </a:r>
          </a:p>
          <a:p>
            <a:pPr marL="609585" lvl="1" indent="0">
              <a:buNone/>
            </a:pPr>
            <a:endParaRPr lang="fr-FR" sz="1867" dirty="0"/>
          </a:p>
          <a:p>
            <a:pPr marL="0" indent="0">
              <a:buNone/>
            </a:pPr>
            <a:endParaRPr lang="fr-FR" sz="1867" dirty="0"/>
          </a:p>
        </p:txBody>
      </p:sp>
      <p:sp>
        <p:nvSpPr>
          <p:cNvPr id="4" name="Titre 3"/>
          <p:cNvSpPr>
            <a:spLocks noGrp="1"/>
          </p:cNvSpPr>
          <p:nvPr>
            <p:ph type="title"/>
          </p:nvPr>
        </p:nvSpPr>
        <p:spPr/>
        <p:txBody>
          <a:bodyPr>
            <a:normAutofit/>
          </a:bodyPr>
          <a:lstStyle/>
          <a:p>
            <a:r>
              <a:rPr lang="fr-FR" dirty="0"/>
              <a:t>Présentation de l’étude</a:t>
            </a:r>
          </a:p>
        </p:txBody>
      </p:sp>
      <p:grpSp>
        <p:nvGrpSpPr>
          <p:cNvPr id="2" name="Groupe 1">
            <a:extLst>
              <a:ext uri="{FF2B5EF4-FFF2-40B4-BE49-F238E27FC236}">
                <a16:creationId xmlns:a16="http://schemas.microsoft.com/office/drawing/2014/main" id="{958305B8-9A52-4DAA-87F4-70E9C4E7851D}"/>
              </a:ext>
            </a:extLst>
          </p:cNvPr>
          <p:cNvGrpSpPr/>
          <p:nvPr/>
        </p:nvGrpSpPr>
        <p:grpSpPr>
          <a:xfrm>
            <a:off x="5519937" y="356659"/>
            <a:ext cx="6264524" cy="5127061"/>
            <a:chOff x="3140578" y="519558"/>
            <a:chExt cx="6408719" cy="4708076"/>
          </a:xfrm>
        </p:grpSpPr>
        <p:sp>
          <p:nvSpPr>
            <p:cNvPr id="7" name="Ellipse 6">
              <a:extLst>
                <a:ext uri="{FF2B5EF4-FFF2-40B4-BE49-F238E27FC236}">
                  <a16:creationId xmlns:a16="http://schemas.microsoft.com/office/drawing/2014/main" id="{780806EF-3BF6-4C80-B73B-9A0D131E30C2}"/>
                </a:ext>
              </a:extLst>
            </p:cNvPr>
            <p:cNvSpPr/>
            <p:nvPr/>
          </p:nvSpPr>
          <p:spPr>
            <a:xfrm>
              <a:off x="3347408" y="948478"/>
              <a:ext cx="1451751" cy="85783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2G (GSM)</a:t>
              </a:r>
            </a:p>
          </p:txBody>
        </p:sp>
        <p:sp>
          <p:nvSpPr>
            <p:cNvPr id="8" name="Ellipse 7">
              <a:extLst>
                <a:ext uri="{FF2B5EF4-FFF2-40B4-BE49-F238E27FC236}">
                  <a16:creationId xmlns:a16="http://schemas.microsoft.com/office/drawing/2014/main" id="{F5DCA657-45F1-4B10-A14C-079EABCFFAA7}"/>
                </a:ext>
              </a:extLst>
            </p:cNvPr>
            <p:cNvSpPr/>
            <p:nvPr/>
          </p:nvSpPr>
          <p:spPr>
            <a:xfrm>
              <a:off x="5383994" y="2306326"/>
              <a:ext cx="1427419" cy="857838"/>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3G (UMTS)</a:t>
              </a:r>
            </a:p>
          </p:txBody>
        </p:sp>
        <p:sp>
          <p:nvSpPr>
            <p:cNvPr id="9" name="Ellipse 8">
              <a:extLst>
                <a:ext uri="{FF2B5EF4-FFF2-40B4-BE49-F238E27FC236}">
                  <a16:creationId xmlns:a16="http://schemas.microsoft.com/office/drawing/2014/main" id="{8D8B19A0-5836-4959-8F58-35BDD2E8B7D7}"/>
                </a:ext>
              </a:extLst>
            </p:cNvPr>
            <p:cNvSpPr/>
            <p:nvPr/>
          </p:nvSpPr>
          <p:spPr>
            <a:xfrm>
              <a:off x="7499522" y="3535486"/>
              <a:ext cx="1446461" cy="857838"/>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4G (LTE)</a:t>
              </a:r>
            </a:p>
          </p:txBody>
        </p:sp>
        <p:sp>
          <p:nvSpPr>
            <p:cNvPr id="10" name="Ellipse 9">
              <a:extLst>
                <a:ext uri="{FF2B5EF4-FFF2-40B4-BE49-F238E27FC236}">
                  <a16:creationId xmlns:a16="http://schemas.microsoft.com/office/drawing/2014/main" id="{A5758A83-7744-4D8D-96DE-8AA41B96DDBD}"/>
                </a:ext>
              </a:extLst>
            </p:cNvPr>
            <p:cNvSpPr/>
            <p:nvPr/>
          </p:nvSpPr>
          <p:spPr>
            <a:xfrm>
              <a:off x="5292080" y="519558"/>
              <a:ext cx="1206631" cy="857839"/>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B8 900</a:t>
              </a:r>
            </a:p>
          </p:txBody>
        </p:sp>
        <p:sp>
          <p:nvSpPr>
            <p:cNvPr id="11" name="Ellipse 10">
              <a:extLst>
                <a:ext uri="{FF2B5EF4-FFF2-40B4-BE49-F238E27FC236}">
                  <a16:creationId xmlns:a16="http://schemas.microsoft.com/office/drawing/2014/main" id="{14986045-44C4-49FE-8F3D-9E720995EB19}"/>
                </a:ext>
              </a:extLst>
            </p:cNvPr>
            <p:cNvSpPr/>
            <p:nvPr/>
          </p:nvSpPr>
          <p:spPr>
            <a:xfrm>
              <a:off x="3140578" y="2555538"/>
              <a:ext cx="1206632" cy="85783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B3 1800</a:t>
              </a:r>
            </a:p>
          </p:txBody>
        </p:sp>
        <p:sp>
          <p:nvSpPr>
            <p:cNvPr id="12" name="Ellipse 11">
              <a:extLst>
                <a:ext uri="{FF2B5EF4-FFF2-40B4-BE49-F238E27FC236}">
                  <a16:creationId xmlns:a16="http://schemas.microsoft.com/office/drawing/2014/main" id="{843105D6-0630-4735-A588-7CFBAC582C4D}"/>
                </a:ext>
              </a:extLst>
            </p:cNvPr>
            <p:cNvSpPr/>
            <p:nvPr/>
          </p:nvSpPr>
          <p:spPr>
            <a:xfrm>
              <a:off x="7070937" y="1213224"/>
              <a:ext cx="1206632" cy="857840"/>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B1 2100</a:t>
              </a:r>
            </a:p>
          </p:txBody>
        </p:sp>
        <p:sp>
          <p:nvSpPr>
            <p:cNvPr id="17" name="Ellipse 16">
              <a:extLst>
                <a:ext uri="{FF2B5EF4-FFF2-40B4-BE49-F238E27FC236}">
                  <a16:creationId xmlns:a16="http://schemas.microsoft.com/office/drawing/2014/main" id="{CDF183B0-1D3F-4A5B-AD8B-AA27F2B0C6E9}"/>
                </a:ext>
              </a:extLst>
            </p:cNvPr>
            <p:cNvSpPr/>
            <p:nvPr/>
          </p:nvSpPr>
          <p:spPr>
            <a:xfrm>
              <a:off x="8342667" y="2244634"/>
              <a:ext cx="1206630" cy="857840"/>
            </a:xfrm>
            <a:prstGeom prst="ellips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B28 700</a:t>
              </a:r>
            </a:p>
          </p:txBody>
        </p:sp>
        <p:sp>
          <p:nvSpPr>
            <p:cNvPr id="18" name="Ellipse 17">
              <a:extLst>
                <a:ext uri="{FF2B5EF4-FFF2-40B4-BE49-F238E27FC236}">
                  <a16:creationId xmlns:a16="http://schemas.microsoft.com/office/drawing/2014/main" id="{92C1A285-9B66-4F3C-BC6F-52C7FD672257}"/>
                </a:ext>
              </a:extLst>
            </p:cNvPr>
            <p:cNvSpPr/>
            <p:nvPr/>
          </p:nvSpPr>
          <p:spPr>
            <a:xfrm>
              <a:off x="5863637" y="4369796"/>
              <a:ext cx="1206630" cy="857838"/>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B7 2600</a:t>
              </a:r>
            </a:p>
          </p:txBody>
        </p:sp>
        <p:sp>
          <p:nvSpPr>
            <p:cNvPr id="19" name="Ellipse 18">
              <a:extLst>
                <a:ext uri="{FF2B5EF4-FFF2-40B4-BE49-F238E27FC236}">
                  <a16:creationId xmlns:a16="http://schemas.microsoft.com/office/drawing/2014/main" id="{4D1BB307-7BEE-4A88-85AE-CFEED36F74D6}"/>
                </a:ext>
              </a:extLst>
            </p:cNvPr>
            <p:cNvSpPr/>
            <p:nvPr/>
          </p:nvSpPr>
          <p:spPr>
            <a:xfrm>
              <a:off x="4020963" y="3806029"/>
              <a:ext cx="1206630" cy="857838"/>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B20 800</a:t>
              </a:r>
            </a:p>
          </p:txBody>
        </p:sp>
      </p:grpSp>
    </p:spTree>
    <p:extLst>
      <p:ext uri="{BB962C8B-B14F-4D97-AF65-F5344CB8AC3E}">
        <p14:creationId xmlns:p14="http://schemas.microsoft.com/office/powerpoint/2010/main" val="733154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6959477" cy="5184576"/>
          </a:xfrm>
        </p:spPr>
        <p:txBody>
          <a:bodyPr>
            <a:normAutofit/>
          </a:bodyPr>
          <a:lstStyle/>
          <a:p>
            <a:r>
              <a:rPr lang="fr-FR" sz="1867" dirty="0"/>
              <a:t>Contexte de l’étude :</a:t>
            </a:r>
          </a:p>
          <a:p>
            <a:endParaRPr lang="fr-FR" sz="1867" dirty="0"/>
          </a:p>
          <a:p>
            <a:pPr lvl="1"/>
            <a:r>
              <a:rPr lang="fr-FR" sz="1867" dirty="0"/>
              <a:t>Bandes &amp; technologies françaises</a:t>
            </a:r>
          </a:p>
          <a:p>
            <a:endParaRPr lang="fr-FR" sz="1867" dirty="0"/>
          </a:p>
          <a:p>
            <a:endParaRPr lang="fr-FR" sz="1867" dirty="0"/>
          </a:p>
          <a:p>
            <a:r>
              <a:rPr lang="fr-FR" sz="1867" dirty="0"/>
              <a:t>Problématiques principales :</a:t>
            </a:r>
          </a:p>
          <a:p>
            <a:endParaRPr lang="fr-FR" sz="1867" dirty="0"/>
          </a:p>
          <a:p>
            <a:pPr lvl="1"/>
            <a:r>
              <a:rPr lang="fr-FR" sz="1867" dirty="0"/>
              <a:t>Plusieurs technologies …</a:t>
            </a:r>
          </a:p>
          <a:p>
            <a:pPr marL="609585" lvl="1" indent="0">
              <a:buNone/>
            </a:pPr>
            <a:endParaRPr lang="fr-FR" sz="1867" dirty="0"/>
          </a:p>
          <a:p>
            <a:pPr lvl="1"/>
            <a:r>
              <a:rPr lang="fr-FR" sz="1867" dirty="0"/>
              <a:t>… plusieurs bandes …</a:t>
            </a:r>
          </a:p>
          <a:p>
            <a:pPr marL="609585" lvl="1" indent="0">
              <a:buNone/>
            </a:pPr>
            <a:endParaRPr lang="fr-FR" sz="1867" dirty="0"/>
          </a:p>
          <a:p>
            <a:pPr lvl="1"/>
            <a:r>
              <a:rPr lang="fr-FR" sz="1867" dirty="0"/>
              <a:t>… et même plusieurs technologies par bande !</a:t>
            </a:r>
          </a:p>
          <a:p>
            <a:pPr marL="0" indent="0">
              <a:buNone/>
            </a:pPr>
            <a:endParaRPr lang="fr-FR" sz="1867" dirty="0"/>
          </a:p>
        </p:txBody>
      </p:sp>
      <p:sp>
        <p:nvSpPr>
          <p:cNvPr id="4" name="Titre 3"/>
          <p:cNvSpPr>
            <a:spLocks noGrp="1"/>
          </p:cNvSpPr>
          <p:nvPr>
            <p:ph type="title"/>
          </p:nvPr>
        </p:nvSpPr>
        <p:spPr/>
        <p:txBody>
          <a:bodyPr>
            <a:normAutofit/>
          </a:bodyPr>
          <a:lstStyle/>
          <a:p>
            <a:r>
              <a:rPr lang="fr-FR" dirty="0"/>
              <a:t>Présentation de l’étude</a:t>
            </a:r>
          </a:p>
        </p:txBody>
      </p:sp>
      <p:grpSp>
        <p:nvGrpSpPr>
          <p:cNvPr id="2" name="Groupe 1">
            <a:extLst>
              <a:ext uri="{FF2B5EF4-FFF2-40B4-BE49-F238E27FC236}">
                <a16:creationId xmlns:a16="http://schemas.microsoft.com/office/drawing/2014/main" id="{958305B8-9A52-4DAA-87F4-70E9C4E7851D}"/>
              </a:ext>
            </a:extLst>
          </p:cNvPr>
          <p:cNvGrpSpPr/>
          <p:nvPr/>
        </p:nvGrpSpPr>
        <p:grpSpPr>
          <a:xfrm>
            <a:off x="5519937" y="356659"/>
            <a:ext cx="6264524" cy="5127061"/>
            <a:chOff x="3140578" y="519558"/>
            <a:chExt cx="6408719" cy="4708076"/>
          </a:xfrm>
        </p:grpSpPr>
        <p:sp>
          <p:nvSpPr>
            <p:cNvPr id="7" name="Ellipse 6">
              <a:extLst>
                <a:ext uri="{FF2B5EF4-FFF2-40B4-BE49-F238E27FC236}">
                  <a16:creationId xmlns:a16="http://schemas.microsoft.com/office/drawing/2014/main" id="{780806EF-3BF6-4C80-B73B-9A0D131E30C2}"/>
                </a:ext>
              </a:extLst>
            </p:cNvPr>
            <p:cNvSpPr/>
            <p:nvPr/>
          </p:nvSpPr>
          <p:spPr>
            <a:xfrm>
              <a:off x="3347408" y="948478"/>
              <a:ext cx="1451751" cy="85783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2G (GSM)</a:t>
              </a:r>
            </a:p>
          </p:txBody>
        </p:sp>
        <p:sp>
          <p:nvSpPr>
            <p:cNvPr id="8" name="Ellipse 7">
              <a:extLst>
                <a:ext uri="{FF2B5EF4-FFF2-40B4-BE49-F238E27FC236}">
                  <a16:creationId xmlns:a16="http://schemas.microsoft.com/office/drawing/2014/main" id="{F5DCA657-45F1-4B10-A14C-079EABCFFAA7}"/>
                </a:ext>
              </a:extLst>
            </p:cNvPr>
            <p:cNvSpPr/>
            <p:nvPr/>
          </p:nvSpPr>
          <p:spPr>
            <a:xfrm>
              <a:off x="5383994" y="2306326"/>
              <a:ext cx="1427419" cy="857838"/>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3G (UMTS)</a:t>
              </a:r>
            </a:p>
          </p:txBody>
        </p:sp>
        <p:sp>
          <p:nvSpPr>
            <p:cNvPr id="9" name="Ellipse 8">
              <a:extLst>
                <a:ext uri="{FF2B5EF4-FFF2-40B4-BE49-F238E27FC236}">
                  <a16:creationId xmlns:a16="http://schemas.microsoft.com/office/drawing/2014/main" id="{8D8B19A0-5836-4959-8F58-35BDD2E8B7D7}"/>
                </a:ext>
              </a:extLst>
            </p:cNvPr>
            <p:cNvSpPr/>
            <p:nvPr/>
          </p:nvSpPr>
          <p:spPr>
            <a:xfrm>
              <a:off x="7499522" y="3535486"/>
              <a:ext cx="1446461" cy="857838"/>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4G (LTE)</a:t>
              </a:r>
            </a:p>
          </p:txBody>
        </p:sp>
        <p:sp>
          <p:nvSpPr>
            <p:cNvPr id="10" name="Ellipse 9">
              <a:extLst>
                <a:ext uri="{FF2B5EF4-FFF2-40B4-BE49-F238E27FC236}">
                  <a16:creationId xmlns:a16="http://schemas.microsoft.com/office/drawing/2014/main" id="{A5758A83-7744-4D8D-96DE-8AA41B96DDBD}"/>
                </a:ext>
              </a:extLst>
            </p:cNvPr>
            <p:cNvSpPr/>
            <p:nvPr/>
          </p:nvSpPr>
          <p:spPr>
            <a:xfrm>
              <a:off x="5292080" y="519558"/>
              <a:ext cx="1206631" cy="857839"/>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B8 900</a:t>
              </a:r>
            </a:p>
          </p:txBody>
        </p:sp>
        <p:sp>
          <p:nvSpPr>
            <p:cNvPr id="11" name="Ellipse 10">
              <a:extLst>
                <a:ext uri="{FF2B5EF4-FFF2-40B4-BE49-F238E27FC236}">
                  <a16:creationId xmlns:a16="http://schemas.microsoft.com/office/drawing/2014/main" id="{14986045-44C4-49FE-8F3D-9E720995EB19}"/>
                </a:ext>
              </a:extLst>
            </p:cNvPr>
            <p:cNvSpPr/>
            <p:nvPr/>
          </p:nvSpPr>
          <p:spPr>
            <a:xfrm>
              <a:off x="3140578" y="2555538"/>
              <a:ext cx="1206632" cy="85783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B3 1800</a:t>
              </a:r>
            </a:p>
          </p:txBody>
        </p:sp>
        <p:sp>
          <p:nvSpPr>
            <p:cNvPr id="12" name="Ellipse 11">
              <a:extLst>
                <a:ext uri="{FF2B5EF4-FFF2-40B4-BE49-F238E27FC236}">
                  <a16:creationId xmlns:a16="http://schemas.microsoft.com/office/drawing/2014/main" id="{843105D6-0630-4735-A588-7CFBAC582C4D}"/>
                </a:ext>
              </a:extLst>
            </p:cNvPr>
            <p:cNvSpPr/>
            <p:nvPr/>
          </p:nvSpPr>
          <p:spPr>
            <a:xfrm>
              <a:off x="7070937" y="1213224"/>
              <a:ext cx="1206632" cy="857840"/>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B1 2100</a:t>
              </a:r>
            </a:p>
          </p:txBody>
        </p:sp>
        <p:cxnSp>
          <p:nvCxnSpPr>
            <p:cNvPr id="13" name="Connecteur droit 12">
              <a:extLst>
                <a:ext uri="{FF2B5EF4-FFF2-40B4-BE49-F238E27FC236}">
                  <a16:creationId xmlns:a16="http://schemas.microsoft.com/office/drawing/2014/main" id="{79E96758-5CCC-4ECF-8D28-4A0BC9127B4F}"/>
                </a:ext>
              </a:extLst>
            </p:cNvPr>
            <p:cNvCxnSpPr>
              <a:cxnSpLocks/>
              <a:stCxn id="7" idx="4"/>
              <a:endCxn id="11" idx="0"/>
            </p:cNvCxnSpPr>
            <p:nvPr/>
          </p:nvCxnSpPr>
          <p:spPr>
            <a:xfrm flipH="1">
              <a:off x="3743894" y="1806316"/>
              <a:ext cx="329390" cy="74922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Connecteur droit 13">
              <a:extLst>
                <a:ext uri="{FF2B5EF4-FFF2-40B4-BE49-F238E27FC236}">
                  <a16:creationId xmlns:a16="http://schemas.microsoft.com/office/drawing/2014/main" id="{9D7B87EC-42DA-45BD-9950-385BBFB57476}"/>
                </a:ext>
              </a:extLst>
            </p:cNvPr>
            <p:cNvCxnSpPr>
              <a:cxnSpLocks/>
              <a:stCxn id="7" idx="6"/>
              <a:endCxn id="10" idx="2"/>
            </p:cNvCxnSpPr>
            <p:nvPr/>
          </p:nvCxnSpPr>
          <p:spPr>
            <a:xfrm flipV="1">
              <a:off x="4799159" y="948478"/>
              <a:ext cx="492921" cy="42892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Connecteur droit 14">
              <a:extLst>
                <a:ext uri="{FF2B5EF4-FFF2-40B4-BE49-F238E27FC236}">
                  <a16:creationId xmlns:a16="http://schemas.microsoft.com/office/drawing/2014/main" id="{50D61A8C-8D57-46A2-9B40-74B4F7CF063E}"/>
                </a:ext>
              </a:extLst>
            </p:cNvPr>
            <p:cNvCxnSpPr>
              <a:cxnSpLocks/>
              <a:stCxn id="8" idx="7"/>
              <a:endCxn id="12" idx="2"/>
            </p:cNvCxnSpPr>
            <p:nvPr/>
          </p:nvCxnSpPr>
          <p:spPr>
            <a:xfrm flipV="1">
              <a:off x="6602373" y="1642144"/>
              <a:ext cx="468564" cy="78981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17" name="Ellipse 16">
              <a:extLst>
                <a:ext uri="{FF2B5EF4-FFF2-40B4-BE49-F238E27FC236}">
                  <a16:creationId xmlns:a16="http://schemas.microsoft.com/office/drawing/2014/main" id="{CDF183B0-1D3F-4A5B-AD8B-AA27F2B0C6E9}"/>
                </a:ext>
              </a:extLst>
            </p:cNvPr>
            <p:cNvSpPr/>
            <p:nvPr/>
          </p:nvSpPr>
          <p:spPr>
            <a:xfrm>
              <a:off x="8342667" y="2244634"/>
              <a:ext cx="1206630" cy="857840"/>
            </a:xfrm>
            <a:prstGeom prst="ellips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B28 700</a:t>
              </a:r>
            </a:p>
          </p:txBody>
        </p:sp>
        <p:sp>
          <p:nvSpPr>
            <p:cNvPr id="18" name="Ellipse 17">
              <a:extLst>
                <a:ext uri="{FF2B5EF4-FFF2-40B4-BE49-F238E27FC236}">
                  <a16:creationId xmlns:a16="http://schemas.microsoft.com/office/drawing/2014/main" id="{92C1A285-9B66-4F3C-BC6F-52C7FD672257}"/>
                </a:ext>
              </a:extLst>
            </p:cNvPr>
            <p:cNvSpPr/>
            <p:nvPr/>
          </p:nvSpPr>
          <p:spPr>
            <a:xfrm>
              <a:off x="5863637" y="4369796"/>
              <a:ext cx="1206630" cy="857838"/>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B7 2600</a:t>
              </a:r>
            </a:p>
          </p:txBody>
        </p:sp>
        <p:sp>
          <p:nvSpPr>
            <p:cNvPr id="19" name="Ellipse 18">
              <a:extLst>
                <a:ext uri="{FF2B5EF4-FFF2-40B4-BE49-F238E27FC236}">
                  <a16:creationId xmlns:a16="http://schemas.microsoft.com/office/drawing/2014/main" id="{4D1BB307-7BEE-4A88-85AE-CFEED36F74D6}"/>
                </a:ext>
              </a:extLst>
            </p:cNvPr>
            <p:cNvSpPr/>
            <p:nvPr/>
          </p:nvSpPr>
          <p:spPr>
            <a:xfrm>
              <a:off x="4020963" y="3806029"/>
              <a:ext cx="1206630" cy="857838"/>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867" b="1" dirty="0"/>
                <a:t>B20 800</a:t>
              </a:r>
            </a:p>
          </p:txBody>
        </p:sp>
        <p:cxnSp>
          <p:nvCxnSpPr>
            <p:cNvPr id="20" name="Connecteur droit 19">
              <a:extLst>
                <a:ext uri="{FF2B5EF4-FFF2-40B4-BE49-F238E27FC236}">
                  <a16:creationId xmlns:a16="http://schemas.microsoft.com/office/drawing/2014/main" id="{EEF15327-BE0E-40BF-97B2-949FBFD446EF}"/>
                </a:ext>
              </a:extLst>
            </p:cNvPr>
            <p:cNvCxnSpPr>
              <a:cxnSpLocks/>
              <a:stCxn id="9" idx="0"/>
              <a:endCxn id="10" idx="4"/>
            </p:cNvCxnSpPr>
            <p:nvPr/>
          </p:nvCxnSpPr>
          <p:spPr>
            <a:xfrm flipH="1" flipV="1">
              <a:off x="5895396" y="1377396"/>
              <a:ext cx="2327357" cy="2158089"/>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1" name="Connecteur droit 20">
              <a:extLst>
                <a:ext uri="{FF2B5EF4-FFF2-40B4-BE49-F238E27FC236}">
                  <a16:creationId xmlns:a16="http://schemas.microsoft.com/office/drawing/2014/main" id="{520FEB22-3474-463D-AEE4-E638293B99E6}"/>
                </a:ext>
              </a:extLst>
            </p:cNvPr>
            <p:cNvCxnSpPr>
              <a:cxnSpLocks/>
              <a:stCxn id="9" idx="1"/>
              <a:endCxn id="11" idx="5"/>
            </p:cNvCxnSpPr>
            <p:nvPr/>
          </p:nvCxnSpPr>
          <p:spPr>
            <a:xfrm flipH="1" flipV="1">
              <a:off x="4170503" y="3287748"/>
              <a:ext cx="3540847" cy="373365"/>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2" name="Connecteur droit 21">
              <a:extLst>
                <a:ext uri="{FF2B5EF4-FFF2-40B4-BE49-F238E27FC236}">
                  <a16:creationId xmlns:a16="http://schemas.microsoft.com/office/drawing/2014/main" id="{92B047E4-CF1A-43DA-BE36-15524ECFA608}"/>
                </a:ext>
              </a:extLst>
            </p:cNvPr>
            <p:cNvCxnSpPr>
              <a:cxnSpLocks/>
              <a:stCxn id="9" idx="2"/>
              <a:endCxn id="19" idx="7"/>
            </p:cNvCxnSpPr>
            <p:nvPr/>
          </p:nvCxnSpPr>
          <p:spPr>
            <a:xfrm flipH="1" flipV="1">
              <a:off x="5050886" y="3931657"/>
              <a:ext cx="2448635" cy="32748"/>
            </a:xfrm>
            <a:prstGeom prst="line">
              <a:avLst/>
            </a:prstGeom>
            <a:ln w="158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3" name="Connecteur droit 22">
              <a:extLst>
                <a:ext uri="{FF2B5EF4-FFF2-40B4-BE49-F238E27FC236}">
                  <a16:creationId xmlns:a16="http://schemas.microsoft.com/office/drawing/2014/main" id="{50B1A871-94CE-4BA5-979A-BE3DE0746F65}"/>
                </a:ext>
              </a:extLst>
            </p:cNvPr>
            <p:cNvCxnSpPr>
              <a:cxnSpLocks/>
              <a:stCxn id="9" idx="7"/>
              <a:endCxn id="12" idx="4"/>
            </p:cNvCxnSpPr>
            <p:nvPr/>
          </p:nvCxnSpPr>
          <p:spPr>
            <a:xfrm flipH="1" flipV="1">
              <a:off x="7674253" y="2071064"/>
              <a:ext cx="1059901" cy="1590050"/>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4" name="Connecteur droit 23">
              <a:extLst>
                <a:ext uri="{FF2B5EF4-FFF2-40B4-BE49-F238E27FC236}">
                  <a16:creationId xmlns:a16="http://schemas.microsoft.com/office/drawing/2014/main" id="{CEA09C10-6AAD-4E99-8468-AF76B269946A}"/>
                </a:ext>
              </a:extLst>
            </p:cNvPr>
            <p:cNvCxnSpPr>
              <a:cxnSpLocks/>
              <a:stCxn id="9" idx="6"/>
              <a:endCxn id="17" idx="4"/>
            </p:cNvCxnSpPr>
            <p:nvPr/>
          </p:nvCxnSpPr>
          <p:spPr>
            <a:xfrm flipV="1">
              <a:off x="8945983" y="3102474"/>
              <a:ext cx="0" cy="861932"/>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5" name="Connecteur droit 24">
              <a:extLst>
                <a:ext uri="{FF2B5EF4-FFF2-40B4-BE49-F238E27FC236}">
                  <a16:creationId xmlns:a16="http://schemas.microsoft.com/office/drawing/2014/main" id="{DB5CECEA-12B1-4812-87B5-229D03FC7A34}"/>
                </a:ext>
              </a:extLst>
            </p:cNvPr>
            <p:cNvCxnSpPr>
              <a:cxnSpLocks/>
              <a:stCxn id="9" idx="3"/>
              <a:endCxn id="18" idx="6"/>
            </p:cNvCxnSpPr>
            <p:nvPr/>
          </p:nvCxnSpPr>
          <p:spPr>
            <a:xfrm flipH="1">
              <a:off x="7070267" y="4267696"/>
              <a:ext cx="641083" cy="531019"/>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6" name="Connecteur droit 25">
              <a:extLst>
                <a:ext uri="{FF2B5EF4-FFF2-40B4-BE49-F238E27FC236}">
                  <a16:creationId xmlns:a16="http://schemas.microsoft.com/office/drawing/2014/main" id="{44DB7FD7-5AD0-4C83-B70B-E91657B7408E}"/>
                </a:ext>
              </a:extLst>
            </p:cNvPr>
            <p:cNvCxnSpPr>
              <a:cxnSpLocks/>
              <a:stCxn id="8" idx="0"/>
              <a:endCxn id="10" idx="3"/>
            </p:cNvCxnSpPr>
            <p:nvPr/>
          </p:nvCxnSpPr>
          <p:spPr>
            <a:xfrm flipH="1" flipV="1">
              <a:off x="5468786" y="1251768"/>
              <a:ext cx="628919" cy="1054557"/>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12554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6959477" cy="5184576"/>
          </a:xfrm>
        </p:spPr>
        <p:txBody>
          <a:bodyPr>
            <a:normAutofit/>
          </a:bodyPr>
          <a:lstStyle/>
          <a:p>
            <a:r>
              <a:rPr lang="fr-FR" sz="1867" dirty="0"/>
              <a:t>Détail des bandes et technologies :</a:t>
            </a:r>
          </a:p>
          <a:p>
            <a:endParaRPr lang="fr-FR" sz="1867" dirty="0"/>
          </a:p>
          <a:p>
            <a:pPr marL="0" indent="0">
              <a:buNone/>
            </a:pPr>
            <a:endParaRPr lang="fr-FR" sz="1867" dirty="0"/>
          </a:p>
        </p:txBody>
      </p:sp>
      <p:sp>
        <p:nvSpPr>
          <p:cNvPr id="4" name="Titre 3"/>
          <p:cNvSpPr>
            <a:spLocks noGrp="1"/>
          </p:cNvSpPr>
          <p:nvPr>
            <p:ph type="title"/>
          </p:nvPr>
        </p:nvSpPr>
        <p:spPr/>
        <p:txBody>
          <a:bodyPr>
            <a:normAutofit/>
          </a:bodyPr>
          <a:lstStyle/>
          <a:p>
            <a:r>
              <a:rPr lang="fr-FR" dirty="0"/>
              <a:t>Présentation de l’étude</a:t>
            </a:r>
          </a:p>
        </p:txBody>
      </p:sp>
      <p:graphicFrame>
        <p:nvGraphicFramePr>
          <p:cNvPr id="2" name="Tableau 1">
            <a:extLst>
              <a:ext uri="{FF2B5EF4-FFF2-40B4-BE49-F238E27FC236}">
                <a16:creationId xmlns:a16="http://schemas.microsoft.com/office/drawing/2014/main" id="{F0479CEB-2FF4-4CF2-B98E-B5877C80B9E1}"/>
              </a:ext>
            </a:extLst>
          </p:cNvPr>
          <p:cNvGraphicFramePr>
            <a:graphicFrameLocks noGrp="1"/>
          </p:cNvGraphicFramePr>
          <p:nvPr/>
        </p:nvGraphicFramePr>
        <p:xfrm>
          <a:off x="431371" y="1742944"/>
          <a:ext cx="11138795" cy="3001133"/>
        </p:xfrm>
        <a:graphic>
          <a:graphicData uri="http://schemas.openxmlformats.org/drawingml/2006/table">
            <a:tbl>
              <a:tblPr firstRow="1" bandRow="1">
                <a:tableStyleId>{5C22544A-7EE6-4342-B048-85BDC9FD1C3A}</a:tableStyleId>
              </a:tblPr>
              <a:tblGrid>
                <a:gridCol w="3544213">
                  <a:extLst>
                    <a:ext uri="{9D8B030D-6E8A-4147-A177-3AD203B41FA5}">
                      <a16:colId xmlns:a16="http://schemas.microsoft.com/office/drawing/2014/main" val="878318529"/>
                    </a:ext>
                  </a:extLst>
                </a:gridCol>
                <a:gridCol w="2908103">
                  <a:extLst>
                    <a:ext uri="{9D8B030D-6E8A-4147-A177-3AD203B41FA5}">
                      <a16:colId xmlns:a16="http://schemas.microsoft.com/office/drawing/2014/main" val="1436360643"/>
                    </a:ext>
                  </a:extLst>
                </a:gridCol>
                <a:gridCol w="2908103">
                  <a:extLst>
                    <a:ext uri="{9D8B030D-6E8A-4147-A177-3AD203B41FA5}">
                      <a16:colId xmlns:a16="http://schemas.microsoft.com/office/drawing/2014/main" val="3696259328"/>
                    </a:ext>
                  </a:extLst>
                </a:gridCol>
                <a:gridCol w="1778376">
                  <a:extLst>
                    <a:ext uri="{9D8B030D-6E8A-4147-A177-3AD203B41FA5}">
                      <a16:colId xmlns:a16="http://schemas.microsoft.com/office/drawing/2014/main" val="1006867473"/>
                    </a:ext>
                  </a:extLst>
                </a:gridCol>
              </a:tblGrid>
              <a:tr h="428733">
                <a:tc>
                  <a:txBody>
                    <a:bodyPr/>
                    <a:lstStyle/>
                    <a:p>
                      <a:pPr algn="ctr">
                        <a:lnSpc>
                          <a:spcPct val="107000"/>
                        </a:lnSpc>
                        <a:spcAft>
                          <a:spcPts val="800"/>
                        </a:spcAft>
                      </a:pPr>
                      <a:r>
                        <a:rPr lang="fr-FR" sz="1900" dirty="0">
                          <a:effectLst/>
                        </a:rPr>
                        <a:t>Bande de fréquence (MHz)</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rPr>
                        <a:t>Désignation de la bande</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latin typeface="Calibri" panose="020F0502020204030204" pitchFamily="34" charset="0"/>
                          <a:ea typeface="Calibri" panose="020F0502020204030204" pitchFamily="34" charset="0"/>
                          <a:cs typeface="Times New Roman" panose="02020603050405020304" pitchFamily="18" charset="0"/>
                        </a:rPr>
                        <a:t>Technologie(s)</a:t>
                      </a:r>
                    </a:p>
                  </a:txBody>
                  <a:tcPr marL="121920" marR="121920" marT="60960" marB="60960"/>
                </a:tc>
                <a:tc>
                  <a:txBody>
                    <a:bodyPr/>
                    <a:lstStyle/>
                    <a:p>
                      <a:pPr algn="ctr">
                        <a:lnSpc>
                          <a:spcPct val="107000"/>
                        </a:lnSpc>
                        <a:spcAft>
                          <a:spcPts val="800"/>
                        </a:spcAft>
                      </a:pPr>
                      <a:r>
                        <a:rPr lang="fr-FR" sz="1900">
                          <a:effectLst/>
                        </a:rPr>
                        <a:t>Nb d’ARFCN</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494048817"/>
                  </a:ext>
                </a:extLst>
              </a:tr>
              <a:tr h="428733">
                <a:tc>
                  <a:txBody>
                    <a:bodyPr/>
                    <a:lstStyle/>
                    <a:p>
                      <a:pPr algn="just">
                        <a:lnSpc>
                          <a:spcPct val="107000"/>
                        </a:lnSpc>
                        <a:spcAft>
                          <a:spcPts val="800"/>
                        </a:spcAft>
                      </a:pPr>
                      <a:r>
                        <a:rPr lang="fr-FR" sz="1900">
                          <a:effectLst/>
                        </a:rPr>
                        <a:t>700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B28</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latin typeface="Calibri" panose="020F0502020204030204" pitchFamily="34" charset="0"/>
                          <a:ea typeface="Calibri" panose="020F0502020204030204" pitchFamily="34" charset="0"/>
                          <a:cs typeface="Times New Roman" panose="02020603050405020304" pitchFamily="18" charset="0"/>
                        </a:rPr>
                        <a:t>4G</a:t>
                      </a:r>
                    </a:p>
                  </a:txBody>
                  <a:tcPr marL="121920" marR="121920" marT="60960" marB="60960"/>
                </a:tc>
                <a:tc>
                  <a:txBody>
                    <a:bodyPr/>
                    <a:lstStyle/>
                    <a:p>
                      <a:pPr algn="just">
                        <a:lnSpc>
                          <a:spcPct val="107000"/>
                        </a:lnSpc>
                        <a:spcAft>
                          <a:spcPts val="800"/>
                        </a:spcAft>
                      </a:pPr>
                      <a:r>
                        <a:rPr lang="fr-FR" sz="1900">
                          <a:effectLst/>
                        </a:rPr>
                        <a:t>450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2570306535"/>
                  </a:ext>
                </a:extLst>
              </a:tr>
              <a:tr h="428733">
                <a:tc>
                  <a:txBody>
                    <a:bodyPr/>
                    <a:lstStyle/>
                    <a:p>
                      <a:pPr algn="just">
                        <a:lnSpc>
                          <a:spcPct val="107000"/>
                        </a:lnSpc>
                        <a:spcAft>
                          <a:spcPts val="800"/>
                        </a:spcAft>
                      </a:pPr>
                      <a:r>
                        <a:rPr lang="fr-FR" sz="1900" dirty="0">
                          <a:effectLst/>
                        </a:rPr>
                        <a:t>800</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B20</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latin typeface="Calibri" panose="020F0502020204030204" pitchFamily="34" charset="0"/>
                          <a:ea typeface="Calibri" panose="020F0502020204030204" pitchFamily="34" charset="0"/>
                          <a:cs typeface="Times New Roman" panose="02020603050405020304" pitchFamily="18" charset="0"/>
                        </a:rPr>
                        <a:t>4G</a:t>
                      </a:r>
                    </a:p>
                  </a:txBody>
                  <a:tcPr marL="121920" marR="121920" marT="60960" marB="60960"/>
                </a:tc>
                <a:tc>
                  <a:txBody>
                    <a:bodyPr/>
                    <a:lstStyle/>
                    <a:p>
                      <a:pPr algn="just">
                        <a:lnSpc>
                          <a:spcPct val="107000"/>
                        </a:lnSpc>
                        <a:spcAft>
                          <a:spcPts val="800"/>
                        </a:spcAft>
                      </a:pPr>
                      <a:r>
                        <a:rPr lang="fr-FR" sz="1900">
                          <a:effectLst/>
                        </a:rPr>
                        <a:t>300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3881519551"/>
                  </a:ext>
                </a:extLst>
              </a:tr>
              <a:tr h="428733">
                <a:tc>
                  <a:txBody>
                    <a:bodyPr/>
                    <a:lstStyle/>
                    <a:p>
                      <a:pPr algn="just">
                        <a:lnSpc>
                          <a:spcPct val="107000"/>
                        </a:lnSpc>
                        <a:spcAft>
                          <a:spcPts val="800"/>
                        </a:spcAft>
                      </a:pPr>
                      <a:r>
                        <a:rPr lang="fr-FR" sz="1900">
                          <a:effectLst/>
                        </a:rPr>
                        <a:t>900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B8</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latin typeface="Calibri" panose="020F0502020204030204" pitchFamily="34" charset="0"/>
                          <a:ea typeface="Calibri" panose="020F0502020204030204" pitchFamily="34" charset="0"/>
                          <a:cs typeface="Times New Roman" panose="02020603050405020304" pitchFamily="18" charset="0"/>
                        </a:rPr>
                        <a:t>2G, 3G &amp; 4G</a:t>
                      </a:r>
                    </a:p>
                  </a:txBody>
                  <a:tcPr marL="121920" marR="121920" marT="60960" marB="60960"/>
                </a:tc>
                <a:tc>
                  <a:txBody>
                    <a:bodyPr/>
                    <a:lstStyle/>
                    <a:p>
                      <a:pPr algn="just">
                        <a:lnSpc>
                          <a:spcPct val="107000"/>
                        </a:lnSpc>
                        <a:spcAft>
                          <a:spcPts val="800"/>
                        </a:spcAft>
                      </a:pPr>
                      <a:r>
                        <a:rPr lang="fr-FR" sz="1900">
                          <a:effectLst/>
                        </a:rPr>
                        <a:t>350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3941961406"/>
                  </a:ext>
                </a:extLst>
              </a:tr>
              <a:tr h="428733">
                <a:tc>
                  <a:txBody>
                    <a:bodyPr/>
                    <a:lstStyle/>
                    <a:p>
                      <a:pPr algn="just">
                        <a:lnSpc>
                          <a:spcPct val="107000"/>
                        </a:lnSpc>
                        <a:spcAft>
                          <a:spcPts val="800"/>
                        </a:spcAft>
                      </a:pPr>
                      <a:r>
                        <a:rPr lang="fr-FR" sz="1900">
                          <a:effectLst/>
                        </a:rPr>
                        <a:t>1800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B3</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latin typeface="Calibri" panose="020F0502020204030204" pitchFamily="34" charset="0"/>
                          <a:ea typeface="Calibri" panose="020F0502020204030204" pitchFamily="34" charset="0"/>
                          <a:cs typeface="Times New Roman" panose="02020603050405020304" pitchFamily="18" charset="0"/>
                        </a:rPr>
                        <a:t>2G &amp; 4G</a:t>
                      </a:r>
                    </a:p>
                  </a:txBody>
                  <a:tcPr marL="121920" marR="121920" marT="60960" marB="60960"/>
                </a:tc>
                <a:tc>
                  <a:txBody>
                    <a:bodyPr/>
                    <a:lstStyle/>
                    <a:p>
                      <a:pPr algn="just">
                        <a:lnSpc>
                          <a:spcPct val="107000"/>
                        </a:lnSpc>
                        <a:spcAft>
                          <a:spcPts val="800"/>
                        </a:spcAft>
                      </a:pPr>
                      <a:r>
                        <a:rPr lang="fr-FR" sz="1900">
                          <a:effectLst/>
                        </a:rPr>
                        <a:t>750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3152267773"/>
                  </a:ext>
                </a:extLst>
              </a:tr>
              <a:tr h="428733">
                <a:tc>
                  <a:txBody>
                    <a:bodyPr/>
                    <a:lstStyle/>
                    <a:p>
                      <a:pPr algn="just">
                        <a:lnSpc>
                          <a:spcPct val="107000"/>
                        </a:lnSpc>
                        <a:spcAft>
                          <a:spcPts val="800"/>
                        </a:spcAft>
                      </a:pPr>
                      <a:r>
                        <a:rPr lang="fr-FR" sz="1900">
                          <a:effectLst/>
                        </a:rPr>
                        <a:t>2100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B1</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latin typeface="Calibri" panose="020F0502020204030204" pitchFamily="34" charset="0"/>
                          <a:ea typeface="Calibri" panose="020F0502020204030204" pitchFamily="34" charset="0"/>
                          <a:cs typeface="Times New Roman" panose="02020603050405020304" pitchFamily="18" charset="0"/>
                        </a:rPr>
                        <a:t>3G &amp; 4G</a:t>
                      </a:r>
                    </a:p>
                  </a:txBody>
                  <a:tcPr marL="121920" marR="121920" marT="60960" marB="60960"/>
                </a:tc>
                <a:tc>
                  <a:txBody>
                    <a:bodyPr/>
                    <a:lstStyle/>
                    <a:p>
                      <a:pPr algn="just">
                        <a:lnSpc>
                          <a:spcPct val="107000"/>
                        </a:lnSpc>
                        <a:spcAft>
                          <a:spcPts val="800"/>
                        </a:spcAft>
                      </a:pPr>
                      <a:r>
                        <a:rPr lang="fr-FR" sz="1900" dirty="0">
                          <a:effectLst/>
                        </a:rPr>
                        <a:t>600</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2452567062"/>
                  </a:ext>
                </a:extLst>
              </a:tr>
              <a:tr h="428733">
                <a:tc>
                  <a:txBody>
                    <a:bodyPr/>
                    <a:lstStyle/>
                    <a:p>
                      <a:pPr algn="just">
                        <a:lnSpc>
                          <a:spcPct val="107000"/>
                        </a:lnSpc>
                        <a:spcAft>
                          <a:spcPts val="800"/>
                        </a:spcAft>
                      </a:pPr>
                      <a:r>
                        <a:rPr lang="fr-FR" sz="1900">
                          <a:effectLst/>
                        </a:rPr>
                        <a:t>2600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B7</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latin typeface="Calibri" panose="020F0502020204030204" pitchFamily="34" charset="0"/>
                          <a:ea typeface="Calibri" panose="020F0502020204030204" pitchFamily="34" charset="0"/>
                          <a:cs typeface="Times New Roman" panose="02020603050405020304" pitchFamily="18" charset="0"/>
                        </a:rPr>
                        <a:t>4G</a:t>
                      </a:r>
                    </a:p>
                  </a:txBody>
                  <a:tcPr marL="121920" marR="121920" marT="60960" marB="60960"/>
                </a:tc>
                <a:tc>
                  <a:txBody>
                    <a:bodyPr/>
                    <a:lstStyle/>
                    <a:p>
                      <a:pPr algn="just">
                        <a:lnSpc>
                          <a:spcPct val="107000"/>
                        </a:lnSpc>
                        <a:spcAft>
                          <a:spcPts val="800"/>
                        </a:spcAft>
                      </a:pPr>
                      <a:r>
                        <a:rPr lang="fr-FR" sz="1900" dirty="0">
                          <a:effectLst/>
                        </a:rPr>
                        <a:t>700</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3193971178"/>
                  </a:ext>
                </a:extLst>
              </a:tr>
            </a:tbl>
          </a:graphicData>
        </a:graphic>
      </p:graphicFrame>
      <p:sp>
        <p:nvSpPr>
          <p:cNvPr id="3" name="Rectangle 1">
            <a:extLst>
              <a:ext uri="{FF2B5EF4-FFF2-40B4-BE49-F238E27FC236}">
                <a16:creationId xmlns:a16="http://schemas.microsoft.com/office/drawing/2014/main" id="{D5C28EE3-3F31-4A0C-97D0-E15801FECF98}"/>
              </a:ext>
            </a:extLst>
          </p:cNvPr>
          <p:cNvSpPr>
            <a:spLocks noChangeArrowheads="1"/>
          </p:cNvSpPr>
          <p:nvPr/>
        </p:nvSpPr>
        <p:spPr bwMode="auto">
          <a:xfrm>
            <a:off x="3039534" y="2204365"/>
            <a:ext cx="246286"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21920" tIns="60960" rIns="121920" bIns="60960" numCol="1" anchor="ctr" anchorCtr="0" compatLnSpc="1">
            <a:prstTxWarp prst="textNoShape">
              <a:avLst/>
            </a:prstTxWarp>
            <a:spAutoFit/>
          </a:bodyPr>
          <a:lstStyle/>
          <a:p>
            <a:pPr defTabSz="1219170" eaLnBrk="0" fontAlgn="base" hangingPunct="0">
              <a:spcBef>
                <a:spcPct val="0"/>
              </a:spcBef>
              <a:spcAft>
                <a:spcPct val="0"/>
              </a:spcAft>
            </a:pPr>
            <a:br>
              <a:rPr lang="fr-FR" altLang="fr-FR" sz="2400">
                <a:latin typeface="Arial" panose="020B0604020202020204" pitchFamily="34" charset="0"/>
              </a:rPr>
            </a:br>
            <a:endParaRPr lang="fr-FR" altLang="fr-FR" sz="2400">
              <a:latin typeface="Arial" panose="020B0604020202020204" pitchFamily="34" charset="0"/>
            </a:endParaRPr>
          </a:p>
        </p:txBody>
      </p:sp>
      <p:sp>
        <p:nvSpPr>
          <p:cNvPr id="9" name="Rectangle 8">
            <a:extLst>
              <a:ext uri="{FF2B5EF4-FFF2-40B4-BE49-F238E27FC236}">
                <a16:creationId xmlns:a16="http://schemas.microsoft.com/office/drawing/2014/main" id="{576A8D9D-B218-4B2B-A38A-0051932A412C}"/>
              </a:ext>
            </a:extLst>
          </p:cNvPr>
          <p:cNvSpPr/>
          <p:nvPr/>
        </p:nvSpPr>
        <p:spPr>
          <a:xfrm>
            <a:off x="2927648" y="5046442"/>
            <a:ext cx="6740165" cy="11896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u="sng" dirty="0"/>
              <a:t>5200 ARFCN à parcourir</a:t>
            </a:r>
          </a:p>
          <a:p>
            <a:pPr algn="ctr"/>
            <a:r>
              <a:rPr lang="fr-FR" sz="2400" b="1" dirty="0"/>
              <a:t>1100 (GSM),  950 (UMTS) &amp; 3150 (LTE)</a:t>
            </a:r>
          </a:p>
        </p:txBody>
      </p:sp>
    </p:spTree>
    <p:extLst>
      <p:ext uri="{BB962C8B-B14F-4D97-AF65-F5344CB8AC3E}">
        <p14:creationId xmlns:p14="http://schemas.microsoft.com/office/powerpoint/2010/main" val="656608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34FEDF3C-A7DD-4FA2-8151-CDBFCBC8E71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255446" y="270283"/>
            <a:ext cx="5697205" cy="4694888"/>
          </a:xfrm>
          <a:prstGeom prst="rect">
            <a:avLst/>
          </a:prstGeom>
          <a:noFill/>
          <a:ln>
            <a:noFill/>
          </a:ln>
        </p:spPr>
      </p:pic>
      <p:sp>
        <p:nvSpPr>
          <p:cNvPr id="5" name="Espace réservé du contenu 4"/>
          <p:cNvSpPr>
            <a:spLocks noGrp="1"/>
          </p:cNvSpPr>
          <p:nvPr>
            <p:ph idx="1"/>
          </p:nvPr>
        </p:nvSpPr>
        <p:spPr>
          <a:xfrm>
            <a:off x="288651" y="1316765"/>
            <a:ext cx="9167723" cy="5184576"/>
          </a:xfrm>
        </p:spPr>
        <p:txBody>
          <a:bodyPr>
            <a:normAutofit/>
          </a:bodyPr>
          <a:lstStyle/>
          <a:p>
            <a:r>
              <a:rPr lang="fr-FR" sz="1867" dirty="0"/>
              <a:t>Fréquences réellement utilisées :</a:t>
            </a:r>
          </a:p>
          <a:p>
            <a:endParaRPr lang="fr-FR" sz="1867" dirty="0"/>
          </a:p>
          <a:p>
            <a:pPr lvl="1"/>
            <a:r>
              <a:rPr lang="fr-FR" sz="1867" dirty="0"/>
              <a:t>Bande en 4G principalement</a:t>
            </a:r>
          </a:p>
          <a:p>
            <a:pPr lvl="1"/>
            <a:endParaRPr lang="fr-FR" sz="1867" dirty="0"/>
          </a:p>
          <a:p>
            <a:pPr lvl="1"/>
            <a:r>
              <a:rPr lang="fr-FR" sz="1867" b="1" u="sng" dirty="0"/>
              <a:t>11</a:t>
            </a:r>
            <a:r>
              <a:rPr lang="fr-FR" sz="1867" dirty="0"/>
              <a:t> ARFCN réellement utilisés sur </a:t>
            </a:r>
            <a:r>
              <a:rPr lang="fr-FR" sz="1867" b="1" u="sng" dirty="0"/>
              <a:t>1450</a:t>
            </a:r>
            <a:endParaRPr lang="fr-FR" sz="1867" dirty="0"/>
          </a:p>
          <a:p>
            <a:pPr lvl="1"/>
            <a:endParaRPr lang="fr-FR" sz="1867" dirty="0"/>
          </a:p>
          <a:p>
            <a:pPr lvl="1"/>
            <a:r>
              <a:rPr lang="fr-FR" sz="1867" dirty="0"/>
              <a:t>Gain potentiel de ~99,25%</a:t>
            </a:r>
          </a:p>
          <a:p>
            <a:pPr lvl="1"/>
            <a:endParaRPr lang="fr-FR" sz="1867" dirty="0"/>
          </a:p>
          <a:p>
            <a:pPr lvl="1"/>
            <a:r>
              <a:rPr lang="fr-FR" sz="1867" dirty="0"/>
              <a:t>Parcourir le moins de fréquences</a:t>
            </a:r>
          </a:p>
          <a:p>
            <a:pPr lvl="1"/>
            <a:endParaRPr lang="fr-FR" sz="1867" dirty="0"/>
          </a:p>
          <a:p>
            <a:pPr lvl="1"/>
            <a:r>
              <a:rPr lang="fr-FR" sz="1867" dirty="0"/>
              <a:t>Détecter le plus rapidement les fréquences d’intérêts  </a:t>
            </a:r>
          </a:p>
          <a:p>
            <a:pPr lvl="1"/>
            <a:endParaRPr lang="fr-FR" sz="1867" dirty="0"/>
          </a:p>
          <a:p>
            <a:pPr lvl="1"/>
            <a:r>
              <a:rPr lang="fr-FR" sz="1867" dirty="0"/>
              <a:t>Gain en % sur le nombre de fréquences parcourues</a:t>
            </a:r>
          </a:p>
          <a:p>
            <a:pPr lvl="1"/>
            <a:endParaRPr lang="fr-FR" sz="1867" dirty="0"/>
          </a:p>
          <a:p>
            <a:pPr lvl="1"/>
            <a:endParaRPr lang="fr-FR" sz="1867" dirty="0"/>
          </a:p>
          <a:p>
            <a:endParaRPr lang="fr-FR" sz="1867" dirty="0"/>
          </a:p>
          <a:p>
            <a:pPr marL="0" indent="0">
              <a:buNone/>
            </a:pPr>
            <a:endParaRPr lang="fr-FR" sz="1867" dirty="0"/>
          </a:p>
        </p:txBody>
      </p:sp>
      <p:sp>
        <p:nvSpPr>
          <p:cNvPr id="4" name="Titre 3"/>
          <p:cNvSpPr>
            <a:spLocks noGrp="1"/>
          </p:cNvSpPr>
          <p:nvPr>
            <p:ph type="title"/>
          </p:nvPr>
        </p:nvSpPr>
        <p:spPr/>
        <p:txBody>
          <a:bodyPr>
            <a:normAutofit/>
          </a:bodyPr>
          <a:lstStyle/>
          <a:p>
            <a:r>
              <a:rPr lang="fr-FR" dirty="0"/>
              <a:t>Présentation de l’étude</a:t>
            </a:r>
          </a:p>
        </p:txBody>
      </p:sp>
      <p:sp>
        <p:nvSpPr>
          <p:cNvPr id="3" name="Rectangle 1">
            <a:extLst>
              <a:ext uri="{FF2B5EF4-FFF2-40B4-BE49-F238E27FC236}">
                <a16:creationId xmlns:a16="http://schemas.microsoft.com/office/drawing/2014/main" id="{D5C28EE3-3F31-4A0C-97D0-E15801FECF98}"/>
              </a:ext>
            </a:extLst>
          </p:cNvPr>
          <p:cNvSpPr>
            <a:spLocks noChangeArrowheads="1"/>
          </p:cNvSpPr>
          <p:nvPr/>
        </p:nvSpPr>
        <p:spPr bwMode="auto">
          <a:xfrm>
            <a:off x="3039534" y="2204365"/>
            <a:ext cx="246286"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21920" tIns="60960" rIns="121920" bIns="60960" numCol="1" anchor="ctr" anchorCtr="0" compatLnSpc="1">
            <a:prstTxWarp prst="textNoShape">
              <a:avLst/>
            </a:prstTxWarp>
            <a:spAutoFit/>
          </a:bodyPr>
          <a:lstStyle/>
          <a:p>
            <a:pPr defTabSz="1219170" eaLnBrk="0" fontAlgn="base" hangingPunct="0">
              <a:spcBef>
                <a:spcPct val="0"/>
              </a:spcBef>
              <a:spcAft>
                <a:spcPct val="0"/>
              </a:spcAft>
            </a:pPr>
            <a:br>
              <a:rPr lang="fr-FR" altLang="fr-FR" sz="2400">
                <a:latin typeface="Arial" panose="020B0604020202020204" pitchFamily="34" charset="0"/>
              </a:rPr>
            </a:br>
            <a:endParaRPr lang="fr-FR" altLang="fr-FR" sz="2400">
              <a:latin typeface="Arial" panose="020B0604020202020204" pitchFamily="34" charset="0"/>
            </a:endParaRPr>
          </a:p>
        </p:txBody>
      </p:sp>
    </p:spTree>
    <p:extLst>
      <p:ext uri="{BB962C8B-B14F-4D97-AF65-F5344CB8AC3E}">
        <p14:creationId xmlns:p14="http://schemas.microsoft.com/office/powerpoint/2010/main" val="2157132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664000" cy="2688299"/>
          </a:xfrm>
        </p:spPr>
        <p:txBody>
          <a:bodyPr>
            <a:normAutofit/>
          </a:bodyPr>
          <a:lstStyle/>
          <a:p>
            <a:r>
              <a:rPr lang="fr-FR" sz="1867" dirty="0"/>
              <a:t>Largeur de bande variable en 4G :</a:t>
            </a:r>
          </a:p>
          <a:p>
            <a:pPr lvl="1"/>
            <a:r>
              <a:rPr lang="fr-FR" sz="1867" dirty="0"/>
              <a:t>BW entre 1,4MHz et 20MHz</a:t>
            </a:r>
          </a:p>
          <a:p>
            <a:pPr lvl="1"/>
            <a:endParaRPr lang="fr-FR" sz="1867" dirty="0"/>
          </a:p>
          <a:p>
            <a:pPr lvl="2"/>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Optimisations possibles</a:t>
            </a:r>
          </a:p>
        </p:txBody>
      </p:sp>
      <p:graphicFrame>
        <p:nvGraphicFramePr>
          <p:cNvPr id="7" name="Tableau 6">
            <a:extLst>
              <a:ext uri="{FF2B5EF4-FFF2-40B4-BE49-F238E27FC236}">
                <a16:creationId xmlns:a16="http://schemas.microsoft.com/office/drawing/2014/main" id="{1AF5EA98-6D11-489B-B64A-63B6BF5C82BD}"/>
              </a:ext>
            </a:extLst>
          </p:cNvPr>
          <p:cNvGraphicFramePr>
            <a:graphicFrameLocks noGrp="1"/>
          </p:cNvGraphicFramePr>
          <p:nvPr/>
        </p:nvGraphicFramePr>
        <p:xfrm>
          <a:off x="623392" y="2276873"/>
          <a:ext cx="10369152" cy="3456383"/>
        </p:xfrm>
        <a:graphic>
          <a:graphicData uri="http://schemas.openxmlformats.org/drawingml/2006/table">
            <a:tbl>
              <a:tblPr firstRow="1" bandRow="1">
                <a:tableStyleId>{5C22544A-7EE6-4342-B048-85BDC9FD1C3A}</a:tableStyleId>
              </a:tblPr>
              <a:tblGrid>
                <a:gridCol w="3239643">
                  <a:extLst>
                    <a:ext uri="{9D8B030D-6E8A-4147-A177-3AD203B41FA5}">
                      <a16:colId xmlns:a16="http://schemas.microsoft.com/office/drawing/2014/main" val="4162404551"/>
                    </a:ext>
                  </a:extLst>
                </a:gridCol>
                <a:gridCol w="2926573">
                  <a:extLst>
                    <a:ext uri="{9D8B030D-6E8A-4147-A177-3AD203B41FA5}">
                      <a16:colId xmlns:a16="http://schemas.microsoft.com/office/drawing/2014/main" val="1515689657"/>
                    </a:ext>
                  </a:extLst>
                </a:gridCol>
                <a:gridCol w="4202936">
                  <a:extLst>
                    <a:ext uri="{9D8B030D-6E8A-4147-A177-3AD203B41FA5}">
                      <a16:colId xmlns:a16="http://schemas.microsoft.com/office/drawing/2014/main" val="2633126335"/>
                    </a:ext>
                  </a:extLst>
                </a:gridCol>
              </a:tblGrid>
              <a:tr h="493769">
                <a:tc>
                  <a:txBody>
                    <a:bodyPr/>
                    <a:lstStyle/>
                    <a:p>
                      <a:pPr algn="ctr">
                        <a:lnSpc>
                          <a:spcPct val="107000"/>
                        </a:lnSpc>
                        <a:spcAft>
                          <a:spcPts val="800"/>
                        </a:spcAft>
                      </a:pPr>
                      <a:r>
                        <a:rPr lang="fr-FR" sz="1900" dirty="0">
                          <a:effectLst/>
                        </a:rPr>
                        <a:t>Bande de fréquence (MHz)</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dirty="0">
                          <a:effectLst/>
                        </a:rPr>
                        <a:t>Désignation de la bande</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ctr">
                        <a:lnSpc>
                          <a:spcPct val="107000"/>
                        </a:lnSpc>
                        <a:spcAft>
                          <a:spcPts val="800"/>
                        </a:spcAft>
                      </a:pPr>
                      <a:r>
                        <a:rPr lang="fr-FR" sz="1900">
                          <a:effectLst/>
                        </a:rPr>
                        <a:t>Largeurs de bande autorisées (MHz)</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1185793562"/>
                  </a:ext>
                </a:extLst>
              </a:tr>
              <a:tr h="493769">
                <a:tc>
                  <a:txBody>
                    <a:bodyPr/>
                    <a:lstStyle/>
                    <a:p>
                      <a:pPr algn="just">
                        <a:lnSpc>
                          <a:spcPct val="107000"/>
                        </a:lnSpc>
                        <a:spcAft>
                          <a:spcPts val="800"/>
                        </a:spcAft>
                      </a:pPr>
                      <a:r>
                        <a:rPr lang="fr-FR" sz="1900" dirty="0">
                          <a:effectLst/>
                        </a:rPr>
                        <a:t>700</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B28</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b="1" dirty="0">
                          <a:effectLst/>
                        </a:rPr>
                        <a:t>3</a:t>
                      </a:r>
                      <a:r>
                        <a:rPr lang="fr-FR" sz="1900" dirty="0">
                          <a:effectLst/>
                        </a:rPr>
                        <a:t>, 5, 10, 15 &amp; </a:t>
                      </a:r>
                      <a:r>
                        <a:rPr lang="fr-FR" sz="1900" b="1" dirty="0">
                          <a:effectLst/>
                        </a:rPr>
                        <a:t>20</a:t>
                      </a:r>
                      <a:endParaRPr lang="fr-FR" sz="1900" b="1"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2512306989"/>
                  </a:ext>
                </a:extLst>
              </a:tr>
              <a:tr h="493769">
                <a:tc>
                  <a:txBody>
                    <a:bodyPr/>
                    <a:lstStyle/>
                    <a:p>
                      <a:pPr algn="just">
                        <a:lnSpc>
                          <a:spcPct val="107000"/>
                        </a:lnSpc>
                        <a:spcAft>
                          <a:spcPts val="800"/>
                        </a:spcAft>
                      </a:pPr>
                      <a:r>
                        <a:rPr lang="fr-FR" sz="1900">
                          <a:effectLst/>
                        </a:rPr>
                        <a:t>800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dirty="0">
                          <a:effectLst/>
                        </a:rPr>
                        <a:t>B20</a:t>
                      </a:r>
                      <a:endParaRPr lang="fr-FR"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b="1" dirty="0">
                          <a:effectLst/>
                        </a:rPr>
                        <a:t>5</a:t>
                      </a:r>
                      <a:r>
                        <a:rPr lang="fr-FR" sz="1900" dirty="0">
                          <a:effectLst/>
                        </a:rPr>
                        <a:t>, 10, 15 &amp; </a:t>
                      </a:r>
                      <a:r>
                        <a:rPr lang="fr-FR" sz="1900" b="1" dirty="0">
                          <a:effectLst/>
                        </a:rPr>
                        <a:t>20</a:t>
                      </a:r>
                      <a:endParaRPr lang="fr-FR" sz="1900" b="1"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2218071138"/>
                  </a:ext>
                </a:extLst>
              </a:tr>
              <a:tr h="493769">
                <a:tc>
                  <a:txBody>
                    <a:bodyPr/>
                    <a:lstStyle/>
                    <a:p>
                      <a:pPr algn="just">
                        <a:lnSpc>
                          <a:spcPct val="107000"/>
                        </a:lnSpc>
                        <a:spcAft>
                          <a:spcPts val="800"/>
                        </a:spcAft>
                      </a:pPr>
                      <a:r>
                        <a:rPr lang="fr-FR" sz="1900">
                          <a:effectLst/>
                        </a:rPr>
                        <a:t>900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B8</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b="1" dirty="0">
                          <a:effectLst/>
                        </a:rPr>
                        <a:t>1.4</a:t>
                      </a:r>
                      <a:r>
                        <a:rPr lang="fr-FR" sz="1900" dirty="0">
                          <a:effectLst/>
                        </a:rPr>
                        <a:t>, 3, 5 &amp; </a:t>
                      </a:r>
                      <a:r>
                        <a:rPr lang="fr-FR" sz="1900" b="1" dirty="0">
                          <a:effectLst/>
                        </a:rPr>
                        <a:t>10</a:t>
                      </a:r>
                      <a:endParaRPr lang="fr-FR" sz="1900" b="1"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3251959955"/>
                  </a:ext>
                </a:extLst>
              </a:tr>
              <a:tr h="493769">
                <a:tc>
                  <a:txBody>
                    <a:bodyPr/>
                    <a:lstStyle/>
                    <a:p>
                      <a:pPr algn="just">
                        <a:lnSpc>
                          <a:spcPct val="107000"/>
                        </a:lnSpc>
                        <a:spcAft>
                          <a:spcPts val="800"/>
                        </a:spcAft>
                      </a:pPr>
                      <a:r>
                        <a:rPr lang="fr-FR" sz="1900">
                          <a:effectLst/>
                        </a:rPr>
                        <a:t>1800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B3</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b="1" dirty="0">
                          <a:effectLst/>
                        </a:rPr>
                        <a:t>1.4</a:t>
                      </a:r>
                      <a:r>
                        <a:rPr lang="fr-FR" sz="1900" dirty="0">
                          <a:effectLst/>
                        </a:rPr>
                        <a:t>, 3, 5, 10, 15 &amp; </a:t>
                      </a:r>
                      <a:r>
                        <a:rPr lang="fr-FR" sz="1900" b="1" dirty="0">
                          <a:effectLst/>
                        </a:rPr>
                        <a:t>20</a:t>
                      </a:r>
                      <a:endParaRPr lang="fr-FR" sz="1900" b="1"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3673401424"/>
                  </a:ext>
                </a:extLst>
              </a:tr>
              <a:tr h="493769">
                <a:tc>
                  <a:txBody>
                    <a:bodyPr/>
                    <a:lstStyle/>
                    <a:p>
                      <a:pPr algn="just">
                        <a:lnSpc>
                          <a:spcPct val="107000"/>
                        </a:lnSpc>
                        <a:spcAft>
                          <a:spcPts val="800"/>
                        </a:spcAft>
                      </a:pPr>
                      <a:r>
                        <a:rPr lang="fr-FR" sz="1900">
                          <a:effectLst/>
                        </a:rPr>
                        <a:t>2100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B1</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b="1" dirty="0">
                          <a:effectLst/>
                        </a:rPr>
                        <a:t>5</a:t>
                      </a:r>
                      <a:r>
                        <a:rPr lang="fr-FR" sz="1900" dirty="0">
                          <a:effectLst/>
                        </a:rPr>
                        <a:t>, 10, 15 &amp; </a:t>
                      </a:r>
                      <a:r>
                        <a:rPr lang="fr-FR" sz="1900" b="1" dirty="0">
                          <a:effectLst/>
                        </a:rPr>
                        <a:t>20</a:t>
                      </a:r>
                      <a:endParaRPr lang="fr-FR" sz="1900" b="1"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4019644214"/>
                  </a:ext>
                </a:extLst>
              </a:tr>
              <a:tr h="493769">
                <a:tc>
                  <a:txBody>
                    <a:bodyPr/>
                    <a:lstStyle/>
                    <a:p>
                      <a:pPr algn="just">
                        <a:lnSpc>
                          <a:spcPct val="107000"/>
                        </a:lnSpc>
                        <a:spcAft>
                          <a:spcPts val="800"/>
                        </a:spcAft>
                      </a:pPr>
                      <a:r>
                        <a:rPr lang="fr-FR" sz="1900">
                          <a:effectLst/>
                        </a:rPr>
                        <a:t>2600</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a:effectLst/>
                        </a:rPr>
                        <a:t>B7</a:t>
                      </a:r>
                      <a:endParaRPr lang="fr-FR" sz="190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tc>
                  <a:txBody>
                    <a:bodyPr/>
                    <a:lstStyle/>
                    <a:p>
                      <a:pPr algn="just">
                        <a:lnSpc>
                          <a:spcPct val="107000"/>
                        </a:lnSpc>
                        <a:spcAft>
                          <a:spcPts val="800"/>
                        </a:spcAft>
                      </a:pPr>
                      <a:r>
                        <a:rPr lang="fr-FR" sz="1900" b="1" dirty="0">
                          <a:effectLst/>
                        </a:rPr>
                        <a:t>5</a:t>
                      </a:r>
                      <a:r>
                        <a:rPr lang="fr-FR" sz="1900" dirty="0">
                          <a:effectLst/>
                        </a:rPr>
                        <a:t>, 10, 15 &amp; </a:t>
                      </a:r>
                      <a:r>
                        <a:rPr lang="fr-FR" sz="1900" b="1" dirty="0">
                          <a:effectLst/>
                        </a:rPr>
                        <a:t>20</a:t>
                      </a:r>
                      <a:endParaRPr lang="fr-FR" sz="1900" b="1" dirty="0">
                        <a:effectLst/>
                        <a:latin typeface="Calibri" panose="020F0502020204030204" pitchFamily="34" charset="0"/>
                        <a:ea typeface="Calibri" panose="020F0502020204030204" pitchFamily="34" charset="0"/>
                        <a:cs typeface="Times New Roman" panose="02020603050405020304" pitchFamily="18" charset="0"/>
                      </a:endParaRPr>
                    </a:p>
                  </a:txBody>
                  <a:tcPr marL="121920" marR="121920" marT="60960" marB="60960"/>
                </a:tc>
                <a:extLst>
                  <a:ext uri="{0D108BD9-81ED-4DB2-BD59-A6C34878D82A}">
                    <a16:rowId xmlns:a16="http://schemas.microsoft.com/office/drawing/2014/main" val="19081161"/>
                  </a:ext>
                </a:extLst>
              </a:tr>
            </a:tbl>
          </a:graphicData>
        </a:graphic>
      </p:graphicFrame>
    </p:spTree>
    <p:extLst>
      <p:ext uri="{BB962C8B-B14F-4D97-AF65-F5344CB8AC3E}">
        <p14:creationId xmlns:p14="http://schemas.microsoft.com/office/powerpoint/2010/main" val="761020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288651" y="1316765"/>
            <a:ext cx="11664000" cy="2688299"/>
          </a:xfrm>
        </p:spPr>
        <p:txBody>
          <a:bodyPr>
            <a:normAutofit/>
          </a:bodyPr>
          <a:lstStyle/>
          <a:p>
            <a:r>
              <a:rPr lang="fr-FR" sz="1867" dirty="0"/>
              <a:t>Suppression des ARFCN non utilisables en bord de bande :</a:t>
            </a:r>
          </a:p>
          <a:p>
            <a:pPr lvl="1"/>
            <a:r>
              <a:rPr lang="fr-FR" sz="1867" dirty="0"/>
              <a:t>ARFCN compris dans la demi </a:t>
            </a:r>
            <a:r>
              <a:rPr lang="fr-FR" sz="1867" dirty="0" err="1"/>
              <a:t>BW</a:t>
            </a:r>
            <a:r>
              <a:rPr lang="fr-FR" sz="1867" baseline="-25000" dirty="0" err="1"/>
              <a:t>min</a:t>
            </a:r>
            <a:r>
              <a:rPr lang="fr-FR" sz="1867" dirty="0"/>
              <a:t> en bord de bande haut &amp; bas</a:t>
            </a:r>
          </a:p>
          <a:p>
            <a:pPr lvl="1"/>
            <a:endParaRPr lang="fr-FR" sz="1867" dirty="0"/>
          </a:p>
          <a:p>
            <a:pPr lvl="2"/>
            <a:endParaRPr lang="fr-FR" sz="1867" dirty="0"/>
          </a:p>
          <a:p>
            <a:endParaRPr lang="fr-FR" sz="1867" dirty="0"/>
          </a:p>
          <a:p>
            <a:endParaRPr lang="fr-FR" sz="1867" dirty="0"/>
          </a:p>
          <a:p>
            <a:endParaRPr lang="fr-FR" sz="1867" dirty="0"/>
          </a:p>
          <a:p>
            <a:endParaRPr lang="fr-FR" sz="1867" dirty="0"/>
          </a:p>
          <a:p>
            <a:endParaRPr lang="fr-FR" sz="1867" dirty="0"/>
          </a:p>
          <a:p>
            <a:pPr marL="0" indent="0">
              <a:buNone/>
            </a:pPr>
            <a:endParaRPr lang="fr-FR" sz="1867" dirty="0"/>
          </a:p>
          <a:p>
            <a:endParaRPr lang="fr-FR" sz="1867" dirty="0"/>
          </a:p>
        </p:txBody>
      </p:sp>
      <p:sp>
        <p:nvSpPr>
          <p:cNvPr id="4" name="Titre 3"/>
          <p:cNvSpPr>
            <a:spLocks noGrp="1"/>
          </p:cNvSpPr>
          <p:nvPr>
            <p:ph type="title"/>
          </p:nvPr>
        </p:nvSpPr>
        <p:spPr/>
        <p:txBody>
          <a:bodyPr>
            <a:normAutofit/>
          </a:bodyPr>
          <a:lstStyle/>
          <a:p>
            <a:r>
              <a:rPr lang="fr-FR" dirty="0"/>
              <a:t>Optimisations possibles</a:t>
            </a:r>
          </a:p>
        </p:txBody>
      </p:sp>
      <p:pic>
        <p:nvPicPr>
          <p:cNvPr id="6" name="Image 5">
            <a:extLst>
              <a:ext uri="{FF2B5EF4-FFF2-40B4-BE49-F238E27FC236}">
                <a16:creationId xmlns:a16="http://schemas.microsoft.com/office/drawing/2014/main" id="{6D133720-884B-4E54-AF68-50C8095DE35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775521" y="2252633"/>
            <a:ext cx="9028145" cy="3264363"/>
          </a:xfrm>
          <a:prstGeom prst="rect">
            <a:avLst/>
          </a:prstGeom>
          <a:noFill/>
          <a:ln>
            <a:noFill/>
          </a:ln>
        </p:spPr>
      </p:pic>
    </p:spTree>
    <p:extLst>
      <p:ext uri="{BB962C8B-B14F-4D97-AF65-F5344CB8AC3E}">
        <p14:creationId xmlns:p14="http://schemas.microsoft.com/office/powerpoint/2010/main" val="232342223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3204</Words>
  <Application>Microsoft Office PowerPoint</Application>
  <PresentationFormat>Grand écran</PresentationFormat>
  <Paragraphs>971</Paragraphs>
  <Slides>32</Slides>
  <Notes>32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32</vt:i4>
      </vt:variant>
    </vt:vector>
  </HeadingPairs>
  <TitlesOfParts>
    <vt:vector size="39" baseType="lpstr">
      <vt:lpstr>Arial</vt:lpstr>
      <vt:lpstr>Calibri</vt:lpstr>
      <vt:lpstr>Calibri Light</vt:lpstr>
      <vt:lpstr>Montserrat</vt:lpstr>
      <vt:lpstr>Montserrat Light</vt:lpstr>
      <vt:lpstr>Wingdings</vt:lpstr>
      <vt:lpstr>Thème Office</vt:lpstr>
      <vt:lpstr>Ordre du jour</vt:lpstr>
      <vt:lpstr>Objectifs</vt:lpstr>
      <vt:lpstr>Présentation de l’étude</vt:lpstr>
      <vt:lpstr>Présentation de l’étude</vt:lpstr>
      <vt:lpstr>Présentation de l’étude</vt:lpstr>
      <vt:lpstr>Présentation de l’étude</vt:lpstr>
      <vt:lpstr>Présentation de l’étude</vt:lpstr>
      <vt:lpstr>Optimisations possibles</vt:lpstr>
      <vt:lpstr>Optimisations possibles</vt:lpstr>
      <vt:lpstr>Optimisations possibles</vt:lpstr>
      <vt:lpstr>Optimisations possibles</vt:lpstr>
      <vt:lpstr>Optimisations possibles</vt:lpstr>
      <vt:lpstr>Optimisations possibles</vt:lpstr>
      <vt:lpstr>Optimisations possibles</vt:lpstr>
      <vt:lpstr>Optimisations possibles</vt:lpstr>
      <vt:lpstr>Optimisations possibles</vt:lpstr>
      <vt:lpstr>Optimisations possibles</vt:lpstr>
      <vt:lpstr>Optimisations possibles</vt:lpstr>
      <vt:lpstr>Optimisations possibles</vt:lpstr>
      <vt:lpstr>Optimisations possibles</vt:lpstr>
      <vt:lpstr>Optimisations possibles</vt:lpstr>
      <vt:lpstr>Gains potentiels</vt:lpstr>
      <vt:lpstr>Gains potentiels</vt:lpstr>
      <vt:lpstr>Gains potentiels</vt:lpstr>
      <vt:lpstr>Gains potentiels</vt:lpstr>
      <vt:lpstr>Gains potentiels</vt:lpstr>
      <vt:lpstr>Déroulement d’un scan</vt:lpstr>
      <vt:lpstr>Déroulement d’un scan</vt:lpstr>
      <vt:lpstr>Déroulement d’un scan</vt:lpstr>
      <vt:lpstr>Déroulement d’un scan</vt:lpstr>
      <vt:lpstr>Conclusion &amp; perspectives</vt:lpstr>
      <vt:lpstr>Conclusion &amp; perspectives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Ordre du jour</dc:title>
  <dc:creator>DELAHAYE, Ruddy</dc:creator>
  <cp:lastModifiedBy>DELAHAYE, Ruddy</cp:lastModifiedBy>
  <cp:revision>1</cp:revision>
  <dcterms:created xsi:type="dcterms:W3CDTF">2022-07-11T09:23:26Z</dcterms:created>
  <dcterms:modified xsi:type="dcterms:W3CDTF">2022-07-11T09:26:59Z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463cba9-5f6c-478d-9329-7b2295e4e8ed_Enabled">
    <vt:lpwstr>true</vt:lpwstr>
  </property>
  <property fmtid="{D5CDD505-2E9C-101B-9397-08002B2CF9AE}" pid="3" name="MSIP_Label_e463cba9-5f6c-478d-9329-7b2295e4e8ed_SetDate">
    <vt:lpwstr>2022-07-11T09:23:26Z</vt:lpwstr>
  </property>
  <property fmtid="{D5CDD505-2E9C-101B-9397-08002B2CF9AE}" pid="4" name="MSIP_Label_e463cba9-5f6c-478d-9329-7b2295e4e8ed_Method">
    <vt:lpwstr>Standard</vt:lpwstr>
  </property>
  <property fmtid="{D5CDD505-2E9C-101B-9397-08002B2CF9AE}" pid="5" name="MSIP_Label_e463cba9-5f6c-478d-9329-7b2295e4e8ed_Name">
    <vt:lpwstr>All Employees_2</vt:lpwstr>
  </property>
  <property fmtid="{D5CDD505-2E9C-101B-9397-08002B2CF9AE}" pid="6" name="MSIP_Label_e463cba9-5f6c-478d-9329-7b2295e4e8ed_SiteId">
    <vt:lpwstr>33440fc6-b7c7-412c-bb73-0e70b0198d5a</vt:lpwstr>
  </property>
  <property fmtid="{D5CDD505-2E9C-101B-9397-08002B2CF9AE}" pid="7" name="MSIP_Label_e463cba9-5f6c-478d-9329-7b2295e4e8ed_ActionId">
    <vt:lpwstr>780e8cc3-cd7b-4f97-b668-36dabef434bf</vt:lpwstr>
  </property>
  <property fmtid="{D5CDD505-2E9C-101B-9397-08002B2CF9AE}" pid="8" name="MSIP_Label_e463cba9-5f6c-478d-9329-7b2295e4e8ed_ContentBits">
    <vt:lpwstr>0</vt:lpwstr>
  </property>
</Properties>
</file>