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  <p:sldMasterId id="2147483804" r:id="rId6"/>
  </p:sldMasterIdLst>
  <p:notesMasterIdLst>
    <p:notesMasterId r:id="rId46"/>
  </p:notesMasterIdLst>
  <p:handoutMasterIdLst>
    <p:handoutMasterId r:id="rId47"/>
  </p:handoutMasterIdLst>
  <p:sldIdLst>
    <p:sldId id="325" r:id="rId7"/>
    <p:sldId id="4195" r:id="rId8"/>
    <p:sldId id="4370" r:id="rId9"/>
    <p:sldId id="4379" r:id="rId10"/>
    <p:sldId id="393" r:id="rId11"/>
    <p:sldId id="4369" r:id="rId12"/>
    <p:sldId id="4371" r:id="rId13"/>
    <p:sldId id="4372" r:id="rId14"/>
    <p:sldId id="331" r:id="rId15"/>
    <p:sldId id="4373" r:id="rId16"/>
    <p:sldId id="4374" r:id="rId17"/>
    <p:sldId id="4375" r:id="rId18"/>
    <p:sldId id="4395" r:id="rId19"/>
    <p:sldId id="4377" r:id="rId20"/>
    <p:sldId id="4378" r:id="rId21"/>
    <p:sldId id="4380" r:id="rId22"/>
    <p:sldId id="4381" r:id="rId23"/>
    <p:sldId id="4383" r:id="rId24"/>
    <p:sldId id="4382" r:id="rId25"/>
    <p:sldId id="4384" r:id="rId26"/>
    <p:sldId id="4385" r:id="rId27"/>
    <p:sldId id="406" r:id="rId28"/>
    <p:sldId id="4292" r:id="rId29"/>
    <p:sldId id="4387" r:id="rId30"/>
    <p:sldId id="4388" r:id="rId31"/>
    <p:sldId id="4389" r:id="rId32"/>
    <p:sldId id="4390" r:id="rId33"/>
    <p:sldId id="4391" r:id="rId34"/>
    <p:sldId id="4253" r:id="rId35"/>
    <p:sldId id="4318" r:id="rId36"/>
    <p:sldId id="4398" r:id="rId37"/>
    <p:sldId id="4208" r:id="rId38"/>
    <p:sldId id="4265" r:id="rId39"/>
    <p:sldId id="4287" r:id="rId40"/>
    <p:sldId id="4386" r:id="rId41"/>
    <p:sldId id="4396" r:id="rId42"/>
    <p:sldId id="407" r:id="rId43"/>
    <p:sldId id="4392" r:id="rId44"/>
    <p:sldId id="347" r:id="rId45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E50"/>
    <a:srgbClr val="FE581A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9" autoAdjust="0"/>
    <p:restoredTop sz="92472" autoAdjust="0"/>
  </p:normalViewPr>
  <p:slideViewPr>
    <p:cSldViewPr>
      <p:cViewPr varScale="1">
        <p:scale>
          <a:sx n="141" d="100"/>
          <a:sy n="141" d="100"/>
        </p:scale>
        <p:origin x="62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Cluster each observation of this signal under the constraint of not merging different radars in one cluster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combined with optimal transport distance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329F8A-10FA-44A3-BA3F-C65FA0787F8B}">
      <dgm:prSet custT="1"/>
      <dgm:spPr/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1E755A9-0A7C-4184-A8CC-D77A45412206}" type="parTrans" cxnId="{DBD89FFB-4732-4BF3-836A-297BDD74C5AD}">
      <dgm:prSet/>
      <dgm:spPr/>
      <dgm:t>
        <a:bodyPr/>
        <a:lstStyle/>
        <a:p>
          <a:endParaRPr lang="fr-FR"/>
        </a:p>
      </dgm:t>
    </dgm:pt>
    <dgm:pt modelId="{1FF08C1E-959A-41BF-A6FF-85CB1F42DDB2}" type="sibTrans" cxnId="{DBD89FFB-4732-4BF3-836A-297BDD74C5AD}">
      <dgm:prSet/>
      <dgm:spPr/>
      <dgm:t>
        <a:bodyPr/>
        <a:lstStyle/>
        <a:p>
          <a:endParaRPr lang="fr-FR"/>
        </a:p>
      </dgm:t>
    </dgm:pt>
    <dgm:pt modelId="{1089181C-EBF8-4F3F-AF96-8B87B0CA36CD}">
      <dgm:prSet custT="1"/>
      <dgm:spPr/>
      <dgm:t>
        <a:bodyPr/>
        <a:lstStyle/>
        <a:p>
          <a:pPr>
            <a:buNone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ABB76E3-8569-41F6-B6BF-84D1406BF08F}" type="parTrans" cxnId="{3501384B-B692-49CB-BEE5-F76AF5BF9831}">
      <dgm:prSet/>
      <dgm:spPr/>
      <dgm:t>
        <a:bodyPr/>
        <a:lstStyle/>
        <a:p>
          <a:endParaRPr lang="fr-FR"/>
        </a:p>
      </dgm:t>
    </dgm:pt>
    <dgm:pt modelId="{030F7C46-215F-4555-810E-193CB99C8D3C}" type="sibTrans" cxnId="{3501384B-B692-49CB-BEE5-F76AF5BF9831}">
      <dgm:prSet/>
      <dgm:spPr/>
      <dgm:t>
        <a:bodyPr/>
        <a:lstStyle/>
        <a:p>
          <a:endParaRPr lang="fr-FR"/>
        </a:p>
      </dgm:t>
    </dgm:pt>
    <dgm:pt modelId="{AC11273F-D8EE-45CA-8AE0-4F882049DCD0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2F27FF70-4D05-46E3-8323-D57BD66EFCDC}" type="parTrans" cxnId="{CDC9B8D3-C90C-436F-A528-2A9150CD8605}">
      <dgm:prSet/>
      <dgm:spPr/>
      <dgm:t>
        <a:bodyPr/>
        <a:lstStyle/>
        <a:p>
          <a:endParaRPr lang="fr-FR"/>
        </a:p>
      </dgm:t>
    </dgm:pt>
    <dgm:pt modelId="{549AC889-0584-40DA-8243-ECE4DECCBCEB}" type="sibTrans" cxnId="{CDC9B8D3-C90C-436F-A528-2A9150CD8605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E8160C5B-D8BA-4CF2-BBAA-F6DC5992AA2C}" type="presOf" srcId="{AC11273F-D8EE-45CA-8AE0-4F882049DCD0}" destId="{4768C460-B16B-4A0B-BC4D-0A6416846D13}" srcOrd="0" destOrd="1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3501384B-B692-49CB-BEE5-F76AF5BF9831}" srcId="{3C826307-C979-4230-A607-5D8431FA6670}" destId="{1089181C-EBF8-4F3F-AF96-8B87B0CA36CD}" srcOrd="2" destOrd="0" parTransId="{4ABB76E3-8569-41F6-B6BF-84D1406BF08F}" sibTransId="{030F7C46-215F-4555-810E-193CB99C8D3C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013CE47D-4703-4FF5-87DB-FC3A29BE05C1}" type="presOf" srcId="{5E329F8A-10FA-44A3-BA3F-C65FA0787F8B}" destId="{1FA28F10-EE53-4046-A7D7-8CCAF24B7BD1}" srcOrd="0" destOrd="1" presId="urn:microsoft.com/office/officeart/2005/8/layout/process3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07A702A2-53A7-411D-9484-09FD88203655}" type="presOf" srcId="{1089181C-EBF8-4F3F-AF96-8B87B0CA36CD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CDC9B8D3-C90C-436F-A528-2A9150CD8605}" srcId="{3C826307-C979-4230-A607-5D8431FA6670}" destId="{AC11273F-D8EE-45CA-8AE0-4F882049DCD0}" srcOrd="1" destOrd="0" parTransId="{2F27FF70-4D05-46E3-8323-D57BD66EFCDC}" sibTransId="{549AC889-0584-40DA-8243-ECE4DECCBCEB}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DBD89FFB-4732-4BF3-836A-297BDD74C5AD}" srcId="{C9D8EE4F-F58D-4351-8E4C-1A706AF70CA8}" destId="{5E329F8A-10FA-44A3-BA3F-C65FA0787F8B}" srcOrd="1" destOrd="0" parTransId="{C1E755A9-0A7C-4184-A8CC-D77A45412206}" sibTransId="{1FF08C1E-959A-41BF-A6FF-85CB1F42DDB2}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9444"/>
          <a:ext cx="2712903" cy="12096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406360" y="29444"/>
        <a:ext cx="1906503" cy="806400"/>
      </dsp:txXfrm>
    </dsp:sp>
    <dsp:sp modelId="{1FA28F10-EE53-4046-A7D7-8CCAF24B7BD1}">
      <dsp:nvSpPr>
        <dsp:cNvPr id="0" name=""/>
        <dsp:cNvSpPr/>
      </dsp:nvSpPr>
      <dsp:spPr>
        <a:xfrm>
          <a:off x="558815" y="793653"/>
          <a:ext cx="2712903" cy="169718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Cluster each observation of this signal under the constraint of not merging different radars in one cluster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41665" y="876503"/>
        <a:ext cx="2547203" cy="1614331"/>
      </dsp:txXfrm>
    </dsp:sp>
    <dsp:sp modelId="{1569326D-EAD1-488F-96A5-7E7AE3A998D8}">
      <dsp:nvSpPr>
        <dsp:cNvPr id="0" name=""/>
        <dsp:cNvSpPr/>
      </dsp:nvSpPr>
      <dsp:spPr>
        <a:xfrm>
          <a:off x="3127330" y="94927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230014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9444"/>
          <a:ext cx="2712903" cy="12096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764329" y="29444"/>
        <a:ext cx="1906503" cy="806400"/>
      </dsp:txXfrm>
    </dsp:sp>
    <dsp:sp modelId="{4768C460-B16B-4A0B-BC4D-0A6416846D13}">
      <dsp:nvSpPr>
        <dsp:cNvPr id="0" name=""/>
        <dsp:cNvSpPr/>
      </dsp:nvSpPr>
      <dsp:spPr>
        <a:xfrm>
          <a:off x="4916784" y="793653"/>
          <a:ext cx="2712903" cy="1697181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combined with optimal transport distance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4999634" y="876503"/>
        <a:ext cx="2547203" cy="161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9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8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28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3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633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6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92978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6718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671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09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60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4058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723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74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8178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197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66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33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68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6695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162893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2688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1" r:id="rId30"/>
    <p:sldLayoutId id="2147483802" r:id="rId31"/>
    <p:sldLayoutId id="2147483803" r:id="rId3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6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518" y="699542"/>
            <a:ext cx="7046689" cy="1534554"/>
          </a:xfrm>
        </p:spPr>
        <p:txBody>
          <a:bodyPr anchor="ctr"/>
          <a:lstStyle/>
          <a:p>
            <a:pPr algn="ctr"/>
            <a:r>
              <a:rPr lang="en-US" sz="2800" dirty="0"/>
              <a:t>Deinterleaving RADAR pulses</a:t>
            </a:r>
            <a:endParaRPr lang="fr-FR" sz="2800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400" dirty="0"/>
              <a:t>Atos Scientific Community</a:t>
            </a:r>
          </a:p>
          <a:p>
            <a:r>
              <a:rPr lang="fr-FR" sz="1200" dirty="0"/>
              <a:t>13/07/2021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100" dirty="0"/>
              <a:t>Manon Mottier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8747125" cy="399825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Methodology</a:t>
            </a:r>
            <a:r>
              <a:rPr lang="en-US" dirty="0"/>
              <a:t>: Implementing a two-step strategy for signal deinterlacing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0F2B9908-F39C-4F6A-801E-CFF9BCEB8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199891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64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1: Clustering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Step 1: Clustering with HDBSCAN</a:t>
            </a:r>
          </a:p>
          <a:p>
            <a:pPr marL="0" indent="0">
              <a:buNone/>
            </a:pPr>
            <a:endParaRPr lang="en-US" b="1" u="sng" dirty="0"/>
          </a:p>
          <a:p>
            <a:endParaRPr lang="en-US" dirty="0"/>
          </a:p>
          <a:p>
            <a:r>
              <a:rPr lang="en-US" dirty="0"/>
              <a:t>Application of clustering algorithm on two features: Frequency and Pulse Width</a:t>
            </a:r>
          </a:p>
          <a:p>
            <a:endParaRPr lang="en-US" dirty="0"/>
          </a:p>
          <a:p>
            <a:r>
              <a:rPr lang="en-US" dirty="0"/>
              <a:t>Why HDBSCAN ?</a:t>
            </a:r>
          </a:p>
          <a:p>
            <a:endParaRPr lang="en-US" dirty="0"/>
          </a:p>
          <a:p>
            <a:pPr lvl="1"/>
            <a:r>
              <a:rPr lang="en-US" dirty="0"/>
              <a:t>Unsupervised algorithm that allows us to search for clusters of varying densities</a:t>
            </a:r>
          </a:p>
          <a:p>
            <a:pPr lvl="1"/>
            <a:r>
              <a:rPr lang="en-US" dirty="0"/>
              <a:t>Few parameters to optimize</a:t>
            </a:r>
          </a:p>
          <a:p>
            <a:endParaRPr lang="en-US" dirty="0"/>
          </a:p>
          <a:p>
            <a:r>
              <a:rPr lang="en-US" dirty="0"/>
              <a:t>Over-estimation of the number of clusters</a:t>
            </a:r>
          </a:p>
          <a:p>
            <a:endParaRPr lang="en-US" dirty="0"/>
          </a:p>
          <a:p>
            <a:pPr lvl="1"/>
            <a:r>
              <a:rPr lang="en-US" dirty="0"/>
              <a:t>Allows to receive RADARs that do not transmit continuously</a:t>
            </a:r>
          </a:p>
          <a:p>
            <a:pPr lvl="1"/>
            <a:r>
              <a:rPr lang="en-US" dirty="0"/>
              <a:t>Each cluster must not contain the observations of different RADARs</a:t>
            </a:r>
          </a:p>
        </p:txBody>
      </p:sp>
    </p:spTree>
    <p:extLst>
      <p:ext uri="{BB962C8B-B14F-4D97-AF65-F5344CB8AC3E}">
        <p14:creationId xmlns:p14="http://schemas.microsoft.com/office/powerpoint/2010/main" val="101981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1: Clustering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HDBSCAN (Hierarchical Density-based spatial clustering of application with noise):</a:t>
            </a:r>
          </a:p>
          <a:p>
            <a:endParaRPr lang="en-US" dirty="0"/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Construction of the distance matrix between the points according to the density space with the Mutual Reachability Distance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Building of the minimal spanning tree from these distances with Prim’s Algorithm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Application of a hierarchical clustering of connected components from this tree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Extraction of the clusters from the condensed tree</a:t>
            </a:r>
          </a:p>
        </p:txBody>
      </p:sp>
    </p:spTree>
    <p:extLst>
      <p:ext uri="{BB962C8B-B14F-4D97-AF65-F5344CB8AC3E}">
        <p14:creationId xmlns:p14="http://schemas.microsoft.com/office/powerpoint/2010/main" val="674088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1: Clustering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C5A3ECC9-7C82-4C67-B4DE-96794AE4F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56936"/>
              </p:ext>
            </p:extLst>
          </p:nvPr>
        </p:nvGraphicFramePr>
        <p:xfrm>
          <a:off x="395536" y="1707654"/>
          <a:ext cx="2592288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24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806849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  <a:gridCol w="766915">
                  <a:extLst>
                    <a:ext uri="{9D8B030D-6E8A-4147-A177-3AD203B41FA5}">
                      <a16:colId xmlns:a16="http://schemas.microsoft.com/office/drawing/2014/main" val="2214669457"/>
                    </a:ext>
                  </a:extLst>
                </a:gridCol>
              </a:tblGrid>
              <a:tr h="38773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Cluster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Pulses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%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-1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2 417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6,7%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1 578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4,4%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3 351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9,2%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3 235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8,9%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0277160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6 577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18,1%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3068665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6 540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3460137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6 263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17,3%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7316381"/>
                  </a:ext>
                </a:extLst>
              </a:tr>
              <a:tr h="2215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6 301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17,4%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7105140"/>
                  </a:ext>
                </a:extLst>
              </a:tr>
            </a:tbl>
          </a:graphicData>
        </a:graphic>
      </p:graphicFrame>
      <p:pic>
        <p:nvPicPr>
          <p:cNvPr id="18" name="Image 17">
            <a:extLst>
              <a:ext uri="{FF2B5EF4-FFF2-40B4-BE49-F238E27FC236}">
                <a16:creationId xmlns:a16="http://schemas.microsoft.com/office/drawing/2014/main" id="{0B5B8689-7BC9-4FE7-A23E-8233BFBC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484" y="960192"/>
            <a:ext cx="2780700" cy="19901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D5503A-61F5-4062-938D-983057B48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875397"/>
            <a:ext cx="2448272" cy="17099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DD2C2B2-FCB4-4E36-9B7C-653B82476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100988"/>
            <a:ext cx="1488380" cy="1304826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B0BFC2-C250-449A-A204-DB9D4BDDF0AA}"/>
              </a:ext>
            </a:extLst>
          </p:cNvPr>
          <p:cNvSpPr/>
          <p:nvPr/>
        </p:nvSpPr>
        <p:spPr>
          <a:xfrm>
            <a:off x="5148064" y="1136828"/>
            <a:ext cx="504056" cy="64807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4C48A5E-C162-49AA-BD0E-3EBD3B066ADA}"/>
              </a:ext>
            </a:extLst>
          </p:cNvPr>
          <p:cNvCxnSpPr>
            <a:cxnSpLocks/>
            <a:stCxn id="23" idx="3"/>
            <a:endCxn id="21" idx="1"/>
          </p:cNvCxnSpPr>
          <p:nvPr/>
        </p:nvCxnSpPr>
        <p:spPr>
          <a:xfrm>
            <a:off x="5652120" y="1460864"/>
            <a:ext cx="1368152" cy="29253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FECAFE4-C8AE-4BEE-A1E0-B04210190A5C}"/>
              </a:ext>
            </a:extLst>
          </p:cNvPr>
          <p:cNvSpPr/>
          <p:nvPr/>
        </p:nvSpPr>
        <p:spPr>
          <a:xfrm>
            <a:off x="5187016" y="3136754"/>
            <a:ext cx="216024" cy="1206779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4B251A8-5640-4297-B863-FCFD9F8FEBD5}"/>
              </a:ext>
            </a:extLst>
          </p:cNvPr>
          <p:cNvCxnSpPr>
            <a:cxnSpLocks/>
            <a:stCxn id="27" idx="3"/>
            <a:endCxn id="17" idx="1"/>
          </p:cNvCxnSpPr>
          <p:nvPr/>
        </p:nvCxnSpPr>
        <p:spPr>
          <a:xfrm flipV="1">
            <a:off x="5403040" y="3598866"/>
            <a:ext cx="1713028" cy="14127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42D4571-861F-4B61-9DAA-CA045A838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068" y="2679832"/>
            <a:ext cx="1296144" cy="1838067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9305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5440411" cy="3474244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/>
              <a:t>Step 2: Cluster fusion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1100" u="sng" dirty="0"/>
              <a:t>Development of a hierarchical clustering algorithm using optimal transport distances: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Dimensionality reduction: each cluster is represented by a histogram of its TOA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Compute distances between cluster histograms using optimal transport 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Aggregation of the 2 closest clusters i.e., the 2 clusters with the lowest transport costs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Computation of new costs between old clusters and the new ones</a:t>
            </a:r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Repeat steps 2 to 4 until a single cluster is obtained</a:t>
            </a: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CEE83A5F-5201-40F9-923B-F16E9DE6E216}"/>
              </a:ext>
            </a:extLst>
          </p:cNvPr>
          <p:cNvGrpSpPr/>
          <p:nvPr/>
        </p:nvGrpSpPr>
        <p:grpSpPr>
          <a:xfrm>
            <a:off x="6156176" y="1419622"/>
            <a:ext cx="2527756" cy="2016224"/>
            <a:chOff x="393698" y="1376361"/>
            <a:chExt cx="3997326" cy="1869680"/>
          </a:xfrm>
        </p:grpSpPr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1646C983-FB8E-4308-AC2D-2DD22801944B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93699" y="1376361"/>
              <a:ext cx="3997325" cy="249678"/>
            </a:xfrm>
            <a:prstGeom prst="rect">
              <a:avLst/>
            </a:prstGeom>
            <a:solidFill>
              <a:srgbClr val="81BC00"/>
            </a:solidFill>
            <a:ln w="12700" algn="ctr">
              <a:noFill/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en-US" sz="1400" b="1" dirty="0">
                  <a:solidFill>
                    <a:schemeClr val="bg1"/>
                  </a:solidFill>
                </a:rPr>
                <a:t>Reminder</a:t>
              </a:r>
            </a:p>
          </p:txBody>
        </p:sp>
        <p:sp>
          <p:nvSpPr>
            <p:cNvPr id="7" name="Text Placeholder 5">
              <a:extLst>
                <a:ext uri="{FF2B5EF4-FFF2-40B4-BE49-F238E27FC236}">
                  <a16:creationId xmlns:a16="http://schemas.microsoft.com/office/drawing/2014/main" id="{D966962A-90A3-43A2-9541-02F9A44D3E47}"/>
                </a:ext>
              </a:extLst>
            </p:cNvPr>
            <p:cNvSpPr txBox="1">
              <a:spLocks/>
            </p:cNvSpPr>
            <p:nvPr/>
          </p:nvSpPr>
          <p:spPr>
            <a:xfrm>
              <a:off x="393698" y="1626041"/>
              <a:ext cx="3997325" cy="1620000"/>
            </a:xfrm>
            <a:prstGeom prst="rect">
              <a:avLst/>
            </a:prstGeom>
            <a:solidFill>
              <a:srgbClr val="DCDCDC"/>
            </a:solidFill>
            <a:ln w="12700">
              <a:noFill/>
            </a:ln>
          </p:spPr>
          <p:txBody>
            <a:bodyPr wrap="square" lIns="18288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</a:pP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Hierarchical Agglomerative Clustering consider all points as a singleton cluster and aggregate successively the closest clusters until a single cluster is obtained that groups all points. The fusion steps are given by a dendrogram.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76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66">
            <a:extLst>
              <a:ext uri="{FF2B5EF4-FFF2-40B4-BE49-F238E27FC236}">
                <a16:creationId xmlns:a16="http://schemas.microsoft.com/office/drawing/2014/main" id="{68215280-7546-43A7-B312-5411157D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99" y="512268"/>
            <a:ext cx="5823801" cy="46312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8" y="1034325"/>
            <a:ext cx="1984027" cy="2846148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/>
              <a:t>Histograms: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100" b="1" dirty="0"/>
          </a:p>
          <a:p>
            <a:r>
              <a:rPr lang="en-US" sz="1100" dirty="0"/>
              <a:t>Bins: according to the data size (360)</a:t>
            </a:r>
          </a:p>
          <a:p>
            <a:endParaRPr lang="en-US" sz="1100" dirty="0"/>
          </a:p>
          <a:p>
            <a:r>
              <a:rPr lang="en-US" sz="1100" dirty="0"/>
              <a:t>Variable: TOA</a:t>
            </a:r>
          </a:p>
          <a:p>
            <a:endParaRPr lang="en-US" sz="1100" dirty="0"/>
          </a:p>
          <a:p>
            <a:r>
              <a:rPr lang="en-US" sz="1100" dirty="0"/>
              <a:t>Weight: LEVEL</a:t>
            </a:r>
          </a:p>
          <a:p>
            <a:endParaRPr lang="en-US" sz="1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6F2973-4548-4453-85DF-D5DE3AA3BCE6}"/>
              </a:ext>
            </a:extLst>
          </p:cNvPr>
          <p:cNvSpPr/>
          <p:nvPr/>
        </p:nvSpPr>
        <p:spPr>
          <a:xfrm>
            <a:off x="3851920" y="1789945"/>
            <a:ext cx="504056" cy="886022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892487-EFD0-439F-91DB-3FF6989F944D}"/>
              </a:ext>
            </a:extLst>
          </p:cNvPr>
          <p:cNvSpPr/>
          <p:nvPr/>
        </p:nvSpPr>
        <p:spPr>
          <a:xfrm>
            <a:off x="5292080" y="1789944"/>
            <a:ext cx="749325" cy="886022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82FE94-0737-4387-9FDF-837A73DECF16}"/>
              </a:ext>
            </a:extLst>
          </p:cNvPr>
          <p:cNvSpPr/>
          <p:nvPr/>
        </p:nvSpPr>
        <p:spPr>
          <a:xfrm>
            <a:off x="3851920" y="2906055"/>
            <a:ext cx="504056" cy="889830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C8BD83-E1F4-4152-BAF9-F136FBC8786B}"/>
              </a:ext>
            </a:extLst>
          </p:cNvPr>
          <p:cNvSpPr/>
          <p:nvPr/>
        </p:nvSpPr>
        <p:spPr>
          <a:xfrm>
            <a:off x="5292080" y="2906055"/>
            <a:ext cx="749325" cy="889830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C90FF84-0852-4150-9F85-ECA9AD754DA9}"/>
              </a:ext>
            </a:extLst>
          </p:cNvPr>
          <p:cNvSpPr/>
          <p:nvPr/>
        </p:nvSpPr>
        <p:spPr>
          <a:xfrm>
            <a:off x="4211960" y="673834"/>
            <a:ext cx="243640" cy="88602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C33C10-BB24-40A3-B31F-E811FDF55AA1}"/>
              </a:ext>
            </a:extLst>
          </p:cNvPr>
          <p:cNvSpPr/>
          <p:nvPr/>
        </p:nvSpPr>
        <p:spPr>
          <a:xfrm>
            <a:off x="5764254" y="673298"/>
            <a:ext cx="175898" cy="883083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92A0BF8-FCC4-49A8-86F9-A67975D17EA9}"/>
              </a:ext>
            </a:extLst>
          </p:cNvPr>
          <p:cNvCxnSpPr>
            <a:cxnSpLocks/>
            <a:stCxn id="38" idx="0"/>
            <a:endCxn id="42" idx="2"/>
          </p:cNvCxnSpPr>
          <p:nvPr/>
        </p:nvCxnSpPr>
        <p:spPr>
          <a:xfrm flipV="1">
            <a:off x="4103948" y="1559856"/>
            <a:ext cx="229832" cy="2300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3FDCC14B-F13B-4B2B-9468-53B82772FF5F}"/>
              </a:ext>
            </a:extLst>
          </p:cNvPr>
          <p:cNvCxnSpPr>
            <a:cxnSpLocks/>
            <a:stCxn id="39" idx="0"/>
            <a:endCxn id="43" idx="2"/>
          </p:cNvCxnSpPr>
          <p:nvPr/>
        </p:nvCxnSpPr>
        <p:spPr>
          <a:xfrm flipV="1">
            <a:off x="5666743" y="1556381"/>
            <a:ext cx="185460" cy="2335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4E9E0A4-B496-424B-98BC-2C68D440A694}"/>
              </a:ext>
            </a:extLst>
          </p:cNvPr>
          <p:cNvCxnSpPr>
            <a:cxnSpLocks/>
            <a:stCxn id="38" idx="2"/>
            <a:endCxn id="40" idx="0"/>
          </p:cNvCxnSpPr>
          <p:nvPr/>
        </p:nvCxnSpPr>
        <p:spPr>
          <a:xfrm>
            <a:off x="4103948" y="2675967"/>
            <a:ext cx="0" cy="230088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F4C97503-8049-4DDF-A808-532BD8275381}"/>
              </a:ext>
            </a:extLst>
          </p:cNvPr>
          <p:cNvCxnSpPr>
            <a:cxnSpLocks/>
            <a:stCxn id="39" idx="2"/>
            <a:endCxn id="41" idx="0"/>
          </p:cNvCxnSpPr>
          <p:nvPr/>
        </p:nvCxnSpPr>
        <p:spPr>
          <a:xfrm>
            <a:off x="5666743" y="2675966"/>
            <a:ext cx="0" cy="230089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èche : droite à entaille 3">
            <a:extLst>
              <a:ext uri="{FF2B5EF4-FFF2-40B4-BE49-F238E27FC236}">
                <a16:creationId xmlns:a16="http://schemas.microsoft.com/office/drawing/2014/main" id="{488CD2B7-C91B-423A-8F50-85065A468F3A}"/>
              </a:ext>
            </a:extLst>
          </p:cNvPr>
          <p:cNvSpPr/>
          <p:nvPr/>
        </p:nvSpPr>
        <p:spPr>
          <a:xfrm>
            <a:off x="2178241" y="1468726"/>
            <a:ext cx="1205627" cy="408872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High </a:t>
            </a:r>
            <a:r>
              <a:rPr lang="fr-FR" sz="1200" b="1" dirty="0" err="1"/>
              <a:t>cost</a:t>
            </a:r>
            <a:endParaRPr lang="fr-FR" sz="1200" b="1" dirty="0"/>
          </a:p>
        </p:txBody>
      </p:sp>
      <p:sp>
        <p:nvSpPr>
          <p:cNvPr id="18" name="Flèche : droite à entaille 17">
            <a:extLst>
              <a:ext uri="{FF2B5EF4-FFF2-40B4-BE49-F238E27FC236}">
                <a16:creationId xmlns:a16="http://schemas.microsoft.com/office/drawing/2014/main" id="{DECC739D-838D-4822-99E9-3DF8833DDC77}"/>
              </a:ext>
            </a:extLst>
          </p:cNvPr>
          <p:cNvSpPr/>
          <p:nvPr/>
        </p:nvSpPr>
        <p:spPr>
          <a:xfrm>
            <a:off x="2114572" y="2623448"/>
            <a:ext cx="1205627" cy="408872"/>
          </a:xfrm>
          <a:prstGeom prst="notchedRightArrow">
            <a:avLst/>
          </a:prstGeom>
          <a:solidFill>
            <a:srgbClr val="83BE50"/>
          </a:solidFill>
          <a:ln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Low </a:t>
            </a:r>
            <a:r>
              <a:rPr lang="fr-FR" sz="1200" b="1" dirty="0" err="1"/>
              <a:t>cost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16390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44AFACB-6A01-4893-AB65-2C2AFB451D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498" y="1034324"/>
                <a:ext cx="8728327" cy="37696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100" b="1" dirty="0"/>
                  <a:t>Optimal transport:</a:t>
                </a:r>
              </a:p>
              <a:p>
                <a:pPr marL="0" indent="0">
                  <a:buNone/>
                </a:pPr>
                <a:endParaRPr lang="en-US" sz="1100" b="1" dirty="0"/>
              </a:p>
              <a:p>
                <a:r>
                  <a:rPr lang="en-US" sz="1100" dirty="0"/>
                  <a:t>Transporting distribution to another has a cost:</a:t>
                </a:r>
              </a:p>
              <a:p>
                <a:endParaRPr lang="en-US" sz="1100" dirty="0"/>
              </a:p>
              <a:p>
                <a:endParaRPr lang="en-US" sz="1100" dirty="0"/>
              </a:p>
              <a:p>
                <a:endParaRPr lang="en-US" sz="1100" dirty="0"/>
              </a:p>
              <a:p>
                <a:endParaRPr lang="en-US" sz="1100" dirty="0"/>
              </a:p>
              <a:p>
                <a:pPr marL="0" indent="0">
                  <a:buNone/>
                </a:pPr>
                <a:r>
                  <a:rPr lang="en-US" sz="1100" dirty="0"/>
                  <a:t>𝐶(𝑃): Total cost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sz="1100" dirty="0"/>
                  <a:t> : cost of transporting unit mass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1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100" dirty="0"/>
                  <a:t> (transport cost)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sz="1100" dirty="0"/>
                  <a:t>  : quantity of mass taken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1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100" dirty="0"/>
                  <a:t> (transport plan)</a:t>
                </a:r>
              </a:p>
              <a:p>
                <a:endParaRPr lang="en-US" sz="1100" dirty="0"/>
              </a:p>
              <a:p>
                <a:r>
                  <a:rPr lang="en-US" sz="1100" dirty="0"/>
                  <a:t>The optimal transport plan is a simple minimization problem:</a:t>
                </a:r>
              </a:p>
              <a:p>
                <a:endParaRPr lang="en-US" sz="1100" dirty="0"/>
              </a:p>
              <a:p>
                <a:endParaRPr lang="en-US" sz="1100" dirty="0"/>
              </a:p>
              <a:p>
                <a:endParaRPr lang="en-US" sz="1100" dirty="0"/>
              </a:p>
              <a:p>
                <a:r>
                  <a:rPr lang="en-US" sz="1100" dirty="0"/>
                  <a:t>Under this condition which confirms that the transport plan is well adapted to probability densities</a:t>
                </a:r>
              </a:p>
              <a:p>
                <a:endParaRPr lang="en-US" sz="11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44AFACB-6A01-4893-AB65-2C2AFB451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498" y="1034324"/>
                <a:ext cx="8728327" cy="3769673"/>
              </a:xfrm>
              <a:blipFill>
                <a:blip r:embed="rId2"/>
                <a:stretch>
                  <a:fillRect l="-2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BAFF2276-39D3-488F-AB14-FC5C9820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07654"/>
            <a:ext cx="2422424" cy="5760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0EFFC82-3CAD-4C97-884F-038DB623A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524" y="3579862"/>
            <a:ext cx="3700952" cy="4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8747124" cy="3474244"/>
          </a:xfrm>
        </p:spPr>
        <p:txBody>
          <a:bodyPr/>
          <a:lstStyle/>
          <a:p>
            <a:pPr marL="0" indent="0">
              <a:buNone/>
            </a:pPr>
            <a:r>
              <a:rPr lang="en-US" sz="1100" u="sng" dirty="0"/>
              <a:t>Construction of a decision model using several unsupervised metrics to cut the dendrogram and stop cluster fusion:</a:t>
            </a:r>
          </a:p>
          <a:p>
            <a:pPr marL="0" indent="0">
              <a:buNone/>
            </a:pPr>
            <a:endParaRPr lang="en-US" sz="1100" u="sng" dirty="0"/>
          </a:p>
          <a:p>
            <a:pPr marL="0" indent="0">
              <a:buNone/>
            </a:pPr>
            <a:endParaRPr lang="en-US" sz="1100" u="sng" dirty="0"/>
          </a:p>
          <a:p>
            <a:r>
              <a:rPr lang="en-US" sz="1100" dirty="0"/>
              <a:t>Silhouette score: measures the cluster homogeneity using the difference between all the points in the same cluster and the distance to the points of the other clusters</a:t>
            </a:r>
          </a:p>
          <a:p>
            <a:endParaRPr lang="en-US" sz="1100" dirty="0"/>
          </a:p>
          <a:p>
            <a:pPr lvl="1"/>
            <a:r>
              <a:rPr lang="en-US" sz="1100" dirty="0"/>
              <a:t>Use of 2 different distances for more robustness</a:t>
            </a:r>
          </a:p>
          <a:p>
            <a:endParaRPr lang="en-US" sz="1100" dirty="0"/>
          </a:p>
          <a:p>
            <a:r>
              <a:rPr lang="en-US" sz="1100" dirty="0" err="1"/>
              <a:t>Calinski-Harabasz</a:t>
            </a:r>
            <a:r>
              <a:rPr lang="en-US" sz="1100" dirty="0"/>
              <a:t> score: measures the proportion of inter-group variance to intra-group variance (also called variance ratio criterion) </a:t>
            </a:r>
          </a:p>
          <a:p>
            <a:endParaRPr lang="en-US" sz="1100" dirty="0"/>
          </a:p>
          <a:p>
            <a:r>
              <a:rPr lang="en-US" sz="1100" dirty="0"/>
              <a:t>Davies-Bouldin score: measures homogeneity using the distance between a point and its centroid and the distance between the other centroids</a:t>
            </a:r>
          </a:p>
          <a:p>
            <a:endParaRPr lang="en-US" sz="1100" dirty="0"/>
          </a:p>
          <a:p>
            <a:pPr lvl="4"/>
            <a:r>
              <a:rPr lang="en-US" sz="1100" b="1" dirty="0">
                <a:solidFill>
                  <a:srgbClr val="C00000"/>
                </a:solidFill>
              </a:rPr>
              <a:t>Apply Majority rule</a:t>
            </a:r>
          </a:p>
        </p:txBody>
      </p:sp>
    </p:spTree>
    <p:extLst>
      <p:ext uri="{BB962C8B-B14F-4D97-AF65-F5344CB8AC3E}">
        <p14:creationId xmlns:p14="http://schemas.microsoft.com/office/powerpoint/2010/main" val="15308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A0E5E98-9048-4792-A3C8-293F22DA2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9114"/>
              </p:ext>
            </p:extLst>
          </p:nvPr>
        </p:nvGraphicFramePr>
        <p:xfrm>
          <a:off x="1187624" y="1923678"/>
          <a:ext cx="6475065" cy="235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013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1295013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  <a:gridCol w="1295013">
                  <a:extLst>
                    <a:ext uri="{9D8B030D-6E8A-4147-A177-3AD203B41FA5}">
                      <a16:colId xmlns:a16="http://schemas.microsoft.com/office/drawing/2014/main" val="2214669457"/>
                    </a:ext>
                  </a:extLst>
                </a:gridCol>
                <a:gridCol w="1295013">
                  <a:extLst>
                    <a:ext uri="{9D8B030D-6E8A-4147-A177-3AD203B41FA5}">
                      <a16:colId xmlns:a16="http://schemas.microsoft.com/office/drawing/2014/main" val="8813559"/>
                    </a:ext>
                  </a:extLst>
                </a:gridCol>
                <a:gridCol w="1295013">
                  <a:extLst>
                    <a:ext uri="{9D8B030D-6E8A-4147-A177-3AD203B41FA5}">
                      <a16:colId xmlns:a16="http://schemas.microsoft.com/office/drawing/2014/main" val="2215192493"/>
                    </a:ext>
                  </a:extLst>
                </a:gridCol>
              </a:tblGrid>
              <a:tr h="96692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Number</a:t>
                      </a:r>
                      <a:r>
                        <a:rPr lang="fr-FR" sz="1100" dirty="0"/>
                        <a:t> of cluster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Silhouette score (distance </a:t>
                      </a:r>
                      <a:r>
                        <a:rPr lang="fr-FR" sz="1100" dirty="0" err="1"/>
                        <a:t>euclidean</a:t>
                      </a:r>
                      <a:r>
                        <a:rPr lang="fr-FR" sz="1100" dirty="0"/>
                        <a:t>)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Silhouette score (distance </a:t>
                      </a:r>
                      <a:r>
                        <a:rPr lang="fr-FR" sz="1100" dirty="0" err="1"/>
                        <a:t>cosine</a:t>
                      </a:r>
                      <a:r>
                        <a:rPr lang="fr-FR" sz="1100" dirty="0"/>
                        <a:t>)</a:t>
                      </a:r>
                    </a:p>
                    <a:p>
                      <a:pPr algn="ctr"/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Calinski-Harabasz</a:t>
                      </a:r>
                      <a:r>
                        <a:rPr lang="fr-FR" sz="1100" dirty="0"/>
                        <a:t> score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Davies-</a:t>
                      </a:r>
                      <a:r>
                        <a:rPr lang="fr-FR" sz="1100" dirty="0" err="1"/>
                        <a:t>Bouldin</a:t>
                      </a:r>
                      <a:r>
                        <a:rPr lang="fr-FR" sz="1100" dirty="0"/>
                        <a:t> score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2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277160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>
                          <a:effectLst/>
                        </a:rPr>
                        <a:t>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068665"/>
                  </a:ext>
                </a:extLst>
              </a:tr>
              <a:tr h="23123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u="none" strike="noStrike" dirty="0">
                          <a:effectLst/>
                        </a:rPr>
                        <a:t>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362 535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119587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24820F8-E444-4A0F-B08E-E91315C0F7B1}"/>
              </a:ext>
            </a:extLst>
          </p:cNvPr>
          <p:cNvSpPr/>
          <p:nvPr/>
        </p:nvSpPr>
        <p:spPr>
          <a:xfrm>
            <a:off x="1543078" y="2906497"/>
            <a:ext cx="5909242" cy="2769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CF8F41E5-DE3E-4B2B-A170-C62DEC5F58CF}"/>
              </a:ext>
            </a:extLst>
          </p:cNvPr>
          <p:cNvSpPr/>
          <p:nvPr/>
        </p:nvSpPr>
        <p:spPr>
          <a:xfrm rot="16200000">
            <a:off x="4224117" y="-200049"/>
            <a:ext cx="282157" cy="3725979"/>
          </a:xfrm>
          <a:prstGeom prst="rightBrace">
            <a:avLst/>
          </a:prstGeom>
          <a:ln w="28575">
            <a:solidFill>
              <a:srgbClr val="83BE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83BE50"/>
              </a:solidFill>
            </a:endParaRP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C13E532F-5BFD-4144-A2E4-D5282336146F}"/>
              </a:ext>
            </a:extLst>
          </p:cNvPr>
          <p:cNvSpPr/>
          <p:nvPr/>
        </p:nvSpPr>
        <p:spPr>
          <a:xfrm rot="16200000">
            <a:off x="6850134" y="1043928"/>
            <a:ext cx="282158" cy="1238024"/>
          </a:xfrm>
          <a:prstGeom prst="rightBrace">
            <a:avLst>
              <a:gd name="adj1" fmla="val 8333"/>
              <a:gd name="adj2" fmla="val 49494"/>
            </a:avLst>
          </a:prstGeom>
          <a:ln w="28575"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12B77C-3F23-4F09-ACB6-F5070F554783}"/>
              </a:ext>
            </a:extLst>
          </p:cNvPr>
          <p:cNvSpPr txBox="1"/>
          <p:nvPr/>
        </p:nvSpPr>
        <p:spPr>
          <a:xfrm>
            <a:off x="3395190" y="1037657"/>
            <a:ext cx="24532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83BE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is better</a:t>
            </a:r>
            <a:endParaRPr lang="fr-FR" sz="1400" b="1" dirty="0">
              <a:solidFill>
                <a:srgbClr val="83BE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F2963F-EEE0-4041-B51C-8C7A69A82690}"/>
              </a:ext>
            </a:extLst>
          </p:cNvPr>
          <p:cNvSpPr txBox="1"/>
          <p:nvPr/>
        </p:nvSpPr>
        <p:spPr>
          <a:xfrm>
            <a:off x="6474696" y="946485"/>
            <a:ext cx="1187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FE5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fr-FR" sz="1400" b="1" dirty="0">
                <a:solidFill>
                  <a:srgbClr val="FE5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rgbClr val="FE5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400" b="1" dirty="0">
                <a:solidFill>
                  <a:srgbClr val="FE5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rgbClr val="FE5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fr-FR" sz="1400" b="1" dirty="0">
              <a:solidFill>
                <a:srgbClr val="FE5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7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1768003" cy="253916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/>
              <a:t>Dendrogram</a:t>
            </a:r>
            <a:endParaRPr lang="en-US" sz="1100" dirty="0"/>
          </a:p>
        </p:txBody>
      </p:sp>
      <p:sp>
        <p:nvSpPr>
          <p:cNvPr id="8" name="Flèche : droite à entaille 7">
            <a:extLst>
              <a:ext uri="{FF2B5EF4-FFF2-40B4-BE49-F238E27FC236}">
                <a16:creationId xmlns:a16="http://schemas.microsoft.com/office/drawing/2014/main" id="{FDFB5E82-DC7D-4950-B4FF-237A525D2274}"/>
              </a:ext>
            </a:extLst>
          </p:cNvPr>
          <p:cNvSpPr/>
          <p:nvPr/>
        </p:nvSpPr>
        <p:spPr>
          <a:xfrm>
            <a:off x="1835696" y="2571750"/>
            <a:ext cx="1205627" cy="408872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Best </a:t>
            </a:r>
            <a:r>
              <a:rPr lang="fr-FR" sz="1200" b="1" dirty="0" err="1"/>
              <a:t>cut</a:t>
            </a:r>
            <a:endParaRPr lang="fr-FR" sz="12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B7557F-A902-4F2B-9BCF-565C1AE1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40" y="699542"/>
            <a:ext cx="5876660" cy="442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87574"/>
            <a:ext cx="6507832" cy="3672408"/>
          </a:xfrm>
        </p:spPr>
        <p:txBody>
          <a:bodyPr/>
          <a:lstStyle/>
          <a:p>
            <a:pPr marL="0" indent="0">
              <a:buNone/>
            </a:pPr>
            <a:r>
              <a:rPr lang="en-US" sz="900" b="1" u="sng" dirty="0"/>
              <a:t>Industrial thesis (CIFRE):</a:t>
            </a:r>
          </a:p>
          <a:p>
            <a:pPr marL="0" indent="0">
              <a:buNone/>
            </a:pPr>
            <a:endParaRPr lang="en-US" sz="800" b="1" u="sng" dirty="0"/>
          </a:p>
          <a:p>
            <a:r>
              <a:rPr lang="en-US" sz="900" dirty="0"/>
              <a:t>The Signals and System Laboratory of </a:t>
            </a:r>
            <a:r>
              <a:rPr lang="en-US" sz="900" dirty="0" err="1"/>
              <a:t>CentraleSupélec</a:t>
            </a:r>
            <a:r>
              <a:rPr lang="en-US" sz="900" dirty="0"/>
              <a:t> </a:t>
            </a:r>
            <a:br>
              <a:rPr lang="en-US" sz="900" dirty="0"/>
            </a:br>
            <a:endParaRPr lang="en-US" sz="1000" dirty="0"/>
          </a:p>
          <a:p>
            <a:r>
              <a:rPr lang="en-US" sz="900" dirty="0"/>
              <a:t>AVANTIX </a:t>
            </a:r>
            <a:br>
              <a:rPr lang="en-US" sz="900" dirty="0"/>
            </a:br>
            <a:endParaRPr lang="en-US" sz="1000" dirty="0"/>
          </a:p>
          <a:p>
            <a:r>
              <a:rPr lang="en-US" sz="900" dirty="0" err="1"/>
              <a:t>Phd</a:t>
            </a:r>
            <a:r>
              <a:rPr lang="en-US" sz="900" dirty="0"/>
              <a:t> student, 2</a:t>
            </a:r>
            <a:r>
              <a:rPr lang="en-US" sz="900" baseline="30000" dirty="0"/>
              <a:t>nd</a:t>
            </a:r>
            <a:r>
              <a:rPr lang="en-US" sz="900" dirty="0"/>
              <a:t> year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900" b="1" u="sng" dirty="0"/>
              <a:t>AVANTIX (ATOS Group)</a:t>
            </a:r>
          </a:p>
          <a:p>
            <a:pPr marL="0" indent="0">
              <a:buNone/>
            </a:pPr>
            <a:endParaRPr lang="en-US" sz="400" dirty="0"/>
          </a:p>
          <a:p>
            <a:r>
              <a:rPr lang="en-US" sz="900" dirty="0"/>
              <a:t>French company specialized in Electronic Warfare</a:t>
            </a:r>
            <a:br>
              <a:rPr lang="en-US" sz="900" dirty="0"/>
            </a:br>
            <a:endParaRPr lang="en-US" sz="1000" dirty="0"/>
          </a:p>
          <a:p>
            <a:r>
              <a:rPr lang="en-US" sz="900" dirty="0"/>
              <a:t>Designs critical high-tech systems to provide homeland protection and military forces</a:t>
            </a:r>
          </a:p>
          <a:p>
            <a:endParaRPr lang="en-US" sz="1000" dirty="0"/>
          </a:p>
          <a:p>
            <a:r>
              <a:rPr lang="en-US" sz="900" dirty="0"/>
              <a:t>Radar processing chain</a:t>
            </a:r>
          </a:p>
          <a:p>
            <a:endParaRPr lang="en-US" sz="500" dirty="0"/>
          </a:p>
          <a:p>
            <a:pPr lvl="2"/>
            <a:r>
              <a:rPr lang="en-US" sz="900" dirty="0"/>
              <a:t>Data processing based on the interception of a signal by a listening system</a:t>
            </a:r>
            <a:endParaRPr lang="en-US" sz="1000" dirty="0"/>
          </a:p>
          <a:p>
            <a:pPr lvl="2"/>
            <a:r>
              <a:rPr lang="en-US" sz="900" dirty="0"/>
              <a:t>Provides strategic information to military platforms</a:t>
            </a:r>
          </a:p>
          <a:p>
            <a:pPr lvl="2"/>
            <a:endParaRPr lang="en-US" sz="400" dirty="0"/>
          </a:p>
          <a:p>
            <a:pPr lvl="4"/>
            <a:r>
              <a:rPr lang="en-US" sz="900" dirty="0"/>
              <a:t>Identification</a:t>
            </a:r>
          </a:p>
          <a:p>
            <a:pPr lvl="4"/>
            <a:r>
              <a:rPr lang="en-US" sz="900" dirty="0"/>
              <a:t>Interpretation of the situation</a:t>
            </a:r>
          </a:p>
          <a:p>
            <a:pPr lvl="4"/>
            <a:r>
              <a:rPr lang="en-US" sz="900" dirty="0"/>
              <a:t>Threat </a:t>
            </a:r>
            <a:r>
              <a:rPr lang="en-US" sz="900" dirty="0" err="1"/>
              <a:t>asssessment</a:t>
            </a:r>
            <a:r>
              <a:rPr lang="en-US" sz="900" dirty="0"/>
              <a:t>, etc.</a:t>
            </a:r>
          </a:p>
          <a:p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fr-FR" sz="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0DB903-5C10-4464-B665-E6C806FE6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59" y="1078302"/>
            <a:ext cx="1296144" cy="583265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F3B03A96-638F-46B5-9A1E-0922F0B9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5993" y="1761806"/>
            <a:ext cx="1144875" cy="10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A256660-0AC4-4D0D-8152-BBBE3D857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85" y="3283912"/>
            <a:ext cx="2176889" cy="9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1840011" cy="399825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/>
              <a:t>Final groupings </a:t>
            </a:r>
          </a:p>
          <a:p>
            <a:endParaRPr lang="en-US" sz="11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FD71A0-4734-491A-8A16-68822315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17" y="627534"/>
            <a:ext cx="6211282" cy="4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approach</a:t>
            </a:r>
            <a:br>
              <a:rPr lang="fr-FR" dirty="0"/>
            </a:br>
            <a:r>
              <a:rPr lang="fr-FR" sz="1200" b="0" dirty="0" err="1"/>
              <a:t>Step</a:t>
            </a:r>
            <a:r>
              <a:rPr lang="fr-FR" sz="1200" b="0" dirty="0"/>
              <a:t> 2: Cluster fusion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4576315" cy="3474244"/>
          </a:xfrm>
        </p:spPr>
        <p:txBody>
          <a:bodyPr/>
          <a:lstStyle/>
          <a:p>
            <a:pPr marL="0" indent="0">
              <a:buNone/>
            </a:pPr>
            <a:r>
              <a:rPr lang="en-US" sz="1100" b="1" u="sng" dirty="0"/>
              <a:t>Quality of fusion:</a:t>
            </a:r>
          </a:p>
          <a:p>
            <a:pPr marL="0" indent="0">
              <a:buNone/>
            </a:pPr>
            <a:endParaRPr lang="en-US" sz="1100" b="1" u="sng" dirty="0"/>
          </a:p>
          <a:p>
            <a:pPr marL="0" indent="0">
              <a:buNone/>
            </a:pPr>
            <a:r>
              <a:rPr lang="en-US" sz="1100" dirty="0"/>
              <a:t>Construction of an evaluation model to measure the quality of fusion based on 3 existing criteria:</a:t>
            </a:r>
            <a:br>
              <a:rPr lang="en-US" sz="1100" dirty="0"/>
            </a:br>
            <a:endParaRPr lang="en-US" sz="1100" dirty="0"/>
          </a:p>
          <a:p>
            <a:r>
              <a:rPr lang="en-US" sz="1100" dirty="0"/>
              <a:t>Homogeneity: measures if all points from a given cluster belong to the same class (varies between 0 and 1, 1 indicating a perfect homogeneity within the cluster)</a:t>
            </a:r>
          </a:p>
          <a:p>
            <a:endParaRPr lang="en-US" sz="1100" dirty="0"/>
          </a:p>
          <a:p>
            <a:r>
              <a:rPr lang="en-US" sz="1100" dirty="0"/>
              <a:t>Completeness: measures if all points of a given class are grouped in a single cluster (varies between 0 and 1, 1 indicating no dispersion of the class data among several clusters)</a:t>
            </a:r>
          </a:p>
          <a:p>
            <a:endParaRPr lang="en-US" sz="1100" dirty="0"/>
          </a:p>
          <a:p>
            <a:r>
              <a:rPr lang="en-US" sz="1100" dirty="0"/>
              <a:t>Unclassified rate: measures the amount of data that is lost in the process </a:t>
            </a:r>
          </a:p>
          <a:p>
            <a:pPr marL="0" indent="0">
              <a:buNone/>
            </a:pPr>
            <a:endParaRPr lang="en-US" sz="11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A6FA376-3871-4C64-ACBF-87D604139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07888"/>
              </p:ext>
            </p:extLst>
          </p:nvPr>
        </p:nvGraphicFramePr>
        <p:xfrm>
          <a:off x="5652121" y="1128695"/>
          <a:ext cx="2448272" cy="86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901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819371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</a:tblGrid>
              <a:tr h="31835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Statistics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Value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Homogeneity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Completeness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Unclassified</a:t>
                      </a:r>
                      <a:r>
                        <a:rPr lang="fr-FR" sz="1200" u="none" strike="noStrike" dirty="0">
                          <a:effectLst/>
                        </a:rPr>
                        <a:t> rate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6,3%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6DCEB313-5AE1-4FAE-87E3-D662BE72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10" y="2211710"/>
            <a:ext cx="3610463" cy="24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case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Initial data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C0D9CA-84A7-4AEB-A415-80CF36EB5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5" y="344149"/>
            <a:ext cx="6156176" cy="4799351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7C04D10-07CF-408E-9A17-6B5DB770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2920131" cy="3474244"/>
          </a:xfrm>
        </p:spPr>
        <p:txBody>
          <a:bodyPr/>
          <a:lstStyle/>
          <a:p>
            <a:pPr marL="0" indent="0">
              <a:buNone/>
            </a:pPr>
            <a:endParaRPr lang="en-US" sz="1100" dirty="0"/>
          </a:p>
          <a:p>
            <a:r>
              <a:rPr lang="en-US" sz="1100" dirty="0"/>
              <a:t>3 330 pulses</a:t>
            </a:r>
          </a:p>
          <a:p>
            <a:endParaRPr lang="en-US" sz="1100" dirty="0"/>
          </a:p>
          <a:p>
            <a:r>
              <a:rPr lang="en-US" sz="1100" dirty="0"/>
              <a:t>5 Radars</a:t>
            </a:r>
          </a:p>
          <a:p>
            <a:endParaRPr lang="en-US" sz="1100" dirty="0"/>
          </a:p>
          <a:p>
            <a:pPr lvl="1"/>
            <a:r>
              <a:rPr lang="en-US" sz="1100" dirty="0"/>
              <a:t>2 transmit on the same frequency band (around 3000 MZ)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Slight spread of the pulse width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28366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6AD32D5-5A61-4435-8524-40981667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5" y="507232"/>
            <a:ext cx="6156176" cy="46362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928740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1: Clustering</a:t>
            </a:r>
            <a:br>
              <a:rPr lang="fr-FR" dirty="0"/>
            </a:br>
            <a:r>
              <a:rPr lang="fr-FR" sz="1200" b="0" dirty="0"/>
              <a:t>HDBSCAN</a:t>
            </a:r>
            <a:endParaRPr lang="fr-FR" dirty="0"/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F7CDFF24-F87B-430B-8E80-FB2164C43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6839"/>
              </p:ext>
            </p:extLst>
          </p:nvPr>
        </p:nvGraphicFramePr>
        <p:xfrm>
          <a:off x="395536" y="1458974"/>
          <a:ext cx="2304256" cy="151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355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717199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  <a:gridCol w="681702">
                  <a:extLst>
                    <a:ext uri="{9D8B030D-6E8A-4147-A177-3AD203B41FA5}">
                      <a16:colId xmlns:a16="http://schemas.microsoft.com/office/drawing/2014/main" val="2214669457"/>
                    </a:ext>
                  </a:extLst>
                </a:gridCol>
              </a:tblGrid>
              <a:tr h="276736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Cluster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Pulses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%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277160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068665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3460137"/>
                  </a:ext>
                </a:extLst>
              </a:tr>
              <a:tr h="1581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731638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54C086A5-C1DD-4757-97D4-EE753A14B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351" y="3124692"/>
            <a:ext cx="343944" cy="50405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5B6018-42B2-4159-87E1-715A242EC33C}"/>
              </a:ext>
            </a:extLst>
          </p:cNvPr>
          <p:cNvSpPr/>
          <p:nvPr/>
        </p:nvSpPr>
        <p:spPr>
          <a:xfrm>
            <a:off x="8820472" y="4561214"/>
            <a:ext cx="144016" cy="242784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81BB5AB-666F-4C1E-A738-77E1A0F9978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8323295" y="3376720"/>
            <a:ext cx="497177" cy="13058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5663609C-F60D-4837-89D8-9E68343FA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194" y="3124692"/>
            <a:ext cx="394321" cy="87900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D337A9-0C93-49FA-8743-BCBFF2261ACE}"/>
              </a:ext>
            </a:extLst>
          </p:cNvPr>
          <p:cNvSpPr/>
          <p:nvPr/>
        </p:nvSpPr>
        <p:spPr>
          <a:xfrm>
            <a:off x="6633869" y="2975864"/>
            <a:ext cx="144016" cy="1252069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CAF9F89-92CA-4A27-AA7A-9468AB8B2ED8}"/>
              </a:ext>
            </a:extLst>
          </p:cNvPr>
          <p:cNvCxnSpPr>
            <a:cxnSpLocks/>
            <a:stCxn id="20" idx="1"/>
            <a:endCxn id="21" idx="3"/>
          </p:cNvCxnSpPr>
          <p:nvPr/>
        </p:nvCxnSpPr>
        <p:spPr>
          <a:xfrm flipH="1">
            <a:off x="6777885" y="3564195"/>
            <a:ext cx="353309" cy="3770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18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1DFF56-CAE0-4E6E-A2B7-758A2848E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22" y="339502"/>
            <a:ext cx="5989760" cy="4803998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97CD1967-32B1-48CD-B94B-167B137B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34425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 err="1"/>
              <a:t>Histograms</a:t>
            </a:r>
            <a:endParaRPr lang="fr-FR" dirty="0"/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3ADAF6A5-B4FB-441A-BFED-D77EB3B7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95" y="1491630"/>
            <a:ext cx="1984027" cy="1825457"/>
          </a:xfrm>
        </p:spPr>
        <p:txBody>
          <a:bodyPr/>
          <a:lstStyle/>
          <a:p>
            <a:r>
              <a:rPr lang="en-US" sz="1100" dirty="0"/>
              <a:t>Bins: according to the data size (166)</a:t>
            </a:r>
          </a:p>
          <a:p>
            <a:endParaRPr lang="en-US" sz="1100" dirty="0"/>
          </a:p>
          <a:p>
            <a:r>
              <a:rPr lang="en-US" sz="1100" dirty="0"/>
              <a:t>Variable: TOA</a:t>
            </a:r>
          </a:p>
          <a:p>
            <a:endParaRPr lang="en-US" sz="1100" dirty="0"/>
          </a:p>
          <a:p>
            <a:r>
              <a:rPr lang="en-US" sz="1100" dirty="0"/>
              <a:t>Weight: LEVEL</a:t>
            </a:r>
          </a:p>
          <a:p>
            <a:endParaRPr lang="en-US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2EA899-873B-4201-8BC3-D7CD95C1DFE2}"/>
              </a:ext>
            </a:extLst>
          </p:cNvPr>
          <p:cNvSpPr/>
          <p:nvPr/>
        </p:nvSpPr>
        <p:spPr>
          <a:xfrm>
            <a:off x="4753000" y="555526"/>
            <a:ext cx="504056" cy="1044717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A2ABD-5535-4D84-BA99-FBF303544BBB}"/>
              </a:ext>
            </a:extLst>
          </p:cNvPr>
          <p:cNvSpPr/>
          <p:nvPr/>
        </p:nvSpPr>
        <p:spPr>
          <a:xfrm>
            <a:off x="3932004" y="714173"/>
            <a:ext cx="749325" cy="886022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E1EFA7-02E4-45A1-8193-AA2198462864}"/>
              </a:ext>
            </a:extLst>
          </p:cNvPr>
          <p:cNvSpPr/>
          <p:nvPr/>
        </p:nvSpPr>
        <p:spPr>
          <a:xfrm>
            <a:off x="7720507" y="555526"/>
            <a:ext cx="504056" cy="1033846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02C47B-D4B8-411E-AEBE-AFF695745922}"/>
              </a:ext>
            </a:extLst>
          </p:cNvPr>
          <p:cNvSpPr/>
          <p:nvPr/>
        </p:nvSpPr>
        <p:spPr>
          <a:xfrm>
            <a:off x="6936526" y="699542"/>
            <a:ext cx="749325" cy="889830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4249EF-4213-48F5-A07C-5634156B13ED}"/>
              </a:ext>
            </a:extLst>
          </p:cNvPr>
          <p:cNvSpPr/>
          <p:nvPr/>
        </p:nvSpPr>
        <p:spPr>
          <a:xfrm>
            <a:off x="4871507" y="2298490"/>
            <a:ext cx="243640" cy="88602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F57DA3-09BB-416C-BBD2-FFC728DC1095}"/>
              </a:ext>
            </a:extLst>
          </p:cNvPr>
          <p:cNvSpPr/>
          <p:nvPr/>
        </p:nvSpPr>
        <p:spPr>
          <a:xfrm>
            <a:off x="3729111" y="2211711"/>
            <a:ext cx="175898" cy="97280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E0CED8E-3866-45F6-ADDC-0D23F9320EFD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flipH="1">
            <a:off x="4993327" y="1600243"/>
            <a:ext cx="11701" cy="6982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2F184EE-65CA-4752-88B1-167579962EB2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 flipH="1">
            <a:off x="3817060" y="1600195"/>
            <a:ext cx="489607" cy="6115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3FC6292-3655-4997-97C6-21FF6EA441B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5257056" y="1072449"/>
            <a:ext cx="2463451" cy="5436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5B41AEC-9AC9-4939-AAB4-DA8852E2D8A4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 flipV="1">
            <a:off x="4681329" y="1144457"/>
            <a:ext cx="2255197" cy="12727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lèche : droite à entaille 25">
            <a:extLst>
              <a:ext uri="{FF2B5EF4-FFF2-40B4-BE49-F238E27FC236}">
                <a16:creationId xmlns:a16="http://schemas.microsoft.com/office/drawing/2014/main" id="{37E5043D-380C-4CAA-890C-10D34345145C}"/>
              </a:ext>
            </a:extLst>
          </p:cNvPr>
          <p:cNvSpPr/>
          <p:nvPr/>
        </p:nvSpPr>
        <p:spPr>
          <a:xfrm>
            <a:off x="2203378" y="1712969"/>
            <a:ext cx="1106483" cy="385967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High </a:t>
            </a:r>
            <a:r>
              <a:rPr lang="fr-FR" sz="1200" b="1" dirty="0" err="1"/>
              <a:t>cost</a:t>
            </a:r>
            <a:endParaRPr lang="fr-FR" sz="1200" b="1" dirty="0"/>
          </a:p>
        </p:txBody>
      </p:sp>
      <p:sp>
        <p:nvSpPr>
          <p:cNvPr id="27" name="Flèche : droite à entaille 26">
            <a:extLst>
              <a:ext uri="{FF2B5EF4-FFF2-40B4-BE49-F238E27FC236}">
                <a16:creationId xmlns:a16="http://schemas.microsoft.com/office/drawing/2014/main" id="{E7BB9BE8-F66A-48C5-801F-86A977479761}"/>
              </a:ext>
            </a:extLst>
          </p:cNvPr>
          <p:cNvSpPr/>
          <p:nvPr/>
        </p:nvSpPr>
        <p:spPr>
          <a:xfrm>
            <a:off x="5665005" y="523844"/>
            <a:ext cx="1106483" cy="385967"/>
          </a:xfrm>
          <a:prstGeom prst="notchedRightArrow">
            <a:avLst/>
          </a:prstGeom>
          <a:solidFill>
            <a:srgbClr val="83BE50"/>
          </a:solidFill>
          <a:ln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Low </a:t>
            </a:r>
            <a:r>
              <a:rPr lang="fr-FR" sz="1200" b="1" dirty="0" err="1"/>
              <a:t>cost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837444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 err="1"/>
              <a:t>Dendrogram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sp>
        <p:nvSpPr>
          <p:cNvPr id="3" name="Flèche : droite à entaille 2">
            <a:extLst>
              <a:ext uri="{FF2B5EF4-FFF2-40B4-BE49-F238E27FC236}">
                <a16:creationId xmlns:a16="http://schemas.microsoft.com/office/drawing/2014/main" id="{33090B2D-AC3A-4846-8B17-A0C5510569BA}"/>
              </a:ext>
            </a:extLst>
          </p:cNvPr>
          <p:cNvSpPr/>
          <p:nvPr/>
        </p:nvSpPr>
        <p:spPr>
          <a:xfrm>
            <a:off x="1475656" y="3801719"/>
            <a:ext cx="1205627" cy="408872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Best </a:t>
            </a:r>
            <a:r>
              <a:rPr lang="fr-FR" sz="1200" b="1" dirty="0" err="1"/>
              <a:t>cut</a:t>
            </a:r>
            <a:endParaRPr lang="fr-FR" sz="1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F3B0EC-01BC-48E4-B268-557C166F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38" y="483518"/>
            <a:ext cx="5965861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2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/>
              <a:t>Final </a:t>
            </a:r>
            <a:r>
              <a:rPr lang="fr-FR" sz="1200" b="0" dirty="0" err="1"/>
              <a:t>groupings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C26E0-5543-45B0-AB1B-7599C1BD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44" y="1214345"/>
            <a:ext cx="2520279" cy="1249393"/>
          </a:xfrm>
        </p:spPr>
        <p:txBody>
          <a:bodyPr/>
          <a:lstStyle/>
          <a:p>
            <a:r>
              <a:rPr lang="en-US" sz="1100" dirty="0"/>
              <a:t>The pulses of the 2 transmitters around 3000MH are mixed</a:t>
            </a:r>
          </a:p>
          <a:p>
            <a:endParaRPr lang="en-US" sz="1100" dirty="0"/>
          </a:p>
          <a:p>
            <a:r>
              <a:rPr lang="en-US" sz="1100" dirty="0" err="1"/>
              <a:t>Hdbscan</a:t>
            </a:r>
            <a:r>
              <a:rPr lang="en-US" sz="1100" dirty="0"/>
              <a:t> can not differentiate them at step 1</a:t>
            </a:r>
          </a:p>
          <a:p>
            <a:endParaRPr lang="en-US" sz="11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BEBC4DF-E878-42E6-9BC2-F12C78CF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040519"/>
              </p:ext>
            </p:extLst>
          </p:nvPr>
        </p:nvGraphicFramePr>
        <p:xfrm>
          <a:off x="323528" y="3013482"/>
          <a:ext cx="2520279" cy="86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809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843470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</a:tblGrid>
              <a:tr h="31835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Statistics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Value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Homogeneity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Completeness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Unclassified</a:t>
                      </a:r>
                      <a:r>
                        <a:rPr lang="fr-FR" sz="1200" u="none" strike="noStrike" dirty="0">
                          <a:effectLst/>
                        </a:rPr>
                        <a:t> rate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</a:rPr>
                        <a:t>0,9%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604633D-B949-4D64-B805-87E596CA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30" y="647694"/>
            <a:ext cx="5858170" cy="44958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CC238A-9CE4-432B-AACF-83251346C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43215"/>
            <a:ext cx="1846139" cy="324034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0E4BE94-E0E5-4248-B486-0B6F87B72B8B}"/>
              </a:ext>
            </a:extLst>
          </p:cNvPr>
          <p:cNvCxnSpPr>
            <a:cxnSpLocks/>
            <a:stCxn id="14" idx="0"/>
            <a:endCxn id="10" idx="2"/>
          </p:cNvCxnSpPr>
          <p:nvPr/>
        </p:nvCxnSpPr>
        <p:spPr>
          <a:xfrm flipH="1" flipV="1">
            <a:off x="4774990" y="667249"/>
            <a:ext cx="733114" cy="168847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18124C1-F5AE-4C87-B276-C9B2F23C3C7B}"/>
              </a:ext>
            </a:extLst>
          </p:cNvPr>
          <p:cNvSpPr/>
          <p:nvPr/>
        </p:nvSpPr>
        <p:spPr>
          <a:xfrm>
            <a:off x="5004048" y="2355726"/>
            <a:ext cx="1008112" cy="216024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90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case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987574"/>
            <a:ext cx="5753164" cy="3456384"/>
          </a:xfrm>
        </p:spPr>
        <p:txBody>
          <a:bodyPr/>
          <a:lstStyle/>
          <a:p>
            <a:pPr marL="0" indent="0">
              <a:buNone/>
            </a:pPr>
            <a:r>
              <a:rPr lang="en-US" sz="1050" b="1" u="sng" dirty="0"/>
              <a:t>The subject:</a:t>
            </a:r>
          </a:p>
          <a:p>
            <a:pPr marL="0" indent="0">
              <a:buNone/>
            </a:pPr>
            <a:endParaRPr lang="en-US" sz="800" b="1" dirty="0"/>
          </a:p>
          <a:p>
            <a:endParaRPr lang="en-US" sz="1050" dirty="0"/>
          </a:p>
          <a:p>
            <a:r>
              <a:rPr lang="en-US" sz="1050" dirty="0"/>
              <a:t>Use and development of machine learning tools for passive RADAR intelligence</a:t>
            </a:r>
          </a:p>
          <a:p>
            <a:endParaRPr lang="en-US" sz="1050" dirty="0"/>
          </a:p>
          <a:p>
            <a:pPr lvl="4"/>
            <a:r>
              <a:rPr lang="en-US" sz="1050" b="1" u="sng" dirty="0">
                <a:solidFill>
                  <a:srgbClr val="C00000"/>
                </a:solidFill>
              </a:rPr>
              <a:t>Improvement of the RADAR deinterlacing chain</a:t>
            </a:r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/>
              <a:t>Passive RADAR(s)</a:t>
            </a:r>
          </a:p>
          <a:p>
            <a:pPr lvl="1"/>
            <a:r>
              <a:rPr lang="en-US" sz="1050" dirty="0"/>
              <a:t>Emit no electromagnetic waves</a:t>
            </a:r>
          </a:p>
          <a:p>
            <a:pPr lvl="1"/>
            <a:r>
              <a:rPr lang="en-US" sz="1050" dirty="0"/>
              <a:t>Only receivers</a:t>
            </a:r>
          </a:p>
          <a:p>
            <a:pPr lvl="1"/>
            <a:r>
              <a:rPr lang="en-US" sz="1050" dirty="0"/>
              <a:t>Detect, track and identify RADAR(s)</a:t>
            </a:r>
          </a:p>
          <a:p>
            <a:pPr marL="202407" lvl="1" indent="0">
              <a:buNone/>
            </a:pPr>
            <a:br>
              <a:rPr lang="en-US" sz="1050" dirty="0"/>
            </a:br>
            <a:endParaRPr lang="en-US" sz="1050" dirty="0"/>
          </a:p>
          <a:p>
            <a:r>
              <a:rPr lang="en-US" sz="1050" dirty="0"/>
              <a:t>RADAR signals deinterlacing includes techniques capable of: </a:t>
            </a:r>
          </a:p>
          <a:p>
            <a:pPr lvl="1"/>
            <a:r>
              <a:rPr lang="en-US" sz="1050" dirty="0"/>
              <a:t>Separating</a:t>
            </a:r>
          </a:p>
          <a:p>
            <a:pPr lvl="1"/>
            <a:r>
              <a:rPr lang="en-US" sz="1050" dirty="0"/>
              <a:t>Characterizing </a:t>
            </a:r>
          </a:p>
          <a:p>
            <a:pPr lvl="1"/>
            <a:r>
              <a:rPr lang="en-US" sz="1050" dirty="0"/>
              <a:t>Identifying all transmitters present in the signal</a:t>
            </a:r>
          </a:p>
          <a:p>
            <a:pPr lvl="1"/>
            <a:endParaRPr lang="en-US" sz="1050" dirty="0"/>
          </a:p>
          <a:p>
            <a:pPr marL="431007" lvl="1" indent="-228600">
              <a:buFont typeface="+mj-lt"/>
              <a:buAutoNum type="arabicPeriod"/>
            </a:pPr>
            <a:endParaRPr lang="en-US" sz="1050" dirty="0"/>
          </a:p>
          <a:p>
            <a:pPr lvl="1"/>
            <a:endParaRPr lang="en-US" sz="1050" dirty="0"/>
          </a:p>
          <a:p>
            <a:endParaRPr lang="fr-FR" sz="1050" b="1" dirty="0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2F25D8DA-415A-420D-804B-CBAB3F5CAA41}"/>
              </a:ext>
            </a:extLst>
          </p:cNvPr>
          <p:cNvGrpSpPr/>
          <p:nvPr/>
        </p:nvGrpSpPr>
        <p:grpSpPr>
          <a:xfrm>
            <a:off x="6220708" y="987574"/>
            <a:ext cx="2527756" cy="3600400"/>
            <a:chOff x="393698" y="1376361"/>
            <a:chExt cx="3997326" cy="2670971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3D63C06B-6417-4C74-804F-5484269A4AFA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93700" y="1376361"/>
              <a:ext cx="3997324" cy="249678"/>
            </a:xfrm>
            <a:prstGeom prst="rect">
              <a:avLst/>
            </a:prstGeom>
            <a:solidFill>
              <a:srgbClr val="81BC00"/>
            </a:solidFill>
            <a:ln w="12700" algn="ctr">
              <a:noFill/>
              <a:miter lim="800000"/>
              <a:headEnd/>
              <a:tailEnd type="none" w="sm" len="med"/>
            </a:ln>
          </p:spPr>
          <p:txBody>
            <a:bodyPr lIns="36000" tIns="36000" rIns="36000" bIns="36000" anchor="ctr" anchorCtr="1"/>
            <a:lstStyle/>
            <a:p>
              <a:pPr algn="ctr" defTabSz="957263"/>
              <a:r>
                <a:rPr lang="en-US" sz="1100" b="1" dirty="0">
                  <a:solidFill>
                    <a:schemeClr val="bg1"/>
                  </a:solidFill>
                </a:rPr>
                <a:t>To summarize</a:t>
              </a:r>
            </a:p>
          </p:txBody>
        </p:sp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5614F243-48C5-4C74-B6CA-020DCEBA03BC}"/>
                </a:ext>
              </a:extLst>
            </p:cNvPr>
            <p:cNvSpPr txBox="1">
              <a:spLocks/>
            </p:cNvSpPr>
            <p:nvPr/>
          </p:nvSpPr>
          <p:spPr>
            <a:xfrm>
              <a:off x="393698" y="1626041"/>
              <a:ext cx="3997324" cy="2421291"/>
            </a:xfrm>
            <a:prstGeom prst="rect">
              <a:avLst/>
            </a:prstGeom>
            <a:solidFill>
              <a:srgbClr val="DCDCDC"/>
            </a:solidFill>
            <a:ln w="12700">
              <a:noFill/>
            </a:ln>
          </p:spPr>
          <p:txBody>
            <a:bodyPr wrap="square" lIns="182880" tIns="36000" rIns="36000" bIns="36000"/>
            <a:lstStyle>
              <a:lvl1pPr marL="0" indent="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defRPr lang="en-US"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4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2pPr>
              <a:lvl3pPr marL="36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3pPr>
              <a:lvl4pPr marL="540000" indent="-180000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•"/>
                <a:defRPr lang="en-US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4pPr>
              <a:lvl5pPr marL="720000" indent="-179388" algn="l" defTabSz="957263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charset="0"/>
                <a:buChar char="‒"/>
                <a:defRPr lang="en-GB" sz="1200" kern="1200">
                  <a:solidFill>
                    <a:schemeClr val="tx2"/>
                  </a:solidFill>
                  <a:latin typeface="+mn-lt"/>
                  <a:ea typeface="+mj-ea"/>
                  <a:cs typeface="+mj-cs"/>
                </a:defRPr>
              </a:lvl5pPr>
              <a:lvl6pPr marL="90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108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7pPr>
              <a:lvl8pPr marL="126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•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8pPr>
              <a:lvl9pPr marL="1440000" indent="-180000" algn="l" defTabSz="859512" rtl="0" eaLnBrk="1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Font typeface="Arial" pitchFamily="34" charset="0"/>
                <a:buChar char="‒"/>
                <a:defRPr sz="1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endParaRPr lang="en-US" sz="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Data reception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endParaRPr lang="en-US" sz="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Separation and grouping of data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endParaRPr lang="en-US" sz="5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Comparison of groups to Radar database which contains all the characteristics of the RADARS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endParaRPr lang="en-US" sz="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Identification of the RADAR present or updating of the database</a:t>
              </a:r>
            </a:p>
            <a:p>
              <a:pPr marL="228600" lvl="0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+mj-lt"/>
                <a:buAutoNum type="arabicPeriod"/>
              </a:pPr>
              <a:endParaRPr lang="en-US" sz="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408600" lvl="1" indent="-228600">
                <a:lnSpc>
                  <a:spcPct val="90000"/>
                </a:lnSpc>
                <a:spcBef>
                  <a:spcPts val="1200"/>
                </a:spcBef>
                <a:buClr>
                  <a:srgbClr val="C01D4A"/>
                </a:buClr>
                <a:buSzPct val="150000"/>
                <a:buFont typeface="Wingdings" panose="05000000000000000000" pitchFamily="2" charset="2"/>
                <a:buChar char="Ø"/>
              </a:pPr>
              <a:r>
                <a:rPr lang="en-US" sz="1000" b="1" u="sng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RADAR Deinterlacing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8331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Initial data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9B1C09-8112-41F4-A959-ACDB8DD8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574960"/>
            <a:ext cx="6084168" cy="4568539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3A2E174-F41F-4629-9D60-B0A66B51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2920131" cy="347424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More complex signal</a:t>
            </a:r>
          </a:p>
          <a:p>
            <a:endParaRPr lang="en-US" dirty="0"/>
          </a:p>
          <a:p>
            <a:r>
              <a:rPr lang="en-US" dirty="0"/>
              <a:t>16 023 pulses</a:t>
            </a:r>
          </a:p>
          <a:p>
            <a:endParaRPr lang="en-US" dirty="0"/>
          </a:p>
          <a:p>
            <a:r>
              <a:rPr lang="en-US" dirty="0"/>
              <a:t>6 Radars</a:t>
            </a:r>
          </a:p>
          <a:p>
            <a:endParaRPr lang="en-US" dirty="0"/>
          </a:p>
          <a:p>
            <a:r>
              <a:rPr lang="en-US" b="1" u="sng" dirty="0"/>
              <a:t>Strong</a:t>
            </a:r>
            <a:r>
              <a:rPr lang="en-US" dirty="0"/>
              <a:t> spread of the pulse width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 err="1"/>
              <a:t>True</a:t>
            </a:r>
            <a:r>
              <a:rPr lang="fr-FR" sz="1200" b="0" dirty="0"/>
              <a:t> label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EFD4CA-5048-4656-8855-F600CE5B2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06" y="699542"/>
            <a:ext cx="6325494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6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2691407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1: Clustering</a:t>
            </a:r>
            <a:br>
              <a:rPr lang="fr-FR" dirty="0"/>
            </a:br>
            <a:r>
              <a:rPr lang="fr-FR" sz="1200" b="0" dirty="0"/>
              <a:t>HDBSCAN</a:t>
            </a:r>
            <a:endParaRPr lang="fr-FR" b="0" dirty="0"/>
          </a:p>
        </p:txBody>
      </p:sp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F7CDFF24-F87B-430B-8E80-FB2164C43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53183"/>
              </p:ext>
            </p:extLst>
          </p:nvPr>
        </p:nvGraphicFramePr>
        <p:xfrm>
          <a:off x="395536" y="1203599"/>
          <a:ext cx="2232248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62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694787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  <a:gridCol w="660399">
                  <a:extLst>
                    <a:ext uri="{9D8B030D-6E8A-4147-A177-3AD203B41FA5}">
                      <a16:colId xmlns:a16="http://schemas.microsoft.com/office/drawing/2014/main" val="2214669457"/>
                    </a:ext>
                  </a:extLst>
                </a:gridCol>
              </a:tblGrid>
              <a:tr h="32992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Cluster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Pulses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%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277160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3068665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3460137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7316381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7105140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692481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0366615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2553825"/>
                  </a:ext>
                </a:extLst>
              </a:tr>
              <a:tr h="1885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57739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3926DB5-37FC-462D-A7F1-37463CCC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784900"/>
            <a:ext cx="6012160" cy="426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A9931D44-93C8-4996-8A2F-EAC16F81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36" y="483517"/>
            <a:ext cx="5898963" cy="4659685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97CD1967-32B1-48CD-B94B-167B137BB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34425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 err="1"/>
              <a:t>Histograms</a:t>
            </a:r>
            <a:endParaRPr lang="fr-FR" b="0" dirty="0"/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3ADAF6A5-B4FB-441A-BFED-D77EB3B7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9" y="1575039"/>
            <a:ext cx="1984027" cy="1992829"/>
          </a:xfrm>
        </p:spPr>
        <p:txBody>
          <a:bodyPr/>
          <a:lstStyle/>
          <a:p>
            <a:r>
              <a:rPr lang="en-US" sz="1100" dirty="0"/>
              <a:t>Bins: according to the data size (801)</a:t>
            </a:r>
          </a:p>
          <a:p>
            <a:endParaRPr lang="en-US" sz="1100" dirty="0"/>
          </a:p>
          <a:p>
            <a:r>
              <a:rPr lang="en-US" sz="1100" dirty="0"/>
              <a:t>Variable: TOA</a:t>
            </a:r>
          </a:p>
          <a:p>
            <a:endParaRPr lang="en-US" sz="1100" dirty="0"/>
          </a:p>
          <a:p>
            <a:r>
              <a:rPr lang="en-US" sz="1100" dirty="0"/>
              <a:t>Weight: LEVEL</a:t>
            </a:r>
          </a:p>
          <a:p>
            <a:endParaRPr lang="en-US" sz="11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0D33B7-4676-44B7-90FA-A81780B2D2B4}"/>
              </a:ext>
            </a:extLst>
          </p:cNvPr>
          <p:cNvSpPr/>
          <p:nvPr/>
        </p:nvSpPr>
        <p:spPr>
          <a:xfrm>
            <a:off x="8172400" y="3648918"/>
            <a:ext cx="824911" cy="544476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8463E-E57F-4D2B-B95E-36850094B2B9}"/>
              </a:ext>
            </a:extLst>
          </p:cNvPr>
          <p:cNvSpPr/>
          <p:nvPr/>
        </p:nvSpPr>
        <p:spPr>
          <a:xfrm>
            <a:off x="5236125" y="2859782"/>
            <a:ext cx="749325" cy="570309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EE9782-C87B-4D29-A2FE-90A55C27D778}"/>
              </a:ext>
            </a:extLst>
          </p:cNvPr>
          <p:cNvSpPr/>
          <p:nvPr/>
        </p:nvSpPr>
        <p:spPr>
          <a:xfrm>
            <a:off x="8244408" y="2160332"/>
            <a:ext cx="666414" cy="544477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6B5BAF-DA30-444F-9E9D-59BBAD41ECCC}"/>
              </a:ext>
            </a:extLst>
          </p:cNvPr>
          <p:cNvSpPr/>
          <p:nvPr/>
        </p:nvSpPr>
        <p:spPr>
          <a:xfrm>
            <a:off x="5138732" y="4374828"/>
            <a:ext cx="846718" cy="570309"/>
          </a:xfrm>
          <a:prstGeom prst="rect">
            <a:avLst/>
          </a:prstGeom>
          <a:noFill/>
          <a:ln w="19050"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D3CED3-3C26-45C6-8206-1D0ECE538E6A}"/>
              </a:ext>
            </a:extLst>
          </p:cNvPr>
          <p:cNvSpPr/>
          <p:nvPr/>
        </p:nvSpPr>
        <p:spPr>
          <a:xfrm>
            <a:off x="6479234" y="2890007"/>
            <a:ext cx="2431588" cy="54447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1665AC-BD1F-4162-B374-5FAAFFF36FCD}"/>
              </a:ext>
            </a:extLst>
          </p:cNvPr>
          <p:cNvSpPr/>
          <p:nvPr/>
        </p:nvSpPr>
        <p:spPr>
          <a:xfrm>
            <a:off x="3491880" y="2174439"/>
            <a:ext cx="885559" cy="541327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E918CD7-25F6-42B1-83BF-12CD6140573F}"/>
              </a:ext>
            </a:extLst>
          </p:cNvPr>
          <p:cNvCxnSpPr>
            <a:cxnSpLocks/>
            <a:stCxn id="17" idx="0"/>
            <a:endCxn id="21" idx="2"/>
          </p:cNvCxnSpPr>
          <p:nvPr/>
        </p:nvCxnSpPr>
        <p:spPr>
          <a:xfrm flipH="1" flipV="1">
            <a:off x="7695028" y="3434482"/>
            <a:ext cx="889828" cy="2144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A5CE2F9-EB4C-47E5-87EB-BA74E7B194FF}"/>
              </a:ext>
            </a:extLst>
          </p:cNvPr>
          <p:cNvCxnSpPr>
            <a:cxnSpLocks/>
            <a:stCxn id="18" idx="0"/>
            <a:endCxn id="22" idx="3"/>
          </p:cNvCxnSpPr>
          <p:nvPr/>
        </p:nvCxnSpPr>
        <p:spPr>
          <a:xfrm flipH="1" flipV="1">
            <a:off x="4377439" y="2445103"/>
            <a:ext cx="1233349" cy="4146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90E056E-3CEC-4067-B206-8AD2C571ECA6}"/>
              </a:ext>
            </a:extLst>
          </p:cNvPr>
          <p:cNvCxnSpPr>
            <a:cxnSpLocks/>
            <a:stCxn id="17" idx="0"/>
            <a:endCxn id="19" idx="2"/>
          </p:cNvCxnSpPr>
          <p:nvPr/>
        </p:nvCxnSpPr>
        <p:spPr>
          <a:xfrm flipH="1" flipV="1">
            <a:off x="8577615" y="2704809"/>
            <a:ext cx="7241" cy="944109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E2C060A-5F60-475E-BC9F-0A1A9A9A0F3C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5562091" y="3430091"/>
            <a:ext cx="48697" cy="944737"/>
          </a:xfrm>
          <a:prstGeom prst="straightConnector1">
            <a:avLst/>
          </a:prstGeom>
          <a:ln>
            <a:solidFill>
              <a:srgbClr val="83BE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èche : droite à entaille 26">
            <a:extLst>
              <a:ext uri="{FF2B5EF4-FFF2-40B4-BE49-F238E27FC236}">
                <a16:creationId xmlns:a16="http://schemas.microsoft.com/office/drawing/2014/main" id="{25296C24-6368-4B66-9690-03B35C0A1871}"/>
              </a:ext>
            </a:extLst>
          </p:cNvPr>
          <p:cNvSpPr/>
          <p:nvPr/>
        </p:nvSpPr>
        <p:spPr>
          <a:xfrm>
            <a:off x="2011687" y="2612863"/>
            <a:ext cx="1205627" cy="408872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High </a:t>
            </a:r>
            <a:r>
              <a:rPr lang="fr-FR" sz="1200" b="1" dirty="0" err="1"/>
              <a:t>cost</a:t>
            </a:r>
            <a:endParaRPr lang="fr-FR" sz="1200" b="1" dirty="0"/>
          </a:p>
        </p:txBody>
      </p:sp>
      <p:sp>
        <p:nvSpPr>
          <p:cNvPr id="28" name="Flèche : droite à entaille 27">
            <a:extLst>
              <a:ext uri="{FF2B5EF4-FFF2-40B4-BE49-F238E27FC236}">
                <a16:creationId xmlns:a16="http://schemas.microsoft.com/office/drawing/2014/main" id="{2171F631-5092-4239-9A4C-A21D87A56554}"/>
              </a:ext>
            </a:extLst>
          </p:cNvPr>
          <p:cNvSpPr/>
          <p:nvPr/>
        </p:nvSpPr>
        <p:spPr>
          <a:xfrm>
            <a:off x="2028880" y="3648918"/>
            <a:ext cx="1205627" cy="408872"/>
          </a:xfrm>
          <a:prstGeom prst="notchedRightArrow">
            <a:avLst/>
          </a:prstGeom>
          <a:solidFill>
            <a:srgbClr val="83BE50"/>
          </a:solidFill>
          <a:ln>
            <a:solidFill>
              <a:srgbClr val="83BE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Low </a:t>
            </a:r>
            <a:r>
              <a:rPr lang="fr-FR" sz="1200" b="1" dirty="0" err="1"/>
              <a:t>cost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 err="1"/>
              <a:t>Dendrogram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sp>
        <p:nvSpPr>
          <p:cNvPr id="3" name="Flèche : droite à entaille 2">
            <a:extLst>
              <a:ext uri="{FF2B5EF4-FFF2-40B4-BE49-F238E27FC236}">
                <a16:creationId xmlns:a16="http://schemas.microsoft.com/office/drawing/2014/main" id="{79BB6D31-73B4-451F-B139-23A96791A8C6}"/>
              </a:ext>
            </a:extLst>
          </p:cNvPr>
          <p:cNvSpPr/>
          <p:nvPr/>
        </p:nvSpPr>
        <p:spPr>
          <a:xfrm>
            <a:off x="1691680" y="3795886"/>
            <a:ext cx="1205627" cy="408872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Best </a:t>
            </a:r>
            <a:r>
              <a:rPr lang="fr-FR" sz="1200" b="1" dirty="0" err="1"/>
              <a:t>cut</a:t>
            </a:r>
            <a:endParaRPr lang="fr-FR" sz="1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85CD59-8223-47BC-9393-8975936A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55258"/>
            <a:ext cx="6012160" cy="4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/>
              <a:t>Final </a:t>
            </a:r>
            <a:r>
              <a:rPr lang="fr-FR" sz="1200" b="0" dirty="0" err="1"/>
              <a:t>grouping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C26E0-5543-45B0-AB1B-7599C1BD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8" y="1034325"/>
            <a:ext cx="2901335" cy="2329513"/>
          </a:xfrm>
        </p:spPr>
        <p:txBody>
          <a:bodyPr/>
          <a:lstStyle/>
          <a:p>
            <a:r>
              <a:rPr lang="en-US" sz="1100" dirty="0"/>
              <a:t>Underestimation of Radar number</a:t>
            </a:r>
          </a:p>
          <a:p>
            <a:endParaRPr lang="en-US" sz="1100" dirty="0"/>
          </a:p>
          <a:p>
            <a:r>
              <a:rPr lang="en-US" sz="1100" dirty="0"/>
              <a:t>Not a problem because the results from the dendrogram are good</a:t>
            </a:r>
          </a:p>
          <a:p>
            <a:endParaRPr lang="en-US" sz="1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100" b="1" u="sng" dirty="0">
                <a:solidFill>
                  <a:srgbClr val="C00000"/>
                </a:solidFill>
              </a:rPr>
              <a:t>Improve the model decision to cut the dendrogram</a:t>
            </a:r>
          </a:p>
          <a:p>
            <a:endParaRPr lang="en-US" sz="1100" dirty="0"/>
          </a:p>
          <a:p>
            <a:endParaRPr lang="en-US" sz="11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BEBC4DF-E878-42E6-9BC2-F12C78CF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52094"/>
              </p:ext>
            </p:extLst>
          </p:nvPr>
        </p:nvGraphicFramePr>
        <p:xfrm>
          <a:off x="323529" y="3628814"/>
          <a:ext cx="2736304" cy="86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</a:tblGrid>
              <a:tr h="31835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Statistics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Value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Homogeneity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Completeness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Unclassified</a:t>
                      </a:r>
                      <a:r>
                        <a:rPr lang="fr-FR" sz="1200" u="none" strike="noStrike" dirty="0">
                          <a:effectLst/>
                        </a:rPr>
                        <a:t> rate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9E155AE-BC6D-4F65-8F4B-365D4375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899912"/>
            <a:ext cx="6012160" cy="4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76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2: Cluster fusion</a:t>
            </a:r>
            <a:br>
              <a:rPr lang="fr-FR" dirty="0"/>
            </a:br>
            <a:r>
              <a:rPr lang="fr-FR" sz="1200" b="0" dirty="0"/>
              <a:t>Final </a:t>
            </a:r>
            <a:r>
              <a:rPr lang="fr-FR" sz="1200" b="0" dirty="0" err="1"/>
              <a:t>grouping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5C26E0-5543-45B0-AB1B-7599C1BD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8695"/>
            <a:ext cx="2325270" cy="1681441"/>
          </a:xfrm>
        </p:spPr>
        <p:txBody>
          <a:bodyPr/>
          <a:lstStyle/>
          <a:p>
            <a:r>
              <a:rPr lang="en-US" sz="1100" dirty="0"/>
              <a:t>Groupings with the true number of Radars using the previous dendrogram</a:t>
            </a:r>
          </a:p>
          <a:p>
            <a:endParaRPr lang="en-US" sz="1100" dirty="0"/>
          </a:p>
          <a:p>
            <a:r>
              <a:rPr lang="en-US" sz="1100" dirty="0"/>
              <a:t>Groupings are good</a:t>
            </a:r>
          </a:p>
          <a:p>
            <a:endParaRPr lang="en-US" sz="1100" dirty="0"/>
          </a:p>
          <a:p>
            <a:r>
              <a:rPr lang="en-US" sz="1100" dirty="0"/>
              <a:t>Only 22 pulses are mixed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BEBC4DF-E878-42E6-9BC2-F12C78CF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99201"/>
              </p:ext>
            </p:extLst>
          </p:nvPr>
        </p:nvGraphicFramePr>
        <p:xfrm>
          <a:off x="210594" y="3147814"/>
          <a:ext cx="2376263" cy="866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730">
                  <a:extLst>
                    <a:ext uri="{9D8B030D-6E8A-4147-A177-3AD203B41FA5}">
                      <a16:colId xmlns:a16="http://schemas.microsoft.com/office/drawing/2014/main" val="2194667135"/>
                    </a:ext>
                  </a:extLst>
                </a:gridCol>
                <a:gridCol w="1000533">
                  <a:extLst>
                    <a:ext uri="{9D8B030D-6E8A-4147-A177-3AD203B41FA5}">
                      <a16:colId xmlns:a16="http://schemas.microsoft.com/office/drawing/2014/main" val="3639552737"/>
                    </a:ext>
                  </a:extLst>
                </a:gridCol>
              </a:tblGrid>
              <a:tr h="31835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/>
                        <a:t>Statistics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Value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83B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53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Homogeneity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894055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Completeness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7236359"/>
                  </a:ext>
                </a:extLst>
              </a:tr>
              <a:tr h="1819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 err="1">
                          <a:effectLst/>
                        </a:rPr>
                        <a:t>Unclassified</a:t>
                      </a:r>
                      <a:r>
                        <a:rPr lang="fr-FR" sz="1200" u="none" strike="noStrike" dirty="0">
                          <a:effectLst/>
                        </a:rPr>
                        <a:t> rate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317825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247E02A1-3701-4D17-B719-4C58707E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90" y="852488"/>
            <a:ext cx="6112810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8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Conclusions and Next objectives</a:t>
            </a:r>
            <a:br>
              <a:rPr lang="fr-FR" dirty="0"/>
            </a:br>
            <a:br>
              <a:rPr lang="fr-FR" sz="1400" u="sng" dirty="0"/>
            </a:br>
            <a:endParaRPr lang="fr-FR" sz="14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5587B9D-3E54-4E59-B3D7-F928DBC12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8" y="1034324"/>
            <a:ext cx="8013902" cy="3553649"/>
          </a:xfrm>
        </p:spPr>
        <p:txBody>
          <a:bodyPr/>
          <a:lstStyle/>
          <a:p>
            <a:r>
              <a:rPr lang="en-US" sz="1100" dirty="0"/>
              <a:t>Works on moderately complex cases</a:t>
            </a:r>
          </a:p>
          <a:p>
            <a:endParaRPr lang="en-US" sz="1100" dirty="0"/>
          </a:p>
          <a:p>
            <a:r>
              <a:rPr lang="en-US" sz="1100" dirty="0"/>
              <a:t>Publication of a research article: “</a:t>
            </a:r>
            <a:r>
              <a:rPr lang="en-US" sz="1100" i="1" dirty="0"/>
              <a:t>Deinterleaving and Clustering unknown RADAR pulses</a:t>
            </a:r>
            <a:r>
              <a:rPr lang="en-US" sz="1100" dirty="0"/>
              <a:t>” - </a:t>
            </a:r>
            <a:r>
              <a:rPr lang="fr-FR" sz="1100" dirty="0"/>
              <a:t>Manon Mottier; Gilles Chardon; Frédéric Pascal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Next objectives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Clustering: Define a metric to identify identical RADARs in Frequency and Pulse Width</a:t>
            </a:r>
          </a:p>
          <a:p>
            <a:pPr lvl="1"/>
            <a:endParaRPr lang="en-US" sz="1100" dirty="0"/>
          </a:p>
          <a:p>
            <a:pPr lvl="1"/>
            <a:r>
              <a:rPr lang="en-US" sz="1100" dirty="0"/>
              <a:t>Improve model decision to cut the dendrogram:</a:t>
            </a:r>
          </a:p>
          <a:p>
            <a:pPr lvl="2"/>
            <a:r>
              <a:rPr lang="en-US" sz="1100" dirty="0"/>
              <a:t>Create a new metric</a:t>
            </a:r>
          </a:p>
          <a:p>
            <a:pPr lvl="2"/>
            <a:r>
              <a:rPr lang="en-US" sz="1100" dirty="0"/>
              <a:t>Use alternative methods (LSTM)</a:t>
            </a:r>
          </a:p>
          <a:p>
            <a:pPr lvl="2"/>
            <a:endParaRPr lang="en-US" sz="1100" dirty="0"/>
          </a:p>
          <a:p>
            <a:pPr lvl="1"/>
            <a:r>
              <a:rPr lang="en-US" sz="1100" dirty="0"/>
              <a:t>Classification and RADAR identification from a reference database </a:t>
            </a:r>
          </a:p>
          <a:p>
            <a:pPr lvl="2"/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4936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fr-FR" sz="1400" dirty="0"/>
              <a:t>Data description</a:t>
            </a:r>
          </a:p>
          <a:p>
            <a:pPr marL="400050" indent="-400050">
              <a:buFont typeface="+mj-lt"/>
              <a:buAutoNum type="romanUcPeriod"/>
            </a:pPr>
            <a:endParaRPr lang="fr-FR" sz="1400" dirty="0"/>
          </a:p>
          <a:p>
            <a:pPr marL="400050" indent="-400050">
              <a:buFont typeface="+mj-lt"/>
              <a:buAutoNum type="romanUcPeriod"/>
            </a:pPr>
            <a:endParaRPr lang="fr-FR" sz="1400" dirty="0"/>
          </a:p>
          <a:p>
            <a:pPr marL="400050" indent="-400050">
              <a:buFont typeface="+mj-lt"/>
              <a:buAutoNum type="romanUcPeriod"/>
            </a:pPr>
            <a:r>
              <a:rPr lang="fr-FR" sz="1400" dirty="0" err="1"/>
              <a:t>Proposed</a:t>
            </a:r>
            <a:r>
              <a:rPr lang="fr-FR" sz="1400" dirty="0"/>
              <a:t> </a:t>
            </a:r>
            <a:r>
              <a:rPr lang="fr-FR" sz="1400" dirty="0" err="1"/>
              <a:t>approach</a:t>
            </a:r>
            <a:endParaRPr lang="fr-FR" sz="1400" dirty="0"/>
          </a:p>
          <a:p>
            <a:pPr marL="400050" indent="-400050">
              <a:buFont typeface="+mj-lt"/>
              <a:buAutoNum type="romanUcPeriod"/>
            </a:pPr>
            <a:endParaRPr lang="fr-FR" sz="1400" dirty="0"/>
          </a:p>
          <a:p>
            <a:pPr marL="400050" indent="-400050">
              <a:buFont typeface="+mj-lt"/>
              <a:buAutoNum type="romanUcPeriod"/>
            </a:pPr>
            <a:endParaRPr lang="fr-FR" sz="1400" dirty="0"/>
          </a:p>
          <a:p>
            <a:pPr marL="400050" indent="-400050">
              <a:buFont typeface="+mj-lt"/>
              <a:buAutoNum type="romanUcPeriod"/>
            </a:pPr>
            <a:r>
              <a:rPr lang="fr-FR" sz="1400" dirty="0" err="1"/>
              <a:t>Results</a:t>
            </a:r>
            <a:endParaRPr lang="fr-FR" sz="1400" dirty="0"/>
          </a:p>
          <a:p>
            <a:pPr marL="400050" indent="-400050">
              <a:buFont typeface="+mj-lt"/>
              <a:buAutoNum type="romanUcPeriod"/>
            </a:pPr>
            <a:endParaRPr lang="fr-FR" sz="1400" dirty="0"/>
          </a:p>
          <a:p>
            <a:pPr marL="400050" indent="-400050">
              <a:buFont typeface="+mj-lt"/>
              <a:buAutoNum type="romanUcPeriod"/>
            </a:pPr>
            <a:endParaRPr lang="fr-FR" sz="1400" dirty="0"/>
          </a:p>
          <a:p>
            <a:pPr marL="400050" indent="-400050">
              <a:buFont typeface="+mj-lt"/>
              <a:buAutoNum type="romanUcPeriod"/>
            </a:pPr>
            <a:r>
              <a:rPr lang="fr-FR" sz="1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87199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description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Main challenges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131590"/>
            <a:ext cx="8744847" cy="338437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Data complexity: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RADARs do not continuously transmit</a:t>
            </a:r>
          </a:p>
          <a:p>
            <a:endParaRPr lang="en-US" dirty="0"/>
          </a:p>
          <a:p>
            <a:r>
              <a:rPr lang="en-US" dirty="0"/>
              <a:t>Noisy data, e.g., sensors are not optimal, parasites, weak SNR…</a:t>
            </a:r>
          </a:p>
          <a:p>
            <a:endParaRPr lang="en-US" dirty="0"/>
          </a:p>
          <a:p>
            <a:r>
              <a:rPr lang="en-US" dirty="0"/>
              <a:t>Identifiability issues: Different RADARs may have very close, almost identical, characteristics (e.g., in airports or harbors …)</a:t>
            </a:r>
          </a:p>
          <a:p>
            <a:endParaRPr lang="en-US" dirty="0"/>
          </a:p>
          <a:p>
            <a:r>
              <a:rPr lang="en-US" dirty="0"/>
              <a:t>Volume and heterogeneity: Signals of different sizes (from 50 pulses to more than 1 000 000 pulses) that may contain up to 10 RADAR(s)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4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description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Realistic simulator since real labeled data are not easily accessible</a:t>
            </a:r>
          </a:p>
          <a:p>
            <a:endParaRPr lang="en-US" dirty="0"/>
          </a:p>
          <a:p>
            <a:r>
              <a:rPr lang="en-US" dirty="0"/>
              <a:t>Each dataset is composed of RADAR pulses, described by only 4 features: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Frequency (F),</a:t>
            </a:r>
          </a:p>
          <a:p>
            <a:pPr lvl="1"/>
            <a:r>
              <a:rPr lang="en-US" dirty="0"/>
              <a:t>Pulse Width (PW)</a:t>
            </a:r>
          </a:p>
          <a:p>
            <a:pPr lvl="1"/>
            <a:r>
              <a:rPr lang="en-US" dirty="0"/>
              <a:t>Level (L) </a:t>
            </a:r>
          </a:p>
          <a:p>
            <a:pPr lvl="1"/>
            <a:r>
              <a:rPr lang="en-US" dirty="0"/>
              <a:t>Time of Arrival (TOA)</a:t>
            </a:r>
          </a:p>
          <a:p>
            <a:pPr lvl="1"/>
            <a:endParaRPr lang="en-US" dirty="0"/>
          </a:p>
          <a:p>
            <a:r>
              <a:rPr lang="en-US" dirty="0"/>
              <a:t>Work only from these 4 features</a:t>
            </a:r>
          </a:p>
          <a:p>
            <a:endParaRPr lang="en-US" dirty="0"/>
          </a:p>
          <a:p>
            <a:r>
              <a:rPr lang="en-US" dirty="0"/>
              <a:t>No use the dTOA</a:t>
            </a:r>
          </a:p>
          <a:p>
            <a:endParaRPr lang="en-US" dirty="0"/>
          </a:p>
          <a:p>
            <a:r>
              <a:rPr lang="en-US" dirty="0"/>
              <a:t>No assumption on the waveform</a:t>
            </a:r>
          </a:p>
          <a:p>
            <a:endParaRPr lang="en-US" dirty="0"/>
          </a:p>
          <a:p>
            <a:r>
              <a:rPr lang="en-US" dirty="0"/>
              <a:t>Unsupervised setting but evaluate methods on labeled datasets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8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F39EC-D363-4654-94AC-552C7E70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description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4AFACB-6A01-4893-AB65-2C2AFB451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1" y="1091805"/>
            <a:ext cx="2920131" cy="34742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of a </a:t>
            </a:r>
            <a:r>
              <a:rPr lang="en-US" b="1" u="sng" dirty="0"/>
              <a:t>simple</a:t>
            </a:r>
            <a:r>
              <a:rPr lang="en-US" dirty="0"/>
              <a:t> signal containing 2 RADARs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36 262 pulses</a:t>
            </a:r>
          </a:p>
          <a:p>
            <a:endParaRPr lang="en-US" dirty="0"/>
          </a:p>
          <a:p>
            <a:pPr lvl="1"/>
            <a:r>
              <a:rPr lang="en-US" dirty="0"/>
              <a:t>Radar 0: 34 749 (96%)</a:t>
            </a:r>
          </a:p>
          <a:p>
            <a:pPr lvl="1"/>
            <a:r>
              <a:rPr lang="en-US" dirty="0"/>
              <a:t>Radar 1: 1 578 (4%)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C29D92-7270-432E-87F6-9C0FD5A2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991143"/>
            <a:ext cx="5822956" cy="41523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291FCA-3143-4082-9258-BAEE10E79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12001"/>
            <a:ext cx="2122235" cy="155404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7623DC-E369-44FD-AB0E-4C0B17DE8184}"/>
              </a:ext>
            </a:extLst>
          </p:cNvPr>
          <p:cNvSpPr/>
          <p:nvPr/>
        </p:nvSpPr>
        <p:spPr>
          <a:xfrm>
            <a:off x="4283968" y="3147815"/>
            <a:ext cx="216024" cy="160793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3171A7C-2F8E-453A-8A79-550A3FA4A2E8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2733795" y="3789025"/>
            <a:ext cx="1550173" cy="150877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3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y9cPoXIka_xjt35BcYNw"/>
</p:tagLst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1614</Words>
  <Application>Microsoft Office PowerPoint</Application>
  <PresentationFormat>Affichage à l'écran (16:9)</PresentationFormat>
  <Paragraphs>461</Paragraphs>
  <Slides>39</Slides>
  <Notes>8</Notes>
  <HiddenSlides>1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39</vt:i4>
      </vt:variant>
    </vt:vector>
  </HeadingPairs>
  <TitlesOfParts>
    <vt:vector size="61" baseType="lpstr">
      <vt:lpstr>Arial</vt:lpstr>
      <vt:lpstr>Calibri</vt:lpstr>
      <vt:lpstr>Cambria Math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2_New Atos Template with corporate colours</vt:lpstr>
      <vt:lpstr>Deinterleaving RADAR pulses</vt:lpstr>
      <vt:lpstr>Context</vt:lpstr>
      <vt:lpstr>Context</vt:lpstr>
      <vt:lpstr>Content</vt:lpstr>
      <vt:lpstr>Data description</vt:lpstr>
      <vt:lpstr>Main challenges</vt:lpstr>
      <vt:lpstr>Data description</vt:lpstr>
      <vt:lpstr>Data description</vt:lpstr>
      <vt:lpstr>Proposed Approach</vt:lpstr>
      <vt:lpstr>Proposed approach</vt:lpstr>
      <vt:lpstr>Proposed approach Step 1: Clustering  </vt:lpstr>
      <vt:lpstr>Proposed approach Step 1: Clustering  </vt:lpstr>
      <vt:lpstr>Proposed approach Step 1: Clustering  </vt:lpstr>
      <vt:lpstr>Proposed approach Step 2: Cluster fusion  </vt:lpstr>
      <vt:lpstr>Proposed approach Step 2: Cluster fusion  </vt:lpstr>
      <vt:lpstr>Proposed approach Step 2: Cluster fusion  </vt:lpstr>
      <vt:lpstr>Proposed approach Step 2: Cluster fusion  </vt:lpstr>
      <vt:lpstr>Proposed approach Step 2: Cluster fusion  </vt:lpstr>
      <vt:lpstr>Proposed approach Step 2: Cluster fusion  </vt:lpstr>
      <vt:lpstr>Proposed approach Step 2: Cluster fusion  </vt:lpstr>
      <vt:lpstr>Proposed approach Step 2: Cluster fusion  </vt:lpstr>
      <vt:lpstr>Results</vt:lpstr>
      <vt:lpstr>Application case 1</vt:lpstr>
      <vt:lpstr>Initial data</vt:lpstr>
      <vt:lpstr>Step 1: Clustering HDBSCAN</vt:lpstr>
      <vt:lpstr>Step 2: Cluster fusion Histograms</vt:lpstr>
      <vt:lpstr>Step 2: Cluster fusion Dendrogram  </vt:lpstr>
      <vt:lpstr>Step 2: Cluster fusion Final groupings  </vt:lpstr>
      <vt:lpstr>Application case 2</vt:lpstr>
      <vt:lpstr>Initial data</vt:lpstr>
      <vt:lpstr>Step 2: Cluster fusion True label  </vt:lpstr>
      <vt:lpstr>Step 1: Clustering HDBSCAN</vt:lpstr>
      <vt:lpstr>Step 2: Cluster fusion Histograms</vt:lpstr>
      <vt:lpstr>Step 2: Cluster fusion Dendrogram  </vt:lpstr>
      <vt:lpstr>Step 2: Cluster fusion Final grouping  </vt:lpstr>
      <vt:lpstr>Step 2: Cluster fusion Final grouping  </vt:lpstr>
      <vt:lpstr>Conclusion</vt:lpstr>
      <vt:lpstr>Conclusions and Next objectives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2021-07-06T18:52:57Z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