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Lst>
  <p:notesMasterIdLst>
    <p:notesMasterId r:id="rId28"/>
  </p:notesMasterIdLst>
  <p:sldIdLst>
    <p:sldId id="4193" r:id="rId4"/>
    <p:sldId id="4363" r:id="rId5"/>
    <p:sldId id="4362" r:id="rId6"/>
    <p:sldId id="4365" r:id="rId7"/>
    <p:sldId id="4368" r:id="rId8"/>
    <p:sldId id="4376" r:id="rId9"/>
    <p:sldId id="4373" r:id="rId10"/>
    <p:sldId id="4369" r:id="rId11"/>
    <p:sldId id="4384" r:id="rId12"/>
    <p:sldId id="4385" r:id="rId13"/>
    <p:sldId id="4371" r:id="rId14"/>
    <p:sldId id="4394" r:id="rId15"/>
    <p:sldId id="4372" r:id="rId16"/>
    <p:sldId id="4379" r:id="rId17"/>
    <p:sldId id="4352" r:id="rId18"/>
    <p:sldId id="4353" r:id="rId19"/>
    <p:sldId id="4354" r:id="rId20"/>
    <p:sldId id="4389" r:id="rId21"/>
    <p:sldId id="4392" r:id="rId22"/>
    <p:sldId id="4391" r:id="rId23"/>
    <p:sldId id="4390" r:id="rId24"/>
    <p:sldId id="4348" r:id="rId25"/>
    <p:sldId id="4393" r:id="rId26"/>
    <p:sldId id="4347"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88023" autoAdjust="0"/>
  </p:normalViewPr>
  <p:slideViewPr>
    <p:cSldViewPr snapToGrid="0">
      <p:cViewPr varScale="1">
        <p:scale>
          <a:sx n="98" d="100"/>
          <a:sy n="98"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C8D35-C925-4B78-8BD4-A0245E8CA4FD}" type="doc">
      <dgm:prSet loTypeId="urn:microsoft.com/office/officeart/2005/8/layout/chevron2" loCatId="process" qsTypeId="urn:microsoft.com/office/officeart/2005/8/quickstyle/simple1" qsCatId="simple" csTypeId="urn:microsoft.com/office/officeart/2005/8/colors/accent1_2" csCatId="accent1" phldr="1"/>
      <dgm:spPr/>
    </dgm:pt>
    <dgm:pt modelId="{C9D8EE4F-F58D-4351-8E4C-1A706AF70CA8}">
      <dgm:prSet phldrT="[Texte]" custT="1"/>
      <dgm:spPr/>
      <dgm:t>
        <a:bodyPr/>
        <a:lstStyle/>
        <a:p>
          <a:r>
            <a:rPr lang="fr-FR" sz="1800" b="1" dirty="0" err="1"/>
            <a:t>Step</a:t>
          </a:r>
          <a:r>
            <a:rPr lang="fr-FR" sz="1800" b="1" dirty="0"/>
            <a:t> 1: Clustering</a:t>
          </a:r>
        </a:p>
      </dgm:t>
    </dgm:pt>
    <dgm:pt modelId="{7194B44B-34E5-4721-9DD5-A1D963DD8194}" type="parTrans" cxnId="{352765BA-077C-466D-B0D7-8E8DB2052A61}">
      <dgm:prSet/>
      <dgm:spPr/>
      <dgm:t>
        <a:bodyPr/>
        <a:lstStyle/>
        <a:p>
          <a:endParaRPr lang="fr-FR" sz="4400"/>
        </a:p>
      </dgm:t>
    </dgm:pt>
    <dgm:pt modelId="{FE900175-DBAE-4259-B402-B68AD4B0B3F4}" type="sibTrans" cxnId="{352765BA-077C-466D-B0D7-8E8DB2052A61}">
      <dgm:prSet/>
      <dgm:spPr/>
      <dgm:t>
        <a:bodyPr/>
        <a:lstStyle/>
        <a:p>
          <a:endParaRPr lang="fr-FR" sz="4400"/>
        </a:p>
      </dgm:t>
    </dgm:pt>
    <dgm:pt modelId="{3C826307-C979-4230-A607-5D8431FA6670}">
      <dgm:prSet phldrT="[Texte]" custT="1"/>
      <dgm:spPr/>
      <dgm:t>
        <a:bodyPr/>
        <a:lstStyle/>
        <a:p>
          <a:r>
            <a:rPr lang="fr-FR" sz="1800" b="1" dirty="0" err="1"/>
            <a:t>Step</a:t>
          </a:r>
          <a:r>
            <a:rPr lang="fr-FR" sz="1800" b="1" dirty="0"/>
            <a:t> 2: Cluster fusion</a:t>
          </a:r>
        </a:p>
      </dgm:t>
    </dgm:pt>
    <dgm:pt modelId="{5D5A0C2E-FF7B-43C6-AA77-7CE1AB804109}" type="parTrans" cxnId="{F1CAC466-6C1F-4224-9574-2CA30A785B79}">
      <dgm:prSet/>
      <dgm:spPr/>
      <dgm:t>
        <a:bodyPr/>
        <a:lstStyle/>
        <a:p>
          <a:endParaRPr lang="fr-FR" sz="4400"/>
        </a:p>
      </dgm:t>
    </dgm:pt>
    <dgm:pt modelId="{BA9CED16-12B6-4A22-83BC-B43F376CF4E6}" type="sibTrans" cxnId="{F1CAC466-6C1F-4224-9574-2CA30A785B79}">
      <dgm:prSet/>
      <dgm:spPr/>
      <dgm:t>
        <a:bodyPr/>
        <a:lstStyle/>
        <a:p>
          <a:endParaRPr lang="fr-FR" sz="4400"/>
        </a:p>
      </dgm:t>
    </dgm:pt>
    <dgm:pt modelId="{8C4E9DC3-8CA0-450E-884C-B1BD3762AC7D}">
      <dgm:prSet custT="1"/>
      <dgm:spPr/>
      <dgm:t>
        <a:bodyPr/>
        <a:lstStyle/>
        <a:p>
          <a:r>
            <a:rPr lang="en-US" sz="2000" dirty="0"/>
            <a:t>Cluster each observation of this signal under the constraint of not merging different radars in one cluster</a:t>
          </a:r>
          <a:endParaRPr lang="fr-FR" sz="2000" dirty="0"/>
        </a:p>
      </dgm:t>
    </dgm:pt>
    <dgm:pt modelId="{0900770E-1168-40C5-BC90-0A2C31DD7386}" type="parTrans" cxnId="{FAEE226A-BD90-44FD-A6A7-14F8A858A9D4}">
      <dgm:prSet/>
      <dgm:spPr/>
      <dgm:t>
        <a:bodyPr/>
        <a:lstStyle/>
        <a:p>
          <a:endParaRPr lang="fr-FR" sz="4400"/>
        </a:p>
      </dgm:t>
    </dgm:pt>
    <dgm:pt modelId="{483B069B-2B6F-4BBE-B7D0-99F6F8AACE62}" type="sibTrans" cxnId="{FAEE226A-BD90-44FD-A6A7-14F8A858A9D4}">
      <dgm:prSet/>
      <dgm:spPr/>
      <dgm:t>
        <a:bodyPr/>
        <a:lstStyle/>
        <a:p>
          <a:endParaRPr lang="fr-FR" sz="4400"/>
        </a:p>
      </dgm:t>
    </dgm:pt>
    <dgm:pt modelId="{8680F58E-1F74-40CD-B108-6CEB8FE4F95E}">
      <dgm:prSet custT="1"/>
      <dgm:spPr/>
      <dgm:t>
        <a:bodyPr/>
        <a:lstStyle/>
        <a:p>
          <a:r>
            <a:rPr lang="en-US" sz="2000" dirty="0"/>
            <a:t>Hierarchical agglomerative clustering combined with optimal transport distance</a:t>
          </a:r>
          <a:endParaRPr lang="fr-FR" sz="2000" dirty="0"/>
        </a:p>
      </dgm:t>
    </dgm:pt>
    <dgm:pt modelId="{01EEB112-652E-4F78-939E-A756EDFD0096}" type="parTrans" cxnId="{2696EB5F-1B49-4D9A-8172-A74320832BCF}">
      <dgm:prSet/>
      <dgm:spPr/>
      <dgm:t>
        <a:bodyPr/>
        <a:lstStyle/>
        <a:p>
          <a:endParaRPr lang="fr-FR" sz="4400"/>
        </a:p>
      </dgm:t>
    </dgm:pt>
    <dgm:pt modelId="{8D60F051-9002-4F94-BE55-F76313286E73}" type="sibTrans" cxnId="{2696EB5F-1B49-4D9A-8172-A74320832BCF}">
      <dgm:prSet/>
      <dgm:spPr/>
      <dgm:t>
        <a:bodyPr/>
        <a:lstStyle/>
        <a:p>
          <a:endParaRPr lang="fr-FR" sz="4400"/>
        </a:p>
      </dgm:t>
    </dgm:pt>
    <dgm:pt modelId="{AFE3EA9F-ECA8-42E9-87CC-34C7295A222E}" type="pres">
      <dgm:prSet presAssocID="{776C8D35-C925-4B78-8BD4-A0245E8CA4FD}" presName="linearFlow" presStyleCnt="0">
        <dgm:presLayoutVars>
          <dgm:dir/>
          <dgm:animLvl val="lvl"/>
          <dgm:resizeHandles val="exact"/>
        </dgm:presLayoutVars>
      </dgm:prSet>
      <dgm:spPr/>
    </dgm:pt>
    <dgm:pt modelId="{6D6A73CE-2A1D-46C5-A311-4E4F41F5126D}" type="pres">
      <dgm:prSet presAssocID="{C9D8EE4F-F58D-4351-8E4C-1A706AF70CA8}" presName="composite" presStyleCnt="0"/>
      <dgm:spPr/>
    </dgm:pt>
    <dgm:pt modelId="{667BFCE7-F5DB-46A1-8EC2-517243CAD050}" type="pres">
      <dgm:prSet presAssocID="{C9D8EE4F-F58D-4351-8E4C-1A706AF70CA8}" presName="parentText" presStyleLbl="alignNode1" presStyleIdx="0" presStyleCnt="2">
        <dgm:presLayoutVars>
          <dgm:chMax val="1"/>
          <dgm:bulletEnabled val="1"/>
        </dgm:presLayoutVars>
      </dgm:prSet>
      <dgm:spPr/>
    </dgm:pt>
    <dgm:pt modelId="{98D814A0-D70D-4765-843A-A7F036BDD017}" type="pres">
      <dgm:prSet presAssocID="{C9D8EE4F-F58D-4351-8E4C-1A706AF70CA8}" presName="descendantText" presStyleLbl="alignAcc1" presStyleIdx="0" presStyleCnt="2">
        <dgm:presLayoutVars>
          <dgm:bulletEnabled val="1"/>
        </dgm:presLayoutVars>
      </dgm:prSet>
      <dgm:spPr/>
    </dgm:pt>
    <dgm:pt modelId="{A9F5F43F-C27B-43DC-A29A-CA3FB1188F80}" type="pres">
      <dgm:prSet presAssocID="{FE900175-DBAE-4259-B402-B68AD4B0B3F4}" presName="sp" presStyleCnt="0"/>
      <dgm:spPr/>
    </dgm:pt>
    <dgm:pt modelId="{9727F167-8510-4523-B0A2-C25932E9DB71}" type="pres">
      <dgm:prSet presAssocID="{3C826307-C979-4230-A607-5D8431FA6670}" presName="composite" presStyleCnt="0"/>
      <dgm:spPr/>
    </dgm:pt>
    <dgm:pt modelId="{EA5CA54C-77CA-41C6-9F96-A30AAFA9EA1F}" type="pres">
      <dgm:prSet presAssocID="{3C826307-C979-4230-A607-5D8431FA6670}" presName="parentText" presStyleLbl="alignNode1" presStyleIdx="1" presStyleCnt="2">
        <dgm:presLayoutVars>
          <dgm:chMax val="1"/>
          <dgm:bulletEnabled val="1"/>
        </dgm:presLayoutVars>
      </dgm:prSet>
      <dgm:spPr/>
    </dgm:pt>
    <dgm:pt modelId="{6EE48D75-13CA-4108-AEA6-1ECC95EF817A}" type="pres">
      <dgm:prSet presAssocID="{3C826307-C979-4230-A607-5D8431FA6670}" presName="descendantText" presStyleLbl="alignAcc1" presStyleIdx="1" presStyleCnt="2">
        <dgm:presLayoutVars>
          <dgm:bulletEnabled val="1"/>
        </dgm:presLayoutVars>
      </dgm:prSet>
      <dgm:spPr/>
    </dgm:pt>
  </dgm:ptLst>
  <dgm:cxnLst>
    <dgm:cxn modelId="{2696EB5F-1B49-4D9A-8172-A74320832BCF}" srcId="{3C826307-C979-4230-A607-5D8431FA6670}" destId="{8680F58E-1F74-40CD-B108-6CEB8FE4F95E}" srcOrd="0" destOrd="0" parTransId="{01EEB112-652E-4F78-939E-A756EDFD0096}" sibTransId="{8D60F051-9002-4F94-BE55-F76313286E73}"/>
    <dgm:cxn modelId="{F1CAC466-6C1F-4224-9574-2CA30A785B79}" srcId="{776C8D35-C925-4B78-8BD4-A0245E8CA4FD}" destId="{3C826307-C979-4230-A607-5D8431FA6670}" srcOrd="1" destOrd="0" parTransId="{5D5A0C2E-FF7B-43C6-AA77-7CE1AB804109}" sibTransId="{BA9CED16-12B6-4A22-83BC-B43F376CF4E6}"/>
    <dgm:cxn modelId="{FAEE226A-BD90-44FD-A6A7-14F8A858A9D4}" srcId="{C9D8EE4F-F58D-4351-8E4C-1A706AF70CA8}" destId="{8C4E9DC3-8CA0-450E-884C-B1BD3762AC7D}" srcOrd="0" destOrd="0" parTransId="{0900770E-1168-40C5-BC90-0A2C31DD7386}" sibTransId="{483B069B-2B6F-4BBE-B7D0-99F6F8AACE62}"/>
    <dgm:cxn modelId="{92391359-CA76-49E2-9B9E-BE4465FFE0BF}" type="presOf" srcId="{3C826307-C979-4230-A607-5D8431FA6670}" destId="{EA5CA54C-77CA-41C6-9F96-A30AAFA9EA1F}" srcOrd="0" destOrd="0" presId="urn:microsoft.com/office/officeart/2005/8/layout/chevron2"/>
    <dgm:cxn modelId="{72DD1F8B-E85A-46D3-B47A-850A423DD51B}" type="presOf" srcId="{8C4E9DC3-8CA0-450E-884C-B1BD3762AC7D}" destId="{98D814A0-D70D-4765-843A-A7F036BDD017}" srcOrd="0" destOrd="0" presId="urn:microsoft.com/office/officeart/2005/8/layout/chevron2"/>
    <dgm:cxn modelId="{5C95E394-5307-49AE-B46F-3BDE7BA122C1}" type="presOf" srcId="{8680F58E-1F74-40CD-B108-6CEB8FE4F95E}" destId="{6EE48D75-13CA-4108-AEA6-1ECC95EF817A}" srcOrd="0" destOrd="0" presId="urn:microsoft.com/office/officeart/2005/8/layout/chevron2"/>
    <dgm:cxn modelId="{E3270A97-EC39-476F-87B9-0FC5B365F83A}" type="presOf" srcId="{776C8D35-C925-4B78-8BD4-A0245E8CA4FD}" destId="{AFE3EA9F-ECA8-42E9-87CC-34C7295A222E}" srcOrd="0" destOrd="0" presId="urn:microsoft.com/office/officeart/2005/8/layout/chevron2"/>
    <dgm:cxn modelId="{A49DA7A7-42F5-4113-A330-068D4595C9D8}" type="presOf" srcId="{C9D8EE4F-F58D-4351-8E4C-1A706AF70CA8}" destId="{667BFCE7-F5DB-46A1-8EC2-517243CAD050}" srcOrd="0" destOrd="0" presId="urn:microsoft.com/office/officeart/2005/8/layout/chevron2"/>
    <dgm:cxn modelId="{352765BA-077C-466D-B0D7-8E8DB2052A61}" srcId="{776C8D35-C925-4B78-8BD4-A0245E8CA4FD}" destId="{C9D8EE4F-F58D-4351-8E4C-1A706AF70CA8}" srcOrd="0" destOrd="0" parTransId="{7194B44B-34E5-4721-9DD5-A1D963DD8194}" sibTransId="{FE900175-DBAE-4259-B402-B68AD4B0B3F4}"/>
    <dgm:cxn modelId="{02E4BD9D-DCE4-4F3F-A7E6-27F11E2FC7DB}" type="presParOf" srcId="{AFE3EA9F-ECA8-42E9-87CC-34C7295A222E}" destId="{6D6A73CE-2A1D-46C5-A311-4E4F41F5126D}" srcOrd="0" destOrd="0" presId="urn:microsoft.com/office/officeart/2005/8/layout/chevron2"/>
    <dgm:cxn modelId="{2A035239-0E4D-41FE-A433-5D657C523DAC}" type="presParOf" srcId="{6D6A73CE-2A1D-46C5-A311-4E4F41F5126D}" destId="{667BFCE7-F5DB-46A1-8EC2-517243CAD050}" srcOrd="0" destOrd="0" presId="urn:microsoft.com/office/officeart/2005/8/layout/chevron2"/>
    <dgm:cxn modelId="{64977E59-4200-4513-980E-5AB4CE176C21}" type="presParOf" srcId="{6D6A73CE-2A1D-46C5-A311-4E4F41F5126D}" destId="{98D814A0-D70D-4765-843A-A7F036BDD017}" srcOrd="1" destOrd="0" presId="urn:microsoft.com/office/officeart/2005/8/layout/chevron2"/>
    <dgm:cxn modelId="{3826BDA0-5C07-4ABB-9644-EB777B3B9D79}" type="presParOf" srcId="{AFE3EA9F-ECA8-42E9-87CC-34C7295A222E}" destId="{A9F5F43F-C27B-43DC-A29A-CA3FB1188F80}" srcOrd="1" destOrd="0" presId="urn:microsoft.com/office/officeart/2005/8/layout/chevron2"/>
    <dgm:cxn modelId="{EDA4A407-18A5-4284-8920-7D7234EA271C}" type="presParOf" srcId="{AFE3EA9F-ECA8-42E9-87CC-34C7295A222E}" destId="{9727F167-8510-4523-B0A2-C25932E9DB71}" srcOrd="2" destOrd="0" presId="urn:microsoft.com/office/officeart/2005/8/layout/chevron2"/>
    <dgm:cxn modelId="{FEAFCFA7-212F-450F-840A-E986D614C83F}" type="presParOf" srcId="{9727F167-8510-4523-B0A2-C25932E9DB71}" destId="{EA5CA54C-77CA-41C6-9F96-A30AAFA9EA1F}" srcOrd="0" destOrd="0" presId="urn:microsoft.com/office/officeart/2005/8/layout/chevron2"/>
    <dgm:cxn modelId="{8C4E6032-5AEC-4411-B10A-697372A490CC}" type="presParOf" srcId="{9727F167-8510-4523-B0A2-C25932E9DB71}" destId="{6EE48D75-13CA-4108-AEA6-1ECC95EF817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BFCE7-F5DB-46A1-8EC2-517243CAD050}">
      <dsp:nvSpPr>
        <dsp:cNvPr id="0" name=""/>
        <dsp:cNvSpPr/>
      </dsp:nvSpPr>
      <dsp:spPr>
        <a:xfrm rot="5400000">
          <a:off x="-320655" y="325371"/>
          <a:ext cx="2137704" cy="14963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err="1"/>
            <a:t>Step</a:t>
          </a:r>
          <a:r>
            <a:rPr lang="fr-FR" sz="1800" b="1" kern="1200" dirty="0"/>
            <a:t> 1: Clustering</a:t>
          </a:r>
        </a:p>
      </dsp:txBody>
      <dsp:txXfrm rot="-5400000">
        <a:off x="1" y="752911"/>
        <a:ext cx="1496392" cy="641312"/>
      </dsp:txXfrm>
    </dsp:sp>
    <dsp:sp modelId="{98D814A0-D70D-4765-843A-A7F036BDD017}">
      <dsp:nvSpPr>
        <dsp:cNvPr id="0" name=""/>
        <dsp:cNvSpPr/>
      </dsp:nvSpPr>
      <dsp:spPr>
        <a:xfrm rot="5400000">
          <a:off x="4141926" y="-2640817"/>
          <a:ext cx="1389507" cy="6680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Cluster each observation of this signal under the constraint of not merging different radars in one cluster</a:t>
          </a:r>
          <a:endParaRPr lang="fr-FR" sz="2000" kern="1200" dirty="0"/>
        </a:p>
      </dsp:txBody>
      <dsp:txXfrm rot="-5400000">
        <a:off x="1496393" y="72546"/>
        <a:ext cx="6612744" cy="1253847"/>
      </dsp:txXfrm>
    </dsp:sp>
    <dsp:sp modelId="{EA5CA54C-77CA-41C6-9F96-A30AAFA9EA1F}">
      <dsp:nvSpPr>
        <dsp:cNvPr id="0" name=""/>
        <dsp:cNvSpPr/>
      </dsp:nvSpPr>
      <dsp:spPr>
        <a:xfrm rot="5400000">
          <a:off x="-320655" y="2176682"/>
          <a:ext cx="2137704" cy="14963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err="1"/>
            <a:t>Step</a:t>
          </a:r>
          <a:r>
            <a:rPr lang="fr-FR" sz="1800" b="1" kern="1200" dirty="0"/>
            <a:t> 2: Cluster fusion</a:t>
          </a:r>
        </a:p>
      </dsp:txBody>
      <dsp:txXfrm rot="-5400000">
        <a:off x="1" y="2604222"/>
        <a:ext cx="1496392" cy="641312"/>
      </dsp:txXfrm>
    </dsp:sp>
    <dsp:sp modelId="{6EE48D75-13CA-4108-AEA6-1ECC95EF817A}">
      <dsp:nvSpPr>
        <dsp:cNvPr id="0" name=""/>
        <dsp:cNvSpPr/>
      </dsp:nvSpPr>
      <dsp:spPr>
        <a:xfrm rot="5400000">
          <a:off x="4141560" y="-789140"/>
          <a:ext cx="1390238" cy="6680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Hierarchical agglomerative clustering combined with optimal transport distance</a:t>
          </a:r>
          <a:endParaRPr lang="fr-FR" sz="2000" kern="1200" dirty="0"/>
        </a:p>
      </dsp:txBody>
      <dsp:txXfrm rot="-5400000">
        <a:off x="1496392" y="1923894"/>
        <a:ext cx="6612708" cy="12545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F9064-9F9B-4FB4-9984-D0C2F4723D6C}" type="datetimeFigureOut">
              <a:rPr lang="fr-FR" smtClean="0"/>
              <a:t>10/03/2021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A4F15-91FF-4FD9-8FD7-3064073C3408}" type="slidenum">
              <a:rPr lang="fr-FR" smtClean="0"/>
              <a:t>‹N°›</a:t>
            </a:fld>
            <a:endParaRPr lang="fr-FR"/>
          </a:p>
        </p:txBody>
      </p:sp>
    </p:spTree>
    <p:extLst>
      <p:ext uri="{BB962C8B-B14F-4D97-AF65-F5344CB8AC3E}">
        <p14:creationId xmlns:p14="http://schemas.microsoft.com/office/powerpoint/2010/main" val="360072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198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eaLnBrk="1" fontAlgn="b" latinLnBrk="0" hangingPunct="1"/>
            <a:r>
              <a:rPr lang="fr-FR" sz="1200" b="1" i="0" u="none" strike="noStrike" kern="1200" dirty="0">
                <a:solidFill>
                  <a:schemeClr val="tx1"/>
                </a:solidFill>
                <a:effectLst/>
                <a:latin typeface="+mn-lt"/>
                <a:ea typeface="+mn-ea"/>
                <a:cs typeface="+mn-cs"/>
              </a:rPr>
              <a:t>Clusters Obs %</a:t>
            </a:r>
            <a:endParaRPr lang="fr-FR" sz="1200" b="0" i="0" u="none" strike="noStrike" kern="1200" dirty="0">
              <a:solidFill>
                <a:schemeClr val="tx1"/>
              </a:solidFill>
              <a:effectLst/>
              <a:latin typeface="+mn-lt"/>
              <a:ea typeface="+mn-ea"/>
              <a:cs typeface="+mn-cs"/>
            </a:endParaRPr>
          </a:p>
          <a:p>
            <a:pPr marL="171450" indent="-171450" rtl="0" eaLnBrk="1" fontAlgn="b" latinLnBrk="0" hangingPunct="1">
              <a:buFont typeface="Arial" panose="020B0604020202020204" pitchFamily="34" charset="0"/>
              <a:buChar char="•"/>
            </a:pPr>
            <a:r>
              <a:rPr lang="fr-FR" sz="1200" b="0" i="0" u="none" strike="noStrike" kern="1200" dirty="0">
                <a:solidFill>
                  <a:schemeClr val="tx1"/>
                </a:solidFill>
                <a:effectLst/>
                <a:latin typeface="+mn-lt"/>
                <a:ea typeface="+mn-ea"/>
                <a:cs typeface="+mn-cs"/>
              </a:rPr>
              <a:t>0	8 199 	5,3%</a:t>
            </a:r>
          </a:p>
          <a:p>
            <a:pPr marL="171450" indent="-171450" rtl="0" eaLnBrk="1" fontAlgn="b" latinLnBrk="0" hangingPunct="1">
              <a:buFont typeface="Arial" panose="020B0604020202020204" pitchFamily="34" charset="0"/>
              <a:buChar char="•"/>
            </a:pPr>
            <a:r>
              <a:rPr lang="fr-FR" sz="1200" b="0" i="0" u="none" strike="noStrike" kern="1200" dirty="0">
                <a:solidFill>
                  <a:schemeClr val="tx1"/>
                </a:solidFill>
                <a:effectLst/>
                <a:latin typeface="+mn-lt"/>
                <a:ea typeface="+mn-ea"/>
                <a:cs typeface="+mn-cs"/>
              </a:rPr>
              <a:t>1 	65 435 	42,5%</a:t>
            </a:r>
          </a:p>
          <a:p>
            <a:pPr marL="171450" indent="-171450" rtl="0" eaLnBrk="1" fontAlgn="b" latinLnBrk="0" hangingPunct="1">
              <a:buFont typeface="Arial" panose="020B0604020202020204" pitchFamily="34" charset="0"/>
              <a:buChar char="•"/>
            </a:pPr>
            <a:r>
              <a:rPr lang="fr-FR" sz="1200" b="0" i="0" u="none" strike="noStrike" kern="1200" dirty="0">
                <a:solidFill>
                  <a:schemeClr val="tx1"/>
                </a:solidFill>
                <a:effectLst/>
                <a:latin typeface="+mn-lt"/>
                <a:ea typeface="+mn-ea"/>
                <a:cs typeface="+mn-cs"/>
              </a:rPr>
              <a:t>2 	69 509 	45,2%</a:t>
            </a:r>
          </a:p>
          <a:p>
            <a:pPr marL="171450" indent="-171450" rtl="0" eaLnBrk="1" fontAlgn="b" latinLnBrk="0" hangingPunct="1">
              <a:buFont typeface="Arial" panose="020B0604020202020204" pitchFamily="34" charset="0"/>
              <a:buChar char="•"/>
            </a:pPr>
            <a:r>
              <a:rPr lang="fr-FR" sz="1200" b="0" i="0" u="none" strike="noStrike" kern="1200" dirty="0">
                <a:solidFill>
                  <a:schemeClr val="tx1"/>
                </a:solidFill>
                <a:effectLst/>
                <a:latin typeface="+mn-lt"/>
                <a:ea typeface="+mn-ea"/>
                <a:cs typeface="+mn-cs"/>
              </a:rPr>
              <a:t>3 	10 797 	7%</a:t>
            </a:r>
          </a:p>
          <a:p>
            <a:pPr marL="0" indent="0" rtl="0" eaLnBrk="1" fontAlgn="b" latinLnBrk="0" hangingPunct="1">
              <a:buFont typeface="Arial" panose="020B0604020202020204" pitchFamily="34" charset="0"/>
              <a:buNone/>
            </a:pPr>
            <a:r>
              <a:rPr lang="fr-FR" sz="1200" b="0" i="0" u="none" strike="noStrike" kern="1200" dirty="0">
                <a:solidFill>
                  <a:schemeClr val="tx1"/>
                </a:solidFill>
                <a:effectLst/>
                <a:latin typeface="+mn-lt"/>
                <a:ea typeface="+mn-ea"/>
                <a:cs typeface="+mn-cs"/>
              </a:rPr>
              <a:t>153 940</a:t>
            </a:r>
          </a:p>
          <a:p>
            <a:pPr marL="0" indent="0" rtl="0" eaLnBrk="1" fontAlgn="b" latinLnBrk="0" hangingPunct="1">
              <a:buFont typeface="Arial" panose="020B0604020202020204" pitchFamily="34" charset="0"/>
              <a:buNone/>
            </a:pPr>
            <a:endParaRPr lang="fr-FR" sz="1200" b="0" i="0" u="none" strike="noStrike" kern="1200" dirty="0">
              <a:solidFill>
                <a:schemeClr val="tx1"/>
              </a:solidFill>
              <a:effectLst/>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 zoom has been applied to facilitate its visualization. The DTOA has been calculated on the whole signal. </a:t>
            </a:r>
            <a:endParaRPr lang="fr-FR" sz="1200" kern="1200" dirty="0">
              <a:solidFill>
                <a:schemeClr val="tx1"/>
              </a:solidFill>
              <a:effectLst/>
              <a:latin typeface="+mn-lt"/>
              <a:ea typeface="+mn-ea"/>
              <a:cs typeface="+mn-cs"/>
            </a:endParaRPr>
          </a:p>
          <a:p>
            <a:pPr marL="0" indent="0" rtl="0" eaLnBrk="1" fontAlgn="b" latinLnBrk="0" hangingPunct="1">
              <a:buFont typeface="Arial" panose="020B0604020202020204" pitchFamily="34" charset="0"/>
              <a:buNone/>
            </a:pPr>
            <a:endParaRPr lang="fr-FR"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DA4F15-91FF-4FD9-8FD7-3064073C3408}" type="slidenum">
              <a:rPr lang="fr-FR" smtClean="0"/>
              <a:t>14</a:t>
            </a:fld>
            <a:endParaRPr lang="fr-FR"/>
          </a:p>
        </p:txBody>
      </p:sp>
    </p:spTree>
    <p:extLst>
      <p:ext uri="{BB962C8B-B14F-4D97-AF65-F5344CB8AC3E}">
        <p14:creationId xmlns:p14="http://schemas.microsoft.com/office/powerpoint/2010/main" val="196315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Radar 3 : - 949</a:t>
            </a:r>
          </a:p>
          <a:p>
            <a:r>
              <a:rPr lang="fr-FR" dirty="0"/>
              <a:t>Radar 1 : -5</a:t>
            </a:r>
          </a:p>
          <a:p>
            <a:endParaRPr lang="fr-FR" dirty="0"/>
          </a:p>
          <a:p>
            <a:r>
              <a:rPr lang="fr-FR" dirty="0"/>
              <a:t>Radar </a:t>
            </a:r>
            <a:r>
              <a:rPr lang="fr-FR" dirty="0" err="1"/>
              <a:t>names</a:t>
            </a:r>
            <a:r>
              <a:rPr lang="fr-FR" dirty="0"/>
              <a:t> are </a:t>
            </a:r>
            <a:r>
              <a:rPr lang="fr-FR" dirty="0" err="1"/>
              <a:t>interved</a:t>
            </a:r>
            <a:r>
              <a:rPr lang="fr-FR" dirty="0"/>
              <a:t> for 2 and 3</a:t>
            </a:r>
          </a:p>
          <a:p>
            <a:endParaRPr lang="fr-FR" dirty="0"/>
          </a:p>
        </p:txBody>
      </p:sp>
      <p:sp>
        <p:nvSpPr>
          <p:cNvPr id="4" name="Espace réservé du numéro de diapositive 3"/>
          <p:cNvSpPr>
            <a:spLocks noGrp="1"/>
          </p:cNvSpPr>
          <p:nvPr>
            <p:ph type="sldNum" sz="quarter" idx="5"/>
          </p:nvPr>
        </p:nvSpPr>
        <p:spPr/>
        <p:txBody>
          <a:bodyPr/>
          <a:lstStyle/>
          <a:p>
            <a:fld id="{3ADA4F15-91FF-4FD9-8FD7-3064073C3408}" type="slidenum">
              <a:rPr lang="fr-FR" smtClean="0"/>
              <a:t>17</a:t>
            </a:fld>
            <a:endParaRPr lang="fr-FR"/>
          </a:p>
        </p:txBody>
      </p:sp>
    </p:spTree>
    <p:extLst>
      <p:ext uri="{BB962C8B-B14F-4D97-AF65-F5344CB8AC3E}">
        <p14:creationId xmlns:p14="http://schemas.microsoft.com/office/powerpoint/2010/main" val="354343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rtl="0" eaLnBrk="1" fontAlgn="b" latinLnBrk="0" hangingPunct="1">
              <a:buFont typeface="Arial" panose="020B0604020202020204" pitchFamily="34" charset="0"/>
              <a:buNone/>
            </a:pPr>
            <a:endParaRPr lang="fr-FR"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A4F15-91FF-4FD9-8FD7-3064073C340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827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rtl="0" eaLnBrk="1" fontAlgn="b" latinLnBrk="0" hangingPunct="1">
              <a:buFont typeface="Arial" panose="020B0604020202020204" pitchFamily="34" charset="0"/>
              <a:buNone/>
            </a:pPr>
            <a:endParaRPr lang="fr-FR"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A4F15-91FF-4FD9-8FD7-3064073C340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860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rtl="0" eaLnBrk="1" fontAlgn="b" latinLnBrk="0" hangingPunct="1">
              <a:buFont typeface="Arial" panose="020B0604020202020204" pitchFamily="34" charset="0"/>
              <a:buNone/>
            </a:pPr>
            <a:endParaRPr lang="fr-FR"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A4F15-91FF-4FD9-8FD7-3064073C340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07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rtl="0" eaLnBrk="1" fontAlgn="b" latinLnBrk="0" hangingPunct="1">
              <a:buFont typeface="Arial" panose="020B0604020202020204" pitchFamily="34" charset="0"/>
              <a:buNone/>
            </a:pPr>
            <a:r>
              <a:rPr lang="fr-FR" sz="1200" b="0" i="0" u="none" strike="noStrike" kern="1200" dirty="0">
                <a:solidFill>
                  <a:schemeClr val="tx1"/>
                </a:solidFill>
                <a:effectLst/>
                <a:latin typeface="+mn-lt"/>
                <a:ea typeface="+mn-ea"/>
                <a:cs typeface="+mn-cs"/>
              </a:rPr>
              <a:t>3 : impulsions de 2 RADARS différents</a:t>
            </a:r>
          </a:p>
          <a:p>
            <a:pPr marL="0" indent="0" rtl="0" eaLnBrk="1" fontAlgn="b" latinLnBrk="0" hangingPunct="1">
              <a:buFont typeface="Arial" panose="020B0604020202020204" pitchFamily="34" charset="0"/>
              <a:buNone/>
            </a:pPr>
            <a:r>
              <a:rPr lang="fr-FR" sz="1200" b="0" i="0" u="none" strike="noStrike" kern="1200" dirty="0">
                <a:solidFill>
                  <a:schemeClr val="tx1"/>
                </a:solidFill>
                <a:effectLst/>
                <a:latin typeface="+mn-lt"/>
                <a:ea typeface="+mn-ea"/>
                <a:cs typeface="+mn-cs"/>
              </a:rPr>
              <a:t>2 : impulsions d’un seul </a:t>
            </a:r>
            <a:r>
              <a:rPr lang="fr-FR" sz="1200" b="0" i="0" u="none" strike="noStrike" kern="1200" dirty="0" err="1">
                <a:solidFill>
                  <a:schemeClr val="tx1"/>
                </a:solidFill>
                <a:effectLst/>
                <a:latin typeface="+mn-lt"/>
                <a:ea typeface="+mn-ea"/>
                <a:cs typeface="+mn-cs"/>
              </a:rPr>
              <a:t>RADARs</a:t>
            </a:r>
            <a:r>
              <a:rPr lang="fr-FR" sz="1200" b="0" i="0" u="none" strike="noStrike" kern="1200" dirty="0">
                <a:solidFill>
                  <a:schemeClr val="tx1"/>
                </a:solidFill>
                <a:effectLst/>
                <a:latin typeface="+mn-lt"/>
                <a:ea typeface="+mn-ea"/>
                <a:cs typeface="+mn-cs"/>
              </a:rPr>
              <a:t> mais il en manque et elles sont dans le 3 (47)</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fr-FR" sz="1200" b="0" i="0" u="none" strike="noStrike" kern="1200" dirty="0">
                <a:solidFill>
                  <a:schemeClr val="tx1"/>
                </a:solidFill>
                <a:effectLst/>
                <a:latin typeface="+mn-lt"/>
                <a:ea typeface="+mn-ea"/>
                <a:cs typeface="+mn-cs"/>
              </a:rPr>
              <a:t>Le RADAR 2 est éclaté dans les clusters -1, 2 et 3</a:t>
            </a:r>
          </a:p>
          <a:p>
            <a:pPr marL="0" indent="0" rtl="0" eaLnBrk="1" fontAlgn="b" latinLnBrk="0" hangingPunct="1">
              <a:buFont typeface="Arial" panose="020B0604020202020204" pitchFamily="34" charset="0"/>
              <a:buNone/>
            </a:pPr>
            <a:endParaRPr lang="fr-FR" sz="1200" b="0" i="0" u="none" strike="noStrike" kern="1200" dirty="0">
              <a:solidFill>
                <a:schemeClr val="tx1"/>
              </a:solidFill>
              <a:effectLst/>
              <a:latin typeface="+mn-lt"/>
              <a:ea typeface="+mn-ea"/>
              <a:cs typeface="+mn-cs"/>
            </a:endParaRPr>
          </a:p>
          <a:p>
            <a:pPr marL="0" indent="0" rtl="0" eaLnBrk="1" fontAlgn="b" latinLnBrk="0" hangingPunct="1">
              <a:buFont typeface="Arial" panose="020B0604020202020204" pitchFamily="34" charset="0"/>
              <a:buNone/>
            </a:pPr>
            <a:r>
              <a:rPr lang="fr-FR" sz="1200" b="0" i="0" u="none" strike="noStrike" kern="1200" dirty="0">
                <a:solidFill>
                  <a:schemeClr val="tx1"/>
                </a:solidFill>
                <a:effectLst/>
                <a:latin typeface="+mn-lt"/>
                <a:ea typeface="+mn-ea"/>
                <a:cs typeface="+mn-cs"/>
              </a:rPr>
              <a:t>-1 : impulsions d’un seul RADAR du 2</a:t>
            </a:r>
          </a:p>
          <a:p>
            <a:pPr marL="0" indent="0" rtl="0" eaLnBrk="1" fontAlgn="b" latinLnBrk="0" hangingPunct="1">
              <a:buFont typeface="Arial" panose="020B0604020202020204" pitchFamily="34" charset="0"/>
              <a:buNone/>
            </a:pPr>
            <a:r>
              <a:rPr lang="fr-FR" sz="1200" b="0" i="0" u="none" strike="noStrike" kern="1200" dirty="0">
                <a:solidFill>
                  <a:schemeClr val="tx1"/>
                </a:solidFill>
                <a:effectLst/>
                <a:latin typeface="+mn-lt"/>
                <a:ea typeface="+mn-ea"/>
                <a:cs typeface="+mn-cs"/>
              </a:rPr>
              <a:t>Le RADAR 2 est éclaté dans les clusters -1, 2 et 3</a:t>
            </a:r>
          </a:p>
          <a:p>
            <a:pPr marL="0" indent="0" rtl="0" eaLnBrk="1" fontAlgn="b" latinLnBrk="0" hangingPunct="1">
              <a:buFont typeface="Arial" panose="020B0604020202020204" pitchFamily="34" charset="0"/>
              <a:buNone/>
            </a:pPr>
            <a:endParaRPr lang="fr-FR"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A4F15-91FF-4FD9-8FD7-3064073C340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048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rtl="0" eaLnBrk="1" fontAlgn="b" latinLnBrk="0" hangingPunct="1">
              <a:buFont typeface="Arial" panose="020B0604020202020204" pitchFamily="34" charset="0"/>
              <a:buNone/>
            </a:pPr>
            <a:endParaRPr lang="fr-FR"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A4F15-91FF-4FD9-8FD7-3064073C340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9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Electronic warfare is a key element in modern battles. It must be considered as much for the protection of one's own troops as for the disruption of enemy sensors and communications. Each adversary uses active and passive methods to attack the other's systems.</a:t>
            </a:r>
          </a:p>
          <a:p>
            <a:endParaRPr lang="en-US" dirty="0"/>
          </a:p>
          <a:p>
            <a:r>
              <a:rPr lang="en-US" dirty="0"/>
              <a:t>Extensive electronic eavesdropping networks, maintained by several countries, track land, sea, and air emissions to monitor the wavelengths used by their potential enemies and allow them to jam them in a variety of ways.</a:t>
            </a:r>
            <a:endParaRPr lang="fr-FR" dirty="0"/>
          </a:p>
        </p:txBody>
      </p:sp>
    </p:spTree>
    <p:extLst>
      <p:ext uri="{BB962C8B-B14F-4D97-AF65-F5344CB8AC3E}">
        <p14:creationId xmlns:p14="http://schemas.microsoft.com/office/powerpoint/2010/main" val="348427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DA4F15-91FF-4FD9-8FD7-3064073C3408}" type="slidenum">
              <a:rPr lang="fr-FR" smtClean="0"/>
              <a:t>4</a:t>
            </a:fld>
            <a:endParaRPr lang="fr-FR"/>
          </a:p>
        </p:txBody>
      </p:sp>
    </p:spTree>
    <p:extLst>
      <p:ext uri="{BB962C8B-B14F-4D97-AF65-F5344CB8AC3E}">
        <p14:creationId xmlns:p14="http://schemas.microsoft.com/office/powerpoint/2010/main" val="369856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DA4F15-91FF-4FD9-8FD7-3064073C3408}" type="slidenum">
              <a:rPr lang="fr-FR" smtClean="0"/>
              <a:t>5</a:t>
            </a:fld>
            <a:endParaRPr lang="fr-FR"/>
          </a:p>
        </p:txBody>
      </p:sp>
    </p:spTree>
    <p:extLst>
      <p:ext uri="{BB962C8B-B14F-4D97-AF65-F5344CB8AC3E}">
        <p14:creationId xmlns:p14="http://schemas.microsoft.com/office/powerpoint/2010/main" val="298329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36 262 observations</a:t>
            </a:r>
          </a:p>
          <a:p>
            <a:pPr marL="171450" indent="-171450">
              <a:buFont typeface="Arial" panose="020B0604020202020204" pitchFamily="34" charset="0"/>
              <a:buChar char="•"/>
            </a:pPr>
            <a:r>
              <a:rPr lang="fr-FR" dirty="0"/>
              <a:t>Radar 0 : 34 684 </a:t>
            </a:r>
            <a:r>
              <a:rPr lang="fr-FR" dirty="0" err="1"/>
              <a:t>obs</a:t>
            </a:r>
            <a:r>
              <a:rPr lang="fr-FR" dirty="0"/>
              <a:t> (Bleu)</a:t>
            </a:r>
          </a:p>
          <a:p>
            <a:pPr marL="171450" indent="-171450">
              <a:buFont typeface="Arial" panose="020B0604020202020204" pitchFamily="34" charset="0"/>
              <a:buChar char="•"/>
            </a:pPr>
            <a:r>
              <a:rPr lang="fr-FR" dirty="0"/>
              <a:t>Radar 1 : 1 1578 </a:t>
            </a:r>
            <a:r>
              <a:rPr lang="fr-FR" dirty="0" err="1"/>
              <a:t>obs</a:t>
            </a:r>
            <a:r>
              <a:rPr lang="fr-FR" dirty="0"/>
              <a:t> ( marron)</a:t>
            </a:r>
          </a:p>
        </p:txBody>
      </p:sp>
      <p:sp>
        <p:nvSpPr>
          <p:cNvPr id="4" name="Espace réservé du numéro de diapositive 3"/>
          <p:cNvSpPr>
            <a:spLocks noGrp="1"/>
          </p:cNvSpPr>
          <p:nvPr>
            <p:ph type="sldNum" sz="quarter" idx="5"/>
          </p:nvPr>
        </p:nvSpPr>
        <p:spPr/>
        <p:txBody>
          <a:bodyPr/>
          <a:lstStyle/>
          <a:p>
            <a:fld id="{3ADA4F15-91FF-4FD9-8FD7-3064073C3408}" type="slidenum">
              <a:rPr lang="fr-FR" smtClean="0"/>
              <a:t>8</a:t>
            </a:fld>
            <a:endParaRPr lang="fr-FR"/>
          </a:p>
        </p:txBody>
      </p:sp>
    </p:spTree>
    <p:extLst>
      <p:ext uri="{BB962C8B-B14F-4D97-AF65-F5344CB8AC3E}">
        <p14:creationId xmlns:p14="http://schemas.microsoft.com/office/powerpoint/2010/main" val="318331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DA4F15-91FF-4FD9-8FD7-3064073C3408}" type="slidenum">
              <a:rPr lang="fr-FR" smtClean="0"/>
              <a:t>9</a:t>
            </a:fld>
            <a:endParaRPr lang="fr-FR"/>
          </a:p>
        </p:txBody>
      </p:sp>
    </p:spTree>
    <p:extLst>
      <p:ext uri="{BB962C8B-B14F-4D97-AF65-F5344CB8AC3E}">
        <p14:creationId xmlns:p14="http://schemas.microsoft.com/office/powerpoint/2010/main" val="43742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DA4F15-91FF-4FD9-8FD7-3064073C3408}" type="slidenum">
              <a:rPr lang="fr-FR" smtClean="0"/>
              <a:t>10</a:t>
            </a:fld>
            <a:endParaRPr lang="fr-FR"/>
          </a:p>
        </p:txBody>
      </p:sp>
    </p:spTree>
    <p:extLst>
      <p:ext uri="{BB962C8B-B14F-4D97-AF65-F5344CB8AC3E}">
        <p14:creationId xmlns:p14="http://schemas.microsoft.com/office/powerpoint/2010/main" val="45714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DA4F15-91FF-4FD9-8FD7-3064073C3408}" type="slidenum">
              <a:rPr lang="fr-FR" smtClean="0"/>
              <a:t>11</a:t>
            </a:fld>
            <a:endParaRPr lang="fr-FR"/>
          </a:p>
        </p:txBody>
      </p:sp>
    </p:spTree>
    <p:extLst>
      <p:ext uri="{BB962C8B-B14F-4D97-AF65-F5344CB8AC3E}">
        <p14:creationId xmlns:p14="http://schemas.microsoft.com/office/powerpoint/2010/main" val="180307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que certains se maximise et d’autres minimisent</a:t>
            </a:r>
          </a:p>
          <a:p>
            <a:r>
              <a:rPr lang="fr-FR" dirty="0"/>
              <a:t>https://towardsdatascience.com/cheat-sheet-to-implementing-7-methods-for-selecting-optimal-number-of-clusters-in-python-898241e1d6ad</a:t>
            </a:r>
          </a:p>
          <a:p>
            <a:endParaRPr lang="fr-FR" dirty="0"/>
          </a:p>
        </p:txBody>
      </p:sp>
      <p:sp>
        <p:nvSpPr>
          <p:cNvPr id="4" name="Espace réservé du numéro de diapositive 3"/>
          <p:cNvSpPr>
            <a:spLocks noGrp="1"/>
          </p:cNvSpPr>
          <p:nvPr>
            <p:ph type="sldNum" sz="quarter" idx="5"/>
          </p:nvPr>
        </p:nvSpPr>
        <p:spPr/>
        <p:txBody>
          <a:bodyPr/>
          <a:lstStyle/>
          <a:p>
            <a:fld id="{3ADA4F15-91FF-4FD9-8FD7-3064073C3408}" type="slidenum">
              <a:rPr lang="fr-FR" smtClean="0"/>
              <a:t>12</a:t>
            </a:fld>
            <a:endParaRPr lang="fr-FR"/>
          </a:p>
        </p:txBody>
      </p:sp>
    </p:spTree>
    <p:extLst>
      <p:ext uri="{BB962C8B-B14F-4D97-AF65-F5344CB8AC3E}">
        <p14:creationId xmlns:p14="http://schemas.microsoft.com/office/powerpoint/2010/main" val="2605123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tiff"/><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Master" Target="../slideMasters/slideMaster3.xml"/><Relationship Id="rId5" Type="http://schemas.openxmlformats.org/officeDocument/2006/relationships/image" Target="../media/image37.png"/><Relationship Id="rId4"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tiff"/><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tiff"/><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tiff"/><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3235" y="-942125"/>
            <a:ext cx="13912163" cy="845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983235" y="-942125"/>
            <a:ext cx="13912163" cy="8451871"/>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sp>
        <p:nvSpPr>
          <p:cNvPr id="2" name="Title 1"/>
          <p:cNvSpPr>
            <a:spLocks noGrp="1"/>
          </p:cNvSpPr>
          <p:nvPr>
            <p:ph type="ctrTitle"/>
          </p:nvPr>
        </p:nvSpPr>
        <p:spPr>
          <a:xfrm>
            <a:off x="287706" y="1604799"/>
            <a:ext cx="11079128" cy="1470025"/>
          </a:xfrm>
          <a:prstGeom prst="rect">
            <a:avLst/>
          </a:prstGeom>
        </p:spPr>
        <p:txBody>
          <a:bodyPr anchor="b" anchorCtr="0">
            <a:noAutofit/>
          </a:bodyPr>
          <a:lstStyle>
            <a:lvl1pPr>
              <a:defRPr sz="3999" b="1" i="0" baseline="0">
                <a:solidFill>
                  <a:schemeClr val="bg1"/>
                </a:solidFill>
                <a:latin typeface="Stag LCG Semibold" charset="0"/>
                <a:ea typeface="Stag LCG Semibold" charset="0"/>
                <a:cs typeface="Stag LCG Semibold" charset="0"/>
              </a:defRPr>
            </a:lvl1pPr>
          </a:lstStyle>
          <a:p>
            <a:r>
              <a:rPr lang="en-US"/>
              <a:t>Click to edit Master title style</a:t>
            </a:r>
            <a:endParaRPr lang="nl-NL" dirty="0"/>
          </a:p>
        </p:txBody>
      </p:sp>
      <p:sp>
        <p:nvSpPr>
          <p:cNvPr id="3" name="Subtitle 2"/>
          <p:cNvSpPr>
            <a:spLocks noGrp="1"/>
          </p:cNvSpPr>
          <p:nvPr>
            <p:ph type="subTitle" idx="1" hasCustomPrompt="1"/>
          </p:nvPr>
        </p:nvSpPr>
        <p:spPr>
          <a:xfrm>
            <a:off x="283909" y="3094328"/>
            <a:ext cx="11082925" cy="1486800"/>
          </a:xfrm>
          <a:prstGeom prst="rect">
            <a:avLst/>
          </a:prstGeom>
        </p:spPr>
        <p:txBody>
          <a:bodyPr>
            <a:noAutofit/>
          </a:bodyPr>
          <a:lstStyle>
            <a:lvl1pPr marL="0" indent="0" algn="l">
              <a:buNone/>
              <a:defRPr sz="3732" b="0" i="0">
                <a:solidFill>
                  <a:schemeClr val="bg1"/>
                </a:solidFill>
                <a:latin typeface="Stag LCG Book" charset="0"/>
                <a:ea typeface="Stag LCG Book" charset="0"/>
                <a:cs typeface="Stag LCG Book" charset="0"/>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nl-NL" dirty="0"/>
              <a:t>Click to edit the sub title</a:t>
            </a:r>
          </a:p>
        </p:txBody>
      </p:sp>
      <p:sp>
        <p:nvSpPr>
          <p:cNvPr id="8" name="AddCustomDate#1"/>
          <p:cNvSpPr txBox="1"/>
          <p:nvPr userDrawn="1"/>
        </p:nvSpPr>
        <p:spPr>
          <a:xfrm>
            <a:off x="290150" y="4965171"/>
            <a:ext cx="184779" cy="338554"/>
          </a:xfrm>
          <a:prstGeom prst="rect">
            <a:avLst/>
          </a:prstGeom>
          <a:noFill/>
        </p:spPr>
        <p:txBody>
          <a:bodyPr wrap="none" rtlCol="0">
            <a:spAutoFit/>
          </a:bodyPr>
          <a:lstStyle/>
          <a:p>
            <a:endParaRPr lang="nl-NL" sz="1600" b="0">
              <a:solidFill>
                <a:schemeClr val="bg1"/>
              </a:solidFill>
              <a:latin typeface="Verdana" pitchFamily="34" charset="0"/>
              <a:ea typeface="Verdana" pitchFamily="34" charset="0"/>
              <a:cs typeface="Verdana" pitchFamily="34" charset="0"/>
            </a:endParaRPr>
          </a:p>
        </p:txBody>
      </p:sp>
      <p:sp>
        <p:nvSpPr>
          <p:cNvPr id="10" name="AddClassification"/>
          <p:cNvSpPr txBox="1">
            <a:spLocks noChangeArrowheads="1"/>
          </p:cNvSpPr>
          <p:nvPr userDrawn="1"/>
        </p:nvSpPr>
        <p:spPr bwMode="auto">
          <a:xfrm>
            <a:off x="6003613" y="6195793"/>
            <a:ext cx="184778" cy="2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endParaRPr lang="en-US" sz="1066" b="0">
              <a:solidFill>
                <a:schemeClr val="bg1"/>
              </a:solidFill>
              <a:latin typeface="Verdana" pitchFamily="34" charset="0"/>
              <a:ea typeface="Verdana" pitchFamily="34" charset="0"/>
              <a:cs typeface="Verdana" pitchFamily="34" charset="0"/>
            </a:endParaRPr>
          </a:p>
        </p:txBody>
      </p:sp>
      <p:sp>
        <p:nvSpPr>
          <p:cNvPr id="6" name="TextBox 5"/>
          <p:cNvSpPr txBox="1"/>
          <p:nvPr userDrawn="1"/>
        </p:nvSpPr>
        <p:spPr>
          <a:xfrm>
            <a:off x="283908" y="6210668"/>
            <a:ext cx="2913031" cy="297454"/>
          </a:xfrm>
          <a:prstGeom prst="rect">
            <a:avLst/>
          </a:prstGeom>
          <a:noFill/>
        </p:spPr>
        <p:txBody>
          <a:bodyPr wrap="none" rtlCol="0">
            <a:spAutoFit/>
          </a:bodyPr>
          <a:lstStyle/>
          <a:p>
            <a:r>
              <a:rPr lang="en-GB" sz="1333" b="0" i="0">
                <a:solidFill>
                  <a:schemeClr val="bg1"/>
                </a:solidFill>
                <a:latin typeface="Stag LCG Light" charset="0"/>
                <a:ea typeface="Stag LCG Light" charset="0"/>
                <a:cs typeface="Stag LCG Light" charset="0"/>
              </a:rPr>
              <a:t>Trusted partner for your </a:t>
            </a:r>
            <a:r>
              <a:rPr lang="en-GB" sz="1333" b="0" i="0">
                <a:solidFill>
                  <a:schemeClr val="bg1"/>
                </a:solidFill>
                <a:latin typeface="Stag Sans LCG Book" charset="0"/>
                <a:ea typeface="Stag Sans LCG Book" charset="0"/>
                <a:cs typeface="Stag Sans LCG Book" charset="0"/>
              </a:rPr>
              <a:t>Digital Journey</a:t>
            </a:r>
          </a:p>
        </p:txBody>
      </p:sp>
      <p:pic>
        <p:nvPicPr>
          <p:cNvPr id="4" name="Picture 3"/>
          <p:cNvPicPr>
            <a:picLocks noChangeAspect="1"/>
          </p:cNvPicPr>
          <p:nvPr userDrawn="1"/>
        </p:nvPicPr>
        <p:blipFill rotWithShape="1">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9230" y="5701748"/>
            <a:ext cx="2162167" cy="1017843"/>
          </a:xfrm>
          <a:prstGeom prst="rect">
            <a:avLst/>
          </a:prstGeom>
        </p:spPr>
      </p:pic>
    </p:spTree>
    <p:extLst>
      <p:ext uri="{BB962C8B-B14F-4D97-AF65-F5344CB8AC3E}">
        <p14:creationId xmlns:p14="http://schemas.microsoft.com/office/powerpoint/2010/main" val="34725717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 slide #6">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 y="0"/>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07" y="-40373"/>
            <a:ext cx="12188388" cy="6858000"/>
          </a:xfrm>
          <a:prstGeom prst="rect">
            <a:avLst/>
          </a:prstGeom>
        </p:spPr>
      </p:pic>
      <p:sp>
        <p:nvSpPr>
          <p:cNvPr id="2" name="Title 1"/>
          <p:cNvSpPr>
            <a:spLocks noGrp="1"/>
          </p:cNvSpPr>
          <p:nvPr>
            <p:ph type="title" hasCustomPrompt="1"/>
          </p:nvPr>
        </p:nvSpPr>
        <p:spPr>
          <a:xfrm>
            <a:off x="4271798" y="2660915"/>
            <a:ext cx="72968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5"/>
          <p:cNvPicPr>
            <a:picLocks noChangeAspect="1"/>
          </p:cNvPicPr>
          <p:nvPr userDrawn="1"/>
        </p:nvPicPr>
        <p:blipFill rotWithShape="1">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9230" y="5701748"/>
            <a:ext cx="2162167" cy="1017843"/>
          </a:xfrm>
          <a:prstGeom prst="rect">
            <a:avLst/>
          </a:prstGeom>
        </p:spPr>
      </p:pic>
    </p:spTree>
    <p:extLst>
      <p:ext uri="{BB962C8B-B14F-4D97-AF65-F5344CB8AC3E}">
        <p14:creationId xmlns:p14="http://schemas.microsoft.com/office/powerpoint/2010/main" val="11996482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umber slide #7">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 y="0"/>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07" y="-24224"/>
            <a:ext cx="12188388" cy="6858000"/>
          </a:xfrm>
          <a:prstGeom prst="rect">
            <a:avLst/>
          </a:prstGeom>
        </p:spPr>
      </p:pic>
      <p:sp>
        <p:nvSpPr>
          <p:cNvPr id="2" name="Title 1"/>
          <p:cNvSpPr>
            <a:spLocks noGrp="1"/>
          </p:cNvSpPr>
          <p:nvPr>
            <p:ph type="title" hasCustomPrompt="1"/>
          </p:nvPr>
        </p:nvSpPr>
        <p:spPr>
          <a:xfrm>
            <a:off x="4271798" y="2660915"/>
            <a:ext cx="72968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5"/>
          <p:cNvPicPr>
            <a:picLocks noChangeAspect="1"/>
          </p:cNvPicPr>
          <p:nvPr userDrawn="1"/>
        </p:nvPicPr>
        <p:blipFill rotWithShape="1">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9230" y="5701748"/>
            <a:ext cx="2162167" cy="1017843"/>
          </a:xfrm>
          <a:prstGeom prst="rect">
            <a:avLst/>
          </a:prstGeom>
        </p:spPr>
      </p:pic>
    </p:spTree>
    <p:extLst>
      <p:ext uri="{BB962C8B-B14F-4D97-AF65-F5344CB8AC3E}">
        <p14:creationId xmlns:p14="http://schemas.microsoft.com/office/powerpoint/2010/main" val="33891822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mber slide #8">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40373"/>
            <a:ext cx="12188388" cy="6858000"/>
          </a:xfrm>
          <a:prstGeom prst="rect">
            <a:avLst/>
          </a:prstGeom>
        </p:spPr>
      </p:pic>
      <p:sp>
        <p:nvSpPr>
          <p:cNvPr id="2" name="Title 1"/>
          <p:cNvSpPr>
            <a:spLocks noGrp="1"/>
          </p:cNvSpPr>
          <p:nvPr>
            <p:ph type="title" hasCustomPrompt="1"/>
          </p:nvPr>
        </p:nvSpPr>
        <p:spPr>
          <a:xfrm>
            <a:off x="4271798" y="2660915"/>
            <a:ext cx="72968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spTree>
    <p:extLst>
      <p:ext uri="{BB962C8B-B14F-4D97-AF65-F5344CB8AC3E}">
        <p14:creationId xmlns:p14="http://schemas.microsoft.com/office/powerpoint/2010/main" val="19724866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umber slide #9">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18197"/>
            <a:ext cx="12188388" cy="6858000"/>
          </a:xfrm>
          <a:prstGeom prst="rect">
            <a:avLst/>
          </a:prstGeom>
        </p:spPr>
      </p:pic>
      <p:sp>
        <p:nvSpPr>
          <p:cNvPr id="2" name="Title 1"/>
          <p:cNvSpPr>
            <a:spLocks noGrp="1"/>
          </p:cNvSpPr>
          <p:nvPr>
            <p:ph type="title" hasCustomPrompt="1"/>
          </p:nvPr>
        </p:nvSpPr>
        <p:spPr>
          <a:xfrm>
            <a:off x="4271798" y="2660915"/>
            <a:ext cx="72968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spTree>
    <p:extLst>
      <p:ext uri="{BB962C8B-B14F-4D97-AF65-F5344CB8AC3E}">
        <p14:creationId xmlns:p14="http://schemas.microsoft.com/office/powerpoint/2010/main" val="3561782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mber slide #10">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18197"/>
            <a:ext cx="12188388" cy="6858000"/>
          </a:xfrm>
          <a:prstGeom prst="rect">
            <a:avLst/>
          </a:prstGeom>
        </p:spPr>
      </p:pic>
      <p:sp>
        <p:nvSpPr>
          <p:cNvPr id="2" name="Title 1"/>
          <p:cNvSpPr>
            <a:spLocks noGrp="1"/>
          </p:cNvSpPr>
          <p:nvPr>
            <p:ph type="title" hasCustomPrompt="1"/>
          </p:nvPr>
        </p:nvSpPr>
        <p:spPr>
          <a:xfrm>
            <a:off x="5423926" y="2660915"/>
            <a:ext cx="6624736"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spTree>
    <p:extLst>
      <p:ext uri="{BB962C8B-B14F-4D97-AF65-F5344CB8AC3E}">
        <p14:creationId xmlns:p14="http://schemas.microsoft.com/office/powerpoint/2010/main" val="14859829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45493"/>
            <a:ext cx="12188388" cy="6858000"/>
          </a:xfrm>
          <a:prstGeom prst="rect">
            <a:avLst/>
          </a:prstGeom>
        </p:spPr>
      </p:pic>
      <p:sp>
        <p:nvSpPr>
          <p:cNvPr id="2" name="Title 1"/>
          <p:cNvSpPr>
            <a:spLocks noGrp="1"/>
          </p:cNvSpPr>
          <p:nvPr>
            <p:ph type="title" hasCustomPrompt="1"/>
          </p:nvPr>
        </p:nvSpPr>
        <p:spPr>
          <a:xfrm>
            <a:off x="5423926" y="2660915"/>
            <a:ext cx="6624736"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37687059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27296"/>
            <a:ext cx="12188388" cy="6858000"/>
          </a:xfrm>
          <a:prstGeom prst="rect">
            <a:avLst/>
          </a:prstGeom>
        </p:spPr>
      </p:pic>
      <p:sp>
        <p:nvSpPr>
          <p:cNvPr id="2" name="Title 1"/>
          <p:cNvSpPr>
            <a:spLocks noGrp="1"/>
          </p:cNvSpPr>
          <p:nvPr>
            <p:ph type="title" hasCustomPrompt="1"/>
          </p:nvPr>
        </p:nvSpPr>
        <p:spPr>
          <a:xfrm>
            <a:off x="5423926" y="2660915"/>
            <a:ext cx="6624736"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31616354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mber slide #13">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45493"/>
            <a:ext cx="12188388" cy="6858000"/>
          </a:xfrm>
          <a:prstGeom prst="rect">
            <a:avLst/>
          </a:prstGeom>
        </p:spPr>
      </p:pic>
      <p:sp>
        <p:nvSpPr>
          <p:cNvPr id="2" name="Title 1"/>
          <p:cNvSpPr>
            <a:spLocks noGrp="1"/>
          </p:cNvSpPr>
          <p:nvPr>
            <p:ph type="title" hasCustomPrompt="1"/>
          </p:nvPr>
        </p:nvSpPr>
        <p:spPr>
          <a:xfrm>
            <a:off x="5423926" y="2660915"/>
            <a:ext cx="6624736"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25773198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umber slide #14">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45493"/>
            <a:ext cx="12188388" cy="6858000"/>
          </a:xfrm>
          <a:prstGeom prst="rect">
            <a:avLst/>
          </a:prstGeom>
        </p:spPr>
      </p:pic>
      <p:sp>
        <p:nvSpPr>
          <p:cNvPr id="2" name="Title 1"/>
          <p:cNvSpPr>
            <a:spLocks noGrp="1"/>
          </p:cNvSpPr>
          <p:nvPr>
            <p:ph type="title" hasCustomPrompt="1"/>
          </p:nvPr>
        </p:nvSpPr>
        <p:spPr>
          <a:xfrm>
            <a:off x="5423926" y="2660915"/>
            <a:ext cx="6624736"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582647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umber slide #15">
    <p:bg>
      <p:bgPr>
        <a:solidFill>
          <a:srgbClr val="0066A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45493"/>
            <a:ext cx="12188388" cy="6858000"/>
          </a:xfrm>
          <a:prstGeom prst="rect">
            <a:avLst/>
          </a:prstGeom>
        </p:spPr>
      </p:pic>
      <p:sp>
        <p:nvSpPr>
          <p:cNvPr id="2" name="Title 1"/>
          <p:cNvSpPr>
            <a:spLocks noGrp="1"/>
          </p:cNvSpPr>
          <p:nvPr>
            <p:ph type="title" hasCustomPrompt="1"/>
          </p:nvPr>
        </p:nvSpPr>
        <p:spPr>
          <a:xfrm>
            <a:off x="5423926" y="2660915"/>
            <a:ext cx="6624736"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26053972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umber slide #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1"/>
            <a:ext cx="12204700" cy="691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12701" y="57571"/>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pic>
        <p:nvPicPr>
          <p:cNvPr id="27" name="Picture 2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 y="-138411"/>
            <a:ext cx="12188388" cy="6858000"/>
          </a:xfrm>
          <a:prstGeom prst="rect">
            <a:avLst/>
          </a:prstGeom>
        </p:spPr>
      </p:pic>
      <p:sp>
        <p:nvSpPr>
          <p:cNvPr id="2" name="Title 1"/>
          <p:cNvSpPr>
            <a:spLocks noGrp="1"/>
          </p:cNvSpPr>
          <p:nvPr>
            <p:ph type="title" hasCustomPrompt="1"/>
          </p:nvPr>
        </p:nvSpPr>
        <p:spPr>
          <a:xfrm>
            <a:off x="4271798" y="2660915"/>
            <a:ext cx="72968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5"/>
          <p:cNvPicPr>
            <a:picLocks noChangeAspect="1"/>
          </p:cNvPicPr>
          <p:nvPr userDrawn="1"/>
        </p:nvPicPr>
        <p:blipFill rotWithShape="1">
          <a:blip r:embed="rId5"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9230" y="5701748"/>
            <a:ext cx="2162167" cy="1017843"/>
          </a:xfrm>
          <a:prstGeom prst="rect">
            <a:avLst/>
          </a:prstGeom>
        </p:spPr>
      </p:pic>
    </p:spTree>
    <p:extLst>
      <p:ext uri="{BB962C8B-B14F-4D97-AF65-F5344CB8AC3E}">
        <p14:creationId xmlns:p14="http://schemas.microsoft.com/office/powerpoint/2010/main" val="27912122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45493"/>
            <a:ext cx="12188388" cy="6858000"/>
          </a:xfrm>
          <a:prstGeom prst="rect">
            <a:avLst/>
          </a:prstGeom>
        </p:spPr>
      </p:pic>
      <p:sp>
        <p:nvSpPr>
          <p:cNvPr id="2" name="Title 1"/>
          <p:cNvSpPr>
            <a:spLocks noGrp="1"/>
          </p:cNvSpPr>
          <p:nvPr>
            <p:ph type="title" hasCustomPrompt="1"/>
          </p:nvPr>
        </p:nvSpPr>
        <p:spPr>
          <a:xfrm>
            <a:off x="5423926" y="2660915"/>
            <a:ext cx="6624736"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37091702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36395"/>
            <a:ext cx="12188388" cy="6858000"/>
          </a:xfrm>
          <a:prstGeom prst="rect">
            <a:avLst/>
          </a:prstGeom>
        </p:spPr>
      </p:pic>
      <p:sp>
        <p:nvSpPr>
          <p:cNvPr id="2" name="Title 1"/>
          <p:cNvSpPr>
            <a:spLocks noGrp="1"/>
          </p:cNvSpPr>
          <p:nvPr>
            <p:ph type="title" hasCustomPrompt="1"/>
          </p:nvPr>
        </p:nvSpPr>
        <p:spPr>
          <a:xfrm>
            <a:off x="5423926" y="2660915"/>
            <a:ext cx="6624736"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1413976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45493"/>
            <a:ext cx="12188388" cy="6858000"/>
          </a:xfrm>
          <a:prstGeom prst="rect">
            <a:avLst/>
          </a:prstGeom>
        </p:spPr>
      </p:pic>
      <p:sp>
        <p:nvSpPr>
          <p:cNvPr id="2" name="Title 1"/>
          <p:cNvSpPr>
            <a:spLocks noGrp="1"/>
          </p:cNvSpPr>
          <p:nvPr>
            <p:ph type="title" hasCustomPrompt="1"/>
          </p:nvPr>
        </p:nvSpPr>
        <p:spPr>
          <a:xfrm>
            <a:off x="5423926" y="2660915"/>
            <a:ext cx="6624736"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877288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45493"/>
            <a:ext cx="12188388" cy="6858000"/>
          </a:xfrm>
          <a:prstGeom prst="rect">
            <a:avLst/>
          </a:prstGeom>
        </p:spPr>
      </p:pic>
      <p:sp>
        <p:nvSpPr>
          <p:cNvPr id="2" name="Title 1"/>
          <p:cNvSpPr>
            <a:spLocks noGrp="1"/>
          </p:cNvSpPr>
          <p:nvPr>
            <p:ph type="title" hasCustomPrompt="1"/>
          </p:nvPr>
        </p:nvSpPr>
        <p:spPr>
          <a:xfrm>
            <a:off x="5423926" y="2660915"/>
            <a:ext cx="6624736"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30078215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7" y="-45493"/>
            <a:ext cx="12188388" cy="6858000"/>
          </a:xfrm>
          <a:prstGeom prst="rect">
            <a:avLst/>
          </a:prstGeom>
        </p:spPr>
      </p:pic>
      <p:sp>
        <p:nvSpPr>
          <p:cNvPr id="2" name="Title 1"/>
          <p:cNvSpPr>
            <a:spLocks noGrp="1"/>
          </p:cNvSpPr>
          <p:nvPr>
            <p:ph type="title" hasCustomPrompt="1"/>
          </p:nvPr>
        </p:nvSpPr>
        <p:spPr>
          <a:xfrm>
            <a:off x="5807969" y="2660915"/>
            <a:ext cx="6240693"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4053363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 y="0"/>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sp>
        <p:nvSpPr>
          <p:cNvPr id="9" name="Title 1"/>
          <p:cNvSpPr>
            <a:spLocks noGrp="1"/>
          </p:cNvSpPr>
          <p:nvPr>
            <p:ph type="ctrTitle" hasCustomPrompt="1"/>
          </p:nvPr>
        </p:nvSpPr>
        <p:spPr>
          <a:xfrm>
            <a:off x="287706" y="1604799"/>
            <a:ext cx="6600000" cy="1470025"/>
          </a:xfrm>
          <a:prstGeom prst="rect">
            <a:avLst/>
          </a:prstGeom>
        </p:spPr>
        <p:txBody>
          <a:bodyPr anchor="b" anchorCtr="0">
            <a:noAutofit/>
          </a:bodyPr>
          <a:lstStyle>
            <a:lvl1pPr>
              <a:defRPr sz="3999" b="0" i="0" baseline="0">
                <a:solidFill>
                  <a:schemeClr val="bg1"/>
                </a:solidFill>
                <a:latin typeface="Stag LCG Medium" charset="0"/>
                <a:ea typeface="Stag LCG Medium" charset="0"/>
                <a:cs typeface="Stag LCG Medium" charset="0"/>
              </a:defRPr>
            </a:lvl1pPr>
          </a:lstStyle>
          <a:p>
            <a:r>
              <a:rPr lang="nl-NL" dirty="0"/>
              <a:t>Click to edit the title</a:t>
            </a:r>
          </a:p>
        </p:txBody>
      </p:sp>
      <p:sp>
        <p:nvSpPr>
          <p:cNvPr id="7" name="AddNotifier#1"/>
          <p:cNvSpPr txBox="1">
            <a:spLocks noChangeArrowheads="1"/>
          </p:cNvSpPr>
          <p:nvPr userDrawn="1"/>
        </p:nvSpPr>
        <p:spPr bwMode="auto">
          <a:xfrm>
            <a:off x="312021" y="5654157"/>
            <a:ext cx="6552064" cy="8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933" b="0" i="0" kern="1200" dirty="0">
                <a:solidFill>
                  <a:schemeClr val="bg1"/>
                </a:solidFill>
                <a:latin typeface="Stag LCG Light" charset="0"/>
                <a:ea typeface="Stag LCG Light" charset="0"/>
                <a:cs typeface="Stag LCG Light" charset="0"/>
              </a:rPr>
              <a:t>Atos, the Atos logo, Atos Codex, Atos Consulting, Atos </a:t>
            </a:r>
            <a:r>
              <a:rPr lang="en-US" sz="933" b="0" i="0" kern="1200" dirty="0" err="1">
                <a:solidFill>
                  <a:schemeClr val="bg1"/>
                </a:solidFill>
                <a:latin typeface="Stag LCG Light" charset="0"/>
                <a:ea typeface="Stag LCG Light" charset="0"/>
                <a:cs typeface="Stag LCG Light" charset="0"/>
              </a:rPr>
              <a:t>Worldgrid</a:t>
            </a:r>
            <a:r>
              <a:rPr lang="en-US" sz="933" b="0" i="0" kern="1200" dirty="0">
                <a:solidFill>
                  <a:schemeClr val="bg1"/>
                </a:solidFill>
                <a:latin typeface="Stag LCG Light" charset="0"/>
                <a:ea typeface="Stag LCG Light" charset="0"/>
                <a:cs typeface="Stag LCG Light" charset="0"/>
              </a:rPr>
              <a:t>, </a:t>
            </a:r>
            <a:r>
              <a:rPr lang="en-US" sz="933" b="0" i="0" kern="1200" dirty="0" err="1">
                <a:solidFill>
                  <a:schemeClr val="bg1"/>
                </a:solidFill>
                <a:latin typeface="Stag LCG Light" charset="0"/>
                <a:ea typeface="Stag LCG Light" charset="0"/>
                <a:cs typeface="Stag LCG Light" charset="0"/>
              </a:rPr>
              <a:t>Worldline</a:t>
            </a:r>
            <a:r>
              <a:rPr lang="en-US" sz="933" b="0" i="0" kern="1200" dirty="0">
                <a:solidFill>
                  <a:schemeClr val="bg1"/>
                </a:solidFill>
                <a:latin typeface="Stag LCG Light" charset="0"/>
                <a:ea typeface="Stag LCG Light" charset="0"/>
                <a:cs typeface="Stag LCG Light" charset="0"/>
              </a:rPr>
              <a:t>, </a:t>
            </a:r>
            <a:r>
              <a:rPr lang="en-US" sz="933" b="0" i="0" kern="1200" dirty="0" err="1">
                <a:solidFill>
                  <a:schemeClr val="bg1"/>
                </a:solidFill>
                <a:latin typeface="Stag LCG Light" charset="0"/>
                <a:ea typeface="Stag LCG Light" charset="0"/>
                <a:cs typeface="Stag LCG Light" charset="0"/>
              </a:rPr>
              <a:t>BlueKiwi</a:t>
            </a:r>
            <a:r>
              <a:rPr lang="en-US" sz="933" b="0" i="0" kern="1200" dirty="0">
                <a:solidFill>
                  <a:schemeClr val="bg1"/>
                </a:solidFill>
                <a:latin typeface="Stag LCG Light" charset="0"/>
                <a:ea typeface="Stag LCG Light" charset="0"/>
                <a:cs typeface="Stag LCG Light" charset="0"/>
              </a:rPr>
              <a:t>, Bull, Canopy the Open Cloud Company, Unify, </a:t>
            </a:r>
            <a:r>
              <a:rPr lang="en-US" sz="933" b="0" i="0" kern="1200" dirty="0" err="1">
                <a:solidFill>
                  <a:schemeClr val="bg1"/>
                </a:solidFill>
                <a:latin typeface="Stag LCG Light" charset="0"/>
                <a:ea typeface="Stag LCG Light" charset="0"/>
                <a:cs typeface="Stag LCG Light" charset="0"/>
              </a:rPr>
              <a:t>Yunano</a:t>
            </a:r>
            <a:r>
              <a:rPr lang="en-US" sz="933" b="0" i="0" kern="1200" dirty="0">
                <a:solidFill>
                  <a:schemeClr val="bg1"/>
                </a:solidFill>
                <a:latin typeface="Stag LCG Light" charset="0"/>
                <a:ea typeface="Stag LCG Light" charset="0"/>
                <a:cs typeface="Stag LCG Light" charset="0"/>
              </a:rPr>
              <a:t>, Zero Email, Zero Email Certified and The Zero Email Company are registered trademarks of the Atos group. June 2016. © 2016 Atos. Confidential information owned by Atos, to be used by the recipient only. This document, or any part of it, may not be reproduced, copied, circulated and/or distributed nor quoted without prior written approval from Atos.</a:t>
            </a:r>
            <a:endParaRPr lang="en-US" sz="933" b="0" i="0" dirty="0">
              <a:solidFill>
                <a:schemeClr val="bg1"/>
              </a:solidFill>
              <a:latin typeface="Stag LCG Light" charset="0"/>
              <a:ea typeface="Stag LCG Light" charset="0"/>
              <a:cs typeface="Stag LCG Light" charset="0"/>
            </a:endParaRPr>
          </a:p>
        </p:txBody>
      </p:sp>
      <p:pic>
        <p:nvPicPr>
          <p:cNvPr id="6" name="Picture 5"/>
          <p:cNvPicPr>
            <a:picLocks noChangeAspect="1"/>
          </p:cNvPicPr>
          <p:nvPr userDrawn="1"/>
        </p:nvPicPr>
        <p:blipFill rotWithShape="1">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9230" y="5701748"/>
            <a:ext cx="2162167" cy="1017843"/>
          </a:xfrm>
          <a:prstGeom prst="rect">
            <a:avLst/>
          </a:prstGeom>
        </p:spPr>
      </p:pic>
    </p:spTree>
    <p:extLst>
      <p:ext uri="{BB962C8B-B14F-4D97-AF65-F5344CB8AC3E}">
        <p14:creationId xmlns:p14="http://schemas.microsoft.com/office/powerpoint/2010/main" val="18517617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with section nam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8151" y="1585386"/>
            <a:ext cx="11341101" cy="4373033"/>
          </a:xfrm>
          <a:prstGeom prst="rect">
            <a:avLst/>
          </a:prstGeom>
        </p:spPr>
        <p:txBody>
          <a:bodyPr lIns="0" tIns="0" rIns="0" bIns="0"/>
          <a:lstStyle>
            <a:lvl1pPr marL="241240" indent="-241240">
              <a:buClr>
                <a:schemeClr val="tx1"/>
              </a:buClr>
              <a:buFont typeface="Stag Sans Book" pitchFamily="34" charset="0"/>
              <a:buChar char="•"/>
              <a:defRPr sz="1333" b="0" i="0">
                <a:latin typeface="Stag Sans LCG Light" charset="0"/>
                <a:ea typeface="Stag Sans LCG Light" charset="0"/>
                <a:cs typeface="Stag Sans LCG Light" charset="0"/>
              </a:defRPr>
            </a:lvl1pPr>
            <a:lvl2pPr marL="509990" indent="-241240">
              <a:defRPr sz="1333" b="0" i="0">
                <a:latin typeface="Stag Sans LCG Light" charset="0"/>
                <a:ea typeface="Stag Sans LCG Light" charset="0"/>
                <a:cs typeface="Stag Sans LCG Light" charset="0"/>
              </a:defRPr>
            </a:lvl2pPr>
            <a:lvl3pPr marL="964959" indent="-245472">
              <a:defRPr sz="1333" b="0" i="0">
                <a:latin typeface="Stag Sans LCG Light" charset="0"/>
                <a:ea typeface="Stag Sans LCG Light" charset="0"/>
                <a:cs typeface="Stag Sans LCG Light" charset="0"/>
              </a:defRPr>
            </a:lvl3pPr>
            <a:lvl4pPr marL="1218895" indent="-253937">
              <a:defRPr sz="1333" b="0" i="0">
                <a:latin typeface="Stag Sans LCG Light" charset="0"/>
                <a:ea typeface="Stag Sans LCG Light" charset="0"/>
                <a:cs typeface="Stag Sans LCG Light" charset="0"/>
              </a:defRPr>
            </a:lvl4pPr>
            <a:lvl5pPr marL="1540548" indent="-308956">
              <a:defRPr sz="1333" b="0" i="0">
                <a:latin typeface="Stag Sans LCG Light" charset="0"/>
                <a:ea typeface="Stag Sans LCG Light" charset="0"/>
                <a:cs typeface="Stag Sans LCG Light" charset="0"/>
              </a:defRPr>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Title 8"/>
          <p:cNvSpPr>
            <a:spLocks noGrp="1"/>
          </p:cNvSpPr>
          <p:nvPr>
            <p:ph type="title" hasCustomPrompt="1"/>
          </p:nvPr>
        </p:nvSpPr>
        <p:spPr>
          <a:xfrm>
            <a:off x="438152" y="524539"/>
            <a:ext cx="11341100" cy="822252"/>
          </a:xfrm>
        </p:spPr>
        <p:txBody>
          <a:bodyPr vert="horz" lIns="0" tIns="0" rIns="0" bIns="0" rtlCol="0" anchor="t" anchorCtr="0">
            <a:noAutofit/>
          </a:bodyPr>
          <a:lstStyle>
            <a:lvl1pPr>
              <a:defRPr lang="en-US" sz="2933" dirty="0"/>
            </a:lvl1pPr>
          </a:lstStyle>
          <a:p>
            <a:pPr lvl="0"/>
            <a:r>
              <a:rPr lang="en-US" dirty="0"/>
              <a:t>Click to edit the header</a:t>
            </a:r>
          </a:p>
        </p:txBody>
      </p:sp>
      <p:cxnSp>
        <p:nvCxnSpPr>
          <p:cNvPr id="5" name="Straight Connector 4"/>
          <p:cNvCxnSpPr/>
          <p:nvPr userDrawn="1"/>
        </p:nvCxnSpPr>
        <p:spPr>
          <a:xfrm>
            <a:off x="-21930" y="269359"/>
            <a:ext cx="38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438150" y="148588"/>
            <a:ext cx="3889403" cy="269899"/>
          </a:xfrm>
        </p:spPr>
        <p:txBody>
          <a:bodyPr lIns="0" tIns="0" rIns="0" bIns="0" anchor="ctr"/>
          <a:lstStyle>
            <a:lvl1pPr marL="0" indent="0">
              <a:buFontTx/>
              <a:buNone/>
              <a:defRPr sz="1066" b="0" i="0">
                <a:solidFill>
                  <a:schemeClr val="tx1"/>
                </a:solidFill>
                <a:latin typeface="Stag Sans LCG Book" charset="0"/>
                <a:ea typeface="Stag Sans LCG Book" charset="0"/>
                <a:cs typeface="Stag Sans LCG Book" charset="0"/>
              </a:defRPr>
            </a:lvl1pPr>
            <a:lvl2pPr marL="359910" indent="0">
              <a:buFontTx/>
              <a:buNone/>
              <a:defRPr sz="1866"/>
            </a:lvl2pPr>
            <a:lvl3pPr marL="719820" indent="0">
              <a:buFontTx/>
              <a:buNone/>
              <a:defRPr sz="1866"/>
            </a:lvl3pPr>
            <a:lvl4pPr marL="1079730" indent="0">
              <a:buFontTx/>
              <a:buNone/>
              <a:defRPr sz="1866"/>
            </a:lvl4pPr>
            <a:lvl5pPr marL="1439640" indent="0">
              <a:buFontTx/>
              <a:buNone/>
              <a:defRPr sz="1866"/>
            </a:lvl5pPr>
          </a:lstStyle>
          <a:p>
            <a:pPr lvl="0"/>
            <a:r>
              <a:rPr lang="en-US" dirty="0"/>
              <a:t>click to edit section name</a:t>
            </a:r>
            <a:endParaRPr lang="en-GB" dirty="0"/>
          </a:p>
        </p:txBody>
      </p:sp>
      <p:pic>
        <p:nvPicPr>
          <p:cNvPr id="6" name="Picture 8" descr="logo_ED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27831" y="448923"/>
            <a:ext cx="2016820" cy="79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6056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927352" y="1395418"/>
            <a:ext cx="6309782" cy="1470025"/>
          </a:xfrm>
        </p:spPr>
        <p:txBody>
          <a:bodyPr/>
          <a:lstStyle>
            <a:lvl1pPr>
              <a:defRPr/>
            </a:lvl1pPr>
          </a:lstStyle>
          <a:p>
            <a:pPr lvl="0"/>
            <a:r>
              <a:rPr lang="en-US" noProof="0"/>
              <a:t>Click to edit Master title style</a:t>
            </a:r>
            <a:endParaRPr lang="fr-FR" noProof="0" dirty="0"/>
          </a:p>
        </p:txBody>
      </p:sp>
      <p:sp>
        <p:nvSpPr>
          <p:cNvPr id="27651" name="Rectangle 3"/>
          <p:cNvSpPr>
            <a:spLocks noGrp="1" noChangeArrowheads="1"/>
          </p:cNvSpPr>
          <p:nvPr>
            <p:ph type="subTitle" idx="1"/>
          </p:nvPr>
        </p:nvSpPr>
        <p:spPr>
          <a:xfrm>
            <a:off x="2927352" y="2954339"/>
            <a:ext cx="6309782" cy="1485900"/>
          </a:xfrm>
        </p:spPr>
        <p:txBody>
          <a:bodyPr/>
          <a:lstStyle>
            <a:lvl1pPr marL="0" indent="0">
              <a:buFont typeface="Lucida Sans Unicode" charset="0"/>
              <a:buNone/>
              <a:defRPr/>
            </a:lvl1pPr>
          </a:lstStyle>
          <a:p>
            <a:pPr lvl="0"/>
            <a:r>
              <a:rPr lang="en-US" noProof="0"/>
              <a:t>Click to edit Master subtitle style</a:t>
            </a:r>
            <a:endParaRPr lang="fr-FR" noProof="0" dirty="0"/>
          </a:p>
        </p:txBody>
      </p:sp>
    </p:spTree>
    <p:extLst>
      <p:ext uri="{BB962C8B-B14F-4D97-AF65-F5344CB8AC3E}">
        <p14:creationId xmlns:p14="http://schemas.microsoft.com/office/powerpoint/2010/main" val="2405708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idx="1"/>
          </p:nvPr>
        </p:nvSpPr>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1321447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4"/>
            <a:ext cx="10363200" cy="1362075"/>
          </a:xfrm>
        </p:spPr>
        <p:txBody>
          <a:bodyPr/>
          <a:lstStyle>
            <a:lvl1pPr algn="l">
              <a:defRPr sz="3999" b="1" cap="all"/>
            </a:lvl1pPr>
          </a:lstStyle>
          <a:p>
            <a:r>
              <a:rPr lang="en-US"/>
              <a:t>Click to edit Master title style</a:t>
            </a:r>
            <a:endParaRPr lang="fr-FR" dirty="0"/>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086" indent="0">
              <a:buNone/>
              <a:defRPr sz="1800"/>
            </a:lvl2pPr>
            <a:lvl3pPr marL="914171" indent="0">
              <a:buNone/>
              <a:defRPr sz="1600"/>
            </a:lvl3pPr>
            <a:lvl4pPr marL="1371257" indent="0">
              <a:buNone/>
              <a:defRPr sz="1400"/>
            </a:lvl4pPr>
            <a:lvl5pPr marL="1828343" indent="0">
              <a:buNone/>
              <a:defRPr sz="1400"/>
            </a:lvl5pPr>
            <a:lvl6pPr marL="2285429" indent="0">
              <a:buNone/>
              <a:defRPr sz="1400"/>
            </a:lvl6pPr>
            <a:lvl7pPr marL="2742514" indent="0">
              <a:buNone/>
              <a:defRPr sz="1400"/>
            </a:lvl7pPr>
            <a:lvl8pPr marL="3199600" indent="0">
              <a:buNone/>
              <a:defRPr sz="1400"/>
            </a:lvl8pPr>
            <a:lvl9pPr marL="3656686" indent="0">
              <a:buNone/>
              <a:defRPr sz="1400"/>
            </a:lvl9pPr>
          </a:lstStyle>
          <a:p>
            <a:pPr lvl="0"/>
            <a:r>
              <a:rPr lang="en-US"/>
              <a:t>Click to edit Master text styles</a:t>
            </a:r>
          </a:p>
        </p:txBody>
      </p:sp>
    </p:spTree>
    <p:extLst>
      <p:ext uri="{BB962C8B-B14F-4D97-AF65-F5344CB8AC3E}">
        <p14:creationId xmlns:p14="http://schemas.microsoft.com/office/powerpoint/2010/main" val="174012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asic">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650" y="1454400"/>
            <a:ext cx="11664001" cy="4633200"/>
          </a:xfrm>
          <a:prstGeom prst="rect">
            <a:avLst/>
          </a:prstGeom>
        </p:spPr>
        <p:txBody>
          <a:bodyPr/>
          <a:lstStyle>
            <a:lvl1pPr>
              <a:defRPr b="0" i="0">
                <a:latin typeface="Stag Sans LCG Light" charset="0"/>
                <a:ea typeface="Stag Sans LCG Light" charset="0"/>
                <a:cs typeface="Stag Sans LCG Light" charset="0"/>
              </a:defRPr>
            </a:lvl1pPr>
            <a:lvl2pPr>
              <a:defRPr b="0" i="0">
                <a:latin typeface="Stag Sans LCG Light" charset="0"/>
                <a:ea typeface="Stag Sans LCG Light" charset="0"/>
                <a:cs typeface="Stag Sans LCG Light" charset="0"/>
              </a:defRPr>
            </a:lvl2pPr>
            <a:lvl3pPr>
              <a:defRPr b="0" i="0">
                <a:latin typeface="Stag Sans LCG Light" charset="0"/>
                <a:ea typeface="Stag Sans LCG Light" charset="0"/>
                <a:cs typeface="Stag Sans LCG Light" charset="0"/>
              </a:defRPr>
            </a:lvl3pPr>
            <a:lvl4pPr>
              <a:defRPr b="0" i="0">
                <a:latin typeface="Stag Sans LCG Light" charset="0"/>
                <a:ea typeface="Stag Sans LCG Light" charset="0"/>
                <a:cs typeface="Stag Sans LCG Light" charset="0"/>
              </a:defRPr>
            </a:lvl4pPr>
            <a:lvl5pPr>
              <a:defRPr b="0" i="0">
                <a:latin typeface="Stag Sans LCG Light" charset="0"/>
                <a:ea typeface="Stag Sans LCG Light" charset="0"/>
                <a:cs typeface="Stag Sans LCG Light" charset="0"/>
              </a:defRPr>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Title 5"/>
          <p:cNvSpPr>
            <a:spLocks noGrp="1"/>
          </p:cNvSpPr>
          <p:nvPr>
            <p:ph type="title" hasCustomPrompt="1"/>
          </p:nvPr>
        </p:nvSpPr>
        <p:spPr>
          <a:xfrm>
            <a:off x="288650" y="164638"/>
            <a:ext cx="11664001" cy="960107"/>
          </a:xfrm>
        </p:spPr>
        <p:txBody>
          <a:bodyPr/>
          <a:lstStyle>
            <a:lvl1pPr>
              <a:defRPr b="1" i="0">
                <a:latin typeface="Stag LCG Semibold" charset="0"/>
                <a:ea typeface="Stag LCG Semibold" charset="0"/>
                <a:cs typeface="Stag LCG Semibold" charset="0"/>
              </a:defRPr>
            </a:lvl1pPr>
          </a:lstStyle>
          <a:p>
            <a:r>
              <a:rPr lang="en-US" dirty="0"/>
              <a:t>Click to edit the header</a:t>
            </a:r>
          </a:p>
        </p:txBody>
      </p:sp>
    </p:spTree>
    <p:extLst>
      <p:ext uri="{BB962C8B-B14F-4D97-AF65-F5344CB8AC3E}">
        <p14:creationId xmlns:p14="http://schemas.microsoft.com/office/powerpoint/2010/main" val="22884439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186268" y="1455741"/>
            <a:ext cx="5729819" cy="4632325"/>
          </a:xfrm>
        </p:spPr>
        <p:txBody>
          <a:bodyPr/>
          <a:lstStyle>
            <a:lvl1pPr>
              <a:defRPr sz="2799"/>
            </a:lvl1pPr>
            <a:lvl2pPr>
              <a:defRPr sz="2399"/>
            </a:lvl2pPr>
            <a:lvl3pPr>
              <a:defRPr sz="20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contenu 3"/>
          <p:cNvSpPr>
            <a:spLocks noGrp="1"/>
          </p:cNvSpPr>
          <p:nvPr>
            <p:ph sz="half" idx="2"/>
          </p:nvPr>
        </p:nvSpPr>
        <p:spPr>
          <a:xfrm>
            <a:off x="6119285" y="1455741"/>
            <a:ext cx="5729817" cy="4632325"/>
          </a:xfrm>
        </p:spPr>
        <p:txBody>
          <a:bodyPr/>
          <a:lstStyle>
            <a:lvl1pPr>
              <a:defRPr sz="2799"/>
            </a:lvl1pPr>
            <a:lvl2pPr>
              <a:defRPr sz="2399"/>
            </a:lvl2pPr>
            <a:lvl3pPr>
              <a:defRPr sz="20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3182202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9"/>
            <a:ext cx="10972801" cy="1143000"/>
          </a:xfrm>
        </p:spPr>
        <p:txBody>
          <a:bodyPr/>
          <a:lstStyle>
            <a:lvl1pPr>
              <a:defRPr/>
            </a:lvl1pPr>
          </a:lstStyle>
          <a:p>
            <a:r>
              <a:rPr lang="en-US"/>
              <a:t>Click to edit Master title style</a:t>
            </a:r>
            <a:endParaRPr lang="fr-FR"/>
          </a:p>
        </p:txBody>
      </p:sp>
      <p:sp>
        <p:nvSpPr>
          <p:cNvPr id="3" name="Espace réservé du texte 2"/>
          <p:cNvSpPr>
            <a:spLocks noGrp="1"/>
          </p:cNvSpPr>
          <p:nvPr>
            <p:ph type="body" idx="1"/>
          </p:nvPr>
        </p:nvSpPr>
        <p:spPr>
          <a:xfrm>
            <a:off x="609600" y="1535114"/>
            <a:ext cx="5386917" cy="639763"/>
          </a:xfrm>
        </p:spPr>
        <p:txBody>
          <a:bodyPr anchor="b"/>
          <a:lstStyle>
            <a:lvl1pPr marL="0" indent="0">
              <a:buNone/>
              <a:defRPr sz="2000" b="1"/>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a:p>
            <a:pPr lvl="1"/>
            <a:r>
              <a:rPr lang="en-US"/>
              <a:t>Second level</a:t>
            </a:r>
          </a:p>
          <a:p>
            <a:pPr lvl="2"/>
            <a:r>
              <a:rPr lang="en-US"/>
              <a:t>Third level</a:t>
            </a:r>
          </a:p>
        </p:txBody>
      </p:sp>
      <p:sp>
        <p:nvSpPr>
          <p:cNvPr id="4" name="Espace réservé du contenu 3"/>
          <p:cNvSpPr>
            <a:spLocks noGrp="1"/>
          </p:cNvSpPr>
          <p:nvPr>
            <p:ph sz="half" idx="2"/>
          </p:nvPr>
        </p:nvSpPr>
        <p:spPr>
          <a:xfrm>
            <a:off x="609600" y="2174875"/>
            <a:ext cx="5386917" cy="3951288"/>
          </a:xfrm>
        </p:spPr>
        <p:txBody>
          <a:bodyPr/>
          <a:lstStyle>
            <a:lvl1pPr>
              <a:defRPr sz="20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u texte 4"/>
          <p:cNvSpPr>
            <a:spLocks noGrp="1"/>
          </p:cNvSpPr>
          <p:nvPr>
            <p:ph type="body" sz="quarter" idx="3"/>
          </p:nvPr>
        </p:nvSpPr>
        <p:spPr>
          <a:xfrm>
            <a:off x="6193368" y="1535114"/>
            <a:ext cx="5389034" cy="639763"/>
          </a:xfrm>
        </p:spPr>
        <p:txBody>
          <a:bodyPr anchor="b"/>
          <a:lstStyle>
            <a:lvl1pPr marL="0" indent="0">
              <a:buNone/>
              <a:defRPr sz="2000" b="1"/>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4" cy="3951288"/>
          </a:xfrm>
        </p:spPr>
        <p:txBody>
          <a:bodyPr/>
          <a:lstStyle>
            <a:lvl1pPr>
              <a:defRPr sz="20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430894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dirty="0"/>
          </a:p>
        </p:txBody>
      </p:sp>
    </p:spTree>
    <p:extLst>
      <p:ext uri="{BB962C8B-B14F-4D97-AF65-F5344CB8AC3E}">
        <p14:creationId xmlns:p14="http://schemas.microsoft.com/office/powerpoint/2010/main" val="2924579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698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969467"/>
          </a:xfrm>
        </p:spPr>
        <p:txBody>
          <a:bodyPr anchor="b"/>
          <a:lstStyle>
            <a:lvl1pPr algn="l">
              <a:defRPr sz="2000" b="1"/>
            </a:lvl1pPr>
          </a:lstStyle>
          <a:p>
            <a:r>
              <a:rPr lang="en-US"/>
              <a:t>Click to edit Master title style</a:t>
            </a:r>
            <a:endParaRPr lang="fr-FR" dirty="0"/>
          </a:p>
        </p:txBody>
      </p:sp>
      <p:sp>
        <p:nvSpPr>
          <p:cNvPr id="3" name="Espace réservé du contenu 2"/>
          <p:cNvSpPr>
            <a:spLocks noGrp="1"/>
          </p:cNvSpPr>
          <p:nvPr>
            <p:ph idx="1"/>
          </p:nvPr>
        </p:nvSpPr>
        <p:spPr>
          <a:xfrm>
            <a:off x="4766733" y="273054"/>
            <a:ext cx="6815667" cy="5853113"/>
          </a:xfrm>
        </p:spPr>
        <p:txBody>
          <a:bodyPr/>
          <a:lstStyle>
            <a:lvl1pPr>
              <a:defRPr sz="2000"/>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texte 3"/>
          <p:cNvSpPr>
            <a:spLocks noGrp="1"/>
          </p:cNvSpPr>
          <p:nvPr>
            <p:ph type="body" sz="half" idx="2"/>
          </p:nvPr>
        </p:nvSpPr>
        <p:spPr>
          <a:xfrm>
            <a:off x="609601" y="1435103"/>
            <a:ext cx="4011084" cy="4691063"/>
          </a:xfrm>
        </p:spPr>
        <p:txBody>
          <a:bodyPr/>
          <a:lstStyle>
            <a:lvl1pPr marL="0" indent="0">
              <a:buNone/>
              <a:defRPr sz="1400"/>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Click to edit Master text styles</a:t>
            </a:r>
          </a:p>
        </p:txBody>
      </p:sp>
    </p:spTree>
    <p:extLst>
      <p:ext uri="{BB962C8B-B14F-4D97-AF65-F5344CB8AC3E}">
        <p14:creationId xmlns:p14="http://schemas.microsoft.com/office/powerpoint/2010/main" val="2745936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8" y="4800601"/>
            <a:ext cx="7315200" cy="566739"/>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2389718" y="612775"/>
            <a:ext cx="7315200" cy="4114800"/>
          </a:xfrm>
        </p:spPr>
        <p:txBody>
          <a:bodyPr/>
          <a:lstStyle>
            <a:lvl1pPr marL="0" indent="0">
              <a:buNone/>
              <a:defRPr sz="3199"/>
            </a:lvl1pPr>
            <a:lvl2pPr marL="457086" indent="0">
              <a:buNone/>
              <a:defRPr sz="2799"/>
            </a:lvl2pPr>
            <a:lvl3pPr marL="914171" indent="0">
              <a:buNone/>
              <a:defRPr sz="2399"/>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pPr lvl="0"/>
            <a:r>
              <a:rPr lang="en-US" noProof="0" dirty="0"/>
              <a:t>Click icon to add picture</a:t>
            </a:r>
            <a:endParaRPr lang="fr-FR" noProof="0" dirty="0"/>
          </a:p>
        </p:txBody>
      </p:sp>
      <p:sp>
        <p:nvSpPr>
          <p:cNvPr id="4" name="Espace réservé du texte 3"/>
          <p:cNvSpPr>
            <a:spLocks noGrp="1"/>
          </p:cNvSpPr>
          <p:nvPr>
            <p:ph type="body" sz="half" idx="2"/>
          </p:nvPr>
        </p:nvSpPr>
        <p:spPr>
          <a:xfrm>
            <a:off x="2389718" y="5367339"/>
            <a:ext cx="7315200" cy="804863"/>
          </a:xfrm>
        </p:spPr>
        <p:txBody>
          <a:bodyPr/>
          <a:lstStyle>
            <a:lvl1pPr marL="0" indent="0">
              <a:buNone/>
              <a:defRPr sz="1400"/>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Click to edit Master text styles</a:t>
            </a:r>
          </a:p>
        </p:txBody>
      </p:sp>
    </p:spTree>
    <p:extLst>
      <p:ext uri="{BB962C8B-B14F-4D97-AF65-F5344CB8AC3E}">
        <p14:creationId xmlns:p14="http://schemas.microsoft.com/office/powerpoint/2010/main" val="1712924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589978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934452" y="376242"/>
            <a:ext cx="2914651" cy="5711825"/>
          </a:xfrm>
        </p:spPr>
        <p:txBody>
          <a:bodyPr vert="eaVert"/>
          <a:lstStyle/>
          <a:p>
            <a:r>
              <a:rPr lang="en-US"/>
              <a:t>Click to edit Master title style</a:t>
            </a:r>
            <a:endParaRPr lang="fr-FR"/>
          </a:p>
        </p:txBody>
      </p:sp>
      <p:sp>
        <p:nvSpPr>
          <p:cNvPr id="3" name="Espace réservé du texte vertical 2"/>
          <p:cNvSpPr>
            <a:spLocks noGrp="1"/>
          </p:cNvSpPr>
          <p:nvPr>
            <p:ph type="body" orient="vert" idx="1"/>
          </p:nvPr>
        </p:nvSpPr>
        <p:spPr>
          <a:xfrm>
            <a:off x="186268" y="376242"/>
            <a:ext cx="8544985" cy="5711825"/>
          </a:xfrm>
        </p:spPr>
        <p:txBody>
          <a:bodyPr vert="eaVert"/>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371337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927352" y="1395418"/>
            <a:ext cx="6309782" cy="1470025"/>
          </a:xfrm>
        </p:spPr>
        <p:txBody>
          <a:bodyPr/>
          <a:lstStyle>
            <a:lvl1pPr>
              <a:defRPr/>
            </a:lvl1pPr>
          </a:lstStyle>
          <a:p>
            <a:pPr lvl="0"/>
            <a:r>
              <a:rPr lang="en-US" noProof="0"/>
              <a:t>Click to edit Master title style</a:t>
            </a:r>
            <a:endParaRPr lang="fr-FR" noProof="0" dirty="0"/>
          </a:p>
        </p:txBody>
      </p:sp>
      <p:sp>
        <p:nvSpPr>
          <p:cNvPr id="27651" name="Rectangle 3"/>
          <p:cNvSpPr>
            <a:spLocks noGrp="1" noChangeArrowheads="1"/>
          </p:cNvSpPr>
          <p:nvPr>
            <p:ph type="subTitle" idx="1"/>
          </p:nvPr>
        </p:nvSpPr>
        <p:spPr>
          <a:xfrm>
            <a:off x="2927352" y="2954339"/>
            <a:ext cx="6309782" cy="1485900"/>
          </a:xfrm>
        </p:spPr>
        <p:txBody>
          <a:bodyPr/>
          <a:lstStyle>
            <a:lvl1pPr marL="0" indent="0">
              <a:buFont typeface="Lucida Sans Unicode" charset="0"/>
              <a:buNone/>
              <a:defRPr/>
            </a:lvl1pPr>
          </a:lstStyle>
          <a:p>
            <a:pPr lvl="0"/>
            <a:r>
              <a:rPr lang="en-US" noProof="0"/>
              <a:t>Click to edit Master subtitle style</a:t>
            </a:r>
            <a:endParaRPr lang="fr-FR" noProof="0" dirty="0"/>
          </a:p>
        </p:txBody>
      </p:sp>
    </p:spTree>
    <p:extLst>
      <p:ext uri="{BB962C8B-B14F-4D97-AF65-F5344CB8AC3E}">
        <p14:creationId xmlns:p14="http://schemas.microsoft.com/office/powerpoint/2010/main" val="2262842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idx="1"/>
          </p:nvPr>
        </p:nvSpPr>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87309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2nd top lin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650" y="1124746"/>
            <a:ext cx="11664001" cy="4964817"/>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Title 8"/>
          <p:cNvSpPr>
            <a:spLocks noGrp="1"/>
          </p:cNvSpPr>
          <p:nvPr>
            <p:ph type="title" hasCustomPrompt="1"/>
          </p:nvPr>
        </p:nvSpPr>
        <p:spPr>
          <a:xfrm>
            <a:off x="288650" y="164638"/>
            <a:ext cx="11664001" cy="960107"/>
          </a:xfrm>
        </p:spPr>
        <p:txBody>
          <a:bodyPr/>
          <a:lstStyle>
            <a:lvl1pPr>
              <a:defRPr/>
            </a:lvl1pPr>
          </a:lstStyle>
          <a:p>
            <a:r>
              <a:rPr lang="en-US" dirty="0"/>
              <a:t>Click to edit the header</a:t>
            </a:r>
          </a:p>
        </p:txBody>
      </p:sp>
    </p:spTree>
    <p:extLst>
      <p:ext uri="{BB962C8B-B14F-4D97-AF65-F5344CB8AC3E}">
        <p14:creationId xmlns:p14="http://schemas.microsoft.com/office/powerpoint/2010/main" val="16473873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4"/>
            <a:ext cx="10363200" cy="1362075"/>
          </a:xfrm>
        </p:spPr>
        <p:txBody>
          <a:bodyPr/>
          <a:lstStyle>
            <a:lvl1pPr algn="l">
              <a:defRPr sz="3999" b="1" cap="all"/>
            </a:lvl1pPr>
          </a:lstStyle>
          <a:p>
            <a:r>
              <a:rPr lang="en-US"/>
              <a:t>Click to edit Master title style</a:t>
            </a:r>
            <a:endParaRPr lang="fr-FR" dirty="0"/>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086" indent="0">
              <a:buNone/>
              <a:defRPr sz="1800"/>
            </a:lvl2pPr>
            <a:lvl3pPr marL="914171" indent="0">
              <a:buNone/>
              <a:defRPr sz="1600"/>
            </a:lvl3pPr>
            <a:lvl4pPr marL="1371257" indent="0">
              <a:buNone/>
              <a:defRPr sz="1400"/>
            </a:lvl4pPr>
            <a:lvl5pPr marL="1828343" indent="0">
              <a:buNone/>
              <a:defRPr sz="1400"/>
            </a:lvl5pPr>
            <a:lvl6pPr marL="2285429" indent="0">
              <a:buNone/>
              <a:defRPr sz="1400"/>
            </a:lvl6pPr>
            <a:lvl7pPr marL="2742514" indent="0">
              <a:buNone/>
              <a:defRPr sz="1400"/>
            </a:lvl7pPr>
            <a:lvl8pPr marL="3199600" indent="0">
              <a:buNone/>
              <a:defRPr sz="1400"/>
            </a:lvl8pPr>
            <a:lvl9pPr marL="3656686" indent="0">
              <a:buNone/>
              <a:defRPr sz="1400"/>
            </a:lvl9pPr>
          </a:lstStyle>
          <a:p>
            <a:pPr lvl="0"/>
            <a:r>
              <a:rPr lang="en-US"/>
              <a:t>Click to edit Master text styles</a:t>
            </a:r>
          </a:p>
        </p:txBody>
      </p:sp>
    </p:spTree>
    <p:extLst>
      <p:ext uri="{BB962C8B-B14F-4D97-AF65-F5344CB8AC3E}">
        <p14:creationId xmlns:p14="http://schemas.microsoft.com/office/powerpoint/2010/main" val="3175445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186268" y="1455741"/>
            <a:ext cx="5729819" cy="4632325"/>
          </a:xfrm>
        </p:spPr>
        <p:txBody>
          <a:bodyPr/>
          <a:lstStyle>
            <a:lvl1pPr>
              <a:defRPr sz="2799"/>
            </a:lvl1pPr>
            <a:lvl2pPr>
              <a:defRPr sz="2399"/>
            </a:lvl2pPr>
            <a:lvl3pPr>
              <a:defRPr sz="20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contenu 3"/>
          <p:cNvSpPr>
            <a:spLocks noGrp="1"/>
          </p:cNvSpPr>
          <p:nvPr>
            <p:ph sz="half" idx="2"/>
          </p:nvPr>
        </p:nvSpPr>
        <p:spPr>
          <a:xfrm>
            <a:off x="6119285" y="1455741"/>
            <a:ext cx="5729817" cy="4632325"/>
          </a:xfrm>
        </p:spPr>
        <p:txBody>
          <a:bodyPr/>
          <a:lstStyle>
            <a:lvl1pPr>
              <a:defRPr sz="2799"/>
            </a:lvl1pPr>
            <a:lvl2pPr>
              <a:defRPr sz="2399"/>
            </a:lvl2pPr>
            <a:lvl3pPr>
              <a:defRPr sz="20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4221667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9"/>
            <a:ext cx="10972801" cy="1143000"/>
          </a:xfrm>
        </p:spPr>
        <p:txBody>
          <a:bodyPr/>
          <a:lstStyle>
            <a:lvl1pPr>
              <a:defRPr/>
            </a:lvl1pPr>
          </a:lstStyle>
          <a:p>
            <a:r>
              <a:rPr lang="en-US"/>
              <a:t>Click to edit Master title style</a:t>
            </a:r>
            <a:endParaRPr lang="fr-FR"/>
          </a:p>
        </p:txBody>
      </p:sp>
      <p:sp>
        <p:nvSpPr>
          <p:cNvPr id="3" name="Espace réservé du texte 2"/>
          <p:cNvSpPr>
            <a:spLocks noGrp="1"/>
          </p:cNvSpPr>
          <p:nvPr>
            <p:ph type="body" idx="1"/>
          </p:nvPr>
        </p:nvSpPr>
        <p:spPr>
          <a:xfrm>
            <a:off x="609600" y="1535114"/>
            <a:ext cx="5386917" cy="639763"/>
          </a:xfrm>
        </p:spPr>
        <p:txBody>
          <a:bodyPr anchor="b"/>
          <a:lstStyle>
            <a:lvl1pPr marL="0" indent="0">
              <a:buNone/>
              <a:defRPr sz="2000" b="1"/>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a:p>
            <a:pPr lvl="1"/>
            <a:r>
              <a:rPr lang="en-US"/>
              <a:t>Second level</a:t>
            </a:r>
          </a:p>
          <a:p>
            <a:pPr lvl="2"/>
            <a:r>
              <a:rPr lang="en-US"/>
              <a:t>Third level</a:t>
            </a:r>
          </a:p>
        </p:txBody>
      </p:sp>
      <p:sp>
        <p:nvSpPr>
          <p:cNvPr id="4" name="Espace réservé du contenu 3"/>
          <p:cNvSpPr>
            <a:spLocks noGrp="1"/>
          </p:cNvSpPr>
          <p:nvPr>
            <p:ph sz="half" idx="2"/>
          </p:nvPr>
        </p:nvSpPr>
        <p:spPr>
          <a:xfrm>
            <a:off x="609600" y="2174875"/>
            <a:ext cx="5386917" cy="3951288"/>
          </a:xfrm>
        </p:spPr>
        <p:txBody>
          <a:bodyPr/>
          <a:lstStyle>
            <a:lvl1pPr>
              <a:defRPr sz="20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u texte 4"/>
          <p:cNvSpPr>
            <a:spLocks noGrp="1"/>
          </p:cNvSpPr>
          <p:nvPr>
            <p:ph type="body" sz="quarter" idx="3"/>
          </p:nvPr>
        </p:nvSpPr>
        <p:spPr>
          <a:xfrm>
            <a:off x="6193368" y="1535114"/>
            <a:ext cx="5389034" cy="639763"/>
          </a:xfrm>
        </p:spPr>
        <p:txBody>
          <a:bodyPr anchor="b"/>
          <a:lstStyle>
            <a:lvl1pPr marL="0" indent="0">
              <a:buNone/>
              <a:defRPr sz="2000" b="1"/>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4" cy="3951288"/>
          </a:xfrm>
        </p:spPr>
        <p:txBody>
          <a:bodyPr/>
          <a:lstStyle>
            <a:lvl1pPr>
              <a:defRPr sz="20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1169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dirty="0"/>
          </a:p>
        </p:txBody>
      </p:sp>
    </p:spTree>
    <p:extLst>
      <p:ext uri="{BB962C8B-B14F-4D97-AF65-F5344CB8AC3E}">
        <p14:creationId xmlns:p14="http://schemas.microsoft.com/office/powerpoint/2010/main" val="1738356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513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969467"/>
          </a:xfrm>
        </p:spPr>
        <p:txBody>
          <a:bodyPr anchor="b"/>
          <a:lstStyle>
            <a:lvl1pPr algn="l">
              <a:defRPr sz="2000" b="1"/>
            </a:lvl1pPr>
          </a:lstStyle>
          <a:p>
            <a:r>
              <a:rPr lang="en-US"/>
              <a:t>Click to edit Master title style</a:t>
            </a:r>
            <a:endParaRPr lang="fr-FR" dirty="0"/>
          </a:p>
        </p:txBody>
      </p:sp>
      <p:sp>
        <p:nvSpPr>
          <p:cNvPr id="3" name="Espace réservé du contenu 2"/>
          <p:cNvSpPr>
            <a:spLocks noGrp="1"/>
          </p:cNvSpPr>
          <p:nvPr>
            <p:ph idx="1"/>
          </p:nvPr>
        </p:nvSpPr>
        <p:spPr>
          <a:xfrm>
            <a:off x="4766733" y="273054"/>
            <a:ext cx="6815667" cy="5853113"/>
          </a:xfrm>
        </p:spPr>
        <p:txBody>
          <a:bodyPr/>
          <a:lstStyle>
            <a:lvl1pPr>
              <a:defRPr sz="2000"/>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texte 3"/>
          <p:cNvSpPr>
            <a:spLocks noGrp="1"/>
          </p:cNvSpPr>
          <p:nvPr>
            <p:ph type="body" sz="half" idx="2"/>
          </p:nvPr>
        </p:nvSpPr>
        <p:spPr>
          <a:xfrm>
            <a:off x="609601" y="1435103"/>
            <a:ext cx="4011084" cy="4691063"/>
          </a:xfrm>
        </p:spPr>
        <p:txBody>
          <a:bodyPr/>
          <a:lstStyle>
            <a:lvl1pPr marL="0" indent="0">
              <a:buNone/>
              <a:defRPr sz="1400"/>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Click to edit Master text styles</a:t>
            </a:r>
          </a:p>
        </p:txBody>
      </p:sp>
    </p:spTree>
    <p:extLst>
      <p:ext uri="{BB962C8B-B14F-4D97-AF65-F5344CB8AC3E}">
        <p14:creationId xmlns:p14="http://schemas.microsoft.com/office/powerpoint/2010/main" val="350803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8" y="4800601"/>
            <a:ext cx="7315200" cy="566739"/>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2389718" y="612775"/>
            <a:ext cx="7315200" cy="4114800"/>
          </a:xfrm>
        </p:spPr>
        <p:txBody>
          <a:bodyPr/>
          <a:lstStyle>
            <a:lvl1pPr marL="0" indent="0">
              <a:buNone/>
              <a:defRPr sz="3199"/>
            </a:lvl1pPr>
            <a:lvl2pPr marL="457086" indent="0">
              <a:buNone/>
              <a:defRPr sz="2799"/>
            </a:lvl2pPr>
            <a:lvl3pPr marL="914171" indent="0">
              <a:buNone/>
              <a:defRPr sz="2399"/>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pPr lvl="0"/>
            <a:r>
              <a:rPr lang="en-US" noProof="0" dirty="0"/>
              <a:t>Click icon to add picture</a:t>
            </a:r>
            <a:endParaRPr lang="fr-FR" noProof="0" dirty="0"/>
          </a:p>
        </p:txBody>
      </p:sp>
      <p:sp>
        <p:nvSpPr>
          <p:cNvPr id="4" name="Espace réservé du texte 3"/>
          <p:cNvSpPr>
            <a:spLocks noGrp="1"/>
          </p:cNvSpPr>
          <p:nvPr>
            <p:ph type="body" sz="half" idx="2"/>
          </p:nvPr>
        </p:nvSpPr>
        <p:spPr>
          <a:xfrm>
            <a:off x="2389718" y="5367339"/>
            <a:ext cx="7315200" cy="804863"/>
          </a:xfrm>
        </p:spPr>
        <p:txBody>
          <a:bodyPr/>
          <a:lstStyle>
            <a:lvl1pPr marL="0" indent="0">
              <a:buNone/>
              <a:defRPr sz="1400"/>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Click to edit Master text styles</a:t>
            </a:r>
          </a:p>
        </p:txBody>
      </p:sp>
    </p:spTree>
    <p:extLst>
      <p:ext uri="{BB962C8B-B14F-4D97-AF65-F5344CB8AC3E}">
        <p14:creationId xmlns:p14="http://schemas.microsoft.com/office/powerpoint/2010/main" val="86864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911424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934452" y="376242"/>
            <a:ext cx="2914651" cy="5711825"/>
          </a:xfrm>
        </p:spPr>
        <p:txBody>
          <a:bodyPr vert="eaVert"/>
          <a:lstStyle/>
          <a:p>
            <a:r>
              <a:rPr lang="en-US"/>
              <a:t>Click to edit Master title style</a:t>
            </a:r>
            <a:endParaRPr lang="fr-FR"/>
          </a:p>
        </p:txBody>
      </p:sp>
      <p:sp>
        <p:nvSpPr>
          <p:cNvPr id="3" name="Espace réservé du texte vertical 2"/>
          <p:cNvSpPr>
            <a:spLocks noGrp="1"/>
          </p:cNvSpPr>
          <p:nvPr>
            <p:ph type="body" orient="vert" idx="1"/>
          </p:nvPr>
        </p:nvSpPr>
        <p:spPr>
          <a:xfrm>
            <a:off x="186268" y="376242"/>
            <a:ext cx="8544985" cy="5711825"/>
          </a:xfrm>
        </p:spPr>
        <p:txBody>
          <a:bodyPr vert="eaVert"/>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3886450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Slide text only">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3685"/>
          <a:stretch/>
        </p:blipFill>
        <p:spPr>
          <a:xfrm>
            <a:off x="-28141" y="0"/>
            <a:ext cx="12220140" cy="6858000"/>
          </a:xfrm>
          <a:prstGeom prst="rect">
            <a:avLst/>
          </a:prstGeom>
        </p:spPr>
      </p:pic>
      <p:sp>
        <p:nvSpPr>
          <p:cNvPr id="2" name="Title 1"/>
          <p:cNvSpPr>
            <a:spLocks noGrp="1"/>
          </p:cNvSpPr>
          <p:nvPr>
            <p:ph type="ctrTitle"/>
          </p:nvPr>
        </p:nvSpPr>
        <p:spPr>
          <a:xfrm>
            <a:off x="287706" y="1604799"/>
            <a:ext cx="11079128" cy="1470025"/>
          </a:xfrm>
          <a:prstGeom prst="rect">
            <a:avLst/>
          </a:prstGeom>
        </p:spPr>
        <p:txBody>
          <a:bodyPr anchor="b" anchorCtr="0">
            <a:noAutofit/>
          </a:bodyPr>
          <a:lstStyle>
            <a:lvl1pPr>
              <a:defRPr sz="3999" b="1" baseline="0">
                <a:solidFill>
                  <a:schemeClr val="bg1"/>
                </a:solidFill>
                <a:latin typeface="Verdana" pitchFamily="34" charset="0"/>
                <a:ea typeface="Verdana" pitchFamily="34" charset="0"/>
                <a:cs typeface="Verdana" pitchFamily="34" charset="0"/>
              </a:defRPr>
            </a:lvl1pPr>
          </a:lstStyle>
          <a:p>
            <a:endParaRPr lang="nl-NL" dirty="0"/>
          </a:p>
        </p:txBody>
      </p:sp>
      <p:sp>
        <p:nvSpPr>
          <p:cNvPr id="3" name="Subtitle 2"/>
          <p:cNvSpPr>
            <a:spLocks noGrp="1"/>
          </p:cNvSpPr>
          <p:nvPr>
            <p:ph type="subTitle" idx="1" hasCustomPrompt="1"/>
          </p:nvPr>
        </p:nvSpPr>
        <p:spPr>
          <a:xfrm>
            <a:off x="283909" y="3094328"/>
            <a:ext cx="11082925" cy="1486800"/>
          </a:xfrm>
          <a:prstGeom prst="rect">
            <a:avLst/>
          </a:prstGeom>
        </p:spPr>
        <p:txBody>
          <a:bodyPr>
            <a:noAutofit/>
          </a:bodyPr>
          <a:lstStyle>
            <a:lvl1pPr marL="0" indent="0" algn="l">
              <a:buNone/>
              <a:defRPr sz="3732" b="0">
                <a:solidFill>
                  <a:schemeClr val="bg1"/>
                </a:solidFill>
                <a:latin typeface="Verdana" pitchFamily="34" charset="0"/>
                <a:ea typeface="Verdana" pitchFamily="34" charset="0"/>
                <a:cs typeface="Verdana" pitchFamily="34" charset="0"/>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nl-NL" dirty="0"/>
              <a:t>Click to edit the sub title</a:t>
            </a:r>
          </a:p>
        </p:txBody>
      </p:sp>
      <p:pic>
        <p:nvPicPr>
          <p:cNvPr id="5"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39300"/>
          <a:stretch/>
        </p:blipFill>
        <p:spPr bwMode="auto">
          <a:xfrm>
            <a:off x="9980425" y="5830239"/>
            <a:ext cx="1997247" cy="7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49" y="6278646"/>
            <a:ext cx="4161192" cy="430748"/>
          </a:xfrm>
          <a:prstGeom prst="rect">
            <a:avLst/>
          </a:prstGeom>
        </p:spPr>
      </p:pic>
    </p:spTree>
    <p:extLst>
      <p:ext uri="{BB962C8B-B14F-4D97-AF65-F5344CB8AC3E}">
        <p14:creationId xmlns:p14="http://schemas.microsoft.com/office/powerpoint/2010/main" val="390416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umber slide #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1"/>
            <a:ext cx="12191999" cy="691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1808" y="0"/>
            <a:ext cx="12190194" cy="6964624"/>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08" y="2"/>
            <a:ext cx="12190194" cy="6859017"/>
          </a:xfrm>
          <a:prstGeom prst="rect">
            <a:avLst/>
          </a:prstGeom>
        </p:spPr>
      </p:pic>
      <p:sp>
        <p:nvSpPr>
          <p:cNvPr id="2" name="Title 1"/>
          <p:cNvSpPr>
            <a:spLocks noGrp="1"/>
          </p:cNvSpPr>
          <p:nvPr>
            <p:ph type="title" hasCustomPrompt="1"/>
          </p:nvPr>
        </p:nvSpPr>
        <p:spPr>
          <a:xfrm>
            <a:off x="4271798" y="2660915"/>
            <a:ext cx="72968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5" name="Picture 4"/>
          <p:cNvPicPr>
            <a:picLocks noChangeAspect="1"/>
          </p:cNvPicPr>
          <p:nvPr userDrawn="1"/>
        </p:nvPicPr>
        <p:blipFill rotWithShape="1">
          <a:blip r:embed="rId5"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9230" y="5701748"/>
            <a:ext cx="2162167" cy="1017843"/>
          </a:xfrm>
          <a:prstGeom prst="rect">
            <a:avLst/>
          </a:prstGeom>
        </p:spPr>
      </p:pic>
    </p:spTree>
    <p:extLst>
      <p:ext uri="{BB962C8B-B14F-4D97-AF65-F5344CB8AC3E}">
        <p14:creationId xmlns:p14="http://schemas.microsoft.com/office/powerpoint/2010/main" val="28254473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mber slide #3">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1" y="0"/>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613" y="0"/>
            <a:ext cx="12188388" cy="6858000"/>
          </a:xfrm>
          <a:prstGeom prst="rect">
            <a:avLst/>
          </a:prstGeom>
        </p:spPr>
      </p:pic>
      <p:sp>
        <p:nvSpPr>
          <p:cNvPr id="2" name="Title 1"/>
          <p:cNvSpPr>
            <a:spLocks noGrp="1"/>
          </p:cNvSpPr>
          <p:nvPr>
            <p:ph type="title" hasCustomPrompt="1"/>
          </p:nvPr>
        </p:nvSpPr>
        <p:spPr>
          <a:xfrm>
            <a:off x="4271798" y="2660915"/>
            <a:ext cx="72968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5"/>
          <p:cNvPicPr>
            <a:picLocks noChangeAspect="1"/>
          </p:cNvPicPr>
          <p:nvPr userDrawn="1"/>
        </p:nvPicPr>
        <p:blipFill rotWithShape="1">
          <a:blip r:embed="rId5"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9230" y="5701748"/>
            <a:ext cx="2162167" cy="1017843"/>
          </a:xfrm>
          <a:prstGeom prst="rect">
            <a:avLst/>
          </a:prstGeom>
        </p:spPr>
      </p:pic>
    </p:spTree>
    <p:extLst>
      <p:ext uri="{BB962C8B-B14F-4D97-AF65-F5344CB8AC3E}">
        <p14:creationId xmlns:p14="http://schemas.microsoft.com/office/powerpoint/2010/main" val="7760719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umber slide #4">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DCC47CD-747A-4ADE-9ED6-ED253FFD8FA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13" y="0"/>
            <a:ext cx="12188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1" y="0"/>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sp>
        <p:nvSpPr>
          <p:cNvPr id="2" name="Title 1"/>
          <p:cNvSpPr>
            <a:spLocks noGrp="1"/>
          </p:cNvSpPr>
          <p:nvPr>
            <p:ph type="title" hasCustomPrompt="1"/>
          </p:nvPr>
        </p:nvSpPr>
        <p:spPr>
          <a:xfrm>
            <a:off x="4271798" y="2660915"/>
            <a:ext cx="72968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5"/>
          <p:cNvPicPr>
            <a:picLocks noChangeAspect="1"/>
          </p:cNvPicPr>
          <p:nvPr userDrawn="1"/>
        </p:nvPicPr>
        <p:blipFill rotWithShape="1">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9230" y="5701748"/>
            <a:ext cx="2162167" cy="1017843"/>
          </a:xfrm>
          <a:prstGeom prst="rect">
            <a:avLst/>
          </a:prstGeom>
        </p:spPr>
      </p:pic>
    </p:spTree>
    <p:extLst>
      <p:ext uri="{BB962C8B-B14F-4D97-AF65-F5344CB8AC3E}">
        <p14:creationId xmlns:p14="http://schemas.microsoft.com/office/powerpoint/2010/main" val="26872458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47F7A6-B4D3-4DD5-8C50-C097826E07A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2A3D10F3-9FBA-49C1-89B0-D3BC90923349}"/>
              </a:ext>
            </a:extLst>
          </p:cNvPr>
          <p:cNvSpPr/>
          <p:nvPr userDrawn="1"/>
        </p:nvSpPr>
        <p:spPr>
          <a:xfrm>
            <a:off x="1" y="0"/>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sp>
        <p:nvSpPr>
          <p:cNvPr id="5" name="Title 1">
            <a:extLst>
              <a:ext uri="{FF2B5EF4-FFF2-40B4-BE49-F238E27FC236}">
                <a16:creationId xmlns:a16="http://schemas.microsoft.com/office/drawing/2014/main" id="{E5DB35CE-7101-4A81-8867-51DBC1F74C0D}"/>
              </a:ext>
            </a:extLst>
          </p:cNvPr>
          <p:cNvSpPr>
            <a:spLocks noGrp="1"/>
          </p:cNvSpPr>
          <p:nvPr>
            <p:ph type="title" hasCustomPrompt="1"/>
          </p:nvPr>
        </p:nvSpPr>
        <p:spPr>
          <a:xfrm>
            <a:off x="4271798" y="2660915"/>
            <a:ext cx="72968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4">
            <a:extLst>
              <a:ext uri="{FF2B5EF4-FFF2-40B4-BE49-F238E27FC236}">
                <a16:creationId xmlns:a16="http://schemas.microsoft.com/office/drawing/2014/main" id="{E83E6470-4D48-43D5-8E4C-1F191254658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13" y="0"/>
            <a:ext cx="12188388" cy="6858000"/>
          </a:xfrm>
          <a:prstGeom prst="rect">
            <a:avLst/>
          </a:prstGeom>
        </p:spPr>
      </p:pic>
    </p:spTree>
    <p:extLst>
      <p:ext uri="{BB962C8B-B14F-4D97-AF65-F5344CB8AC3E}">
        <p14:creationId xmlns:p14="http://schemas.microsoft.com/office/powerpoint/2010/main" val="4617709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umber slide #5">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13" y="0"/>
            <a:ext cx="12188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18059" y="0"/>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6119" y="0"/>
            <a:ext cx="12188388" cy="6858000"/>
          </a:xfrm>
          <a:prstGeom prst="rect">
            <a:avLst/>
          </a:prstGeom>
        </p:spPr>
      </p:pic>
      <p:sp>
        <p:nvSpPr>
          <p:cNvPr id="2" name="Title 1"/>
          <p:cNvSpPr>
            <a:spLocks noGrp="1"/>
          </p:cNvSpPr>
          <p:nvPr>
            <p:ph type="title" hasCustomPrompt="1"/>
          </p:nvPr>
        </p:nvSpPr>
        <p:spPr>
          <a:xfrm>
            <a:off x="4271798" y="2660915"/>
            <a:ext cx="72968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5"/>
          <p:cNvPicPr>
            <a:picLocks noChangeAspect="1"/>
          </p:cNvPicPr>
          <p:nvPr userDrawn="1"/>
        </p:nvPicPr>
        <p:blipFill rotWithShape="1">
          <a:blip r:embed="rId5"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9230" y="5701748"/>
            <a:ext cx="2162167" cy="1017843"/>
          </a:xfrm>
          <a:prstGeom prst="rect">
            <a:avLst/>
          </a:prstGeom>
        </p:spPr>
      </p:pic>
    </p:spTree>
    <p:extLst>
      <p:ext uri="{BB962C8B-B14F-4D97-AF65-F5344CB8AC3E}">
        <p14:creationId xmlns:p14="http://schemas.microsoft.com/office/powerpoint/2010/main" val="8828183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4" name="Text Placeholder 2"/>
          <p:cNvSpPr>
            <a:spLocks noGrp="1"/>
          </p:cNvSpPr>
          <p:nvPr>
            <p:ph type="body" idx="1"/>
          </p:nvPr>
        </p:nvSpPr>
        <p:spPr>
          <a:xfrm>
            <a:off x="288650" y="1454400"/>
            <a:ext cx="11664001" cy="46332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88650" y="164637"/>
            <a:ext cx="11664001" cy="756000"/>
          </a:xfrm>
          <a:prstGeom prst="rect">
            <a:avLst/>
          </a:prstGeom>
        </p:spPr>
        <p:txBody>
          <a:bodyPr vert="horz" lIns="91440" tIns="45720" rIns="91440" bIns="45720" rtlCol="0" anchor="t" anchorCtr="0">
            <a:noAutofit/>
          </a:bodyPr>
          <a:lstStyle/>
          <a:p>
            <a:r>
              <a:rPr lang="nl-NL" dirty="0"/>
              <a:t>Click to edit the header</a:t>
            </a:r>
          </a:p>
        </p:txBody>
      </p:sp>
      <p:sp>
        <p:nvSpPr>
          <p:cNvPr id="2" name="TextBox 1"/>
          <p:cNvSpPr txBox="1"/>
          <p:nvPr userDrawn="1"/>
        </p:nvSpPr>
        <p:spPr>
          <a:xfrm>
            <a:off x="307124" y="6293068"/>
            <a:ext cx="3429332" cy="297454"/>
          </a:xfrm>
          <a:prstGeom prst="rect">
            <a:avLst/>
          </a:prstGeom>
          <a:noFill/>
        </p:spPr>
        <p:txBody>
          <a:bodyPr wrap="none" rtlCol="0">
            <a:spAutoFit/>
          </a:bodyPr>
          <a:lstStyle/>
          <a:p>
            <a:pPr marL="0" marR="0" indent="0" algn="l" defTabSz="1218895" rtl="0" eaLnBrk="1" fontAlgn="auto" latinLnBrk="0" hangingPunct="1">
              <a:lnSpc>
                <a:spcPct val="100000"/>
              </a:lnSpc>
              <a:spcBef>
                <a:spcPts val="0"/>
              </a:spcBef>
              <a:spcAft>
                <a:spcPts val="0"/>
              </a:spcAft>
              <a:buClrTx/>
              <a:buSzTx/>
              <a:buFontTx/>
              <a:buNone/>
              <a:tabLst/>
              <a:defRPr/>
            </a:pPr>
            <a:fld id="{FE79AF32-36D4-7344-A3EF-96AB86137B92}" type="slidenum">
              <a:rPr lang="en-GB" sz="1333" b="0" i="0" smtClean="0">
                <a:solidFill>
                  <a:schemeClr val="tx2"/>
                </a:solidFill>
                <a:latin typeface="Stag LCG Light" charset="0"/>
                <a:ea typeface="Stag LCG Light" charset="0"/>
                <a:cs typeface="Stag LCG Light" charset="0"/>
              </a:rPr>
              <a:pPr marL="0" marR="0" indent="0" algn="l" defTabSz="1218895" rtl="0" eaLnBrk="1" fontAlgn="auto" latinLnBrk="0" hangingPunct="1">
                <a:lnSpc>
                  <a:spcPct val="100000"/>
                </a:lnSpc>
                <a:spcBef>
                  <a:spcPts val="0"/>
                </a:spcBef>
                <a:spcAft>
                  <a:spcPts val="0"/>
                </a:spcAft>
                <a:buClrTx/>
                <a:buSzTx/>
                <a:buFontTx/>
                <a:buNone/>
                <a:tabLst/>
                <a:defRPr/>
              </a:pPr>
              <a:t>‹N°›</a:t>
            </a:fld>
            <a:r>
              <a:rPr lang="en-GB" sz="1333" b="0" i="0" dirty="0">
                <a:solidFill>
                  <a:schemeClr val="tx2"/>
                </a:solidFill>
                <a:latin typeface="Stag LCG Book" charset="0"/>
                <a:ea typeface="Stag LCG Book" charset="0"/>
                <a:cs typeface="Stag LCG Book" charset="0"/>
              </a:rPr>
              <a:t>  |  </a:t>
            </a:r>
            <a:r>
              <a:rPr lang="en-GB" sz="1333" b="0" i="0" dirty="0">
                <a:solidFill>
                  <a:schemeClr val="tx2"/>
                </a:solidFill>
                <a:latin typeface="Stag LCG Light" charset="0"/>
                <a:ea typeface="Stag LCG Light" charset="0"/>
                <a:cs typeface="Stag LCG Light" charset="0"/>
              </a:rPr>
              <a:t>Trusted partner for your </a:t>
            </a:r>
            <a:r>
              <a:rPr lang="en-GB" sz="1333" b="0" i="0" dirty="0">
                <a:solidFill>
                  <a:schemeClr val="tx2"/>
                </a:solidFill>
                <a:latin typeface="Stag Sans LCG Book" charset="0"/>
                <a:ea typeface="Stag Sans LCG Book" charset="0"/>
                <a:cs typeface="Stag Sans LCG Book" charset="0"/>
              </a:rPr>
              <a:t>Digital Journey</a:t>
            </a:r>
          </a:p>
        </p:txBody>
      </p:sp>
    </p:spTree>
    <p:extLst>
      <p:ext uri="{BB962C8B-B14F-4D97-AF65-F5344CB8AC3E}">
        <p14:creationId xmlns:p14="http://schemas.microsoft.com/office/powerpoint/2010/main" val="975739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p:txStyles>
    <p:titleStyle>
      <a:lvl1pPr algn="l" defTabSz="1218895" rtl="0" eaLnBrk="1" latinLnBrk="0" hangingPunct="1">
        <a:spcBef>
          <a:spcPct val="0"/>
        </a:spcBef>
        <a:buNone/>
        <a:defRPr sz="3199" b="0" i="0" kern="1200" baseline="0">
          <a:solidFill>
            <a:schemeClr val="tx1"/>
          </a:solidFill>
          <a:latin typeface="Stag LCG Medium" charset="0"/>
          <a:ea typeface="Stag LCG Medium" charset="0"/>
          <a:cs typeface="Stag LCG Medium" charset="0"/>
        </a:defRPr>
      </a:lvl1pPr>
    </p:titleStyle>
    <p:bodyStyle>
      <a:lvl1pPr marL="359910" indent="-359910" algn="l" defTabSz="1218895" rtl="0" eaLnBrk="1" latinLnBrk="0" hangingPunct="1">
        <a:spcBef>
          <a:spcPct val="20000"/>
        </a:spcBef>
        <a:buClr>
          <a:schemeClr val="tx2"/>
        </a:buClr>
        <a:buFont typeface="Lucida Sans Unicode" pitchFamily="34" charset="0"/>
        <a:buChar char="▶"/>
        <a:defRPr sz="2133" b="0" i="0" kern="1200" baseline="0">
          <a:solidFill>
            <a:schemeClr val="tx1"/>
          </a:solidFill>
          <a:latin typeface="Stag Sans LCG Light" charset="0"/>
          <a:ea typeface="Stag Sans LCG Light" charset="0"/>
          <a:cs typeface="Stag Sans LCG Light" charset="0"/>
        </a:defRPr>
      </a:lvl1pPr>
      <a:lvl2pPr marL="719820" indent="-359910" algn="l" defTabSz="1218895" rtl="0" eaLnBrk="1" latinLnBrk="0" hangingPunct="1">
        <a:spcBef>
          <a:spcPts val="512"/>
        </a:spcBef>
        <a:buClr>
          <a:schemeClr val="tx2"/>
        </a:buClr>
        <a:buFont typeface="Arial" pitchFamily="34" charset="0"/>
        <a:buChar char="–"/>
        <a:defRPr sz="2133" b="0" i="0" kern="1200" baseline="0">
          <a:solidFill>
            <a:schemeClr val="tx1"/>
          </a:solidFill>
          <a:latin typeface="Stag Sans LCG Light" charset="0"/>
          <a:ea typeface="Stag Sans LCG Light" charset="0"/>
          <a:cs typeface="Stag Sans LCG Light" charset="0"/>
        </a:defRPr>
      </a:lvl2pPr>
      <a:lvl3pPr marL="1079730" indent="-359910" algn="l" defTabSz="1218895" rtl="0" eaLnBrk="1" latinLnBrk="0" hangingPunct="1">
        <a:spcBef>
          <a:spcPct val="20000"/>
        </a:spcBef>
        <a:buClr>
          <a:schemeClr val="tx2"/>
        </a:buClr>
        <a:buFont typeface="Arial" pitchFamily="34" charset="0"/>
        <a:buChar char="•"/>
        <a:defRPr sz="2133" b="0" i="0" kern="1200">
          <a:solidFill>
            <a:schemeClr val="tx1"/>
          </a:solidFill>
          <a:latin typeface="Stag Sans LCG Light" charset="0"/>
          <a:ea typeface="Stag Sans LCG Light" charset="0"/>
          <a:cs typeface="Stag Sans LCG Light" charset="0"/>
        </a:defRPr>
      </a:lvl3pPr>
      <a:lvl4pPr marL="1439640" indent="-359910" algn="l" defTabSz="1218895" rtl="0" eaLnBrk="1" latinLnBrk="0" hangingPunct="1">
        <a:spcBef>
          <a:spcPct val="20000"/>
        </a:spcBef>
        <a:buClr>
          <a:schemeClr val="tx2"/>
        </a:buClr>
        <a:buFont typeface="Arial" pitchFamily="34" charset="0"/>
        <a:buChar char="–"/>
        <a:defRPr sz="2133" b="0" i="0" kern="1200" baseline="0">
          <a:solidFill>
            <a:schemeClr val="tx1"/>
          </a:solidFill>
          <a:latin typeface="Stag Sans LCG Light" charset="0"/>
          <a:ea typeface="Stag Sans LCG Light" charset="0"/>
          <a:cs typeface="Stag Sans LCG Light" charset="0"/>
        </a:defRPr>
      </a:lvl4pPr>
      <a:lvl5pPr marL="1799550" indent="-359910" algn="l" defTabSz="1218895" rtl="0" eaLnBrk="1" latinLnBrk="0" hangingPunct="1">
        <a:spcBef>
          <a:spcPct val="20000"/>
        </a:spcBef>
        <a:buClr>
          <a:schemeClr val="tx2"/>
        </a:buClr>
        <a:buFont typeface="Arial" pitchFamily="34" charset="0"/>
        <a:buChar char="»"/>
        <a:defRPr sz="2133" b="0" i="0" kern="1200">
          <a:solidFill>
            <a:schemeClr val="tx1"/>
          </a:solidFill>
          <a:latin typeface="Stag Sans LCG Light" charset="0"/>
          <a:ea typeface="Stag Sans LCG Light" charset="0"/>
          <a:cs typeface="Stag Sans LCG Light"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nl-NL"/>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03201" y="376239"/>
            <a:ext cx="11645900"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7" tIns="45714" rIns="91427" bIns="45714" numCol="1" anchor="t" anchorCtr="0" compatLnSpc="1">
            <a:prstTxWarp prst="textNoShape">
              <a:avLst/>
            </a:prstTxWarp>
          </a:bodyPr>
          <a:lstStyle/>
          <a:p>
            <a:pPr lvl="0"/>
            <a:r>
              <a:rPr lang="en-US"/>
              <a:t>Click to edit Master title style</a:t>
            </a:r>
            <a:endParaRPr lang="fr-FR" dirty="0"/>
          </a:p>
        </p:txBody>
      </p:sp>
      <p:sp>
        <p:nvSpPr>
          <p:cNvPr id="26627" name="Rectangle 3"/>
          <p:cNvSpPr>
            <a:spLocks noGrp="1" noChangeArrowheads="1"/>
          </p:cNvSpPr>
          <p:nvPr>
            <p:ph type="body" idx="1"/>
          </p:nvPr>
        </p:nvSpPr>
        <p:spPr bwMode="auto">
          <a:xfrm>
            <a:off x="186269" y="1455741"/>
            <a:ext cx="11662833"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7" tIns="45714" rIns="91427" bIns="4571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Text Box 5"/>
          <p:cNvSpPr txBox="1">
            <a:spLocks noChangeArrowheads="1"/>
          </p:cNvSpPr>
          <p:nvPr/>
        </p:nvSpPr>
        <p:spPr bwMode="auto">
          <a:xfrm>
            <a:off x="6402920" y="6535057"/>
            <a:ext cx="825500" cy="23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9" tIns="50006" rIns="100009" bIns="50006" anchor="ctr">
            <a:spAutoFit/>
          </a:bodyPr>
          <a:lstStyle>
            <a:lvl1pPr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1pPr>
            <a:lvl2pPr marL="742950" indent="-285750"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2pPr>
            <a:lvl3pPr marL="1143000" indent="-228600"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3pPr>
            <a:lvl4pPr marL="1600200" indent="-228600"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4pPr>
            <a:lvl5pPr marL="2057400" indent="-228600"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5pPr>
            <a:lvl6pPr marL="2514600" indent="-228600" defTabSz="415925" eaLnBrk="0" fontAlgn="base" hangingPunct="0">
              <a:spcBef>
                <a:spcPct val="0"/>
              </a:spcBef>
              <a:spcAft>
                <a:spcPct val="0"/>
              </a:spcAft>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6pPr>
            <a:lvl7pPr marL="2971800" indent="-228600" defTabSz="415925" eaLnBrk="0" fontAlgn="base" hangingPunct="0">
              <a:spcBef>
                <a:spcPct val="0"/>
              </a:spcBef>
              <a:spcAft>
                <a:spcPct val="0"/>
              </a:spcAft>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7pPr>
            <a:lvl8pPr marL="3429000" indent="-228600" defTabSz="415925" eaLnBrk="0" fontAlgn="base" hangingPunct="0">
              <a:spcBef>
                <a:spcPct val="0"/>
              </a:spcBef>
              <a:spcAft>
                <a:spcPct val="0"/>
              </a:spcAft>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8pPr>
            <a:lvl9pPr marL="3886200" indent="-228600" defTabSz="415925" eaLnBrk="0" fontAlgn="base" hangingPunct="0">
              <a:spcBef>
                <a:spcPct val="0"/>
              </a:spcBef>
              <a:spcAft>
                <a:spcPct val="0"/>
              </a:spcAft>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9pPr>
          </a:lstStyle>
          <a:p>
            <a:pPr algn="ctr" eaLnBrk="1" hangingPunct="1">
              <a:spcBef>
                <a:spcPts val="463"/>
              </a:spcBef>
              <a:buClr>
                <a:srgbClr val="000000"/>
              </a:buClr>
              <a:buSzPct val="100000"/>
              <a:buFont typeface="Times New Roman" pitchFamily="18" charset="0"/>
              <a:buNone/>
              <a:defRPr/>
            </a:pPr>
            <a:fld id="{7BBDBE16-9CD6-445E-B48B-4D9D7507000B}" type="slidenum">
              <a:rPr lang="en-US" sz="900" smtClean="0">
                <a:solidFill>
                  <a:srgbClr val="818181"/>
                </a:solidFill>
                <a:latin typeface="Lucida Sans" pitchFamily="34" charset="0"/>
              </a:rPr>
              <a:pPr algn="ctr" eaLnBrk="1" hangingPunct="1">
                <a:spcBef>
                  <a:spcPts val="463"/>
                </a:spcBef>
                <a:buClr>
                  <a:srgbClr val="000000"/>
                </a:buClr>
                <a:buSzPct val="100000"/>
                <a:buFont typeface="Times New Roman" pitchFamily="18" charset="0"/>
                <a:buNone/>
                <a:defRPr/>
              </a:pPr>
              <a:t>‹N°›</a:t>
            </a:fld>
            <a:endParaRPr lang="en-US" sz="900" dirty="0">
              <a:solidFill>
                <a:srgbClr val="818181"/>
              </a:solidFill>
              <a:latin typeface="Lucida Sans" pitchFamily="34" charset="0"/>
            </a:endParaRPr>
          </a:p>
        </p:txBody>
      </p:sp>
    </p:spTree>
    <p:extLst>
      <p:ext uri="{BB962C8B-B14F-4D97-AF65-F5344CB8AC3E}">
        <p14:creationId xmlns:p14="http://schemas.microsoft.com/office/powerpoint/2010/main" val="20974326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p:txStyles>
    <p:titleStyle>
      <a:lvl1pPr algn="l" rtl="0" eaLnBrk="1" fontAlgn="base" hangingPunct="1">
        <a:spcBef>
          <a:spcPct val="0"/>
        </a:spcBef>
        <a:spcAft>
          <a:spcPct val="0"/>
        </a:spcAft>
        <a:defRPr sz="2399" b="1">
          <a:solidFill>
            <a:srgbClr val="000000"/>
          </a:solidFill>
          <a:latin typeface="Verdana"/>
          <a:ea typeface="MS PGothic" pitchFamily="34" charset="-128"/>
          <a:cs typeface="Verdana"/>
        </a:defRPr>
      </a:lvl1pPr>
      <a:lvl2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2pPr>
      <a:lvl3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3pPr>
      <a:lvl4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4pPr>
      <a:lvl5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5pPr>
      <a:lvl6pPr marL="457086"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6pPr>
      <a:lvl7pPr marL="914171"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7pPr>
      <a:lvl8pPr marL="1371257"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8pPr>
      <a:lvl9pPr marL="1828343"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9pPr>
    </p:titleStyle>
    <p:bodyStyle>
      <a:lvl1pPr marL="268221" indent="-268221" algn="l" rtl="0" eaLnBrk="1" fontAlgn="base" hangingPunct="1">
        <a:spcBef>
          <a:spcPct val="20000"/>
        </a:spcBef>
        <a:spcAft>
          <a:spcPct val="0"/>
        </a:spcAft>
        <a:buClr>
          <a:srgbClr val="0066A1"/>
        </a:buClr>
        <a:buFont typeface="Lucida Sans Unicode" pitchFamily="34" charset="0"/>
        <a:buChar char="▶"/>
        <a:defRPr sz="1600">
          <a:solidFill>
            <a:srgbClr val="000000"/>
          </a:solidFill>
          <a:latin typeface="Verdana"/>
          <a:ea typeface="MS PGothic" pitchFamily="34" charset="-128"/>
          <a:cs typeface="Verdana"/>
        </a:defRPr>
      </a:lvl1pPr>
      <a:lvl2pPr marL="539616" indent="-269807" algn="l" rtl="0" eaLnBrk="1" fontAlgn="base" hangingPunct="1">
        <a:spcBef>
          <a:spcPct val="20000"/>
        </a:spcBef>
        <a:spcAft>
          <a:spcPct val="0"/>
        </a:spcAft>
        <a:buClr>
          <a:srgbClr val="0066A1"/>
        </a:buClr>
        <a:buFont typeface="Arial" charset="0"/>
        <a:buChar char="–"/>
        <a:defRPr sz="1600">
          <a:solidFill>
            <a:srgbClr val="000000"/>
          </a:solidFill>
          <a:latin typeface="Verdana"/>
          <a:ea typeface="Arial" charset="0"/>
          <a:cs typeface="Verdana"/>
        </a:defRPr>
      </a:lvl2pPr>
      <a:lvl3pPr marL="809423" indent="-268221" algn="l" rtl="0" eaLnBrk="1" fontAlgn="base" hangingPunct="1">
        <a:spcBef>
          <a:spcPct val="20000"/>
        </a:spcBef>
        <a:spcAft>
          <a:spcPct val="0"/>
        </a:spcAft>
        <a:buClr>
          <a:srgbClr val="0066A1"/>
        </a:buClr>
        <a:buFont typeface="Arial" charset="0"/>
        <a:buChar char="•"/>
        <a:defRPr sz="1600">
          <a:solidFill>
            <a:srgbClr val="000000"/>
          </a:solidFill>
          <a:latin typeface="Verdana"/>
          <a:ea typeface="Arial" charset="0"/>
          <a:cs typeface="Verdana"/>
        </a:defRPr>
      </a:lvl3pPr>
      <a:lvl4pPr marL="1080818" indent="-269807"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4pPr>
      <a:lvl5pPr marL="1349037"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5pPr>
      <a:lvl6pPr marL="1806123"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6pPr>
      <a:lvl7pPr marL="2263209"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7pPr>
      <a:lvl8pPr marL="2720294"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8pPr>
      <a:lvl9pPr marL="3177380"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9pPr>
    </p:bodyStyle>
    <p:otherStyle>
      <a:defPPr>
        <a:defRPr lang="fr-FR"/>
      </a:defPPr>
      <a:lvl1pPr marL="0" algn="l" defTabSz="457086" rtl="0" eaLnBrk="1" latinLnBrk="0" hangingPunct="1">
        <a:defRPr sz="1800" kern="1200">
          <a:solidFill>
            <a:schemeClr val="tx1"/>
          </a:solidFill>
          <a:latin typeface="+mn-lt"/>
          <a:ea typeface="+mn-ea"/>
          <a:cs typeface="+mn-cs"/>
        </a:defRPr>
      </a:lvl1pPr>
      <a:lvl2pPr marL="457086" algn="l" defTabSz="457086" rtl="0" eaLnBrk="1" latinLnBrk="0" hangingPunct="1">
        <a:defRPr sz="1800" kern="1200">
          <a:solidFill>
            <a:schemeClr val="tx1"/>
          </a:solidFill>
          <a:latin typeface="+mn-lt"/>
          <a:ea typeface="+mn-ea"/>
          <a:cs typeface="+mn-cs"/>
        </a:defRPr>
      </a:lvl2pPr>
      <a:lvl3pPr marL="914171" algn="l" defTabSz="457086" rtl="0" eaLnBrk="1" latinLnBrk="0" hangingPunct="1">
        <a:defRPr sz="1800" kern="1200">
          <a:solidFill>
            <a:schemeClr val="tx1"/>
          </a:solidFill>
          <a:latin typeface="+mn-lt"/>
          <a:ea typeface="+mn-ea"/>
          <a:cs typeface="+mn-cs"/>
        </a:defRPr>
      </a:lvl3pPr>
      <a:lvl4pPr marL="1371257" algn="l" defTabSz="457086" rtl="0" eaLnBrk="1" latinLnBrk="0" hangingPunct="1">
        <a:defRPr sz="1800" kern="1200">
          <a:solidFill>
            <a:schemeClr val="tx1"/>
          </a:solidFill>
          <a:latin typeface="+mn-lt"/>
          <a:ea typeface="+mn-ea"/>
          <a:cs typeface="+mn-cs"/>
        </a:defRPr>
      </a:lvl4pPr>
      <a:lvl5pPr marL="1828343" algn="l" defTabSz="457086" rtl="0" eaLnBrk="1" latinLnBrk="0" hangingPunct="1">
        <a:defRPr sz="1800" kern="1200">
          <a:solidFill>
            <a:schemeClr val="tx1"/>
          </a:solidFill>
          <a:latin typeface="+mn-lt"/>
          <a:ea typeface="+mn-ea"/>
          <a:cs typeface="+mn-cs"/>
        </a:defRPr>
      </a:lvl5pPr>
      <a:lvl6pPr marL="2285429" algn="l" defTabSz="457086" rtl="0" eaLnBrk="1" latinLnBrk="0" hangingPunct="1">
        <a:defRPr sz="1800" kern="1200">
          <a:solidFill>
            <a:schemeClr val="tx1"/>
          </a:solidFill>
          <a:latin typeface="+mn-lt"/>
          <a:ea typeface="+mn-ea"/>
          <a:cs typeface="+mn-cs"/>
        </a:defRPr>
      </a:lvl6pPr>
      <a:lvl7pPr marL="2742514" algn="l" defTabSz="457086" rtl="0" eaLnBrk="1" latinLnBrk="0" hangingPunct="1">
        <a:defRPr sz="1800" kern="1200">
          <a:solidFill>
            <a:schemeClr val="tx1"/>
          </a:solidFill>
          <a:latin typeface="+mn-lt"/>
          <a:ea typeface="+mn-ea"/>
          <a:cs typeface="+mn-cs"/>
        </a:defRPr>
      </a:lvl7pPr>
      <a:lvl8pPr marL="3199600" algn="l" defTabSz="457086" rtl="0" eaLnBrk="1" latinLnBrk="0" hangingPunct="1">
        <a:defRPr sz="1800" kern="1200">
          <a:solidFill>
            <a:schemeClr val="tx1"/>
          </a:solidFill>
          <a:latin typeface="+mn-lt"/>
          <a:ea typeface="+mn-ea"/>
          <a:cs typeface="+mn-cs"/>
        </a:defRPr>
      </a:lvl8pPr>
      <a:lvl9pPr marL="3656686" algn="l" defTabSz="4570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03201" y="376239"/>
            <a:ext cx="11645900"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7" tIns="45714" rIns="91427" bIns="45714" numCol="1" anchor="t" anchorCtr="0" compatLnSpc="1">
            <a:prstTxWarp prst="textNoShape">
              <a:avLst/>
            </a:prstTxWarp>
          </a:bodyPr>
          <a:lstStyle/>
          <a:p>
            <a:pPr lvl="0"/>
            <a:r>
              <a:rPr lang="en-US"/>
              <a:t>Click to edit Master title style</a:t>
            </a:r>
            <a:endParaRPr lang="fr-FR" dirty="0"/>
          </a:p>
        </p:txBody>
      </p:sp>
      <p:sp>
        <p:nvSpPr>
          <p:cNvPr id="26627" name="Rectangle 3"/>
          <p:cNvSpPr>
            <a:spLocks noGrp="1" noChangeArrowheads="1"/>
          </p:cNvSpPr>
          <p:nvPr>
            <p:ph type="body" idx="1"/>
          </p:nvPr>
        </p:nvSpPr>
        <p:spPr bwMode="auto">
          <a:xfrm>
            <a:off x="186269" y="1455741"/>
            <a:ext cx="11662833"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7" tIns="45714" rIns="91427" bIns="4571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Text Box 5"/>
          <p:cNvSpPr txBox="1">
            <a:spLocks noChangeArrowheads="1"/>
          </p:cNvSpPr>
          <p:nvPr/>
        </p:nvSpPr>
        <p:spPr bwMode="auto">
          <a:xfrm>
            <a:off x="6402920" y="6535057"/>
            <a:ext cx="825500" cy="23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9" tIns="50006" rIns="100009" bIns="50006" anchor="ctr">
            <a:spAutoFit/>
          </a:bodyPr>
          <a:lstStyle>
            <a:lvl1pPr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1pPr>
            <a:lvl2pPr marL="742950" indent="-285750"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2pPr>
            <a:lvl3pPr marL="1143000" indent="-228600"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3pPr>
            <a:lvl4pPr marL="1600200" indent="-228600"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4pPr>
            <a:lvl5pPr marL="2057400" indent="-228600"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5pPr>
            <a:lvl6pPr marL="2514600" indent="-228600" defTabSz="415925" eaLnBrk="0" fontAlgn="base" hangingPunct="0">
              <a:spcBef>
                <a:spcPct val="0"/>
              </a:spcBef>
              <a:spcAft>
                <a:spcPct val="0"/>
              </a:spcAft>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6pPr>
            <a:lvl7pPr marL="2971800" indent="-228600" defTabSz="415925" eaLnBrk="0" fontAlgn="base" hangingPunct="0">
              <a:spcBef>
                <a:spcPct val="0"/>
              </a:spcBef>
              <a:spcAft>
                <a:spcPct val="0"/>
              </a:spcAft>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7pPr>
            <a:lvl8pPr marL="3429000" indent="-228600" defTabSz="415925" eaLnBrk="0" fontAlgn="base" hangingPunct="0">
              <a:spcBef>
                <a:spcPct val="0"/>
              </a:spcBef>
              <a:spcAft>
                <a:spcPct val="0"/>
              </a:spcAft>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8pPr>
            <a:lvl9pPr marL="3886200" indent="-228600" defTabSz="415925" eaLnBrk="0" fontAlgn="base" hangingPunct="0">
              <a:spcBef>
                <a:spcPct val="0"/>
              </a:spcBef>
              <a:spcAft>
                <a:spcPct val="0"/>
              </a:spcAft>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9pPr>
          </a:lstStyle>
          <a:p>
            <a:pPr algn="ctr" eaLnBrk="1" hangingPunct="1">
              <a:spcBef>
                <a:spcPts val="463"/>
              </a:spcBef>
              <a:buClr>
                <a:srgbClr val="000000"/>
              </a:buClr>
              <a:buSzPct val="100000"/>
              <a:buFont typeface="Times New Roman" pitchFamily="18" charset="0"/>
              <a:buNone/>
              <a:defRPr/>
            </a:pPr>
            <a:fld id="{7BBDBE16-9CD6-445E-B48B-4D9D7507000B}" type="slidenum">
              <a:rPr lang="en-US" sz="900" smtClean="0">
                <a:solidFill>
                  <a:srgbClr val="818181"/>
                </a:solidFill>
                <a:latin typeface="Lucida Sans" pitchFamily="34" charset="0"/>
              </a:rPr>
              <a:pPr algn="ctr" eaLnBrk="1" hangingPunct="1">
                <a:spcBef>
                  <a:spcPts val="463"/>
                </a:spcBef>
                <a:buClr>
                  <a:srgbClr val="000000"/>
                </a:buClr>
                <a:buSzPct val="100000"/>
                <a:buFont typeface="Times New Roman" pitchFamily="18" charset="0"/>
                <a:buNone/>
                <a:defRPr/>
              </a:pPr>
              <a:t>‹N°›</a:t>
            </a:fld>
            <a:endParaRPr lang="en-US" sz="900" dirty="0">
              <a:solidFill>
                <a:srgbClr val="818181"/>
              </a:solidFill>
              <a:latin typeface="Lucida Sans" pitchFamily="34" charset="0"/>
            </a:endParaRPr>
          </a:p>
        </p:txBody>
      </p:sp>
    </p:spTree>
    <p:extLst>
      <p:ext uri="{BB962C8B-B14F-4D97-AF65-F5344CB8AC3E}">
        <p14:creationId xmlns:p14="http://schemas.microsoft.com/office/powerpoint/2010/main" val="22634450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p:txStyles>
    <p:titleStyle>
      <a:lvl1pPr algn="l" rtl="0" eaLnBrk="1" fontAlgn="base" hangingPunct="1">
        <a:spcBef>
          <a:spcPct val="0"/>
        </a:spcBef>
        <a:spcAft>
          <a:spcPct val="0"/>
        </a:spcAft>
        <a:defRPr sz="2399" b="1">
          <a:solidFill>
            <a:srgbClr val="000000"/>
          </a:solidFill>
          <a:latin typeface="Verdana"/>
          <a:ea typeface="MS PGothic" pitchFamily="34" charset="-128"/>
          <a:cs typeface="Verdana"/>
        </a:defRPr>
      </a:lvl1pPr>
      <a:lvl2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2pPr>
      <a:lvl3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3pPr>
      <a:lvl4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4pPr>
      <a:lvl5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5pPr>
      <a:lvl6pPr marL="457086"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6pPr>
      <a:lvl7pPr marL="914171"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7pPr>
      <a:lvl8pPr marL="1371257"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8pPr>
      <a:lvl9pPr marL="1828343"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9pPr>
    </p:titleStyle>
    <p:bodyStyle>
      <a:lvl1pPr marL="268221" indent="-268221" algn="l" rtl="0" eaLnBrk="1" fontAlgn="base" hangingPunct="1">
        <a:spcBef>
          <a:spcPct val="20000"/>
        </a:spcBef>
        <a:spcAft>
          <a:spcPct val="0"/>
        </a:spcAft>
        <a:buClr>
          <a:srgbClr val="0066A1"/>
        </a:buClr>
        <a:buFont typeface="Lucida Sans Unicode" pitchFamily="34" charset="0"/>
        <a:buChar char="▶"/>
        <a:defRPr sz="1600">
          <a:solidFill>
            <a:srgbClr val="000000"/>
          </a:solidFill>
          <a:latin typeface="Verdana"/>
          <a:ea typeface="MS PGothic" pitchFamily="34" charset="-128"/>
          <a:cs typeface="Verdana"/>
        </a:defRPr>
      </a:lvl1pPr>
      <a:lvl2pPr marL="539616" indent="-269807" algn="l" rtl="0" eaLnBrk="1" fontAlgn="base" hangingPunct="1">
        <a:spcBef>
          <a:spcPct val="20000"/>
        </a:spcBef>
        <a:spcAft>
          <a:spcPct val="0"/>
        </a:spcAft>
        <a:buClr>
          <a:srgbClr val="0066A1"/>
        </a:buClr>
        <a:buFont typeface="Arial" charset="0"/>
        <a:buChar char="–"/>
        <a:defRPr sz="1600">
          <a:solidFill>
            <a:srgbClr val="000000"/>
          </a:solidFill>
          <a:latin typeface="Verdana"/>
          <a:ea typeface="Arial" charset="0"/>
          <a:cs typeface="Verdana"/>
        </a:defRPr>
      </a:lvl2pPr>
      <a:lvl3pPr marL="809423" indent="-268221" algn="l" rtl="0" eaLnBrk="1" fontAlgn="base" hangingPunct="1">
        <a:spcBef>
          <a:spcPct val="20000"/>
        </a:spcBef>
        <a:spcAft>
          <a:spcPct val="0"/>
        </a:spcAft>
        <a:buClr>
          <a:srgbClr val="0066A1"/>
        </a:buClr>
        <a:buFont typeface="Arial" charset="0"/>
        <a:buChar char="•"/>
        <a:defRPr sz="1600">
          <a:solidFill>
            <a:srgbClr val="000000"/>
          </a:solidFill>
          <a:latin typeface="Verdana"/>
          <a:ea typeface="Arial" charset="0"/>
          <a:cs typeface="Verdana"/>
        </a:defRPr>
      </a:lvl3pPr>
      <a:lvl4pPr marL="1080818" indent="-269807"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4pPr>
      <a:lvl5pPr marL="1349037"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5pPr>
      <a:lvl6pPr marL="1806123"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6pPr>
      <a:lvl7pPr marL="2263209"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7pPr>
      <a:lvl8pPr marL="2720294"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8pPr>
      <a:lvl9pPr marL="3177380"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9pPr>
    </p:bodyStyle>
    <p:otherStyle>
      <a:defPPr>
        <a:defRPr lang="fr-FR"/>
      </a:defPPr>
      <a:lvl1pPr marL="0" algn="l" defTabSz="457086" rtl="0" eaLnBrk="1" latinLnBrk="0" hangingPunct="1">
        <a:defRPr sz="1800" kern="1200">
          <a:solidFill>
            <a:schemeClr val="tx1"/>
          </a:solidFill>
          <a:latin typeface="+mn-lt"/>
          <a:ea typeface="+mn-ea"/>
          <a:cs typeface="+mn-cs"/>
        </a:defRPr>
      </a:lvl1pPr>
      <a:lvl2pPr marL="457086" algn="l" defTabSz="457086" rtl="0" eaLnBrk="1" latinLnBrk="0" hangingPunct="1">
        <a:defRPr sz="1800" kern="1200">
          <a:solidFill>
            <a:schemeClr val="tx1"/>
          </a:solidFill>
          <a:latin typeface="+mn-lt"/>
          <a:ea typeface="+mn-ea"/>
          <a:cs typeface="+mn-cs"/>
        </a:defRPr>
      </a:lvl2pPr>
      <a:lvl3pPr marL="914171" algn="l" defTabSz="457086" rtl="0" eaLnBrk="1" latinLnBrk="0" hangingPunct="1">
        <a:defRPr sz="1800" kern="1200">
          <a:solidFill>
            <a:schemeClr val="tx1"/>
          </a:solidFill>
          <a:latin typeface="+mn-lt"/>
          <a:ea typeface="+mn-ea"/>
          <a:cs typeface="+mn-cs"/>
        </a:defRPr>
      </a:lvl3pPr>
      <a:lvl4pPr marL="1371257" algn="l" defTabSz="457086" rtl="0" eaLnBrk="1" latinLnBrk="0" hangingPunct="1">
        <a:defRPr sz="1800" kern="1200">
          <a:solidFill>
            <a:schemeClr val="tx1"/>
          </a:solidFill>
          <a:latin typeface="+mn-lt"/>
          <a:ea typeface="+mn-ea"/>
          <a:cs typeface="+mn-cs"/>
        </a:defRPr>
      </a:lvl4pPr>
      <a:lvl5pPr marL="1828343" algn="l" defTabSz="457086" rtl="0" eaLnBrk="1" latinLnBrk="0" hangingPunct="1">
        <a:defRPr sz="1800" kern="1200">
          <a:solidFill>
            <a:schemeClr val="tx1"/>
          </a:solidFill>
          <a:latin typeface="+mn-lt"/>
          <a:ea typeface="+mn-ea"/>
          <a:cs typeface="+mn-cs"/>
        </a:defRPr>
      </a:lvl5pPr>
      <a:lvl6pPr marL="2285429" algn="l" defTabSz="457086" rtl="0" eaLnBrk="1" latinLnBrk="0" hangingPunct="1">
        <a:defRPr sz="1800" kern="1200">
          <a:solidFill>
            <a:schemeClr val="tx1"/>
          </a:solidFill>
          <a:latin typeface="+mn-lt"/>
          <a:ea typeface="+mn-ea"/>
          <a:cs typeface="+mn-cs"/>
        </a:defRPr>
      </a:lvl6pPr>
      <a:lvl7pPr marL="2742514" algn="l" defTabSz="457086" rtl="0" eaLnBrk="1" latinLnBrk="0" hangingPunct="1">
        <a:defRPr sz="1800" kern="1200">
          <a:solidFill>
            <a:schemeClr val="tx1"/>
          </a:solidFill>
          <a:latin typeface="+mn-lt"/>
          <a:ea typeface="+mn-ea"/>
          <a:cs typeface="+mn-cs"/>
        </a:defRPr>
      </a:lvl7pPr>
      <a:lvl8pPr marL="3199600" algn="l" defTabSz="457086" rtl="0" eaLnBrk="1" latinLnBrk="0" hangingPunct="1">
        <a:defRPr sz="1800" kern="1200">
          <a:solidFill>
            <a:schemeClr val="tx1"/>
          </a:solidFill>
          <a:latin typeface="+mn-lt"/>
          <a:ea typeface="+mn-ea"/>
          <a:cs typeface="+mn-cs"/>
        </a:defRPr>
      </a:lvl8pPr>
      <a:lvl9pPr marL="3656686" algn="l" defTabSz="4570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53D581-A0BF-40DE-BC83-476535A8FFCF}"/>
              </a:ext>
            </a:extLst>
          </p:cNvPr>
          <p:cNvSpPr>
            <a:spLocks noGrp="1"/>
          </p:cNvSpPr>
          <p:nvPr>
            <p:ph type="ctrTitle"/>
          </p:nvPr>
        </p:nvSpPr>
        <p:spPr>
          <a:xfrm>
            <a:off x="287705" y="1604799"/>
            <a:ext cx="11780247" cy="1470025"/>
          </a:xfrm>
        </p:spPr>
        <p:txBody>
          <a:bodyPr/>
          <a:lstStyle/>
          <a:p>
            <a:r>
              <a:rPr lang="en-US" dirty="0"/>
              <a:t>Passive RADAR: Deinterleaving and Clustering unknown RADAR pulses</a:t>
            </a:r>
            <a:endParaRPr lang="fr-FR" dirty="0"/>
          </a:p>
        </p:txBody>
      </p:sp>
      <p:sp>
        <p:nvSpPr>
          <p:cNvPr id="4" name="Sous-titre 3">
            <a:extLst>
              <a:ext uri="{FF2B5EF4-FFF2-40B4-BE49-F238E27FC236}">
                <a16:creationId xmlns:a16="http://schemas.microsoft.com/office/drawing/2014/main" id="{EFD7019E-7F6F-4701-828F-2360BECF8CDE}"/>
              </a:ext>
            </a:extLst>
          </p:cNvPr>
          <p:cNvSpPr>
            <a:spLocks noGrp="1"/>
          </p:cNvSpPr>
          <p:nvPr>
            <p:ph type="subTitle" idx="1"/>
          </p:nvPr>
        </p:nvSpPr>
        <p:spPr>
          <a:xfrm>
            <a:off x="285423" y="3141952"/>
            <a:ext cx="11080039" cy="1010947"/>
          </a:xfrm>
        </p:spPr>
        <p:txBody>
          <a:bodyPr/>
          <a:lstStyle/>
          <a:p>
            <a:r>
              <a:rPr lang="fr-FR" sz="1600" dirty="0"/>
              <a:t>Manon Mottier</a:t>
            </a:r>
          </a:p>
          <a:p>
            <a:endParaRPr lang="fr-FR" sz="1600" dirty="0"/>
          </a:p>
          <a:p>
            <a:r>
              <a:rPr lang="fr-FR" sz="1600" dirty="0"/>
              <a:t>02 March 2021</a:t>
            </a:r>
          </a:p>
        </p:txBody>
      </p:sp>
    </p:spTree>
    <p:extLst>
      <p:ext uri="{BB962C8B-B14F-4D97-AF65-F5344CB8AC3E}">
        <p14:creationId xmlns:p14="http://schemas.microsoft.com/office/powerpoint/2010/main" val="320108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Espace réservé du contenu 2">
                <a:extLst>
                  <a:ext uri="{FF2B5EF4-FFF2-40B4-BE49-F238E27FC236}">
                    <a16:creationId xmlns:a16="http://schemas.microsoft.com/office/drawing/2014/main" id="{BFAA1891-B6BA-459F-86D4-9E398614CD99}"/>
                  </a:ext>
                </a:extLst>
              </p:cNvPr>
              <p:cNvSpPr>
                <a:spLocks noGrp="1"/>
              </p:cNvSpPr>
              <p:nvPr>
                <p:ph idx="1"/>
              </p:nvPr>
            </p:nvSpPr>
            <p:spPr>
              <a:xfrm>
                <a:off x="187808" y="1324192"/>
                <a:ext cx="5830219" cy="4919537"/>
              </a:xfrm>
            </p:spPr>
            <p:txBody>
              <a:bodyPr/>
              <a:lstStyle/>
              <a:p>
                <a:pPr>
                  <a:buFont typeface="Wingdings" panose="05000000000000000000" pitchFamily="2" charset="2"/>
                  <a:buChar char="§"/>
                </a:pPr>
                <a:r>
                  <a:rPr lang="en-US" sz="1400" dirty="0">
                    <a:latin typeface="Verdana" panose="020B0604030504040204" pitchFamily="34" charset="0"/>
                    <a:ea typeface="Verdana" panose="020B0604030504040204" pitchFamily="34" charset="0"/>
                  </a:rPr>
                  <a:t>Transporting distribution to another has a cost:</a:t>
                </a:r>
              </a:p>
              <a:p>
                <a:pPr>
                  <a:buFont typeface="Wingdings" panose="05000000000000000000" pitchFamily="2" charset="2"/>
                  <a:buChar char="§"/>
                </a:pPr>
                <a:endParaRPr lang="en-US" sz="1400" dirty="0">
                  <a:latin typeface="Verdana" panose="020B0604030504040204" pitchFamily="34" charset="0"/>
                  <a:ea typeface="Verdana" panose="020B0604030504040204" pitchFamily="34" charset="0"/>
                </a:endParaRPr>
              </a:p>
              <a:p>
                <a:pPr marL="0" indent="0">
                  <a:buNone/>
                </a:pPr>
                <a:endParaRPr lang="en-US" sz="1400" dirty="0">
                  <a:latin typeface="Verdana" panose="020B0604030504040204" pitchFamily="34" charset="0"/>
                  <a:ea typeface="Verdana" panose="020B0604030504040204" pitchFamily="34" charset="0"/>
                </a:endParaRPr>
              </a:p>
              <a:p>
                <a:pPr marL="0" indent="0">
                  <a:buNone/>
                </a:pPr>
                <a:endParaRPr lang="en-US" sz="1400" dirty="0">
                  <a:latin typeface="Verdana" panose="020B0604030504040204" pitchFamily="34" charset="0"/>
                  <a:ea typeface="Verdana" panose="020B0604030504040204" pitchFamily="34" charset="0"/>
                </a:endParaRPr>
              </a:p>
              <a:p>
                <a:pPr marL="0" indent="0">
                  <a:buNone/>
                </a:pPr>
                <a:endParaRPr lang="en-US" sz="1400" dirty="0">
                  <a:latin typeface="Verdana" panose="020B0604030504040204" pitchFamily="34" charset="0"/>
                  <a:ea typeface="Verdana" panose="020B0604030504040204" pitchFamily="34" charset="0"/>
                </a:endParaRPr>
              </a:p>
              <a:p>
                <a:pPr marL="0" indent="0">
                  <a:buNone/>
                </a:pPr>
                <a:endParaRPr lang="en-US" sz="1400" dirty="0">
                  <a:latin typeface="Verdana" panose="020B0604030504040204" pitchFamily="34" charset="0"/>
                  <a:ea typeface="Verdana" panose="020B0604030504040204" pitchFamily="34" charset="0"/>
                </a:endParaRPr>
              </a:p>
              <a:p>
                <a:pPr marL="0" indent="0">
                  <a:buNone/>
                </a:pPr>
                <a:r>
                  <a:rPr lang="en-US" sz="1400" dirty="0">
                    <a:latin typeface="Verdana" panose="020B0604030504040204" pitchFamily="34" charset="0"/>
                    <a:ea typeface="Verdana" panose="020B0604030504040204" pitchFamily="34" charset="0"/>
                  </a:rPr>
                  <a:t>𝐶(𝑃): Total cost</a:t>
                </a:r>
              </a:p>
              <a:p>
                <a:pPr marL="0" indent="0">
                  <a:buNone/>
                </a:pPr>
                <a14:m>
                  <m:oMath xmlns:m="http://schemas.openxmlformats.org/officeDocument/2006/math">
                    <m:sSub>
                      <m:sSubPr>
                        <m:ctrlPr>
                          <a:rPr lang="en-US" sz="1400" i="1">
                            <a:latin typeface="Cambria Math" panose="02040503050406030204" pitchFamily="18" charset="0"/>
                          </a:rPr>
                        </m:ctrlPr>
                      </m:sSubPr>
                      <m:e>
                        <m:r>
                          <a:rPr lang="fr-FR" sz="1400" i="1">
                            <a:latin typeface="Cambria Math" panose="02040503050406030204" pitchFamily="18" charset="0"/>
                          </a:rPr>
                          <m:t>𝐶</m:t>
                        </m:r>
                      </m:e>
                      <m:sub>
                        <m:r>
                          <a:rPr lang="fr-FR" sz="1400" i="1">
                            <a:latin typeface="Cambria Math" panose="02040503050406030204" pitchFamily="18" charset="0"/>
                          </a:rPr>
                          <m:t>𝑛𝑚</m:t>
                        </m:r>
                      </m:sub>
                    </m:sSub>
                  </m:oMath>
                </a14:m>
                <a:r>
                  <a:rPr lang="en-US" sz="1400" dirty="0">
                    <a:latin typeface="Verdana" panose="020B0604030504040204" pitchFamily="34" charset="0"/>
                    <a:ea typeface="Verdana" panose="020B0604030504040204" pitchFamily="34" charset="0"/>
                  </a:rPr>
                  <a:t> : cost of transporting unit mass from </a:t>
                </a:r>
                <a14:m>
                  <m:oMath xmlns:m="http://schemas.openxmlformats.org/officeDocument/2006/math">
                    <m:sSub>
                      <m:sSubPr>
                        <m:ctrlPr>
                          <a:rPr lang="en-US"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𝑛</m:t>
                        </m:r>
                      </m:sub>
                    </m:sSub>
                  </m:oMath>
                </a14:m>
                <a:r>
                  <a:rPr lang="en-US" sz="1400" dirty="0">
                    <a:latin typeface="Verdana" panose="020B0604030504040204" pitchFamily="34" charset="0"/>
                    <a:ea typeface="Verdana" panose="020B0604030504040204" pitchFamily="34" charset="0"/>
                  </a:rPr>
                  <a:t> to </a:t>
                </a:r>
                <a14:m>
                  <m:oMath xmlns:m="http://schemas.openxmlformats.org/officeDocument/2006/math">
                    <m:sSub>
                      <m:sSubPr>
                        <m:ctrlPr>
                          <a:rPr lang="en-US" sz="1400" i="1">
                            <a:latin typeface="Cambria Math" panose="02040503050406030204" pitchFamily="18" charset="0"/>
                          </a:rPr>
                        </m:ctrlPr>
                      </m:sSubPr>
                      <m:e>
                        <m:r>
                          <a:rPr lang="fr-FR" sz="1400" i="1">
                            <a:latin typeface="Cambria Math" panose="02040503050406030204" pitchFamily="18" charset="0"/>
                          </a:rPr>
                          <m:t>𝑦</m:t>
                        </m:r>
                      </m:e>
                      <m:sub>
                        <m:r>
                          <a:rPr lang="fr-FR" sz="1400" i="1">
                            <a:latin typeface="Cambria Math" panose="02040503050406030204" pitchFamily="18" charset="0"/>
                          </a:rPr>
                          <m:t>𝑚</m:t>
                        </m:r>
                      </m:sub>
                    </m:sSub>
                  </m:oMath>
                </a14:m>
                <a:r>
                  <a:rPr lang="en-US" sz="1400" dirty="0">
                    <a:latin typeface="Verdana" panose="020B0604030504040204" pitchFamily="34" charset="0"/>
                    <a:ea typeface="Verdana" panose="020B0604030504040204" pitchFamily="34" charset="0"/>
                  </a:rPr>
                  <a:t> (transport cost)</a:t>
                </a:r>
              </a:p>
              <a:p>
                <a:pPr marL="0" indent="0">
                  <a:buNone/>
                </a:pPr>
                <a14:m>
                  <m:oMath xmlns:m="http://schemas.openxmlformats.org/officeDocument/2006/math">
                    <m:sSub>
                      <m:sSubPr>
                        <m:ctrlPr>
                          <a:rPr lang="en-US" sz="1400" i="1">
                            <a:latin typeface="Cambria Math" panose="02040503050406030204" pitchFamily="18" charset="0"/>
                          </a:rPr>
                        </m:ctrlPr>
                      </m:sSubPr>
                      <m:e>
                        <m:r>
                          <a:rPr lang="fr-FR" sz="1400" i="1">
                            <a:latin typeface="Cambria Math" panose="02040503050406030204" pitchFamily="18" charset="0"/>
                          </a:rPr>
                          <m:t>𝑃</m:t>
                        </m:r>
                      </m:e>
                      <m:sub>
                        <m:r>
                          <a:rPr lang="fr-FR" sz="1400" i="1">
                            <a:latin typeface="Cambria Math" panose="02040503050406030204" pitchFamily="18" charset="0"/>
                          </a:rPr>
                          <m:t>𝑛𝑚</m:t>
                        </m:r>
                      </m:sub>
                    </m:sSub>
                    <m:r>
                      <a:rPr lang="fr-FR" sz="1400" i="1">
                        <a:latin typeface="Cambria Math" panose="02040503050406030204" pitchFamily="18" charset="0"/>
                      </a:rPr>
                      <m:t> </m:t>
                    </m:r>
                  </m:oMath>
                </a14:m>
                <a:r>
                  <a:rPr lang="en-US" sz="1400" dirty="0">
                    <a:latin typeface="Verdana" panose="020B0604030504040204" pitchFamily="34" charset="0"/>
                    <a:ea typeface="Verdana" panose="020B0604030504040204" pitchFamily="34" charset="0"/>
                  </a:rPr>
                  <a:t>: quantity of mass taken from </a:t>
                </a:r>
                <a14:m>
                  <m:oMath xmlns:m="http://schemas.openxmlformats.org/officeDocument/2006/math">
                    <m:sSub>
                      <m:sSubPr>
                        <m:ctrlPr>
                          <a:rPr lang="en-US" sz="1400" i="1">
                            <a:latin typeface="Cambria Math" panose="02040503050406030204" pitchFamily="18" charset="0"/>
                          </a:rPr>
                        </m:ctrlPr>
                      </m:sSubPr>
                      <m:e>
                        <m:r>
                          <a:rPr lang="fr-FR" sz="1400" i="1">
                            <a:latin typeface="Cambria Math" panose="02040503050406030204" pitchFamily="18" charset="0"/>
                          </a:rPr>
                          <m:t>𝑥</m:t>
                        </m:r>
                      </m:e>
                      <m:sub>
                        <m:r>
                          <a:rPr lang="fr-FR" sz="1400" i="1">
                            <a:latin typeface="Cambria Math" panose="02040503050406030204" pitchFamily="18" charset="0"/>
                          </a:rPr>
                          <m:t>𝑛</m:t>
                        </m:r>
                      </m:sub>
                    </m:sSub>
                  </m:oMath>
                </a14:m>
                <a:r>
                  <a:rPr lang="en-US" sz="1400" dirty="0">
                    <a:latin typeface="Verdana" panose="020B0604030504040204" pitchFamily="34" charset="0"/>
                    <a:ea typeface="Verdana" panose="020B0604030504040204" pitchFamily="34" charset="0"/>
                  </a:rPr>
                  <a:t> to </a:t>
                </a:r>
                <a14:m>
                  <m:oMath xmlns:m="http://schemas.openxmlformats.org/officeDocument/2006/math">
                    <m:sSub>
                      <m:sSubPr>
                        <m:ctrlPr>
                          <a:rPr lang="en-US" sz="1400" i="1">
                            <a:latin typeface="Cambria Math" panose="02040503050406030204" pitchFamily="18" charset="0"/>
                          </a:rPr>
                        </m:ctrlPr>
                      </m:sSubPr>
                      <m:e>
                        <m:r>
                          <a:rPr lang="fr-FR" sz="1400" i="1">
                            <a:latin typeface="Cambria Math" panose="02040503050406030204" pitchFamily="18" charset="0"/>
                          </a:rPr>
                          <m:t>𝑦</m:t>
                        </m:r>
                      </m:e>
                      <m:sub>
                        <m:r>
                          <a:rPr lang="fr-FR" sz="1400" i="1">
                            <a:latin typeface="Cambria Math" panose="02040503050406030204" pitchFamily="18" charset="0"/>
                          </a:rPr>
                          <m:t>𝑚</m:t>
                        </m:r>
                      </m:sub>
                    </m:sSub>
                  </m:oMath>
                </a14:m>
                <a:r>
                  <a:rPr lang="en-US" sz="1400" dirty="0">
                    <a:latin typeface="Verdana" panose="020B0604030504040204" pitchFamily="34" charset="0"/>
                    <a:ea typeface="Verdana" panose="020B0604030504040204" pitchFamily="34" charset="0"/>
                  </a:rPr>
                  <a:t> (transport plan)</a:t>
                </a:r>
              </a:p>
              <a:p>
                <a:pPr marL="0" indent="0">
                  <a:buNone/>
                </a:pPr>
                <a:endParaRPr lang="en-US" sz="1400" dirty="0">
                  <a:latin typeface="Verdana" panose="020B0604030504040204" pitchFamily="34" charset="0"/>
                  <a:ea typeface="Verdana" panose="020B0604030504040204" pitchFamily="34" charset="0"/>
                </a:endParaRPr>
              </a:p>
              <a:p>
                <a:pPr marL="0" indent="0">
                  <a:buNone/>
                </a:pPr>
                <a:endParaRPr lang="en-US" sz="8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en-US" sz="1400" dirty="0">
                    <a:latin typeface="Verdana" panose="020B0604030504040204" pitchFamily="34" charset="0"/>
                    <a:ea typeface="Verdana" panose="020B0604030504040204" pitchFamily="34" charset="0"/>
                  </a:rPr>
                  <a:t>The optimal transport plan is a simple minimization problem:</a:t>
                </a:r>
              </a:p>
              <a:p>
                <a:pPr>
                  <a:buFont typeface="Wingdings" panose="05000000000000000000" pitchFamily="2" charset="2"/>
                  <a:buChar char="§"/>
                </a:pPr>
                <a:endParaRPr lang="en-US" sz="1400" dirty="0">
                  <a:latin typeface="Verdana" panose="020B0604030504040204" pitchFamily="34" charset="0"/>
                  <a:ea typeface="Verdana" panose="020B0604030504040204" pitchFamily="34" charset="0"/>
                </a:endParaRPr>
              </a:p>
              <a:p>
                <a:pPr marL="1994988" lvl="6" indent="0">
                  <a:buNone/>
                </a:pPr>
                <a:endParaRPr lang="en-US" sz="1400" dirty="0">
                  <a:latin typeface="Verdana" panose="020B0604030504040204" pitchFamily="34" charset="0"/>
                  <a:ea typeface="Verdana" panose="020B0604030504040204" pitchFamily="34" charset="0"/>
                </a:endParaRPr>
              </a:p>
              <a:p>
                <a:pPr marL="1994988" lvl="6" indent="0">
                  <a:buNone/>
                </a:pPr>
                <a:endParaRPr lang="en-US" sz="1400" dirty="0">
                  <a:latin typeface="Verdana" panose="020B0604030504040204" pitchFamily="34" charset="0"/>
                  <a:ea typeface="Verdana" panose="020B0604030504040204" pitchFamily="34" charset="0"/>
                </a:endParaRPr>
              </a:p>
              <a:p>
                <a:pPr marL="1994988" lvl="6" indent="0">
                  <a:buNone/>
                </a:pPr>
                <a:endParaRPr lang="en-US" sz="1400" dirty="0">
                  <a:latin typeface="Verdana" panose="020B0604030504040204" pitchFamily="34" charset="0"/>
                  <a:ea typeface="Verdana" panose="020B0604030504040204" pitchFamily="34" charset="0"/>
                </a:endParaRPr>
              </a:p>
              <a:p>
                <a:pPr marL="0" indent="0">
                  <a:buNone/>
                </a:pPr>
                <a:r>
                  <a:rPr lang="en-US" sz="1400" dirty="0">
                    <a:latin typeface="Verdana" panose="020B0604030504040204" pitchFamily="34" charset="0"/>
                    <a:ea typeface="Verdana" panose="020B0604030504040204" pitchFamily="34" charset="0"/>
                  </a:rPr>
                  <a:t>Under this condition which confirms that the transport plan is well adapted to probability densities</a:t>
                </a:r>
              </a:p>
              <a:p>
                <a:pPr marL="0" indent="0">
                  <a:buNone/>
                </a:pPr>
                <a:endParaRPr lang="fr-FR" sz="1400" b="1" dirty="0">
                  <a:latin typeface="Verdana" panose="020B0604030504040204" pitchFamily="34" charset="0"/>
                  <a:ea typeface="Verdana" panose="020B0604030504040204" pitchFamily="34" charset="0"/>
                </a:endParaRPr>
              </a:p>
            </p:txBody>
          </p:sp>
        </mc:Choice>
        <mc:Fallback xmlns="">
          <p:sp>
            <p:nvSpPr>
              <p:cNvPr id="10" name="Espace réservé du contenu 2">
                <a:extLst>
                  <a:ext uri="{FF2B5EF4-FFF2-40B4-BE49-F238E27FC236}">
                    <a16:creationId xmlns:a16="http://schemas.microsoft.com/office/drawing/2014/main" id="{BFAA1891-B6BA-459F-86D4-9E398614CD99}"/>
                  </a:ext>
                </a:extLst>
              </p:cNvPr>
              <p:cNvSpPr>
                <a:spLocks noGrp="1" noRot="1" noChangeAspect="1" noMove="1" noResize="1" noEditPoints="1" noAdjustHandles="1" noChangeArrowheads="1" noChangeShapeType="1" noTextEdit="1"/>
              </p:cNvSpPr>
              <p:nvPr>
                <p:ph idx="1"/>
              </p:nvPr>
            </p:nvSpPr>
            <p:spPr>
              <a:xfrm>
                <a:off x="187808" y="1324192"/>
                <a:ext cx="5830219" cy="4919537"/>
              </a:xfrm>
              <a:blipFill>
                <a:blip r:embed="rId3"/>
                <a:stretch>
                  <a:fillRect l="-314" t="-248" b="-1611"/>
                </a:stretch>
              </a:blipFill>
            </p:spPr>
            <p:txBody>
              <a:bodyPr/>
              <a:lstStyle/>
              <a:p>
                <a:r>
                  <a:rPr lang="fr-FR">
                    <a:noFill/>
                  </a:rPr>
                  <a:t> </a:t>
                </a:r>
              </a:p>
            </p:txBody>
          </p:sp>
        </mc:Fallback>
      </mc:AlternateContent>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err="1">
                <a:latin typeface="Stag LCG Semibold"/>
              </a:rPr>
              <a:t>Proposed</a:t>
            </a:r>
            <a:r>
              <a:rPr lang="fr-FR" dirty="0">
                <a:latin typeface="Stag LCG Semibold"/>
              </a:rPr>
              <a:t> </a:t>
            </a:r>
            <a:r>
              <a:rPr lang="fr-FR" dirty="0" err="1">
                <a:latin typeface="Stag LCG Semibold"/>
              </a:rPr>
              <a:t>approach</a:t>
            </a:r>
            <a:endParaRPr lang="fr-FR" dirty="0">
              <a:latin typeface="Stag LCG Semibold"/>
            </a:endParaRPr>
          </a:p>
        </p:txBody>
      </p:sp>
      <p:sp>
        <p:nvSpPr>
          <p:cNvPr id="4" name="ZoneTexte 3">
            <a:extLst>
              <a:ext uri="{FF2B5EF4-FFF2-40B4-BE49-F238E27FC236}">
                <a16:creationId xmlns:a16="http://schemas.microsoft.com/office/drawing/2014/main" id="{816454E5-B43C-4820-9C9A-68BD11CF10FA}"/>
              </a:ext>
            </a:extLst>
          </p:cNvPr>
          <p:cNvSpPr txBox="1"/>
          <p:nvPr/>
        </p:nvSpPr>
        <p:spPr>
          <a:xfrm>
            <a:off x="7015641" y="5866008"/>
            <a:ext cx="3875022" cy="430887"/>
          </a:xfrm>
          <a:prstGeom prst="rect">
            <a:avLst/>
          </a:prstGeom>
          <a:noFill/>
        </p:spPr>
        <p:txBody>
          <a:bodyPr wrap="square" rtlCol="0">
            <a:spAutoFit/>
          </a:bodyPr>
          <a:lstStyle/>
          <a:p>
            <a:pPr lvl="1" algn="ctr"/>
            <a:r>
              <a:rPr lang="en-US" sz="1100" i="1" dirty="0">
                <a:solidFill>
                  <a:srgbClr val="FF0000"/>
                </a:solidFill>
                <a:latin typeface="Stag LCG Semibold"/>
              </a:rPr>
              <a:t>Histogram = proportion of observation distributed in each bin for a cluster</a:t>
            </a:r>
            <a:endParaRPr lang="en-US" sz="1100" i="1" dirty="0">
              <a:latin typeface="Stag LCG Semibold"/>
            </a:endParaRPr>
          </a:p>
        </p:txBody>
      </p:sp>
      <p:pic>
        <p:nvPicPr>
          <p:cNvPr id="5" name="Image 4">
            <a:extLst>
              <a:ext uri="{FF2B5EF4-FFF2-40B4-BE49-F238E27FC236}">
                <a16:creationId xmlns:a16="http://schemas.microsoft.com/office/drawing/2014/main" id="{EEF7B894-E538-4BA6-9DA5-4C0EE0BF73C9}"/>
              </a:ext>
            </a:extLst>
          </p:cNvPr>
          <p:cNvPicPr>
            <a:picLocks noChangeAspect="1"/>
          </p:cNvPicPr>
          <p:nvPr/>
        </p:nvPicPr>
        <p:blipFill>
          <a:blip r:embed="rId4"/>
          <a:stretch>
            <a:fillRect/>
          </a:stretch>
        </p:blipFill>
        <p:spPr>
          <a:xfrm>
            <a:off x="6252064" y="1545511"/>
            <a:ext cx="5449497" cy="4351209"/>
          </a:xfrm>
          <a:prstGeom prst="rect">
            <a:avLst/>
          </a:prstGeom>
        </p:spPr>
      </p:pic>
      <p:pic>
        <p:nvPicPr>
          <p:cNvPr id="8" name="Image 7">
            <a:extLst>
              <a:ext uri="{FF2B5EF4-FFF2-40B4-BE49-F238E27FC236}">
                <a16:creationId xmlns:a16="http://schemas.microsoft.com/office/drawing/2014/main" id="{34544586-E166-42D9-89F3-C8407D726B8E}"/>
              </a:ext>
            </a:extLst>
          </p:cNvPr>
          <p:cNvPicPr>
            <a:picLocks noChangeAspect="1"/>
          </p:cNvPicPr>
          <p:nvPr/>
        </p:nvPicPr>
        <p:blipFill>
          <a:blip r:embed="rId5"/>
          <a:stretch>
            <a:fillRect/>
          </a:stretch>
        </p:blipFill>
        <p:spPr>
          <a:xfrm>
            <a:off x="1415951" y="1762361"/>
            <a:ext cx="3819851" cy="908379"/>
          </a:xfrm>
          <a:prstGeom prst="rect">
            <a:avLst/>
          </a:prstGeom>
        </p:spPr>
      </p:pic>
      <p:pic>
        <p:nvPicPr>
          <p:cNvPr id="9" name="Image 8">
            <a:extLst>
              <a:ext uri="{FF2B5EF4-FFF2-40B4-BE49-F238E27FC236}">
                <a16:creationId xmlns:a16="http://schemas.microsoft.com/office/drawing/2014/main" id="{050BE259-CDD8-432B-A7AC-82211E2937F0}"/>
              </a:ext>
            </a:extLst>
          </p:cNvPr>
          <p:cNvPicPr>
            <a:picLocks noChangeAspect="1"/>
          </p:cNvPicPr>
          <p:nvPr/>
        </p:nvPicPr>
        <p:blipFill>
          <a:blip r:embed="rId6"/>
          <a:stretch>
            <a:fillRect/>
          </a:stretch>
        </p:blipFill>
        <p:spPr>
          <a:xfrm>
            <a:off x="482085" y="4911360"/>
            <a:ext cx="5241664" cy="622448"/>
          </a:xfrm>
          <a:prstGeom prst="rect">
            <a:avLst/>
          </a:prstGeom>
        </p:spPr>
      </p:pic>
      <p:cxnSp>
        <p:nvCxnSpPr>
          <p:cNvPr id="11" name="Connecteur droit 10">
            <a:extLst>
              <a:ext uri="{FF2B5EF4-FFF2-40B4-BE49-F238E27FC236}">
                <a16:creationId xmlns:a16="http://schemas.microsoft.com/office/drawing/2014/main" id="{EA4B6C47-B122-4E71-8586-34B6CB37ADC7}"/>
              </a:ext>
            </a:extLst>
          </p:cNvPr>
          <p:cNvCxnSpPr>
            <a:cxnSpLocks/>
          </p:cNvCxnSpPr>
          <p:nvPr/>
        </p:nvCxnSpPr>
        <p:spPr>
          <a:xfrm>
            <a:off x="6252064" y="1545511"/>
            <a:ext cx="0" cy="4615309"/>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40547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126C527-1117-4222-B39E-187494D8D77C}"/>
              </a:ext>
            </a:extLst>
          </p:cNvPr>
          <p:cNvSpPr>
            <a:spLocks noGrp="1"/>
          </p:cNvSpPr>
          <p:nvPr>
            <p:ph type="title"/>
          </p:nvPr>
        </p:nvSpPr>
        <p:spPr>
          <a:xfrm>
            <a:off x="203201" y="376239"/>
            <a:ext cx="11645900" cy="760412"/>
          </a:xfrm>
        </p:spPr>
        <p:txBody>
          <a:bodyPr/>
          <a:lstStyle/>
          <a:p>
            <a:r>
              <a:rPr lang="fr-FR" dirty="0" err="1">
                <a:latin typeface="Stag LCG Semibold"/>
              </a:rPr>
              <a:t>Proposed</a:t>
            </a:r>
            <a:r>
              <a:rPr lang="fr-FR" dirty="0">
                <a:latin typeface="Stag LCG Semibold"/>
              </a:rPr>
              <a:t> </a:t>
            </a:r>
            <a:r>
              <a:rPr lang="fr-FR" dirty="0" err="1">
                <a:latin typeface="Stag LCG Semibold"/>
              </a:rPr>
              <a:t>approach</a:t>
            </a:r>
            <a:endParaRPr lang="fr-FR" dirty="0">
              <a:latin typeface="Stag LCG Semibold"/>
            </a:endParaRPr>
          </a:p>
        </p:txBody>
      </p:sp>
      <p:sp>
        <p:nvSpPr>
          <p:cNvPr id="6" name="Espace réservé du contenu 2">
            <a:extLst>
              <a:ext uri="{FF2B5EF4-FFF2-40B4-BE49-F238E27FC236}">
                <a16:creationId xmlns:a16="http://schemas.microsoft.com/office/drawing/2014/main" id="{9BCADB78-44DD-4962-B5D6-59624CC22E91}"/>
              </a:ext>
            </a:extLst>
          </p:cNvPr>
          <p:cNvSpPr>
            <a:spLocks noGrp="1"/>
          </p:cNvSpPr>
          <p:nvPr>
            <p:ph idx="1"/>
          </p:nvPr>
        </p:nvSpPr>
        <p:spPr>
          <a:xfrm>
            <a:off x="187808" y="1377358"/>
            <a:ext cx="3270095" cy="4693504"/>
          </a:xfrm>
        </p:spPr>
        <p:txBody>
          <a:bodyPr/>
          <a:lstStyle/>
          <a:p>
            <a:pPr marL="0" indent="0">
              <a:buNone/>
            </a:pPr>
            <a:r>
              <a:rPr lang="en-US" sz="1800" b="1" u="sng" dirty="0">
                <a:latin typeface="Stag LCG Semibold"/>
              </a:rPr>
              <a:t>Step 2: Cluster fusion</a:t>
            </a:r>
          </a:p>
          <a:p>
            <a:pPr marL="0" indent="0">
              <a:buNone/>
            </a:pPr>
            <a:endParaRPr lang="en-US" sz="1800" b="1" u="sng" dirty="0">
              <a:latin typeface="Stag LCG Semibold"/>
            </a:endParaRPr>
          </a:p>
          <a:p>
            <a:pPr>
              <a:buFont typeface="Wingdings" panose="05000000000000000000" pitchFamily="2" charset="2"/>
              <a:buChar char="§"/>
            </a:pPr>
            <a:r>
              <a:rPr lang="en-US" sz="1800" dirty="0">
                <a:latin typeface="Stag LCG Semibold"/>
              </a:rPr>
              <a:t>Construction of a decision rule using several unsupervised metrics to cut the dendrogram </a:t>
            </a:r>
          </a:p>
          <a:p>
            <a:pPr>
              <a:buFont typeface="Wingdings" panose="05000000000000000000" pitchFamily="2" charset="2"/>
              <a:buChar char="§"/>
            </a:pPr>
            <a:endParaRPr lang="fr-FR" sz="1800" dirty="0">
              <a:latin typeface="Stag LCG Semibold"/>
            </a:endParaRPr>
          </a:p>
          <a:p>
            <a:pPr lvl="2">
              <a:buFont typeface="Wingdings" panose="05000000000000000000" pitchFamily="2" charset="2"/>
              <a:buChar char="Ø"/>
            </a:pPr>
            <a:r>
              <a:rPr lang="fr-FR" sz="1800" dirty="0">
                <a:latin typeface="Stag LCG Semibold"/>
              </a:rPr>
              <a:t>Silhouette score</a:t>
            </a:r>
          </a:p>
          <a:p>
            <a:pPr lvl="2">
              <a:buFont typeface="Wingdings" panose="05000000000000000000" pitchFamily="2" charset="2"/>
              <a:buChar char="Ø"/>
            </a:pPr>
            <a:r>
              <a:rPr lang="fr-FR" sz="1800" dirty="0" err="1">
                <a:latin typeface="Stag LCG Semibold"/>
              </a:rPr>
              <a:t>Calinski-Harabasz</a:t>
            </a:r>
            <a:r>
              <a:rPr lang="fr-FR" sz="1800" dirty="0">
                <a:latin typeface="Stag LCG Semibold"/>
              </a:rPr>
              <a:t> score</a:t>
            </a:r>
          </a:p>
          <a:p>
            <a:pPr lvl="2">
              <a:buFont typeface="Wingdings" panose="05000000000000000000" pitchFamily="2" charset="2"/>
              <a:buChar char="Ø"/>
            </a:pPr>
            <a:r>
              <a:rPr lang="fr-FR" sz="1800" dirty="0">
                <a:latin typeface="Stag LCG Semibold"/>
              </a:rPr>
              <a:t>Davies-</a:t>
            </a:r>
            <a:r>
              <a:rPr lang="fr-FR" sz="1800" dirty="0" err="1">
                <a:latin typeface="Stag LCG Semibold"/>
              </a:rPr>
              <a:t>Bouldin</a:t>
            </a:r>
            <a:r>
              <a:rPr lang="fr-FR" sz="1800" dirty="0">
                <a:latin typeface="Stag LCG Semibold"/>
              </a:rPr>
              <a:t> score</a:t>
            </a:r>
          </a:p>
          <a:p>
            <a:pPr marL="0" indent="0">
              <a:buNone/>
            </a:pPr>
            <a:endParaRPr lang="en-US" sz="1800" b="1" u="sng" dirty="0">
              <a:latin typeface="Stag LCG Semibold"/>
            </a:endParaRPr>
          </a:p>
          <a:p>
            <a:pPr marL="0" indent="0">
              <a:buNone/>
            </a:pPr>
            <a:r>
              <a:rPr lang="en-US" sz="1800" b="1" u="sng" dirty="0">
                <a:solidFill>
                  <a:srgbClr val="FF0000"/>
                </a:solidFill>
                <a:latin typeface="Stag LCG Semibold"/>
              </a:rPr>
              <a:t>-&gt; Majority rule</a:t>
            </a:r>
          </a:p>
        </p:txBody>
      </p:sp>
      <p:pic>
        <p:nvPicPr>
          <p:cNvPr id="2" name="Image 1">
            <a:extLst>
              <a:ext uri="{FF2B5EF4-FFF2-40B4-BE49-F238E27FC236}">
                <a16:creationId xmlns:a16="http://schemas.microsoft.com/office/drawing/2014/main" id="{EF30E346-8C86-43CA-BC88-B14A17CBB524}"/>
              </a:ext>
            </a:extLst>
          </p:cNvPr>
          <p:cNvPicPr>
            <a:picLocks noChangeAspect="1"/>
          </p:cNvPicPr>
          <p:nvPr/>
        </p:nvPicPr>
        <p:blipFill>
          <a:blip r:embed="rId3"/>
          <a:stretch>
            <a:fillRect/>
          </a:stretch>
        </p:blipFill>
        <p:spPr>
          <a:xfrm>
            <a:off x="4210050" y="408138"/>
            <a:ext cx="7981950" cy="5791200"/>
          </a:xfrm>
          <a:prstGeom prst="rect">
            <a:avLst/>
          </a:prstGeom>
        </p:spPr>
      </p:pic>
    </p:spTree>
    <p:extLst>
      <p:ext uri="{BB962C8B-B14F-4D97-AF65-F5344CB8AC3E}">
        <p14:creationId xmlns:p14="http://schemas.microsoft.com/office/powerpoint/2010/main" val="343681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10">
            <a:extLst>
              <a:ext uri="{FF2B5EF4-FFF2-40B4-BE49-F238E27FC236}">
                <a16:creationId xmlns:a16="http://schemas.microsoft.com/office/drawing/2014/main" id="{74363FF9-BACC-4C86-B803-98A172FFE3FA}"/>
              </a:ext>
            </a:extLst>
          </p:cNvPr>
          <p:cNvGraphicFramePr>
            <a:graphicFrameLocks noGrp="1"/>
          </p:cNvGraphicFramePr>
          <p:nvPr>
            <p:extLst>
              <p:ext uri="{D42A27DB-BD31-4B8C-83A1-F6EECF244321}">
                <p14:modId xmlns:p14="http://schemas.microsoft.com/office/powerpoint/2010/main" val="688620823"/>
              </p:ext>
            </p:extLst>
          </p:nvPr>
        </p:nvGraphicFramePr>
        <p:xfrm>
          <a:off x="1652131" y="2216389"/>
          <a:ext cx="9286010" cy="3057525"/>
        </p:xfrm>
        <a:graphic>
          <a:graphicData uri="http://schemas.openxmlformats.org/drawingml/2006/table">
            <a:tbl>
              <a:tblPr firstRow="1" bandRow="1">
                <a:tableStyleId>{5C22544A-7EE6-4342-B048-85BDC9FD1C3A}</a:tableStyleId>
              </a:tblPr>
              <a:tblGrid>
                <a:gridCol w="1857202">
                  <a:extLst>
                    <a:ext uri="{9D8B030D-6E8A-4147-A177-3AD203B41FA5}">
                      <a16:colId xmlns:a16="http://schemas.microsoft.com/office/drawing/2014/main" val="1010520260"/>
                    </a:ext>
                  </a:extLst>
                </a:gridCol>
                <a:gridCol w="1857202">
                  <a:extLst>
                    <a:ext uri="{9D8B030D-6E8A-4147-A177-3AD203B41FA5}">
                      <a16:colId xmlns:a16="http://schemas.microsoft.com/office/drawing/2014/main" val="655768662"/>
                    </a:ext>
                  </a:extLst>
                </a:gridCol>
                <a:gridCol w="1857202">
                  <a:extLst>
                    <a:ext uri="{9D8B030D-6E8A-4147-A177-3AD203B41FA5}">
                      <a16:colId xmlns:a16="http://schemas.microsoft.com/office/drawing/2014/main" val="4207394140"/>
                    </a:ext>
                  </a:extLst>
                </a:gridCol>
                <a:gridCol w="1857202">
                  <a:extLst>
                    <a:ext uri="{9D8B030D-6E8A-4147-A177-3AD203B41FA5}">
                      <a16:colId xmlns:a16="http://schemas.microsoft.com/office/drawing/2014/main" val="304942035"/>
                    </a:ext>
                  </a:extLst>
                </a:gridCol>
                <a:gridCol w="1857202">
                  <a:extLst>
                    <a:ext uri="{9D8B030D-6E8A-4147-A177-3AD203B41FA5}">
                      <a16:colId xmlns:a16="http://schemas.microsoft.com/office/drawing/2014/main" val="2547007393"/>
                    </a:ext>
                  </a:extLst>
                </a:gridCol>
              </a:tblGrid>
              <a:tr h="370840">
                <a:tc>
                  <a:txBody>
                    <a:bodyPr/>
                    <a:lstStyle/>
                    <a:p>
                      <a:pPr algn="ctr" fontAlgn="b"/>
                      <a:r>
                        <a:rPr lang="fr-FR" sz="1800" b="0" i="0" u="none" strike="noStrike" dirty="0" err="1">
                          <a:solidFill>
                            <a:srgbClr val="000000"/>
                          </a:solidFill>
                          <a:effectLst/>
                          <a:latin typeface="Calibri" panose="020F0502020204030204" pitchFamily="34" charset="0"/>
                        </a:rPr>
                        <a:t>Number</a:t>
                      </a:r>
                      <a:r>
                        <a:rPr lang="fr-FR" sz="1800" b="0" i="0" u="none" strike="noStrike" dirty="0">
                          <a:solidFill>
                            <a:srgbClr val="000000"/>
                          </a:solidFill>
                          <a:effectLst/>
                          <a:latin typeface="Calibri" panose="020F0502020204030204" pitchFamily="34" charset="0"/>
                        </a:rPr>
                        <a:t> of clusters</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Silhouette score (</a:t>
                      </a:r>
                      <a:r>
                        <a:rPr lang="fr-FR" sz="1800" b="0" i="0" u="none" strike="noStrike" dirty="0" err="1">
                          <a:solidFill>
                            <a:srgbClr val="000000"/>
                          </a:solidFill>
                          <a:effectLst/>
                          <a:latin typeface="Calibri" panose="020F0502020204030204" pitchFamily="34" charset="0"/>
                        </a:rPr>
                        <a:t>euclidean</a:t>
                      </a:r>
                      <a:r>
                        <a:rPr lang="fr-FR" sz="1800" b="0" i="0" u="none" strike="noStrike" dirty="0">
                          <a:solidFill>
                            <a:srgbClr val="000000"/>
                          </a:solidFill>
                          <a:effectLst/>
                          <a:latin typeface="Calibri" panose="020F0502020204030204" pitchFamily="34" charset="0"/>
                        </a:rPr>
                        <a:t> distance)</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Silhouette score (</a:t>
                      </a:r>
                      <a:r>
                        <a:rPr lang="fr-FR" sz="1800" b="0" i="0" u="none" strike="noStrike" dirty="0" err="1">
                          <a:solidFill>
                            <a:srgbClr val="000000"/>
                          </a:solidFill>
                          <a:effectLst/>
                          <a:latin typeface="Calibri" panose="020F0502020204030204" pitchFamily="34" charset="0"/>
                        </a:rPr>
                        <a:t>cosine</a:t>
                      </a:r>
                      <a:r>
                        <a:rPr lang="fr-FR" sz="1800" b="0" i="0" u="none" strike="noStrike" dirty="0">
                          <a:solidFill>
                            <a:srgbClr val="000000"/>
                          </a:solidFill>
                          <a:effectLst/>
                          <a:latin typeface="Calibri" panose="020F0502020204030204" pitchFamily="34" charset="0"/>
                        </a:rPr>
                        <a:t> distance)</a:t>
                      </a:r>
                    </a:p>
                  </a:txBody>
                  <a:tcPr marL="9525" marR="9525" marT="9525" marB="0" anchor="b"/>
                </a:tc>
                <a:tc>
                  <a:txBody>
                    <a:bodyPr/>
                    <a:lstStyle/>
                    <a:p>
                      <a:pPr algn="ctr" fontAlgn="b"/>
                      <a:r>
                        <a:rPr lang="fr-FR" sz="1800" b="0" i="0" u="none" strike="noStrike" dirty="0" err="1">
                          <a:solidFill>
                            <a:srgbClr val="000000"/>
                          </a:solidFill>
                          <a:effectLst/>
                          <a:latin typeface="Calibri" panose="020F0502020204030204" pitchFamily="34" charset="0"/>
                        </a:rPr>
                        <a:t>Calinski-Harabasz</a:t>
                      </a:r>
                      <a:r>
                        <a:rPr lang="fr-FR" sz="1800" b="0" i="0" u="none" strike="noStrike" dirty="0">
                          <a:solidFill>
                            <a:srgbClr val="000000"/>
                          </a:solidFill>
                          <a:effectLst/>
                          <a:latin typeface="Calibri" panose="020F0502020204030204" pitchFamily="34" charset="0"/>
                        </a:rPr>
                        <a:t> score</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Davies-</a:t>
                      </a:r>
                      <a:r>
                        <a:rPr lang="fr-FR" sz="1800" b="0" i="0" u="none" strike="noStrike" dirty="0" err="1">
                          <a:solidFill>
                            <a:srgbClr val="000000"/>
                          </a:solidFill>
                          <a:effectLst/>
                          <a:latin typeface="Calibri" panose="020F0502020204030204" pitchFamily="34" charset="0"/>
                        </a:rPr>
                        <a:t>Bouldin</a:t>
                      </a:r>
                      <a:r>
                        <a:rPr lang="fr-FR" sz="1800" b="0" i="0" u="none" strike="noStrike" dirty="0">
                          <a:solidFill>
                            <a:srgbClr val="000000"/>
                          </a:solidFill>
                          <a:effectLst/>
                          <a:latin typeface="Calibri" panose="020F0502020204030204" pitchFamily="34" charset="0"/>
                        </a:rPr>
                        <a:t> score</a:t>
                      </a:r>
                    </a:p>
                  </a:txBody>
                  <a:tcPr marL="9525" marR="9525" marT="9525" marB="0" anchor="b"/>
                </a:tc>
                <a:extLst>
                  <a:ext uri="{0D108BD9-81ED-4DB2-BD59-A6C34878D82A}">
                    <a16:rowId xmlns:a16="http://schemas.microsoft.com/office/drawing/2014/main" val="790648821"/>
                  </a:ext>
                </a:extLst>
              </a:tr>
              <a:tr h="370840">
                <a:tc>
                  <a:txBody>
                    <a:bodyPr/>
                    <a:lstStyle/>
                    <a:p>
                      <a:pPr algn="ctr" rtl="0" fontAlgn="b"/>
                      <a:r>
                        <a:rPr lang="fr-FR" sz="18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fr-FR" sz="1800" b="0" i="0" u="none" strike="noStrike" dirty="0">
                          <a:solidFill>
                            <a:srgbClr val="000000"/>
                          </a:solidFill>
                          <a:effectLst/>
                          <a:highlight>
                            <a:srgbClr val="FFFF00"/>
                          </a:highlight>
                          <a:latin typeface="Calibri" panose="020F0502020204030204" pitchFamily="34" charset="0"/>
                        </a:rPr>
                        <a:t>0,93</a:t>
                      </a:r>
                    </a:p>
                  </a:txBody>
                  <a:tcPr marL="9525" marR="9525" marT="9525" marB="0" anchor="b"/>
                </a:tc>
                <a:tc>
                  <a:txBody>
                    <a:bodyPr/>
                    <a:lstStyle/>
                    <a:p>
                      <a:pPr algn="ctr" fontAlgn="b"/>
                      <a:r>
                        <a:rPr lang="fr-FR" sz="1800" b="0" i="0" u="none" strike="noStrike" dirty="0">
                          <a:solidFill>
                            <a:srgbClr val="000000"/>
                          </a:solidFill>
                          <a:effectLst/>
                          <a:highlight>
                            <a:srgbClr val="FFFF00"/>
                          </a:highlight>
                          <a:latin typeface="Calibri" panose="020F0502020204030204" pitchFamily="34" charset="0"/>
                        </a:rPr>
                        <a:t>0,99</a:t>
                      </a:r>
                    </a:p>
                  </a:txBody>
                  <a:tcPr marL="9525" marR="9525" marT="9525" marB="0" anchor="b"/>
                </a:tc>
                <a:tc>
                  <a:txBody>
                    <a:bodyPr/>
                    <a:lstStyle/>
                    <a:p>
                      <a:pPr algn="ctr" fontAlgn="b"/>
                      <a:r>
                        <a:rPr lang="fr-FR" sz="1800" b="0" i="0" u="none" strike="noStrike">
                          <a:solidFill>
                            <a:srgbClr val="000000"/>
                          </a:solidFill>
                          <a:effectLst/>
                          <a:latin typeface="Calibri" panose="020F0502020204030204" pitchFamily="34" charset="0"/>
                        </a:rPr>
                        <a:t>25 425</a:t>
                      </a:r>
                    </a:p>
                  </a:txBody>
                  <a:tcPr marL="9525" marR="9525" marT="9525" marB="0" anchor="b"/>
                </a:tc>
                <a:tc>
                  <a:txBody>
                    <a:bodyPr/>
                    <a:lstStyle/>
                    <a:p>
                      <a:pPr algn="ctr" fontAlgn="b"/>
                      <a:r>
                        <a:rPr lang="fr-FR" sz="1800" b="0" i="0" u="none" strike="noStrike" dirty="0">
                          <a:solidFill>
                            <a:srgbClr val="000000"/>
                          </a:solidFill>
                          <a:effectLst/>
                          <a:highlight>
                            <a:srgbClr val="FFFF00"/>
                          </a:highlight>
                          <a:latin typeface="Calibri" panose="020F0502020204030204" pitchFamily="34" charset="0"/>
                        </a:rPr>
                        <a:t>0,06</a:t>
                      </a:r>
                    </a:p>
                  </a:txBody>
                  <a:tcPr marL="9525" marR="9525" marT="9525" marB="0" anchor="b"/>
                </a:tc>
                <a:extLst>
                  <a:ext uri="{0D108BD9-81ED-4DB2-BD59-A6C34878D82A}">
                    <a16:rowId xmlns:a16="http://schemas.microsoft.com/office/drawing/2014/main" val="2888521209"/>
                  </a:ext>
                </a:extLst>
              </a:tr>
              <a:tr h="370840">
                <a:tc>
                  <a:txBody>
                    <a:bodyPr/>
                    <a:lstStyle/>
                    <a:p>
                      <a:pPr algn="ctr" rtl="0" fontAlgn="b"/>
                      <a:r>
                        <a:rPr lang="fr-FR"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0,32</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0,09</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17 157</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0,49</a:t>
                      </a:r>
                    </a:p>
                  </a:txBody>
                  <a:tcPr marL="9525" marR="9525" marT="9525" marB="0" anchor="b"/>
                </a:tc>
                <a:extLst>
                  <a:ext uri="{0D108BD9-81ED-4DB2-BD59-A6C34878D82A}">
                    <a16:rowId xmlns:a16="http://schemas.microsoft.com/office/drawing/2014/main" val="2703661930"/>
                  </a:ext>
                </a:extLst>
              </a:tr>
              <a:tr h="370840">
                <a:tc>
                  <a:txBody>
                    <a:bodyPr/>
                    <a:lstStyle/>
                    <a:p>
                      <a:pPr algn="ctr" rtl="0" fontAlgn="b"/>
                      <a:r>
                        <a:rPr lang="fr-FR"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fr-FR" sz="1800" b="0" i="0" u="none" strike="noStrike">
                          <a:solidFill>
                            <a:srgbClr val="000000"/>
                          </a:solidFill>
                          <a:effectLst/>
                          <a:latin typeface="Calibri" panose="020F0502020204030204" pitchFamily="34" charset="0"/>
                        </a:rPr>
                        <a:t>0,19</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-0,03</a:t>
                      </a:r>
                    </a:p>
                  </a:txBody>
                  <a:tcPr marL="9525" marR="9525" marT="9525" marB="0" anchor="b"/>
                </a:tc>
                <a:tc>
                  <a:txBody>
                    <a:bodyPr/>
                    <a:lstStyle/>
                    <a:p>
                      <a:pPr algn="ctr" fontAlgn="b"/>
                      <a:r>
                        <a:rPr lang="fr-FR" sz="1800" b="0" i="0" u="none" strike="noStrike">
                          <a:solidFill>
                            <a:srgbClr val="000000"/>
                          </a:solidFill>
                          <a:effectLst/>
                          <a:latin typeface="Calibri" panose="020F0502020204030204" pitchFamily="34" charset="0"/>
                        </a:rPr>
                        <a:t>14 206</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0,68</a:t>
                      </a:r>
                    </a:p>
                  </a:txBody>
                  <a:tcPr marL="9525" marR="9525" marT="9525" marB="0" anchor="b"/>
                </a:tc>
                <a:extLst>
                  <a:ext uri="{0D108BD9-81ED-4DB2-BD59-A6C34878D82A}">
                    <a16:rowId xmlns:a16="http://schemas.microsoft.com/office/drawing/2014/main" val="1304676582"/>
                  </a:ext>
                </a:extLst>
              </a:tr>
              <a:tr h="370840">
                <a:tc>
                  <a:txBody>
                    <a:bodyPr/>
                    <a:lstStyle/>
                    <a:p>
                      <a:pPr algn="ctr" rtl="0" fontAlgn="b"/>
                      <a:r>
                        <a:rPr lang="fr-FR" sz="18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0,33</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-0,03</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11 183</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1,35</a:t>
                      </a:r>
                    </a:p>
                  </a:txBody>
                  <a:tcPr marL="9525" marR="9525" marT="9525" marB="0" anchor="b"/>
                </a:tc>
                <a:extLst>
                  <a:ext uri="{0D108BD9-81ED-4DB2-BD59-A6C34878D82A}">
                    <a16:rowId xmlns:a16="http://schemas.microsoft.com/office/drawing/2014/main" val="3187383111"/>
                  </a:ext>
                </a:extLst>
              </a:tr>
              <a:tr h="370840">
                <a:tc>
                  <a:txBody>
                    <a:bodyPr/>
                    <a:lstStyle/>
                    <a:p>
                      <a:pPr algn="ctr" rtl="0" fontAlgn="b"/>
                      <a:r>
                        <a:rPr lang="fr-FR" sz="18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fr-FR" sz="1800" b="0" i="0" u="none" strike="noStrike">
                          <a:solidFill>
                            <a:srgbClr val="000000"/>
                          </a:solidFill>
                          <a:effectLst/>
                          <a:latin typeface="Calibri" panose="020F0502020204030204" pitchFamily="34" charset="0"/>
                        </a:rPr>
                        <a:t>0,56</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-0,03</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42 746</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1,36</a:t>
                      </a:r>
                    </a:p>
                  </a:txBody>
                  <a:tcPr marL="9525" marR="9525" marT="9525" marB="0" anchor="b"/>
                </a:tc>
                <a:extLst>
                  <a:ext uri="{0D108BD9-81ED-4DB2-BD59-A6C34878D82A}">
                    <a16:rowId xmlns:a16="http://schemas.microsoft.com/office/drawing/2014/main" val="3711858106"/>
                  </a:ext>
                </a:extLst>
              </a:tr>
              <a:tr h="370840">
                <a:tc>
                  <a:txBody>
                    <a:bodyPr/>
                    <a:lstStyle/>
                    <a:p>
                      <a:pPr algn="ctr" rtl="0" fontAlgn="b"/>
                      <a:r>
                        <a:rPr lang="fr-FR" sz="1800" b="0" i="0" u="none" strike="noStrike" dirty="0">
                          <a:solidFill>
                            <a:srgbClr val="000000"/>
                          </a:solidFill>
                          <a:effectLst/>
                          <a:latin typeface="Calibri" panose="020F0502020204030204" pitchFamily="34" charset="0"/>
                        </a:rPr>
                        <a:t>7</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0,77</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-0,03</a:t>
                      </a:r>
                    </a:p>
                  </a:txBody>
                  <a:tcPr marL="9525" marR="9525" marT="9525" marB="0" anchor="b"/>
                </a:tc>
                <a:tc>
                  <a:txBody>
                    <a:bodyPr/>
                    <a:lstStyle/>
                    <a:p>
                      <a:pPr algn="ctr" fontAlgn="b"/>
                      <a:r>
                        <a:rPr lang="fr-FR" sz="1800" b="0" i="0" u="none" strike="noStrike" dirty="0">
                          <a:solidFill>
                            <a:srgbClr val="000000"/>
                          </a:solidFill>
                          <a:effectLst/>
                          <a:highlight>
                            <a:srgbClr val="FFFF00"/>
                          </a:highlight>
                          <a:latin typeface="Calibri" panose="020F0502020204030204" pitchFamily="34" charset="0"/>
                        </a:rPr>
                        <a:t>362 535</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0,24</a:t>
                      </a:r>
                    </a:p>
                  </a:txBody>
                  <a:tcPr marL="9525" marR="9525" marT="9525" marB="0" anchor="b"/>
                </a:tc>
                <a:extLst>
                  <a:ext uri="{0D108BD9-81ED-4DB2-BD59-A6C34878D82A}">
                    <a16:rowId xmlns:a16="http://schemas.microsoft.com/office/drawing/2014/main" val="2371493629"/>
                  </a:ext>
                </a:extLst>
              </a:tr>
            </a:tbl>
          </a:graphicData>
        </a:graphic>
      </p:graphicFrame>
      <p:sp>
        <p:nvSpPr>
          <p:cNvPr id="5" name="Titre 1">
            <a:extLst>
              <a:ext uri="{FF2B5EF4-FFF2-40B4-BE49-F238E27FC236}">
                <a16:creationId xmlns:a16="http://schemas.microsoft.com/office/drawing/2014/main" id="{939C612B-211F-4082-AFE8-87857CB6BAF4}"/>
              </a:ext>
            </a:extLst>
          </p:cNvPr>
          <p:cNvSpPr>
            <a:spLocks noGrp="1"/>
          </p:cNvSpPr>
          <p:nvPr>
            <p:ph type="title"/>
          </p:nvPr>
        </p:nvSpPr>
        <p:spPr>
          <a:xfrm>
            <a:off x="203201" y="376239"/>
            <a:ext cx="11645900" cy="760412"/>
          </a:xfrm>
        </p:spPr>
        <p:txBody>
          <a:bodyPr/>
          <a:lstStyle/>
          <a:p>
            <a:r>
              <a:rPr lang="fr-FR" dirty="0" err="1">
                <a:latin typeface="Stag LCG Semibold"/>
              </a:rPr>
              <a:t>Proposed</a:t>
            </a:r>
            <a:r>
              <a:rPr lang="fr-FR" dirty="0">
                <a:latin typeface="Stag LCG Semibold"/>
              </a:rPr>
              <a:t> </a:t>
            </a:r>
            <a:r>
              <a:rPr lang="fr-FR" dirty="0" err="1">
                <a:latin typeface="Stag LCG Semibold"/>
              </a:rPr>
              <a:t>approach</a:t>
            </a:r>
            <a:endParaRPr lang="fr-FR" dirty="0">
              <a:latin typeface="Stag LCG Semibold"/>
            </a:endParaRPr>
          </a:p>
        </p:txBody>
      </p:sp>
      <p:sp>
        <p:nvSpPr>
          <p:cNvPr id="2" name="Flèche : droite 1">
            <a:extLst>
              <a:ext uri="{FF2B5EF4-FFF2-40B4-BE49-F238E27FC236}">
                <a16:creationId xmlns:a16="http://schemas.microsoft.com/office/drawing/2014/main" id="{76F9E0B5-D62B-4E91-BE8E-ACEF354554E7}"/>
              </a:ext>
            </a:extLst>
          </p:cNvPr>
          <p:cNvSpPr/>
          <p:nvPr/>
        </p:nvSpPr>
        <p:spPr>
          <a:xfrm>
            <a:off x="536106" y="3013416"/>
            <a:ext cx="744718" cy="461914"/>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BFAB6E97-964C-4BBD-BC1E-A7E0CA2FDC2A}"/>
              </a:ext>
            </a:extLst>
          </p:cNvPr>
          <p:cNvSpPr/>
          <p:nvPr/>
        </p:nvSpPr>
        <p:spPr>
          <a:xfrm>
            <a:off x="1661768" y="3013416"/>
            <a:ext cx="9286009" cy="461914"/>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7" name="Accolade fermante 6">
            <a:extLst>
              <a:ext uri="{FF2B5EF4-FFF2-40B4-BE49-F238E27FC236}">
                <a16:creationId xmlns:a16="http://schemas.microsoft.com/office/drawing/2014/main" id="{BEDDCB06-ADB8-4221-8CD2-F5D1B57158B3}"/>
              </a:ext>
            </a:extLst>
          </p:cNvPr>
          <p:cNvSpPr/>
          <p:nvPr/>
        </p:nvSpPr>
        <p:spPr>
          <a:xfrm rot="16200000">
            <a:off x="6261756" y="-820823"/>
            <a:ext cx="263951" cy="5481688"/>
          </a:xfrm>
          <a:prstGeom prst="righ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Accolade fermante 7">
            <a:extLst>
              <a:ext uri="{FF2B5EF4-FFF2-40B4-BE49-F238E27FC236}">
                <a16:creationId xmlns:a16="http://schemas.microsoft.com/office/drawing/2014/main" id="{82450D86-9366-41F3-AD5B-7656DB96E83E}"/>
              </a:ext>
            </a:extLst>
          </p:cNvPr>
          <p:cNvSpPr/>
          <p:nvPr/>
        </p:nvSpPr>
        <p:spPr>
          <a:xfrm rot="16200000">
            <a:off x="10028550" y="1117171"/>
            <a:ext cx="263951" cy="1605700"/>
          </a:xfrm>
          <a:prstGeom prst="righ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ZoneTexte 8">
            <a:extLst>
              <a:ext uri="{FF2B5EF4-FFF2-40B4-BE49-F238E27FC236}">
                <a16:creationId xmlns:a16="http://schemas.microsoft.com/office/drawing/2014/main" id="{FADF833F-035E-4A0C-9530-D2D4DFAC98A0}"/>
              </a:ext>
            </a:extLst>
          </p:cNvPr>
          <p:cNvSpPr txBox="1"/>
          <p:nvPr/>
        </p:nvSpPr>
        <p:spPr>
          <a:xfrm>
            <a:off x="5662601" y="1315876"/>
            <a:ext cx="1462260" cy="307777"/>
          </a:xfrm>
          <a:prstGeom prst="rect">
            <a:avLst/>
          </a:prstGeom>
          <a:noFill/>
        </p:spPr>
        <p:txBody>
          <a:bodyPr wrap="none" rtlCol="0">
            <a:spAutoFit/>
          </a:bodyPr>
          <a:lstStyle/>
          <a:p>
            <a:r>
              <a:rPr lang="en-US" sz="1400" b="1" dirty="0">
                <a:solidFill>
                  <a:srgbClr val="00B050"/>
                </a:solidFill>
                <a:latin typeface="Verdana"/>
                <a:cs typeface="Verdana"/>
              </a:rPr>
              <a:t>Higher score</a:t>
            </a:r>
            <a:endParaRPr lang="fr-FR" sz="1400" b="1" dirty="0">
              <a:solidFill>
                <a:srgbClr val="00B050"/>
              </a:solidFill>
              <a:latin typeface="Verdana"/>
              <a:cs typeface="Verdana"/>
            </a:endParaRPr>
          </a:p>
        </p:txBody>
      </p:sp>
      <p:sp>
        <p:nvSpPr>
          <p:cNvPr id="10" name="ZoneTexte 9">
            <a:extLst>
              <a:ext uri="{FF2B5EF4-FFF2-40B4-BE49-F238E27FC236}">
                <a16:creationId xmlns:a16="http://schemas.microsoft.com/office/drawing/2014/main" id="{737C5874-3461-49B8-BB67-9993D739AF3D}"/>
              </a:ext>
            </a:extLst>
          </p:cNvPr>
          <p:cNvSpPr txBox="1"/>
          <p:nvPr/>
        </p:nvSpPr>
        <p:spPr>
          <a:xfrm>
            <a:off x="9527178" y="1332026"/>
            <a:ext cx="1410964" cy="307777"/>
          </a:xfrm>
          <a:prstGeom prst="rect">
            <a:avLst/>
          </a:prstGeom>
          <a:noFill/>
        </p:spPr>
        <p:txBody>
          <a:bodyPr wrap="none" rtlCol="0">
            <a:spAutoFit/>
          </a:bodyPr>
          <a:lstStyle/>
          <a:p>
            <a:r>
              <a:rPr lang="fr-FR" sz="1400" b="1" dirty="0" err="1">
                <a:solidFill>
                  <a:srgbClr val="7030A0"/>
                </a:solidFill>
                <a:latin typeface="Verdana"/>
                <a:cs typeface="Verdana"/>
              </a:rPr>
              <a:t>Lower</a:t>
            </a:r>
            <a:r>
              <a:rPr lang="fr-FR" sz="1400" b="1" dirty="0">
                <a:solidFill>
                  <a:srgbClr val="7030A0"/>
                </a:solidFill>
                <a:latin typeface="Verdana"/>
                <a:cs typeface="Verdana"/>
              </a:rPr>
              <a:t> score</a:t>
            </a:r>
          </a:p>
        </p:txBody>
      </p:sp>
    </p:spTree>
    <p:extLst>
      <p:ext uri="{BB962C8B-B14F-4D97-AF65-F5344CB8AC3E}">
        <p14:creationId xmlns:p14="http://schemas.microsoft.com/office/powerpoint/2010/main" val="277162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2C0B3BDB-CCFF-42EF-956C-C35CA02C9E6C}"/>
              </a:ext>
            </a:extLst>
          </p:cNvPr>
          <p:cNvGraphicFramePr>
            <a:graphicFrameLocks noGrp="1"/>
          </p:cNvGraphicFramePr>
          <p:nvPr>
            <p:extLst>
              <p:ext uri="{D42A27DB-BD31-4B8C-83A1-F6EECF244321}">
                <p14:modId xmlns:p14="http://schemas.microsoft.com/office/powerpoint/2010/main" val="2234889019"/>
              </p:ext>
            </p:extLst>
          </p:nvPr>
        </p:nvGraphicFramePr>
        <p:xfrm>
          <a:off x="249541" y="3828324"/>
          <a:ext cx="2596931" cy="1413528"/>
        </p:xfrm>
        <a:graphic>
          <a:graphicData uri="http://schemas.openxmlformats.org/drawingml/2006/table">
            <a:tbl>
              <a:tblPr/>
              <a:tblGrid>
                <a:gridCol w="900976">
                  <a:extLst>
                    <a:ext uri="{9D8B030D-6E8A-4147-A177-3AD203B41FA5}">
                      <a16:colId xmlns:a16="http://schemas.microsoft.com/office/drawing/2014/main" val="1442410693"/>
                    </a:ext>
                  </a:extLst>
                </a:gridCol>
                <a:gridCol w="900976">
                  <a:extLst>
                    <a:ext uri="{9D8B030D-6E8A-4147-A177-3AD203B41FA5}">
                      <a16:colId xmlns:a16="http://schemas.microsoft.com/office/drawing/2014/main" val="610121128"/>
                    </a:ext>
                  </a:extLst>
                </a:gridCol>
                <a:gridCol w="794979">
                  <a:extLst>
                    <a:ext uri="{9D8B030D-6E8A-4147-A177-3AD203B41FA5}">
                      <a16:colId xmlns:a16="http://schemas.microsoft.com/office/drawing/2014/main" val="461272926"/>
                    </a:ext>
                  </a:extLst>
                </a:gridCol>
              </a:tblGrid>
              <a:tr h="353382">
                <a:tc>
                  <a:txBody>
                    <a:bodyPr/>
                    <a:lstStyle/>
                    <a:p>
                      <a:pPr algn="ctr" fontAlgn="b"/>
                      <a:r>
                        <a:rPr lang="fr-FR" sz="1800" b="1" i="0" u="none" strike="noStrike" dirty="0">
                          <a:solidFill>
                            <a:srgbClr val="FFFFFF"/>
                          </a:solidFill>
                          <a:effectLst/>
                          <a:latin typeface="Calibri" panose="020F0502020204030204" pitchFamily="34" charset="0"/>
                        </a:rPr>
                        <a:t>RADAR</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fr-FR" sz="1800" b="1" i="0" u="none" strike="noStrike" dirty="0">
                          <a:solidFill>
                            <a:srgbClr val="FFFFFF"/>
                          </a:solidFill>
                          <a:effectLst/>
                          <a:latin typeface="Calibri" panose="020F0502020204030204" pitchFamily="34" charset="0"/>
                        </a:rPr>
                        <a:t>Obs</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fr-FR" sz="1800" b="1" i="0" u="none" strike="noStrike">
                          <a:solidFill>
                            <a:srgbClr val="FFFFFF"/>
                          </a:solidFill>
                          <a:effectLst/>
                          <a:latin typeface="Calibri" panose="020F0502020204030204" pitchFamily="34" charset="0"/>
                        </a:rPr>
                        <a:t>%</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259521247"/>
                  </a:ext>
                </a:extLst>
              </a:tr>
              <a:tr h="353382">
                <a:tc>
                  <a:txBody>
                    <a:bodyPr/>
                    <a:lstStyle/>
                    <a:p>
                      <a:pPr algn="ctr" fontAlgn="b"/>
                      <a:r>
                        <a:rPr lang="fr-FR" sz="1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dirty="0">
                          <a:solidFill>
                            <a:srgbClr val="000000"/>
                          </a:solidFill>
                          <a:effectLst/>
                          <a:latin typeface="Calibri" panose="020F0502020204030204" pitchFamily="34" charset="0"/>
                        </a:rPr>
                        <a:t>2 417</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a:solidFill>
                            <a:srgbClr val="000000"/>
                          </a:solidFill>
                          <a:effectLst/>
                          <a:latin typeface="Calibri" panose="020F0502020204030204" pitchFamily="34" charset="0"/>
                        </a:rPr>
                        <a:t>7%</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3990996"/>
                  </a:ext>
                </a:extLst>
              </a:tr>
              <a:tr h="353382">
                <a:tc>
                  <a:txBody>
                    <a:bodyPr/>
                    <a:lstStyle/>
                    <a:p>
                      <a:pPr algn="ctr" fontAlgn="b"/>
                      <a:r>
                        <a:rPr lang="fr-FR" sz="1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panose="020F0502020204030204" pitchFamily="34" charset="0"/>
                        </a:rPr>
                        <a:t>1 578 </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panose="020F0502020204030204" pitchFamily="34" charset="0"/>
                        </a:rPr>
                        <a:t>4%</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141422378"/>
                  </a:ext>
                </a:extLst>
              </a:tr>
              <a:tr h="353382">
                <a:tc>
                  <a:txBody>
                    <a:bodyPr/>
                    <a:lstStyle/>
                    <a:p>
                      <a:pPr algn="ctr" fontAlgn="b"/>
                      <a:r>
                        <a:rPr lang="fr-FR" sz="1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dirty="0">
                          <a:solidFill>
                            <a:srgbClr val="000000"/>
                          </a:solidFill>
                          <a:effectLst/>
                          <a:latin typeface="Calibri" panose="020F0502020204030204" pitchFamily="34" charset="0"/>
                        </a:rPr>
                        <a:t>32 267</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dirty="0">
                          <a:solidFill>
                            <a:srgbClr val="000000"/>
                          </a:solidFill>
                          <a:effectLst/>
                          <a:highlight>
                            <a:srgbClr val="FF0000"/>
                          </a:highlight>
                          <a:latin typeface="Calibri" panose="020F0502020204030204" pitchFamily="34" charset="0"/>
                        </a:rPr>
                        <a:t>89%</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60436752"/>
                  </a:ext>
                </a:extLst>
              </a:tr>
            </a:tbl>
          </a:graphicData>
        </a:graphic>
      </p:graphicFrame>
      <p:sp>
        <p:nvSpPr>
          <p:cNvPr id="5" name="Titre 1">
            <a:extLst>
              <a:ext uri="{FF2B5EF4-FFF2-40B4-BE49-F238E27FC236}">
                <a16:creationId xmlns:a16="http://schemas.microsoft.com/office/drawing/2014/main" id="{38712EF2-86E6-4F40-A562-CFF98E79A97F}"/>
              </a:ext>
            </a:extLst>
          </p:cNvPr>
          <p:cNvSpPr>
            <a:spLocks noGrp="1"/>
          </p:cNvSpPr>
          <p:nvPr>
            <p:ph type="title"/>
          </p:nvPr>
        </p:nvSpPr>
        <p:spPr>
          <a:xfrm>
            <a:off x="203201" y="376239"/>
            <a:ext cx="11645900" cy="760412"/>
          </a:xfrm>
        </p:spPr>
        <p:txBody>
          <a:bodyPr/>
          <a:lstStyle/>
          <a:p>
            <a:r>
              <a:rPr lang="fr-FR" dirty="0" err="1">
                <a:latin typeface="Stag LCG Semibold"/>
              </a:rPr>
              <a:t>Proposed</a:t>
            </a:r>
            <a:r>
              <a:rPr lang="fr-FR" dirty="0">
                <a:latin typeface="Stag LCG Semibold"/>
              </a:rPr>
              <a:t> </a:t>
            </a:r>
            <a:r>
              <a:rPr lang="fr-FR" dirty="0" err="1">
                <a:latin typeface="Stag LCG Semibold"/>
              </a:rPr>
              <a:t>approach</a:t>
            </a:r>
            <a:endParaRPr lang="fr-FR" dirty="0">
              <a:latin typeface="Stag LCG Semibold"/>
            </a:endParaRPr>
          </a:p>
        </p:txBody>
      </p:sp>
      <p:sp>
        <p:nvSpPr>
          <p:cNvPr id="6" name="ZoneTexte 5">
            <a:extLst>
              <a:ext uri="{FF2B5EF4-FFF2-40B4-BE49-F238E27FC236}">
                <a16:creationId xmlns:a16="http://schemas.microsoft.com/office/drawing/2014/main" id="{E88E82C0-262D-435C-AC34-00D7D4DEABD6}"/>
              </a:ext>
            </a:extLst>
          </p:cNvPr>
          <p:cNvSpPr txBox="1"/>
          <p:nvPr/>
        </p:nvSpPr>
        <p:spPr>
          <a:xfrm>
            <a:off x="720696" y="5480642"/>
            <a:ext cx="1654620" cy="261610"/>
          </a:xfrm>
          <a:prstGeom prst="rect">
            <a:avLst/>
          </a:prstGeom>
          <a:noFill/>
        </p:spPr>
        <p:txBody>
          <a:bodyPr wrap="none" rtlCol="0">
            <a:spAutoFit/>
          </a:bodyPr>
          <a:lstStyle/>
          <a:p>
            <a:r>
              <a:rPr lang="fr-FR" sz="1100" i="1" dirty="0" err="1">
                <a:latin typeface="Verdana"/>
                <a:cs typeface="Verdana"/>
              </a:rPr>
              <a:t>Emmiters</a:t>
            </a:r>
            <a:r>
              <a:rPr lang="fr-FR" sz="1100" i="1" dirty="0">
                <a:latin typeface="Verdana"/>
                <a:cs typeface="Verdana"/>
              </a:rPr>
              <a:t> </a:t>
            </a:r>
            <a:r>
              <a:rPr lang="fr-FR" sz="1100" i="1" dirty="0" err="1">
                <a:latin typeface="Verdana"/>
                <a:cs typeface="Verdana"/>
              </a:rPr>
              <a:t>repartition</a:t>
            </a:r>
            <a:endParaRPr lang="fr-FR" sz="1100" i="1" dirty="0">
              <a:latin typeface="Verdana"/>
              <a:cs typeface="Verdana"/>
            </a:endParaRPr>
          </a:p>
        </p:txBody>
      </p:sp>
      <p:sp>
        <p:nvSpPr>
          <p:cNvPr id="7" name="Espace réservé du contenu 2">
            <a:extLst>
              <a:ext uri="{FF2B5EF4-FFF2-40B4-BE49-F238E27FC236}">
                <a16:creationId xmlns:a16="http://schemas.microsoft.com/office/drawing/2014/main" id="{85B42899-E022-401A-BD1B-1609F592C92A}"/>
              </a:ext>
            </a:extLst>
          </p:cNvPr>
          <p:cNvSpPr>
            <a:spLocks noGrp="1"/>
          </p:cNvSpPr>
          <p:nvPr>
            <p:ph idx="1"/>
          </p:nvPr>
        </p:nvSpPr>
        <p:spPr>
          <a:xfrm>
            <a:off x="187808" y="1377358"/>
            <a:ext cx="3270095" cy="1827755"/>
          </a:xfrm>
        </p:spPr>
        <p:txBody>
          <a:bodyPr/>
          <a:lstStyle/>
          <a:p>
            <a:pPr>
              <a:buFont typeface="Wingdings" panose="05000000000000000000" pitchFamily="2" charset="2"/>
              <a:buChar char="§"/>
            </a:pPr>
            <a:r>
              <a:rPr lang="en-US" sz="1800" dirty="0">
                <a:latin typeface="Stag LCG Semibold"/>
              </a:rPr>
              <a:t>Perfect clustering and grouping</a:t>
            </a:r>
          </a:p>
          <a:p>
            <a:pPr>
              <a:buFont typeface="Wingdings" panose="05000000000000000000" pitchFamily="2" charset="2"/>
              <a:buChar char="§"/>
            </a:pPr>
            <a:endParaRPr lang="en-US" sz="1800" dirty="0">
              <a:latin typeface="Stag LCG Semibold"/>
            </a:endParaRPr>
          </a:p>
          <a:p>
            <a:pPr>
              <a:buFont typeface="Wingdings" panose="05000000000000000000" pitchFamily="2" charset="2"/>
              <a:buChar char="§"/>
            </a:pPr>
            <a:r>
              <a:rPr lang="en-US" sz="1800" dirty="0">
                <a:latin typeface="Stag LCG Semibold"/>
              </a:rPr>
              <a:t>Outlier class</a:t>
            </a:r>
          </a:p>
          <a:p>
            <a:pPr>
              <a:buFont typeface="Wingdings" panose="05000000000000000000" pitchFamily="2" charset="2"/>
              <a:buChar char="§"/>
            </a:pPr>
            <a:endParaRPr lang="en-US" sz="1800" b="1" u="sng" dirty="0">
              <a:latin typeface="Stag LCG Semibold"/>
            </a:endParaRPr>
          </a:p>
        </p:txBody>
      </p:sp>
      <p:sp>
        <p:nvSpPr>
          <p:cNvPr id="9" name="ZoneTexte 8">
            <a:extLst>
              <a:ext uri="{FF2B5EF4-FFF2-40B4-BE49-F238E27FC236}">
                <a16:creationId xmlns:a16="http://schemas.microsoft.com/office/drawing/2014/main" id="{3C9A1F4F-374A-4554-A75A-EFC614A38F5D}"/>
              </a:ext>
            </a:extLst>
          </p:cNvPr>
          <p:cNvSpPr txBox="1"/>
          <p:nvPr/>
        </p:nvSpPr>
        <p:spPr>
          <a:xfrm>
            <a:off x="5081048" y="5886257"/>
            <a:ext cx="5763734" cy="261610"/>
          </a:xfrm>
          <a:prstGeom prst="rect">
            <a:avLst/>
          </a:prstGeom>
          <a:noFill/>
        </p:spPr>
        <p:txBody>
          <a:bodyPr wrap="square" rtlCol="0">
            <a:spAutoFit/>
          </a:bodyPr>
          <a:lstStyle/>
          <a:p>
            <a:pPr algn="ctr"/>
            <a:r>
              <a:rPr lang="en-US" sz="1100" i="1" dirty="0">
                <a:latin typeface="Verdana"/>
                <a:cs typeface="Verdana"/>
              </a:rPr>
              <a:t>Results of clusters fusion after HAC with optimal transport distances.</a:t>
            </a:r>
            <a:endParaRPr lang="fr-FR" sz="1100" i="1" dirty="0">
              <a:latin typeface="Verdana"/>
              <a:cs typeface="Verdana"/>
            </a:endParaRPr>
          </a:p>
        </p:txBody>
      </p:sp>
      <p:sp>
        <p:nvSpPr>
          <p:cNvPr id="8" name="ZoneTexte 7">
            <a:extLst>
              <a:ext uri="{FF2B5EF4-FFF2-40B4-BE49-F238E27FC236}">
                <a16:creationId xmlns:a16="http://schemas.microsoft.com/office/drawing/2014/main" id="{ABEE5178-DD06-47E8-A45C-3370DF0DA47B}"/>
              </a:ext>
            </a:extLst>
          </p:cNvPr>
          <p:cNvSpPr txBox="1"/>
          <p:nvPr/>
        </p:nvSpPr>
        <p:spPr>
          <a:xfrm>
            <a:off x="3235873" y="4950953"/>
            <a:ext cx="615874" cy="276999"/>
          </a:xfrm>
          <a:prstGeom prst="rect">
            <a:avLst/>
          </a:prstGeom>
          <a:noFill/>
        </p:spPr>
        <p:txBody>
          <a:bodyPr wrap="none" rtlCol="0">
            <a:spAutoFit/>
          </a:bodyPr>
          <a:lstStyle/>
          <a:p>
            <a:r>
              <a:rPr lang="fr-FR" sz="1200" b="1" dirty="0">
                <a:solidFill>
                  <a:srgbClr val="FF0000"/>
                </a:solidFill>
                <a:latin typeface="Verdana"/>
                <a:cs typeface="Verdana"/>
              </a:rPr>
              <a:t>- 7%</a:t>
            </a:r>
          </a:p>
        </p:txBody>
      </p:sp>
      <p:sp>
        <p:nvSpPr>
          <p:cNvPr id="10" name="Accolade fermante 9">
            <a:extLst>
              <a:ext uri="{FF2B5EF4-FFF2-40B4-BE49-F238E27FC236}">
                <a16:creationId xmlns:a16="http://schemas.microsoft.com/office/drawing/2014/main" id="{4B2CE4D7-BE08-4559-B3AA-53307AC35F77}"/>
              </a:ext>
            </a:extLst>
          </p:cNvPr>
          <p:cNvSpPr/>
          <p:nvPr/>
        </p:nvSpPr>
        <p:spPr>
          <a:xfrm>
            <a:off x="2992344" y="4964853"/>
            <a:ext cx="186971" cy="276999"/>
          </a:xfrm>
          <a:prstGeom prst="righ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3" name="Image 2">
            <a:extLst>
              <a:ext uri="{FF2B5EF4-FFF2-40B4-BE49-F238E27FC236}">
                <a16:creationId xmlns:a16="http://schemas.microsoft.com/office/drawing/2014/main" id="{86356606-2554-43A6-BBCA-285113B7B4F5}"/>
              </a:ext>
            </a:extLst>
          </p:cNvPr>
          <p:cNvPicPr>
            <a:picLocks noChangeAspect="1"/>
          </p:cNvPicPr>
          <p:nvPr/>
        </p:nvPicPr>
        <p:blipFill>
          <a:blip r:embed="rId2"/>
          <a:stretch>
            <a:fillRect/>
          </a:stretch>
        </p:blipFill>
        <p:spPr>
          <a:xfrm>
            <a:off x="3938026" y="390078"/>
            <a:ext cx="8105775" cy="5886450"/>
          </a:xfrm>
          <a:prstGeom prst="rect">
            <a:avLst/>
          </a:prstGeom>
        </p:spPr>
      </p:pic>
    </p:spTree>
    <p:extLst>
      <p:ext uri="{BB962C8B-B14F-4D97-AF65-F5344CB8AC3E}">
        <p14:creationId xmlns:p14="http://schemas.microsoft.com/office/powerpoint/2010/main" val="340632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Semibold"/>
              </a:rPr>
              <a:t>Application case 1</a:t>
            </a:r>
            <a:br>
              <a:rPr lang="fr-FR" dirty="0">
                <a:latin typeface="Stag LCG Semibold"/>
              </a:rPr>
            </a:br>
            <a:br>
              <a:rPr lang="fr-FR" dirty="0">
                <a:latin typeface="Stag LCG Semibold"/>
              </a:rPr>
            </a:br>
            <a:endParaRPr lang="fr-FR" dirty="0">
              <a:latin typeface="Stag LCG Semibold"/>
            </a:endParaRPr>
          </a:p>
        </p:txBody>
      </p:sp>
      <p:pic>
        <p:nvPicPr>
          <p:cNvPr id="9" name="Image 8">
            <a:extLst>
              <a:ext uri="{FF2B5EF4-FFF2-40B4-BE49-F238E27FC236}">
                <a16:creationId xmlns:a16="http://schemas.microsoft.com/office/drawing/2014/main" id="{B16650BC-9651-43CF-A87C-223BBFB53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212" y="179109"/>
            <a:ext cx="8001000" cy="6548178"/>
          </a:xfrm>
          <a:prstGeom prst="rect">
            <a:avLst/>
          </a:prstGeom>
        </p:spPr>
      </p:pic>
      <p:pic>
        <p:nvPicPr>
          <p:cNvPr id="10" name="Image 9">
            <a:extLst>
              <a:ext uri="{FF2B5EF4-FFF2-40B4-BE49-F238E27FC236}">
                <a16:creationId xmlns:a16="http://schemas.microsoft.com/office/drawing/2014/main" id="{E4CF95E7-E1CE-4C0A-B9F5-2C81C85F5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38441"/>
            <a:ext cx="4292891" cy="3229514"/>
          </a:xfrm>
          <a:prstGeom prst="rect">
            <a:avLst/>
          </a:prstGeom>
        </p:spPr>
      </p:pic>
    </p:spTree>
    <p:extLst>
      <p:ext uri="{BB962C8B-B14F-4D97-AF65-F5344CB8AC3E}">
        <p14:creationId xmlns:p14="http://schemas.microsoft.com/office/powerpoint/2010/main" val="156496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614D771-EAA7-4EC8-A976-3B79BD9E8757}"/>
              </a:ext>
            </a:extLst>
          </p:cNvPr>
          <p:cNvSpPr txBox="1"/>
          <p:nvPr/>
        </p:nvSpPr>
        <p:spPr>
          <a:xfrm>
            <a:off x="5456136" y="5021300"/>
            <a:ext cx="4529299" cy="261610"/>
          </a:xfrm>
          <a:prstGeom prst="rect">
            <a:avLst/>
          </a:prstGeom>
          <a:noFill/>
        </p:spPr>
        <p:txBody>
          <a:bodyPr wrap="square" rtlCol="0">
            <a:spAutoFit/>
          </a:bodyPr>
          <a:lstStyle/>
          <a:p>
            <a:pPr algn="ctr"/>
            <a:r>
              <a:rPr lang="en-US" sz="1100" i="1" dirty="0">
                <a:latin typeface="Verdana"/>
                <a:cs typeface="Verdana"/>
              </a:rPr>
              <a:t>Results of HDBSCAN clustering</a:t>
            </a:r>
            <a:endParaRPr lang="fr-FR" sz="1100" i="1" dirty="0">
              <a:latin typeface="Verdana"/>
              <a:cs typeface="Verdana"/>
            </a:endParaRPr>
          </a:p>
        </p:txBody>
      </p:sp>
      <p:graphicFrame>
        <p:nvGraphicFramePr>
          <p:cNvPr id="5" name="Tableau 8">
            <a:extLst>
              <a:ext uri="{FF2B5EF4-FFF2-40B4-BE49-F238E27FC236}">
                <a16:creationId xmlns:a16="http://schemas.microsoft.com/office/drawing/2014/main" id="{4E73C6C5-FF16-443A-A752-DE3E87A1DD62}"/>
              </a:ext>
            </a:extLst>
          </p:cNvPr>
          <p:cNvGraphicFramePr>
            <a:graphicFrameLocks noGrp="1"/>
          </p:cNvGraphicFramePr>
          <p:nvPr>
            <p:extLst>
              <p:ext uri="{D42A27DB-BD31-4B8C-83A1-F6EECF244321}">
                <p14:modId xmlns:p14="http://schemas.microsoft.com/office/powerpoint/2010/main" val="1331663200"/>
              </p:ext>
            </p:extLst>
          </p:nvPr>
        </p:nvGraphicFramePr>
        <p:xfrm>
          <a:off x="581777" y="1644308"/>
          <a:ext cx="3047544" cy="4172844"/>
        </p:xfrm>
        <a:graphic>
          <a:graphicData uri="http://schemas.openxmlformats.org/drawingml/2006/table">
            <a:tbl>
              <a:tblPr firstRow="1" bandRow="1">
                <a:tableStyleId>{5C22544A-7EE6-4342-B048-85BDC9FD1C3A}</a:tableStyleId>
              </a:tblPr>
              <a:tblGrid>
                <a:gridCol w="1015848">
                  <a:extLst>
                    <a:ext uri="{9D8B030D-6E8A-4147-A177-3AD203B41FA5}">
                      <a16:colId xmlns:a16="http://schemas.microsoft.com/office/drawing/2014/main" val="2672015863"/>
                    </a:ext>
                  </a:extLst>
                </a:gridCol>
                <a:gridCol w="1015848">
                  <a:extLst>
                    <a:ext uri="{9D8B030D-6E8A-4147-A177-3AD203B41FA5}">
                      <a16:colId xmlns:a16="http://schemas.microsoft.com/office/drawing/2014/main" val="3810155512"/>
                    </a:ext>
                  </a:extLst>
                </a:gridCol>
                <a:gridCol w="1015848">
                  <a:extLst>
                    <a:ext uri="{9D8B030D-6E8A-4147-A177-3AD203B41FA5}">
                      <a16:colId xmlns:a16="http://schemas.microsoft.com/office/drawing/2014/main" val="3177337502"/>
                    </a:ext>
                  </a:extLst>
                </a:gridCol>
              </a:tblGrid>
              <a:tr h="347737">
                <a:tc>
                  <a:txBody>
                    <a:bodyPr/>
                    <a:lstStyle/>
                    <a:p>
                      <a:pPr algn="ctr" fontAlgn="b"/>
                      <a:r>
                        <a:rPr lang="fr-FR" sz="1400" b="1" i="0" u="none" strike="noStrike" dirty="0">
                          <a:solidFill>
                            <a:srgbClr val="FFFFFF"/>
                          </a:solidFill>
                          <a:effectLst/>
                          <a:latin typeface="Calibri" panose="020F0502020204030204" pitchFamily="34" charset="0"/>
                        </a:rPr>
                        <a:t>Clusters</a:t>
                      </a:r>
                    </a:p>
                  </a:txBody>
                  <a:tcPr marL="0" marR="0" marT="0" marB="0" anchor="b"/>
                </a:tc>
                <a:tc>
                  <a:txBody>
                    <a:bodyPr/>
                    <a:lstStyle/>
                    <a:p>
                      <a:pPr algn="ctr" fontAlgn="b"/>
                      <a:r>
                        <a:rPr lang="fr-FR" sz="1400" b="1" i="0" u="none" strike="noStrike" dirty="0">
                          <a:solidFill>
                            <a:srgbClr val="FFFFFF"/>
                          </a:solidFill>
                          <a:effectLst/>
                          <a:latin typeface="Calibri" panose="020F0502020204030204" pitchFamily="34" charset="0"/>
                        </a:rPr>
                        <a:t>Obs</a:t>
                      </a:r>
                    </a:p>
                  </a:txBody>
                  <a:tcPr marL="0" marR="0" marT="0" marB="0" anchor="b"/>
                </a:tc>
                <a:tc>
                  <a:txBody>
                    <a:bodyPr/>
                    <a:lstStyle/>
                    <a:p>
                      <a:pPr algn="ctr" fontAlgn="b"/>
                      <a:r>
                        <a:rPr lang="fr-FR" sz="1400" b="1" i="0" u="none" strike="noStrike">
                          <a:solidFill>
                            <a:srgbClr val="FFFFFF"/>
                          </a:solidFill>
                          <a:effectLst/>
                          <a:latin typeface="Calibri" panose="020F0502020204030204" pitchFamily="34" charset="0"/>
                        </a:rPr>
                        <a:t>%</a:t>
                      </a:r>
                    </a:p>
                  </a:txBody>
                  <a:tcPr marL="0" marR="0" marT="0" marB="0" anchor="b"/>
                </a:tc>
                <a:extLst>
                  <a:ext uri="{0D108BD9-81ED-4DB2-BD59-A6C34878D82A}">
                    <a16:rowId xmlns:a16="http://schemas.microsoft.com/office/drawing/2014/main" val="4104844980"/>
                  </a:ext>
                </a:extLst>
              </a:tr>
              <a:tr h="347737">
                <a:tc>
                  <a:txBody>
                    <a:bodyPr/>
                    <a:lstStyle/>
                    <a:p>
                      <a:pPr algn="ctr" fontAlgn="b"/>
                      <a:r>
                        <a:rPr lang="fr-FR" sz="1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954</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381800915"/>
                  </a:ext>
                </a:extLst>
              </a:tr>
              <a:tr h="347737">
                <a:tc>
                  <a:txBody>
                    <a:bodyPr/>
                    <a:lstStyle/>
                    <a:p>
                      <a:pPr algn="ctr" fontAlgn="b"/>
                      <a:r>
                        <a:rPr lang="fr-FR" sz="1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8 199</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306978837"/>
                  </a:ext>
                </a:extLst>
              </a:tr>
              <a:tr h="347737">
                <a:tc>
                  <a:txBody>
                    <a:bodyPr/>
                    <a:lstStyle/>
                    <a:p>
                      <a:pPr algn="ctr" fontAlgn="b"/>
                      <a:r>
                        <a:rPr lang="fr-FR" sz="1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2 703</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836062074"/>
                  </a:ext>
                </a:extLst>
              </a:tr>
              <a:tr h="347737">
                <a:tc>
                  <a:txBody>
                    <a:bodyPr/>
                    <a:lstStyle/>
                    <a:p>
                      <a:pPr algn="ctr" fontAlgn="b"/>
                      <a:r>
                        <a:rPr lang="fr-FR" sz="14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8 094</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1358887346"/>
                  </a:ext>
                </a:extLst>
              </a:tr>
              <a:tr h="347737">
                <a:tc>
                  <a:txBody>
                    <a:bodyPr/>
                    <a:lstStyle/>
                    <a:p>
                      <a:pPr algn="ctr" fontAlgn="b"/>
                      <a:r>
                        <a:rPr lang="fr-FR" sz="14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13 907</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9%</a:t>
                      </a:r>
                    </a:p>
                  </a:txBody>
                  <a:tcPr marL="9525" marR="9525" marT="9525" marB="0" anchor="b"/>
                </a:tc>
                <a:extLst>
                  <a:ext uri="{0D108BD9-81ED-4DB2-BD59-A6C34878D82A}">
                    <a16:rowId xmlns:a16="http://schemas.microsoft.com/office/drawing/2014/main" val="3362650149"/>
                  </a:ext>
                </a:extLst>
              </a:tr>
              <a:tr h="347737">
                <a:tc>
                  <a:txBody>
                    <a:bodyPr/>
                    <a:lstStyle/>
                    <a:p>
                      <a:pPr algn="ctr" fontAlgn="b"/>
                      <a:r>
                        <a:rPr lang="fr-FR" sz="14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32 704</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868650584"/>
                  </a:ext>
                </a:extLst>
              </a:tr>
              <a:tr h="347737">
                <a:tc>
                  <a:txBody>
                    <a:bodyPr/>
                    <a:lstStyle/>
                    <a:p>
                      <a:pPr algn="ctr" fontAlgn="b"/>
                      <a:r>
                        <a:rPr lang="fr-FR" sz="14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32 726</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3884790009"/>
                  </a:ext>
                </a:extLst>
              </a:tr>
              <a:tr h="347737">
                <a:tc>
                  <a:txBody>
                    <a:bodyPr/>
                    <a:lstStyle/>
                    <a:p>
                      <a:pPr algn="ctr" fontAlgn="b"/>
                      <a:r>
                        <a:rPr lang="fr-FR" sz="14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13 892</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9%</a:t>
                      </a:r>
                    </a:p>
                  </a:txBody>
                  <a:tcPr marL="9525" marR="9525" marT="9525" marB="0" anchor="b"/>
                </a:tc>
                <a:extLst>
                  <a:ext uri="{0D108BD9-81ED-4DB2-BD59-A6C34878D82A}">
                    <a16:rowId xmlns:a16="http://schemas.microsoft.com/office/drawing/2014/main" val="1229886067"/>
                  </a:ext>
                </a:extLst>
              </a:tr>
              <a:tr h="347737">
                <a:tc>
                  <a:txBody>
                    <a:bodyPr/>
                    <a:lstStyle/>
                    <a:p>
                      <a:pPr algn="ctr" fontAlgn="b"/>
                      <a:r>
                        <a:rPr lang="fr-FR" sz="1400" b="0" i="0" u="none" strike="noStrike" dirty="0">
                          <a:solidFill>
                            <a:srgbClr val="000000"/>
                          </a:solidFill>
                          <a:effectLst/>
                          <a:latin typeface="Calibri" panose="020F0502020204030204" pitchFamily="34" charset="0"/>
                        </a:rPr>
                        <a:t>7</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13 891</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9%</a:t>
                      </a:r>
                    </a:p>
                  </a:txBody>
                  <a:tcPr marL="9525" marR="9525" marT="9525" marB="0" anchor="b"/>
                </a:tc>
                <a:extLst>
                  <a:ext uri="{0D108BD9-81ED-4DB2-BD59-A6C34878D82A}">
                    <a16:rowId xmlns:a16="http://schemas.microsoft.com/office/drawing/2014/main" val="4192796340"/>
                  </a:ext>
                </a:extLst>
              </a:tr>
              <a:tr h="347737">
                <a:tc>
                  <a:txBody>
                    <a:bodyPr/>
                    <a:lstStyle/>
                    <a:p>
                      <a:pPr algn="ctr" fontAlgn="b"/>
                      <a:r>
                        <a:rPr lang="fr-FR" sz="14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13 502</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9%</a:t>
                      </a:r>
                    </a:p>
                  </a:txBody>
                  <a:tcPr marL="9525" marR="9525" marT="9525" marB="0" anchor="b"/>
                </a:tc>
                <a:extLst>
                  <a:ext uri="{0D108BD9-81ED-4DB2-BD59-A6C34878D82A}">
                    <a16:rowId xmlns:a16="http://schemas.microsoft.com/office/drawing/2014/main" val="1888247356"/>
                  </a:ext>
                </a:extLst>
              </a:tr>
              <a:tr h="347737">
                <a:tc>
                  <a:txBody>
                    <a:bodyPr/>
                    <a:lstStyle/>
                    <a:p>
                      <a:pPr algn="ctr" fontAlgn="b"/>
                      <a:r>
                        <a:rPr lang="fr-FR" sz="14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13 368</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9%</a:t>
                      </a:r>
                    </a:p>
                  </a:txBody>
                  <a:tcPr marL="9525" marR="9525" marT="9525" marB="0" anchor="b"/>
                </a:tc>
                <a:extLst>
                  <a:ext uri="{0D108BD9-81ED-4DB2-BD59-A6C34878D82A}">
                    <a16:rowId xmlns:a16="http://schemas.microsoft.com/office/drawing/2014/main" val="1244039873"/>
                  </a:ext>
                </a:extLst>
              </a:tr>
            </a:tbl>
          </a:graphicData>
        </a:graphic>
      </p:graphicFrame>
      <p:pic>
        <p:nvPicPr>
          <p:cNvPr id="6" name="Image 5">
            <a:extLst>
              <a:ext uri="{FF2B5EF4-FFF2-40B4-BE49-F238E27FC236}">
                <a16:creationId xmlns:a16="http://schemas.microsoft.com/office/drawing/2014/main" id="{AFAC8583-E7FF-4BD1-8A58-68A47289E602}"/>
              </a:ext>
            </a:extLst>
          </p:cNvPr>
          <p:cNvPicPr>
            <a:picLocks noChangeAspect="1"/>
          </p:cNvPicPr>
          <p:nvPr/>
        </p:nvPicPr>
        <p:blipFill>
          <a:blip r:embed="rId2"/>
          <a:stretch>
            <a:fillRect/>
          </a:stretch>
        </p:blipFill>
        <p:spPr>
          <a:xfrm>
            <a:off x="3772672" y="2153093"/>
            <a:ext cx="7896225" cy="2743200"/>
          </a:xfrm>
          <a:prstGeom prst="rect">
            <a:avLst/>
          </a:prstGeom>
        </p:spPr>
      </p:pic>
      <p:sp>
        <p:nvSpPr>
          <p:cNvPr id="7" name="Titre 1">
            <a:extLst>
              <a:ext uri="{FF2B5EF4-FFF2-40B4-BE49-F238E27FC236}">
                <a16:creationId xmlns:a16="http://schemas.microsoft.com/office/drawing/2014/main" id="{BD69B07D-2C81-4A36-ABBF-ABC149499C1C}"/>
              </a:ext>
            </a:extLst>
          </p:cNvPr>
          <p:cNvSpPr txBox="1">
            <a:spLocks/>
          </p:cNvSpPr>
          <p:nvPr/>
        </p:nvSpPr>
        <p:spPr bwMode="auto">
          <a:xfrm>
            <a:off x="355601" y="528639"/>
            <a:ext cx="11645900"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7" tIns="45714" rIns="91427" bIns="45714" numCol="1" anchor="t" anchorCtr="0" compatLnSpc="1">
            <a:prstTxWarp prst="textNoShape">
              <a:avLst/>
            </a:prstTxWarp>
          </a:bodyPr>
          <a:lstStyle>
            <a:lvl1pPr algn="l" rtl="0" eaLnBrk="1" fontAlgn="base" hangingPunct="1">
              <a:spcBef>
                <a:spcPct val="0"/>
              </a:spcBef>
              <a:spcAft>
                <a:spcPct val="0"/>
              </a:spcAft>
              <a:defRPr sz="2399" b="1">
                <a:solidFill>
                  <a:srgbClr val="000000"/>
                </a:solidFill>
                <a:latin typeface="Verdana"/>
                <a:ea typeface="MS PGothic" pitchFamily="34" charset="-128"/>
                <a:cs typeface="Verdana"/>
              </a:defRPr>
            </a:lvl1pPr>
            <a:lvl2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2pPr>
            <a:lvl3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3pPr>
            <a:lvl4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4pPr>
            <a:lvl5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5pPr>
            <a:lvl6pPr marL="457086"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6pPr>
            <a:lvl7pPr marL="914171"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7pPr>
            <a:lvl8pPr marL="1371257"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8pPr>
            <a:lvl9pPr marL="1828343"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9pPr>
          </a:lstStyle>
          <a:p>
            <a:r>
              <a:rPr lang="fr-FR" kern="0">
                <a:latin typeface="Stag LCG Semibold"/>
              </a:rPr>
              <a:t>Application case 1</a:t>
            </a:r>
            <a:br>
              <a:rPr lang="fr-FR" kern="0">
                <a:latin typeface="Stag LCG Semibold"/>
              </a:rPr>
            </a:br>
            <a:br>
              <a:rPr lang="fr-FR" kern="0">
                <a:latin typeface="Stag LCG Semibold"/>
              </a:rPr>
            </a:br>
            <a:endParaRPr lang="fr-FR" kern="0" dirty="0">
              <a:latin typeface="Stag LCG Semibold"/>
            </a:endParaRPr>
          </a:p>
        </p:txBody>
      </p:sp>
    </p:spTree>
    <p:extLst>
      <p:ext uri="{BB962C8B-B14F-4D97-AF65-F5344CB8AC3E}">
        <p14:creationId xmlns:p14="http://schemas.microsoft.com/office/powerpoint/2010/main" val="163767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AE84B35-0AB8-4525-B40B-DE1F8458434A}"/>
              </a:ext>
            </a:extLst>
          </p:cNvPr>
          <p:cNvPicPr>
            <a:picLocks noChangeAspect="1"/>
          </p:cNvPicPr>
          <p:nvPr/>
        </p:nvPicPr>
        <p:blipFill>
          <a:blip r:embed="rId2"/>
          <a:stretch>
            <a:fillRect/>
          </a:stretch>
        </p:blipFill>
        <p:spPr>
          <a:xfrm>
            <a:off x="4293704" y="0"/>
            <a:ext cx="7898296" cy="6858000"/>
          </a:xfrm>
          <a:prstGeom prst="rect">
            <a:avLst/>
          </a:prstGeom>
        </p:spPr>
      </p:pic>
      <p:graphicFrame>
        <p:nvGraphicFramePr>
          <p:cNvPr id="7" name="Tableau 7">
            <a:extLst>
              <a:ext uri="{FF2B5EF4-FFF2-40B4-BE49-F238E27FC236}">
                <a16:creationId xmlns:a16="http://schemas.microsoft.com/office/drawing/2014/main" id="{ECD26612-BED0-4FAC-88C8-C8CF1847DEB0}"/>
              </a:ext>
            </a:extLst>
          </p:cNvPr>
          <p:cNvGraphicFramePr>
            <a:graphicFrameLocks noGrp="1"/>
          </p:cNvGraphicFramePr>
          <p:nvPr>
            <p:extLst>
              <p:ext uri="{D42A27DB-BD31-4B8C-83A1-F6EECF244321}">
                <p14:modId xmlns:p14="http://schemas.microsoft.com/office/powerpoint/2010/main" val="371658283"/>
              </p:ext>
            </p:extLst>
          </p:nvPr>
        </p:nvGraphicFramePr>
        <p:xfrm>
          <a:off x="119180" y="2124947"/>
          <a:ext cx="4339700" cy="4047843"/>
        </p:xfrm>
        <a:graphic>
          <a:graphicData uri="http://schemas.openxmlformats.org/drawingml/2006/table">
            <a:tbl>
              <a:tblPr firstRow="1" bandRow="1">
                <a:tableStyleId>{5C22544A-7EE6-4342-B048-85BDC9FD1C3A}</a:tableStyleId>
              </a:tblPr>
              <a:tblGrid>
                <a:gridCol w="867940">
                  <a:extLst>
                    <a:ext uri="{9D8B030D-6E8A-4147-A177-3AD203B41FA5}">
                      <a16:colId xmlns:a16="http://schemas.microsoft.com/office/drawing/2014/main" val="1550024460"/>
                    </a:ext>
                  </a:extLst>
                </a:gridCol>
                <a:gridCol w="867940">
                  <a:extLst>
                    <a:ext uri="{9D8B030D-6E8A-4147-A177-3AD203B41FA5}">
                      <a16:colId xmlns:a16="http://schemas.microsoft.com/office/drawing/2014/main" val="875114580"/>
                    </a:ext>
                  </a:extLst>
                </a:gridCol>
                <a:gridCol w="867940">
                  <a:extLst>
                    <a:ext uri="{9D8B030D-6E8A-4147-A177-3AD203B41FA5}">
                      <a16:colId xmlns:a16="http://schemas.microsoft.com/office/drawing/2014/main" val="3453248033"/>
                    </a:ext>
                  </a:extLst>
                </a:gridCol>
                <a:gridCol w="867940">
                  <a:extLst>
                    <a:ext uri="{9D8B030D-6E8A-4147-A177-3AD203B41FA5}">
                      <a16:colId xmlns:a16="http://schemas.microsoft.com/office/drawing/2014/main" val="2341514379"/>
                    </a:ext>
                  </a:extLst>
                </a:gridCol>
                <a:gridCol w="867940">
                  <a:extLst>
                    <a:ext uri="{9D8B030D-6E8A-4147-A177-3AD203B41FA5}">
                      <a16:colId xmlns:a16="http://schemas.microsoft.com/office/drawing/2014/main" val="1200885517"/>
                    </a:ext>
                  </a:extLst>
                </a:gridCol>
              </a:tblGrid>
              <a:tr h="472711">
                <a:tc>
                  <a:txBody>
                    <a:bodyPr/>
                    <a:lstStyle/>
                    <a:p>
                      <a:pPr algn="ctr" fontAlgn="b"/>
                      <a:r>
                        <a:rPr lang="fr-FR" sz="1100" b="1" i="0" u="none" strike="noStrike" dirty="0" err="1">
                          <a:solidFill>
                            <a:schemeClr val="bg1"/>
                          </a:solidFill>
                          <a:effectLst/>
                          <a:latin typeface="Calibri" panose="020F0502020204030204" pitchFamily="34" charset="0"/>
                        </a:rPr>
                        <a:t>Number</a:t>
                      </a:r>
                      <a:r>
                        <a:rPr lang="fr-FR" sz="1100" b="1" i="0" u="none" strike="noStrike" dirty="0">
                          <a:solidFill>
                            <a:schemeClr val="bg1"/>
                          </a:solidFill>
                          <a:effectLst/>
                          <a:latin typeface="Calibri" panose="020F0502020204030204" pitchFamily="34" charset="0"/>
                        </a:rPr>
                        <a:t> of clusters</a:t>
                      </a:r>
                    </a:p>
                  </a:txBody>
                  <a:tcPr marL="9525" marR="9525" marT="9525" marB="0" anchor="b"/>
                </a:tc>
                <a:tc>
                  <a:txBody>
                    <a:bodyPr/>
                    <a:lstStyle/>
                    <a:p>
                      <a:pPr algn="ctr" fontAlgn="b"/>
                      <a:r>
                        <a:rPr lang="fr-FR" sz="1100" b="1" i="0" u="none" strike="noStrike" dirty="0">
                          <a:solidFill>
                            <a:schemeClr val="bg1"/>
                          </a:solidFill>
                          <a:effectLst/>
                          <a:latin typeface="Calibri" panose="020F0502020204030204" pitchFamily="34" charset="0"/>
                        </a:rPr>
                        <a:t>Silhouette score (</a:t>
                      </a:r>
                      <a:r>
                        <a:rPr lang="fr-FR" sz="1100" b="1" i="0" u="none" strike="noStrike" dirty="0" err="1">
                          <a:solidFill>
                            <a:schemeClr val="bg1"/>
                          </a:solidFill>
                          <a:effectLst/>
                          <a:latin typeface="Calibri" panose="020F0502020204030204" pitchFamily="34" charset="0"/>
                        </a:rPr>
                        <a:t>euclidean</a:t>
                      </a:r>
                      <a:r>
                        <a:rPr lang="fr-FR" sz="1100" b="1" i="0" u="none" strike="noStrike" dirty="0">
                          <a:solidFill>
                            <a:schemeClr val="bg1"/>
                          </a:solidFill>
                          <a:effectLst/>
                          <a:latin typeface="Calibri" panose="020F0502020204030204" pitchFamily="34" charset="0"/>
                        </a:rPr>
                        <a:t>)</a:t>
                      </a:r>
                    </a:p>
                  </a:txBody>
                  <a:tcPr marL="9525" marR="9525" marT="9525" marB="0" anchor="b"/>
                </a:tc>
                <a:tc>
                  <a:txBody>
                    <a:bodyPr/>
                    <a:lstStyle/>
                    <a:p>
                      <a:pPr algn="ctr" fontAlgn="b"/>
                      <a:r>
                        <a:rPr lang="fr-FR" sz="1100" b="1" i="0" u="none" strike="noStrike" dirty="0">
                          <a:solidFill>
                            <a:schemeClr val="bg1"/>
                          </a:solidFill>
                          <a:effectLst/>
                          <a:latin typeface="Calibri" panose="020F0502020204030204" pitchFamily="34" charset="0"/>
                        </a:rPr>
                        <a:t>Silhouette score (</a:t>
                      </a:r>
                      <a:r>
                        <a:rPr lang="fr-FR" sz="1100" b="1" i="0" u="none" strike="noStrike" dirty="0" err="1">
                          <a:solidFill>
                            <a:schemeClr val="bg1"/>
                          </a:solidFill>
                          <a:effectLst/>
                          <a:latin typeface="Calibri" panose="020F0502020204030204" pitchFamily="34" charset="0"/>
                        </a:rPr>
                        <a:t>cosine</a:t>
                      </a:r>
                      <a:r>
                        <a:rPr lang="fr-FR" sz="1100" b="1" i="0" u="none" strike="noStrike" dirty="0">
                          <a:solidFill>
                            <a:schemeClr val="bg1"/>
                          </a:solidFill>
                          <a:effectLst/>
                          <a:latin typeface="Calibri" panose="020F0502020204030204" pitchFamily="34" charset="0"/>
                        </a:rPr>
                        <a:t>)</a:t>
                      </a:r>
                    </a:p>
                  </a:txBody>
                  <a:tcPr marL="9525" marR="9525" marT="9525" marB="0" anchor="b"/>
                </a:tc>
                <a:tc>
                  <a:txBody>
                    <a:bodyPr/>
                    <a:lstStyle/>
                    <a:p>
                      <a:pPr algn="ctr" fontAlgn="b"/>
                      <a:r>
                        <a:rPr lang="fr-FR" sz="1100" b="1" i="0" u="none" strike="noStrike" dirty="0" err="1">
                          <a:solidFill>
                            <a:schemeClr val="bg1"/>
                          </a:solidFill>
                          <a:effectLst/>
                          <a:latin typeface="Calibri" panose="020F0502020204030204" pitchFamily="34" charset="0"/>
                        </a:rPr>
                        <a:t>Calinski-Harabasz</a:t>
                      </a:r>
                      <a:r>
                        <a:rPr lang="fr-FR" sz="1100" b="1" i="0" u="none" strike="noStrike" dirty="0">
                          <a:solidFill>
                            <a:schemeClr val="bg1"/>
                          </a:solidFill>
                          <a:effectLst/>
                          <a:latin typeface="Calibri" panose="020F0502020204030204" pitchFamily="34" charset="0"/>
                        </a:rPr>
                        <a:t> score</a:t>
                      </a:r>
                    </a:p>
                  </a:txBody>
                  <a:tcPr marL="9525" marR="9525" marT="9525" marB="0" anchor="b"/>
                </a:tc>
                <a:tc>
                  <a:txBody>
                    <a:bodyPr/>
                    <a:lstStyle/>
                    <a:p>
                      <a:pPr algn="ctr" fontAlgn="b"/>
                      <a:r>
                        <a:rPr lang="fr-FR" sz="1100" b="1" i="0" u="none" strike="noStrike" dirty="0">
                          <a:solidFill>
                            <a:schemeClr val="bg1"/>
                          </a:solidFill>
                          <a:effectLst/>
                          <a:latin typeface="Calibri" panose="020F0502020204030204" pitchFamily="34" charset="0"/>
                        </a:rPr>
                        <a:t>Davies-</a:t>
                      </a:r>
                      <a:r>
                        <a:rPr lang="fr-FR" sz="1100" b="1" i="0" u="none" strike="noStrike" dirty="0" err="1">
                          <a:solidFill>
                            <a:schemeClr val="bg1"/>
                          </a:solidFill>
                          <a:effectLst/>
                          <a:latin typeface="Calibri" panose="020F0502020204030204" pitchFamily="34" charset="0"/>
                        </a:rPr>
                        <a:t>Bouldin</a:t>
                      </a:r>
                      <a:r>
                        <a:rPr lang="fr-FR" sz="1100" b="1" i="0" u="none" strike="noStrike" dirty="0">
                          <a:solidFill>
                            <a:schemeClr val="bg1"/>
                          </a:solidFill>
                          <a:effectLst/>
                          <a:latin typeface="Calibri" panose="020F0502020204030204" pitchFamily="34" charset="0"/>
                        </a:rPr>
                        <a:t> score</a:t>
                      </a:r>
                    </a:p>
                  </a:txBody>
                  <a:tcPr marL="9525" marR="9525" marT="9525" marB="0" anchor="b"/>
                </a:tc>
                <a:extLst>
                  <a:ext uri="{0D108BD9-81ED-4DB2-BD59-A6C34878D82A}">
                    <a16:rowId xmlns:a16="http://schemas.microsoft.com/office/drawing/2014/main" val="3049409449"/>
                  </a:ext>
                </a:extLst>
              </a:tr>
              <a:tr h="392822">
                <a:tc>
                  <a:txBody>
                    <a:bodyPr/>
                    <a:lstStyle/>
                    <a:p>
                      <a:pPr algn="ctr" fontAlgn="b"/>
                      <a:r>
                        <a:rPr lang="fr-FR" sz="12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fr-FR" sz="1200" b="0" i="0" u="none" strike="noStrike" dirty="0">
                          <a:solidFill>
                            <a:srgbClr val="000000"/>
                          </a:solidFill>
                          <a:effectLst/>
                          <a:highlight>
                            <a:srgbClr val="FFFF00"/>
                          </a:highlight>
                          <a:latin typeface="Calibri" panose="020F0502020204030204" pitchFamily="34" charset="0"/>
                        </a:rPr>
                        <a:t>0,96</a:t>
                      </a:r>
                    </a:p>
                  </a:txBody>
                  <a:tcPr marL="9525" marR="9525" marT="9525" marB="0" anchor="b"/>
                </a:tc>
                <a:tc>
                  <a:txBody>
                    <a:bodyPr/>
                    <a:lstStyle/>
                    <a:p>
                      <a:pPr algn="ctr" fontAlgn="b"/>
                      <a:r>
                        <a:rPr lang="fr-FR" sz="1200" b="0" i="0" u="none" strike="noStrike">
                          <a:solidFill>
                            <a:srgbClr val="000000"/>
                          </a:solidFill>
                          <a:effectLst/>
                          <a:latin typeface="Calibri" panose="020F0502020204030204" pitchFamily="34" charset="0"/>
                        </a:rPr>
                        <a:t>0,20</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225 665</a:t>
                      </a:r>
                    </a:p>
                  </a:txBody>
                  <a:tcPr marL="9525" marR="9525" marT="9525" marB="0" anchor="b"/>
                </a:tc>
                <a:tc>
                  <a:txBody>
                    <a:bodyPr/>
                    <a:lstStyle/>
                    <a:p>
                      <a:pPr algn="ctr" fontAlgn="b"/>
                      <a:r>
                        <a:rPr lang="fr-FR" sz="1200" b="0" i="0" u="none" strike="noStrike" dirty="0">
                          <a:solidFill>
                            <a:srgbClr val="000000"/>
                          </a:solidFill>
                          <a:effectLst/>
                          <a:highlight>
                            <a:srgbClr val="FFFF00"/>
                          </a:highlight>
                          <a:latin typeface="Calibri" panose="020F0502020204030204" pitchFamily="34" charset="0"/>
                        </a:rPr>
                        <a:t>0,044</a:t>
                      </a:r>
                    </a:p>
                  </a:txBody>
                  <a:tcPr marL="9525" marR="9525" marT="9525" marB="0" anchor="b"/>
                </a:tc>
                <a:extLst>
                  <a:ext uri="{0D108BD9-81ED-4DB2-BD59-A6C34878D82A}">
                    <a16:rowId xmlns:a16="http://schemas.microsoft.com/office/drawing/2014/main" val="2651634104"/>
                  </a:ext>
                </a:extLst>
              </a:tr>
              <a:tr h="392822">
                <a:tc>
                  <a:txBody>
                    <a:bodyPr/>
                    <a:lstStyle/>
                    <a:p>
                      <a:pPr algn="ctr" fontAlgn="b"/>
                      <a:r>
                        <a:rPr lang="fr-FR" sz="12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0,79</a:t>
                      </a:r>
                    </a:p>
                  </a:txBody>
                  <a:tcPr marL="9525" marR="9525" marT="9525" marB="0" anchor="b"/>
                </a:tc>
                <a:tc>
                  <a:txBody>
                    <a:bodyPr/>
                    <a:lstStyle/>
                    <a:p>
                      <a:pPr algn="ctr" fontAlgn="b"/>
                      <a:r>
                        <a:rPr lang="fr-FR" sz="1200" b="0" i="0" u="none" strike="noStrike">
                          <a:solidFill>
                            <a:srgbClr val="000000"/>
                          </a:solidFill>
                          <a:effectLst/>
                          <a:latin typeface="Calibri" panose="020F0502020204030204" pitchFamily="34" charset="0"/>
                        </a:rPr>
                        <a:t>-0,10</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199 414</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0,323</a:t>
                      </a:r>
                    </a:p>
                  </a:txBody>
                  <a:tcPr marL="9525" marR="9525" marT="9525" marB="0" anchor="b"/>
                </a:tc>
                <a:extLst>
                  <a:ext uri="{0D108BD9-81ED-4DB2-BD59-A6C34878D82A}">
                    <a16:rowId xmlns:a16="http://schemas.microsoft.com/office/drawing/2014/main" val="3186975502"/>
                  </a:ext>
                </a:extLst>
              </a:tr>
              <a:tr h="392822">
                <a:tc>
                  <a:txBody>
                    <a:bodyPr/>
                    <a:lstStyle/>
                    <a:p>
                      <a:pPr algn="ctr" fontAlgn="b"/>
                      <a:r>
                        <a:rPr lang="fr-FR" sz="1200" b="0" i="0" u="none" strike="noStrike" dirty="0">
                          <a:solidFill>
                            <a:srgbClr val="000000"/>
                          </a:solidFill>
                          <a:effectLst/>
                          <a:highlight>
                            <a:srgbClr val="FFFF00"/>
                          </a:highlight>
                          <a:latin typeface="Calibri" panose="020F0502020204030204" pitchFamily="34" charset="0"/>
                        </a:rPr>
                        <a:t>4</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0,95</a:t>
                      </a:r>
                    </a:p>
                  </a:txBody>
                  <a:tcPr marL="9525" marR="9525" marT="9525" marB="0" anchor="b"/>
                </a:tc>
                <a:tc>
                  <a:txBody>
                    <a:bodyPr/>
                    <a:lstStyle/>
                    <a:p>
                      <a:pPr algn="ctr" fontAlgn="b"/>
                      <a:r>
                        <a:rPr lang="fr-FR" sz="1200" b="0" i="0" u="none" strike="noStrike" dirty="0">
                          <a:solidFill>
                            <a:srgbClr val="000000"/>
                          </a:solidFill>
                          <a:effectLst/>
                          <a:highlight>
                            <a:srgbClr val="FFFF00"/>
                          </a:highlight>
                          <a:latin typeface="Calibri" panose="020F0502020204030204" pitchFamily="34" charset="0"/>
                        </a:rPr>
                        <a:t>0,89</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22 699 186</a:t>
                      </a:r>
                    </a:p>
                  </a:txBody>
                  <a:tcPr marL="9525" marR="9525" marT="9525" marB="0" anchor="b"/>
                </a:tc>
                <a:tc>
                  <a:txBody>
                    <a:bodyPr/>
                    <a:lstStyle/>
                    <a:p>
                      <a:pPr algn="ctr" fontAlgn="b"/>
                      <a:r>
                        <a:rPr lang="fr-FR" sz="1200" b="0" i="0" u="none" strike="noStrike" dirty="0">
                          <a:solidFill>
                            <a:srgbClr val="000000"/>
                          </a:solidFill>
                          <a:effectLst/>
                          <a:highlight>
                            <a:srgbClr val="FFFF00"/>
                          </a:highlight>
                          <a:latin typeface="Calibri" panose="020F0502020204030204" pitchFamily="34" charset="0"/>
                        </a:rPr>
                        <a:t>0,041</a:t>
                      </a:r>
                    </a:p>
                  </a:txBody>
                  <a:tcPr marL="9525" marR="9525" marT="9525" marB="0" anchor="b"/>
                </a:tc>
                <a:extLst>
                  <a:ext uri="{0D108BD9-81ED-4DB2-BD59-A6C34878D82A}">
                    <a16:rowId xmlns:a16="http://schemas.microsoft.com/office/drawing/2014/main" val="1296659917"/>
                  </a:ext>
                </a:extLst>
              </a:tr>
              <a:tr h="392822">
                <a:tc>
                  <a:txBody>
                    <a:bodyPr/>
                    <a:lstStyle/>
                    <a:p>
                      <a:pPr algn="ctr" fontAlgn="b"/>
                      <a:r>
                        <a:rPr lang="fr-FR"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0,66</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0,42</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24 383 075</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0,229</a:t>
                      </a:r>
                    </a:p>
                  </a:txBody>
                  <a:tcPr marL="9525" marR="9525" marT="9525" marB="0" anchor="b"/>
                </a:tc>
                <a:extLst>
                  <a:ext uri="{0D108BD9-81ED-4DB2-BD59-A6C34878D82A}">
                    <a16:rowId xmlns:a16="http://schemas.microsoft.com/office/drawing/2014/main" val="3077029462"/>
                  </a:ext>
                </a:extLst>
              </a:tr>
              <a:tr h="392822">
                <a:tc>
                  <a:txBody>
                    <a:bodyPr/>
                    <a:lstStyle/>
                    <a:p>
                      <a:pPr algn="ctr" fontAlgn="b"/>
                      <a:r>
                        <a:rPr lang="fr-FR" sz="12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0,56</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0,42</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19 966 460</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0,985</a:t>
                      </a:r>
                    </a:p>
                  </a:txBody>
                  <a:tcPr marL="9525" marR="9525" marT="9525" marB="0" anchor="b"/>
                </a:tc>
                <a:extLst>
                  <a:ext uri="{0D108BD9-81ED-4DB2-BD59-A6C34878D82A}">
                    <a16:rowId xmlns:a16="http://schemas.microsoft.com/office/drawing/2014/main" val="301361244"/>
                  </a:ext>
                </a:extLst>
              </a:tr>
              <a:tr h="392822">
                <a:tc>
                  <a:txBody>
                    <a:bodyPr/>
                    <a:lstStyle/>
                    <a:p>
                      <a:pPr algn="ctr" fontAlgn="b"/>
                      <a:r>
                        <a:rPr lang="fr-FR" sz="1200" b="0" i="0" u="none" strike="noStrike" dirty="0">
                          <a:solidFill>
                            <a:srgbClr val="000000"/>
                          </a:solidFill>
                          <a:effectLst/>
                          <a:latin typeface="Calibri" panose="020F0502020204030204" pitchFamily="34" charset="0"/>
                        </a:rPr>
                        <a:t>7</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0,79</a:t>
                      </a:r>
                    </a:p>
                  </a:txBody>
                  <a:tcPr marL="9525" marR="9525" marT="9525" marB="0" anchor="b"/>
                </a:tc>
                <a:tc>
                  <a:txBody>
                    <a:bodyPr/>
                    <a:lstStyle/>
                    <a:p>
                      <a:pPr algn="ctr" fontAlgn="b"/>
                      <a:r>
                        <a:rPr lang="fr-FR" sz="1200" b="0" i="0" u="none" strike="noStrike">
                          <a:solidFill>
                            <a:srgbClr val="000000"/>
                          </a:solidFill>
                          <a:effectLst/>
                          <a:latin typeface="Calibri" panose="020F0502020204030204" pitchFamily="34" charset="0"/>
                        </a:rPr>
                        <a:t>0,41</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40 515 795</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0,248</a:t>
                      </a:r>
                    </a:p>
                  </a:txBody>
                  <a:tcPr marL="9525" marR="9525" marT="9525" marB="0" anchor="b"/>
                </a:tc>
                <a:extLst>
                  <a:ext uri="{0D108BD9-81ED-4DB2-BD59-A6C34878D82A}">
                    <a16:rowId xmlns:a16="http://schemas.microsoft.com/office/drawing/2014/main" val="2925211967"/>
                  </a:ext>
                </a:extLst>
              </a:tr>
              <a:tr h="392822">
                <a:tc>
                  <a:txBody>
                    <a:bodyPr/>
                    <a:lstStyle/>
                    <a:p>
                      <a:pPr algn="ctr" fontAlgn="b"/>
                      <a:r>
                        <a:rPr lang="fr-FR" sz="12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0,89</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0,40</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40 049 740</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0,169</a:t>
                      </a:r>
                    </a:p>
                  </a:txBody>
                  <a:tcPr marL="9525" marR="9525" marT="9525" marB="0" anchor="b"/>
                </a:tc>
                <a:extLst>
                  <a:ext uri="{0D108BD9-81ED-4DB2-BD59-A6C34878D82A}">
                    <a16:rowId xmlns:a16="http://schemas.microsoft.com/office/drawing/2014/main" val="2817970343"/>
                  </a:ext>
                </a:extLst>
              </a:tr>
              <a:tr h="392822">
                <a:tc>
                  <a:txBody>
                    <a:bodyPr/>
                    <a:lstStyle/>
                    <a:p>
                      <a:pPr algn="ctr" fontAlgn="b"/>
                      <a:r>
                        <a:rPr lang="fr-FR" sz="12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fr-FR" sz="1200" b="0" i="0" u="none" strike="noStrike">
                          <a:solidFill>
                            <a:srgbClr val="000000"/>
                          </a:solidFill>
                          <a:effectLst/>
                          <a:latin typeface="Calibri" panose="020F0502020204030204" pitchFamily="34" charset="0"/>
                        </a:rPr>
                        <a:t>0,87</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0,35</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39 582 412</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0,203</a:t>
                      </a:r>
                    </a:p>
                  </a:txBody>
                  <a:tcPr marL="9525" marR="9525" marT="9525" marB="0" anchor="b"/>
                </a:tc>
                <a:extLst>
                  <a:ext uri="{0D108BD9-81ED-4DB2-BD59-A6C34878D82A}">
                    <a16:rowId xmlns:a16="http://schemas.microsoft.com/office/drawing/2014/main" val="3433918375"/>
                  </a:ext>
                </a:extLst>
              </a:tr>
              <a:tr h="392822">
                <a:tc>
                  <a:txBody>
                    <a:bodyPr/>
                    <a:lstStyle/>
                    <a:p>
                      <a:pPr algn="ctr" fontAlgn="b"/>
                      <a:r>
                        <a:rPr lang="fr-FR" sz="12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0,80</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0,03</a:t>
                      </a:r>
                    </a:p>
                  </a:txBody>
                  <a:tcPr marL="9525" marR="9525" marT="9525" marB="0" anchor="b"/>
                </a:tc>
                <a:tc>
                  <a:txBody>
                    <a:bodyPr/>
                    <a:lstStyle/>
                    <a:p>
                      <a:pPr algn="ctr" fontAlgn="b"/>
                      <a:r>
                        <a:rPr lang="fr-FR" sz="1200" b="0" i="0" u="none" strike="noStrike" dirty="0">
                          <a:solidFill>
                            <a:srgbClr val="000000"/>
                          </a:solidFill>
                          <a:effectLst/>
                          <a:highlight>
                            <a:srgbClr val="FFFF00"/>
                          </a:highlight>
                          <a:latin typeface="Calibri" panose="020F0502020204030204" pitchFamily="34" charset="0"/>
                        </a:rPr>
                        <a:t>200 066 228</a:t>
                      </a:r>
                    </a:p>
                  </a:txBody>
                  <a:tcPr marL="9525" marR="9525" marT="9525" marB="0" anchor="b"/>
                </a:tc>
                <a:tc>
                  <a:txBody>
                    <a:bodyPr/>
                    <a:lstStyle/>
                    <a:p>
                      <a:pPr algn="ctr" fontAlgn="b"/>
                      <a:r>
                        <a:rPr lang="fr-FR" sz="1200" b="0" i="0" u="none" strike="noStrike" dirty="0">
                          <a:solidFill>
                            <a:srgbClr val="000000"/>
                          </a:solidFill>
                          <a:effectLst/>
                          <a:latin typeface="Calibri" panose="020F0502020204030204" pitchFamily="34" charset="0"/>
                        </a:rPr>
                        <a:t>0,24</a:t>
                      </a:r>
                    </a:p>
                  </a:txBody>
                  <a:tcPr marL="9525" marR="9525" marT="9525" marB="0" anchor="b"/>
                </a:tc>
                <a:extLst>
                  <a:ext uri="{0D108BD9-81ED-4DB2-BD59-A6C34878D82A}">
                    <a16:rowId xmlns:a16="http://schemas.microsoft.com/office/drawing/2014/main" val="2745561699"/>
                  </a:ext>
                </a:extLst>
              </a:tr>
            </a:tbl>
          </a:graphicData>
        </a:graphic>
      </p:graphicFrame>
      <p:sp>
        <p:nvSpPr>
          <p:cNvPr id="9" name="Rectangle 8">
            <a:extLst>
              <a:ext uri="{FF2B5EF4-FFF2-40B4-BE49-F238E27FC236}">
                <a16:creationId xmlns:a16="http://schemas.microsoft.com/office/drawing/2014/main" id="{E154DB20-BA7F-4F23-90BF-65E03A34A07E}"/>
              </a:ext>
            </a:extLst>
          </p:cNvPr>
          <p:cNvSpPr/>
          <p:nvPr/>
        </p:nvSpPr>
        <p:spPr>
          <a:xfrm>
            <a:off x="13835" y="3443799"/>
            <a:ext cx="4445045" cy="45860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0" name="Accolade fermante 9">
            <a:extLst>
              <a:ext uri="{FF2B5EF4-FFF2-40B4-BE49-F238E27FC236}">
                <a16:creationId xmlns:a16="http://schemas.microsoft.com/office/drawing/2014/main" id="{9F05AAC0-9330-4F11-B004-3E995EF8214F}"/>
              </a:ext>
            </a:extLst>
          </p:cNvPr>
          <p:cNvSpPr/>
          <p:nvPr/>
        </p:nvSpPr>
        <p:spPr>
          <a:xfrm rot="16200000">
            <a:off x="2078124" y="554599"/>
            <a:ext cx="337983" cy="2670146"/>
          </a:xfrm>
          <a:prstGeom prst="righ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Accolade fermante 10">
            <a:extLst>
              <a:ext uri="{FF2B5EF4-FFF2-40B4-BE49-F238E27FC236}">
                <a16:creationId xmlns:a16="http://schemas.microsoft.com/office/drawing/2014/main" id="{21462B5A-8F34-474C-97DB-F76C642E0052}"/>
              </a:ext>
            </a:extLst>
          </p:cNvPr>
          <p:cNvSpPr/>
          <p:nvPr/>
        </p:nvSpPr>
        <p:spPr>
          <a:xfrm rot="16200000">
            <a:off x="3839989" y="1523599"/>
            <a:ext cx="300968" cy="769160"/>
          </a:xfrm>
          <a:prstGeom prst="righ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ZoneTexte 11">
            <a:extLst>
              <a:ext uri="{FF2B5EF4-FFF2-40B4-BE49-F238E27FC236}">
                <a16:creationId xmlns:a16="http://schemas.microsoft.com/office/drawing/2014/main" id="{D7767ED7-EBDA-4A34-840F-D30BC9F1719F}"/>
              </a:ext>
            </a:extLst>
          </p:cNvPr>
          <p:cNvSpPr txBox="1"/>
          <p:nvPr/>
        </p:nvSpPr>
        <p:spPr>
          <a:xfrm>
            <a:off x="1517323" y="1374818"/>
            <a:ext cx="1462260" cy="246221"/>
          </a:xfrm>
          <a:prstGeom prst="rect">
            <a:avLst/>
          </a:prstGeom>
          <a:noFill/>
        </p:spPr>
        <p:txBody>
          <a:bodyPr wrap="square" rtlCol="0">
            <a:spAutoFit/>
          </a:bodyPr>
          <a:lstStyle/>
          <a:p>
            <a:pPr algn="ctr"/>
            <a:r>
              <a:rPr lang="en-US" sz="1000" b="1" dirty="0">
                <a:solidFill>
                  <a:srgbClr val="00B050"/>
                </a:solidFill>
                <a:latin typeface="Verdana"/>
                <a:cs typeface="Verdana"/>
              </a:rPr>
              <a:t>Higher score</a:t>
            </a:r>
            <a:endParaRPr lang="fr-FR" sz="1000" b="1" dirty="0">
              <a:solidFill>
                <a:srgbClr val="00B050"/>
              </a:solidFill>
              <a:latin typeface="Verdana"/>
              <a:cs typeface="Verdana"/>
            </a:endParaRPr>
          </a:p>
        </p:txBody>
      </p:sp>
      <p:sp>
        <p:nvSpPr>
          <p:cNvPr id="13" name="ZoneTexte 12">
            <a:extLst>
              <a:ext uri="{FF2B5EF4-FFF2-40B4-BE49-F238E27FC236}">
                <a16:creationId xmlns:a16="http://schemas.microsoft.com/office/drawing/2014/main" id="{C0D94E4B-F913-4A92-8B94-95EDBDCC4A4E}"/>
              </a:ext>
            </a:extLst>
          </p:cNvPr>
          <p:cNvSpPr txBox="1"/>
          <p:nvPr/>
        </p:nvSpPr>
        <p:spPr>
          <a:xfrm>
            <a:off x="3284991" y="1369508"/>
            <a:ext cx="1410964" cy="246221"/>
          </a:xfrm>
          <a:prstGeom prst="rect">
            <a:avLst/>
          </a:prstGeom>
          <a:noFill/>
        </p:spPr>
        <p:txBody>
          <a:bodyPr wrap="square" rtlCol="0">
            <a:spAutoFit/>
          </a:bodyPr>
          <a:lstStyle/>
          <a:p>
            <a:pPr algn="ctr"/>
            <a:r>
              <a:rPr lang="fr-FR" sz="1000" b="1" dirty="0" err="1">
                <a:solidFill>
                  <a:srgbClr val="7030A0"/>
                </a:solidFill>
                <a:latin typeface="Verdana"/>
                <a:cs typeface="Verdana"/>
              </a:rPr>
              <a:t>Lower</a:t>
            </a:r>
            <a:r>
              <a:rPr lang="fr-FR" sz="1000" b="1" dirty="0">
                <a:solidFill>
                  <a:srgbClr val="7030A0"/>
                </a:solidFill>
                <a:latin typeface="Verdana"/>
                <a:cs typeface="Verdana"/>
              </a:rPr>
              <a:t> score</a:t>
            </a:r>
          </a:p>
        </p:txBody>
      </p:sp>
      <p:sp>
        <p:nvSpPr>
          <p:cNvPr id="14" name="Titre 1">
            <a:extLst>
              <a:ext uri="{FF2B5EF4-FFF2-40B4-BE49-F238E27FC236}">
                <a16:creationId xmlns:a16="http://schemas.microsoft.com/office/drawing/2014/main" id="{910195BF-FFF1-4238-901E-BAABCE682C2F}"/>
              </a:ext>
            </a:extLst>
          </p:cNvPr>
          <p:cNvSpPr>
            <a:spLocks noGrp="1"/>
          </p:cNvSpPr>
          <p:nvPr>
            <p:ph type="title"/>
          </p:nvPr>
        </p:nvSpPr>
        <p:spPr>
          <a:xfrm>
            <a:off x="203201" y="376239"/>
            <a:ext cx="11645900" cy="760412"/>
          </a:xfrm>
        </p:spPr>
        <p:txBody>
          <a:bodyPr/>
          <a:lstStyle/>
          <a:p>
            <a:r>
              <a:rPr lang="fr-FR" dirty="0">
                <a:latin typeface="Stag LCG Semibold"/>
              </a:rPr>
              <a:t>Application case 1</a:t>
            </a:r>
            <a:br>
              <a:rPr lang="fr-FR" dirty="0">
                <a:latin typeface="Stag LCG Semibold"/>
              </a:rPr>
            </a:br>
            <a:br>
              <a:rPr lang="fr-FR" dirty="0">
                <a:latin typeface="Stag LCG Semibold"/>
              </a:rPr>
            </a:br>
            <a:endParaRPr lang="fr-FR" dirty="0">
              <a:latin typeface="Stag LCG Semibold"/>
            </a:endParaRPr>
          </a:p>
        </p:txBody>
      </p:sp>
    </p:spTree>
    <p:extLst>
      <p:ext uri="{BB962C8B-B14F-4D97-AF65-F5344CB8AC3E}">
        <p14:creationId xmlns:p14="http://schemas.microsoft.com/office/powerpoint/2010/main" val="91245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8">
            <a:extLst>
              <a:ext uri="{FF2B5EF4-FFF2-40B4-BE49-F238E27FC236}">
                <a16:creationId xmlns:a16="http://schemas.microsoft.com/office/drawing/2014/main" id="{A51D5DA8-260C-4E27-9CB1-DD68A598EDB9}"/>
              </a:ext>
            </a:extLst>
          </p:cNvPr>
          <p:cNvGraphicFramePr>
            <a:graphicFrameLocks noGrp="1"/>
          </p:cNvGraphicFramePr>
          <p:nvPr>
            <p:extLst>
              <p:ext uri="{D42A27DB-BD31-4B8C-83A1-F6EECF244321}">
                <p14:modId xmlns:p14="http://schemas.microsoft.com/office/powerpoint/2010/main" val="3819493185"/>
              </p:ext>
            </p:extLst>
          </p:nvPr>
        </p:nvGraphicFramePr>
        <p:xfrm>
          <a:off x="129284" y="1644308"/>
          <a:ext cx="2896719" cy="2088708"/>
        </p:xfrm>
        <a:graphic>
          <a:graphicData uri="http://schemas.openxmlformats.org/drawingml/2006/table">
            <a:tbl>
              <a:tblPr firstRow="1" bandRow="1">
                <a:tableStyleId>{5C22544A-7EE6-4342-B048-85BDC9FD1C3A}</a:tableStyleId>
              </a:tblPr>
              <a:tblGrid>
                <a:gridCol w="1124481">
                  <a:extLst>
                    <a:ext uri="{9D8B030D-6E8A-4147-A177-3AD203B41FA5}">
                      <a16:colId xmlns:a16="http://schemas.microsoft.com/office/drawing/2014/main" val="2672015863"/>
                    </a:ext>
                  </a:extLst>
                </a:gridCol>
                <a:gridCol w="952107">
                  <a:extLst>
                    <a:ext uri="{9D8B030D-6E8A-4147-A177-3AD203B41FA5}">
                      <a16:colId xmlns:a16="http://schemas.microsoft.com/office/drawing/2014/main" val="3810155512"/>
                    </a:ext>
                  </a:extLst>
                </a:gridCol>
                <a:gridCol w="820131">
                  <a:extLst>
                    <a:ext uri="{9D8B030D-6E8A-4147-A177-3AD203B41FA5}">
                      <a16:colId xmlns:a16="http://schemas.microsoft.com/office/drawing/2014/main" val="3177337502"/>
                    </a:ext>
                  </a:extLst>
                </a:gridCol>
              </a:tblGrid>
              <a:tr h="348118">
                <a:tc>
                  <a:txBody>
                    <a:bodyPr/>
                    <a:lstStyle/>
                    <a:p>
                      <a:pPr algn="ctr" fontAlgn="b"/>
                      <a:r>
                        <a:rPr lang="fr-FR" sz="1200" b="1" i="0" u="none" strike="noStrike" dirty="0">
                          <a:solidFill>
                            <a:srgbClr val="FFFFFF"/>
                          </a:solidFill>
                          <a:effectLst/>
                          <a:latin typeface="Calibri" panose="020F0502020204030204" pitchFamily="34" charset="0"/>
                        </a:rPr>
                        <a:t>RADAR(s)</a:t>
                      </a:r>
                    </a:p>
                  </a:txBody>
                  <a:tcPr marL="0" marR="0" marT="0" marB="0" anchor="b"/>
                </a:tc>
                <a:tc>
                  <a:txBody>
                    <a:bodyPr/>
                    <a:lstStyle/>
                    <a:p>
                      <a:pPr algn="ctr" fontAlgn="b"/>
                      <a:r>
                        <a:rPr lang="fr-FR" sz="1200" b="1" i="0" u="none" strike="noStrike" dirty="0">
                          <a:solidFill>
                            <a:srgbClr val="FFFFFF"/>
                          </a:solidFill>
                          <a:effectLst/>
                          <a:latin typeface="Calibri" panose="020F0502020204030204" pitchFamily="34" charset="0"/>
                        </a:rPr>
                        <a:t>Obs</a:t>
                      </a:r>
                    </a:p>
                  </a:txBody>
                  <a:tcPr marL="0" marR="0" marT="0" marB="0" anchor="b"/>
                </a:tc>
                <a:tc>
                  <a:txBody>
                    <a:bodyPr/>
                    <a:lstStyle/>
                    <a:p>
                      <a:pPr algn="ctr" fontAlgn="b"/>
                      <a:r>
                        <a:rPr lang="fr-FR" sz="1200" b="1" i="0" u="none" strike="noStrike" dirty="0">
                          <a:solidFill>
                            <a:srgbClr val="FFFFFF"/>
                          </a:solidFill>
                          <a:effectLst/>
                          <a:latin typeface="Calibri" panose="020F0502020204030204" pitchFamily="34" charset="0"/>
                        </a:rPr>
                        <a:t>%</a:t>
                      </a:r>
                    </a:p>
                  </a:txBody>
                  <a:tcPr marL="0" marR="0" marT="0" marB="0" anchor="b"/>
                </a:tc>
                <a:extLst>
                  <a:ext uri="{0D108BD9-81ED-4DB2-BD59-A6C34878D82A}">
                    <a16:rowId xmlns:a16="http://schemas.microsoft.com/office/drawing/2014/main" val="4104844980"/>
                  </a:ext>
                </a:extLst>
              </a:tr>
              <a:tr h="348118">
                <a:tc>
                  <a:txBody>
                    <a:bodyPr/>
                    <a:lstStyle/>
                    <a:p>
                      <a:pPr algn="ctr" fontAlgn="b"/>
                      <a:r>
                        <a:rPr lang="fr-FR" sz="16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8 199</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5,3%</a:t>
                      </a:r>
                    </a:p>
                  </a:txBody>
                  <a:tcPr marL="0" marR="0" marT="0" marB="0" anchor="b"/>
                </a:tc>
                <a:extLst>
                  <a:ext uri="{0D108BD9-81ED-4DB2-BD59-A6C34878D82A}">
                    <a16:rowId xmlns:a16="http://schemas.microsoft.com/office/drawing/2014/main" val="1381800915"/>
                  </a:ext>
                </a:extLst>
              </a:tr>
              <a:tr h="348118">
                <a:tc>
                  <a:txBody>
                    <a:bodyPr/>
                    <a:lstStyle/>
                    <a:p>
                      <a:pPr algn="ctr" fontAlgn="b"/>
                      <a:r>
                        <a:rPr lang="fr-FR" sz="16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65 430</a:t>
                      </a:r>
                    </a:p>
                  </a:txBody>
                  <a:tcPr marL="0" marR="0" marT="0" marB="0" anchor="b"/>
                </a:tc>
                <a:tc>
                  <a:txBody>
                    <a:bodyPr/>
                    <a:lstStyle/>
                    <a:p>
                      <a:pPr algn="ctr" fontAlgn="b"/>
                      <a:r>
                        <a:rPr lang="fr-FR" sz="1600" b="0" i="0" u="none" strike="noStrike" dirty="0">
                          <a:solidFill>
                            <a:srgbClr val="000000"/>
                          </a:solidFill>
                          <a:effectLst/>
                          <a:highlight>
                            <a:srgbClr val="FF0000"/>
                          </a:highlight>
                          <a:latin typeface="Calibri" panose="020F0502020204030204" pitchFamily="34" charset="0"/>
                        </a:rPr>
                        <a:t>42,5%</a:t>
                      </a:r>
                    </a:p>
                  </a:txBody>
                  <a:tcPr marL="0" marR="0" marT="0" marB="0" anchor="b"/>
                </a:tc>
                <a:extLst>
                  <a:ext uri="{0D108BD9-81ED-4DB2-BD59-A6C34878D82A}">
                    <a16:rowId xmlns:a16="http://schemas.microsoft.com/office/drawing/2014/main" val="3306978837"/>
                  </a:ext>
                </a:extLst>
              </a:tr>
              <a:tr h="348118">
                <a:tc>
                  <a:txBody>
                    <a:bodyPr/>
                    <a:lstStyle/>
                    <a:p>
                      <a:pPr algn="ctr" fontAlgn="b"/>
                      <a:r>
                        <a:rPr lang="fr-FR" sz="1600" b="0" i="0" u="none" strike="noStrike" dirty="0">
                          <a:solidFill>
                            <a:srgbClr val="000000"/>
                          </a:solidFill>
                          <a:effectLst/>
                          <a:latin typeface="Calibri" panose="020F0502020204030204" pitchFamily="34" charset="0"/>
                        </a:rPr>
                        <a:t>2</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10 797</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7%</a:t>
                      </a:r>
                    </a:p>
                  </a:txBody>
                  <a:tcPr marL="0" marR="0" marT="0" marB="0" anchor="b"/>
                </a:tc>
                <a:extLst>
                  <a:ext uri="{0D108BD9-81ED-4DB2-BD59-A6C34878D82A}">
                    <a16:rowId xmlns:a16="http://schemas.microsoft.com/office/drawing/2014/main" val="836062074"/>
                  </a:ext>
                </a:extLst>
              </a:tr>
              <a:tr h="348118">
                <a:tc>
                  <a:txBody>
                    <a:bodyPr/>
                    <a:lstStyle/>
                    <a:p>
                      <a:pPr algn="ctr" fontAlgn="b"/>
                      <a:r>
                        <a:rPr lang="fr-FR" sz="1600" b="0" i="0" u="none" strike="noStrike" dirty="0">
                          <a:solidFill>
                            <a:srgbClr val="000000"/>
                          </a:solidFill>
                          <a:effectLst/>
                          <a:latin typeface="Calibri" panose="020F0502020204030204" pitchFamily="34" charset="0"/>
                        </a:rPr>
                        <a:t>3</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68 560</a:t>
                      </a:r>
                    </a:p>
                  </a:txBody>
                  <a:tcPr marL="0" marR="0" marT="0" marB="0" anchor="b"/>
                </a:tc>
                <a:tc>
                  <a:txBody>
                    <a:bodyPr/>
                    <a:lstStyle/>
                    <a:p>
                      <a:pPr algn="ctr" fontAlgn="b"/>
                      <a:r>
                        <a:rPr lang="fr-FR" sz="1600" b="0" i="0" u="none" strike="noStrike" dirty="0">
                          <a:solidFill>
                            <a:srgbClr val="000000"/>
                          </a:solidFill>
                          <a:effectLst/>
                          <a:highlight>
                            <a:srgbClr val="FF0000"/>
                          </a:highlight>
                          <a:latin typeface="Calibri" panose="020F0502020204030204" pitchFamily="34" charset="0"/>
                        </a:rPr>
                        <a:t>44,5%</a:t>
                      </a:r>
                    </a:p>
                  </a:txBody>
                  <a:tcPr marL="0" marR="0" marT="0" marB="0" anchor="b"/>
                </a:tc>
                <a:extLst>
                  <a:ext uri="{0D108BD9-81ED-4DB2-BD59-A6C34878D82A}">
                    <a16:rowId xmlns:a16="http://schemas.microsoft.com/office/drawing/2014/main" val="1358887346"/>
                  </a:ext>
                </a:extLst>
              </a:tr>
              <a:tr h="348118">
                <a:tc>
                  <a:txBody>
                    <a:bodyPr/>
                    <a:lstStyle/>
                    <a:p>
                      <a:pPr algn="ctr" fontAlgn="b"/>
                      <a:r>
                        <a:rPr lang="fr-FR" sz="1600" b="0" i="0" u="none" strike="noStrike" dirty="0">
                          <a:solidFill>
                            <a:srgbClr val="000000"/>
                          </a:solidFill>
                          <a:effectLst/>
                          <a:latin typeface="Calibri" panose="020F0502020204030204" pitchFamily="34" charset="0"/>
                        </a:rPr>
                        <a:t>-1 (</a:t>
                      </a:r>
                      <a:r>
                        <a:rPr lang="fr-FR" sz="1600" b="0" i="0" u="none" strike="noStrike" dirty="0" err="1">
                          <a:solidFill>
                            <a:srgbClr val="000000"/>
                          </a:solidFill>
                          <a:effectLst/>
                          <a:latin typeface="Calibri" panose="020F0502020204030204" pitchFamily="34" charset="0"/>
                        </a:rPr>
                        <a:t>outliers</a:t>
                      </a:r>
                      <a:r>
                        <a:rPr lang="fr-FR" sz="16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fontAlgn="b"/>
                      <a:r>
                        <a:rPr lang="fr-FR" sz="1600" b="0" i="0" u="none" strike="noStrike" dirty="0">
                          <a:solidFill>
                            <a:srgbClr val="000000"/>
                          </a:solidFill>
                          <a:effectLst/>
                          <a:latin typeface="Calibri" panose="020F0502020204030204" pitchFamily="34" charset="0"/>
                        </a:rPr>
                        <a:t>954</a:t>
                      </a:r>
                    </a:p>
                  </a:txBody>
                  <a:tcPr marL="9525" marR="9525" marT="9525" marB="0" anchor="b"/>
                </a:tc>
                <a:tc>
                  <a:txBody>
                    <a:bodyPr/>
                    <a:lstStyle/>
                    <a:p>
                      <a:pPr algn="ctr" fontAlgn="b"/>
                      <a:r>
                        <a:rPr lang="fr-FR" sz="1600" b="0" i="0" u="none" strike="noStrike" dirty="0">
                          <a:solidFill>
                            <a:srgbClr val="000000"/>
                          </a:solidFill>
                          <a:effectLst/>
                          <a:highlight>
                            <a:srgbClr val="FFFF00"/>
                          </a:highlight>
                          <a:latin typeface="Calibri" panose="020F0502020204030204" pitchFamily="34" charset="0"/>
                        </a:rPr>
                        <a:t>0,6%</a:t>
                      </a:r>
                    </a:p>
                  </a:txBody>
                  <a:tcPr marL="9525" marR="9525" marT="9525" marB="0" anchor="b"/>
                </a:tc>
                <a:extLst>
                  <a:ext uri="{0D108BD9-81ED-4DB2-BD59-A6C34878D82A}">
                    <a16:rowId xmlns:a16="http://schemas.microsoft.com/office/drawing/2014/main" val="3362650149"/>
                  </a:ext>
                </a:extLst>
              </a:tr>
            </a:tbl>
          </a:graphicData>
        </a:graphic>
      </p:graphicFrame>
      <p:pic>
        <p:nvPicPr>
          <p:cNvPr id="3" name="Image 2">
            <a:extLst>
              <a:ext uri="{FF2B5EF4-FFF2-40B4-BE49-F238E27FC236}">
                <a16:creationId xmlns:a16="http://schemas.microsoft.com/office/drawing/2014/main" id="{F31A2C7E-8BF6-4524-9C59-C6C6822A3DBE}"/>
              </a:ext>
            </a:extLst>
          </p:cNvPr>
          <p:cNvPicPr>
            <a:picLocks noChangeAspect="1"/>
          </p:cNvPicPr>
          <p:nvPr/>
        </p:nvPicPr>
        <p:blipFill>
          <a:blip r:embed="rId3"/>
          <a:stretch>
            <a:fillRect/>
          </a:stretch>
        </p:blipFill>
        <p:spPr>
          <a:xfrm>
            <a:off x="4053526" y="0"/>
            <a:ext cx="8138474" cy="6858000"/>
          </a:xfrm>
          <a:prstGeom prst="rect">
            <a:avLst/>
          </a:prstGeom>
        </p:spPr>
      </p:pic>
      <p:sp>
        <p:nvSpPr>
          <p:cNvPr id="7" name="ZoneTexte 6">
            <a:extLst>
              <a:ext uri="{FF2B5EF4-FFF2-40B4-BE49-F238E27FC236}">
                <a16:creationId xmlns:a16="http://schemas.microsoft.com/office/drawing/2014/main" id="{5E835DBB-5339-41B9-8375-4DBCF087E10B}"/>
              </a:ext>
            </a:extLst>
          </p:cNvPr>
          <p:cNvSpPr txBox="1"/>
          <p:nvPr/>
        </p:nvSpPr>
        <p:spPr>
          <a:xfrm>
            <a:off x="3308806" y="3063711"/>
            <a:ext cx="780983" cy="276999"/>
          </a:xfrm>
          <a:prstGeom prst="rect">
            <a:avLst/>
          </a:prstGeom>
          <a:noFill/>
        </p:spPr>
        <p:txBody>
          <a:bodyPr wrap="none" rtlCol="0">
            <a:spAutoFit/>
          </a:bodyPr>
          <a:lstStyle/>
          <a:p>
            <a:r>
              <a:rPr lang="fr-FR" sz="1200" b="1" dirty="0">
                <a:solidFill>
                  <a:srgbClr val="FF0000"/>
                </a:solidFill>
                <a:latin typeface="Verdana"/>
                <a:cs typeface="Verdana"/>
              </a:rPr>
              <a:t>- 1,4%</a:t>
            </a:r>
          </a:p>
        </p:txBody>
      </p:sp>
      <p:sp>
        <p:nvSpPr>
          <p:cNvPr id="8" name="ZoneTexte 7">
            <a:extLst>
              <a:ext uri="{FF2B5EF4-FFF2-40B4-BE49-F238E27FC236}">
                <a16:creationId xmlns:a16="http://schemas.microsoft.com/office/drawing/2014/main" id="{30EAE9B3-6966-4899-A32E-35A968AB0807}"/>
              </a:ext>
            </a:extLst>
          </p:cNvPr>
          <p:cNvSpPr txBox="1"/>
          <p:nvPr/>
        </p:nvSpPr>
        <p:spPr>
          <a:xfrm>
            <a:off x="3308806" y="2373884"/>
            <a:ext cx="889987" cy="276999"/>
          </a:xfrm>
          <a:prstGeom prst="rect">
            <a:avLst/>
          </a:prstGeom>
          <a:noFill/>
        </p:spPr>
        <p:txBody>
          <a:bodyPr wrap="none" rtlCol="0">
            <a:spAutoFit/>
          </a:bodyPr>
          <a:lstStyle/>
          <a:p>
            <a:r>
              <a:rPr lang="fr-FR" sz="1200" b="1" dirty="0">
                <a:solidFill>
                  <a:srgbClr val="FF0000"/>
                </a:solidFill>
                <a:latin typeface="Verdana"/>
                <a:cs typeface="Verdana"/>
              </a:rPr>
              <a:t>- 0,01%</a:t>
            </a:r>
          </a:p>
        </p:txBody>
      </p:sp>
      <p:sp>
        <p:nvSpPr>
          <p:cNvPr id="9" name="Accolade fermante 8">
            <a:extLst>
              <a:ext uri="{FF2B5EF4-FFF2-40B4-BE49-F238E27FC236}">
                <a16:creationId xmlns:a16="http://schemas.microsoft.com/office/drawing/2014/main" id="{38807DEE-A0C9-4499-9AC3-DA1D10516E84}"/>
              </a:ext>
            </a:extLst>
          </p:cNvPr>
          <p:cNvSpPr/>
          <p:nvPr/>
        </p:nvSpPr>
        <p:spPr>
          <a:xfrm>
            <a:off x="3035428" y="2373884"/>
            <a:ext cx="186971" cy="276999"/>
          </a:xfrm>
          <a:prstGeom prst="righ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Accolade fermante 9">
            <a:extLst>
              <a:ext uri="{FF2B5EF4-FFF2-40B4-BE49-F238E27FC236}">
                <a16:creationId xmlns:a16="http://schemas.microsoft.com/office/drawing/2014/main" id="{249C3D21-0E7D-4250-87CC-BC66A9925E93}"/>
              </a:ext>
            </a:extLst>
          </p:cNvPr>
          <p:cNvSpPr/>
          <p:nvPr/>
        </p:nvSpPr>
        <p:spPr>
          <a:xfrm>
            <a:off x="3065277" y="3077611"/>
            <a:ext cx="186971" cy="276999"/>
          </a:xfrm>
          <a:prstGeom prst="righ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Titre 1">
            <a:extLst>
              <a:ext uri="{FF2B5EF4-FFF2-40B4-BE49-F238E27FC236}">
                <a16:creationId xmlns:a16="http://schemas.microsoft.com/office/drawing/2014/main" id="{6AFD578E-7FAE-4EFB-BCE5-A522FA66F924}"/>
              </a:ext>
            </a:extLst>
          </p:cNvPr>
          <p:cNvSpPr>
            <a:spLocks noGrp="1"/>
          </p:cNvSpPr>
          <p:nvPr>
            <p:ph type="title"/>
          </p:nvPr>
        </p:nvSpPr>
        <p:spPr>
          <a:xfrm>
            <a:off x="203201" y="376239"/>
            <a:ext cx="11645900" cy="760412"/>
          </a:xfrm>
        </p:spPr>
        <p:txBody>
          <a:bodyPr/>
          <a:lstStyle/>
          <a:p>
            <a:r>
              <a:rPr lang="fr-FR" dirty="0">
                <a:latin typeface="Stag LCG Semibold"/>
              </a:rPr>
              <a:t>Application case 1</a:t>
            </a:r>
            <a:br>
              <a:rPr lang="fr-FR" dirty="0">
                <a:latin typeface="Stag LCG Semibold"/>
              </a:rPr>
            </a:br>
            <a:br>
              <a:rPr lang="fr-FR" dirty="0">
                <a:latin typeface="Stag LCG Semibold"/>
              </a:rPr>
            </a:br>
            <a:endParaRPr lang="fr-FR" dirty="0">
              <a:latin typeface="Stag LCG Semibold"/>
            </a:endParaRPr>
          </a:p>
        </p:txBody>
      </p:sp>
    </p:spTree>
    <p:extLst>
      <p:ext uri="{BB962C8B-B14F-4D97-AF65-F5344CB8AC3E}">
        <p14:creationId xmlns:p14="http://schemas.microsoft.com/office/powerpoint/2010/main" val="118686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8C8977A-8882-4810-BD2E-B3F2E28C09C1}"/>
              </a:ext>
            </a:extLst>
          </p:cNvPr>
          <p:cNvSpPr>
            <a:spLocks noGrp="1"/>
          </p:cNvSpPr>
          <p:nvPr>
            <p:ph type="title"/>
          </p:nvPr>
        </p:nvSpPr>
        <p:spPr>
          <a:xfrm>
            <a:off x="203201" y="376239"/>
            <a:ext cx="11645900" cy="760412"/>
          </a:xfrm>
        </p:spPr>
        <p:txBody>
          <a:bodyPr/>
          <a:lstStyle/>
          <a:p>
            <a:r>
              <a:rPr lang="fr-FR" dirty="0">
                <a:latin typeface="Stag LCG Semibold"/>
              </a:rPr>
              <a:t>Application case 2</a:t>
            </a:r>
            <a:br>
              <a:rPr lang="fr-FR" dirty="0">
                <a:latin typeface="Stag LCG Semibold"/>
              </a:rPr>
            </a:br>
            <a:br>
              <a:rPr lang="fr-FR" dirty="0">
                <a:latin typeface="Stag LCG Semibold"/>
              </a:rPr>
            </a:br>
            <a:endParaRPr lang="fr-FR" dirty="0">
              <a:latin typeface="Stag LCG Semibold"/>
            </a:endParaRPr>
          </a:p>
        </p:txBody>
      </p:sp>
      <p:pic>
        <p:nvPicPr>
          <p:cNvPr id="2" name="Image 1">
            <a:extLst>
              <a:ext uri="{FF2B5EF4-FFF2-40B4-BE49-F238E27FC236}">
                <a16:creationId xmlns:a16="http://schemas.microsoft.com/office/drawing/2014/main" id="{436360B5-C1EF-4D64-8012-5B60E3032BC9}"/>
              </a:ext>
            </a:extLst>
          </p:cNvPr>
          <p:cNvPicPr>
            <a:picLocks noChangeAspect="1"/>
          </p:cNvPicPr>
          <p:nvPr/>
        </p:nvPicPr>
        <p:blipFill>
          <a:blip r:embed="rId3"/>
          <a:stretch>
            <a:fillRect/>
          </a:stretch>
        </p:blipFill>
        <p:spPr>
          <a:xfrm>
            <a:off x="4356340" y="0"/>
            <a:ext cx="7835660" cy="6858000"/>
          </a:xfrm>
          <a:prstGeom prst="rect">
            <a:avLst/>
          </a:prstGeom>
        </p:spPr>
      </p:pic>
      <p:pic>
        <p:nvPicPr>
          <p:cNvPr id="4" name="Image 3">
            <a:extLst>
              <a:ext uri="{FF2B5EF4-FFF2-40B4-BE49-F238E27FC236}">
                <a16:creationId xmlns:a16="http://schemas.microsoft.com/office/drawing/2014/main" id="{B8B67E4C-6990-4F03-8F24-2680764B8F3D}"/>
              </a:ext>
            </a:extLst>
          </p:cNvPr>
          <p:cNvPicPr>
            <a:picLocks noChangeAspect="1"/>
          </p:cNvPicPr>
          <p:nvPr/>
        </p:nvPicPr>
        <p:blipFill>
          <a:blip r:embed="rId4"/>
          <a:stretch>
            <a:fillRect/>
          </a:stretch>
        </p:blipFill>
        <p:spPr>
          <a:xfrm>
            <a:off x="162553" y="1887119"/>
            <a:ext cx="4176535" cy="3314610"/>
          </a:xfrm>
          <a:prstGeom prst="rect">
            <a:avLst/>
          </a:prstGeom>
        </p:spPr>
      </p:pic>
    </p:spTree>
    <p:extLst>
      <p:ext uri="{BB962C8B-B14F-4D97-AF65-F5344CB8AC3E}">
        <p14:creationId xmlns:p14="http://schemas.microsoft.com/office/powerpoint/2010/main" val="332693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8C8977A-8882-4810-BD2E-B3F2E28C09C1}"/>
              </a:ext>
            </a:extLst>
          </p:cNvPr>
          <p:cNvSpPr>
            <a:spLocks noGrp="1"/>
          </p:cNvSpPr>
          <p:nvPr>
            <p:ph type="title"/>
          </p:nvPr>
        </p:nvSpPr>
        <p:spPr>
          <a:xfrm>
            <a:off x="203201" y="376239"/>
            <a:ext cx="11645900" cy="760412"/>
          </a:xfrm>
        </p:spPr>
        <p:txBody>
          <a:bodyPr/>
          <a:lstStyle/>
          <a:p>
            <a:r>
              <a:rPr lang="fr-FR" dirty="0">
                <a:latin typeface="Stag LCG Semibold"/>
              </a:rPr>
              <a:t>Application case 2</a:t>
            </a:r>
            <a:br>
              <a:rPr lang="fr-FR" dirty="0">
                <a:latin typeface="Stag LCG Semibold"/>
              </a:rPr>
            </a:br>
            <a:br>
              <a:rPr lang="fr-FR" dirty="0">
                <a:latin typeface="Stag LCG Semibold"/>
              </a:rPr>
            </a:br>
            <a:endParaRPr lang="fr-FR" dirty="0">
              <a:latin typeface="Stag LCG Semibold"/>
            </a:endParaRPr>
          </a:p>
        </p:txBody>
      </p:sp>
      <p:graphicFrame>
        <p:nvGraphicFramePr>
          <p:cNvPr id="7" name="Tableau 8">
            <a:extLst>
              <a:ext uri="{FF2B5EF4-FFF2-40B4-BE49-F238E27FC236}">
                <a16:creationId xmlns:a16="http://schemas.microsoft.com/office/drawing/2014/main" id="{98ACA163-A14C-4C73-B506-0021A02D6782}"/>
              </a:ext>
            </a:extLst>
          </p:cNvPr>
          <p:cNvGraphicFramePr>
            <a:graphicFrameLocks noGrp="1"/>
          </p:cNvGraphicFramePr>
          <p:nvPr>
            <p:extLst>
              <p:ext uri="{D42A27DB-BD31-4B8C-83A1-F6EECF244321}">
                <p14:modId xmlns:p14="http://schemas.microsoft.com/office/powerpoint/2010/main" val="2081741988"/>
              </p:ext>
            </p:extLst>
          </p:nvPr>
        </p:nvGraphicFramePr>
        <p:xfrm>
          <a:off x="203201" y="1874430"/>
          <a:ext cx="2673348" cy="2781896"/>
        </p:xfrm>
        <a:graphic>
          <a:graphicData uri="http://schemas.openxmlformats.org/drawingml/2006/table">
            <a:tbl>
              <a:tblPr firstRow="1" bandRow="1">
                <a:tableStyleId>{5C22544A-7EE6-4342-B048-85BDC9FD1C3A}</a:tableStyleId>
              </a:tblPr>
              <a:tblGrid>
                <a:gridCol w="891116">
                  <a:extLst>
                    <a:ext uri="{9D8B030D-6E8A-4147-A177-3AD203B41FA5}">
                      <a16:colId xmlns:a16="http://schemas.microsoft.com/office/drawing/2014/main" val="2672015863"/>
                    </a:ext>
                  </a:extLst>
                </a:gridCol>
                <a:gridCol w="891116">
                  <a:extLst>
                    <a:ext uri="{9D8B030D-6E8A-4147-A177-3AD203B41FA5}">
                      <a16:colId xmlns:a16="http://schemas.microsoft.com/office/drawing/2014/main" val="3810155512"/>
                    </a:ext>
                  </a:extLst>
                </a:gridCol>
                <a:gridCol w="891116">
                  <a:extLst>
                    <a:ext uri="{9D8B030D-6E8A-4147-A177-3AD203B41FA5}">
                      <a16:colId xmlns:a16="http://schemas.microsoft.com/office/drawing/2014/main" val="3177337502"/>
                    </a:ext>
                  </a:extLst>
                </a:gridCol>
              </a:tblGrid>
              <a:tr h="347737">
                <a:tc>
                  <a:txBody>
                    <a:bodyPr/>
                    <a:lstStyle/>
                    <a:p>
                      <a:pPr algn="ctr" fontAlgn="b"/>
                      <a:r>
                        <a:rPr lang="fr-FR" sz="1400" b="1" i="0" u="none" strike="noStrike" dirty="0">
                          <a:solidFill>
                            <a:srgbClr val="FFFFFF"/>
                          </a:solidFill>
                          <a:effectLst/>
                          <a:latin typeface="Calibri" panose="020F0502020204030204" pitchFamily="34" charset="0"/>
                        </a:rPr>
                        <a:t>Clusters</a:t>
                      </a:r>
                    </a:p>
                  </a:txBody>
                  <a:tcPr marL="0" marR="0" marT="0" marB="0" anchor="b"/>
                </a:tc>
                <a:tc>
                  <a:txBody>
                    <a:bodyPr/>
                    <a:lstStyle/>
                    <a:p>
                      <a:pPr algn="ctr" fontAlgn="b"/>
                      <a:r>
                        <a:rPr lang="fr-FR" sz="1400" b="1" i="0" u="none" strike="noStrike" dirty="0">
                          <a:solidFill>
                            <a:srgbClr val="FFFFFF"/>
                          </a:solidFill>
                          <a:effectLst/>
                          <a:latin typeface="Calibri" panose="020F0502020204030204" pitchFamily="34" charset="0"/>
                        </a:rPr>
                        <a:t>Obs</a:t>
                      </a:r>
                    </a:p>
                  </a:txBody>
                  <a:tcPr marL="0" marR="0" marT="0" marB="0" anchor="b"/>
                </a:tc>
                <a:tc>
                  <a:txBody>
                    <a:bodyPr/>
                    <a:lstStyle/>
                    <a:p>
                      <a:pPr algn="ctr" fontAlgn="b"/>
                      <a:r>
                        <a:rPr lang="fr-FR" sz="1400" b="1" i="0" u="none" strike="noStrike">
                          <a:solidFill>
                            <a:srgbClr val="FFFFFF"/>
                          </a:solidFill>
                          <a:effectLst/>
                          <a:latin typeface="Calibri" panose="020F0502020204030204" pitchFamily="34" charset="0"/>
                        </a:rPr>
                        <a:t>%</a:t>
                      </a:r>
                    </a:p>
                  </a:txBody>
                  <a:tcPr marL="0" marR="0" marT="0" marB="0" anchor="b"/>
                </a:tc>
                <a:extLst>
                  <a:ext uri="{0D108BD9-81ED-4DB2-BD59-A6C34878D82A}">
                    <a16:rowId xmlns:a16="http://schemas.microsoft.com/office/drawing/2014/main" val="4104844980"/>
                  </a:ext>
                </a:extLst>
              </a:tr>
              <a:tr h="347737">
                <a:tc>
                  <a:txBody>
                    <a:bodyPr/>
                    <a:lstStyle/>
                    <a:p>
                      <a:pPr algn="ctr" fontAlgn="b"/>
                      <a:r>
                        <a:rPr lang="fr-FR" sz="16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29</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381800915"/>
                  </a:ext>
                </a:extLst>
              </a:tr>
              <a:tr h="347737">
                <a:tc>
                  <a:txBody>
                    <a:bodyPr/>
                    <a:lstStyle/>
                    <a:p>
                      <a:pPr algn="ctr" fontAlgn="b"/>
                      <a:r>
                        <a:rPr lang="fr-FR" sz="16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149</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3306978837"/>
                  </a:ext>
                </a:extLst>
              </a:tr>
              <a:tr h="347737">
                <a:tc>
                  <a:txBody>
                    <a:bodyPr/>
                    <a:lstStyle/>
                    <a:p>
                      <a:pPr algn="ctr" fontAlgn="b"/>
                      <a:r>
                        <a:rPr lang="fr-FR" sz="16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731</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22%</a:t>
                      </a:r>
                    </a:p>
                  </a:txBody>
                  <a:tcPr marL="9525" marR="9525" marT="9525" marB="0" anchor="b"/>
                </a:tc>
                <a:extLst>
                  <a:ext uri="{0D108BD9-81ED-4DB2-BD59-A6C34878D82A}">
                    <a16:rowId xmlns:a16="http://schemas.microsoft.com/office/drawing/2014/main" val="836062074"/>
                  </a:ext>
                </a:extLst>
              </a:tr>
              <a:tr h="347737">
                <a:tc>
                  <a:txBody>
                    <a:bodyPr/>
                    <a:lstStyle/>
                    <a:p>
                      <a:pPr algn="ctr" fontAlgn="b"/>
                      <a:r>
                        <a:rPr lang="fr-FR" sz="16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78</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358887346"/>
                  </a:ext>
                </a:extLst>
              </a:tr>
              <a:tr h="347737">
                <a:tc>
                  <a:txBody>
                    <a:bodyPr/>
                    <a:lstStyle/>
                    <a:p>
                      <a:pPr algn="ctr" fontAlgn="b"/>
                      <a:r>
                        <a:rPr lang="fr-FR" sz="16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531</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3362650149"/>
                  </a:ext>
                </a:extLst>
              </a:tr>
              <a:tr h="347737">
                <a:tc>
                  <a:txBody>
                    <a:bodyPr/>
                    <a:lstStyle/>
                    <a:p>
                      <a:pPr algn="ctr" fontAlgn="b"/>
                      <a:r>
                        <a:rPr lang="fr-FR" sz="16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45</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868650584"/>
                  </a:ext>
                </a:extLst>
              </a:tr>
              <a:tr h="347737">
                <a:tc>
                  <a:txBody>
                    <a:bodyPr/>
                    <a:lstStyle/>
                    <a:p>
                      <a:pPr algn="ctr" fontAlgn="b"/>
                      <a:r>
                        <a:rPr lang="fr-FR" sz="16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fr-FR" sz="1600" b="0" i="0" u="none" strike="noStrike">
                          <a:solidFill>
                            <a:srgbClr val="000000"/>
                          </a:solidFill>
                          <a:effectLst/>
                          <a:latin typeface="Calibri" panose="020F0502020204030204" pitchFamily="34" charset="0"/>
                        </a:rPr>
                        <a:t>1767</a:t>
                      </a:r>
                    </a:p>
                  </a:txBody>
                  <a:tcPr marL="9525" marR="9525" marT="9525" marB="0" anchor="b"/>
                </a:tc>
                <a:tc>
                  <a:txBody>
                    <a:bodyPr/>
                    <a:lstStyle/>
                    <a:p>
                      <a:pPr algn="ctr" fontAlgn="b"/>
                      <a:r>
                        <a:rPr lang="fr-FR" sz="1600" b="0" i="0" u="none" strike="noStrike" dirty="0">
                          <a:solidFill>
                            <a:srgbClr val="000000"/>
                          </a:solidFill>
                          <a:effectLst/>
                          <a:latin typeface="Calibri" panose="020F0502020204030204" pitchFamily="34" charset="0"/>
                        </a:rPr>
                        <a:t>53%</a:t>
                      </a:r>
                    </a:p>
                  </a:txBody>
                  <a:tcPr marL="9525" marR="9525" marT="9525" marB="0" anchor="b"/>
                </a:tc>
                <a:extLst>
                  <a:ext uri="{0D108BD9-81ED-4DB2-BD59-A6C34878D82A}">
                    <a16:rowId xmlns:a16="http://schemas.microsoft.com/office/drawing/2014/main" val="3884790009"/>
                  </a:ext>
                </a:extLst>
              </a:tr>
            </a:tbl>
          </a:graphicData>
        </a:graphic>
      </p:graphicFrame>
      <p:pic>
        <p:nvPicPr>
          <p:cNvPr id="2" name="Image 1">
            <a:extLst>
              <a:ext uri="{FF2B5EF4-FFF2-40B4-BE49-F238E27FC236}">
                <a16:creationId xmlns:a16="http://schemas.microsoft.com/office/drawing/2014/main" id="{4F4DBECB-A1B7-4847-9866-189C26169F45}"/>
              </a:ext>
            </a:extLst>
          </p:cNvPr>
          <p:cNvPicPr>
            <a:picLocks noChangeAspect="1"/>
          </p:cNvPicPr>
          <p:nvPr/>
        </p:nvPicPr>
        <p:blipFill>
          <a:blip r:embed="rId3"/>
          <a:stretch>
            <a:fillRect/>
          </a:stretch>
        </p:blipFill>
        <p:spPr>
          <a:xfrm>
            <a:off x="3281871" y="1810898"/>
            <a:ext cx="8706928" cy="3236203"/>
          </a:xfrm>
          <a:prstGeom prst="rect">
            <a:avLst/>
          </a:prstGeom>
        </p:spPr>
      </p:pic>
      <p:sp>
        <p:nvSpPr>
          <p:cNvPr id="8" name="ZoneTexte 7">
            <a:extLst>
              <a:ext uri="{FF2B5EF4-FFF2-40B4-BE49-F238E27FC236}">
                <a16:creationId xmlns:a16="http://schemas.microsoft.com/office/drawing/2014/main" id="{DE5A1699-3FE3-47AB-91A8-A9D894F239DA}"/>
              </a:ext>
            </a:extLst>
          </p:cNvPr>
          <p:cNvSpPr txBox="1"/>
          <p:nvPr/>
        </p:nvSpPr>
        <p:spPr>
          <a:xfrm>
            <a:off x="5370685" y="4916296"/>
            <a:ext cx="4529299" cy="261610"/>
          </a:xfrm>
          <a:prstGeom prst="rect">
            <a:avLst/>
          </a:prstGeom>
          <a:noFill/>
        </p:spPr>
        <p:txBody>
          <a:bodyPr wrap="square" rtlCol="0">
            <a:spAutoFit/>
          </a:bodyPr>
          <a:lstStyle/>
          <a:p>
            <a:pPr algn="ctr"/>
            <a:r>
              <a:rPr lang="en-US" sz="1100" i="1" dirty="0">
                <a:latin typeface="Verdana"/>
                <a:cs typeface="Verdana"/>
              </a:rPr>
              <a:t>Results of HDBSCAN clustering</a:t>
            </a:r>
            <a:endParaRPr lang="fr-FR" sz="1100" i="1" dirty="0">
              <a:latin typeface="Verdana"/>
              <a:cs typeface="Verdana"/>
            </a:endParaRPr>
          </a:p>
        </p:txBody>
      </p:sp>
    </p:spTree>
    <p:extLst>
      <p:ext uri="{BB962C8B-B14F-4D97-AF65-F5344CB8AC3E}">
        <p14:creationId xmlns:p14="http://schemas.microsoft.com/office/powerpoint/2010/main" val="392198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Semibold"/>
              </a:rPr>
              <a:t>Content</a:t>
            </a:r>
          </a:p>
        </p:txBody>
      </p:sp>
      <p:sp>
        <p:nvSpPr>
          <p:cNvPr id="3" name="Espace réservé du contenu 2">
            <a:extLst>
              <a:ext uri="{FF2B5EF4-FFF2-40B4-BE49-F238E27FC236}">
                <a16:creationId xmlns:a16="http://schemas.microsoft.com/office/drawing/2014/main" id="{2A0A9607-46FA-4001-ACFE-E7CE5C3CA186}"/>
              </a:ext>
            </a:extLst>
          </p:cNvPr>
          <p:cNvSpPr>
            <a:spLocks noGrp="1"/>
          </p:cNvSpPr>
          <p:nvPr>
            <p:ph idx="1"/>
          </p:nvPr>
        </p:nvSpPr>
        <p:spPr>
          <a:xfrm>
            <a:off x="203201" y="1758197"/>
            <a:ext cx="8110803" cy="4058142"/>
          </a:xfrm>
        </p:spPr>
        <p:txBody>
          <a:bodyPr/>
          <a:lstStyle/>
          <a:p>
            <a:pPr marL="514350" indent="-514350">
              <a:buFont typeface="+mj-lt"/>
              <a:buAutoNum type="romanUcPeriod"/>
            </a:pPr>
            <a:r>
              <a:rPr lang="fr-FR" sz="2400" dirty="0">
                <a:latin typeface="Stag LCG Semibold"/>
              </a:rPr>
              <a:t>Introduction </a:t>
            </a:r>
          </a:p>
          <a:p>
            <a:pPr marL="514350" indent="-514350">
              <a:buFont typeface="+mj-lt"/>
              <a:buAutoNum type="romanUcPeriod"/>
            </a:pPr>
            <a:endParaRPr lang="fr-FR" sz="2400" dirty="0">
              <a:latin typeface="Stag LCG Semibold"/>
            </a:endParaRPr>
          </a:p>
          <a:p>
            <a:pPr marL="514350" indent="-514350">
              <a:buFont typeface="+mj-lt"/>
              <a:buAutoNum type="romanUcPeriod"/>
            </a:pPr>
            <a:r>
              <a:rPr lang="fr-FR" sz="2400" dirty="0">
                <a:latin typeface="Stag LCG Semibold"/>
              </a:rPr>
              <a:t>Data description </a:t>
            </a:r>
          </a:p>
          <a:p>
            <a:pPr marL="785745" lvl="1" indent="-514350">
              <a:buFont typeface="+mj-lt"/>
              <a:buAutoNum type="romanUcPeriod"/>
            </a:pPr>
            <a:endParaRPr lang="fr-FR" sz="2400" dirty="0">
              <a:latin typeface="Stag LCG Semibold"/>
            </a:endParaRPr>
          </a:p>
          <a:p>
            <a:pPr marL="514350" indent="-514350">
              <a:buFont typeface="+mj-lt"/>
              <a:buAutoNum type="romanUcPeriod"/>
            </a:pPr>
            <a:r>
              <a:rPr lang="fr-FR" sz="2400" dirty="0" err="1">
                <a:latin typeface="Stag LCG Semibold"/>
              </a:rPr>
              <a:t>Proposed</a:t>
            </a:r>
            <a:r>
              <a:rPr lang="fr-FR" sz="2400" dirty="0">
                <a:latin typeface="Stag LCG Semibold"/>
              </a:rPr>
              <a:t> </a:t>
            </a:r>
            <a:r>
              <a:rPr lang="fr-FR" sz="2400" dirty="0" err="1">
                <a:latin typeface="Stag LCG Semibold"/>
              </a:rPr>
              <a:t>approach</a:t>
            </a:r>
            <a:r>
              <a:rPr lang="fr-FR" sz="2400" dirty="0">
                <a:latin typeface="Stag LCG Semibold"/>
              </a:rPr>
              <a:t> </a:t>
            </a:r>
          </a:p>
          <a:p>
            <a:pPr marL="514350" indent="-514350">
              <a:buFont typeface="+mj-lt"/>
              <a:buAutoNum type="romanUcPeriod"/>
            </a:pPr>
            <a:endParaRPr lang="fr-FR" sz="2400" dirty="0">
              <a:latin typeface="Stag LCG Semibold"/>
            </a:endParaRPr>
          </a:p>
          <a:p>
            <a:pPr marL="514350" indent="-514350">
              <a:buFont typeface="+mj-lt"/>
              <a:buAutoNum type="romanUcPeriod"/>
            </a:pPr>
            <a:r>
              <a:rPr lang="fr-FR" sz="2400" dirty="0" err="1">
                <a:latin typeface="Stag LCG Semibold"/>
              </a:rPr>
              <a:t>Results</a:t>
            </a:r>
            <a:r>
              <a:rPr lang="fr-FR" sz="2400" dirty="0">
                <a:latin typeface="Stag LCG Semibold"/>
              </a:rPr>
              <a:t> </a:t>
            </a:r>
          </a:p>
          <a:p>
            <a:pPr marL="514350" indent="-514350">
              <a:buFont typeface="+mj-lt"/>
              <a:buAutoNum type="romanUcPeriod"/>
            </a:pPr>
            <a:endParaRPr lang="fr-FR" sz="2400" dirty="0">
              <a:latin typeface="Stag LCG Semibold"/>
            </a:endParaRPr>
          </a:p>
          <a:p>
            <a:pPr marL="514350" indent="-514350">
              <a:buFont typeface="+mj-lt"/>
              <a:buAutoNum type="romanUcPeriod"/>
            </a:pPr>
            <a:r>
              <a:rPr lang="fr-FR" sz="2400" dirty="0">
                <a:latin typeface="Stag LCG Semibold"/>
              </a:rPr>
              <a:t>Conclusion</a:t>
            </a:r>
          </a:p>
          <a:p>
            <a:pPr marL="514350" indent="-514350">
              <a:buFont typeface="+mj-lt"/>
              <a:buAutoNum type="romanUcPeriod"/>
            </a:pPr>
            <a:endParaRPr lang="fr-FR" sz="2400" dirty="0">
              <a:latin typeface="Stag LCG Semibold"/>
            </a:endParaRPr>
          </a:p>
        </p:txBody>
      </p:sp>
    </p:spTree>
    <p:extLst>
      <p:ext uri="{BB962C8B-B14F-4D97-AF65-F5344CB8AC3E}">
        <p14:creationId xmlns:p14="http://schemas.microsoft.com/office/powerpoint/2010/main" val="3827362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8C8977A-8882-4810-BD2E-B3F2E28C09C1}"/>
              </a:ext>
            </a:extLst>
          </p:cNvPr>
          <p:cNvSpPr>
            <a:spLocks noGrp="1"/>
          </p:cNvSpPr>
          <p:nvPr>
            <p:ph type="title"/>
          </p:nvPr>
        </p:nvSpPr>
        <p:spPr>
          <a:xfrm>
            <a:off x="203201" y="376239"/>
            <a:ext cx="11645900" cy="760412"/>
          </a:xfrm>
        </p:spPr>
        <p:txBody>
          <a:bodyPr/>
          <a:lstStyle/>
          <a:p>
            <a:r>
              <a:rPr lang="fr-FR" dirty="0">
                <a:latin typeface="Stag LCG Semibold"/>
              </a:rPr>
              <a:t>Application case 2</a:t>
            </a:r>
            <a:br>
              <a:rPr lang="fr-FR" dirty="0">
                <a:latin typeface="Stag LCG Semibold"/>
              </a:rPr>
            </a:br>
            <a:br>
              <a:rPr lang="fr-FR" dirty="0">
                <a:latin typeface="Stag LCG Semibold"/>
              </a:rPr>
            </a:br>
            <a:endParaRPr lang="fr-FR" dirty="0">
              <a:latin typeface="Stag LCG Semibold"/>
            </a:endParaRPr>
          </a:p>
        </p:txBody>
      </p:sp>
      <p:graphicFrame>
        <p:nvGraphicFramePr>
          <p:cNvPr id="4" name="Tableau 7">
            <a:extLst>
              <a:ext uri="{FF2B5EF4-FFF2-40B4-BE49-F238E27FC236}">
                <a16:creationId xmlns:a16="http://schemas.microsoft.com/office/drawing/2014/main" id="{BC6C48DE-12A1-46C0-8250-66EF3BE30F18}"/>
              </a:ext>
            </a:extLst>
          </p:cNvPr>
          <p:cNvGraphicFramePr>
            <a:graphicFrameLocks noGrp="1"/>
          </p:cNvGraphicFramePr>
          <p:nvPr>
            <p:extLst>
              <p:ext uri="{D42A27DB-BD31-4B8C-83A1-F6EECF244321}">
                <p14:modId xmlns:p14="http://schemas.microsoft.com/office/powerpoint/2010/main" val="2052465525"/>
              </p:ext>
            </p:extLst>
          </p:nvPr>
        </p:nvGraphicFramePr>
        <p:xfrm>
          <a:off x="93301" y="2062211"/>
          <a:ext cx="4339700" cy="2476555"/>
        </p:xfrm>
        <a:graphic>
          <a:graphicData uri="http://schemas.openxmlformats.org/drawingml/2006/table">
            <a:tbl>
              <a:tblPr firstRow="1" bandRow="1">
                <a:tableStyleId>{5C22544A-7EE6-4342-B048-85BDC9FD1C3A}</a:tableStyleId>
              </a:tblPr>
              <a:tblGrid>
                <a:gridCol w="726208">
                  <a:extLst>
                    <a:ext uri="{9D8B030D-6E8A-4147-A177-3AD203B41FA5}">
                      <a16:colId xmlns:a16="http://schemas.microsoft.com/office/drawing/2014/main" val="1550024460"/>
                    </a:ext>
                  </a:extLst>
                </a:gridCol>
                <a:gridCol w="871268">
                  <a:extLst>
                    <a:ext uri="{9D8B030D-6E8A-4147-A177-3AD203B41FA5}">
                      <a16:colId xmlns:a16="http://schemas.microsoft.com/office/drawing/2014/main" val="875114580"/>
                    </a:ext>
                  </a:extLst>
                </a:gridCol>
                <a:gridCol w="888521">
                  <a:extLst>
                    <a:ext uri="{9D8B030D-6E8A-4147-A177-3AD203B41FA5}">
                      <a16:colId xmlns:a16="http://schemas.microsoft.com/office/drawing/2014/main" val="3453248033"/>
                    </a:ext>
                  </a:extLst>
                </a:gridCol>
                <a:gridCol w="985763">
                  <a:extLst>
                    <a:ext uri="{9D8B030D-6E8A-4147-A177-3AD203B41FA5}">
                      <a16:colId xmlns:a16="http://schemas.microsoft.com/office/drawing/2014/main" val="2341514379"/>
                    </a:ext>
                  </a:extLst>
                </a:gridCol>
                <a:gridCol w="867940">
                  <a:extLst>
                    <a:ext uri="{9D8B030D-6E8A-4147-A177-3AD203B41FA5}">
                      <a16:colId xmlns:a16="http://schemas.microsoft.com/office/drawing/2014/main" val="1200885517"/>
                    </a:ext>
                  </a:extLst>
                </a:gridCol>
              </a:tblGrid>
              <a:tr h="472711">
                <a:tc>
                  <a:txBody>
                    <a:bodyPr/>
                    <a:lstStyle/>
                    <a:p>
                      <a:pPr algn="ctr" fontAlgn="b"/>
                      <a:r>
                        <a:rPr lang="fr-FR" sz="1100" b="1" i="0" u="none" strike="noStrike" dirty="0" err="1">
                          <a:solidFill>
                            <a:schemeClr val="bg1"/>
                          </a:solidFill>
                          <a:effectLst/>
                          <a:latin typeface="Calibri" panose="020F0502020204030204" pitchFamily="34" charset="0"/>
                        </a:rPr>
                        <a:t>Number</a:t>
                      </a:r>
                      <a:r>
                        <a:rPr lang="fr-FR" sz="1100" b="1" i="0" u="none" strike="noStrike" dirty="0">
                          <a:solidFill>
                            <a:schemeClr val="bg1"/>
                          </a:solidFill>
                          <a:effectLst/>
                          <a:latin typeface="Calibri" panose="020F0502020204030204" pitchFamily="34" charset="0"/>
                        </a:rPr>
                        <a:t> of clusters</a:t>
                      </a:r>
                    </a:p>
                  </a:txBody>
                  <a:tcPr marL="9525" marR="9525" marT="9525" marB="0" anchor="b"/>
                </a:tc>
                <a:tc>
                  <a:txBody>
                    <a:bodyPr/>
                    <a:lstStyle/>
                    <a:p>
                      <a:pPr algn="ctr" fontAlgn="b"/>
                      <a:r>
                        <a:rPr lang="fr-FR" sz="1100" b="1" i="0" u="none" strike="noStrike" dirty="0">
                          <a:solidFill>
                            <a:schemeClr val="bg1"/>
                          </a:solidFill>
                          <a:effectLst/>
                          <a:latin typeface="Calibri" panose="020F0502020204030204" pitchFamily="34" charset="0"/>
                        </a:rPr>
                        <a:t>Silhouette score (</a:t>
                      </a:r>
                      <a:r>
                        <a:rPr lang="fr-FR" sz="1100" b="1" i="0" u="none" strike="noStrike" dirty="0" err="1">
                          <a:solidFill>
                            <a:schemeClr val="bg1"/>
                          </a:solidFill>
                          <a:effectLst/>
                          <a:latin typeface="Calibri" panose="020F0502020204030204" pitchFamily="34" charset="0"/>
                        </a:rPr>
                        <a:t>euclidean</a:t>
                      </a:r>
                      <a:r>
                        <a:rPr lang="fr-FR" sz="1100" b="1" i="0" u="none" strike="noStrike" dirty="0">
                          <a:solidFill>
                            <a:schemeClr val="bg1"/>
                          </a:solidFill>
                          <a:effectLst/>
                          <a:latin typeface="Calibri" panose="020F0502020204030204" pitchFamily="34" charset="0"/>
                        </a:rPr>
                        <a:t>)</a:t>
                      </a:r>
                    </a:p>
                  </a:txBody>
                  <a:tcPr marL="9525" marR="9525" marT="9525" marB="0" anchor="b"/>
                </a:tc>
                <a:tc>
                  <a:txBody>
                    <a:bodyPr/>
                    <a:lstStyle/>
                    <a:p>
                      <a:pPr algn="ctr" fontAlgn="b"/>
                      <a:r>
                        <a:rPr lang="fr-FR" sz="1100" b="1" i="0" u="none" strike="noStrike" dirty="0">
                          <a:solidFill>
                            <a:schemeClr val="bg1"/>
                          </a:solidFill>
                          <a:effectLst/>
                          <a:latin typeface="Calibri" panose="020F0502020204030204" pitchFamily="34" charset="0"/>
                        </a:rPr>
                        <a:t>Silhouette score (</a:t>
                      </a:r>
                      <a:r>
                        <a:rPr lang="fr-FR" sz="1100" b="1" i="0" u="none" strike="noStrike" dirty="0" err="1">
                          <a:solidFill>
                            <a:schemeClr val="bg1"/>
                          </a:solidFill>
                          <a:effectLst/>
                          <a:latin typeface="Calibri" panose="020F0502020204030204" pitchFamily="34" charset="0"/>
                        </a:rPr>
                        <a:t>cosine</a:t>
                      </a:r>
                      <a:r>
                        <a:rPr lang="fr-FR" sz="1100" b="1" i="0" u="none" strike="noStrike" dirty="0">
                          <a:solidFill>
                            <a:schemeClr val="bg1"/>
                          </a:solidFill>
                          <a:effectLst/>
                          <a:latin typeface="Calibri" panose="020F0502020204030204" pitchFamily="34" charset="0"/>
                        </a:rPr>
                        <a:t>)</a:t>
                      </a:r>
                    </a:p>
                  </a:txBody>
                  <a:tcPr marL="9525" marR="9525" marT="9525" marB="0" anchor="b"/>
                </a:tc>
                <a:tc>
                  <a:txBody>
                    <a:bodyPr/>
                    <a:lstStyle/>
                    <a:p>
                      <a:pPr algn="ctr" fontAlgn="b"/>
                      <a:r>
                        <a:rPr lang="fr-FR" sz="1100" b="1" i="0" u="none" strike="noStrike" dirty="0" err="1">
                          <a:solidFill>
                            <a:schemeClr val="bg1"/>
                          </a:solidFill>
                          <a:effectLst/>
                          <a:latin typeface="Calibri" panose="020F0502020204030204" pitchFamily="34" charset="0"/>
                        </a:rPr>
                        <a:t>Calinski-Harabasz</a:t>
                      </a:r>
                      <a:r>
                        <a:rPr lang="fr-FR" sz="1100" b="1" i="0" u="none" strike="noStrike" dirty="0">
                          <a:solidFill>
                            <a:schemeClr val="bg1"/>
                          </a:solidFill>
                          <a:effectLst/>
                          <a:latin typeface="Calibri" panose="020F0502020204030204" pitchFamily="34" charset="0"/>
                        </a:rPr>
                        <a:t> score</a:t>
                      </a:r>
                    </a:p>
                  </a:txBody>
                  <a:tcPr marL="9525" marR="9525" marT="9525" marB="0" anchor="b"/>
                </a:tc>
                <a:tc>
                  <a:txBody>
                    <a:bodyPr/>
                    <a:lstStyle/>
                    <a:p>
                      <a:pPr algn="ctr" fontAlgn="b"/>
                      <a:r>
                        <a:rPr lang="fr-FR" sz="1100" b="1" i="0" u="none" strike="noStrike" dirty="0">
                          <a:solidFill>
                            <a:schemeClr val="bg1"/>
                          </a:solidFill>
                          <a:effectLst/>
                          <a:latin typeface="Calibri" panose="020F0502020204030204" pitchFamily="34" charset="0"/>
                        </a:rPr>
                        <a:t>Davies-</a:t>
                      </a:r>
                      <a:r>
                        <a:rPr lang="fr-FR" sz="1100" b="1" i="0" u="none" strike="noStrike" dirty="0" err="1">
                          <a:solidFill>
                            <a:schemeClr val="bg1"/>
                          </a:solidFill>
                          <a:effectLst/>
                          <a:latin typeface="Calibri" panose="020F0502020204030204" pitchFamily="34" charset="0"/>
                        </a:rPr>
                        <a:t>Bouldin</a:t>
                      </a:r>
                      <a:r>
                        <a:rPr lang="fr-FR" sz="1100" b="1" i="0" u="none" strike="noStrike" dirty="0">
                          <a:solidFill>
                            <a:schemeClr val="bg1"/>
                          </a:solidFill>
                          <a:effectLst/>
                          <a:latin typeface="Calibri" panose="020F0502020204030204" pitchFamily="34" charset="0"/>
                        </a:rPr>
                        <a:t> score</a:t>
                      </a:r>
                    </a:p>
                  </a:txBody>
                  <a:tcPr marL="9525" marR="9525" marT="9525" marB="0" anchor="b"/>
                </a:tc>
                <a:extLst>
                  <a:ext uri="{0D108BD9-81ED-4DB2-BD59-A6C34878D82A}">
                    <a16:rowId xmlns:a16="http://schemas.microsoft.com/office/drawing/2014/main" val="3049409449"/>
                  </a:ext>
                </a:extLst>
              </a:tr>
              <a:tr h="392822">
                <a:tc>
                  <a:txBody>
                    <a:bodyPr/>
                    <a:lstStyle/>
                    <a:p>
                      <a:pPr algn="ctr" fontAlgn="b"/>
                      <a:r>
                        <a:rPr lang="fr-FR" sz="14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-0,39</a:t>
                      </a:r>
                    </a:p>
                  </a:txBody>
                  <a:tcPr marL="9525" marR="9525" marT="9525" marB="0" anchor="b"/>
                </a:tc>
                <a:tc>
                  <a:txBody>
                    <a:bodyPr/>
                    <a:lstStyle/>
                    <a:p>
                      <a:pPr algn="ctr" fontAlgn="b"/>
                      <a:r>
                        <a:rPr lang="fr-FR" sz="1400" b="0" i="0" u="none" strike="noStrike" dirty="0">
                          <a:solidFill>
                            <a:srgbClr val="000000"/>
                          </a:solidFill>
                          <a:effectLst/>
                          <a:highlight>
                            <a:srgbClr val="FFFF00"/>
                          </a:highlight>
                          <a:latin typeface="Calibri" panose="020F0502020204030204" pitchFamily="34" charset="0"/>
                        </a:rPr>
                        <a:t>1,00</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32</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1,08</a:t>
                      </a:r>
                    </a:p>
                  </a:txBody>
                  <a:tcPr marL="9525" marR="9525" marT="9525" marB="0" anchor="b"/>
                </a:tc>
                <a:extLst>
                  <a:ext uri="{0D108BD9-81ED-4DB2-BD59-A6C34878D82A}">
                    <a16:rowId xmlns:a16="http://schemas.microsoft.com/office/drawing/2014/main" val="2651634104"/>
                  </a:ext>
                </a:extLst>
              </a:tr>
              <a:tr h="392822">
                <a:tc>
                  <a:txBody>
                    <a:bodyPr/>
                    <a:lstStyle/>
                    <a:p>
                      <a:pPr algn="ctr" fontAlgn="b"/>
                      <a:r>
                        <a:rPr lang="fr-FR" sz="14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-0,10</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0,15</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8 226</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1,30</a:t>
                      </a:r>
                    </a:p>
                  </a:txBody>
                  <a:tcPr marL="9525" marR="9525" marT="9525" marB="0" anchor="b"/>
                </a:tc>
                <a:extLst>
                  <a:ext uri="{0D108BD9-81ED-4DB2-BD59-A6C34878D82A}">
                    <a16:rowId xmlns:a16="http://schemas.microsoft.com/office/drawing/2014/main" val="3186975502"/>
                  </a:ext>
                </a:extLst>
              </a:tr>
              <a:tr h="392822">
                <a:tc>
                  <a:txBody>
                    <a:bodyPr/>
                    <a:lstStyle/>
                    <a:p>
                      <a:pPr algn="ctr" fontAlgn="b"/>
                      <a:r>
                        <a:rPr lang="fr-FR" sz="14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0,56</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0,08</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6 430</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0,48</a:t>
                      </a:r>
                    </a:p>
                  </a:txBody>
                  <a:tcPr marL="9525" marR="9525" marT="9525" marB="0" anchor="b"/>
                </a:tc>
                <a:extLst>
                  <a:ext uri="{0D108BD9-81ED-4DB2-BD59-A6C34878D82A}">
                    <a16:rowId xmlns:a16="http://schemas.microsoft.com/office/drawing/2014/main" val="1296659917"/>
                  </a:ext>
                </a:extLst>
              </a:tr>
              <a:tr h="392822">
                <a:tc>
                  <a:txBody>
                    <a:bodyPr/>
                    <a:lstStyle/>
                    <a:p>
                      <a:pPr algn="ctr" fontAlgn="b"/>
                      <a:r>
                        <a:rPr lang="fr-FR" sz="14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fr-FR" sz="1400" b="0" i="0" u="none" strike="noStrike" dirty="0">
                          <a:solidFill>
                            <a:srgbClr val="000000"/>
                          </a:solidFill>
                          <a:effectLst/>
                          <a:highlight>
                            <a:srgbClr val="FFFF00"/>
                          </a:highlight>
                          <a:latin typeface="Calibri" panose="020F0502020204030204" pitchFamily="34" charset="0"/>
                        </a:rPr>
                        <a:t>0,93</a:t>
                      </a:r>
                    </a:p>
                  </a:txBody>
                  <a:tcPr marL="9525" marR="9525" marT="9525" marB="0" anchor="b"/>
                </a:tc>
                <a:tc>
                  <a:txBody>
                    <a:bodyPr/>
                    <a:lstStyle/>
                    <a:p>
                      <a:pPr algn="ctr" fontAlgn="b"/>
                      <a:r>
                        <a:rPr lang="fr-FR" sz="1400" b="0" i="0" u="none" strike="noStrike">
                          <a:solidFill>
                            <a:srgbClr val="000000"/>
                          </a:solidFill>
                          <a:effectLst/>
                          <a:latin typeface="Calibri" panose="020F0502020204030204" pitchFamily="34" charset="0"/>
                        </a:rPr>
                        <a:t>-0,26</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60 326 530</a:t>
                      </a:r>
                    </a:p>
                  </a:txBody>
                  <a:tcPr marL="9525" marR="9525" marT="9525" marB="0" anchor="b"/>
                </a:tc>
                <a:tc>
                  <a:txBody>
                    <a:bodyPr/>
                    <a:lstStyle/>
                    <a:p>
                      <a:pPr algn="ctr" fontAlgn="b"/>
                      <a:r>
                        <a:rPr lang="fr-FR" sz="1400" b="0" i="0" u="none" strike="noStrike" dirty="0">
                          <a:solidFill>
                            <a:srgbClr val="000000"/>
                          </a:solidFill>
                          <a:effectLst/>
                          <a:highlight>
                            <a:srgbClr val="FFFF00"/>
                          </a:highlight>
                          <a:latin typeface="Calibri" panose="020F0502020204030204" pitchFamily="34" charset="0"/>
                        </a:rPr>
                        <a:t>0,14</a:t>
                      </a:r>
                    </a:p>
                  </a:txBody>
                  <a:tcPr marL="9525" marR="9525" marT="9525" marB="0" anchor="b"/>
                </a:tc>
                <a:extLst>
                  <a:ext uri="{0D108BD9-81ED-4DB2-BD59-A6C34878D82A}">
                    <a16:rowId xmlns:a16="http://schemas.microsoft.com/office/drawing/2014/main" val="3077029462"/>
                  </a:ext>
                </a:extLst>
              </a:tr>
              <a:tr h="392822">
                <a:tc>
                  <a:txBody>
                    <a:bodyPr/>
                    <a:lstStyle/>
                    <a:p>
                      <a:pPr algn="ctr" fontAlgn="b"/>
                      <a:r>
                        <a:rPr lang="fr-FR" sz="14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0,84</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-0,5</a:t>
                      </a:r>
                    </a:p>
                  </a:txBody>
                  <a:tcPr marL="9525" marR="9525" marT="9525" marB="0" anchor="b"/>
                </a:tc>
                <a:tc>
                  <a:txBody>
                    <a:bodyPr/>
                    <a:lstStyle/>
                    <a:p>
                      <a:pPr algn="ctr" fontAlgn="b"/>
                      <a:r>
                        <a:rPr lang="fr-FR" sz="1400" b="0" i="0" u="none" strike="noStrike" dirty="0">
                          <a:solidFill>
                            <a:srgbClr val="000000"/>
                          </a:solidFill>
                          <a:effectLst/>
                          <a:highlight>
                            <a:srgbClr val="FFFF00"/>
                          </a:highlight>
                          <a:latin typeface="Calibri" panose="020F0502020204030204" pitchFamily="34" charset="0"/>
                        </a:rPr>
                        <a:t>115 727 201</a:t>
                      </a:r>
                    </a:p>
                  </a:txBody>
                  <a:tcPr marL="9525" marR="9525" marT="9525" marB="0" anchor="b"/>
                </a:tc>
                <a:tc>
                  <a:txBody>
                    <a:bodyPr/>
                    <a:lstStyle/>
                    <a:p>
                      <a:pPr algn="ctr" fontAlgn="b"/>
                      <a:r>
                        <a:rPr lang="fr-FR" sz="1400" b="0" i="0" u="none" strike="noStrike" dirty="0">
                          <a:solidFill>
                            <a:srgbClr val="000000"/>
                          </a:solidFill>
                          <a:effectLst/>
                          <a:latin typeface="Calibri" panose="020F0502020204030204" pitchFamily="34" charset="0"/>
                        </a:rPr>
                        <a:t>0,22</a:t>
                      </a:r>
                    </a:p>
                  </a:txBody>
                  <a:tcPr marL="9525" marR="9525" marT="9525" marB="0" anchor="b"/>
                </a:tc>
                <a:extLst>
                  <a:ext uri="{0D108BD9-81ED-4DB2-BD59-A6C34878D82A}">
                    <a16:rowId xmlns:a16="http://schemas.microsoft.com/office/drawing/2014/main" val="544823837"/>
                  </a:ext>
                </a:extLst>
              </a:tr>
            </a:tbl>
          </a:graphicData>
        </a:graphic>
      </p:graphicFrame>
      <p:sp>
        <p:nvSpPr>
          <p:cNvPr id="5" name="Rectangle 4">
            <a:extLst>
              <a:ext uri="{FF2B5EF4-FFF2-40B4-BE49-F238E27FC236}">
                <a16:creationId xmlns:a16="http://schemas.microsoft.com/office/drawing/2014/main" id="{59425719-9540-4401-853F-A7F3ADE53D37}"/>
              </a:ext>
            </a:extLst>
          </p:cNvPr>
          <p:cNvSpPr/>
          <p:nvPr/>
        </p:nvSpPr>
        <p:spPr>
          <a:xfrm>
            <a:off x="22461" y="3722532"/>
            <a:ext cx="4445045" cy="45860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7" name="Accolade fermante 6">
            <a:extLst>
              <a:ext uri="{FF2B5EF4-FFF2-40B4-BE49-F238E27FC236}">
                <a16:creationId xmlns:a16="http://schemas.microsoft.com/office/drawing/2014/main" id="{F117A722-6D70-4CDE-8A88-11CBC7582968}"/>
              </a:ext>
            </a:extLst>
          </p:cNvPr>
          <p:cNvSpPr/>
          <p:nvPr/>
        </p:nvSpPr>
        <p:spPr>
          <a:xfrm rot="16200000">
            <a:off x="2078124" y="529081"/>
            <a:ext cx="337983" cy="2670146"/>
          </a:xfrm>
          <a:prstGeom prst="righ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Accolade fermante 7">
            <a:extLst>
              <a:ext uri="{FF2B5EF4-FFF2-40B4-BE49-F238E27FC236}">
                <a16:creationId xmlns:a16="http://schemas.microsoft.com/office/drawing/2014/main" id="{5EFC65DD-9FF0-421A-987A-4FBB3ED3C5B8}"/>
              </a:ext>
            </a:extLst>
          </p:cNvPr>
          <p:cNvSpPr/>
          <p:nvPr/>
        </p:nvSpPr>
        <p:spPr>
          <a:xfrm rot="16200000">
            <a:off x="3839989" y="1498081"/>
            <a:ext cx="300968" cy="769160"/>
          </a:xfrm>
          <a:prstGeom prst="righ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ZoneTexte 8">
            <a:extLst>
              <a:ext uri="{FF2B5EF4-FFF2-40B4-BE49-F238E27FC236}">
                <a16:creationId xmlns:a16="http://schemas.microsoft.com/office/drawing/2014/main" id="{BFA1F042-CF7B-4BE9-90B7-E8B10D12397D}"/>
              </a:ext>
            </a:extLst>
          </p:cNvPr>
          <p:cNvSpPr txBox="1"/>
          <p:nvPr/>
        </p:nvSpPr>
        <p:spPr>
          <a:xfrm>
            <a:off x="1517323" y="1349300"/>
            <a:ext cx="1462260" cy="246221"/>
          </a:xfrm>
          <a:prstGeom prst="rect">
            <a:avLst/>
          </a:prstGeom>
          <a:noFill/>
        </p:spPr>
        <p:txBody>
          <a:bodyPr wrap="square" rtlCol="0">
            <a:spAutoFit/>
          </a:bodyPr>
          <a:lstStyle/>
          <a:p>
            <a:pPr algn="ctr"/>
            <a:r>
              <a:rPr lang="en-US" sz="1000" b="1" dirty="0">
                <a:solidFill>
                  <a:srgbClr val="00B050"/>
                </a:solidFill>
                <a:latin typeface="Verdana"/>
                <a:cs typeface="Verdana"/>
              </a:rPr>
              <a:t>Higher score</a:t>
            </a:r>
            <a:endParaRPr lang="fr-FR" sz="1000" b="1" dirty="0">
              <a:solidFill>
                <a:srgbClr val="00B050"/>
              </a:solidFill>
              <a:latin typeface="Verdana"/>
              <a:cs typeface="Verdana"/>
            </a:endParaRPr>
          </a:p>
        </p:txBody>
      </p:sp>
      <p:sp>
        <p:nvSpPr>
          <p:cNvPr id="10" name="ZoneTexte 9">
            <a:extLst>
              <a:ext uri="{FF2B5EF4-FFF2-40B4-BE49-F238E27FC236}">
                <a16:creationId xmlns:a16="http://schemas.microsoft.com/office/drawing/2014/main" id="{ED6B20DF-3075-411C-BB77-93C8135021A9}"/>
              </a:ext>
            </a:extLst>
          </p:cNvPr>
          <p:cNvSpPr txBox="1"/>
          <p:nvPr/>
        </p:nvSpPr>
        <p:spPr>
          <a:xfrm>
            <a:off x="3284991" y="1343990"/>
            <a:ext cx="1410964" cy="246221"/>
          </a:xfrm>
          <a:prstGeom prst="rect">
            <a:avLst/>
          </a:prstGeom>
          <a:noFill/>
        </p:spPr>
        <p:txBody>
          <a:bodyPr wrap="square" rtlCol="0">
            <a:spAutoFit/>
          </a:bodyPr>
          <a:lstStyle/>
          <a:p>
            <a:pPr algn="ctr"/>
            <a:r>
              <a:rPr lang="fr-FR" sz="1000" b="1" dirty="0" err="1">
                <a:solidFill>
                  <a:srgbClr val="7030A0"/>
                </a:solidFill>
                <a:latin typeface="Verdana"/>
                <a:cs typeface="Verdana"/>
              </a:rPr>
              <a:t>Lower</a:t>
            </a:r>
            <a:r>
              <a:rPr lang="fr-FR" sz="1000" b="1" dirty="0">
                <a:solidFill>
                  <a:srgbClr val="7030A0"/>
                </a:solidFill>
                <a:latin typeface="Verdana"/>
                <a:cs typeface="Verdana"/>
              </a:rPr>
              <a:t> score</a:t>
            </a:r>
          </a:p>
        </p:txBody>
      </p:sp>
      <p:pic>
        <p:nvPicPr>
          <p:cNvPr id="11" name="Image 10">
            <a:extLst>
              <a:ext uri="{FF2B5EF4-FFF2-40B4-BE49-F238E27FC236}">
                <a16:creationId xmlns:a16="http://schemas.microsoft.com/office/drawing/2014/main" id="{EB88F880-2364-4BC9-8740-1B2EDF557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841" y="0"/>
            <a:ext cx="7712860" cy="6858000"/>
          </a:xfrm>
          <a:prstGeom prst="rect">
            <a:avLst/>
          </a:prstGeom>
        </p:spPr>
      </p:pic>
    </p:spTree>
    <p:extLst>
      <p:ext uri="{BB962C8B-B14F-4D97-AF65-F5344CB8AC3E}">
        <p14:creationId xmlns:p14="http://schemas.microsoft.com/office/powerpoint/2010/main" val="3226404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8C8977A-8882-4810-BD2E-B3F2E28C09C1}"/>
              </a:ext>
            </a:extLst>
          </p:cNvPr>
          <p:cNvSpPr>
            <a:spLocks noGrp="1"/>
          </p:cNvSpPr>
          <p:nvPr>
            <p:ph type="title"/>
          </p:nvPr>
        </p:nvSpPr>
        <p:spPr>
          <a:xfrm>
            <a:off x="203201" y="376239"/>
            <a:ext cx="11645900" cy="760412"/>
          </a:xfrm>
        </p:spPr>
        <p:txBody>
          <a:bodyPr/>
          <a:lstStyle/>
          <a:p>
            <a:r>
              <a:rPr lang="fr-FR" dirty="0">
                <a:latin typeface="Stag LCG Semibold"/>
              </a:rPr>
              <a:t>Application case 2</a:t>
            </a:r>
            <a:br>
              <a:rPr lang="fr-FR" dirty="0">
                <a:latin typeface="Stag LCG Semibold"/>
              </a:rPr>
            </a:br>
            <a:br>
              <a:rPr lang="fr-FR" dirty="0">
                <a:latin typeface="Stag LCG Semibold"/>
              </a:rPr>
            </a:br>
            <a:endParaRPr lang="fr-FR" dirty="0">
              <a:latin typeface="Stag LCG Semibold"/>
            </a:endParaRPr>
          </a:p>
        </p:txBody>
      </p:sp>
      <p:pic>
        <p:nvPicPr>
          <p:cNvPr id="2" name="Image 1">
            <a:extLst>
              <a:ext uri="{FF2B5EF4-FFF2-40B4-BE49-F238E27FC236}">
                <a16:creationId xmlns:a16="http://schemas.microsoft.com/office/drawing/2014/main" id="{A43B385F-27C5-491B-9D1C-44E9E1A40158}"/>
              </a:ext>
            </a:extLst>
          </p:cNvPr>
          <p:cNvPicPr>
            <a:picLocks noChangeAspect="1"/>
          </p:cNvPicPr>
          <p:nvPr/>
        </p:nvPicPr>
        <p:blipFill>
          <a:blip r:embed="rId3"/>
          <a:stretch>
            <a:fillRect/>
          </a:stretch>
        </p:blipFill>
        <p:spPr>
          <a:xfrm>
            <a:off x="3933644" y="0"/>
            <a:ext cx="8258355" cy="6858000"/>
          </a:xfrm>
          <a:prstGeom prst="rect">
            <a:avLst/>
          </a:prstGeom>
        </p:spPr>
      </p:pic>
      <p:graphicFrame>
        <p:nvGraphicFramePr>
          <p:cNvPr id="4" name="Tableau 8">
            <a:extLst>
              <a:ext uri="{FF2B5EF4-FFF2-40B4-BE49-F238E27FC236}">
                <a16:creationId xmlns:a16="http://schemas.microsoft.com/office/drawing/2014/main" id="{4DCE32D4-E2D9-40BF-AD6F-9EC02D503E41}"/>
              </a:ext>
            </a:extLst>
          </p:cNvPr>
          <p:cNvGraphicFramePr>
            <a:graphicFrameLocks noGrp="1"/>
          </p:cNvGraphicFramePr>
          <p:nvPr>
            <p:extLst>
              <p:ext uri="{D42A27DB-BD31-4B8C-83A1-F6EECF244321}">
                <p14:modId xmlns:p14="http://schemas.microsoft.com/office/powerpoint/2010/main" val="970550761"/>
              </p:ext>
            </p:extLst>
          </p:nvPr>
        </p:nvGraphicFramePr>
        <p:xfrm>
          <a:off x="129284" y="1644308"/>
          <a:ext cx="3242567" cy="2436826"/>
        </p:xfrm>
        <a:graphic>
          <a:graphicData uri="http://schemas.openxmlformats.org/drawingml/2006/table">
            <a:tbl>
              <a:tblPr firstRow="1" bandRow="1">
                <a:tableStyleId>{5C22544A-7EE6-4342-B048-85BDC9FD1C3A}</a:tableStyleId>
              </a:tblPr>
              <a:tblGrid>
                <a:gridCol w="1258736">
                  <a:extLst>
                    <a:ext uri="{9D8B030D-6E8A-4147-A177-3AD203B41FA5}">
                      <a16:colId xmlns:a16="http://schemas.microsoft.com/office/drawing/2014/main" val="2672015863"/>
                    </a:ext>
                  </a:extLst>
                </a:gridCol>
                <a:gridCol w="1065782">
                  <a:extLst>
                    <a:ext uri="{9D8B030D-6E8A-4147-A177-3AD203B41FA5}">
                      <a16:colId xmlns:a16="http://schemas.microsoft.com/office/drawing/2014/main" val="3810155512"/>
                    </a:ext>
                  </a:extLst>
                </a:gridCol>
                <a:gridCol w="918049">
                  <a:extLst>
                    <a:ext uri="{9D8B030D-6E8A-4147-A177-3AD203B41FA5}">
                      <a16:colId xmlns:a16="http://schemas.microsoft.com/office/drawing/2014/main" val="3177337502"/>
                    </a:ext>
                  </a:extLst>
                </a:gridCol>
              </a:tblGrid>
              <a:tr h="348118">
                <a:tc>
                  <a:txBody>
                    <a:bodyPr/>
                    <a:lstStyle/>
                    <a:p>
                      <a:pPr algn="ctr" fontAlgn="b"/>
                      <a:r>
                        <a:rPr lang="fr-FR" sz="1200" b="1" i="0" u="none" strike="noStrike" dirty="0">
                          <a:solidFill>
                            <a:srgbClr val="FFFFFF"/>
                          </a:solidFill>
                          <a:effectLst/>
                          <a:latin typeface="Calibri" panose="020F0502020204030204" pitchFamily="34" charset="0"/>
                        </a:rPr>
                        <a:t>RADAR(s)</a:t>
                      </a:r>
                    </a:p>
                  </a:txBody>
                  <a:tcPr marL="0" marR="0" marT="0" marB="0" anchor="b"/>
                </a:tc>
                <a:tc>
                  <a:txBody>
                    <a:bodyPr/>
                    <a:lstStyle/>
                    <a:p>
                      <a:pPr algn="ctr" fontAlgn="b"/>
                      <a:r>
                        <a:rPr lang="fr-FR" sz="1200" b="1" i="0" u="none" strike="noStrike" dirty="0">
                          <a:solidFill>
                            <a:srgbClr val="FFFFFF"/>
                          </a:solidFill>
                          <a:effectLst/>
                          <a:latin typeface="Calibri" panose="020F0502020204030204" pitchFamily="34" charset="0"/>
                        </a:rPr>
                        <a:t>Obs</a:t>
                      </a:r>
                    </a:p>
                  </a:txBody>
                  <a:tcPr marL="0" marR="0" marT="0" marB="0" anchor="b"/>
                </a:tc>
                <a:tc>
                  <a:txBody>
                    <a:bodyPr/>
                    <a:lstStyle/>
                    <a:p>
                      <a:pPr algn="ctr" fontAlgn="b"/>
                      <a:r>
                        <a:rPr lang="fr-FR" sz="1200" b="1" i="0" u="none" strike="noStrike" dirty="0">
                          <a:solidFill>
                            <a:srgbClr val="FFFFFF"/>
                          </a:solidFill>
                          <a:effectLst/>
                          <a:latin typeface="Calibri" panose="020F0502020204030204" pitchFamily="34" charset="0"/>
                        </a:rPr>
                        <a:t>%</a:t>
                      </a:r>
                    </a:p>
                  </a:txBody>
                  <a:tcPr marL="0" marR="0" marT="0" marB="0" anchor="b"/>
                </a:tc>
                <a:extLst>
                  <a:ext uri="{0D108BD9-81ED-4DB2-BD59-A6C34878D82A}">
                    <a16:rowId xmlns:a16="http://schemas.microsoft.com/office/drawing/2014/main" val="4104844980"/>
                  </a:ext>
                </a:extLst>
              </a:tr>
              <a:tr h="348118">
                <a:tc>
                  <a:txBody>
                    <a:bodyPr/>
                    <a:lstStyle/>
                    <a:p>
                      <a:pPr algn="ctr" fontAlgn="b"/>
                      <a:r>
                        <a:rPr lang="fr-FR" sz="16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78</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2%</a:t>
                      </a:r>
                    </a:p>
                  </a:txBody>
                  <a:tcPr marL="0" marR="0" marT="0" marB="0" anchor="b"/>
                </a:tc>
                <a:extLst>
                  <a:ext uri="{0D108BD9-81ED-4DB2-BD59-A6C34878D82A}">
                    <a16:rowId xmlns:a16="http://schemas.microsoft.com/office/drawing/2014/main" val="1381800915"/>
                  </a:ext>
                </a:extLst>
              </a:tr>
              <a:tr h="348118">
                <a:tc>
                  <a:txBody>
                    <a:bodyPr/>
                    <a:lstStyle/>
                    <a:p>
                      <a:pPr algn="ctr" fontAlgn="b"/>
                      <a:r>
                        <a:rPr lang="fr-FR" sz="16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531</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16%</a:t>
                      </a:r>
                    </a:p>
                  </a:txBody>
                  <a:tcPr marL="0" marR="0" marT="0" marB="0" anchor="b"/>
                </a:tc>
                <a:extLst>
                  <a:ext uri="{0D108BD9-81ED-4DB2-BD59-A6C34878D82A}">
                    <a16:rowId xmlns:a16="http://schemas.microsoft.com/office/drawing/2014/main" val="3306978837"/>
                  </a:ext>
                </a:extLst>
              </a:tr>
              <a:tr h="348118">
                <a:tc>
                  <a:txBody>
                    <a:bodyPr/>
                    <a:lstStyle/>
                    <a:p>
                      <a:pPr algn="ctr" fontAlgn="b"/>
                      <a:r>
                        <a:rPr lang="fr-FR" sz="1600" b="0" i="0" u="none" strike="noStrike" dirty="0">
                          <a:solidFill>
                            <a:srgbClr val="000000"/>
                          </a:solidFill>
                          <a:effectLst/>
                          <a:latin typeface="Calibri" panose="020F0502020204030204" pitchFamily="34" charset="0"/>
                        </a:rPr>
                        <a:t>2</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45</a:t>
                      </a:r>
                    </a:p>
                  </a:txBody>
                  <a:tcPr marL="0" marR="0" marT="0" marB="0" anchor="b"/>
                </a:tc>
                <a:tc>
                  <a:txBody>
                    <a:bodyPr/>
                    <a:lstStyle/>
                    <a:p>
                      <a:pPr algn="ctr" fontAlgn="b"/>
                      <a:r>
                        <a:rPr lang="fr-FR" sz="1600" b="0" i="0" u="none" strike="noStrike" dirty="0">
                          <a:solidFill>
                            <a:srgbClr val="000000"/>
                          </a:solidFill>
                          <a:effectLst/>
                          <a:highlight>
                            <a:srgbClr val="FF0000"/>
                          </a:highlight>
                          <a:latin typeface="Calibri" panose="020F0502020204030204" pitchFamily="34" charset="0"/>
                        </a:rPr>
                        <a:t>1%</a:t>
                      </a:r>
                    </a:p>
                  </a:txBody>
                  <a:tcPr marL="0" marR="0" marT="0" marB="0" anchor="b"/>
                </a:tc>
                <a:extLst>
                  <a:ext uri="{0D108BD9-81ED-4DB2-BD59-A6C34878D82A}">
                    <a16:rowId xmlns:a16="http://schemas.microsoft.com/office/drawing/2014/main" val="836062074"/>
                  </a:ext>
                </a:extLst>
              </a:tr>
              <a:tr h="348118">
                <a:tc>
                  <a:txBody>
                    <a:bodyPr/>
                    <a:lstStyle/>
                    <a:p>
                      <a:pPr algn="ctr" fontAlgn="b"/>
                      <a:r>
                        <a:rPr lang="fr-FR" sz="1600" b="0" i="0" u="none" strike="noStrike" dirty="0">
                          <a:solidFill>
                            <a:srgbClr val="000000"/>
                          </a:solidFill>
                          <a:effectLst/>
                          <a:latin typeface="Calibri" panose="020F0502020204030204" pitchFamily="34" charset="0"/>
                        </a:rPr>
                        <a:t>3</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1 767</a:t>
                      </a:r>
                    </a:p>
                  </a:txBody>
                  <a:tcPr marL="0" marR="0" marT="0" marB="0" anchor="b"/>
                </a:tc>
                <a:tc>
                  <a:txBody>
                    <a:bodyPr/>
                    <a:lstStyle/>
                    <a:p>
                      <a:pPr algn="ctr" fontAlgn="b"/>
                      <a:r>
                        <a:rPr lang="fr-FR" sz="1600" b="0" i="0" u="none" strike="noStrike" dirty="0">
                          <a:solidFill>
                            <a:srgbClr val="000000"/>
                          </a:solidFill>
                          <a:effectLst/>
                          <a:highlight>
                            <a:srgbClr val="FF0000"/>
                          </a:highlight>
                          <a:latin typeface="Calibri" panose="020F0502020204030204" pitchFamily="34" charset="0"/>
                        </a:rPr>
                        <a:t>53%</a:t>
                      </a:r>
                    </a:p>
                  </a:txBody>
                  <a:tcPr marL="0" marR="0" marT="0" marB="0" anchor="b"/>
                </a:tc>
                <a:extLst>
                  <a:ext uri="{0D108BD9-81ED-4DB2-BD59-A6C34878D82A}">
                    <a16:rowId xmlns:a16="http://schemas.microsoft.com/office/drawing/2014/main" val="1358887346"/>
                  </a:ext>
                </a:extLst>
              </a:tr>
              <a:tr h="348118">
                <a:tc>
                  <a:txBody>
                    <a:bodyPr/>
                    <a:lstStyle/>
                    <a:p>
                      <a:pPr algn="ctr" fontAlgn="b"/>
                      <a:r>
                        <a:rPr lang="fr-FR" sz="1600" b="0" i="0" u="none" strike="noStrike" dirty="0">
                          <a:solidFill>
                            <a:srgbClr val="000000"/>
                          </a:solidFill>
                          <a:effectLst/>
                          <a:latin typeface="Calibri" panose="020F0502020204030204" pitchFamily="34" charset="0"/>
                        </a:rPr>
                        <a:t>4</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880</a:t>
                      </a:r>
                    </a:p>
                  </a:txBody>
                  <a:tcPr marL="0" marR="0" marT="0" marB="0" anchor="b"/>
                </a:tc>
                <a:tc>
                  <a:txBody>
                    <a:bodyPr/>
                    <a:lstStyle/>
                    <a:p>
                      <a:pPr algn="ctr" fontAlgn="b"/>
                      <a:r>
                        <a:rPr lang="fr-FR" sz="1600" b="0" i="0" u="none" strike="noStrike" dirty="0">
                          <a:solidFill>
                            <a:srgbClr val="000000"/>
                          </a:solidFill>
                          <a:effectLst/>
                          <a:latin typeface="Calibri" panose="020F0502020204030204" pitchFamily="34" charset="0"/>
                        </a:rPr>
                        <a:t>26%</a:t>
                      </a:r>
                    </a:p>
                  </a:txBody>
                  <a:tcPr marL="0" marR="0" marT="0" marB="0" anchor="b"/>
                </a:tc>
                <a:extLst>
                  <a:ext uri="{0D108BD9-81ED-4DB2-BD59-A6C34878D82A}">
                    <a16:rowId xmlns:a16="http://schemas.microsoft.com/office/drawing/2014/main" val="3433571596"/>
                  </a:ext>
                </a:extLst>
              </a:tr>
              <a:tr h="348118">
                <a:tc>
                  <a:txBody>
                    <a:bodyPr/>
                    <a:lstStyle/>
                    <a:p>
                      <a:pPr algn="ctr" fontAlgn="b"/>
                      <a:r>
                        <a:rPr lang="fr-FR" sz="1600" b="0" i="0" u="none" strike="noStrike" dirty="0">
                          <a:solidFill>
                            <a:srgbClr val="000000"/>
                          </a:solidFill>
                          <a:effectLst/>
                          <a:latin typeface="Calibri" panose="020F0502020204030204" pitchFamily="34" charset="0"/>
                        </a:rPr>
                        <a:t>-1 (</a:t>
                      </a:r>
                      <a:r>
                        <a:rPr lang="fr-FR" sz="1600" b="0" i="0" u="none" strike="noStrike" dirty="0" err="1">
                          <a:solidFill>
                            <a:srgbClr val="000000"/>
                          </a:solidFill>
                          <a:effectLst/>
                          <a:latin typeface="Calibri" panose="020F0502020204030204" pitchFamily="34" charset="0"/>
                        </a:rPr>
                        <a:t>outliers</a:t>
                      </a:r>
                      <a:r>
                        <a:rPr lang="fr-FR" sz="16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fontAlgn="b"/>
                      <a:r>
                        <a:rPr lang="fr-FR" sz="1600" b="0" i="0" u="none" strike="noStrike" dirty="0">
                          <a:solidFill>
                            <a:srgbClr val="000000"/>
                          </a:solidFill>
                          <a:effectLst/>
                          <a:latin typeface="Calibri" panose="020F0502020204030204" pitchFamily="34" charset="0"/>
                        </a:rPr>
                        <a:t>29</a:t>
                      </a:r>
                    </a:p>
                  </a:txBody>
                  <a:tcPr marL="9525" marR="9525" marT="9525" marB="0" anchor="b"/>
                </a:tc>
                <a:tc>
                  <a:txBody>
                    <a:bodyPr/>
                    <a:lstStyle/>
                    <a:p>
                      <a:pPr algn="ctr" fontAlgn="b"/>
                      <a:r>
                        <a:rPr lang="fr-FR" sz="1600" b="0" i="0" u="none" strike="noStrike" dirty="0">
                          <a:solidFill>
                            <a:srgbClr val="000000"/>
                          </a:solidFill>
                          <a:effectLst/>
                          <a:highlight>
                            <a:srgbClr val="FFFF00"/>
                          </a:highlight>
                          <a:latin typeface="Calibri" panose="020F0502020204030204" pitchFamily="34" charset="0"/>
                        </a:rPr>
                        <a:t>1%</a:t>
                      </a:r>
                    </a:p>
                  </a:txBody>
                  <a:tcPr marL="9525" marR="9525" marT="9525" marB="0" anchor="b"/>
                </a:tc>
                <a:extLst>
                  <a:ext uri="{0D108BD9-81ED-4DB2-BD59-A6C34878D82A}">
                    <a16:rowId xmlns:a16="http://schemas.microsoft.com/office/drawing/2014/main" val="3362650149"/>
                  </a:ext>
                </a:extLst>
              </a:tr>
            </a:tbl>
          </a:graphicData>
        </a:graphic>
      </p:graphicFrame>
    </p:spTree>
    <p:extLst>
      <p:ext uri="{BB962C8B-B14F-4D97-AF65-F5344CB8AC3E}">
        <p14:creationId xmlns:p14="http://schemas.microsoft.com/office/powerpoint/2010/main" val="1691178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Semibold"/>
              </a:rPr>
              <a:t>Conclusion</a:t>
            </a:r>
          </a:p>
        </p:txBody>
      </p:sp>
      <p:sp>
        <p:nvSpPr>
          <p:cNvPr id="3" name="Espace réservé du contenu 2">
            <a:extLst>
              <a:ext uri="{FF2B5EF4-FFF2-40B4-BE49-F238E27FC236}">
                <a16:creationId xmlns:a16="http://schemas.microsoft.com/office/drawing/2014/main" id="{2A0A9607-46FA-4001-ACFE-E7CE5C3CA186}"/>
              </a:ext>
            </a:extLst>
          </p:cNvPr>
          <p:cNvSpPr>
            <a:spLocks noGrp="1"/>
          </p:cNvSpPr>
          <p:nvPr>
            <p:ph idx="1"/>
          </p:nvPr>
        </p:nvSpPr>
        <p:spPr>
          <a:xfrm>
            <a:off x="187808" y="1524000"/>
            <a:ext cx="11659796" cy="4648200"/>
          </a:xfrm>
        </p:spPr>
        <p:txBody>
          <a:bodyPr/>
          <a:lstStyle/>
          <a:p>
            <a:endParaRPr lang="fr-FR" sz="1800" dirty="0">
              <a:latin typeface="Stag LCG Semibold"/>
            </a:endParaRPr>
          </a:p>
          <a:p>
            <a:pPr marL="0" indent="0">
              <a:buNone/>
            </a:pPr>
            <a:endParaRPr lang="fr-FR" sz="1800" b="1" dirty="0">
              <a:latin typeface="Stag LCG Semibold"/>
            </a:endParaRPr>
          </a:p>
          <a:p>
            <a:pPr marL="0" indent="0">
              <a:buNone/>
            </a:pPr>
            <a:endParaRPr lang="fr-FR" sz="1800" b="1" dirty="0">
              <a:latin typeface="Stag LCG Semibold"/>
            </a:endParaRPr>
          </a:p>
        </p:txBody>
      </p:sp>
      <p:sp>
        <p:nvSpPr>
          <p:cNvPr id="4" name="Espace réservé du contenu 2">
            <a:extLst>
              <a:ext uri="{FF2B5EF4-FFF2-40B4-BE49-F238E27FC236}">
                <a16:creationId xmlns:a16="http://schemas.microsoft.com/office/drawing/2014/main" id="{083672E8-DDBF-49BD-BEBF-A22CEBB34333}"/>
              </a:ext>
            </a:extLst>
          </p:cNvPr>
          <p:cNvSpPr txBox="1">
            <a:spLocks/>
          </p:cNvSpPr>
          <p:nvPr/>
        </p:nvSpPr>
        <p:spPr bwMode="auto">
          <a:xfrm>
            <a:off x="187808" y="1385085"/>
            <a:ext cx="1165979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7" tIns="45714" rIns="91427" bIns="45714" numCol="1" anchor="t" anchorCtr="0" compatLnSpc="1">
            <a:prstTxWarp prst="textNoShape">
              <a:avLst/>
            </a:prstTxWarp>
          </a:bodyPr>
          <a:lstStyle>
            <a:lvl1pPr marL="268221" indent="-268221" algn="l" rtl="0" eaLnBrk="1" fontAlgn="base" hangingPunct="1">
              <a:spcBef>
                <a:spcPct val="20000"/>
              </a:spcBef>
              <a:spcAft>
                <a:spcPct val="0"/>
              </a:spcAft>
              <a:buClr>
                <a:srgbClr val="0066A1"/>
              </a:buClr>
              <a:buFont typeface="Lucida Sans Unicode" pitchFamily="34" charset="0"/>
              <a:buChar char="▶"/>
              <a:defRPr sz="1600">
                <a:solidFill>
                  <a:srgbClr val="000000"/>
                </a:solidFill>
                <a:latin typeface="Verdana"/>
                <a:ea typeface="MS PGothic" pitchFamily="34" charset="-128"/>
                <a:cs typeface="Verdana"/>
              </a:defRPr>
            </a:lvl1pPr>
            <a:lvl2pPr marL="539616" indent="-269807" algn="l" rtl="0" eaLnBrk="1" fontAlgn="base" hangingPunct="1">
              <a:spcBef>
                <a:spcPct val="20000"/>
              </a:spcBef>
              <a:spcAft>
                <a:spcPct val="0"/>
              </a:spcAft>
              <a:buClr>
                <a:srgbClr val="0066A1"/>
              </a:buClr>
              <a:buFont typeface="Arial" charset="0"/>
              <a:buChar char="–"/>
              <a:defRPr sz="1600">
                <a:solidFill>
                  <a:srgbClr val="000000"/>
                </a:solidFill>
                <a:latin typeface="Verdana"/>
                <a:ea typeface="Arial" charset="0"/>
                <a:cs typeface="Verdana"/>
              </a:defRPr>
            </a:lvl2pPr>
            <a:lvl3pPr marL="809423" indent="-268221" algn="l" rtl="0" eaLnBrk="1" fontAlgn="base" hangingPunct="1">
              <a:spcBef>
                <a:spcPct val="20000"/>
              </a:spcBef>
              <a:spcAft>
                <a:spcPct val="0"/>
              </a:spcAft>
              <a:buClr>
                <a:srgbClr val="0066A1"/>
              </a:buClr>
              <a:buFont typeface="Arial" charset="0"/>
              <a:buChar char="•"/>
              <a:defRPr sz="1600">
                <a:solidFill>
                  <a:srgbClr val="000000"/>
                </a:solidFill>
                <a:latin typeface="Verdana"/>
                <a:ea typeface="Arial" charset="0"/>
                <a:cs typeface="Verdana"/>
              </a:defRPr>
            </a:lvl3pPr>
            <a:lvl4pPr marL="1080818" indent="-269807" algn="l" rtl="0" eaLnBrk="1" fontAlgn="base" hangingPunct="1">
              <a:spcBef>
                <a:spcPct val="20000"/>
              </a:spcBef>
              <a:spcAft>
                <a:spcPct val="0"/>
              </a:spcAft>
              <a:buClr>
                <a:srgbClr val="0065A2"/>
              </a:buClr>
              <a:buFont typeface="Arial" charset="0"/>
              <a:buChar char="–"/>
              <a:defRPr sz="1600">
                <a:solidFill>
                  <a:srgbClr val="000000"/>
                </a:solidFill>
                <a:latin typeface="Verdana"/>
                <a:ea typeface="Arial" charset="0"/>
                <a:cs typeface="Verdana"/>
              </a:defRPr>
            </a:lvl4pPr>
            <a:lvl5pPr marL="1349037" indent="-268221" algn="l" rtl="0" eaLnBrk="1" fontAlgn="base" hangingPunct="1">
              <a:spcBef>
                <a:spcPct val="20000"/>
              </a:spcBef>
              <a:spcAft>
                <a:spcPct val="0"/>
              </a:spcAft>
              <a:buClr>
                <a:srgbClr val="0065A2"/>
              </a:buClr>
              <a:buFont typeface="Arial" charset="0"/>
              <a:buChar char="»"/>
              <a:defRPr sz="1600">
                <a:solidFill>
                  <a:srgbClr val="000000"/>
                </a:solidFill>
                <a:latin typeface="Verdana"/>
                <a:ea typeface="Arial" charset="0"/>
                <a:cs typeface="Verdana"/>
              </a:defRPr>
            </a:lvl5pPr>
            <a:lvl6pPr marL="1806123"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6pPr>
            <a:lvl7pPr marL="2263209"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7pPr>
            <a:lvl8pPr marL="2720294"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8pPr>
            <a:lvl9pPr marL="3177380"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9pPr>
          </a:lstStyle>
          <a:p>
            <a:pPr>
              <a:buFont typeface="Wingdings" panose="05000000000000000000" pitchFamily="2" charset="2"/>
              <a:buChar char="§"/>
            </a:pPr>
            <a:r>
              <a:rPr lang="en-US" sz="1800" kern="0" dirty="0">
                <a:latin typeface="Stag LCG Semibold"/>
              </a:rPr>
              <a:t>Works on moderately complex cases</a:t>
            </a:r>
          </a:p>
          <a:p>
            <a:pPr>
              <a:buFont typeface="Wingdings" panose="05000000000000000000" pitchFamily="2" charset="2"/>
              <a:buChar char="§"/>
            </a:pPr>
            <a:endParaRPr lang="en-US" sz="1800" kern="0" dirty="0">
              <a:latin typeface="Stag LCG Semibold"/>
            </a:endParaRPr>
          </a:p>
          <a:p>
            <a:pPr>
              <a:buFont typeface="Wingdings" panose="05000000000000000000" pitchFamily="2" charset="2"/>
              <a:buChar char="§"/>
            </a:pPr>
            <a:r>
              <a:rPr lang="en-US" sz="1800" kern="0" dirty="0">
                <a:latin typeface="Stag LCG Semibold"/>
              </a:rPr>
              <a:t>Improvements in progress to differentiate between similar RADAR(s) in Frequency and Pulse Width </a:t>
            </a:r>
          </a:p>
          <a:p>
            <a:pPr>
              <a:buFont typeface="Wingdings" panose="05000000000000000000" pitchFamily="2" charset="2"/>
              <a:buChar char="§"/>
            </a:pPr>
            <a:endParaRPr lang="en-US" sz="1800" kern="0" dirty="0">
              <a:latin typeface="Stag LCG Semibold"/>
            </a:endParaRPr>
          </a:p>
          <a:p>
            <a:pPr>
              <a:buFont typeface="Wingdings" panose="05000000000000000000" pitchFamily="2" charset="2"/>
              <a:buChar char="§"/>
            </a:pPr>
            <a:r>
              <a:rPr lang="en-US" sz="1800" kern="0" dirty="0">
                <a:latin typeface="Stag LCG Semibold"/>
              </a:rPr>
              <a:t>Next objectives:</a:t>
            </a:r>
          </a:p>
          <a:p>
            <a:pPr>
              <a:buFont typeface="Wingdings" panose="05000000000000000000" pitchFamily="2" charset="2"/>
              <a:buChar char="§"/>
            </a:pPr>
            <a:endParaRPr lang="en-US" sz="1800" kern="0" dirty="0">
              <a:latin typeface="Stag LCG Semibold"/>
            </a:endParaRPr>
          </a:p>
          <a:p>
            <a:pPr lvl="3">
              <a:buFont typeface="Wingdings" panose="05000000000000000000" pitchFamily="2" charset="2"/>
              <a:buChar char="Ø"/>
            </a:pPr>
            <a:r>
              <a:rPr lang="en-US" sz="1800" kern="0" dirty="0">
                <a:latin typeface="Stag LCG Semibold"/>
              </a:rPr>
              <a:t>Cluster representativeness: size, distribution, etc.</a:t>
            </a:r>
          </a:p>
          <a:p>
            <a:pPr lvl="3">
              <a:buFont typeface="Wingdings" panose="05000000000000000000" pitchFamily="2" charset="2"/>
              <a:buChar char="Ø"/>
            </a:pPr>
            <a:endParaRPr lang="en-US" sz="1800" kern="0" dirty="0">
              <a:latin typeface="Stag LCG Semibold"/>
            </a:endParaRPr>
          </a:p>
          <a:p>
            <a:pPr lvl="3">
              <a:buFont typeface="Wingdings" panose="05000000000000000000" pitchFamily="2" charset="2"/>
              <a:buChar char="Ø"/>
            </a:pPr>
            <a:r>
              <a:rPr lang="en-US" sz="1800" kern="0" dirty="0">
                <a:latin typeface="Stag LCG Semibold"/>
              </a:rPr>
              <a:t>RADAR with a strong frequency sweep </a:t>
            </a:r>
          </a:p>
          <a:p>
            <a:pPr lvl="3">
              <a:buFont typeface="Wingdings" panose="05000000000000000000" pitchFamily="2" charset="2"/>
              <a:buChar char="Ø"/>
            </a:pPr>
            <a:endParaRPr lang="en-US" sz="1800" kern="0" dirty="0">
              <a:latin typeface="Stag LCG Semibold"/>
            </a:endParaRPr>
          </a:p>
          <a:p>
            <a:pPr lvl="3">
              <a:buFont typeface="Wingdings" panose="05000000000000000000" pitchFamily="2" charset="2"/>
              <a:buChar char="Ø"/>
            </a:pPr>
            <a:r>
              <a:rPr lang="en-US" sz="1800" kern="0" dirty="0">
                <a:latin typeface="Stag LCG Semibold"/>
              </a:rPr>
              <a:t>Construction of a decision model to cut the dendrogram</a:t>
            </a:r>
          </a:p>
          <a:p>
            <a:pPr marL="811011" lvl="3" indent="0">
              <a:buNone/>
            </a:pPr>
            <a:endParaRPr lang="en-US" sz="1800" kern="0" dirty="0">
              <a:latin typeface="Stag LCG Semibold"/>
            </a:endParaRPr>
          </a:p>
        </p:txBody>
      </p:sp>
    </p:spTree>
    <p:extLst>
      <p:ext uri="{BB962C8B-B14F-4D97-AF65-F5344CB8AC3E}">
        <p14:creationId xmlns:p14="http://schemas.microsoft.com/office/powerpoint/2010/main" val="4266359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8C8977A-8882-4810-BD2E-B3F2E28C09C1}"/>
              </a:ext>
            </a:extLst>
          </p:cNvPr>
          <p:cNvSpPr>
            <a:spLocks noGrp="1"/>
          </p:cNvSpPr>
          <p:nvPr>
            <p:ph type="title"/>
          </p:nvPr>
        </p:nvSpPr>
        <p:spPr>
          <a:xfrm>
            <a:off x="203201" y="376239"/>
            <a:ext cx="11645900" cy="760412"/>
          </a:xfrm>
        </p:spPr>
        <p:txBody>
          <a:bodyPr/>
          <a:lstStyle/>
          <a:p>
            <a:r>
              <a:rPr lang="fr-FR" dirty="0">
                <a:latin typeface="Stag LCG Semibold"/>
              </a:rPr>
              <a:t>Application case 2</a:t>
            </a:r>
            <a:br>
              <a:rPr lang="fr-FR" dirty="0">
                <a:latin typeface="Stag LCG Semibold"/>
              </a:rPr>
            </a:br>
            <a:br>
              <a:rPr lang="fr-FR" dirty="0">
                <a:latin typeface="Stag LCG Semibold"/>
              </a:rPr>
            </a:br>
            <a:endParaRPr lang="fr-FR" dirty="0">
              <a:latin typeface="Stag LCG Semibold"/>
            </a:endParaRPr>
          </a:p>
        </p:txBody>
      </p:sp>
      <p:pic>
        <p:nvPicPr>
          <p:cNvPr id="3" name="Image 2">
            <a:extLst>
              <a:ext uri="{FF2B5EF4-FFF2-40B4-BE49-F238E27FC236}">
                <a16:creationId xmlns:a16="http://schemas.microsoft.com/office/drawing/2014/main" id="{C7FEB1AC-CE7F-4A53-9618-270253A26DA2}"/>
              </a:ext>
            </a:extLst>
          </p:cNvPr>
          <p:cNvPicPr>
            <a:picLocks noChangeAspect="1"/>
          </p:cNvPicPr>
          <p:nvPr/>
        </p:nvPicPr>
        <p:blipFill>
          <a:blip r:embed="rId3"/>
          <a:stretch>
            <a:fillRect/>
          </a:stretch>
        </p:blipFill>
        <p:spPr>
          <a:xfrm>
            <a:off x="3857625" y="0"/>
            <a:ext cx="8334375" cy="6858394"/>
          </a:xfrm>
          <a:prstGeom prst="rect">
            <a:avLst/>
          </a:prstGeom>
        </p:spPr>
      </p:pic>
      <p:sp>
        <p:nvSpPr>
          <p:cNvPr id="4" name="ZoneTexte 3">
            <a:extLst>
              <a:ext uri="{FF2B5EF4-FFF2-40B4-BE49-F238E27FC236}">
                <a16:creationId xmlns:a16="http://schemas.microsoft.com/office/drawing/2014/main" id="{FE41B9D5-93AC-4728-A1AA-CE8E12C1BC39}"/>
              </a:ext>
            </a:extLst>
          </p:cNvPr>
          <p:cNvSpPr txBox="1"/>
          <p:nvPr/>
        </p:nvSpPr>
        <p:spPr>
          <a:xfrm>
            <a:off x="648240" y="1809345"/>
            <a:ext cx="1382173" cy="307777"/>
          </a:xfrm>
          <a:prstGeom prst="rect">
            <a:avLst/>
          </a:prstGeom>
          <a:noFill/>
        </p:spPr>
        <p:txBody>
          <a:bodyPr wrap="none" rtlCol="0">
            <a:spAutoFit/>
          </a:bodyPr>
          <a:lstStyle/>
          <a:p>
            <a:r>
              <a:rPr lang="fr-FR" sz="1400" dirty="0">
                <a:latin typeface="Verdana"/>
                <a:cs typeface="Verdana"/>
              </a:rPr>
              <a:t>Vérité terrain</a:t>
            </a:r>
          </a:p>
        </p:txBody>
      </p:sp>
    </p:spTree>
    <p:extLst>
      <p:ext uri="{BB962C8B-B14F-4D97-AF65-F5344CB8AC3E}">
        <p14:creationId xmlns:p14="http://schemas.microsoft.com/office/powerpoint/2010/main" val="335642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33694-C61F-4973-AF9D-D7E76B593E00}"/>
              </a:ext>
            </a:extLst>
          </p:cNvPr>
          <p:cNvSpPr>
            <a:spLocks noGrp="1"/>
          </p:cNvSpPr>
          <p:nvPr>
            <p:ph type="ctrTitle"/>
          </p:nvPr>
        </p:nvSpPr>
        <p:spPr/>
        <p:txBody>
          <a:bodyPr/>
          <a:lstStyle/>
          <a:p>
            <a:r>
              <a:rPr lang="fr-FR" dirty="0" err="1"/>
              <a:t>Thank</a:t>
            </a:r>
            <a:r>
              <a:rPr lang="fr-FR" dirty="0"/>
              <a:t> </a:t>
            </a:r>
            <a:r>
              <a:rPr lang="fr-FR" dirty="0" err="1"/>
              <a:t>you</a:t>
            </a:r>
            <a:r>
              <a:rPr lang="fr-FR" dirty="0"/>
              <a:t> for </a:t>
            </a:r>
            <a:r>
              <a:rPr lang="fr-FR" dirty="0" err="1"/>
              <a:t>your</a:t>
            </a:r>
            <a:r>
              <a:rPr lang="fr-FR" dirty="0"/>
              <a:t> attention</a:t>
            </a:r>
          </a:p>
        </p:txBody>
      </p:sp>
    </p:spTree>
    <p:extLst>
      <p:ext uri="{BB962C8B-B14F-4D97-AF65-F5344CB8AC3E}">
        <p14:creationId xmlns:p14="http://schemas.microsoft.com/office/powerpoint/2010/main" val="12818646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Semibold"/>
              </a:rPr>
              <a:t>Introduction</a:t>
            </a:r>
          </a:p>
        </p:txBody>
      </p:sp>
      <p:sp>
        <p:nvSpPr>
          <p:cNvPr id="3" name="Espace réservé du contenu 2">
            <a:extLst>
              <a:ext uri="{FF2B5EF4-FFF2-40B4-BE49-F238E27FC236}">
                <a16:creationId xmlns:a16="http://schemas.microsoft.com/office/drawing/2014/main" id="{2A0A9607-46FA-4001-ACFE-E7CE5C3CA186}"/>
              </a:ext>
            </a:extLst>
          </p:cNvPr>
          <p:cNvSpPr>
            <a:spLocks noGrp="1"/>
          </p:cNvSpPr>
          <p:nvPr>
            <p:ph idx="1"/>
          </p:nvPr>
        </p:nvSpPr>
        <p:spPr>
          <a:xfrm>
            <a:off x="187809" y="1295400"/>
            <a:ext cx="8665780" cy="5029200"/>
          </a:xfrm>
        </p:spPr>
        <p:txBody>
          <a:bodyPr/>
          <a:lstStyle/>
          <a:p>
            <a:pPr>
              <a:buFont typeface="Wingdings" panose="05000000000000000000" pitchFamily="2" charset="2"/>
              <a:buChar char="§"/>
            </a:pPr>
            <a:r>
              <a:rPr lang="en-US" sz="1800" b="1" dirty="0">
                <a:latin typeface="Stag LCG Semibold"/>
              </a:rPr>
              <a:t>Context</a:t>
            </a:r>
          </a:p>
          <a:p>
            <a:pPr>
              <a:buFont typeface="Wingdings" panose="05000000000000000000" pitchFamily="2" charset="2"/>
              <a:buChar char="§"/>
            </a:pPr>
            <a:endParaRPr lang="en-US" sz="1100" dirty="0">
              <a:latin typeface="Stag LCG Semibold"/>
            </a:endParaRPr>
          </a:p>
          <a:p>
            <a:pPr lvl="3">
              <a:buFont typeface="Wingdings" panose="05000000000000000000" pitchFamily="2" charset="2"/>
              <a:buChar char="Ø"/>
            </a:pPr>
            <a:r>
              <a:rPr lang="en-US" sz="1800" dirty="0">
                <a:latin typeface="Stag LCG Semibold"/>
              </a:rPr>
              <a:t>Use and development of machine learning tools in the field of Electronic Warfare specifically for passive RADAR intelligence</a:t>
            </a:r>
          </a:p>
          <a:p>
            <a:pPr lvl="3">
              <a:buFont typeface="Wingdings" panose="05000000000000000000" pitchFamily="2" charset="2"/>
              <a:buChar char="Ø"/>
            </a:pPr>
            <a:endParaRPr lang="en-US" sz="1800" dirty="0">
              <a:latin typeface="Stag LCG Semibold"/>
            </a:endParaRPr>
          </a:p>
          <a:p>
            <a:pPr lvl="3">
              <a:buFont typeface="Wingdings" panose="05000000000000000000" pitchFamily="2" charset="2"/>
              <a:buChar char="Ø"/>
            </a:pPr>
            <a:r>
              <a:rPr lang="en-US" sz="1800" dirty="0">
                <a:latin typeface="Stag LCG Semibold"/>
              </a:rPr>
              <a:t>Improvement of RADAR signal processing thanks to ML approaches</a:t>
            </a:r>
          </a:p>
          <a:p>
            <a:pPr lvl="3">
              <a:buFont typeface="Wingdings" panose="05000000000000000000" pitchFamily="2" charset="2"/>
              <a:buChar char="Ø"/>
            </a:pPr>
            <a:endParaRPr lang="en-US" sz="1400" dirty="0">
              <a:latin typeface="Stag LCG Semibold"/>
            </a:endParaRPr>
          </a:p>
          <a:p>
            <a:pPr lvl="3">
              <a:buFont typeface="Wingdings" panose="05000000000000000000" pitchFamily="2" charset="2"/>
              <a:buChar char="Ø"/>
            </a:pPr>
            <a:r>
              <a:rPr lang="en-US" sz="1800" dirty="0">
                <a:latin typeface="Stag LCG Semibold"/>
              </a:rPr>
              <a:t>Passive RADAR(s)</a:t>
            </a:r>
          </a:p>
          <a:p>
            <a:pPr lvl="6">
              <a:buFont typeface="Arial" panose="020B0604020202020204" pitchFamily="34" charset="0"/>
              <a:buChar char="•"/>
            </a:pPr>
            <a:r>
              <a:rPr lang="en-US" sz="1800" dirty="0">
                <a:latin typeface="Stag LCG Semibold"/>
              </a:rPr>
              <a:t>Emit no electromagnetic waves</a:t>
            </a:r>
          </a:p>
          <a:p>
            <a:pPr lvl="6">
              <a:buFont typeface="Arial" panose="020B0604020202020204" pitchFamily="34" charset="0"/>
              <a:buChar char="•"/>
            </a:pPr>
            <a:r>
              <a:rPr lang="en-US" sz="1800" dirty="0">
                <a:latin typeface="Stag LCG Semibold"/>
              </a:rPr>
              <a:t>Only receivers</a:t>
            </a:r>
          </a:p>
          <a:p>
            <a:pPr lvl="6">
              <a:buFont typeface="Arial" panose="020B0604020202020204" pitchFamily="34" charset="0"/>
              <a:buChar char="•"/>
            </a:pPr>
            <a:r>
              <a:rPr lang="en-US" sz="1800" dirty="0">
                <a:latin typeface="Stag LCG Semibold"/>
              </a:rPr>
              <a:t>Detect, track and identify RADAR(s)</a:t>
            </a:r>
          </a:p>
          <a:p>
            <a:pPr lvl="6">
              <a:buFont typeface="Arial" panose="020B0604020202020204" pitchFamily="34" charset="0"/>
              <a:buChar char="•"/>
            </a:pPr>
            <a:endParaRPr lang="en-US" sz="1400" dirty="0">
              <a:latin typeface="Stag LCG Semibold"/>
            </a:endParaRPr>
          </a:p>
          <a:p>
            <a:pPr lvl="3">
              <a:buFont typeface="Wingdings" panose="05000000000000000000" pitchFamily="2" charset="2"/>
              <a:buChar char="Ø"/>
            </a:pPr>
            <a:r>
              <a:rPr lang="en-US" sz="1800" dirty="0">
                <a:latin typeface="Stag LCG Semibold"/>
              </a:rPr>
              <a:t>RADAR signals deinterlacing includes techniques capable of separating, characterizing and identifying all transmitters present in the signal</a:t>
            </a:r>
          </a:p>
          <a:p>
            <a:pPr>
              <a:buFont typeface="Wingdings" panose="05000000000000000000" pitchFamily="2" charset="2"/>
              <a:buChar char="§"/>
            </a:pPr>
            <a:endParaRPr lang="en-US" sz="1800" dirty="0">
              <a:latin typeface="Stag LCG Semibold"/>
            </a:endParaRPr>
          </a:p>
          <a:p>
            <a:pPr marL="0" indent="0">
              <a:buNone/>
            </a:pPr>
            <a:endParaRPr lang="en-US" sz="1800" dirty="0">
              <a:latin typeface="Stag LCG Semibold"/>
            </a:endParaRPr>
          </a:p>
          <a:p>
            <a:endParaRPr lang="fr-FR" sz="1800" dirty="0">
              <a:latin typeface="Stag LCG Semibold"/>
            </a:endParaRPr>
          </a:p>
          <a:p>
            <a:endParaRPr lang="fr-FR" sz="1800" dirty="0">
              <a:latin typeface="Stag LCG Semibold"/>
            </a:endParaRPr>
          </a:p>
        </p:txBody>
      </p:sp>
      <p:pic>
        <p:nvPicPr>
          <p:cNvPr id="1026" name="Picture 2" descr="Université Paris-Saclay">
            <a:extLst>
              <a:ext uri="{FF2B5EF4-FFF2-40B4-BE49-F238E27FC236}">
                <a16:creationId xmlns:a16="http://schemas.microsoft.com/office/drawing/2014/main" id="{750E8894-05AF-4299-AC08-605C4FCE1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401" y="1676400"/>
            <a:ext cx="2109687" cy="20253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69FC8B81-6474-449D-9B39-AAB7E6974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401" y="4471416"/>
            <a:ext cx="2109687" cy="947235"/>
          </a:xfrm>
          <a:prstGeom prst="rect">
            <a:avLst/>
          </a:prstGeom>
        </p:spPr>
      </p:pic>
    </p:spTree>
    <p:extLst>
      <p:ext uri="{BB962C8B-B14F-4D97-AF65-F5344CB8AC3E}">
        <p14:creationId xmlns:p14="http://schemas.microsoft.com/office/powerpoint/2010/main" val="127924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Semibold"/>
              </a:rPr>
              <a:t>Introduction</a:t>
            </a:r>
            <a:br>
              <a:rPr lang="fr-FR" dirty="0">
                <a:latin typeface="Stag LCG Semibold"/>
              </a:rPr>
            </a:br>
            <a:endParaRPr lang="fr-FR" dirty="0">
              <a:latin typeface="Stag LCG Semibold"/>
            </a:endParaRPr>
          </a:p>
        </p:txBody>
      </p:sp>
      <p:sp>
        <p:nvSpPr>
          <p:cNvPr id="3" name="Espace réservé du contenu 2">
            <a:extLst>
              <a:ext uri="{FF2B5EF4-FFF2-40B4-BE49-F238E27FC236}">
                <a16:creationId xmlns:a16="http://schemas.microsoft.com/office/drawing/2014/main" id="{2A0A9607-46FA-4001-ACFE-E7CE5C3CA186}"/>
              </a:ext>
            </a:extLst>
          </p:cNvPr>
          <p:cNvSpPr>
            <a:spLocks noGrp="1"/>
          </p:cNvSpPr>
          <p:nvPr>
            <p:ph idx="1"/>
          </p:nvPr>
        </p:nvSpPr>
        <p:spPr>
          <a:xfrm>
            <a:off x="187808" y="1292293"/>
            <a:ext cx="11659796" cy="4906487"/>
          </a:xfrm>
        </p:spPr>
        <p:txBody>
          <a:bodyPr/>
          <a:lstStyle/>
          <a:p>
            <a:pPr>
              <a:buFont typeface="Wingdings" panose="05000000000000000000" pitchFamily="2" charset="2"/>
              <a:buChar char="§"/>
            </a:pPr>
            <a:r>
              <a:rPr lang="en-US" sz="1800" b="1" dirty="0">
                <a:latin typeface="Stag LCG Semibold"/>
              </a:rPr>
              <a:t>Main challenges: data complexity </a:t>
            </a:r>
          </a:p>
          <a:p>
            <a:pPr marL="0" indent="0">
              <a:buNone/>
            </a:pPr>
            <a:endParaRPr lang="en-US" sz="1400" dirty="0">
              <a:latin typeface="Stag LCG Semibold"/>
            </a:endParaRPr>
          </a:p>
          <a:p>
            <a:pPr>
              <a:buFont typeface="Wingdings" panose="05000000000000000000" pitchFamily="2" charset="2"/>
              <a:buChar char="§"/>
            </a:pPr>
            <a:endParaRPr lang="en-US" sz="1800" dirty="0">
              <a:latin typeface="Stag LCG Semibold"/>
            </a:endParaRPr>
          </a:p>
          <a:p>
            <a:pPr lvl="3">
              <a:buFont typeface="Wingdings" panose="05000000000000000000" pitchFamily="2" charset="2"/>
              <a:buChar char="Ø"/>
            </a:pPr>
            <a:r>
              <a:rPr lang="en-US" sz="1800" dirty="0">
                <a:latin typeface="Stag LCG Semibold"/>
              </a:rPr>
              <a:t>Some RADARs do not continuously transmit</a:t>
            </a:r>
          </a:p>
          <a:p>
            <a:pPr lvl="3">
              <a:buFont typeface="Wingdings" panose="05000000000000000000" pitchFamily="2" charset="2"/>
              <a:buChar char="Ø"/>
            </a:pPr>
            <a:endParaRPr lang="en-US" sz="1800" dirty="0">
              <a:latin typeface="Stag LCG Semibold"/>
            </a:endParaRPr>
          </a:p>
          <a:p>
            <a:pPr lvl="3">
              <a:buFont typeface="Wingdings" panose="05000000000000000000" pitchFamily="2" charset="2"/>
              <a:buChar char="Ø"/>
            </a:pPr>
            <a:r>
              <a:rPr lang="en-US" sz="1800" dirty="0">
                <a:latin typeface="Stag LCG Semibold"/>
              </a:rPr>
              <a:t>Noisy data, e.g., sensors are not optimal, parasites, weak SNR…</a:t>
            </a:r>
          </a:p>
          <a:p>
            <a:pPr lvl="3">
              <a:buFont typeface="Wingdings" panose="05000000000000000000" pitchFamily="2" charset="2"/>
              <a:buChar char="Ø"/>
            </a:pPr>
            <a:endParaRPr lang="en-US" sz="1800" dirty="0">
              <a:latin typeface="Stag LCG Semibold"/>
            </a:endParaRPr>
          </a:p>
          <a:p>
            <a:pPr lvl="3">
              <a:buFont typeface="Wingdings" panose="05000000000000000000" pitchFamily="2" charset="2"/>
              <a:buChar char="Ø"/>
            </a:pPr>
            <a:r>
              <a:rPr lang="en-US" sz="1800" dirty="0">
                <a:latin typeface="Stag LCG Semibold"/>
              </a:rPr>
              <a:t>Identifiability issues: Different RADARs may have very close, almost identical, characteristics (e.g., in airports or </a:t>
            </a:r>
            <a:r>
              <a:rPr lang="en-US" sz="1800" dirty="0" err="1">
                <a:latin typeface="Stag LCG Semibold"/>
              </a:rPr>
              <a:t>harbours</a:t>
            </a:r>
            <a:r>
              <a:rPr lang="en-US" sz="1800" dirty="0">
                <a:latin typeface="Stag LCG Semibold"/>
              </a:rPr>
              <a:t> …)</a:t>
            </a:r>
          </a:p>
          <a:p>
            <a:pPr lvl="3">
              <a:buFont typeface="Wingdings" panose="05000000000000000000" pitchFamily="2" charset="2"/>
              <a:buChar char="Ø"/>
            </a:pPr>
            <a:endParaRPr lang="en-US" sz="1800" dirty="0">
              <a:latin typeface="Stag LCG Semibold"/>
            </a:endParaRPr>
          </a:p>
          <a:p>
            <a:pPr lvl="3">
              <a:buFont typeface="Wingdings" panose="05000000000000000000" pitchFamily="2" charset="2"/>
              <a:buChar char="Ø"/>
            </a:pPr>
            <a:r>
              <a:rPr lang="en-US" sz="1800" dirty="0">
                <a:latin typeface="Stag LCG Semibold"/>
              </a:rPr>
              <a:t>Volume and heterogeneity: Signals of different sizes (from 50 observations to more than 1 000 000 observations) that may contain up than 10 RADAR(s)</a:t>
            </a:r>
            <a:endParaRPr lang="en-US" sz="1400" dirty="0">
              <a:latin typeface="Stag LCG Semibold"/>
            </a:endParaRPr>
          </a:p>
          <a:p>
            <a:pPr>
              <a:buFont typeface="Wingdings" panose="05000000000000000000" pitchFamily="2" charset="2"/>
              <a:buChar char="Ø"/>
            </a:pPr>
            <a:endParaRPr lang="en-US" sz="1800" dirty="0">
              <a:latin typeface="Stag LCG Semibold"/>
            </a:endParaRPr>
          </a:p>
          <a:p>
            <a:pPr>
              <a:buFont typeface="Wingdings" panose="05000000000000000000" pitchFamily="2" charset="2"/>
              <a:buChar char="§"/>
            </a:pPr>
            <a:endParaRPr lang="fr-FR" sz="1800" dirty="0">
              <a:latin typeface="Stag LCG Semibold"/>
            </a:endParaRPr>
          </a:p>
          <a:p>
            <a:pPr marL="0" indent="0">
              <a:buNone/>
            </a:pPr>
            <a:endParaRPr lang="fr-FR" sz="1800" b="1" dirty="0">
              <a:latin typeface="Stag LCG Semibold"/>
            </a:endParaRPr>
          </a:p>
        </p:txBody>
      </p:sp>
    </p:spTree>
    <p:extLst>
      <p:ext uri="{BB962C8B-B14F-4D97-AF65-F5344CB8AC3E}">
        <p14:creationId xmlns:p14="http://schemas.microsoft.com/office/powerpoint/2010/main" val="225752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Semibold"/>
              </a:rPr>
              <a:t>Data Description</a:t>
            </a:r>
          </a:p>
        </p:txBody>
      </p:sp>
      <p:sp>
        <p:nvSpPr>
          <p:cNvPr id="6" name="Espace réservé du contenu 2">
            <a:extLst>
              <a:ext uri="{FF2B5EF4-FFF2-40B4-BE49-F238E27FC236}">
                <a16:creationId xmlns:a16="http://schemas.microsoft.com/office/drawing/2014/main" id="{431E39BF-6962-418F-8F46-3D6C32FB88E4}"/>
              </a:ext>
            </a:extLst>
          </p:cNvPr>
          <p:cNvSpPr>
            <a:spLocks noGrp="1"/>
          </p:cNvSpPr>
          <p:nvPr>
            <p:ph idx="1"/>
          </p:nvPr>
        </p:nvSpPr>
        <p:spPr>
          <a:xfrm>
            <a:off x="166542" y="1271028"/>
            <a:ext cx="4330044" cy="3247810"/>
          </a:xfrm>
        </p:spPr>
        <p:txBody>
          <a:bodyPr/>
          <a:lstStyle/>
          <a:p>
            <a:pPr>
              <a:buFont typeface="Wingdings" panose="05000000000000000000" pitchFamily="2" charset="2"/>
              <a:buChar char="§"/>
            </a:pPr>
            <a:r>
              <a:rPr lang="en-US" dirty="0">
                <a:latin typeface="Stag LCG Semibold"/>
              </a:rPr>
              <a:t>Realistic simulator since real labeled data are not easily accessible</a:t>
            </a:r>
          </a:p>
          <a:p>
            <a:pPr>
              <a:buFont typeface="Wingdings" panose="05000000000000000000" pitchFamily="2" charset="2"/>
              <a:buChar char="§"/>
            </a:pPr>
            <a:endParaRPr lang="en-US" sz="1200" dirty="0">
              <a:latin typeface="Stag LCG Semibold"/>
            </a:endParaRPr>
          </a:p>
          <a:p>
            <a:pPr>
              <a:buFont typeface="Wingdings" panose="05000000000000000000" pitchFamily="2" charset="2"/>
              <a:buChar char="§"/>
            </a:pPr>
            <a:r>
              <a:rPr lang="en-US" dirty="0">
                <a:latin typeface="Stag LCG Semibold"/>
              </a:rPr>
              <a:t>Each dataset is composed of RADAR pulses, described by 4 features: Frequency (F), Pulse Width (PW), Level (L) and Time of Arrival (TOA)</a:t>
            </a:r>
          </a:p>
          <a:p>
            <a:pPr>
              <a:buFont typeface="Wingdings" panose="05000000000000000000" pitchFamily="2" charset="2"/>
              <a:buChar char="§"/>
            </a:pPr>
            <a:endParaRPr lang="en-US" sz="1200" dirty="0">
              <a:latin typeface="Stag LCG Semibold"/>
            </a:endParaRPr>
          </a:p>
          <a:p>
            <a:pPr>
              <a:buFont typeface="Wingdings" panose="05000000000000000000" pitchFamily="2" charset="2"/>
              <a:buChar char="§"/>
            </a:pPr>
            <a:r>
              <a:rPr lang="en-US" dirty="0">
                <a:latin typeface="Stag LCG Semibold"/>
              </a:rPr>
              <a:t>Example of a simple signal containing 2 RADAR(s)</a:t>
            </a:r>
          </a:p>
          <a:p>
            <a:pPr>
              <a:buFont typeface="Wingdings" panose="05000000000000000000" pitchFamily="2" charset="2"/>
              <a:buChar char="§"/>
            </a:pPr>
            <a:endParaRPr lang="en-US" sz="1200" dirty="0">
              <a:latin typeface="Stag LCG Semibold"/>
            </a:endParaRPr>
          </a:p>
          <a:p>
            <a:pPr lvl="2">
              <a:buFont typeface="Wingdings" panose="05000000000000000000" pitchFamily="2" charset="2"/>
              <a:buChar char="Ø"/>
            </a:pPr>
            <a:r>
              <a:rPr lang="en-US" dirty="0">
                <a:latin typeface="Stag LCG Semibold"/>
              </a:rPr>
              <a:t>They emit on very different frequency bands and in a regular way</a:t>
            </a:r>
          </a:p>
          <a:p>
            <a:pPr lvl="2">
              <a:buFont typeface="Wingdings" panose="05000000000000000000" pitchFamily="2" charset="2"/>
              <a:buChar char="Ø"/>
            </a:pPr>
            <a:endParaRPr lang="en-US" dirty="0">
              <a:latin typeface="Stag LCG Semibold"/>
            </a:endParaRPr>
          </a:p>
          <a:p>
            <a:pPr>
              <a:buFont typeface="Arial" panose="020B0604020202020204" pitchFamily="34" charset="0"/>
              <a:buChar char="•"/>
            </a:pPr>
            <a:endParaRPr lang="en-US" dirty="0">
              <a:latin typeface="Stag LCG Semibold"/>
            </a:endParaRPr>
          </a:p>
          <a:p>
            <a:pPr>
              <a:buFont typeface="Wingdings" panose="05000000000000000000" pitchFamily="2" charset="2"/>
              <a:buChar char="§"/>
            </a:pPr>
            <a:endParaRPr lang="en-US" dirty="0">
              <a:latin typeface="Stag LCG Semibold"/>
            </a:endParaRPr>
          </a:p>
          <a:p>
            <a:pPr marL="0" indent="0">
              <a:buNone/>
            </a:pPr>
            <a:endParaRPr lang="fr-FR" b="1" dirty="0">
              <a:latin typeface="Stag LCG Semibold"/>
            </a:endParaRPr>
          </a:p>
        </p:txBody>
      </p:sp>
      <p:pic>
        <p:nvPicPr>
          <p:cNvPr id="3" name="Image 2">
            <a:extLst>
              <a:ext uri="{FF2B5EF4-FFF2-40B4-BE49-F238E27FC236}">
                <a16:creationId xmlns:a16="http://schemas.microsoft.com/office/drawing/2014/main" id="{47969C88-4AC7-44CF-93DB-775C894E2210}"/>
              </a:ext>
            </a:extLst>
          </p:cNvPr>
          <p:cNvPicPr>
            <a:picLocks noChangeAspect="1"/>
          </p:cNvPicPr>
          <p:nvPr/>
        </p:nvPicPr>
        <p:blipFill>
          <a:blip r:embed="rId3"/>
          <a:stretch>
            <a:fillRect/>
          </a:stretch>
        </p:blipFill>
        <p:spPr>
          <a:xfrm>
            <a:off x="4496586" y="520278"/>
            <a:ext cx="7695414" cy="5710840"/>
          </a:xfrm>
          <a:prstGeom prst="rect">
            <a:avLst/>
          </a:prstGeom>
        </p:spPr>
      </p:pic>
      <p:graphicFrame>
        <p:nvGraphicFramePr>
          <p:cNvPr id="5" name="Tableau 4">
            <a:extLst>
              <a:ext uri="{FF2B5EF4-FFF2-40B4-BE49-F238E27FC236}">
                <a16:creationId xmlns:a16="http://schemas.microsoft.com/office/drawing/2014/main" id="{015FD06F-1492-4E88-B85D-6C8650E115E1}"/>
              </a:ext>
            </a:extLst>
          </p:cNvPr>
          <p:cNvGraphicFramePr>
            <a:graphicFrameLocks noGrp="1"/>
          </p:cNvGraphicFramePr>
          <p:nvPr>
            <p:extLst>
              <p:ext uri="{D42A27DB-BD31-4B8C-83A1-F6EECF244321}">
                <p14:modId xmlns:p14="http://schemas.microsoft.com/office/powerpoint/2010/main" val="1404461266"/>
              </p:ext>
            </p:extLst>
          </p:nvPr>
        </p:nvGraphicFramePr>
        <p:xfrm>
          <a:off x="758945" y="4518838"/>
          <a:ext cx="3181898" cy="1412952"/>
        </p:xfrm>
        <a:graphic>
          <a:graphicData uri="http://schemas.openxmlformats.org/drawingml/2006/table">
            <a:tbl>
              <a:tblPr/>
              <a:tblGrid>
                <a:gridCol w="1103924">
                  <a:extLst>
                    <a:ext uri="{9D8B030D-6E8A-4147-A177-3AD203B41FA5}">
                      <a16:colId xmlns:a16="http://schemas.microsoft.com/office/drawing/2014/main" val="1442410693"/>
                    </a:ext>
                  </a:extLst>
                </a:gridCol>
                <a:gridCol w="1103924">
                  <a:extLst>
                    <a:ext uri="{9D8B030D-6E8A-4147-A177-3AD203B41FA5}">
                      <a16:colId xmlns:a16="http://schemas.microsoft.com/office/drawing/2014/main" val="610121128"/>
                    </a:ext>
                  </a:extLst>
                </a:gridCol>
                <a:gridCol w="974050">
                  <a:extLst>
                    <a:ext uri="{9D8B030D-6E8A-4147-A177-3AD203B41FA5}">
                      <a16:colId xmlns:a16="http://schemas.microsoft.com/office/drawing/2014/main" val="461272926"/>
                    </a:ext>
                  </a:extLst>
                </a:gridCol>
              </a:tblGrid>
              <a:tr h="353238">
                <a:tc>
                  <a:txBody>
                    <a:bodyPr/>
                    <a:lstStyle/>
                    <a:p>
                      <a:pPr algn="ctr" fontAlgn="b"/>
                      <a:r>
                        <a:rPr lang="fr-FR" sz="1800" b="1" i="0" u="none" strike="noStrike" dirty="0">
                          <a:solidFill>
                            <a:srgbClr val="FFFFFF"/>
                          </a:solidFill>
                          <a:effectLst/>
                          <a:latin typeface="Calibri" panose="020F0502020204030204" pitchFamily="34" charset="0"/>
                        </a:rPr>
                        <a:t>RADAR</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fr-FR" sz="1800" b="1" i="0" u="none" strike="noStrike" dirty="0">
                          <a:solidFill>
                            <a:srgbClr val="FFFFFF"/>
                          </a:solidFill>
                          <a:effectLst/>
                          <a:latin typeface="Calibri" panose="020F0502020204030204" pitchFamily="34" charset="0"/>
                        </a:rPr>
                        <a:t>Obs</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fr-FR" sz="1800" b="1" i="0" u="none" strike="noStrike">
                          <a:solidFill>
                            <a:srgbClr val="FFFFFF"/>
                          </a:solidFill>
                          <a:effectLst/>
                          <a:latin typeface="Calibri" panose="020F0502020204030204" pitchFamily="34" charset="0"/>
                        </a:rPr>
                        <a:t>%</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259521247"/>
                  </a:ext>
                </a:extLst>
              </a:tr>
              <a:tr h="353238">
                <a:tc>
                  <a:txBody>
                    <a:bodyPr/>
                    <a:lstStyle/>
                    <a:p>
                      <a:pPr algn="ctr" fontAlgn="b"/>
                      <a:r>
                        <a:rPr lang="fr-FR" sz="1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dirty="0">
                          <a:solidFill>
                            <a:srgbClr val="000000"/>
                          </a:solidFill>
                          <a:effectLst/>
                          <a:latin typeface="Calibri" panose="020F0502020204030204" pitchFamily="34" charset="0"/>
                        </a:rPr>
                        <a:t>34 684</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dirty="0">
                          <a:solidFill>
                            <a:srgbClr val="000000"/>
                          </a:solidFill>
                          <a:effectLst/>
                          <a:latin typeface="Calibri" panose="020F0502020204030204" pitchFamily="34" charset="0"/>
                        </a:rPr>
                        <a:t>96%</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3990996"/>
                  </a:ext>
                </a:extLst>
              </a:tr>
              <a:tr h="353238">
                <a:tc>
                  <a:txBody>
                    <a:bodyPr/>
                    <a:lstStyle/>
                    <a:p>
                      <a:pPr algn="ctr" fontAlgn="b"/>
                      <a:r>
                        <a:rPr lang="fr-FR" sz="1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panose="020F0502020204030204" pitchFamily="34" charset="0"/>
                        </a:rPr>
                        <a:t>1 578 </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panose="020F0502020204030204" pitchFamily="34" charset="0"/>
                        </a:rPr>
                        <a:t>4%</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141422378"/>
                  </a:ext>
                </a:extLst>
              </a:tr>
              <a:tr h="353238">
                <a:tc gridSpan="3">
                  <a:txBody>
                    <a:bodyPr/>
                    <a:lstStyle/>
                    <a:p>
                      <a:pPr algn="ctr" fontAlgn="b"/>
                      <a:r>
                        <a:rPr lang="fr-FR" sz="1800" b="0" i="0" u="none" strike="noStrike" dirty="0">
                          <a:solidFill>
                            <a:srgbClr val="000000"/>
                          </a:solidFill>
                          <a:effectLst/>
                          <a:latin typeface="Calibri" panose="020F0502020204030204" pitchFamily="34" charset="0"/>
                        </a:rPr>
                        <a:t>36 262</a:t>
                      </a:r>
                    </a:p>
                  </a:txBody>
                  <a:tcPr marL="0" marR="0" marT="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pPr algn="ctr" fontAlgn="b"/>
                      <a:endParaRPr lang="fr-FR" sz="1800" b="0" i="0"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pPr algn="ctr" fontAlgn="b"/>
                      <a:endParaRPr lang="fr-FR" sz="18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60436752"/>
                  </a:ext>
                </a:extLst>
              </a:tr>
            </a:tbl>
          </a:graphicData>
        </a:graphic>
      </p:graphicFrame>
    </p:spTree>
    <p:extLst>
      <p:ext uri="{BB962C8B-B14F-4D97-AF65-F5344CB8AC3E}">
        <p14:creationId xmlns:p14="http://schemas.microsoft.com/office/powerpoint/2010/main" val="190969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err="1">
                <a:latin typeface="Stag LCG Semibold"/>
              </a:rPr>
              <a:t>Proposed</a:t>
            </a:r>
            <a:r>
              <a:rPr lang="fr-FR" dirty="0">
                <a:latin typeface="Stag LCG Semibold"/>
              </a:rPr>
              <a:t> </a:t>
            </a:r>
            <a:r>
              <a:rPr lang="fr-FR" dirty="0" err="1">
                <a:latin typeface="Stag LCG Semibold"/>
              </a:rPr>
              <a:t>approach</a:t>
            </a:r>
            <a:endParaRPr lang="fr-FR" dirty="0">
              <a:latin typeface="Stag LCG Semibold"/>
            </a:endParaRPr>
          </a:p>
        </p:txBody>
      </p:sp>
      <p:graphicFrame>
        <p:nvGraphicFramePr>
          <p:cNvPr id="4" name="Diagramme 3">
            <a:extLst>
              <a:ext uri="{FF2B5EF4-FFF2-40B4-BE49-F238E27FC236}">
                <a16:creationId xmlns:a16="http://schemas.microsoft.com/office/drawing/2014/main" id="{0944D257-E799-44A2-86DF-F2363D8B126F}"/>
              </a:ext>
            </a:extLst>
          </p:cNvPr>
          <p:cNvGraphicFramePr/>
          <p:nvPr>
            <p:extLst>
              <p:ext uri="{D42A27DB-BD31-4B8C-83A1-F6EECF244321}">
                <p14:modId xmlns:p14="http://schemas.microsoft.com/office/powerpoint/2010/main" val="2772195862"/>
              </p:ext>
            </p:extLst>
          </p:nvPr>
        </p:nvGraphicFramePr>
        <p:xfrm>
          <a:off x="2007516" y="2224726"/>
          <a:ext cx="8176967" cy="3998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Espace réservé du contenu 2">
            <a:extLst>
              <a:ext uri="{FF2B5EF4-FFF2-40B4-BE49-F238E27FC236}">
                <a16:creationId xmlns:a16="http://schemas.microsoft.com/office/drawing/2014/main" id="{C3902F67-2026-4265-8647-B89C48AB4C5D}"/>
              </a:ext>
            </a:extLst>
          </p:cNvPr>
          <p:cNvSpPr>
            <a:spLocks noGrp="1"/>
          </p:cNvSpPr>
          <p:nvPr>
            <p:ph idx="1"/>
          </p:nvPr>
        </p:nvSpPr>
        <p:spPr>
          <a:xfrm>
            <a:off x="187808" y="1377358"/>
            <a:ext cx="11659796" cy="1186733"/>
          </a:xfrm>
        </p:spPr>
        <p:txBody>
          <a:bodyPr/>
          <a:lstStyle/>
          <a:p>
            <a:pPr marL="0" indent="0">
              <a:buNone/>
            </a:pPr>
            <a:r>
              <a:rPr lang="en-US" sz="2000" b="1" u="sng" dirty="0">
                <a:latin typeface="Stag LCG Semibold"/>
              </a:rPr>
              <a:t>Methodology</a:t>
            </a:r>
            <a:r>
              <a:rPr lang="en-US" sz="2000" b="1" dirty="0">
                <a:latin typeface="Stag LCG Semibold"/>
              </a:rPr>
              <a:t>  : </a:t>
            </a:r>
            <a:r>
              <a:rPr lang="en-US" sz="2000" dirty="0">
                <a:latin typeface="Stag LCG Semibold"/>
              </a:rPr>
              <a:t>Implementing a two-step strategy for signal deinterlacing</a:t>
            </a:r>
          </a:p>
          <a:p>
            <a:pPr>
              <a:buFont typeface="Wingdings" panose="05000000000000000000" pitchFamily="2" charset="2"/>
              <a:buChar char="§"/>
            </a:pPr>
            <a:endParaRPr lang="en-US" sz="2000" dirty="0">
              <a:latin typeface="Stag LCG Semibold"/>
            </a:endParaRPr>
          </a:p>
          <a:p>
            <a:pPr marL="0" indent="0">
              <a:buNone/>
            </a:pPr>
            <a:endParaRPr lang="fr-FR" sz="2000" b="1" dirty="0">
              <a:latin typeface="Stag LCG Semibold"/>
            </a:endParaRPr>
          </a:p>
        </p:txBody>
      </p:sp>
    </p:spTree>
    <p:extLst>
      <p:ext uri="{BB962C8B-B14F-4D97-AF65-F5344CB8AC3E}">
        <p14:creationId xmlns:p14="http://schemas.microsoft.com/office/powerpoint/2010/main" val="369120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err="1">
                <a:latin typeface="Stag LCG Semibold"/>
              </a:rPr>
              <a:t>Proposed</a:t>
            </a:r>
            <a:r>
              <a:rPr lang="fr-FR" dirty="0">
                <a:latin typeface="Stag LCG Semibold"/>
              </a:rPr>
              <a:t> </a:t>
            </a:r>
            <a:r>
              <a:rPr lang="fr-FR" dirty="0" err="1">
                <a:latin typeface="Stag LCG Semibold"/>
              </a:rPr>
              <a:t>approach</a:t>
            </a:r>
            <a:endParaRPr lang="fr-FR" dirty="0">
              <a:latin typeface="Stag LCG Semibold"/>
            </a:endParaRPr>
          </a:p>
        </p:txBody>
      </p:sp>
      <p:sp>
        <p:nvSpPr>
          <p:cNvPr id="3" name="Espace réservé du contenu 2">
            <a:extLst>
              <a:ext uri="{FF2B5EF4-FFF2-40B4-BE49-F238E27FC236}">
                <a16:creationId xmlns:a16="http://schemas.microsoft.com/office/drawing/2014/main" id="{2A0A9607-46FA-4001-ACFE-E7CE5C3CA186}"/>
              </a:ext>
            </a:extLst>
          </p:cNvPr>
          <p:cNvSpPr>
            <a:spLocks noGrp="1"/>
          </p:cNvSpPr>
          <p:nvPr>
            <p:ph idx="1"/>
          </p:nvPr>
        </p:nvSpPr>
        <p:spPr>
          <a:xfrm>
            <a:off x="187808" y="1377358"/>
            <a:ext cx="11659796" cy="4648200"/>
          </a:xfrm>
        </p:spPr>
        <p:txBody>
          <a:bodyPr/>
          <a:lstStyle/>
          <a:p>
            <a:pPr marL="0" indent="0">
              <a:buNone/>
            </a:pPr>
            <a:r>
              <a:rPr lang="en-US" sz="1800" b="1" u="sng" dirty="0">
                <a:latin typeface="Stag LCG Semibold"/>
              </a:rPr>
              <a:t>Step 1: Clustering with HDBSCAN</a:t>
            </a:r>
          </a:p>
          <a:p>
            <a:pPr marL="0" indent="0">
              <a:buNone/>
            </a:pPr>
            <a:endParaRPr lang="en-US" sz="1800" b="1" u="sng" dirty="0">
              <a:latin typeface="Stag LCG Semibold"/>
            </a:endParaRPr>
          </a:p>
          <a:p>
            <a:pPr>
              <a:buFont typeface="Wingdings" panose="05000000000000000000" pitchFamily="2" charset="2"/>
              <a:buChar char="§"/>
            </a:pPr>
            <a:r>
              <a:rPr lang="en-US" sz="1800" dirty="0">
                <a:latin typeface="Stag LCG Semibold"/>
              </a:rPr>
              <a:t>Application of clustering algorithm on two features: Frequency and Pulse Width</a:t>
            </a:r>
          </a:p>
          <a:p>
            <a:pPr>
              <a:buFont typeface="Wingdings" panose="05000000000000000000" pitchFamily="2" charset="2"/>
              <a:buChar char="§"/>
            </a:pPr>
            <a:endParaRPr lang="en-US" sz="1800" dirty="0">
              <a:latin typeface="Stag LCG Semibold"/>
            </a:endParaRPr>
          </a:p>
          <a:p>
            <a:pPr lvl="3">
              <a:buFont typeface="Wingdings" panose="05000000000000000000" pitchFamily="2" charset="2"/>
              <a:buChar char="Ø"/>
            </a:pPr>
            <a:r>
              <a:rPr lang="en-US" sz="1800" dirty="0">
                <a:latin typeface="Stag LCG Semibold"/>
              </a:rPr>
              <a:t>Why HDBSCAN ?</a:t>
            </a:r>
          </a:p>
          <a:p>
            <a:pPr lvl="6">
              <a:buFont typeface="Arial" panose="020B0604020202020204" pitchFamily="34" charset="0"/>
              <a:buChar char="•"/>
            </a:pPr>
            <a:r>
              <a:rPr lang="en-US" sz="1800" dirty="0">
                <a:latin typeface="Stag LCG Semibold"/>
              </a:rPr>
              <a:t>Unsupervised algorithm that allows us to search for clusters of varying densities</a:t>
            </a:r>
          </a:p>
          <a:p>
            <a:pPr lvl="6">
              <a:buFont typeface="Arial" panose="020B0604020202020204" pitchFamily="34" charset="0"/>
              <a:buChar char="•"/>
            </a:pPr>
            <a:r>
              <a:rPr lang="en-US" sz="1800" dirty="0">
                <a:latin typeface="Stag LCG Semibold"/>
              </a:rPr>
              <a:t>Few parameters to optimize</a:t>
            </a:r>
          </a:p>
          <a:p>
            <a:pPr lvl="6">
              <a:buFont typeface="Arial" panose="020B0604020202020204" pitchFamily="34" charset="0"/>
              <a:buChar char="•"/>
            </a:pPr>
            <a:endParaRPr lang="en-US" sz="1800" dirty="0">
              <a:latin typeface="Stag LCG Semibold"/>
            </a:endParaRPr>
          </a:p>
          <a:p>
            <a:pPr>
              <a:buFont typeface="Wingdings" panose="05000000000000000000" pitchFamily="2" charset="2"/>
              <a:buChar char="§"/>
            </a:pPr>
            <a:r>
              <a:rPr lang="en-US" sz="1800" dirty="0">
                <a:latin typeface="Stag LCG Semibold"/>
              </a:rPr>
              <a:t>Over-estimation of the number of clusters</a:t>
            </a:r>
          </a:p>
          <a:p>
            <a:pPr lvl="6">
              <a:buFont typeface="Arial" panose="020B0604020202020204" pitchFamily="34" charset="0"/>
              <a:buChar char="•"/>
            </a:pPr>
            <a:r>
              <a:rPr lang="en-US" sz="1800" dirty="0">
                <a:latin typeface="Stag LCG Semibold"/>
              </a:rPr>
              <a:t>Allows to receive RADARs that do not transmit continuously</a:t>
            </a:r>
          </a:p>
          <a:p>
            <a:pPr lvl="6">
              <a:buFont typeface="Arial" panose="020B0604020202020204" pitchFamily="34" charset="0"/>
              <a:buChar char="•"/>
            </a:pPr>
            <a:r>
              <a:rPr lang="en-US" sz="1800" dirty="0">
                <a:latin typeface="Stag LCG Semibold"/>
              </a:rPr>
              <a:t>Each cluster </a:t>
            </a:r>
            <a:r>
              <a:rPr lang="en-US" sz="1800" b="1" dirty="0">
                <a:solidFill>
                  <a:srgbClr val="FF0000"/>
                </a:solidFill>
                <a:latin typeface="Stag LCG Semibold"/>
              </a:rPr>
              <a:t>must not </a:t>
            </a:r>
            <a:r>
              <a:rPr lang="en-US" sz="1800" dirty="0">
                <a:latin typeface="Stag LCG Semibold"/>
              </a:rPr>
              <a:t>contain the observations of different RADARs</a:t>
            </a:r>
          </a:p>
          <a:p>
            <a:pPr lvl="6">
              <a:buFont typeface="Wingdings" panose="05000000000000000000" pitchFamily="2" charset="2"/>
              <a:buChar char="§"/>
            </a:pPr>
            <a:endParaRPr lang="en-US" sz="1800" dirty="0">
              <a:latin typeface="Stag LCG Semibold"/>
            </a:endParaRPr>
          </a:p>
          <a:p>
            <a:pPr lvl="6">
              <a:buFont typeface="Wingdings" panose="05000000000000000000" pitchFamily="2" charset="2"/>
              <a:buChar char="§"/>
            </a:pPr>
            <a:endParaRPr lang="en-US" sz="1800" dirty="0">
              <a:latin typeface="Stag LCG Semibold"/>
            </a:endParaRPr>
          </a:p>
          <a:p>
            <a:pPr marL="0" indent="0">
              <a:buNone/>
            </a:pPr>
            <a:endParaRPr lang="fr-FR" sz="1800" b="1" dirty="0">
              <a:latin typeface="Stag LCG Semibold"/>
            </a:endParaRPr>
          </a:p>
        </p:txBody>
      </p:sp>
    </p:spTree>
    <p:extLst>
      <p:ext uri="{BB962C8B-B14F-4D97-AF65-F5344CB8AC3E}">
        <p14:creationId xmlns:p14="http://schemas.microsoft.com/office/powerpoint/2010/main" val="145969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a:extLst>
              <a:ext uri="{FF2B5EF4-FFF2-40B4-BE49-F238E27FC236}">
                <a16:creationId xmlns:a16="http://schemas.microsoft.com/office/drawing/2014/main" id="{A26BD6BF-496D-4DF6-8598-CCA3EB4B1BFD}"/>
              </a:ext>
            </a:extLst>
          </p:cNvPr>
          <p:cNvGraphicFramePr>
            <a:graphicFrameLocks noGrp="1"/>
          </p:cNvGraphicFramePr>
          <p:nvPr>
            <p:extLst>
              <p:ext uri="{D42A27DB-BD31-4B8C-83A1-F6EECF244321}">
                <p14:modId xmlns:p14="http://schemas.microsoft.com/office/powerpoint/2010/main" val="3266957282"/>
              </p:ext>
            </p:extLst>
          </p:nvPr>
        </p:nvGraphicFramePr>
        <p:xfrm>
          <a:off x="612630" y="2144921"/>
          <a:ext cx="3431470" cy="2808864"/>
        </p:xfrm>
        <a:graphic>
          <a:graphicData uri="http://schemas.openxmlformats.org/drawingml/2006/table">
            <a:tbl>
              <a:tblPr/>
              <a:tblGrid>
                <a:gridCol w="1385852">
                  <a:extLst>
                    <a:ext uri="{9D8B030D-6E8A-4147-A177-3AD203B41FA5}">
                      <a16:colId xmlns:a16="http://schemas.microsoft.com/office/drawing/2014/main" val="1442410693"/>
                    </a:ext>
                  </a:extLst>
                </a:gridCol>
                <a:gridCol w="1112363">
                  <a:extLst>
                    <a:ext uri="{9D8B030D-6E8A-4147-A177-3AD203B41FA5}">
                      <a16:colId xmlns:a16="http://schemas.microsoft.com/office/drawing/2014/main" val="610121128"/>
                    </a:ext>
                  </a:extLst>
                </a:gridCol>
                <a:gridCol w="933255">
                  <a:extLst>
                    <a:ext uri="{9D8B030D-6E8A-4147-A177-3AD203B41FA5}">
                      <a16:colId xmlns:a16="http://schemas.microsoft.com/office/drawing/2014/main" val="461272926"/>
                    </a:ext>
                  </a:extLst>
                </a:gridCol>
              </a:tblGrid>
              <a:tr h="312096">
                <a:tc>
                  <a:txBody>
                    <a:bodyPr/>
                    <a:lstStyle/>
                    <a:p>
                      <a:pPr algn="ctr" fontAlgn="b"/>
                      <a:r>
                        <a:rPr lang="fr-FR" sz="1800" b="1" i="0" u="none" strike="noStrike" dirty="0">
                          <a:solidFill>
                            <a:srgbClr val="FFFFFF"/>
                          </a:solidFill>
                          <a:effectLst/>
                          <a:latin typeface="Calibri" panose="020F0502020204030204" pitchFamily="34" charset="0"/>
                        </a:rPr>
                        <a:t>Clusters label</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fr-FR" sz="1800" b="1" i="0" u="none" strike="noStrike" dirty="0">
                          <a:solidFill>
                            <a:srgbClr val="FFFFFF"/>
                          </a:solidFill>
                          <a:effectLst/>
                          <a:latin typeface="Calibri" panose="020F0502020204030204" pitchFamily="34" charset="0"/>
                        </a:rPr>
                        <a:t>Obs</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fr-FR" sz="1800" b="1" i="0" u="none" strike="noStrike">
                          <a:solidFill>
                            <a:srgbClr val="FFFFFF"/>
                          </a:solidFill>
                          <a:effectLst/>
                          <a:latin typeface="Calibri" panose="020F0502020204030204" pitchFamily="34" charset="0"/>
                        </a:rPr>
                        <a:t>%</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259521247"/>
                  </a:ext>
                </a:extLst>
              </a:tr>
              <a:tr h="312096">
                <a:tc>
                  <a:txBody>
                    <a:bodyPr/>
                    <a:lstStyle/>
                    <a:p>
                      <a:pPr algn="ctr" fontAlgn="b"/>
                      <a:r>
                        <a:rPr lang="fr-FR" sz="1800" b="0" i="0" u="none" strike="noStrike" dirty="0">
                          <a:solidFill>
                            <a:srgbClr val="000000"/>
                          </a:solidFill>
                          <a:effectLst/>
                          <a:latin typeface="Calibri" panose="020F0502020204030204" pitchFamily="34" charset="0"/>
                        </a:rPr>
                        <a:t>-1 (</a:t>
                      </a:r>
                      <a:r>
                        <a:rPr lang="fr-FR" sz="1800" b="0" i="0" u="none" strike="noStrike" dirty="0" err="1">
                          <a:solidFill>
                            <a:srgbClr val="000000"/>
                          </a:solidFill>
                          <a:effectLst/>
                          <a:latin typeface="Calibri" panose="020F0502020204030204" pitchFamily="34" charset="0"/>
                        </a:rPr>
                        <a:t>outliers</a:t>
                      </a:r>
                      <a:r>
                        <a:rPr lang="fr-FR" sz="1800" b="0" i="0" u="none" strike="noStrike" dirty="0">
                          <a:solidFill>
                            <a:srgbClr val="000000"/>
                          </a:solidFill>
                          <a:effectLst/>
                          <a:latin typeface="Calibri" panose="020F0502020204030204" pitchFamily="34" charset="0"/>
                        </a:rPr>
                        <a:t>)</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dirty="0">
                          <a:solidFill>
                            <a:srgbClr val="000000"/>
                          </a:solidFill>
                          <a:effectLst/>
                          <a:latin typeface="Calibri" panose="020F0502020204030204" pitchFamily="34" charset="0"/>
                        </a:rPr>
                        <a:t>2 417</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a:solidFill>
                            <a:srgbClr val="000000"/>
                          </a:solidFill>
                          <a:effectLst/>
                          <a:latin typeface="Calibri" panose="020F0502020204030204" pitchFamily="34" charset="0"/>
                        </a:rPr>
                        <a:t>7%</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3990996"/>
                  </a:ext>
                </a:extLst>
              </a:tr>
              <a:tr h="312096">
                <a:tc>
                  <a:txBody>
                    <a:bodyPr/>
                    <a:lstStyle/>
                    <a:p>
                      <a:pPr algn="ctr" fontAlgn="b"/>
                      <a:r>
                        <a:rPr lang="fr-FR" sz="1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panose="020F0502020204030204" pitchFamily="34" charset="0"/>
                        </a:rPr>
                        <a:t>1 578</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panose="020F0502020204030204" pitchFamily="34" charset="0"/>
                        </a:rPr>
                        <a:t>4%</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141422378"/>
                  </a:ext>
                </a:extLst>
              </a:tr>
              <a:tr h="312096">
                <a:tc>
                  <a:txBody>
                    <a:bodyPr/>
                    <a:lstStyle/>
                    <a:p>
                      <a:pPr algn="ctr" fontAlgn="b"/>
                      <a:r>
                        <a:rPr lang="fr-FR" sz="1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dirty="0">
                          <a:solidFill>
                            <a:srgbClr val="000000"/>
                          </a:solidFill>
                          <a:effectLst/>
                          <a:latin typeface="Calibri" panose="020F0502020204030204" pitchFamily="34" charset="0"/>
                        </a:rPr>
                        <a:t>3 351</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dirty="0">
                          <a:solidFill>
                            <a:srgbClr val="000000"/>
                          </a:solidFill>
                          <a:effectLst/>
                          <a:latin typeface="Calibri" panose="020F0502020204030204" pitchFamily="34" charset="0"/>
                        </a:rPr>
                        <a:t>9%</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60436752"/>
                  </a:ext>
                </a:extLst>
              </a:tr>
              <a:tr h="312096">
                <a:tc>
                  <a:txBody>
                    <a:bodyPr/>
                    <a:lstStyle/>
                    <a:p>
                      <a:pPr algn="ctr" fontAlgn="b"/>
                      <a:r>
                        <a:rPr lang="fr-FR" sz="18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panose="020F0502020204030204" pitchFamily="34" charset="0"/>
                        </a:rPr>
                        <a:t>3 235</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fr-FR" sz="1800" b="0" i="0" u="none" strike="noStrike">
                          <a:solidFill>
                            <a:srgbClr val="000000"/>
                          </a:solidFill>
                          <a:effectLst/>
                          <a:latin typeface="Calibri" panose="020F0502020204030204" pitchFamily="34" charset="0"/>
                        </a:rPr>
                        <a:t>9%</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341264033"/>
                  </a:ext>
                </a:extLst>
              </a:tr>
              <a:tr h="312096">
                <a:tc>
                  <a:txBody>
                    <a:bodyPr/>
                    <a:lstStyle/>
                    <a:p>
                      <a:pPr algn="ctr" fontAlgn="b"/>
                      <a:r>
                        <a:rPr lang="fr-FR" sz="1800" b="0" i="0" u="none" strike="noStrike" dirty="0">
                          <a:solidFill>
                            <a:srgbClr val="000000"/>
                          </a:solidFill>
                          <a:effectLst/>
                          <a:latin typeface="Calibri" panose="020F0502020204030204" pitchFamily="34" charset="0"/>
                        </a:rPr>
                        <a:t>3</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dirty="0">
                          <a:solidFill>
                            <a:srgbClr val="000000"/>
                          </a:solidFill>
                          <a:effectLst/>
                          <a:latin typeface="Calibri" panose="020F0502020204030204" pitchFamily="34" charset="0"/>
                        </a:rPr>
                        <a:t>6 577</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a:solidFill>
                            <a:srgbClr val="000000"/>
                          </a:solidFill>
                          <a:effectLst/>
                          <a:latin typeface="Calibri" panose="020F0502020204030204" pitchFamily="34" charset="0"/>
                        </a:rPr>
                        <a:t>18%</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490927387"/>
                  </a:ext>
                </a:extLst>
              </a:tr>
              <a:tr h="312096">
                <a:tc>
                  <a:txBody>
                    <a:bodyPr/>
                    <a:lstStyle/>
                    <a:p>
                      <a:pPr algn="ctr" fontAlgn="b"/>
                      <a:r>
                        <a:rPr lang="fr-FR" sz="1800" b="0" i="0" u="none" strike="noStrike" dirty="0">
                          <a:solidFill>
                            <a:srgbClr val="000000"/>
                          </a:solidFill>
                          <a:effectLst/>
                          <a:latin typeface="Calibri" panose="020F0502020204030204" pitchFamily="34" charset="0"/>
                        </a:rPr>
                        <a:t>4</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panose="020F0502020204030204" pitchFamily="34" charset="0"/>
                        </a:rPr>
                        <a:t>6 540</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fr-FR" sz="1800" b="0" i="0" u="none" strike="noStrike">
                          <a:solidFill>
                            <a:srgbClr val="000000"/>
                          </a:solidFill>
                          <a:effectLst/>
                          <a:latin typeface="Calibri" panose="020F0502020204030204" pitchFamily="34" charset="0"/>
                        </a:rPr>
                        <a:t>18%</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134091499"/>
                  </a:ext>
                </a:extLst>
              </a:tr>
              <a:tr h="312096">
                <a:tc>
                  <a:txBody>
                    <a:bodyPr/>
                    <a:lstStyle/>
                    <a:p>
                      <a:pPr algn="ctr" fontAlgn="b"/>
                      <a:r>
                        <a:rPr lang="fr-FR" sz="1800" b="0" i="0" u="none" strike="noStrike" dirty="0">
                          <a:solidFill>
                            <a:srgbClr val="000000"/>
                          </a:solidFill>
                          <a:effectLst/>
                          <a:latin typeface="Calibri" panose="020F0502020204030204" pitchFamily="34" charset="0"/>
                        </a:rPr>
                        <a:t>5</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a:solidFill>
                            <a:srgbClr val="000000"/>
                          </a:solidFill>
                          <a:effectLst/>
                          <a:latin typeface="Calibri" panose="020F0502020204030204" pitchFamily="34" charset="0"/>
                        </a:rPr>
                        <a:t>6 263</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fr-FR" sz="1800" b="0" i="0" u="none" strike="noStrike">
                          <a:solidFill>
                            <a:srgbClr val="000000"/>
                          </a:solidFill>
                          <a:effectLst/>
                          <a:latin typeface="Calibri" panose="020F0502020204030204" pitchFamily="34" charset="0"/>
                        </a:rPr>
                        <a:t>17%</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70374895"/>
                  </a:ext>
                </a:extLst>
              </a:tr>
              <a:tr h="312096">
                <a:tc>
                  <a:txBody>
                    <a:bodyPr/>
                    <a:lstStyle/>
                    <a:p>
                      <a:pPr algn="ctr" fontAlgn="b"/>
                      <a:r>
                        <a:rPr lang="fr-FR" sz="1800" b="0" i="0" u="none" strike="noStrike" dirty="0">
                          <a:solidFill>
                            <a:srgbClr val="000000"/>
                          </a:solidFill>
                          <a:effectLst/>
                          <a:latin typeface="Calibri" panose="020F0502020204030204" pitchFamily="34" charset="0"/>
                        </a:rPr>
                        <a:t>6</a:t>
                      </a:r>
                    </a:p>
                  </a:txBody>
                  <a:tcPr marL="0" marR="0" marT="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fr-FR" sz="1800" b="0" i="0" u="none" strike="noStrike">
                          <a:solidFill>
                            <a:srgbClr val="000000"/>
                          </a:solidFill>
                          <a:effectLst/>
                          <a:latin typeface="Calibri" panose="020F0502020204030204" pitchFamily="34" charset="0"/>
                        </a:rPr>
                        <a:t>6 301</a:t>
                      </a:r>
                    </a:p>
                  </a:txBody>
                  <a:tcPr marL="0" marR="0" marT="0" marB="0" anchor="b">
                    <a:lnL w="6350" cap="flat" cmpd="sng" algn="ctr">
                      <a:no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panose="020F0502020204030204" pitchFamily="34" charset="0"/>
                        </a:rPr>
                        <a:t>17%</a:t>
                      </a:r>
                    </a:p>
                  </a:txBody>
                  <a:tcPr marL="0" marR="0" marT="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231157088"/>
                  </a:ext>
                </a:extLst>
              </a:tr>
            </a:tbl>
          </a:graphicData>
        </a:graphic>
      </p:graphicFrame>
      <p:sp>
        <p:nvSpPr>
          <p:cNvPr id="4" name="Titre 1">
            <a:extLst>
              <a:ext uri="{FF2B5EF4-FFF2-40B4-BE49-F238E27FC236}">
                <a16:creationId xmlns:a16="http://schemas.microsoft.com/office/drawing/2014/main" id="{6AD8ECC2-BC9A-4BBB-968D-B6BF9178CCCA}"/>
              </a:ext>
            </a:extLst>
          </p:cNvPr>
          <p:cNvSpPr>
            <a:spLocks noGrp="1"/>
          </p:cNvSpPr>
          <p:nvPr>
            <p:ph type="title"/>
          </p:nvPr>
        </p:nvSpPr>
        <p:spPr>
          <a:xfrm>
            <a:off x="203201" y="376239"/>
            <a:ext cx="11645900" cy="760412"/>
          </a:xfrm>
        </p:spPr>
        <p:txBody>
          <a:bodyPr/>
          <a:lstStyle/>
          <a:p>
            <a:r>
              <a:rPr lang="fr-FR" dirty="0" err="1">
                <a:latin typeface="Stag LCG Semibold"/>
              </a:rPr>
              <a:t>Proposed</a:t>
            </a:r>
            <a:r>
              <a:rPr lang="fr-FR" dirty="0">
                <a:latin typeface="Stag LCG Semibold"/>
              </a:rPr>
              <a:t> </a:t>
            </a:r>
            <a:r>
              <a:rPr lang="fr-FR" dirty="0" err="1">
                <a:latin typeface="Stag LCG Semibold"/>
              </a:rPr>
              <a:t>approach</a:t>
            </a:r>
            <a:endParaRPr lang="fr-FR" dirty="0">
              <a:latin typeface="Stag LCG Semibold"/>
            </a:endParaRPr>
          </a:p>
        </p:txBody>
      </p:sp>
      <p:sp>
        <p:nvSpPr>
          <p:cNvPr id="5" name="Espace réservé du contenu 2">
            <a:extLst>
              <a:ext uri="{FF2B5EF4-FFF2-40B4-BE49-F238E27FC236}">
                <a16:creationId xmlns:a16="http://schemas.microsoft.com/office/drawing/2014/main" id="{217FDF2D-6E3F-47CC-946A-FA3AA77D3911}"/>
              </a:ext>
            </a:extLst>
          </p:cNvPr>
          <p:cNvSpPr>
            <a:spLocks noGrp="1"/>
          </p:cNvSpPr>
          <p:nvPr>
            <p:ph idx="1"/>
          </p:nvPr>
        </p:nvSpPr>
        <p:spPr>
          <a:xfrm>
            <a:off x="187808" y="1377358"/>
            <a:ext cx="4478460" cy="385454"/>
          </a:xfrm>
        </p:spPr>
        <p:txBody>
          <a:bodyPr/>
          <a:lstStyle/>
          <a:p>
            <a:pPr marL="0" indent="0">
              <a:buNone/>
            </a:pPr>
            <a:r>
              <a:rPr lang="en-US" sz="1800" b="1" u="sng" dirty="0">
                <a:latin typeface="Stag LCG Semibold"/>
              </a:rPr>
              <a:t>Step 1: Clustering with HDBSCAN</a:t>
            </a:r>
            <a:endParaRPr lang="fr-FR" sz="1800" b="1" dirty="0">
              <a:latin typeface="Stag LCG Semibold"/>
            </a:endParaRPr>
          </a:p>
        </p:txBody>
      </p:sp>
      <p:sp>
        <p:nvSpPr>
          <p:cNvPr id="2" name="ZoneTexte 1">
            <a:extLst>
              <a:ext uri="{FF2B5EF4-FFF2-40B4-BE49-F238E27FC236}">
                <a16:creationId xmlns:a16="http://schemas.microsoft.com/office/drawing/2014/main" id="{E629C53E-5AA5-4A5B-8999-4284EB71AF89}"/>
              </a:ext>
            </a:extLst>
          </p:cNvPr>
          <p:cNvSpPr txBox="1"/>
          <p:nvPr/>
        </p:nvSpPr>
        <p:spPr>
          <a:xfrm>
            <a:off x="1555423" y="4995161"/>
            <a:ext cx="1550424" cy="261610"/>
          </a:xfrm>
          <a:prstGeom prst="rect">
            <a:avLst/>
          </a:prstGeom>
          <a:noFill/>
        </p:spPr>
        <p:txBody>
          <a:bodyPr wrap="none" rtlCol="0">
            <a:spAutoFit/>
          </a:bodyPr>
          <a:lstStyle/>
          <a:p>
            <a:r>
              <a:rPr lang="fr-FR" sz="1100" i="1" dirty="0">
                <a:latin typeface="Verdana"/>
                <a:cs typeface="Verdana"/>
              </a:rPr>
              <a:t>Clusters </a:t>
            </a:r>
            <a:r>
              <a:rPr lang="fr-FR" sz="1100" i="1" dirty="0" err="1">
                <a:latin typeface="Verdana"/>
                <a:cs typeface="Verdana"/>
              </a:rPr>
              <a:t>repartition</a:t>
            </a:r>
            <a:endParaRPr lang="fr-FR" sz="1100" i="1" dirty="0">
              <a:latin typeface="Verdana"/>
              <a:cs typeface="Verdana"/>
            </a:endParaRPr>
          </a:p>
        </p:txBody>
      </p:sp>
      <p:sp>
        <p:nvSpPr>
          <p:cNvPr id="7" name="ZoneTexte 6">
            <a:extLst>
              <a:ext uri="{FF2B5EF4-FFF2-40B4-BE49-F238E27FC236}">
                <a16:creationId xmlns:a16="http://schemas.microsoft.com/office/drawing/2014/main" id="{EC07C6E4-5574-4E3B-A0E2-C146A332A773}"/>
              </a:ext>
            </a:extLst>
          </p:cNvPr>
          <p:cNvSpPr txBox="1"/>
          <p:nvPr/>
        </p:nvSpPr>
        <p:spPr>
          <a:xfrm>
            <a:off x="6315482" y="5754279"/>
            <a:ext cx="4529299" cy="261610"/>
          </a:xfrm>
          <a:prstGeom prst="rect">
            <a:avLst/>
          </a:prstGeom>
          <a:noFill/>
        </p:spPr>
        <p:txBody>
          <a:bodyPr wrap="square" rtlCol="0">
            <a:spAutoFit/>
          </a:bodyPr>
          <a:lstStyle/>
          <a:p>
            <a:pPr algn="ctr"/>
            <a:r>
              <a:rPr lang="en-US" sz="1100" i="1" dirty="0">
                <a:latin typeface="Verdana"/>
                <a:cs typeface="Verdana"/>
              </a:rPr>
              <a:t>Results of HDBSCAN clustering in the F-PW plane.</a:t>
            </a:r>
            <a:endParaRPr lang="fr-FR" sz="1100" i="1" dirty="0">
              <a:latin typeface="Verdana"/>
              <a:cs typeface="Verdana"/>
            </a:endParaRPr>
          </a:p>
        </p:txBody>
      </p:sp>
      <p:pic>
        <p:nvPicPr>
          <p:cNvPr id="3" name="Image 2">
            <a:extLst>
              <a:ext uri="{FF2B5EF4-FFF2-40B4-BE49-F238E27FC236}">
                <a16:creationId xmlns:a16="http://schemas.microsoft.com/office/drawing/2014/main" id="{0C4E53E5-AC57-4482-9A8E-E2FD924D5F5E}"/>
              </a:ext>
            </a:extLst>
          </p:cNvPr>
          <p:cNvPicPr>
            <a:picLocks noChangeAspect="1"/>
          </p:cNvPicPr>
          <p:nvPr/>
        </p:nvPicPr>
        <p:blipFill>
          <a:blip r:embed="rId3"/>
          <a:stretch>
            <a:fillRect/>
          </a:stretch>
        </p:blipFill>
        <p:spPr>
          <a:xfrm>
            <a:off x="5565468" y="1420515"/>
            <a:ext cx="6029325" cy="4257675"/>
          </a:xfrm>
          <a:prstGeom prst="rect">
            <a:avLst/>
          </a:prstGeom>
        </p:spPr>
      </p:pic>
    </p:spTree>
    <p:extLst>
      <p:ext uri="{BB962C8B-B14F-4D97-AF65-F5344CB8AC3E}">
        <p14:creationId xmlns:p14="http://schemas.microsoft.com/office/powerpoint/2010/main" val="338221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err="1">
                <a:latin typeface="Stag LCG Semibold"/>
              </a:rPr>
              <a:t>Proposed</a:t>
            </a:r>
            <a:r>
              <a:rPr lang="fr-FR" dirty="0">
                <a:latin typeface="Stag LCG Semibold"/>
              </a:rPr>
              <a:t> </a:t>
            </a:r>
            <a:r>
              <a:rPr lang="fr-FR" dirty="0" err="1">
                <a:latin typeface="Stag LCG Semibold"/>
              </a:rPr>
              <a:t>approach</a:t>
            </a:r>
            <a:endParaRPr lang="fr-FR" dirty="0">
              <a:latin typeface="Stag LCG Semibold"/>
            </a:endParaRPr>
          </a:p>
        </p:txBody>
      </p:sp>
      <p:sp>
        <p:nvSpPr>
          <p:cNvPr id="4" name="ZoneTexte 3">
            <a:extLst>
              <a:ext uri="{FF2B5EF4-FFF2-40B4-BE49-F238E27FC236}">
                <a16:creationId xmlns:a16="http://schemas.microsoft.com/office/drawing/2014/main" id="{816454E5-B43C-4820-9C9A-68BD11CF10FA}"/>
              </a:ext>
            </a:extLst>
          </p:cNvPr>
          <p:cNvSpPr txBox="1"/>
          <p:nvPr/>
        </p:nvSpPr>
        <p:spPr>
          <a:xfrm>
            <a:off x="203202" y="1389776"/>
            <a:ext cx="11235942" cy="5786199"/>
          </a:xfrm>
          <a:prstGeom prst="rect">
            <a:avLst/>
          </a:prstGeom>
          <a:noFill/>
        </p:spPr>
        <p:txBody>
          <a:bodyPr wrap="square" rtlCol="0">
            <a:spAutoFit/>
          </a:bodyPr>
          <a:lstStyle/>
          <a:p>
            <a:r>
              <a:rPr lang="en-US" sz="2000" b="1" u="sng" dirty="0">
                <a:latin typeface="Stag LCG Semibold"/>
              </a:rPr>
              <a:t>Step 2: Cluster fusion</a:t>
            </a:r>
          </a:p>
          <a:p>
            <a:endParaRPr lang="en-US" sz="2000" dirty="0">
              <a:latin typeface="Stag LCG Semibold"/>
            </a:endParaRPr>
          </a:p>
          <a:p>
            <a:r>
              <a:rPr lang="en-US" sz="2000" dirty="0">
                <a:latin typeface="Stag LCG Semibold"/>
              </a:rPr>
              <a:t>Development of a hierarchical clustering algorithm using optimal transport distances</a:t>
            </a:r>
          </a:p>
          <a:p>
            <a:endParaRPr lang="en-US" sz="2000" kern="0" dirty="0">
              <a:solidFill>
                <a:srgbClr val="000000"/>
              </a:solidFill>
              <a:latin typeface="Stag LCG Semibold"/>
              <a:ea typeface="MS PGothic" pitchFamily="34" charset="-128"/>
            </a:endParaRPr>
          </a:p>
          <a:p>
            <a:pPr marL="285750" indent="-285750">
              <a:buFont typeface="Arial" panose="020B0604020202020204" pitchFamily="34" charset="0"/>
              <a:buChar char="•"/>
            </a:pPr>
            <a:endParaRPr lang="en-US" sz="2000" b="1" u="sng" dirty="0">
              <a:latin typeface="Stag LCG Semibold"/>
            </a:endParaRPr>
          </a:p>
          <a:p>
            <a:pPr marL="800100" lvl="1" indent="-342900">
              <a:buFont typeface="+mj-lt"/>
              <a:buAutoNum type="arabicPeriod"/>
            </a:pPr>
            <a:r>
              <a:rPr lang="en-US" sz="2000" dirty="0">
                <a:latin typeface="Stag LCG Semibold"/>
              </a:rPr>
              <a:t>Dimensionality reduction: each cluster is represented by a histogram of its TOA</a:t>
            </a:r>
          </a:p>
          <a:p>
            <a:pPr marL="800100" lvl="1" indent="-342900">
              <a:buFont typeface="+mj-lt"/>
              <a:buAutoNum type="arabicPeriod"/>
            </a:pPr>
            <a:endParaRPr lang="en-US" sz="2000" dirty="0">
              <a:latin typeface="Stag LCG Semibold"/>
            </a:endParaRPr>
          </a:p>
          <a:p>
            <a:pPr marL="800100" lvl="1" indent="-342900">
              <a:buFont typeface="+mj-lt"/>
              <a:buAutoNum type="arabicPeriod"/>
            </a:pPr>
            <a:r>
              <a:rPr lang="en-US" sz="2000" dirty="0">
                <a:latin typeface="Stag LCG Semibold"/>
              </a:rPr>
              <a:t>Compute distances between cluster histograms using optimal transport </a:t>
            </a:r>
          </a:p>
          <a:p>
            <a:pPr marL="1268211" lvl="4"/>
            <a:r>
              <a:rPr lang="en-US" sz="2000" dirty="0">
                <a:latin typeface="Stag LCG Semibold"/>
              </a:rPr>
              <a:t> </a:t>
            </a:r>
            <a:endParaRPr lang="en-US" sz="2400" dirty="0">
              <a:latin typeface="Stag LCG Semibold"/>
            </a:endParaRPr>
          </a:p>
          <a:p>
            <a:pPr marL="800100" lvl="1" indent="-342900">
              <a:buFont typeface="+mj-lt"/>
              <a:buAutoNum type="arabicPeriod"/>
            </a:pPr>
            <a:r>
              <a:rPr lang="fr-FR" dirty="0" err="1">
                <a:latin typeface="Verdana"/>
                <a:cs typeface="Verdana"/>
              </a:rPr>
              <a:t>Aggregation</a:t>
            </a:r>
            <a:r>
              <a:rPr lang="fr-FR" dirty="0">
                <a:latin typeface="Verdana"/>
                <a:cs typeface="Verdana"/>
              </a:rPr>
              <a:t> of the 2 </a:t>
            </a:r>
            <a:r>
              <a:rPr lang="fr-FR" dirty="0" err="1">
                <a:latin typeface="Verdana"/>
                <a:cs typeface="Verdana"/>
              </a:rPr>
              <a:t>closest</a:t>
            </a:r>
            <a:r>
              <a:rPr lang="fr-FR" dirty="0">
                <a:latin typeface="Verdana"/>
                <a:cs typeface="Verdana"/>
              </a:rPr>
              <a:t> clusters i.e., the 2 clusters </a:t>
            </a:r>
            <a:r>
              <a:rPr lang="fr-FR" dirty="0" err="1">
                <a:latin typeface="Verdana"/>
                <a:cs typeface="Verdana"/>
              </a:rPr>
              <a:t>with</a:t>
            </a:r>
            <a:r>
              <a:rPr lang="fr-FR" dirty="0">
                <a:latin typeface="Verdana"/>
                <a:cs typeface="Verdana"/>
              </a:rPr>
              <a:t> the </a:t>
            </a:r>
            <a:r>
              <a:rPr lang="fr-FR" dirty="0" err="1">
                <a:latin typeface="Verdana"/>
                <a:cs typeface="Verdana"/>
              </a:rPr>
              <a:t>lowest</a:t>
            </a:r>
            <a:r>
              <a:rPr lang="fr-FR" dirty="0">
                <a:latin typeface="Verdana"/>
                <a:cs typeface="Verdana"/>
              </a:rPr>
              <a:t> transport </a:t>
            </a:r>
            <a:r>
              <a:rPr lang="fr-FR" dirty="0" err="1">
                <a:latin typeface="Verdana"/>
                <a:cs typeface="Verdana"/>
              </a:rPr>
              <a:t>costs</a:t>
            </a:r>
            <a:endParaRPr lang="fr-FR" dirty="0">
              <a:latin typeface="Verdana"/>
              <a:cs typeface="Verdana"/>
            </a:endParaRPr>
          </a:p>
          <a:p>
            <a:pPr marL="800100" lvl="1" indent="-342900">
              <a:buFont typeface="+mj-lt"/>
              <a:buAutoNum type="arabicPeriod"/>
            </a:pPr>
            <a:endParaRPr lang="fr-FR" dirty="0">
              <a:latin typeface="Verdana"/>
              <a:cs typeface="Verdana"/>
            </a:endParaRPr>
          </a:p>
          <a:p>
            <a:pPr marL="800100" lvl="1" indent="-342900">
              <a:buFont typeface="+mj-lt"/>
              <a:buAutoNum type="arabicPeriod"/>
            </a:pPr>
            <a:r>
              <a:rPr lang="fr-FR" dirty="0">
                <a:latin typeface="Verdana"/>
                <a:cs typeface="Verdana"/>
              </a:rPr>
              <a:t>Computation of new </a:t>
            </a:r>
            <a:r>
              <a:rPr lang="fr-FR" dirty="0" err="1">
                <a:latin typeface="Verdana"/>
                <a:cs typeface="Verdana"/>
              </a:rPr>
              <a:t>costs</a:t>
            </a:r>
            <a:r>
              <a:rPr lang="fr-FR" dirty="0">
                <a:latin typeface="Verdana"/>
                <a:cs typeface="Verdana"/>
              </a:rPr>
              <a:t> </a:t>
            </a:r>
            <a:r>
              <a:rPr lang="fr-FR" dirty="0" err="1">
                <a:latin typeface="Verdana"/>
                <a:cs typeface="Verdana"/>
              </a:rPr>
              <a:t>between</a:t>
            </a:r>
            <a:r>
              <a:rPr lang="fr-FR" dirty="0">
                <a:latin typeface="Verdana"/>
                <a:cs typeface="Verdana"/>
              </a:rPr>
              <a:t> </a:t>
            </a:r>
            <a:r>
              <a:rPr lang="fr-FR" dirty="0" err="1">
                <a:latin typeface="Verdana"/>
                <a:cs typeface="Verdana"/>
              </a:rPr>
              <a:t>old</a:t>
            </a:r>
            <a:r>
              <a:rPr lang="fr-FR" dirty="0">
                <a:latin typeface="Verdana"/>
                <a:cs typeface="Verdana"/>
              </a:rPr>
              <a:t> clusters and the new </a:t>
            </a:r>
            <a:r>
              <a:rPr lang="fr-FR" dirty="0" err="1">
                <a:latin typeface="Verdana"/>
                <a:cs typeface="Verdana"/>
              </a:rPr>
              <a:t>ones</a:t>
            </a:r>
            <a:endParaRPr lang="fr-FR" dirty="0">
              <a:latin typeface="Verdana"/>
              <a:cs typeface="Verdana"/>
            </a:endParaRPr>
          </a:p>
          <a:p>
            <a:pPr marL="800100" lvl="1" indent="-342900">
              <a:buFont typeface="+mj-lt"/>
              <a:buAutoNum type="arabicPeriod"/>
            </a:pPr>
            <a:endParaRPr lang="fr-FR" dirty="0">
              <a:latin typeface="Verdana"/>
              <a:cs typeface="Verdana"/>
            </a:endParaRPr>
          </a:p>
          <a:p>
            <a:pPr marL="800100" lvl="1" indent="-342900">
              <a:buFont typeface="+mj-lt"/>
              <a:buAutoNum type="arabicPeriod"/>
            </a:pPr>
            <a:r>
              <a:rPr lang="fr-FR" dirty="0" err="1">
                <a:latin typeface="Verdana"/>
                <a:cs typeface="Verdana"/>
              </a:rPr>
              <a:t>Repeat</a:t>
            </a:r>
            <a:r>
              <a:rPr lang="fr-FR" dirty="0">
                <a:latin typeface="Verdana"/>
                <a:cs typeface="Verdana"/>
              </a:rPr>
              <a:t> </a:t>
            </a:r>
          </a:p>
          <a:p>
            <a:pPr lvl="1"/>
            <a:endParaRPr lang="en-US" sz="2000" dirty="0">
              <a:latin typeface="Stag LCG Semibold"/>
            </a:endParaRPr>
          </a:p>
          <a:p>
            <a:pPr marL="800100" lvl="1" indent="-342900">
              <a:buFont typeface="+mj-lt"/>
              <a:buAutoNum type="arabicPeriod"/>
            </a:pPr>
            <a:endParaRPr lang="en-US" sz="2000" dirty="0">
              <a:latin typeface="Stag LCG Semibold"/>
            </a:endParaRPr>
          </a:p>
          <a:p>
            <a:pPr marL="1268211" lvl="4"/>
            <a:endParaRPr lang="en-US" sz="2000" dirty="0">
              <a:latin typeface="Stag LCG Semibold"/>
            </a:endParaRPr>
          </a:p>
          <a:p>
            <a:pPr marL="1268211" lvl="4"/>
            <a:endParaRPr lang="en-US" sz="2000" dirty="0">
              <a:latin typeface="Stag LCG Semibold"/>
            </a:endParaRPr>
          </a:p>
          <a:p>
            <a:pPr marL="1268211" lvl="4"/>
            <a:endParaRPr lang="en-US" sz="2000" dirty="0">
              <a:latin typeface="Stag LCG Semibold"/>
            </a:endParaRPr>
          </a:p>
        </p:txBody>
      </p:sp>
    </p:spTree>
    <p:extLst>
      <p:ext uri="{BB962C8B-B14F-4D97-AF65-F5344CB8AC3E}">
        <p14:creationId xmlns:p14="http://schemas.microsoft.com/office/powerpoint/2010/main" val="3069054741"/>
      </p:ext>
    </p:extLst>
  </p:cSld>
  <p:clrMapOvr>
    <a:masterClrMapping/>
  </p:clrMapOvr>
</p:sld>
</file>

<file path=ppt/theme/theme1.xml><?xml version="1.0" encoding="utf-8"?>
<a:theme xmlns:a="http://schemas.openxmlformats.org/drawingml/2006/main" name="1_Atos v4.0">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gital Technology Unit H1 2016" id="{856ECD45-8D35-1B4B-A616-96EDB291CD92}" vid="{97D919D0-DC5F-584B-A116-7A582B9704CC}"/>
    </a:ext>
  </a:extLst>
</a:theme>
</file>

<file path=ppt/theme/theme2.xml><?xml version="1.0" encoding="utf-8"?>
<a:theme xmlns:a="http://schemas.openxmlformats.org/drawingml/2006/main" name="New Atos Template with corporate colours">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smtClean="0">
            <a:latin typeface="Verdana"/>
            <a:cs typeface="Verdana"/>
          </a:defRPr>
        </a:defPPr>
      </a:lstStyle>
    </a:tx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w Atos Template with corporate colours">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smtClean="0">
            <a:latin typeface="Verdana"/>
            <a:cs typeface="Verdana"/>
          </a:defRPr>
        </a:defPPr>
      </a:lstStyle>
    </a:tx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10701</TotalTime>
  <Words>1402</Words>
  <Application>Microsoft Office PowerPoint</Application>
  <PresentationFormat>Grand écran</PresentationFormat>
  <Paragraphs>466</Paragraphs>
  <Slides>24</Slides>
  <Notes>16</Notes>
  <HiddenSlides>1</HiddenSlides>
  <MMClips>0</MMClips>
  <ScaleCrop>false</ScaleCrop>
  <HeadingPairs>
    <vt:vector size="6" baseType="variant">
      <vt:variant>
        <vt:lpstr>Polices utilisées</vt:lpstr>
      </vt:variant>
      <vt:variant>
        <vt:i4>15</vt:i4>
      </vt:variant>
      <vt:variant>
        <vt:lpstr>Thème</vt:lpstr>
      </vt:variant>
      <vt:variant>
        <vt:i4>3</vt:i4>
      </vt:variant>
      <vt:variant>
        <vt:lpstr>Titres des diapositives</vt:lpstr>
      </vt:variant>
      <vt:variant>
        <vt:i4>24</vt:i4>
      </vt:variant>
    </vt:vector>
  </HeadingPairs>
  <TitlesOfParts>
    <vt:vector size="42" baseType="lpstr">
      <vt:lpstr>Arial</vt:lpstr>
      <vt:lpstr>Calibri</vt:lpstr>
      <vt:lpstr>Cambria Math</vt:lpstr>
      <vt:lpstr>Lucida Sans</vt:lpstr>
      <vt:lpstr>Lucida Sans Unicode</vt:lpstr>
      <vt:lpstr>Stag LCG Book</vt:lpstr>
      <vt:lpstr>Stag LCG Light</vt:lpstr>
      <vt:lpstr>Stag LCG Medium</vt:lpstr>
      <vt:lpstr>Stag LCG Semibold</vt:lpstr>
      <vt:lpstr>Stag Sans Book</vt:lpstr>
      <vt:lpstr>Stag Sans LCG Book</vt:lpstr>
      <vt:lpstr>Stag Sans LCG Light</vt:lpstr>
      <vt:lpstr>Times New Roman</vt:lpstr>
      <vt:lpstr>Verdana</vt:lpstr>
      <vt:lpstr>Wingdings</vt:lpstr>
      <vt:lpstr>1_Atos v4.0</vt:lpstr>
      <vt:lpstr>New Atos Template with corporate colours</vt:lpstr>
      <vt:lpstr>1_New Atos Template with corporate colours</vt:lpstr>
      <vt:lpstr>Passive RADAR: Deinterleaving and Clustering unknown RADAR pulses</vt:lpstr>
      <vt:lpstr>Content</vt:lpstr>
      <vt:lpstr>Introduction</vt:lpstr>
      <vt:lpstr>Introduction </vt:lpstr>
      <vt:lpstr>Data Description</vt:lpstr>
      <vt:lpstr>Proposed approach</vt:lpstr>
      <vt:lpstr>Proposed approach</vt:lpstr>
      <vt:lpstr>Proposed approach</vt:lpstr>
      <vt:lpstr>Proposed approach</vt:lpstr>
      <vt:lpstr>Proposed approach</vt:lpstr>
      <vt:lpstr>Proposed approach</vt:lpstr>
      <vt:lpstr>Proposed approach</vt:lpstr>
      <vt:lpstr>Proposed approach</vt:lpstr>
      <vt:lpstr>Application case 1  </vt:lpstr>
      <vt:lpstr>Présentation PowerPoint</vt:lpstr>
      <vt:lpstr>Application case 1  </vt:lpstr>
      <vt:lpstr>Application case 1  </vt:lpstr>
      <vt:lpstr>Application case 2  </vt:lpstr>
      <vt:lpstr>Application case 2  </vt:lpstr>
      <vt:lpstr>Application case 2  </vt:lpstr>
      <vt:lpstr>Application case 2  </vt:lpstr>
      <vt:lpstr>Conclusion</vt:lpstr>
      <vt:lpstr>Application case 2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CSEM – Radars et Sonars confinés</dc:title>
  <dc:creator>MOTTIER, MANON</dc:creator>
  <cp:lastModifiedBy>MOTTIER, MANON</cp:lastModifiedBy>
  <cp:revision>303</cp:revision>
  <dcterms:created xsi:type="dcterms:W3CDTF">2021-01-12T10:24:22Z</dcterms:created>
  <dcterms:modified xsi:type="dcterms:W3CDTF">2021-03-11T22:30:41Z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2e00b9-34e2-4b26-a577-af1fd0f9f7ee_Enabled">
    <vt:lpwstr>True</vt:lpwstr>
  </property>
  <property fmtid="{D5CDD505-2E9C-101B-9397-08002B2CF9AE}" pid="3" name="MSIP_Label_112e00b9-34e2-4b26-a577-af1fd0f9f7ee_SiteId">
    <vt:lpwstr>33440fc6-b7c7-412c-bb73-0e70b0198d5a</vt:lpwstr>
  </property>
  <property fmtid="{D5CDD505-2E9C-101B-9397-08002B2CF9AE}" pid="4" name="MSIP_Label_112e00b9-34e2-4b26-a577-af1fd0f9f7ee_Owner">
    <vt:lpwstr>manon.mottier@atos.net</vt:lpwstr>
  </property>
  <property fmtid="{D5CDD505-2E9C-101B-9397-08002B2CF9AE}" pid="5" name="MSIP_Label_112e00b9-34e2-4b26-a577-af1fd0f9f7ee_SetDate">
    <vt:lpwstr>2021-01-12T10:26:01.8240505Z</vt:lpwstr>
  </property>
  <property fmtid="{D5CDD505-2E9C-101B-9397-08002B2CF9AE}" pid="6" name="MSIP_Label_112e00b9-34e2-4b26-a577-af1fd0f9f7ee_Name">
    <vt:lpwstr>Atos For Internal Use</vt:lpwstr>
  </property>
  <property fmtid="{D5CDD505-2E9C-101B-9397-08002B2CF9AE}" pid="7" name="MSIP_Label_112e00b9-34e2-4b26-a577-af1fd0f9f7ee_Application">
    <vt:lpwstr>Microsoft Azure Information Protection</vt:lpwstr>
  </property>
  <property fmtid="{D5CDD505-2E9C-101B-9397-08002B2CF9AE}" pid="8" name="MSIP_Label_112e00b9-34e2-4b26-a577-af1fd0f9f7ee_ActionId">
    <vt:lpwstr>59ad8628-b11c-46ae-ada8-bf07d6d52522</vt:lpwstr>
  </property>
  <property fmtid="{D5CDD505-2E9C-101B-9397-08002B2CF9AE}" pid="9" name="MSIP_Label_112e00b9-34e2-4b26-a577-af1fd0f9f7ee_Extended_MSFT_Method">
    <vt:lpwstr>Automatic</vt:lpwstr>
  </property>
  <property fmtid="{D5CDD505-2E9C-101B-9397-08002B2CF9AE}" pid="10" name="MSIP_Label_e463cba9-5f6c-478d-9329-7b2295e4e8ed_Enabled">
    <vt:lpwstr>True</vt:lpwstr>
  </property>
  <property fmtid="{D5CDD505-2E9C-101B-9397-08002B2CF9AE}" pid="11" name="MSIP_Label_e463cba9-5f6c-478d-9329-7b2295e4e8ed_SiteId">
    <vt:lpwstr>33440fc6-b7c7-412c-bb73-0e70b0198d5a</vt:lpwstr>
  </property>
  <property fmtid="{D5CDD505-2E9C-101B-9397-08002B2CF9AE}" pid="12" name="MSIP_Label_e463cba9-5f6c-478d-9329-7b2295e4e8ed_Owner">
    <vt:lpwstr>manon.mottier@atos.net</vt:lpwstr>
  </property>
  <property fmtid="{D5CDD505-2E9C-101B-9397-08002B2CF9AE}" pid="13" name="MSIP_Label_e463cba9-5f6c-478d-9329-7b2295e4e8ed_SetDate">
    <vt:lpwstr>2021-01-12T10:26:01.8240505Z</vt:lpwstr>
  </property>
  <property fmtid="{D5CDD505-2E9C-101B-9397-08002B2CF9AE}" pid="14" name="MSIP_Label_e463cba9-5f6c-478d-9329-7b2295e4e8ed_Name">
    <vt:lpwstr>Atos For Internal Use - All Employees</vt:lpwstr>
  </property>
  <property fmtid="{D5CDD505-2E9C-101B-9397-08002B2CF9AE}" pid="15" name="MSIP_Label_e463cba9-5f6c-478d-9329-7b2295e4e8ed_Application">
    <vt:lpwstr>Microsoft Azure Information Protection</vt:lpwstr>
  </property>
  <property fmtid="{D5CDD505-2E9C-101B-9397-08002B2CF9AE}" pid="16" name="MSIP_Label_e463cba9-5f6c-478d-9329-7b2295e4e8ed_ActionId">
    <vt:lpwstr>59ad8628-b11c-46ae-ada8-bf07d6d52522</vt:lpwstr>
  </property>
  <property fmtid="{D5CDD505-2E9C-101B-9397-08002B2CF9AE}" pid="17" name="MSIP_Label_e463cba9-5f6c-478d-9329-7b2295e4e8ed_Parent">
    <vt:lpwstr>112e00b9-34e2-4b26-a577-af1fd0f9f7ee</vt:lpwstr>
  </property>
  <property fmtid="{D5CDD505-2E9C-101B-9397-08002B2CF9AE}" pid="18" name="MSIP_Label_e463cba9-5f6c-478d-9329-7b2295e4e8ed_Extended_MSFT_Method">
    <vt:lpwstr>Automatic</vt:lpwstr>
  </property>
  <property fmtid="{D5CDD505-2E9C-101B-9397-08002B2CF9AE}" pid="19" name="Sensitivity">
    <vt:lpwstr>Atos For Internal Use Atos For Internal Use - All Employees</vt:lpwstr>
  </property>
</Properties>
</file>