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3" r:id="rId2"/>
  </p:sldMasterIdLst>
  <p:notesMasterIdLst>
    <p:notesMasterId r:id="rId25"/>
  </p:notesMasterIdLst>
  <p:handoutMasterIdLst>
    <p:handoutMasterId r:id="rId26"/>
  </p:handoutMasterIdLst>
  <p:sldIdLst>
    <p:sldId id="324" r:id="rId3"/>
    <p:sldId id="256" r:id="rId4"/>
    <p:sldId id="300" r:id="rId5"/>
    <p:sldId id="301" r:id="rId6"/>
    <p:sldId id="302" r:id="rId7"/>
    <p:sldId id="303" r:id="rId8"/>
    <p:sldId id="313" r:id="rId9"/>
    <p:sldId id="306" r:id="rId10"/>
    <p:sldId id="314" r:id="rId11"/>
    <p:sldId id="315" r:id="rId12"/>
    <p:sldId id="307" r:id="rId13"/>
    <p:sldId id="308" r:id="rId14"/>
    <p:sldId id="310" r:id="rId15"/>
    <p:sldId id="311" r:id="rId16"/>
    <p:sldId id="316" r:id="rId17"/>
    <p:sldId id="317" r:id="rId18"/>
    <p:sldId id="320" r:id="rId19"/>
    <p:sldId id="318" r:id="rId20"/>
    <p:sldId id="321" r:id="rId21"/>
    <p:sldId id="322" r:id="rId22"/>
    <p:sldId id="309" r:id="rId23"/>
    <p:sldId id="323" r:id="rId2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CFC095"/>
    <a:srgbClr val="D6C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37" autoAdjust="0"/>
  </p:normalViewPr>
  <p:slideViewPr>
    <p:cSldViewPr>
      <p:cViewPr varScale="1">
        <p:scale>
          <a:sx n="87" d="100"/>
          <a:sy n="87" d="100"/>
        </p:scale>
        <p:origin x="499" y="67"/>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E4B55CF-8FC6-4293-9D96-7FC04BBC62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2748117-6FBD-433E-BF57-6BC9190C0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9AFB3B-38CC-4767-B51F-3D636312058B}" type="datetime1">
              <a:rPr lang="en-US" smtClean="0"/>
              <a:t>1/6/2020</a:t>
            </a:fld>
            <a:endParaRPr lang="fr-FR"/>
          </a:p>
        </p:txBody>
      </p:sp>
      <p:sp>
        <p:nvSpPr>
          <p:cNvPr id="4" name="Espace réservé du pied de page 3">
            <a:extLst>
              <a:ext uri="{FF2B5EF4-FFF2-40B4-BE49-F238E27FC236}">
                <a16:creationId xmlns:a16="http://schemas.microsoft.com/office/drawing/2014/main" id="{8AC5AD37-E8DE-4AB0-952A-5E29F93225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4A8112D-295F-441A-8B9B-7AF014A96D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60073-22D0-4104-97F1-C66303648A5A}" type="slidenum">
              <a:rPr lang="fr-FR" smtClean="0"/>
              <a:t>‹N°›</a:t>
            </a:fld>
            <a:endParaRPr lang="fr-FR"/>
          </a:p>
        </p:txBody>
      </p:sp>
    </p:spTree>
    <p:extLst>
      <p:ext uri="{BB962C8B-B14F-4D97-AF65-F5344CB8AC3E}">
        <p14:creationId xmlns:p14="http://schemas.microsoft.com/office/powerpoint/2010/main" val="13632862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73A89-343C-4163-B133-77240D7548F7}" type="datetime1">
              <a:rPr lang="en-US" smtClean="0"/>
              <a:t>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‹N°›</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hf sldNum="0"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owardsdatascience.com/understanding-the-concept-of-hierarchical-clustering-technique-c6e8243758e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Finalement </a:t>
            </a:r>
            <a:r>
              <a:rPr lang="fr-FR" dirty="0" err="1"/>
              <a:t>Hdbscan</a:t>
            </a:r>
            <a:r>
              <a:rPr lang="fr-FR" dirty="0"/>
              <a:t> ne </a:t>
            </a:r>
            <a:r>
              <a:rPr lang="fr-FR" dirty="0" err="1"/>
              <a:t>sur-estime</a:t>
            </a:r>
            <a:r>
              <a:rPr lang="fr-FR" dirty="0"/>
              <a:t> pas tant que ça le nombre de clusters</a:t>
            </a:r>
          </a:p>
        </p:txBody>
      </p:sp>
    </p:spTree>
    <p:extLst>
      <p:ext uri="{BB962C8B-B14F-4D97-AF65-F5344CB8AC3E}">
        <p14:creationId xmlns:p14="http://schemas.microsoft.com/office/powerpoint/2010/main" val="374224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Dendrogramme</a:t>
            </a:r>
            <a:r>
              <a:rPr lang="fr-FR" dirty="0"/>
              <a:t> : </a:t>
            </a:r>
          </a:p>
          <a:p>
            <a:pPr marL="285750" indent="-285750">
              <a:buFontTx/>
              <a:buChar char="-"/>
            </a:pPr>
            <a:r>
              <a:rPr lang="fr-FR" dirty="0"/>
              <a:t>permet de visualiser la proximité entre les groupes</a:t>
            </a:r>
          </a:p>
          <a:p>
            <a:pPr marL="285750" indent="-285750">
              <a:buFontTx/>
              <a:buChar char="-"/>
            </a:pPr>
            <a:r>
              <a:rPr lang="en-US" sz="1600" b="0" i="0" kern="1200" dirty="0">
                <a:solidFill>
                  <a:schemeClr val="tx1"/>
                </a:solidFill>
                <a:effectLst/>
                <a:latin typeface="+mn-lt"/>
                <a:ea typeface="+mn-ea"/>
                <a:cs typeface="+mn-cs"/>
              </a:rPr>
              <a:t>is a visualization in form of a tree showing the order and distances of merges during the hierarchical clustering</a:t>
            </a:r>
            <a:endParaRPr lang="fr-FR" dirty="0"/>
          </a:p>
        </p:txBody>
      </p:sp>
    </p:spTree>
    <p:extLst>
      <p:ext uri="{BB962C8B-B14F-4D97-AF65-F5344CB8AC3E}">
        <p14:creationId xmlns:p14="http://schemas.microsoft.com/office/powerpoint/2010/main" val="373046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données trop simples ?</a:t>
            </a:r>
          </a:p>
        </p:txBody>
      </p:sp>
    </p:spTree>
    <p:extLst>
      <p:ext uri="{BB962C8B-B14F-4D97-AF65-F5344CB8AC3E}">
        <p14:creationId xmlns:p14="http://schemas.microsoft.com/office/powerpoint/2010/main" val="58907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Finalement </a:t>
            </a:r>
            <a:r>
              <a:rPr lang="fr-FR" dirty="0" err="1"/>
              <a:t>Hdbscan</a:t>
            </a:r>
            <a:r>
              <a:rPr lang="fr-FR" dirty="0"/>
              <a:t> ne </a:t>
            </a:r>
            <a:r>
              <a:rPr lang="fr-FR" dirty="0" err="1"/>
              <a:t>sur-estime</a:t>
            </a:r>
            <a:r>
              <a:rPr lang="fr-FR" dirty="0"/>
              <a:t> pas tant que ça le nombre de clusters</a:t>
            </a:r>
          </a:p>
          <a:p>
            <a:r>
              <a:rPr lang="fr-FR" dirty="0"/>
              <a:t>Est-ce que les données ne sont pas trop simplifiées ?</a:t>
            </a:r>
          </a:p>
        </p:txBody>
      </p:sp>
    </p:spTree>
    <p:extLst>
      <p:ext uri="{BB962C8B-B14F-4D97-AF65-F5344CB8AC3E}">
        <p14:creationId xmlns:p14="http://schemas.microsoft.com/office/powerpoint/2010/main" val="37401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Finalement </a:t>
            </a:r>
            <a:r>
              <a:rPr lang="fr-FR" dirty="0" err="1"/>
              <a:t>Hdbscan</a:t>
            </a:r>
            <a:r>
              <a:rPr lang="fr-FR" dirty="0"/>
              <a:t> ne </a:t>
            </a:r>
            <a:r>
              <a:rPr lang="fr-FR" dirty="0" err="1"/>
              <a:t>sur-estime</a:t>
            </a:r>
            <a:r>
              <a:rPr lang="fr-FR" dirty="0"/>
              <a:t> pas tant que ça le nombre de clusters</a:t>
            </a:r>
          </a:p>
          <a:p>
            <a:r>
              <a:rPr lang="fr-FR" dirty="0"/>
              <a:t>- Certains cas sont ‘inexplicables’</a:t>
            </a:r>
          </a:p>
        </p:txBody>
      </p:sp>
    </p:spTree>
    <p:extLst>
      <p:ext uri="{BB962C8B-B14F-4D97-AF65-F5344CB8AC3E}">
        <p14:creationId xmlns:p14="http://schemas.microsoft.com/office/powerpoint/2010/main" val="227272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The excess mass approach is a general approach to statistical analysis. It can be used to formulate a probabilistic model for clustering and can be applied to the analysis of multi-modality. Intuitively, a mode is present where an excess of probability mass is concentrated. This intuitive idea can be formalized directly by means of the excess mass functional. There is no need for intervening steps like initial density estimation. The excess mass measures the local difference of a given distribution to a reference model, usually the uniform distribution. The excess mass defines a functional which can be estimated efficiently from the data and can be used to test for multi-modality.</a:t>
            </a:r>
          </a:p>
          <a:p>
            <a:endParaRPr lang="fr-FR" dirty="0"/>
          </a:p>
        </p:txBody>
      </p:sp>
    </p:spTree>
    <p:extLst>
      <p:ext uri="{BB962C8B-B14F-4D97-AF65-F5344CB8AC3E}">
        <p14:creationId xmlns:p14="http://schemas.microsoft.com/office/powerpoint/2010/main" val="167205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7709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Interpolation</a:t>
            </a:r>
            <a:r>
              <a:rPr lang="fr-FR" dirty="0"/>
              <a:t> : opération mathématique permettant de construire une courbe à partir des données d'un nombre fini de points, ou une fonction à partir de la donnée d'un nombre fini de valeurs. </a:t>
            </a:r>
            <a:r>
              <a:rPr lang="fr-FR" sz="1600" b="0" i="0" kern="1200" dirty="0">
                <a:solidFill>
                  <a:schemeClr val="tx1"/>
                </a:solidFill>
                <a:effectLst/>
                <a:latin typeface="+mn-lt"/>
                <a:ea typeface="+mn-ea"/>
                <a:cs typeface="+mn-cs"/>
              </a:rPr>
              <a:t>Le type le plus simple d'interpolation de courbe est l'interpolation linéaire, qui consiste à « joindre les points » donnés par des segments de droite. Elle peut servir à estimer les points de la courbe situés entre ceux donnés au départ. Le même principe sert pour estimer les valeurs intermédiaires de celles données dans une table trigonométrique. Approximer une fonction dont on ne connaît que les valeurs de certains points. </a:t>
            </a:r>
          </a:p>
          <a:p>
            <a:pPr marL="0" marR="0" lvl="0" indent="0" algn="l" defTabSz="1218987" rtl="0" eaLnBrk="1" fontAlgn="auto" latinLnBrk="0" hangingPunct="1">
              <a:lnSpc>
                <a:spcPct val="100000"/>
              </a:lnSpc>
              <a:spcBef>
                <a:spcPts val="0"/>
              </a:spcBef>
              <a:spcAft>
                <a:spcPts val="0"/>
              </a:spcAft>
              <a:buClrTx/>
              <a:buSzTx/>
              <a:buFontTx/>
              <a:buNone/>
              <a:tabLst/>
              <a:defRPr/>
            </a:pPr>
            <a:r>
              <a:rPr lang="fr-FR" sz="1600" b="1" i="0" kern="1200" dirty="0">
                <a:solidFill>
                  <a:schemeClr val="tx1"/>
                </a:solidFill>
                <a:effectLst/>
                <a:latin typeface="+mn-lt"/>
                <a:ea typeface="+mn-ea"/>
                <a:cs typeface="+mn-cs"/>
              </a:rPr>
              <a:t>scipy.interpolate.interp1d : </a:t>
            </a:r>
            <a:r>
              <a:rPr lang="en-US" sz="1600" b="0" i="1" kern="1200" dirty="0">
                <a:solidFill>
                  <a:schemeClr val="tx1"/>
                </a:solidFill>
                <a:effectLst/>
                <a:latin typeface="+mn-lt"/>
                <a:ea typeface="+mn-ea"/>
                <a:cs typeface="+mn-cs"/>
              </a:rPr>
              <a:t>x</a:t>
            </a:r>
            <a:r>
              <a:rPr lang="en-US" sz="1600" b="0" i="0" kern="1200" dirty="0">
                <a:solidFill>
                  <a:schemeClr val="tx1"/>
                </a:solidFill>
                <a:effectLst/>
                <a:latin typeface="+mn-lt"/>
                <a:ea typeface="+mn-ea"/>
                <a:cs typeface="+mn-cs"/>
              </a:rPr>
              <a:t> and </a:t>
            </a:r>
            <a:r>
              <a:rPr lang="en-US" sz="1600" b="0" i="1" kern="1200" dirty="0">
                <a:solidFill>
                  <a:schemeClr val="tx1"/>
                </a:solidFill>
                <a:effectLst/>
                <a:latin typeface="+mn-lt"/>
                <a:ea typeface="+mn-ea"/>
                <a:cs typeface="+mn-cs"/>
              </a:rPr>
              <a:t>y</a:t>
            </a:r>
            <a:r>
              <a:rPr lang="en-US" sz="1600" b="0" i="0" kern="1200" dirty="0">
                <a:solidFill>
                  <a:schemeClr val="tx1"/>
                </a:solidFill>
                <a:effectLst/>
                <a:latin typeface="+mn-lt"/>
                <a:ea typeface="+mn-ea"/>
                <a:cs typeface="+mn-cs"/>
              </a:rPr>
              <a:t> are arrays of values used to approximate some function f: </a:t>
            </a:r>
            <a:r>
              <a:rPr lang="en-US" dirty="0">
                <a:effectLst/>
              </a:rPr>
              <a:t>y</a:t>
            </a:r>
            <a:r>
              <a:rPr lang="en-US" dirty="0"/>
              <a:t> </a:t>
            </a:r>
            <a:r>
              <a:rPr lang="en-US" dirty="0">
                <a:effectLst/>
              </a:rPr>
              <a:t>=</a:t>
            </a:r>
            <a:r>
              <a:rPr lang="en-US" dirty="0"/>
              <a:t> </a:t>
            </a:r>
            <a:r>
              <a:rPr lang="en-US" dirty="0">
                <a:effectLst/>
              </a:rPr>
              <a:t>f(x)</a:t>
            </a:r>
            <a:r>
              <a:rPr lang="en-US" sz="1600" b="0" i="0" kern="1200" dirty="0">
                <a:solidFill>
                  <a:schemeClr val="tx1"/>
                </a:solidFill>
                <a:effectLst/>
                <a:latin typeface="+mn-lt"/>
                <a:ea typeface="+mn-ea"/>
                <a:cs typeface="+mn-cs"/>
              </a:rPr>
              <a:t>. This class returns a function whose call method uses interpolation to find the value of new points. (</a:t>
            </a:r>
            <a:r>
              <a:rPr lang="fr-FR" sz="1600" b="0" i="0" kern="1200" dirty="0" err="1">
                <a:solidFill>
                  <a:schemeClr val="tx1"/>
                </a:solidFill>
                <a:effectLst/>
                <a:latin typeface="+mn-lt"/>
                <a:ea typeface="+mn-ea"/>
                <a:cs typeface="+mn-cs"/>
              </a:rPr>
              <a:t>Interpolate</a:t>
            </a:r>
            <a:r>
              <a:rPr lang="fr-FR" sz="1600" b="0" i="0" kern="1200" dirty="0">
                <a:solidFill>
                  <a:schemeClr val="tx1"/>
                </a:solidFill>
                <a:effectLst/>
                <a:latin typeface="+mn-lt"/>
                <a:ea typeface="+mn-ea"/>
                <a:cs typeface="+mn-cs"/>
              </a:rPr>
              <a:t> a 1-D </a:t>
            </a:r>
            <a:r>
              <a:rPr lang="fr-FR" sz="1600" b="0" i="0" kern="1200" dirty="0" err="1">
                <a:solidFill>
                  <a:schemeClr val="tx1"/>
                </a:solidFill>
                <a:effectLst/>
                <a:latin typeface="+mn-lt"/>
                <a:ea typeface="+mn-ea"/>
                <a:cs typeface="+mn-cs"/>
              </a:rPr>
              <a:t>function</a:t>
            </a:r>
            <a:r>
              <a:rPr lang="fr-FR" sz="1600" b="0" i="0" kern="1200" dirty="0">
                <a:solidFill>
                  <a:schemeClr val="tx1"/>
                </a:solidFill>
                <a:effectLst/>
                <a:latin typeface="+mn-lt"/>
                <a:ea typeface="+mn-ea"/>
                <a:cs typeface="+mn-cs"/>
              </a:rPr>
              <a:t>)</a:t>
            </a:r>
          </a:p>
          <a:p>
            <a:pPr marL="0" marR="0" lvl="0" indent="0" algn="l" defTabSz="1218987" rtl="0" eaLnBrk="1" fontAlgn="auto" latinLnBrk="0" hangingPunct="1">
              <a:lnSpc>
                <a:spcPct val="100000"/>
              </a:lnSpc>
              <a:spcBef>
                <a:spcPts val="0"/>
              </a:spcBef>
              <a:spcAft>
                <a:spcPts val="0"/>
              </a:spcAft>
              <a:buClrTx/>
              <a:buSzTx/>
              <a:buFontTx/>
              <a:buNone/>
              <a:tabLst/>
              <a:defRPr/>
            </a:pPr>
            <a:r>
              <a:rPr lang="fr-FR" sz="1600" b="1" i="0" kern="1200" dirty="0">
                <a:solidFill>
                  <a:schemeClr val="tx1"/>
                </a:solidFill>
                <a:effectLst/>
                <a:latin typeface="+mn-lt"/>
                <a:ea typeface="+mn-ea"/>
                <a:cs typeface="+mn-cs"/>
              </a:rPr>
              <a:t>Matrice de distance : </a:t>
            </a:r>
            <a:r>
              <a:rPr lang="fr-FR" sz="1600" b="0" i="0" kern="1200" dirty="0">
                <a:solidFill>
                  <a:schemeClr val="tx1"/>
                </a:solidFill>
                <a:effectLst/>
                <a:latin typeface="+mn-lt"/>
                <a:ea typeface="+mn-ea"/>
                <a:cs typeface="+mn-cs"/>
              </a:rPr>
              <a:t>symétrisation + diagonalisation</a:t>
            </a:r>
            <a:endParaRPr lang="fr-FR" dirty="0"/>
          </a:p>
        </p:txBody>
      </p:sp>
    </p:spTree>
    <p:extLst>
      <p:ext uri="{BB962C8B-B14F-4D97-AF65-F5344CB8AC3E}">
        <p14:creationId xmlns:p14="http://schemas.microsoft.com/office/powerpoint/2010/main" val="315975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Droite</a:t>
            </a:r>
            <a:r>
              <a:rPr lang="fr-FR" dirty="0"/>
              <a:t> : 2 clusters qui ne sont pas similaires</a:t>
            </a:r>
          </a:p>
          <a:p>
            <a:r>
              <a:rPr lang="fr-FR" b="1" dirty="0"/>
              <a:t>Gauche</a:t>
            </a:r>
            <a:r>
              <a:rPr lang="fr-FR" dirty="0"/>
              <a:t> : 2 clusters qui représentent les données d’un même radar</a:t>
            </a:r>
          </a:p>
          <a:p>
            <a:r>
              <a:rPr lang="fr-FR" dirty="0"/>
              <a:t>Graphiquement on voit que les données du cluster de gauche sont les mêmes et en regardant la matrice de distance on va pouvoir les regrouper</a:t>
            </a:r>
          </a:p>
        </p:txBody>
      </p:sp>
    </p:spTree>
    <p:extLst>
      <p:ext uri="{BB962C8B-B14F-4D97-AF65-F5344CB8AC3E}">
        <p14:creationId xmlns:p14="http://schemas.microsoft.com/office/powerpoint/2010/main" val="219636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Clustering </a:t>
            </a:r>
            <a:r>
              <a:rPr lang="fr-FR" b="1" dirty="0" err="1"/>
              <a:t>Agglomerative</a:t>
            </a:r>
            <a:r>
              <a:rPr lang="fr-FR" b="1" dirty="0"/>
              <a:t> </a:t>
            </a:r>
            <a:r>
              <a:rPr lang="fr-FR" b="1" dirty="0" err="1"/>
              <a:t>Hierarchical</a:t>
            </a:r>
            <a:r>
              <a:rPr lang="fr-FR" dirty="0"/>
              <a:t> : </a:t>
            </a:r>
          </a:p>
          <a:p>
            <a:r>
              <a:rPr lang="fr-FR" dirty="0"/>
              <a:t>	- Technique de clustering pour fusionner des clusters</a:t>
            </a:r>
          </a:p>
          <a:p>
            <a:pPr marL="0" marR="0" lvl="0" indent="0" algn="l" defTabSz="1218987" rtl="0" eaLnBrk="1" fontAlgn="auto" latinLnBrk="0" hangingPunct="1">
              <a:lnSpc>
                <a:spcPct val="100000"/>
              </a:lnSpc>
              <a:spcBef>
                <a:spcPts val="0"/>
              </a:spcBef>
              <a:spcAft>
                <a:spcPts val="0"/>
              </a:spcAft>
              <a:buClrTx/>
              <a:buSzTx/>
              <a:buFontTx/>
              <a:buNone/>
              <a:tabLst/>
              <a:defRPr/>
            </a:pPr>
            <a:r>
              <a:rPr lang="fr-FR" sz="1600" dirty="0"/>
              <a:t>	- Nécessite la définition au préalable d’une mesure de dissimilarité</a:t>
            </a:r>
          </a:p>
          <a:p>
            <a:pPr marL="0" marR="0" lvl="0" indent="0" algn="l" defTabSz="1218987" rtl="0" eaLnBrk="1" fontAlgn="auto" latinLnBrk="0" hangingPunct="1">
              <a:lnSpc>
                <a:spcPct val="100000"/>
              </a:lnSpc>
              <a:spcBef>
                <a:spcPts val="0"/>
              </a:spcBef>
              <a:spcAft>
                <a:spcPts val="0"/>
              </a:spcAft>
              <a:buClrTx/>
              <a:buSzTx/>
              <a:buFontTx/>
              <a:buNone/>
              <a:tabLst/>
              <a:defRPr/>
            </a:pPr>
            <a:r>
              <a:rPr lang="fr-FR" b="1" dirty="0"/>
              <a:t>Single linkage </a:t>
            </a:r>
            <a:r>
              <a:rPr lang="fr-FR" dirty="0"/>
              <a:t>: </a:t>
            </a:r>
            <a:r>
              <a:rPr lang="en-US" dirty="0"/>
              <a:t>The distance between two clusters is determined by a single element pair, namely those two elements (one in each cluster) that are closest to each other. It tends to produce long thin clusters..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1" dirty="0"/>
              <a:t>Complete linkage </a:t>
            </a:r>
            <a:r>
              <a:rPr lang="en-US" sz="1600" dirty="0"/>
              <a:t>: </a:t>
            </a:r>
            <a:r>
              <a:rPr lang="en-US" dirty="0"/>
              <a:t>The distance between clusters equals the distance between those two elements (one in each cluster) that are farthest away from each other. It tends to produce compact clusters but particularly sensitive to outliers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1" dirty="0"/>
              <a:t>Average linkage </a:t>
            </a:r>
            <a:r>
              <a:rPr lang="en-US" sz="1600" dirty="0"/>
              <a:t>: </a:t>
            </a:r>
            <a:r>
              <a:rPr lang="en-US" dirty="0"/>
              <a:t>The distance between clusters equals to the weighted distance between their centroids. Ward’s method.</a:t>
            </a:r>
            <a:endParaRPr lang="fr-FR" sz="1600" dirty="0"/>
          </a:p>
          <a:p>
            <a:r>
              <a:rPr lang="fr-FR" dirty="0">
                <a:hlinkClick r:id="rId3"/>
              </a:rPr>
              <a:t>https://towardsdatascience.com/understanding-the-concept-of-hierarchical-clustering-technique-c6e8243758ec</a:t>
            </a:r>
            <a:endParaRPr lang="fr-FR" dirty="0"/>
          </a:p>
        </p:txBody>
      </p:sp>
    </p:spTree>
    <p:extLst>
      <p:ext uri="{BB962C8B-B14F-4D97-AF65-F5344CB8AC3E}">
        <p14:creationId xmlns:p14="http://schemas.microsoft.com/office/powerpoint/2010/main" val="376812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Dendrogramme</a:t>
            </a:r>
            <a:r>
              <a:rPr lang="fr-FR" dirty="0"/>
              <a:t> : </a:t>
            </a:r>
          </a:p>
          <a:p>
            <a:pPr marL="285750" indent="-285750">
              <a:buFontTx/>
              <a:buChar char="-"/>
            </a:pPr>
            <a:r>
              <a:rPr lang="fr-FR" dirty="0"/>
              <a:t>permet de visualiser la proximité entre les groupes</a:t>
            </a:r>
          </a:p>
          <a:p>
            <a:pPr marL="285750" indent="-285750">
              <a:buFontTx/>
              <a:buChar char="-"/>
            </a:pPr>
            <a:r>
              <a:rPr lang="en-US" sz="1600" b="0" i="0" kern="1200" dirty="0">
                <a:solidFill>
                  <a:schemeClr val="tx1"/>
                </a:solidFill>
                <a:effectLst/>
                <a:latin typeface="+mn-lt"/>
                <a:ea typeface="+mn-ea"/>
                <a:cs typeface="+mn-cs"/>
              </a:rPr>
              <a:t>is a visualization in form of a tree showing the order and distances of merges during the hierarchical clustering</a:t>
            </a:r>
            <a:endParaRPr lang="fr-FR" dirty="0"/>
          </a:p>
        </p:txBody>
      </p:sp>
    </p:spTree>
    <p:extLst>
      <p:ext uri="{BB962C8B-B14F-4D97-AF65-F5344CB8AC3E}">
        <p14:creationId xmlns:p14="http://schemas.microsoft.com/office/powerpoint/2010/main" val="3993242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630" y="1604798"/>
            <a:ext cx="11076243" cy="1470025"/>
          </a:xfrm>
          <a:prstGeom prst="rect">
            <a:avLst/>
          </a:prstGeom>
        </p:spPr>
        <p:txBody>
          <a:bodyPr anchor="b" anchorCtr="0">
            <a:noAutofit/>
          </a:bodyPr>
          <a:lstStyle>
            <a:lvl1pPr>
              <a:defRPr sz="3999" b="1" baseline="0">
                <a:solidFill>
                  <a:schemeClr val="bg1"/>
                </a:solidFill>
                <a:latin typeface="Verdana" pitchFamily="34" charset="0"/>
                <a:ea typeface="Verdana" pitchFamily="34" charset="0"/>
                <a:cs typeface="Verdana" pitchFamily="34" charset="0"/>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283834" y="3094328"/>
            <a:ext cx="11080039" cy="1486800"/>
          </a:xfrm>
          <a:prstGeom prst="rect">
            <a:avLst/>
          </a:prstGeom>
        </p:spPr>
        <p:txBody>
          <a:bodyPr>
            <a:noAutofit/>
          </a:bodyPr>
          <a:lstStyle>
            <a:lvl1pPr marL="0" indent="0" algn="l">
              <a:buNone/>
              <a:defRPr sz="3732" b="0">
                <a:solidFill>
                  <a:schemeClr val="bg1"/>
                </a:solidFill>
                <a:latin typeface="Verdana" pitchFamily="34" charset="0"/>
                <a:ea typeface="Verdana" pitchFamily="34" charset="0"/>
                <a:cs typeface="Verdana" pitchFamily="34"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GB" noProof="0" dirty="0"/>
              <a:t>Click to edit the sub title</a:t>
            </a:r>
          </a:p>
        </p:txBody>
      </p:sp>
      <p:sp>
        <p:nvSpPr>
          <p:cNvPr id="8" name="AddCustomDate#1"/>
          <p:cNvSpPr txBox="1"/>
          <p:nvPr userDrawn="1"/>
        </p:nvSpPr>
        <p:spPr>
          <a:xfrm>
            <a:off x="290074" y="4965171"/>
            <a:ext cx="1409360" cy="338554"/>
          </a:xfrm>
          <a:prstGeom prst="rect">
            <a:avLst/>
          </a:prstGeom>
          <a:noFill/>
        </p:spPr>
        <p:txBody>
          <a:bodyPr wrap="none" rtlCol="0">
            <a:spAutoFit/>
          </a:bodyPr>
          <a:lstStyle/>
          <a:p>
            <a:r>
              <a:rPr lang="en-GB" sz="1600" b="0" noProof="0" dirty="0">
                <a:solidFill>
                  <a:schemeClr val="bg1"/>
                </a:solidFill>
                <a:latin typeface="Verdana" pitchFamily="34" charset="0"/>
                <a:ea typeface="Verdana" pitchFamily="34" charset="0"/>
                <a:cs typeface="Verdana" pitchFamily="34" charset="0"/>
              </a:rPr>
              <a:t>17/01/2018</a:t>
            </a:r>
          </a:p>
        </p:txBody>
      </p:sp>
      <p:sp>
        <p:nvSpPr>
          <p:cNvPr id="10" name="AddClassification"/>
          <p:cNvSpPr txBox="1">
            <a:spLocks noChangeArrowheads="1"/>
          </p:cNvSpPr>
          <p:nvPr userDrawn="1"/>
        </p:nvSpPr>
        <p:spPr bwMode="auto">
          <a:xfrm>
            <a:off x="5141267" y="6195793"/>
            <a:ext cx="1906291" cy="2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GB" sz="1066" b="0" noProof="0" dirty="0">
                <a:solidFill>
                  <a:schemeClr val="bg1"/>
                </a:solidFill>
                <a:latin typeface="Verdana" pitchFamily="34" charset="0"/>
                <a:ea typeface="Verdana" pitchFamily="34" charset="0"/>
                <a:cs typeface="Verdana" pitchFamily="34" charset="0"/>
              </a:rPr>
              <a:t>© Atos - For internal use</a:t>
            </a:r>
          </a:p>
        </p:txBody>
      </p:sp>
    </p:spTree>
    <p:extLst>
      <p:ext uri="{BB962C8B-B14F-4D97-AF65-F5344CB8AC3E}">
        <p14:creationId xmlns:p14="http://schemas.microsoft.com/office/powerpoint/2010/main" val="316955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solidFill>
          <a:srgbClr val="0066A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8075"/>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15378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 y="-26151"/>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3428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8075"/>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15544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24224"/>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864471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0373"/>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282940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24224"/>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45553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0373"/>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679776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18197"/>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49814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18197"/>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345497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32734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solidFill>
          <a:srgbClr val="0066A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0"/>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036554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27296"/>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439766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650164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41476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0066A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00560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817770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36395"/>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4222927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041477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227063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806456" y="2660915"/>
            <a:ext cx="6239068"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489920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7631" y="1604798"/>
            <a:ext cx="6598281" cy="1470025"/>
          </a:xfrm>
          <a:prstGeom prst="rect">
            <a:avLst/>
          </a:prstGeom>
        </p:spPr>
        <p:txBody>
          <a:bodyPr anchor="b" anchorCtr="0">
            <a:noAutofit/>
          </a:bodyPr>
          <a:lstStyle>
            <a:lvl1pPr>
              <a:defRPr sz="3999" b="1" baseline="0">
                <a:solidFill>
                  <a:schemeClr val="bg1"/>
                </a:solidFill>
                <a:latin typeface="Verdana" pitchFamily="34" charset="0"/>
                <a:ea typeface="Verdana" pitchFamily="34" charset="0"/>
                <a:cs typeface="Verdana" pitchFamily="34" charset="0"/>
              </a:defRPr>
            </a:lvl1pPr>
          </a:lstStyle>
          <a:p>
            <a:r>
              <a:rPr lang="en-GB" noProof="0" dirty="0"/>
              <a:t>Click to edit the title</a:t>
            </a:r>
          </a:p>
        </p:txBody>
      </p:sp>
      <p:sp>
        <p:nvSpPr>
          <p:cNvPr id="7" name="AddNotifier#1"/>
          <p:cNvSpPr txBox="1">
            <a:spLocks noChangeArrowheads="1"/>
          </p:cNvSpPr>
          <p:nvPr userDrawn="1"/>
        </p:nvSpPr>
        <p:spPr bwMode="auto">
          <a:xfrm>
            <a:off x="311940" y="5654157"/>
            <a:ext cx="6550358" cy="8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933" kern="1200" dirty="0">
                <a:solidFill>
                  <a:schemeClr val="bg1"/>
                </a:solidFill>
                <a:latin typeface="Verdana" pitchFamily="34" charset="0"/>
                <a:ea typeface="Verdana" pitchFamily="34" charset="0"/>
                <a:cs typeface="Verdana" pitchFamily="34" charset="0"/>
              </a:rPr>
              <a:t>Atos, the Atos logo, Atos Codex, Atos Consulting, Atos Worldgrid, Worldline, </a:t>
            </a:r>
            <a:r>
              <a:rPr lang="en-US" sz="933" kern="1200" dirty="0" err="1">
                <a:solidFill>
                  <a:schemeClr val="bg1"/>
                </a:solidFill>
                <a:latin typeface="Verdana" pitchFamily="34" charset="0"/>
                <a:ea typeface="Verdana" pitchFamily="34" charset="0"/>
                <a:cs typeface="Verdana" pitchFamily="34" charset="0"/>
              </a:rPr>
              <a:t>BlueKiwi</a:t>
            </a:r>
            <a:r>
              <a:rPr lang="en-US" sz="933" kern="1200" dirty="0">
                <a:solidFill>
                  <a:schemeClr val="bg1"/>
                </a:solidFill>
                <a:latin typeface="Verdana" pitchFamily="34" charset="0"/>
                <a:ea typeface="Verdana" pitchFamily="34" charset="0"/>
                <a:cs typeface="Verdana" pitchFamily="34" charset="0"/>
              </a:rPr>
              <a:t>, Bull, Canopy the Open Cloud Company, Unify, </a:t>
            </a:r>
            <a:r>
              <a:rPr lang="en-US" sz="933" kern="1200" dirty="0" err="1">
                <a:solidFill>
                  <a:schemeClr val="bg1"/>
                </a:solidFill>
                <a:latin typeface="Verdana" pitchFamily="34" charset="0"/>
                <a:ea typeface="Verdana" pitchFamily="34" charset="0"/>
                <a:cs typeface="Verdana" pitchFamily="34" charset="0"/>
              </a:rPr>
              <a:t>Yunano</a:t>
            </a:r>
            <a:r>
              <a:rPr lang="en-US" sz="933" kern="1200" dirty="0">
                <a:solidFill>
                  <a:schemeClr val="bg1"/>
                </a:solidFill>
                <a:latin typeface="Verdana" pitchFamily="34" charset="0"/>
                <a:ea typeface="Verdana" pitchFamily="34" charset="0"/>
                <a:cs typeface="Verdana" pitchFamily="34" charset="0"/>
              </a:rPr>
              <a:t>, Zero Email, Zero Email Certified and The Zero Email Company are registered trademarks of the Atos group. May 2016. © 2016 Atos. Confidential information owned by Atos, to be used by the recipient only. This document, or any part of it, may not be reproduced, copied, circulated and/or distributed nor quoted without prior written approval from Atos.</a:t>
            </a:r>
            <a:endParaRPr lang="en-US" sz="933"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6568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5" y="1454400"/>
            <a:ext cx="11660963"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2646164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Standard page">
    <p:bg bwMode="gray">
      <p:bgPr>
        <a:solidFill>
          <a:schemeClr val="bg1"/>
        </a:solid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1"/>
          </p:nvPr>
        </p:nvSpPr>
        <p:spPr>
          <a:xfrm>
            <a:off x="486709" y="771527"/>
            <a:ext cx="11225994" cy="586628"/>
          </a:xfrm>
        </p:spPr>
        <p:txBody>
          <a:bodyPr vert="horz" wrap="square" lIns="0" tIns="0" rIns="0" bIns="0" rtlCol="0">
            <a:noAutofit/>
          </a:bodyPr>
          <a:lstStyle>
            <a:lvl1pPr marL="0" indent="0">
              <a:buFontTx/>
              <a:buNone/>
              <a:defRPr lang="en-US" sz="1800" b="1" spc="-31" smtClean="0">
                <a:solidFill>
                  <a:schemeClr val="tx2"/>
                </a:solidFill>
              </a:defRPr>
            </a:lvl1pPr>
            <a:lvl2pPr marL="187084" indent="0">
              <a:buFontTx/>
              <a:buNone/>
              <a:defRPr lang="en-US" sz="1800" smtClean="0">
                <a:latin typeface="+mn-lt"/>
                <a:ea typeface="+mn-ea"/>
                <a:cs typeface="+mn-cs"/>
              </a:defRPr>
            </a:lvl2pPr>
            <a:lvl3pPr marL="644092" indent="0">
              <a:buFontTx/>
              <a:buNone/>
              <a:defRPr lang="en-US" sz="1800" smtClean="0">
                <a:latin typeface="+mn-lt"/>
                <a:ea typeface="+mn-ea"/>
                <a:cs typeface="+mn-cs"/>
              </a:defRPr>
            </a:lvl3pPr>
            <a:lvl4pPr marL="1101101" indent="0">
              <a:buFontTx/>
              <a:buNone/>
              <a:defRPr lang="en-US" sz="1800" smtClean="0">
                <a:latin typeface="+mn-lt"/>
                <a:ea typeface="+mn-ea"/>
                <a:cs typeface="+mn-cs"/>
              </a:defRPr>
            </a:lvl4pPr>
            <a:lvl5pPr marL="1558110" indent="0">
              <a:buFontTx/>
              <a:buNone/>
              <a:defRPr lang="en-GB" sz="1800">
                <a:latin typeface="+mn-lt"/>
                <a:ea typeface="+mn-ea"/>
                <a:cs typeface="+mn-cs"/>
              </a:defRPr>
            </a:lvl5pPr>
          </a:lstStyle>
          <a:p>
            <a:pPr marL="12675" marR="5069" lvl="0" defTabSz="457008">
              <a:lnSpc>
                <a:spcPct val="90000"/>
              </a:lnSpc>
            </a:pPr>
            <a:r>
              <a:rPr lang="en-US"/>
              <a:t>Click to edit Master text styles</a:t>
            </a:r>
          </a:p>
        </p:txBody>
      </p:sp>
      <p:sp>
        <p:nvSpPr>
          <p:cNvPr id="2" name="Title 1"/>
          <p:cNvSpPr>
            <a:spLocks noGrp="1"/>
          </p:cNvSpPr>
          <p:nvPr>
            <p:ph type="title"/>
          </p:nvPr>
        </p:nvSpPr>
        <p:spPr>
          <a:xfrm>
            <a:off x="486710" y="282389"/>
            <a:ext cx="5514597" cy="469755"/>
          </a:xfrm>
        </p:spPr>
        <p:txBody>
          <a:bodyPr vert="horz" lIns="0" tIns="0" rIns="0" bIns="0" rtlCol="0" anchor="ctr" anchorCtr="0">
            <a:noAutofit/>
          </a:bodyPr>
          <a:lstStyle>
            <a:lvl1pPr>
              <a:defRPr lang="nl-NL" sz="1400" spc="-25" dirty="0">
                <a:solidFill>
                  <a:schemeClr val="tx1"/>
                </a:solidFill>
              </a:defRPr>
            </a:lvl1pPr>
          </a:lstStyle>
          <a:p>
            <a:pPr lvl="0"/>
            <a:r>
              <a:rPr lang="en-US"/>
              <a:t>Click to edit Master title style</a:t>
            </a:r>
            <a:endParaRPr lang="nl-NL" dirty="0"/>
          </a:p>
        </p:txBody>
      </p:sp>
      <p:sp>
        <p:nvSpPr>
          <p:cNvPr id="10" name="object 12"/>
          <p:cNvSpPr/>
          <p:nvPr/>
        </p:nvSpPr>
        <p:spPr>
          <a:xfrm>
            <a:off x="4" y="518500"/>
            <a:ext cx="390516" cy="0"/>
          </a:xfrm>
          <a:custGeom>
            <a:avLst/>
            <a:gdLst/>
            <a:ahLst/>
            <a:cxnLst/>
            <a:rect l="l" t="t" r="r" b="b"/>
            <a:pathLst>
              <a:path w="293370">
                <a:moveTo>
                  <a:pt x="0" y="0"/>
                </a:moveTo>
                <a:lnTo>
                  <a:pt x="293268" y="0"/>
                </a:lnTo>
              </a:path>
            </a:pathLst>
          </a:custGeom>
          <a:ln w="12700">
            <a:solidFill>
              <a:schemeClr val="tx1"/>
            </a:solidFill>
          </a:ln>
        </p:spPr>
        <p:txBody>
          <a:bodyPr wrap="square" lIns="0" tIns="0" rIns="0" bIns="0" rtlCol="0"/>
          <a:lstStyle/>
          <a:p>
            <a:endParaRPr sz="1800">
              <a:solidFill>
                <a:schemeClr val="tx1"/>
              </a:solidFill>
            </a:endParaRPr>
          </a:p>
        </p:txBody>
      </p:sp>
      <p:sp>
        <p:nvSpPr>
          <p:cNvPr id="11" name="TextBox 10"/>
          <p:cNvSpPr txBox="1"/>
          <p:nvPr/>
        </p:nvSpPr>
        <p:spPr>
          <a:xfrm>
            <a:off x="329684" y="6429194"/>
            <a:ext cx="483339" cy="166712"/>
          </a:xfrm>
          <a:prstGeom prst="rect">
            <a:avLst/>
          </a:prstGeom>
        </p:spPr>
        <p:txBody>
          <a:bodyPr vert="horz" wrap="square" lIns="0" tIns="0" rIns="0" bIns="0" rtlCol="0" anchor="ctr">
            <a:spAutoFit/>
          </a:bodyPr>
          <a:lstStyle>
            <a:defPPr>
              <a:defRPr lang="en-US"/>
            </a:defPPr>
            <a:lvl1pPr marL="25356" algn="r">
              <a:lnSpc>
                <a:spcPts val="1332"/>
              </a:lnSpc>
              <a:defRPr sz="1200">
                <a:latin typeface="Stag Light"/>
                <a:cs typeface="Stag Light"/>
              </a:defRPr>
            </a:lvl1pPr>
          </a:lstStyle>
          <a:p>
            <a:pPr lvl="0" algn="r"/>
            <a:fld id="{CB59B384-42B2-4AEB-B4FD-F2BCF9C535CC}" type="slidenum">
              <a:rPr lang="en-GB" sz="1100" smtClean="0">
                <a:solidFill>
                  <a:schemeClr val="tx1"/>
                </a:solidFill>
                <a:latin typeface="Verdana" panose="020B0604030504040204" pitchFamily="34" charset="0"/>
                <a:ea typeface="Verdana" panose="020B0604030504040204" pitchFamily="34" charset="0"/>
                <a:cs typeface="Verdana" panose="020B0604030504040204" pitchFamily="34" charset="0"/>
              </a:rPr>
              <a:pPr lvl="0" algn="r"/>
              <a:t>‹N°›</a:t>
            </a:fld>
            <a:endParaRPr lang="en-GB"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object 2"/>
          <p:cNvSpPr/>
          <p:nvPr/>
        </p:nvSpPr>
        <p:spPr>
          <a:xfrm>
            <a:off x="4" y="6503027"/>
            <a:ext cx="390516" cy="0"/>
          </a:xfrm>
          <a:custGeom>
            <a:avLst/>
            <a:gdLst/>
            <a:ahLst/>
            <a:cxnLst/>
            <a:rect l="l" t="t" r="r" b="b"/>
            <a:pathLst>
              <a:path w="293370">
                <a:moveTo>
                  <a:pt x="0" y="0"/>
                </a:moveTo>
                <a:lnTo>
                  <a:pt x="293268" y="0"/>
                </a:lnTo>
              </a:path>
            </a:pathLst>
          </a:custGeom>
          <a:ln w="12700">
            <a:solidFill>
              <a:schemeClr val="tx1"/>
            </a:solidFill>
          </a:ln>
        </p:spPr>
        <p:txBody>
          <a:bodyPr wrap="square" lIns="0" tIns="0" rIns="0" bIns="0" rtlCol="0"/>
          <a:lstStyle/>
          <a:p>
            <a:endParaRPr sz="16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542" y="6468330"/>
            <a:ext cx="2179731" cy="114767"/>
          </a:xfrm>
          <a:prstGeom prst="rect">
            <a:avLst/>
          </a:prstGeom>
        </p:spPr>
      </p:pic>
    </p:spTree>
    <p:extLst>
      <p:ext uri="{BB962C8B-B14F-4D97-AF65-F5344CB8AC3E}">
        <p14:creationId xmlns:p14="http://schemas.microsoft.com/office/powerpoint/2010/main" val="2958709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362057" y="2413000"/>
            <a:ext cx="2877918" cy="2880000"/>
          </a:xfrm>
        </p:spPr>
        <p:txBody>
          <a:bodyPr/>
          <a:lstStyle/>
          <a:p>
            <a:pPr lvl="0"/>
            <a:r>
              <a:rPr lang="sk-SK"/>
              <a:t>Click to edit Master text styles</a:t>
            </a:r>
          </a:p>
        </p:txBody>
      </p:sp>
      <p:sp>
        <p:nvSpPr>
          <p:cNvPr id="12" name="Content Placeholder 3"/>
          <p:cNvSpPr>
            <a:spLocks noGrp="1"/>
          </p:cNvSpPr>
          <p:nvPr>
            <p:ph sz="quarter" idx="25"/>
          </p:nvPr>
        </p:nvSpPr>
        <p:spPr>
          <a:xfrm>
            <a:off x="3233061" y="2413000"/>
            <a:ext cx="2877918" cy="2880000"/>
          </a:xfrm>
        </p:spPr>
        <p:txBody>
          <a:bodyPr/>
          <a:lstStyle/>
          <a:p>
            <a:pPr lvl="0"/>
            <a:r>
              <a:rPr lang="sk-SK"/>
              <a:t>Click to edit Master text styles</a:t>
            </a:r>
          </a:p>
        </p:txBody>
      </p:sp>
      <p:sp>
        <p:nvSpPr>
          <p:cNvPr id="13" name="Content Placeholder 3"/>
          <p:cNvSpPr>
            <a:spLocks noGrp="1"/>
          </p:cNvSpPr>
          <p:nvPr>
            <p:ph sz="quarter" idx="26"/>
          </p:nvPr>
        </p:nvSpPr>
        <p:spPr>
          <a:xfrm>
            <a:off x="6104077" y="2413000"/>
            <a:ext cx="2877918" cy="2880000"/>
          </a:xfrm>
        </p:spPr>
        <p:txBody>
          <a:bodyPr/>
          <a:lstStyle/>
          <a:p>
            <a:pPr lvl="0"/>
            <a:r>
              <a:rPr lang="sk-SK"/>
              <a:t>Click to edit Master text styles</a:t>
            </a:r>
          </a:p>
        </p:txBody>
      </p:sp>
      <p:sp>
        <p:nvSpPr>
          <p:cNvPr id="14" name="Content Placeholder 3"/>
          <p:cNvSpPr>
            <a:spLocks noGrp="1"/>
          </p:cNvSpPr>
          <p:nvPr>
            <p:ph sz="quarter" idx="27"/>
          </p:nvPr>
        </p:nvSpPr>
        <p:spPr>
          <a:xfrm>
            <a:off x="8975054" y="2413000"/>
            <a:ext cx="2877918" cy="2880000"/>
          </a:xfrm>
        </p:spPr>
        <p:txBody>
          <a:bodyPr/>
          <a:lstStyle/>
          <a:p>
            <a:pPr lvl="0"/>
            <a:r>
              <a:rPr lang="sk-SK"/>
              <a:t>Click to edit Master text styles</a:t>
            </a:r>
          </a:p>
        </p:txBody>
      </p:sp>
      <p:sp>
        <p:nvSpPr>
          <p:cNvPr id="5" name="Text Placeholder 4"/>
          <p:cNvSpPr>
            <a:spLocks noGrp="1"/>
          </p:cNvSpPr>
          <p:nvPr>
            <p:ph type="body" sz="quarter" idx="28"/>
          </p:nvPr>
        </p:nvSpPr>
        <p:spPr>
          <a:xfrm>
            <a:off x="362105" y="1600200"/>
            <a:ext cx="10506326" cy="812800"/>
          </a:xfrm>
        </p:spPr>
        <p:txBody>
          <a:bodyPr lIns="134967" tIns="70182" rIns="134967" bIns="70182"/>
          <a:lstStyle>
            <a:lvl1pPr algn="l">
              <a:lnSpc>
                <a:spcPct val="120000"/>
              </a:lnSpc>
              <a:spcAft>
                <a:spcPts val="800"/>
              </a:spcAft>
              <a:defRPr/>
            </a:lvl1pPr>
            <a:lvl2pPr algn="ctr">
              <a:lnSpc>
                <a:spcPct val="120000"/>
              </a:lnSpc>
              <a:spcAft>
                <a:spcPts val="800"/>
              </a:spcAft>
              <a:defRPr/>
            </a:lvl2pPr>
            <a:lvl3pPr algn="ctr">
              <a:lnSpc>
                <a:spcPct val="120000"/>
              </a:lnSpc>
              <a:spcAft>
                <a:spcPts val="800"/>
              </a:spcAft>
              <a:defRPr/>
            </a:lvl3pPr>
            <a:lvl4pPr algn="ctr">
              <a:lnSpc>
                <a:spcPct val="120000"/>
              </a:lnSpc>
              <a:spcAft>
                <a:spcPts val="800"/>
              </a:spcAft>
              <a:defRPr/>
            </a:lvl4pPr>
            <a:lvl5pPr algn="ctr">
              <a:lnSpc>
                <a:spcPct val="120000"/>
              </a:lnSpc>
              <a:spcAft>
                <a:spcPts val="800"/>
              </a:spcAft>
              <a:defRPr/>
            </a:lvl5pPr>
          </a:lstStyle>
          <a:p>
            <a:pPr lvl="0"/>
            <a:r>
              <a:rPr lang="sk-SK"/>
              <a:t>Click to edit Master text styles</a:t>
            </a:r>
          </a:p>
        </p:txBody>
      </p:sp>
      <p:sp>
        <p:nvSpPr>
          <p:cNvPr id="9" name="Slide Number Placeholder 3">
            <a:extLst>
              <a:ext uri="{FF2B5EF4-FFF2-40B4-BE49-F238E27FC236}">
                <a16:creationId xmlns:a16="http://schemas.microsoft.com/office/drawing/2014/main" id="{B5496468-0413-4731-BC8D-F40F8207BB04}"/>
              </a:ext>
            </a:extLst>
          </p:cNvPr>
          <p:cNvSpPr>
            <a:spLocks noGrp="1"/>
          </p:cNvSpPr>
          <p:nvPr>
            <p:ph type="sldNum" sz="quarter" idx="4"/>
          </p:nvPr>
        </p:nvSpPr>
        <p:spPr>
          <a:xfrm>
            <a:off x="2903137" y="6324974"/>
            <a:ext cx="1795324" cy="498205"/>
          </a:xfrm>
          <a:prstGeom prst="rect">
            <a:avLst/>
          </a:prstGeom>
          <a:noFill/>
          <a:ln w="12700" cmpd="sng">
            <a:noFill/>
          </a:ln>
        </p:spPr>
        <p:txBody>
          <a:bodyPr wrap="square" lIns="143963" tIns="134997" rIns="143963" bIns="134997" anchor="ctr" anchorCtr="1">
            <a:spAutoFit/>
          </a:bodyPr>
          <a:lstStyle>
            <a:lvl1pPr>
              <a:defRPr lang="en-US" sz="1466">
                <a:ln>
                  <a:noFill/>
                </a:ln>
                <a:solidFill>
                  <a:schemeClr val="accent2"/>
                </a:solidFill>
                <a:latin typeface="Roboto Light"/>
                <a:cs typeface="Roboto Light"/>
              </a:defRPr>
            </a:lvl1pPr>
          </a:lstStyle>
          <a:p>
            <a:pPr defTabSz="914149"/>
            <a:r>
              <a:rPr lang="fr-FR"/>
              <a:t> - </a:t>
            </a:r>
            <a:fld id="{77513DED-9F41-6D4C-AADB-00EAAC4B4386}" type="slidenum">
              <a:rPr lang="fr-FR" smtClean="0"/>
              <a:pPr defTabSz="914149"/>
              <a:t>‹N°›</a:t>
            </a:fld>
            <a:r>
              <a:rPr lang="fr-FR"/>
              <a:t> -</a:t>
            </a:r>
            <a:endParaRPr dirty="0"/>
          </a:p>
        </p:txBody>
      </p:sp>
    </p:spTree>
    <p:extLst>
      <p:ext uri="{BB962C8B-B14F-4D97-AF65-F5344CB8AC3E}">
        <p14:creationId xmlns:p14="http://schemas.microsoft.com/office/powerpoint/2010/main" val="3471215706"/>
      </p:ext>
    </p:extLst>
  </p:cSld>
  <p:clrMapOvr>
    <a:masterClrMapping/>
  </p:clrMapOvr>
  <p:extLst mod="1">
    <p:ext uri="{DCECCB84-F9BA-43D5-87BE-67443E8EF086}">
      <p15:sldGuideLst xmlns:p15="http://schemas.microsoft.com/office/powerpoint/2012/main">
        <p15:guide id="1" orient="horz" pos="288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741" y="647705"/>
            <a:ext cx="10969943" cy="769937"/>
          </a:xfrm>
        </p:spPr>
        <p:txBody>
          <a:bodyPr>
            <a:normAutofit/>
          </a:bodyPr>
          <a:lstStyle>
            <a:lvl1pPr algn="l">
              <a:defRPr sz="2133"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p>
        </p:txBody>
      </p:sp>
      <p:sp>
        <p:nvSpPr>
          <p:cNvPr id="7" name="object 12"/>
          <p:cNvSpPr/>
          <p:nvPr userDrawn="1"/>
        </p:nvSpPr>
        <p:spPr>
          <a:xfrm>
            <a:off x="14" y="518500"/>
            <a:ext cx="390516" cy="0"/>
          </a:xfrm>
          <a:custGeom>
            <a:avLst/>
            <a:gdLst/>
            <a:ahLst/>
            <a:cxnLst/>
            <a:rect l="l" t="t" r="r" b="b"/>
            <a:pathLst>
              <a:path w="293370">
                <a:moveTo>
                  <a:pt x="0" y="0"/>
                </a:moveTo>
                <a:lnTo>
                  <a:pt x="293268" y="0"/>
                </a:lnTo>
              </a:path>
            </a:pathLst>
          </a:custGeom>
          <a:ln w="12700">
            <a:solidFill>
              <a:srgbClr val="000000"/>
            </a:solidFill>
          </a:ln>
        </p:spPr>
        <p:txBody>
          <a:bodyPr wrap="square" lIns="0" tIns="0" rIns="0" bIns="0" rtlCol="0"/>
          <a:lstStyle/>
          <a:p>
            <a:pPr defTabSz="609125"/>
            <a:endParaRPr sz="3199">
              <a:solidFill>
                <a:prstClr val="black"/>
              </a:solidFill>
            </a:endParaRPr>
          </a:p>
        </p:txBody>
      </p:sp>
      <p:pic>
        <p:nvPicPr>
          <p:cNvPr id="8" name="Picture 26" descr="Logo_CMYK 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2403" y="6174921"/>
            <a:ext cx="1124980" cy="596651"/>
          </a:xfrm>
          <a:prstGeom prst="rect">
            <a:avLst/>
          </a:prstGeom>
        </p:spPr>
      </p:pic>
    </p:spTree>
    <p:extLst>
      <p:ext uri="{BB962C8B-B14F-4D97-AF65-F5344CB8AC3E}">
        <p14:creationId xmlns:p14="http://schemas.microsoft.com/office/powerpoint/2010/main" val="2636112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Closing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4270685" y="2660915"/>
            <a:ext cx="7294910" cy="1440160"/>
          </a:xfrm>
          <a:prstGeom prst="rect">
            <a:avLst/>
          </a:prstGeom>
          <a:ln w="15874">
            <a:noFill/>
          </a:ln>
        </p:spPr>
        <p:txBody>
          <a:bodyPr vert="horz" lIns="0" tIns="0" rIns="0" bIns="0" rtlCol="0" anchor="b" anchorCtr="0">
            <a:noAutofit/>
          </a:bodyPr>
          <a:lstStyle>
            <a:lvl1pPr algn="l" defTabSz="914400" rtl="0" eaLnBrk="1" latinLnBrk="0" hangingPunct="1">
              <a:spcBef>
                <a:spcPct val="0"/>
              </a:spcBef>
              <a:buNone/>
              <a:defRPr sz="3000" b="0" kern="1200" baseline="0">
                <a:solidFill>
                  <a:schemeClr val="bg1"/>
                </a:solidFill>
                <a:latin typeface="Stag Book" pitchFamily="50" charset="0"/>
                <a:ea typeface="Verdana" pitchFamily="34" charset="0"/>
                <a:cs typeface="Verdana" pitchFamily="34" charset="0"/>
              </a:defRPr>
            </a:lvl1pPr>
          </a:lstStyle>
          <a:p>
            <a:r>
              <a:rPr lang="en-US" sz="3999">
                <a:solidFill>
                  <a:prstClr val="white"/>
                </a:solidFill>
                <a:latin typeface="Verdana" panose="020B0604030504040204" pitchFamily="34" charset="0"/>
              </a:rPr>
              <a:t>Click to add chapter title </a:t>
            </a:r>
          </a:p>
        </p:txBody>
      </p:sp>
      <p:grpSp>
        <p:nvGrpSpPr>
          <p:cNvPr id="5" name="Group 4"/>
          <p:cNvGrpSpPr/>
          <p:nvPr userDrawn="1"/>
        </p:nvGrpSpPr>
        <p:grpSpPr>
          <a:xfrm>
            <a:off x="-28134" y="0"/>
            <a:ext cx="12216958" cy="6858000"/>
            <a:chOff x="-21106" y="0"/>
            <a:chExt cx="9165105" cy="514350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8" name="Rectangle 7"/>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solidFill>
                  <a:prstClr val="white"/>
                </a:solidFill>
              </a:endParaRPr>
            </a:p>
          </p:txBody>
        </p:sp>
      </p:grpSp>
    </p:spTree>
    <p:extLst>
      <p:ext uri="{BB962C8B-B14F-4D97-AF65-F5344CB8AC3E}">
        <p14:creationId xmlns:p14="http://schemas.microsoft.com/office/powerpoint/2010/main" val="385580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DB3C69-3957-444C-A6C3-935A6DDF854B}"/>
              </a:ext>
            </a:extLst>
          </p:cNvPr>
          <p:cNvSpPr>
            <a:spLocks noGrp="1"/>
          </p:cNvSpPr>
          <p:nvPr>
            <p:ph type="ctrTitle"/>
          </p:nvPr>
        </p:nvSpPr>
        <p:spPr>
          <a:xfrm>
            <a:off x="1523603" y="1122363"/>
            <a:ext cx="9141619" cy="2387600"/>
          </a:xfrm>
        </p:spPr>
        <p:txBody>
          <a:bodyPr anchor="b"/>
          <a:lstStyle>
            <a:lvl1pPr algn="ctr">
              <a:defRPr sz="5998"/>
            </a:lvl1pPr>
          </a:lstStyle>
          <a:p>
            <a:r>
              <a:rPr lang="fr-FR"/>
              <a:t>Modifiez le style du titre</a:t>
            </a:r>
          </a:p>
        </p:txBody>
      </p:sp>
      <p:sp>
        <p:nvSpPr>
          <p:cNvPr id="3" name="Sous-titre 2">
            <a:extLst>
              <a:ext uri="{FF2B5EF4-FFF2-40B4-BE49-F238E27FC236}">
                <a16:creationId xmlns:a16="http://schemas.microsoft.com/office/drawing/2014/main" id="{803BFC32-76B4-427D-BB83-4189C51F8AE4}"/>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3499B28-A890-413F-9C1C-BFAEF982D7D0}"/>
              </a:ext>
            </a:extLst>
          </p:cNvPr>
          <p:cNvSpPr>
            <a:spLocks noGrp="1"/>
          </p:cNvSpPr>
          <p:nvPr>
            <p:ph type="dt" sz="half" idx="10"/>
          </p:nvPr>
        </p:nvSpPr>
        <p:spPr/>
        <p:txBody>
          <a:bodyPr/>
          <a:lstStyle/>
          <a:p>
            <a:fld id="{C0C903AB-328A-44AA-8D36-CEFBC80808FF}" type="datetime1">
              <a:rPr lang="fr-FR" smtClean="0"/>
              <a:t>06/01/2020</a:t>
            </a:fld>
            <a:endParaRPr lang="fr-FR"/>
          </a:p>
        </p:txBody>
      </p:sp>
      <p:sp>
        <p:nvSpPr>
          <p:cNvPr id="5" name="Espace réservé du pied de page 4">
            <a:extLst>
              <a:ext uri="{FF2B5EF4-FFF2-40B4-BE49-F238E27FC236}">
                <a16:creationId xmlns:a16="http://schemas.microsoft.com/office/drawing/2014/main" id="{CF0C445D-4A13-4A2F-A7F3-0CA08D45D7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12DA43-53EE-41C7-971D-80F966E441BD}"/>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2532311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C25747-8FB3-4268-8550-FA3BA26A22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FAEE9A-DA16-4797-9DD3-8014C8E52AC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210C58-CB89-46AA-BE95-E2040A4A131E}"/>
              </a:ext>
            </a:extLst>
          </p:cNvPr>
          <p:cNvSpPr>
            <a:spLocks noGrp="1"/>
          </p:cNvSpPr>
          <p:nvPr>
            <p:ph type="dt" sz="half" idx="10"/>
          </p:nvPr>
        </p:nvSpPr>
        <p:spPr/>
        <p:txBody>
          <a:bodyPr/>
          <a:lstStyle/>
          <a:p>
            <a:fld id="{9A72E4A8-B2F7-455F-873B-AB4B40B9FE5C}" type="datetime1">
              <a:rPr lang="fr-FR" smtClean="0"/>
              <a:t>06/01/2020</a:t>
            </a:fld>
            <a:endParaRPr lang="fr-FR"/>
          </a:p>
        </p:txBody>
      </p:sp>
      <p:sp>
        <p:nvSpPr>
          <p:cNvPr id="5" name="Espace réservé du pied de page 4">
            <a:extLst>
              <a:ext uri="{FF2B5EF4-FFF2-40B4-BE49-F238E27FC236}">
                <a16:creationId xmlns:a16="http://schemas.microsoft.com/office/drawing/2014/main" id="{3BB50C8B-75E4-45ED-8E6F-39B06569F6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C9A0FF-A3E0-4F71-A386-AE7E269F2231}"/>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2494568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68D53A-34A5-4DE5-A5E0-0AAB3FA816E1}"/>
              </a:ext>
            </a:extLst>
          </p:cNvPr>
          <p:cNvSpPr>
            <a:spLocks noGrp="1"/>
          </p:cNvSpPr>
          <p:nvPr>
            <p:ph type="title"/>
          </p:nvPr>
        </p:nvSpPr>
        <p:spPr>
          <a:xfrm>
            <a:off x="831633" y="1709739"/>
            <a:ext cx="10512862" cy="2852737"/>
          </a:xfrm>
        </p:spPr>
        <p:txBody>
          <a:bodyPr anchor="b"/>
          <a:lstStyle>
            <a:lvl1pPr>
              <a:defRPr sz="5998"/>
            </a:lvl1pPr>
          </a:lstStyle>
          <a:p>
            <a:r>
              <a:rPr lang="fr-FR"/>
              <a:t>Modifiez le style du titre</a:t>
            </a:r>
          </a:p>
        </p:txBody>
      </p:sp>
      <p:sp>
        <p:nvSpPr>
          <p:cNvPr id="3" name="Espace réservé du texte 2">
            <a:extLst>
              <a:ext uri="{FF2B5EF4-FFF2-40B4-BE49-F238E27FC236}">
                <a16:creationId xmlns:a16="http://schemas.microsoft.com/office/drawing/2014/main" id="{935797A7-A6E2-44DF-9E36-A58FACDFC857}"/>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3CB53BB-B241-4D7C-B0AF-B4D785A0E23E}"/>
              </a:ext>
            </a:extLst>
          </p:cNvPr>
          <p:cNvSpPr>
            <a:spLocks noGrp="1"/>
          </p:cNvSpPr>
          <p:nvPr>
            <p:ph type="dt" sz="half" idx="10"/>
          </p:nvPr>
        </p:nvSpPr>
        <p:spPr/>
        <p:txBody>
          <a:bodyPr/>
          <a:lstStyle/>
          <a:p>
            <a:fld id="{E192B85E-0601-443C-A5A9-EBD3C989FB41}" type="datetime1">
              <a:rPr lang="fr-FR" smtClean="0"/>
              <a:t>06/01/2020</a:t>
            </a:fld>
            <a:endParaRPr lang="fr-FR"/>
          </a:p>
        </p:txBody>
      </p:sp>
      <p:sp>
        <p:nvSpPr>
          <p:cNvPr id="5" name="Espace réservé du pied de page 4">
            <a:extLst>
              <a:ext uri="{FF2B5EF4-FFF2-40B4-BE49-F238E27FC236}">
                <a16:creationId xmlns:a16="http://schemas.microsoft.com/office/drawing/2014/main" id="{0EA5E5C2-86B7-4914-8428-C61E58AD8E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4F0F65-849E-4F92-A523-BBDE7050D67D}"/>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3418512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ADF45-3972-41A6-AA5F-DBB4BF5F99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5EBCCA-4719-4D30-A1C0-D4C560346AE7}"/>
              </a:ext>
            </a:extLst>
          </p:cNvPr>
          <p:cNvSpPr>
            <a:spLocks noGrp="1"/>
          </p:cNvSpPr>
          <p:nvPr>
            <p:ph sz="half" idx="1"/>
          </p:nvPr>
        </p:nvSpPr>
        <p:spPr>
          <a:xfrm>
            <a:off x="837982" y="1825625"/>
            <a:ext cx="5180251"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E7A9969-22B0-4237-B0EF-F1795D076895}"/>
              </a:ext>
            </a:extLst>
          </p:cNvPr>
          <p:cNvSpPr>
            <a:spLocks noGrp="1"/>
          </p:cNvSpPr>
          <p:nvPr>
            <p:ph sz="half" idx="2"/>
          </p:nvPr>
        </p:nvSpPr>
        <p:spPr>
          <a:xfrm>
            <a:off x="6170592" y="1825625"/>
            <a:ext cx="5180251"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AF39537-96C5-4FAB-AE92-888C0814AF16}"/>
              </a:ext>
            </a:extLst>
          </p:cNvPr>
          <p:cNvSpPr>
            <a:spLocks noGrp="1"/>
          </p:cNvSpPr>
          <p:nvPr>
            <p:ph type="dt" sz="half" idx="10"/>
          </p:nvPr>
        </p:nvSpPr>
        <p:spPr/>
        <p:txBody>
          <a:bodyPr/>
          <a:lstStyle/>
          <a:p>
            <a:fld id="{B4AAA17B-A14C-4AAC-9D29-9AC9FB735C75}" type="datetime1">
              <a:rPr lang="fr-FR" smtClean="0"/>
              <a:t>06/01/2020</a:t>
            </a:fld>
            <a:endParaRPr lang="fr-FR"/>
          </a:p>
        </p:txBody>
      </p:sp>
      <p:sp>
        <p:nvSpPr>
          <p:cNvPr id="6" name="Espace réservé du pied de page 5">
            <a:extLst>
              <a:ext uri="{FF2B5EF4-FFF2-40B4-BE49-F238E27FC236}">
                <a16:creationId xmlns:a16="http://schemas.microsoft.com/office/drawing/2014/main" id="{399F78FB-958A-417B-8245-356DD6F753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8B208C-982B-4666-AD04-77402284346E}"/>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1188806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80A88-0007-4087-AFB3-2989F4CF7406}"/>
              </a:ext>
            </a:extLst>
          </p:cNvPr>
          <p:cNvSpPr>
            <a:spLocks noGrp="1"/>
          </p:cNvSpPr>
          <p:nvPr>
            <p:ph type="title"/>
          </p:nvPr>
        </p:nvSpPr>
        <p:spPr>
          <a:xfrm>
            <a:off x="839569" y="365126"/>
            <a:ext cx="10512862"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62E23B5-CAB9-4CCD-B5B2-A0BF8E1D6E5B}"/>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95BC7F6A-5B7C-40E6-AB42-92D861CB5160}"/>
              </a:ext>
            </a:extLst>
          </p:cNvPr>
          <p:cNvSpPr>
            <a:spLocks noGrp="1"/>
          </p:cNvSpPr>
          <p:nvPr>
            <p:ph sz="half" idx="2"/>
          </p:nvPr>
        </p:nvSpPr>
        <p:spPr>
          <a:xfrm>
            <a:off x="839570" y="2505075"/>
            <a:ext cx="5156444"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AE91D16-2BB0-4B3B-BEDF-82DA2B9696A6}"/>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7A632DD-0662-49C0-8072-2EAD95613C51}"/>
              </a:ext>
            </a:extLst>
          </p:cNvPr>
          <p:cNvSpPr>
            <a:spLocks noGrp="1"/>
          </p:cNvSpPr>
          <p:nvPr>
            <p:ph sz="quarter" idx="4"/>
          </p:nvPr>
        </p:nvSpPr>
        <p:spPr>
          <a:xfrm>
            <a:off x="6170593" y="2505075"/>
            <a:ext cx="518183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44E1435-12D6-4BED-8009-2020D8E651DA}"/>
              </a:ext>
            </a:extLst>
          </p:cNvPr>
          <p:cNvSpPr>
            <a:spLocks noGrp="1"/>
          </p:cNvSpPr>
          <p:nvPr>
            <p:ph type="dt" sz="half" idx="10"/>
          </p:nvPr>
        </p:nvSpPr>
        <p:spPr/>
        <p:txBody>
          <a:bodyPr/>
          <a:lstStyle/>
          <a:p>
            <a:fld id="{9126BBDB-00AE-45CF-BF22-B2CAB879C0F1}" type="datetime1">
              <a:rPr lang="fr-FR" smtClean="0"/>
              <a:t>06/01/2020</a:t>
            </a:fld>
            <a:endParaRPr lang="fr-FR"/>
          </a:p>
        </p:txBody>
      </p:sp>
      <p:sp>
        <p:nvSpPr>
          <p:cNvPr id="8" name="Espace réservé du pied de page 7">
            <a:extLst>
              <a:ext uri="{FF2B5EF4-FFF2-40B4-BE49-F238E27FC236}">
                <a16:creationId xmlns:a16="http://schemas.microsoft.com/office/drawing/2014/main" id="{649FB002-B11E-464C-BC5A-372AC2AD5A4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E21D50-7D6C-408A-9917-BC13A57D1623}"/>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3313694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34D56-B0B0-4A96-B468-07F695AD069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DFEE826-C196-4549-96E8-26090298DF68}"/>
              </a:ext>
            </a:extLst>
          </p:cNvPr>
          <p:cNvSpPr>
            <a:spLocks noGrp="1"/>
          </p:cNvSpPr>
          <p:nvPr>
            <p:ph type="dt" sz="half" idx="10"/>
          </p:nvPr>
        </p:nvSpPr>
        <p:spPr/>
        <p:txBody>
          <a:bodyPr/>
          <a:lstStyle/>
          <a:p>
            <a:fld id="{B8D4701B-AC54-42FC-BA6A-67BC3927B8CD}" type="datetime1">
              <a:rPr lang="fr-FR" smtClean="0"/>
              <a:t>06/01/2020</a:t>
            </a:fld>
            <a:endParaRPr lang="fr-FR"/>
          </a:p>
        </p:txBody>
      </p:sp>
      <p:sp>
        <p:nvSpPr>
          <p:cNvPr id="4" name="Espace réservé du pied de page 3">
            <a:extLst>
              <a:ext uri="{FF2B5EF4-FFF2-40B4-BE49-F238E27FC236}">
                <a16:creationId xmlns:a16="http://schemas.microsoft.com/office/drawing/2014/main" id="{F7D7F6C9-37C3-4E96-9276-CCC57B47C9D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254DF43-07D5-48DC-ADBD-533BA69B5103}"/>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367615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50:50">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6" y="1454400"/>
            <a:ext cx="5709851"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6232919" y="1455308"/>
            <a:ext cx="5709851"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2987814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DF0572-4BDE-41E8-99AA-996688D0E1FA}"/>
              </a:ext>
            </a:extLst>
          </p:cNvPr>
          <p:cNvSpPr>
            <a:spLocks noGrp="1"/>
          </p:cNvSpPr>
          <p:nvPr>
            <p:ph type="dt" sz="half" idx="10"/>
          </p:nvPr>
        </p:nvSpPr>
        <p:spPr/>
        <p:txBody>
          <a:bodyPr/>
          <a:lstStyle/>
          <a:p>
            <a:fld id="{BA25AA74-0C28-4FDE-BB77-FCE179A1B6D8}" type="datetime1">
              <a:rPr lang="fr-FR" smtClean="0"/>
              <a:t>06/01/2020</a:t>
            </a:fld>
            <a:endParaRPr lang="fr-FR"/>
          </a:p>
        </p:txBody>
      </p:sp>
      <p:sp>
        <p:nvSpPr>
          <p:cNvPr id="3" name="Espace réservé du pied de page 2">
            <a:extLst>
              <a:ext uri="{FF2B5EF4-FFF2-40B4-BE49-F238E27FC236}">
                <a16:creationId xmlns:a16="http://schemas.microsoft.com/office/drawing/2014/main" id="{14969866-67EE-4868-9425-AC114AD4BA4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FFAB1A3-0D40-4C0A-9C09-EAFF1C186E6C}"/>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3100955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6FDA7B-F48E-4377-9485-4FBDD9DF66DB}"/>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du contenu 2">
            <a:extLst>
              <a:ext uri="{FF2B5EF4-FFF2-40B4-BE49-F238E27FC236}">
                <a16:creationId xmlns:a16="http://schemas.microsoft.com/office/drawing/2014/main" id="{EDAD786B-76FA-4908-98BF-9183270F7521}"/>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CB21CA-5EA5-417A-B34A-E049BF3BD0E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78A7874-A68B-4B92-A129-5D0A66C0A442}"/>
              </a:ext>
            </a:extLst>
          </p:cNvPr>
          <p:cNvSpPr>
            <a:spLocks noGrp="1"/>
          </p:cNvSpPr>
          <p:nvPr>
            <p:ph type="dt" sz="half" idx="10"/>
          </p:nvPr>
        </p:nvSpPr>
        <p:spPr/>
        <p:txBody>
          <a:bodyPr/>
          <a:lstStyle/>
          <a:p>
            <a:fld id="{4B33B4D7-172F-4073-877C-74B0395134B7}" type="datetime1">
              <a:rPr lang="fr-FR" smtClean="0"/>
              <a:t>06/01/2020</a:t>
            </a:fld>
            <a:endParaRPr lang="fr-FR"/>
          </a:p>
        </p:txBody>
      </p:sp>
      <p:sp>
        <p:nvSpPr>
          <p:cNvPr id="6" name="Espace réservé du pied de page 5">
            <a:extLst>
              <a:ext uri="{FF2B5EF4-FFF2-40B4-BE49-F238E27FC236}">
                <a16:creationId xmlns:a16="http://schemas.microsoft.com/office/drawing/2014/main" id="{2CB4AD9B-EFE6-4F31-8F62-7DE0ACEF57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99BD89-068D-403B-AD20-3F11ED8B9189}"/>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1040243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F38AC8-AAE3-4B19-8BA6-56D51629646C}"/>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pour une image  2">
            <a:extLst>
              <a:ext uri="{FF2B5EF4-FFF2-40B4-BE49-F238E27FC236}">
                <a16:creationId xmlns:a16="http://schemas.microsoft.com/office/drawing/2014/main" id="{F2D094DE-82A5-4B63-816C-C25B5AF45EB8}"/>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r-FR"/>
          </a:p>
        </p:txBody>
      </p:sp>
      <p:sp>
        <p:nvSpPr>
          <p:cNvPr id="4" name="Espace réservé du texte 3">
            <a:extLst>
              <a:ext uri="{FF2B5EF4-FFF2-40B4-BE49-F238E27FC236}">
                <a16:creationId xmlns:a16="http://schemas.microsoft.com/office/drawing/2014/main" id="{FFE2EDEC-E171-4DF5-A0E5-1F40330AC50C}"/>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0245DFB-55EE-4150-A53B-792D4091823C}"/>
              </a:ext>
            </a:extLst>
          </p:cNvPr>
          <p:cNvSpPr>
            <a:spLocks noGrp="1"/>
          </p:cNvSpPr>
          <p:nvPr>
            <p:ph type="dt" sz="half" idx="10"/>
          </p:nvPr>
        </p:nvSpPr>
        <p:spPr/>
        <p:txBody>
          <a:bodyPr/>
          <a:lstStyle/>
          <a:p>
            <a:fld id="{DFACC8AA-CE2A-441D-B89B-29B8ADD62E66}" type="datetime1">
              <a:rPr lang="fr-FR" smtClean="0"/>
              <a:t>06/01/2020</a:t>
            </a:fld>
            <a:endParaRPr lang="fr-FR"/>
          </a:p>
        </p:txBody>
      </p:sp>
      <p:sp>
        <p:nvSpPr>
          <p:cNvPr id="6" name="Espace réservé du pied de page 5">
            <a:extLst>
              <a:ext uri="{FF2B5EF4-FFF2-40B4-BE49-F238E27FC236}">
                <a16:creationId xmlns:a16="http://schemas.microsoft.com/office/drawing/2014/main" id="{EFAE4E0A-1BED-48CD-AEB5-5339E9571B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B873539-1985-4B73-A1E6-64D311B6AAC6}"/>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4099393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5EF18-80D4-46FA-8327-C5C46816F37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FA7966-6219-4900-91C9-63CD43B914C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ABF9A8-EA81-4F0E-9B4B-20ADD6CC6866}"/>
              </a:ext>
            </a:extLst>
          </p:cNvPr>
          <p:cNvSpPr>
            <a:spLocks noGrp="1"/>
          </p:cNvSpPr>
          <p:nvPr>
            <p:ph type="dt" sz="half" idx="10"/>
          </p:nvPr>
        </p:nvSpPr>
        <p:spPr/>
        <p:txBody>
          <a:bodyPr/>
          <a:lstStyle/>
          <a:p>
            <a:fld id="{C617CA81-6B2B-4DE1-8104-3D2F84C4F967}" type="datetime1">
              <a:rPr lang="fr-FR" smtClean="0"/>
              <a:t>06/01/2020</a:t>
            </a:fld>
            <a:endParaRPr lang="fr-FR"/>
          </a:p>
        </p:txBody>
      </p:sp>
      <p:sp>
        <p:nvSpPr>
          <p:cNvPr id="5" name="Espace réservé du pied de page 4">
            <a:extLst>
              <a:ext uri="{FF2B5EF4-FFF2-40B4-BE49-F238E27FC236}">
                <a16:creationId xmlns:a16="http://schemas.microsoft.com/office/drawing/2014/main" id="{F7A8BE63-3EFD-4D97-A51D-7755AE64FC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A088E9-5CB1-4516-98C6-4E927199F464}"/>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3111246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90EEA00-4AA1-43F1-A2D6-AC5DA55DC038}"/>
              </a:ext>
            </a:extLst>
          </p:cNvPr>
          <p:cNvSpPr>
            <a:spLocks noGrp="1"/>
          </p:cNvSpPr>
          <p:nvPr>
            <p:ph type="title" orient="vert"/>
          </p:nvPr>
        </p:nvSpPr>
        <p:spPr>
          <a:xfrm>
            <a:off x="8722628" y="365125"/>
            <a:ext cx="262821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B9BC652-5C29-451F-B081-9B649971D7DA}"/>
              </a:ext>
            </a:extLst>
          </p:cNvPr>
          <p:cNvSpPr>
            <a:spLocks noGrp="1"/>
          </p:cNvSpPr>
          <p:nvPr>
            <p:ph type="body" orient="vert" idx="1"/>
          </p:nvPr>
        </p:nvSpPr>
        <p:spPr>
          <a:xfrm>
            <a:off x="837982" y="365125"/>
            <a:ext cx="7732286"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6B85E2-7258-48A5-8A77-7707731305BD}"/>
              </a:ext>
            </a:extLst>
          </p:cNvPr>
          <p:cNvSpPr>
            <a:spLocks noGrp="1"/>
          </p:cNvSpPr>
          <p:nvPr>
            <p:ph type="dt" sz="half" idx="10"/>
          </p:nvPr>
        </p:nvSpPr>
        <p:spPr/>
        <p:txBody>
          <a:bodyPr/>
          <a:lstStyle/>
          <a:p>
            <a:fld id="{DF5AE048-FC1E-4133-B638-FD0FAE25C416}" type="datetime1">
              <a:rPr lang="fr-FR" smtClean="0"/>
              <a:t>06/01/2020</a:t>
            </a:fld>
            <a:endParaRPr lang="fr-FR"/>
          </a:p>
        </p:txBody>
      </p:sp>
      <p:sp>
        <p:nvSpPr>
          <p:cNvPr id="5" name="Espace réservé du pied de page 4">
            <a:extLst>
              <a:ext uri="{FF2B5EF4-FFF2-40B4-BE49-F238E27FC236}">
                <a16:creationId xmlns:a16="http://schemas.microsoft.com/office/drawing/2014/main" id="{E700FE14-8882-423B-AB74-1816344F05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F90056-21F4-4707-9B9C-C83AE66C2357}"/>
              </a:ext>
            </a:extLst>
          </p:cNvPr>
          <p:cNvSpPr>
            <a:spLocks noGrp="1"/>
          </p:cNvSpPr>
          <p:nvPr>
            <p:ph type="sldNum" sz="quarter" idx="12"/>
          </p:nvPr>
        </p:nvSpPr>
        <p:spPr/>
        <p:txBody>
          <a:bodyPr/>
          <a:lstStyle/>
          <a:p>
            <a:fld id="{549076F7-5D9D-4E10-A7E9-1A83E524F28B}" type="slidenum">
              <a:rPr lang="fr-FR" smtClean="0"/>
              <a:t>‹N°›</a:t>
            </a:fld>
            <a:endParaRPr lang="fr-FR"/>
          </a:p>
        </p:txBody>
      </p:sp>
    </p:spTree>
    <p:extLst>
      <p:ext uri="{BB962C8B-B14F-4D97-AF65-F5344CB8AC3E}">
        <p14:creationId xmlns:p14="http://schemas.microsoft.com/office/powerpoint/2010/main" val="58287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33:66">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8" y="1454400"/>
            <a:ext cx="37685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4347825" y="1455308"/>
            <a:ext cx="75941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171421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66:33">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5" y="1454400"/>
            <a:ext cx="75941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8174710" y="1455308"/>
            <a:ext cx="37685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21042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33:33:33">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5" y="1454400"/>
            <a:ext cx="3797051"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8174710" y="1454400"/>
            <a:ext cx="37685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idx="11" hasCustomPrompt="1"/>
          </p:nvPr>
        </p:nvSpPr>
        <p:spPr>
          <a:xfrm>
            <a:off x="4231642" y="1454400"/>
            <a:ext cx="3797051"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186775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Boston-Matrix">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 hasCustomPrompt="1"/>
          </p:nvPr>
        </p:nvSpPr>
        <p:spPr>
          <a:xfrm>
            <a:off x="384561" y="1274234"/>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idx="10" hasCustomPrompt="1"/>
          </p:nvPr>
        </p:nvSpPr>
        <p:spPr>
          <a:xfrm>
            <a:off x="384561" y="3717032"/>
            <a:ext cx="5709851" cy="2304256"/>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2"/>
          <p:cNvSpPr>
            <a:spLocks noGrp="1"/>
          </p:cNvSpPr>
          <p:nvPr>
            <p:ph idx="11" hasCustomPrompt="1"/>
          </p:nvPr>
        </p:nvSpPr>
        <p:spPr>
          <a:xfrm>
            <a:off x="6272210" y="1274234"/>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Content Placeholder 2"/>
          <p:cNvSpPr>
            <a:spLocks noGrp="1"/>
          </p:cNvSpPr>
          <p:nvPr>
            <p:ph idx="13" hasCustomPrompt="1"/>
          </p:nvPr>
        </p:nvSpPr>
        <p:spPr>
          <a:xfrm>
            <a:off x="6272210" y="3717033"/>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traight Connector 10"/>
          <p:cNvCxnSpPr/>
          <p:nvPr userDrawn="1"/>
        </p:nvCxnSpPr>
        <p:spPr>
          <a:xfrm>
            <a:off x="335273" y="3660323"/>
            <a:ext cx="1171025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184926" y="1263287"/>
            <a:ext cx="0" cy="48965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2045524" y="1268004"/>
            <a:ext cx="0" cy="48965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35273" y="1263287"/>
            <a:ext cx="0" cy="48965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106241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o 2nd top line 4 x Quarters">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561" y="1274234"/>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itle 8"/>
          <p:cNvSpPr>
            <a:spLocks noGrp="1"/>
          </p:cNvSpPr>
          <p:nvPr>
            <p:ph type="title" hasCustomPrompt="1"/>
          </p:nvPr>
        </p:nvSpPr>
        <p:spPr>
          <a:xfrm>
            <a:off x="321099"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384561" y="3717032"/>
            <a:ext cx="5709851" cy="2304256"/>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1" hasCustomPrompt="1"/>
          </p:nvPr>
        </p:nvSpPr>
        <p:spPr>
          <a:xfrm>
            <a:off x="6272210" y="1274234"/>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2"/>
          <p:cNvSpPr>
            <a:spLocks noGrp="1"/>
          </p:cNvSpPr>
          <p:nvPr>
            <p:ph idx="13" hasCustomPrompt="1"/>
          </p:nvPr>
        </p:nvSpPr>
        <p:spPr>
          <a:xfrm>
            <a:off x="6272210" y="3717033"/>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4" name="Straight Connector 3"/>
          <p:cNvCxnSpPr/>
          <p:nvPr userDrawn="1"/>
        </p:nvCxnSpPr>
        <p:spPr>
          <a:xfrm>
            <a:off x="239287" y="3660323"/>
            <a:ext cx="1180623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184926" y="1220755"/>
            <a:ext cx="0" cy="48965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390444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20317" y="6542765"/>
            <a:ext cx="590870" cy="288033"/>
          </a:xfrm>
          <a:prstGeom prst="rect">
            <a:avLst/>
          </a:prstGeom>
        </p:spPr>
        <p:txBody>
          <a:bodyPr vert="horz" lIns="91440" tIns="45720" rIns="91440" bIns="45720" rtlCol="0" anchor="ctr"/>
          <a:lstStyle>
            <a:lvl1pPr algn="l">
              <a:defRPr sz="1333">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10" name="AddCustomFooter#1"/>
          <p:cNvSpPr txBox="1"/>
          <p:nvPr/>
        </p:nvSpPr>
        <p:spPr>
          <a:xfrm>
            <a:off x="315518" y="6538023"/>
            <a:ext cx="3311291" cy="276999"/>
          </a:xfrm>
          <a:prstGeom prst="rect">
            <a:avLst/>
          </a:prstGeom>
          <a:noFill/>
        </p:spPr>
        <p:txBody>
          <a:bodyPr wrap="none" rtlCol="0" anchor="ctr">
            <a:spAutoFit/>
          </a:bodyPr>
          <a:lstStyle/>
          <a:p>
            <a:r>
              <a:rPr lang="en-US" sz="1200" baseline="0" dirty="0">
                <a:latin typeface="Verdana" pitchFamily="34" charset="0"/>
                <a:ea typeface="Verdana" pitchFamily="34" charset="0"/>
                <a:cs typeface="Verdana" pitchFamily="34" charset="0"/>
              </a:rPr>
              <a:t>       | </a:t>
            </a:r>
            <a:r>
              <a:rPr lang="en-GB" sz="1200" baseline="0" dirty="0">
                <a:latin typeface="Verdana" pitchFamily="34" charset="0"/>
                <a:ea typeface="Verdana" pitchFamily="34" charset="0"/>
                <a:cs typeface="Verdana" pitchFamily="34" charset="0"/>
              </a:rPr>
              <a:t>Nov-18</a:t>
            </a:r>
            <a:r>
              <a:rPr lang="en-US" sz="1200" baseline="0" dirty="0">
                <a:latin typeface="Verdana" pitchFamily="34" charset="0"/>
                <a:ea typeface="Verdana" pitchFamily="34" charset="0"/>
                <a:cs typeface="Verdana" pitchFamily="34" charset="0"/>
              </a:rPr>
              <a:t> | Consulting/DDL| © Atos</a:t>
            </a:r>
          </a:p>
        </p:txBody>
      </p:sp>
      <p:sp>
        <p:nvSpPr>
          <p:cNvPr id="14" name="Text Placeholder 2"/>
          <p:cNvSpPr>
            <a:spLocks noGrp="1"/>
          </p:cNvSpPr>
          <p:nvPr>
            <p:ph type="body" idx="1"/>
          </p:nvPr>
        </p:nvSpPr>
        <p:spPr>
          <a:xfrm>
            <a:off x="288575" y="1454400"/>
            <a:ext cx="11660963" cy="4950931"/>
          </a:xfrm>
          <a:prstGeom prst="rect">
            <a:avLst/>
          </a:prstGeom>
        </p:spPr>
        <p:txBody>
          <a:bodyPr vert="horz" lIns="91440" tIns="45720" rIns="91440" bIns="45720" rtlCol="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itle Placeholder 1"/>
          <p:cNvSpPr>
            <a:spLocks noGrp="1"/>
          </p:cNvSpPr>
          <p:nvPr>
            <p:ph type="title"/>
          </p:nvPr>
        </p:nvSpPr>
        <p:spPr>
          <a:xfrm>
            <a:off x="288575" y="164637"/>
            <a:ext cx="11660963" cy="756000"/>
          </a:xfrm>
          <a:prstGeom prst="rect">
            <a:avLst/>
          </a:prstGeom>
        </p:spPr>
        <p:txBody>
          <a:bodyPr vert="horz" lIns="91440" tIns="45720" rIns="91440" bIns="45720" rtlCol="0" anchor="t" anchorCtr="0">
            <a:noAutofit/>
          </a:bodyPr>
          <a:lstStyle/>
          <a:p>
            <a:r>
              <a:rPr lang="en-GB" noProof="0" dirty="0"/>
              <a:t>Click to edit the header</a:t>
            </a:r>
          </a:p>
        </p:txBody>
      </p:sp>
    </p:spTree>
    <p:extLst>
      <p:ext uri="{BB962C8B-B14F-4D97-AF65-F5344CB8AC3E}">
        <p14:creationId xmlns:p14="http://schemas.microsoft.com/office/powerpoint/2010/main" val="32095555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Lst>
  <p:hf hdr="0" ftr="0"/>
  <p:txStyles>
    <p:title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p:titleStyle>
    <p:body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nl-NL"/>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70125A8-CFAE-4082-A65B-514B73DDAEC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C99D9E3-5018-4138-AC00-A8EF9B8F4D3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E4AA45-B046-41D8-97AD-E6E1D55C831C}"/>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788A7-3CBB-48E5-A452-A824AEA3B702}" type="datetime1">
              <a:rPr lang="fr-FR" smtClean="0"/>
              <a:t>06/01/2020</a:t>
            </a:fld>
            <a:endParaRPr lang="fr-FR"/>
          </a:p>
        </p:txBody>
      </p:sp>
      <p:sp>
        <p:nvSpPr>
          <p:cNvPr id="5" name="Espace réservé du pied de page 4">
            <a:extLst>
              <a:ext uri="{FF2B5EF4-FFF2-40B4-BE49-F238E27FC236}">
                <a16:creationId xmlns:a16="http://schemas.microsoft.com/office/drawing/2014/main" id="{E9CC0378-CBFD-4430-9B6D-40C3DFC98E2F}"/>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CE8BB66-51B9-4930-AF6E-EF4036833093}"/>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76F7-5D9D-4E10-A7E9-1A83E524F28B}" type="slidenum">
              <a:rPr lang="fr-FR" smtClean="0"/>
              <a:t>‹N°›</a:t>
            </a:fld>
            <a:endParaRPr lang="fr-FR"/>
          </a:p>
        </p:txBody>
      </p:sp>
    </p:spTree>
    <p:extLst>
      <p:ext uri="{BB962C8B-B14F-4D97-AF65-F5344CB8AC3E}">
        <p14:creationId xmlns:p14="http://schemas.microsoft.com/office/powerpoint/2010/main" val="32577766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r-F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373C0667-0C2E-408F-8088-DB9B305B2293}"/>
              </a:ext>
            </a:extLst>
          </p:cNvPr>
          <p:cNvSpPr txBox="1">
            <a:spLocks/>
          </p:cNvSpPr>
          <p:nvPr/>
        </p:nvSpPr>
        <p:spPr>
          <a:xfrm>
            <a:off x="2285086" y="2667000"/>
            <a:ext cx="7618651" cy="1524000"/>
          </a:xfrm>
          <a:prstGeom prst="rect">
            <a:avLst/>
          </a:prstGeom>
        </p:spPr>
        <p:txBody>
          <a:bodyPr>
            <a:norm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algn="ctr"/>
            <a:r>
              <a:rPr lang="fr-FR" dirty="0">
                <a:solidFill>
                  <a:schemeClr val="bg1"/>
                </a:solidFill>
              </a:rPr>
              <a:t>Dé entrelacement des signaux radars</a:t>
            </a:r>
          </a:p>
        </p:txBody>
      </p:sp>
      <p:pic>
        <p:nvPicPr>
          <p:cNvPr id="4" name="Picture 2" descr="RÃ©sultat de recherche d'images pour &quot;avantix&quot;">
            <a:extLst>
              <a:ext uri="{FF2B5EF4-FFF2-40B4-BE49-F238E27FC236}">
                <a16:creationId xmlns:a16="http://schemas.microsoft.com/office/drawing/2014/main" id="{260261F3-490E-463E-A54F-4711C3BF8A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3012" y="5285112"/>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associÃ©e">
            <a:extLst>
              <a:ext uri="{FF2B5EF4-FFF2-40B4-BE49-F238E27FC236}">
                <a16:creationId xmlns:a16="http://schemas.microsoft.com/office/drawing/2014/main" id="{EC9D0B0D-5DA1-41F1-A9B3-1843D1D327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464824"/>
            <a:ext cx="1827212" cy="93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25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Clustering classique</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10</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288575" y="1454400"/>
            <a:ext cx="11368437" cy="46332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lvl="1"/>
            <a:endParaRPr lang="fr-FR" sz="1400" dirty="0"/>
          </a:p>
          <a:p>
            <a:r>
              <a:rPr lang="fr-FR" sz="1400" dirty="0"/>
              <a:t>Résultats : analyse de la matrice de confusion sur la présence du nombre d’émetteur(s) par signal</a:t>
            </a:r>
          </a:p>
          <a:p>
            <a:pPr lvl="1"/>
            <a:r>
              <a:rPr lang="fr-FR" sz="1400" dirty="0"/>
              <a:t>Très bon résultats dès la première phase de clustering : </a:t>
            </a:r>
          </a:p>
          <a:p>
            <a:pPr lvl="2"/>
            <a:r>
              <a:rPr lang="fr-FR" sz="1400" dirty="0"/>
              <a:t>Classification correcte pour 98% des signaux</a:t>
            </a:r>
          </a:p>
          <a:p>
            <a:pPr lvl="3"/>
            <a:r>
              <a:rPr lang="fr-FR" sz="1400" dirty="0"/>
              <a:t>Quid sur le réalisme des données</a:t>
            </a:r>
          </a:p>
          <a:p>
            <a:pPr lvl="2"/>
            <a:r>
              <a:rPr lang="fr-FR" sz="1400" dirty="0"/>
              <a:t>Surestimation pour 0,8% des signaux du nombre d’émetteurs présents </a:t>
            </a:r>
          </a:p>
          <a:p>
            <a:pPr lvl="3">
              <a:buFont typeface="Wingdings" panose="05000000000000000000" pitchFamily="2" charset="2"/>
              <a:buChar char="Ø"/>
            </a:pPr>
            <a:r>
              <a:rPr lang="fr-FR" sz="1400" dirty="0"/>
              <a:t>Application de la phase 2 de la stratégie de dé entrelacement</a:t>
            </a:r>
          </a:p>
          <a:p>
            <a:pPr lvl="2">
              <a:buFont typeface="Wingdings" panose="05000000000000000000" pitchFamily="2" charset="2"/>
              <a:buChar char="Ø"/>
            </a:pPr>
            <a:endParaRPr lang="fr-FR" sz="1400" dirty="0"/>
          </a:p>
          <a:p>
            <a:pPr marL="719820" lvl="2" indent="0">
              <a:buNone/>
            </a:pPr>
            <a:endParaRPr lang="fr-FR" sz="1400" dirty="0"/>
          </a:p>
          <a:p>
            <a:pPr lvl="2"/>
            <a:endParaRPr lang="fr-FR" sz="1400" dirty="0"/>
          </a:p>
          <a:p>
            <a:endParaRPr lang="fr-FR" sz="1400" dirty="0"/>
          </a:p>
          <a:p>
            <a:endParaRPr lang="fr-FR" sz="1400" dirty="0"/>
          </a:p>
          <a:p>
            <a:pPr lvl="1"/>
            <a:endParaRPr lang="fr-FR" sz="1400" dirty="0"/>
          </a:p>
        </p:txBody>
      </p:sp>
      <p:graphicFrame>
        <p:nvGraphicFramePr>
          <p:cNvPr id="11" name="Tableau 10">
            <a:extLst>
              <a:ext uri="{FF2B5EF4-FFF2-40B4-BE49-F238E27FC236}">
                <a16:creationId xmlns:a16="http://schemas.microsoft.com/office/drawing/2014/main" id="{DADC73CD-666C-4395-9EE7-D8910F43030B}"/>
              </a:ext>
            </a:extLst>
          </p:cNvPr>
          <p:cNvGraphicFramePr>
            <a:graphicFrameLocks noGrp="1"/>
          </p:cNvGraphicFramePr>
          <p:nvPr>
            <p:extLst>
              <p:ext uri="{D42A27DB-BD31-4B8C-83A1-F6EECF244321}">
                <p14:modId xmlns:p14="http://schemas.microsoft.com/office/powerpoint/2010/main" val="2592418120"/>
              </p:ext>
            </p:extLst>
          </p:nvPr>
        </p:nvGraphicFramePr>
        <p:xfrm>
          <a:off x="2678378" y="3505200"/>
          <a:ext cx="6832067" cy="1943091"/>
        </p:xfrm>
        <a:graphic>
          <a:graphicData uri="http://schemas.openxmlformats.org/drawingml/2006/table">
            <a:tbl>
              <a:tblPr firstRow="1" bandRow="1">
                <a:tableStyleId>{5C22544A-7EE6-4342-B048-85BDC9FD1C3A}</a:tableStyleId>
              </a:tblPr>
              <a:tblGrid>
                <a:gridCol w="749956">
                  <a:extLst>
                    <a:ext uri="{9D8B030D-6E8A-4147-A177-3AD203B41FA5}">
                      <a16:colId xmlns:a16="http://schemas.microsoft.com/office/drawing/2014/main" val="3652910091"/>
                    </a:ext>
                  </a:extLst>
                </a:gridCol>
                <a:gridCol w="492238">
                  <a:extLst>
                    <a:ext uri="{9D8B030D-6E8A-4147-A177-3AD203B41FA5}">
                      <a16:colId xmlns:a16="http://schemas.microsoft.com/office/drawing/2014/main" val="890116064"/>
                    </a:ext>
                  </a:extLst>
                </a:gridCol>
                <a:gridCol w="621097">
                  <a:extLst>
                    <a:ext uri="{9D8B030D-6E8A-4147-A177-3AD203B41FA5}">
                      <a16:colId xmlns:a16="http://schemas.microsoft.com/office/drawing/2014/main" val="2032472155"/>
                    </a:ext>
                  </a:extLst>
                </a:gridCol>
                <a:gridCol w="621097">
                  <a:extLst>
                    <a:ext uri="{9D8B030D-6E8A-4147-A177-3AD203B41FA5}">
                      <a16:colId xmlns:a16="http://schemas.microsoft.com/office/drawing/2014/main" val="1060049596"/>
                    </a:ext>
                  </a:extLst>
                </a:gridCol>
                <a:gridCol w="621097">
                  <a:extLst>
                    <a:ext uri="{9D8B030D-6E8A-4147-A177-3AD203B41FA5}">
                      <a16:colId xmlns:a16="http://schemas.microsoft.com/office/drawing/2014/main" val="443065581"/>
                    </a:ext>
                  </a:extLst>
                </a:gridCol>
                <a:gridCol w="621097">
                  <a:extLst>
                    <a:ext uri="{9D8B030D-6E8A-4147-A177-3AD203B41FA5}">
                      <a16:colId xmlns:a16="http://schemas.microsoft.com/office/drawing/2014/main" val="2602787864"/>
                    </a:ext>
                  </a:extLst>
                </a:gridCol>
                <a:gridCol w="621097">
                  <a:extLst>
                    <a:ext uri="{9D8B030D-6E8A-4147-A177-3AD203B41FA5}">
                      <a16:colId xmlns:a16="http://schemas.microsoft.com/office/drawing/2014/main" val="1862861040"/>
                    </a:ext>
                  </a:extLst>
                </a:gridCol>
                <a:gridCol w="621097">
                  <a:extLst>
                    <a:ext uri="{9D8B030D-6E8A-4147-A177-3AD203B41FA5}">
                      <a16:colId xmlns:a16="http://schemas.microsoft.com/office/drawing/2014/main" val="1144322515"/>
                    </a:ext>
                  </a:extLst>
                </a:gridCol>
                <a:gridCol w="621097">
                  <a:extLst>
                    <a:ext uri="{9D8B030D-6E8A-4147-A177-3AD203B41FA5}">
                      <a16:colId xmlns:a16="http://schemas.microsoft.com/office/drawing/2014/main" val="1462255334"/>
                    </a:ext>
                  </a:extLst>
                </a:gridCol>
                <a:gridCol w="621097">
                  <a:extLst>
                    <a:ext uri="{9D8B030D-6E8A-4147-A177-3AD203B41FA5}">
                      <a16:colId xmlns:a16="http://schemas.microsoft.com/office/drawing/2014/main" val="3631616073"/>
                    </a:ext>
                  </a:extLst>
                </a:gridCol>
                <a:gridCol w="621097">
                  <a:extLst>
                    <a:ext uri="{9D8B030D-6E8A-4147-A177-3AD203B41FA5}">
                      <a16:colId xmlns:a16="http://schemas.microsoft.com/office/drawing/2014/main" val="3916723878"/>
                    </a:ext>
                  </a:extLst>
                </a:gridCol>
              </a:tblGrid>
              <a:tr h="292212">
                <a:tc rowSpan="2" gridSpan="2">
                  <a:txBody>
                    <a:bodyPr/>
                    <a:lstStyle/>
                    <a:p>
                      <a:pPr algn="ctr"/>
                      <a:endParaRPr lang="fr-FR" sz="1400" dirty="0"/>
                    </a:p>
                  </a:txBody>
                  <a:tcPr/>
                </a:tc>
                <a:tc rowSpan="2" hMerge="1">
                  <a:txBody>
                    <a:bodyPr/>
                    <a:lstStyle/>
                    <a:p>
                      <a:endParaRPr lang="fr-FR" dirty="0"/>
                    </a:p>
                  </a:txBody>
                  <a:tcPr/>
                </a:tc>
                <a:tc gridSpan="8">
                  <a:txBody>
                    <a:bodyPr/>
                    <a:lstStyle/>
                    <a:p>
                      <a:pPr algn="ctr"/>
                      <a:r>
                        <a:rPr lang="fr-FR" sz="1400" dirty="0"/>
                        <a:t>Valeurs prédites</a:t>
                      </a: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rowSpan="2">
                  <a:txBody>
                    <a:bodyPr/>
                    <a:lstStyle/>
                    <a:p>
                      <a:pPr algn="ctr"/>
                      <a:r>
                        <a:rPr lang="fr-FR" sz="1400" dirty="0"/>
                        <a:t>Total</a:t>
                      </a:r>
                    </a:p>
                  </a:txBody>
                  <a:tcPr anchor="ctr"/>
                </a:tc>
                <a:extLst>
                  <a:ext uri="{0D108BD9-81ED-4DB2-BD59-A6C34878D82A}">
                    <a16:rowId xmlns:a16="http://schemas.microsoft.com/office/drawing/2014/main" val="2391393641"/>
                  </a:ext>
                </a:extLst>
              </a:tr>
              <a:tr h="292212">
                <a:tc gridSpan="2" vMerge="1">
                  <a:txBody>
                    <a:bodyPr/>
                    <a:lstStyle/>
                    <a:p>
                      <a:endParaRPr lang="fr-FR" dirty="0"/>
                    </a:p>
                  </a:txBody>
                  <a:tcPr/>
                </a:tc>
                <a:tc hMerge="1" vMerge="1">
                  <a:txBody>
                    <a:bodyPr/>
                    <a:lstStyle/>
                    <a:p>
                      <a:endParaRPr lang="fr-FR" dirty="0"/>
                    </a:p>
                  </a:txBody>
                  <a:tcPr/>
                </a:tc>
                <a:tc>
                  <a:txBody>
                    <a:bodyPr/>
                    <a:lstStyle/>
                    <a:p>
                      <a:pPr algn="ctr"/>
                      <a:r>
                        <a:rPr lang="fr-FR" sz="1400" b="1" dirty="0"/>
                        <a:t>1</a:t>
                      </a:r>
                    </a:p>
                  </a:txBody>
                  <a:tcPr/>
                </a:tc>
                <a:tc>
                  <a:txBody>
                    <a:bodyPr/>
                    <a:lstStyle/>
                    <a:p>
                      <a:pPr algn="ctr"/>
                      <a:r>
                        <a:rPr lang="fr-FR" sz="1400" b="1" dirty="0"/>
                        <a:t>2</a:t>
                      </a:r>
                    </a:p>
                  </a:txBody>
                  <a:tcPr/>
                </a:tc>
                <a:tc>
                  <a:txBody>
                    <a:bodyPr/>
                    <a:lstStyle/>
                    <a:p>
                      <a:pPr algn="ctr"/>
                      <a:r>
                        <a:rPr lang="fr-FR" sz="1400" b="1" dirty="0"/>
                        <a:t>3</a:t>
                      </a:r>
                    </a:p>
                  </a:txBody>
                  <a:tcPr/>
                </a:tc>
                <a:tc>
                  <a:txBody>
                    <a:bodyPr/>
                    <a:lstStyle/>
                    <a:p>
                      <a:pPr algn="ctr"/>
                      <a:r>
                        <a:rPr lang="fr-FR" sz="1400" b="1" dirty="0"/>
                        <a:t>4</a:t>
                      </a:r>
                    </a:p>
                  </a:txBody>
                  <a:tcPr/>
                </a:tc>
                <a:tc>
                  <a:txBody>
                    <a:bodyPr/>
                    <a:lstStyle/>
                    <a:p>
                      <a:pPr algn="ctr"/>
                      <a:r>
                        <a:rPr lang="fr-FR" sz="1400" b="1" dirty="0"/>
                        <a:t>5</a:t>
                      </a:r>
                    </a:p>
                  </a:txBody>
                  <a:tcPr/>
                </a:tc>
                <a:tc>
                  <a:txBody>
                    <a:bodyPr/>
                    <a:lstStyle/>
                    <a:p>
                      <a:pPr algn="ctr"/>
                      <a:r>
                        <a:rPr lang="fr-FR" sz="1400" b="1" dirty="0"/>
                        <a:t>6</a:t>
                      </a:r>
                    </a:p>
                  </a:txBody>
                  <a:tcPr/>
                </a:tc>
                <a:tc>
                  <a:txBody>
                    <a:bodyPr/>
                    <a:lstStyle/>
                    <a:p>
                      <a:pPr algn="ctr"/>
                      <a:r>
                        <a:rPr lang="fr-FR" sz="1400" b="1" dirty="0"/>
                        <a:t>7</a:t>
                      </a:r>
                    </a:p>
                  </a:txBody>
                  <a:tcPr/>
                </a:tc>
                <a:tc>
                  <a:txBody>
                    <a:bodyPr/>
                    <a:lstStyle/>
                    <a:p>
                      <a:pPr algn="ctr"/>
                      <a:r>
                        <a:rPr lang="fr-FR" sz="1400" b="1" dirty="0"/>
                        <a:t>9</a:t>
                      </a:r>
                    </a:p>
                  </a:txBody>
                  <a:tcPr/>
                </a:tc>
                <a:tc vMerge="1">
                  <a:txBody>
                    <a:bodyPr/>
                    <a:lstStyle/>
                    <a:p>
                      <a:endParaRPr lang="fr-FR" dirty="0"/>
                    </a:p>
                  </a:txBody>
                  <a:tcPr/>
                </a:tc>
                <a:extLst>
                  <a:ext uri="{0D108BD9-81ED-4DB2-BD59-A6C34878D82A}">
                    <a16:rowId xmlns:a16="http://schemas.microsoft.com/office/drawing/2014/main" val="4036762998"/>
                  </a:ext>
                </a:extLst>
              </a:tr>
              <a:tr h="419091">
                <a:tc rowSpan="4">
                  <a:txBody>
                    <a:bodyPr/>
                    <a:lstStyle/>
                    <a:p>
                      <a:pPr algn="ctr"/>
                      <a:r>
                        <a:rPr lang="fr-FR" sz="1400" dirty="0"/>
                        <a:t>Valeurs réelles</a:t>
                      </a:r>
                    </a:p>
                  </a:txBody>
                  <a:tcPr anchor="ctr"/>
                </a:tc>
                <a:tc>
                  <a:txBody>
                    <a:bodyPr/>
                    <a:lstStyle/>
                    <a:p>
                      <a:pPr algn="ctr"/>
                      <a:r>
                        <a:rPr lang="fr-FR" sz="1400" b="1" dirty="0"/>
                        <a:t>1</a:t>
                      </a:r>
                    </a:p>
                  </a:txBody>
                  <a:tcPr/>
                </a:tc>
                <a:tc>
                  <a:txBody>
                    <a:bodyPr/>
                    <a:lstStyle/>
                    <a:p>
                      <a:pPr algn="ctr"/>
                      <a:r>
                        <a:rPr lang="fr-FR" sz="1400" dirty="0">
                          <a:highlight>
                            <a:srgbClr val="00FF00"/>
                          </a:highlight>
                        </a:rPr>
                        <a:t>1361</a:t>
                      </a:r>
                    </a:p>
                  </a:txBody>
                  <a:tcPr/>
                </a:tc>
                <a:tc>
                  <a:txBody>
                    <a:bodyPr/>
                    <a:lstStyle/>
                    <a:p>
                      <a:pPr algn="ctr"/>
                      <a:r>
                        <a:rPr lang="fr-FR" sz="1400" dirty="0"/>
                        <a:t>4</a:t>
                      </a:r>
                    </a:p>
                  </a:txBody>
                  <a:tcPr/>
                </a:tc>
                <a:tc>
                  <a:txBody>
                    <a:bodyPr/>
                    <a:lstStyle/>
                    <a:p>
                      <a:pPr algn="ctr"/>
                      <a:r>
                        <a:rPr lang="fr-FR" sz="1400" dirty="0"/>
                        <a:t>0</a:t>
                      </a:r>
                    </a:p>
                  </a:txBody>
                  <a:tcPr/>
                </a:tc>
                <a:tc>
                  <a:txBody>
                    <a:bodyPr/>
                    <a:lstStyle/>
                    <a:p>
                      <a:pPr algn="ctr"/>
                      <a:r>
                        <a:rPr lang="fr-FR" sz="1400" dirty="0"/>
                        <a:t>0</a:t>
                      </a:r>
                    </a:p>
                  </a:txBody>
                  <a:tcPr/>
                </a:tc>
                <a:tc>
                  <a:txBody>
                    <a:bodyPr/>
                    <a:lstStyle/>
                    <a:p>
                      <a:pPr algn="ctr"/>
                      <a:r>
                        <a:rPr lang="fr-FR" sz="1400" dirty="0"/>
                        <a:t>0</a:t>
                      </a:r>
                    </a:p>
                  </a:txBody>
                  <a:tcPr/>
                </a:tc>
                <a:tc>
                  <a:txBody>
                    <a:bodyPr/>
                    <a:lstStyle/>
                    <a:p>
                      <a:pPr algn="ctr"/>
                      <a:r>
                        <a:rPr lang="fr-FR" sz="1400" dirty="0"/>
                        <a:t>0</a:t>
                      </a:r>
                    </a:p>
                  </a:txBody>
                  <a:tcPr/>
                </a:tc>
                <a:tc>
                  <a:txBody>
                    <a:bodyPr/>
                    <a:lstStyle/>
                    <a:p>
                      <a:pPr algn="ctr"/>
                      <a:r>
                        <a:rPr lang="fr-FR" sz="1400" dirty="0"/>
                        <a:t>0</a:t>
                      </a:r>
                    </a:p>
                  </a:txBody>
                  <a:tcPr/>
                </a:tc>
                <a:tc>
                  <a:txBody>
                    <a:bodyPr/>
                    <a:lstStyle/>
                    <a:p>
                      <a:pPr algn="ctr"/>
                      <a:r>
                        <a:rPr lang="fr-FR" sz="1400" dirty="0"/>
                        <a:t>0</a:t>
                      </a:r>
                    </a:p>
                  </a:txBody>
                  <a:tcPr/>
                </a:tc>
                <a:tc>
                  <a:txBody>
                    <a:bodyPr/>
                    <a:lstStyle/>
                    <a:p>
                      <a:pPr algn="ctr"/>
                      <a:r>
                        <a:rPr lang="fr-FR" sz="1400" dirty="0"/>
                        <a:t>1365</a:t>
                      </a:r>
                    </a:p>
                  </a:txBody>
                  <a:tcPr/>
                </a:tc>
                <a:extLst>
                  <a:ext uri="{0D108BD9-81ED-4DB2-BD59-A6C34878D82A}">
                    <a16:rowId xmlns:a16="http://schemas.microsoft.com/office/drawing/2014/main" val="896241762"/>
                  </a:ext>
                </a:extLst>
              </a:tr>
              <a:tr h="292212">
                <a:tc vMerge="1">
                  <a:txBody>
                    <a:bodyPr/>
                    <a:lstStyle/>
                    <a:p>
                      <a:endParaRPr lang="fr-FR" dirty="0"/>
                    </a:p>
                  </a:txBody>
                  <a:tcPr/>
                </a:tc>
                <a:tc>
                  <a:txBody>
                    <a:bodyPr/>
                    <a:lstStyle/>
                    <a:p>
                      <a:pPr algn="ctr"/>
                      <a:r>
                        <a:rPr lang="fr-FR" sz="1400" b="1" dirty="0"/>
                        <a:t>2</a:t>
                      </a:r>
                    </a:p>
                  </a:txBody>
                  <a:tcPr/>
                </a:tc>
                <a:tc>
                  <a:txBody>
                    <a:bodyPr/>
                    <a:lstStyle/>
                    <a:p>
                      <a:pPr algn="ctr"/>
                      <a:r>
                        <a:rPr lang="fr-FR" sz="1400" dirty="0">
                          <a:highlight>
                            <a:srgbClr val="FF0000"/>
                          </a:highlight>
                        </a:rPr>
                        <a:t>12</a:t>
                      </a:r>
                    </a:p>
                  </a:txBody>
                  <a:tcPr/>
                </a:tc>
                <a:tc>
                  <a:txBody>
                    <a:bodyPr/>
                    <a:lstStyle/>
                    <a:p>
                      <a:pPr algn="ctr"/>
                      <a:r>
                        <a:rPr lang="fr-FR" sz="1400" dirty="0">
                          <a:highlight>
                            <a:srgbClr val="00FF00"/>
                          </a:highlight>
                        </a:rPr>
                        <a:t>754</a:t>
                      </a:r>
                    </a:p>
                  </a:txBody>
                  <a:tcPr/>
                </a:tc>
                <a:tc>
                  <a:txBody>
                    <a:bodyPr/>
                    <a:lstStyle/>
                    <a:p>
                      <a:pPr algn="ctr"/>
                      <a:r>
                        <a:rPr lang="fr-FR" sz="1400" dirty="0"/>
                        <a:t>4</a:t>
                      </a:r>
                    </a:p>
                  </a:txBody>
                  <a:tcPr/>
                </a:tc>
                <a:tc>
                  <a:txBody>
                    <a:bodyPr/>
                    <a:lstStyle/>
                    <a:p>
                      <a:pPr algn="ctr"/>
                      <a:r>
                        <a:rPr lang="fr-FR" sz="1400" dirty="0"/>
                        <a:t>1</a:t>
                      </a:r>
                    </a:p>
                  </a:txBody>
                  <a:tcPr/>
                </a:tc>
                <a:tc>
                  <a:txBody>
                    <a:bodyPr/>
                    <a:lstStyle/>
                    <a:p>
                      <a:pPr algn="ctr"/>
                      <a:r>
                        <a:rPr lang="fr-FR" sz="1400" dirty="0"/>
                        <a:t>1</a:t>
                      </a:r>
                    </a:p>
                  </a:txBody>
                  <a:tcPr/>
                </a:tc>
                <a:tc>
                  <a:txBody>
                    <a:bodyPr/>
                    <a:lstStyle/>
                    <a:p>
                      <a:pPr algn="ctr"/>
                      <a:r>
                        <a:rPr lang="fr-FR" sz="1400" dirty="0"/>
                        <a:t>1</a:t>
                      </a:r>
                    </a:p>
                  </a:txBody>
                  <a:tcPr/>
                </a:tc>
                <a:tc>
                  <a:txBody>
                    <a:bodyPr/>
                    <a:lstStyle/>
                    <a:p>
                      <a:pPr algn="ctr"/>
                      <a:r>
                        <a:rPr lang="fr-FR" sz="1400" dirty="0"/>
                        <a:t>1</a:t>
                      </a:r>
                    </a:p>
                  </a:txBody>
                  <a:tcPr/>
                </a:tc>
                <a:tc>
                  <a:txBody>
                    <a:bodyPr/>
                    <a:lstStyle/>
                    <a:p>
                      <a:pPr algn="ctr"/>
                      <a:r>
                        <a:rPr lang="fr-FR" sz="1400" dirty="0"/>
                        <a:t>0</a:t>
                      </a:r>
                    </a:p>
                  </a:txBody>
                  <a:tcPr/>
                </a:tc>
                <a:tc>
                  <a:txBody>
                    <a:bodyPr/>
                    <a:lstStyle/>
                    <a:p>
                      <a:pPr algn="ctr"/>
                      <a:r>
                        <a:rPr lang="fr-FR" sz="1400" dirty="0"/>
                        <a:t>774</a:t>
                      </a:r>
                    </a:p>
                  </a:txBody>
                  <a:tcPr/>
                </a:tc>
                <a:extLst>
                  <a:ext uri="{0D108BD9-81ED-4DB2-BD59-A6C34878D82A}">
                    <a16:rowId xmlns:a16="http://schemas.microsoft.com/office/drawing/2014/main" val="461108030"/>
                  </a:ext>
                </a:extLst>
              </a:tr>
              <a:tr h="292212">
                <a:tc vMerge="1">
                  <a:txBody>
                    <a:bodyPr/>
                    <a:lstStyle/>
                    <a:p>
                      <a:endParaRPr lang="fr-FR" dirty="0"/>
                    </a:p>
                  </a:txBody>
                  <a:tcPr/>
                </a:tc>
                <a:tc>
                  <a:txBody>
                    <a:bodyPr/>
                    <a:lstStyle/>
                    <a:p>
                      <a:pPr algn="ctr"/>
                      <a:r>
                        <a:rPr lang="fr-FR" sz="1400" b="1" dirty="0"/>
                        <a:t>3</a:t>
                      </a:r>
                    </a:p>
                  </a:txBody>
                  <a:tcPr/>
                </a:tc>
                <a:tc>
                  <a:txBody>
                    <a:bodyPr/>
                    <a:lstStyle/>
                    <a:p>
                      <a:pPr algn="ctr"/>
                      <a:r>
                        <a:rPr lang="fr-FR" sz="1400" dirty="0"/>
                        <a:t>0</a:t>
                      </a:r>
                    </a:p>
                  </a:txBody>
                  <a:tcPr/>
                </a:tc>
                <a:tc>
                  <a:txBody>
                    <a:bodyPr/>
                    <a:lstStyle/>
                    <a:p>
                      <a:pPr algn="ctr"/>
                      <a:r>
                        <a:rPr lang="fr-FR" sz="1400" dirty="0">
                          <a:highlight>
                            <a:srgbClr val="FF0000"/>
                          </a:highlight>
                        </a:rPr>
                        <a:t>14</a:t>
                      </a:r>
                    </a:p>
                  </a:txBody>
                  <a:tcPr/>
                </a:tc>
                <a:tc>
                  <a:txBody>
                    <a:bodyPr/>
                    <a:lstStyle/>
                    <a:p>
                      <a:pPr algn="ctr"/>
                      <a:r>
                        <a:rPr lang="fr-FR" sz="1400" dirty="0">
                          <a:highlight>
                            <a:srgbClr val="00FF00"/>
                          </a:highlight>
                        </a:rPr>
                        <a:t>354</a:t>
                      </a:r>
                    </a:p>
                  </a:txBody>
                  <a:tcPr/>
                </a:tc>
                <a:tc>
                  <a:txBody>
                    <a:bodyPr/>
                    <a:lstStyle/>
                    <a:p>
                      <a:pPr algn="ctr"/>
                      <a:r>
                        <a:rPr lang="fr-FR" sz="1400" dirty="0"/>
                        <a:t>2</a:t>
                      </a:r>
                    </a:p>
                  </a:txBody>
                  <a:tcPr/>
                </a:tc>
                <a:tc>
                  <a:txBody>
                    <a:bodyPr/>
                    <a:lstStyle/>
                    <a:p>
                      <a:pPr algn="ctr"/>
                      <a:r>
                        <a:rPr lang="fr-FR" sz="1400" dirty="0"/>
                        <a:t>0</a:t>
                      </a:r>
                    </a:p>
                  </a:txBody>
                  <a:tcPr/>
                </a:tc>
                <a:tc>
                  <a:txBody>
                    <a:bodyPr/>
                    <a:lstStyle/>
                    <a:p>
                      <a:pPr algn="ctr"/>
                      <a:r>
                        <a:rPr lang="fr-FR" sz="1400" dirty="0"/>
                        <a:t>1</a:t>
                      </a:r>
                    </a:p>
                  </a:txBody>
                  <a:tcPr/>
                </a:tc>
                <a:tc>
                  <a:txBody>
                    <a:bodyPr/>
                    <a:lstStyle/>
                    <a:p>
                      <a:pPr algn="ctr"/>
                      <a:r>
                        <a:rPr lang="fr-FR" sz="1400" dirty="0"/>
                        <a:t>2</a:t>
                      </a:r>
                    </a:p>
                  </a:txBody>
                  <a:tcPr/>
                </a:tc>
                <a:tc>
                  <a:txBody>
                    <a:bodyPr/>
                    <a:lstStyle/>
                    <a:p>
                      <a:pPr algn="ctr"/>
                      <a:r>
                        <a:rPr lang="fr-FR" sz="1400" dirty="0"/>
                        <a:t>0</a:t>
                      </a:r>
                    </a:p>
                  </a:txBody>
                  <a:tcPr/>
                </a:tc>
                <a:tc>
                  <a:txBody>
                    <a:bodyPr/>
                    <a:lstStyle/>
                    <a:p>
                      <a:pPr algn="ctr"/>
                      <a:r>
                        <a:rPr lang="fr-FR" sz="1400" dirty="0"/>
                        <a:t>373</a:t>
                      </a:r>
                    </a:p>
                  </a:txBody>
                  <a:tcPr/>
                </a:tc>
                <a:extLst>
                  <a:ext uri="{0D108BD9-81ED-4DB2-BD59-A6C34878D82A}">
                    <a16:rowId xmlns:a16="http://schemas.microsoft.com/office/drawing/2014/main" val="2748896710"/>
                  </a:ext>
                </a:extLst>
              </a:tr>
              <a:tr h="292212">
                <a:tc vMerge="1">
                  <a:txBody>
                    <a:bodyPr/>
                    <a:lstStyle/>
                    <a:p>
                      <a:endParaRPr lang="fr-FR" dirty="0"/>
                    </a:p>
                  </a:txBody>
                  <a:tcPr/>
                </a:tc>
                <a:tc>
                  <a:txBody>
                    <a:bodyPr/>
                    <a:lstStyle/>
                    <a:p>
                      <a:pPr algn="ctr"/>
                      <a:r>
                        <a:rPr lang="fr-FR" sz="1400" b="1" dirty="0"/>
                        <a:t>4</a:t>
                      </a:r>
                    </a:p>
                  </a:txBody>
                  <a:tcPr/>
                </a:tc>
                <a:tc>
                  <a:txBody>
                    <a:bodyPr/>
                    <a:lstStyle/>
                    <a:p>
                      <a:pPr algn="ctr"/>
                      <a:r>
                        <a:rPr lang="fr-FR" sz="1400" dirty="0"/>
                        <a:t>0</a:t>
                      </a:r>
                    </a:p>
                  </a:txBody>
                  <a:tcPr/>
                </a:tc>
                <a:tc>
                  <a:txBody>
                    <a:bodyPr/>
                    <a:lstStyle/>
                    <a:p>
                      <a:pPr algn="ctr"/>
                      <a:r>
                        <a:rPr lang="fr-FR" sz="1400" dirty="0">
                          <a:highlight>
                            <a:srgbClr val="FF0000"/>
                          </a:highlight>
                        </a:rPr>
                        <a:t>1</a:t>
                      </a:r>
                    </a:p>
                  </a:txBody>
                  <a:tcPr/>
                </a:tc>
                <a:tc>
                  <a:txBody>
                    <a:bodyPr/>
                    <a:lstStyle/>
                    <a:p>
                      <a:pPr algn="ctr"/>
                      <a:r>
                        <a:rPr lang="fr-FR" sz="1400" dirty="0">
                          <a:highlight>
                            <a:srgbClr val="FF0000"/>
                          </a:highlight>
                        </a:rPr>
                        <a:t>4</a:t>
                      </a:r>
                    </a:p>
                  </a:txBody>
                  <a:tcPr/>
                </a:tc>
                <a:tc>
                  <a:txBody>
                    <a:bodyPr/>
                    <a:lstStyle/>
                    <a:p>
                      <a:pPr algn="ctr"/>
                      <a:r>
                        <a:rPr lang="fr-FR" sz="1400" dirty="0">
                          <a:highlight>
                            <a:srgbClr val="00FF00"/>
                          </a:highlight>
                        </a:rPr>
                        <a:t>106</a:t>
                      </a:r>
                    </a:p>
                  </a:txBody>
                  <a:tcPr/>
                </a:tc>
                <a:tc>
                  <a:txBody>
                    <a:bodyPr/>
                    <a:lstStyle/>
                    <a:p>
                      <a:pPr algn="ctr"/>
                      <a:r>
                        <a:rPr lang="fr-FR" sz="1400" dirty="0"/>
                        <a:t>2</a:t>
                      </a:r>
                    </a:p>
                  </a:txBody>
                  <a:tcPr/>
                </a:tc>
                <a:tc>
                  <a:txBody>
                    <a:bodyPr/>
                    <a:lstStyle/>
                    <a:p>
                      <a:pPr algn="ctr"/>
                      <a:r>
                        <a:rPr lang="fr-FR" sz="1400" dirty="0"/>
                        <a:t>1</a:t>
                      </a:r>
                    </a:p>
                  </a:txBody>
                  <a:tcPr/>
                </a:tc>
                <a:tc>
                  <a:txBody>
                    <a:bodyPr/>
                    <a:lstStyle/>
                    <a:p>
                      <a:pPr algn="ctr"/>
                      <a:r>
                        <a:rPr lang="fr-FR" sz="1400" dirty="0"/>
                        <a:t>1</a:t>
                      </a:r>
                    </a:p>
                  </a:txBody>
                  <a:tcPr/>
                </a:tc>
                <a:tc>
                  <a:txBody>
                    <a:bodyPr/>
                    <a:lstStyle/>
                    <a:p>
                      <a:pPr algn="ctr"/>
                      <a:r>
                        <a:rPr lang="fr-FR" sz="1400" dirty="0"/>
                        <a:t>1</a:t>
                      </a:r>
                    </a:p>
                  </a:txBody>
                  <a:tcPr/>
                </a:tc>
                <a:tc>
                  <a:txBody>
                    <a:bodyPr/>
                    <a:lstStyle/>
                    <a:p>
                      <a:pPr algn="ctr"/>
                      <a:r>
                        <a:rPr lang="fr-FR" sz="1400" dirty="0"/>
                        <a:t>116</a:t>
                      </a:r>
                    </a:p>
                  </a:txBody>
                  <a:tcPr/>
                </a:tc>
                <a:extLst>
                  <a:ext uri="{0D108BD9-81ED-4DB2-BD59-A6C34878D82A}">
                    <a16:rowId xmlns:a16="http://schemas.microsoft.com/office/drawing/2014/main" val="1620101398"/>
                  </a:ext>
                </a:extLst>
              </a:tr>
            </a:tbl>
          </a:graphicData>
        </a:graphic>
      </p:graphicFrame>
    </p:spTree>
    <p:extLst>
      <p:ext uri="{BB962C8B-B14F-4D97-AF65-F5344CB8AC3E}">
        <p14:creationId xmlns:p14="http://schemas.microsoft.com/office/powerpoint/2010/main" val="348048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Clustering classique</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11</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288575" y="1454400"/>
            <a:ext cx="4510437" cy="46332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lvl="1"/>
            <a:endParaRPr lang="fr-FR" sz="1400" dirty="0"/>
          </a:p>
          <a:p>
            <a:pPr lvl="1"/>
            <a:r>
              <a:rPr lang="fr-FR" sz="1400" dirty="0"/>
              <a:t>Résultats à manipuler avec précaution</a:t>
            </a:r>
          </a:p>
          <a:p>
            <a:pPr lvl="2"/>
            <a:r>
              <a:rPr lang="fr-FR" sz="1400" dirty="0"/>
              <a:t>Identification d’un grand nombre d’</a:t>
            </a:r>
            <a:r>
              <a:rPr lang="fr-FR" sz="1400" dirty="0" err="1"/>
              <a:t>outliers</a:t>
            </a:r>
            <a:r>
              <a:rPr lang="fr-FR" sz="1400" dirty="0"/>
              <a:t> lorsque le signal représente 1 seul radar</a:t>
            </a:r>
          </a:p>
          <a:p>
            <a:pPr lvl="2"/>
            <a:r>
              <a:rPr lang="fr-FR" sz="1400" dirty="0"/>
              <a:t>Sous-estimation pour 1,2% des signaux du nombre d’émetteurs présents</a:t>
            </a:r>
          </a:p>
          <a:p>
            <a:pPr lvl="3"/>
            <a:r>
              <a:rPr lang="fr-FR" sz="1400" dirty="0"/>
              <a:t>Nombre d’</a:t>
            </a:r>
            <a:r>
              <a:rPr lang="fr-FR" sz="1400" dirty="0" err="1"/>
              <a:t>obsrevations</a:t>
            </a:r>
            <a:r>
              <a:rPr lang="fr-FR" sz="1400" dirty="0"/>
              <a:t> insuffisant (</a:t>
            </a:r>
            <a:r>
              <a:rPr lang="fr-FR" sz="1400" dirty="0" err="1"/>
              <a:t>min_cluster_size</a:t>
            </a:r>
            <a:r>
              <a:rPr lang="fr-FR" sz="1400" dirty="0"/>
              <a:t> trop grand)</a:t>
            </a:r>
          </a:p>
          <a:p>
            <a:pPr lvl="3"/>
            <a:r>
              <a:rPr lang="fr-FR" sz="1400" dirty="0"/>
              <a:t>Cas «  atypiques »</a:t>
            </a:r>
          </a:p>
          <a:p>
            <a:pPr lvl="2"/>
            <a:endParaRPr lang="fr-FR" sz="1400" dirty="0"/>
          </a:p>
          <a:p>
            <a:pPr lvl="3"/>
            <a:endParaRPr lang="fr-FR" sz="1400" dirty="0"/>
          </a:p>
          <a:p>
            <a:pPr lvl="2"/>
            <a:endParaRPr lang="fr-FR" sz="1400" dirty="0"/>
          </a:p>
          <a:p>
            <a:endParaRPr lang="fr-FR" sz="1400" dirty="0"/>
          </a:p>
          <a:p>
            <a:endParaRPr lang="fr-FR" sz="1400" dirty="0"/>
          </a:p>
          <a:p>
            <a:pPr lvl="1"/>
            <a:endParaRPr lang="fr-FR" sz="1400" dirty="0"/>
          </a:p>
        </p:txBody>
      </p:sp>
      <p:pic>
        <p:nvPicPr>
          <p:cNvPr id="12" name="Image 11">
            <a:extLst>
              <a:ext uri="{FF2B5EF4-FFF2-40B4-BE49-F238E27FC236}">
                <a16:creationId xmlns:a16="http://schemas.microsoft.com/office/drawing/2014/main" id="{07D3FCC6-46BB-4924-9976-71BF2002B5F5}"/>
              </a:ext>
            </a:extLst>
          </p:cNvPr>
          <p:cNvPicPr>
            <a:picLocks noChangeAspect="1"/>
          </p:cNvPicPr>
          <p:nvPr/>
        </p:nvPicPr>
        <p:blipFill>
          <a:blip r:embed="rId4"/>
          <a:stretch>
            <a:fillRect/>
          </a:stretch>
        </p:blipFill>
        <p:spPr>
          <a:xfrm>
            <a:off x="5046662" y="1744083"/>
            <a:ext cx="6610350" cy="3671062"/>
          </a:xfrm>
          <a:prstGeom prst="rect">
            <a:avLst/>
          </a:prstGeom>
        </p:spPr>
      </p:pic>
    </p:spTree>
    <p:extLst>
      <p:ext uri="{BB962C8B-B14F-4D97-AF65-F5344CB8AC3E}">
        <p14:creationId xmlns:p14="http://schemas.microsoft.com/office/powerpoint/2010/main" val="3563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Clustering classique</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12</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288575" y="2209800"/>
            <a:ext cx="11368437" cy="40386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fr-FR" sz="1400" dirty="0">
                <a:latin typeface="Arial" panose="020B0604020202020204" pitchFamily="34" charset="0"/>
                <a:cs typeface="Arial" panose="020B0604020202020204" pitchFamily="34" charset="0"/>
              </a:rPr>
              <a:t>Paramètres intuitifs :</a:t>
            </a:r>
          </a:p>
          <a:p>
            <a:pPr lvl="1"/>
            <a:r>
              <a:rPr lang="fr-FR" sz="1200" dirty="0" err="1">
                <a:latin typeface="Arial" panose="020B0604020202020204" pitchFamily="34" charset="0"/>
                <a:cs typeface="Arial" panose="020B0604020202020204" pitchFamily="34" charset="0"/>
              </a:rPr>
              <a:t>allow_single_cluster</a:t>
            </a:r>
            <a:r>
              <a:rPr lang="fr-FR" sz="1200" dirty="0">
                <a:latin typeface="Arial" panose="020B0604020202020204" pitchFamily="34" charset="0"/>
                <a:cs typeface="Arial" panose="020B0604020202020204" pitchFamily="34" charset="0"/>
              </a:rPr>
              <a:t> = </a:t>
            </a:r>
            <a:r>
              <a:rPr lang="fr-FR" sz="1200" dirty="0" err="1">
                <a:latin typeface="Arial" panose="020B0604020202020204" pitchFamily="34" charset="0"/>
                <a:cs typeface="Arial" panose="020B0604020202020204" pitchFamily="34" charset="0"/>
              </a:rPr>
              <a:t>True</a:t>
            </a:r>
            <a:r>
              <a:rPr lang="fr-FR" sz="1200" dirty="0">
                <a:latin typeface="Arial" panose="020B0604020202020204" pitchFamily="34" charset="0"/>
                <a:cs typeface="Arial" panose="020B0604020202020204" pitchFamily="34" charset="0"/>
              </a:rPr>
              <a:t> : autorise </a:t>
            </a:r>
            <a:r>
              <a:rPr lang="fr-FR" sz="1200" dirty="0" err="1">
                <a:latin typeface="Arial" panose="020B0604020202020204" pitchFamily="34" charset="0"/>
                <a:cs typeface="Arial" panose="020B0604020202020204" pitchFamily="34" charset="0"/>
              </a:rPr>
              <a:t>Hdbscan</a:t>
            </a:r>
            <a:r>
              <a:rPr lang="fr-FR" sz="1200" dirty="0">
                <a:latin typeface="Arial" panose="020B0604020202020204" pitchFamily="34" charset="0"/>
                <a:cs typeface="Arial" panose="020B0604020202020204" pitchFamily="34" charset="0"/>
              </a:rPr>
              <a:t> à renvoyer un seul cluster par signal.</a:t>
            </a:r>
          </a:p>
          <a:p>
            <a:pPr lvl="1"/>
            <a:r>
              <a:rPr lang="fr-FR" sz="1200" dirty="0" err="1">
                <a:latin typeface="Arial" panose="020B0604020202020204" pitchFamily="34" charset="0"/>
                <a:cs typeface="Arial" panose="020B0604020202020204" pitchFamily="34" charset="0"/>
              </a:rPr>
              <a:t>approx_min_span_tree</a:t>
            </a:r>
            <a:r>
              <a:rPr lang="fr-FR" sz="1200" dirty="0">
                <a:latin typeface="Arial" panose="020B0604020202020204" pitchFamily="34" charset="0"/>
                <a:cs typeface="Arial" panose="020B0604020202020204" pitchFamily="34" charset="0"/>
              </a:rPr>
              <a:t> = </a:t>
            </a:r>
            <a:r>
              <a:rPr lang="fr-FR" sz="1200" dirty="0" err="1">
                <a:latin typeface="Arial" panose="020B0604020202020204" pitchFamily="34" charset="0"/>
                <a:cs typeface="Arial" panose="020B0604020202020204" pitchFamily="34" charset="0"/>
              </a:rPr>
              <a:t>True</a:t>
            </a:r>
            <a:r>
              <a:rPr lang="fr-FR" sz="1200" dirty="0">
                <a:latin typeface="Arial" panose="020B0604020202020204" pitchFamily="34" charset="0"/>
                <a:cs typeface="Arial" panose="020B0604020202020204" pitchFamily="34" charset="0"/>
              </a:rPr>
              <a:t> : approximation par l'arbre couvrant de poids minimal.</a:t>
            </a:r>
          </a:p>
          <a:p>
            <a:pPr lvl="1"/>
            <a:r>
              <a:rPr lang="fr-FR" sz="1200" dirty="0" err="1">
                <a:latin typeface="Arial" panose="020B0604020202020204" pitchFamily="34" charset="0"/>
                <a:cs typeface="Arial" panose="020B0604020202020204" pitchFamily="34" charset="0"/>
              </a:rPr>
              <a:t>gen_min_span_tree</a:t>
            </a:r>
            <a:r>
              <a:rPr lang="fr-FR" sz="1200" dirty="0">
                <a:latin typeface="Arial" panose="020B0604020202020204" pitchFamily="34" charset="0"/>
                <a:cs typeface="Arial" panose="020B0604020202020204" pitchFamily="34" charset="0"/>
              </a:rPr>
              <a:t> = False : stocke l'arbre couvrant de poids minimal dans un objet pour pouvoir l'utiliser ultérieurement. Dans notre cas nous n'en avons pas besoin.</a:t>
            </a:r>
          </a:p>
          <a:p>
            <a:pPr lvl="1"/>
            <a:r>
              <a:rPr lang="fr-FR" sz="1200" dirty="0" err="1">
                <a:latin typeface="Arial" panose="020B0604020202020204" pitchFamily="34" charset="0"/>
                <a:cs typeface="Arial" panose="020B0604020202020204" pitchFamily="34" charset="0"/>
              </a:rPr>
              <a:t>match_reference_implementation</a:t>
            </a:r>
            <a:r>
              <a:rPr lang="fr-FR" sz="1200" dirty="0">
                <a:latin typeface="Arial" panose="020B0604020202020204" pitchFamily="34" charset="0"/>
                <a:cs typeface="Arial" panose="020B0604020202020204" pitchFamily="34" charset="0"/>
              </a:rPr>
              <a:t> = False : ce paramètre permet d'utiliser des paramètres présents dans la version initiale d'</a:t>
            </a:r>
            <a:r>
              <a:rPr lang="fr-FR" sz="1200" dirty="0" err="1">
                <a:latin typeface="Arial" panose="020B0604020202020204" pitchFamily="34" charset="0"/>
                <a:cs typeface="Arial" panose="020B0604020202020204" pitchFamily="34" charset="0"/>
              </a:rPr>
              <a:t>Hdbscan</a:t>
            </a:r>
            <a:r>
              <a:rPr lang="fr-FR" sz="1200" dirty="0">
                <a:latin typeface="Arial" panose="020B0604020202020204" pitchFamily="34" charset="0"/>
                <a:cs typeface="Arial" panose="020B0604020202020204" pitchFamily="34" charset="0"/>
              </a:rPr>
              <a:t> implémentée sous Java qui peut produire de légères différences avec l'implémentation sous python. Dans notre cas nous conserverons les paramètres implémentés sous python.</a:t>
            </a:r>
          </a:p>
          <a:p>
            <a:pPr lvl="1"/>
            <a:r>
              <a:rPr lang="fr-FR" sz="1200" dirty="0" err="1">
                <a:latin typeface="Arial" panose="020B0604020202020204" pitchFamily="34" charset="0"/>
                <a:cs typeface="Arial" panose="020B0604020202020204" pitchFamily="34" charset="0"/>
              </a:rPr>
              <a:t>prediction_data</a:t>
            </a:r>
            <a:r>
              <a:rPr lang="fr-FR" sz="1200" dirty="0">
                <a:latin typeface="Arial" panose="020B0604020202020204" pitchFamily="34" charset="0"/>
                <a:cs typeface="Arial" panose="020B0604020202020204" pitchFamily="34" charset="0"/>
              </a:rPr>
              <a:t> = False : on ne veut pas faire de prédiction pour le moment, seulement de la classification.</a:t>
            </a:r>
          </a:p>
          <a:p>
            <a:pPr lvl="1"/>
            <a:r>
              <a:rPr lang="fr-FR" sz="1200" dirty="0" err="1">
                <a:latin typeface="Arial" panose="020B0604020202020204" pitchFamily="34" charset="0"/>
                <a:cs typeface="Arial" panose="020B0604020202020204" pitchFamily="34" charset="0"/>
              </a:rPr>
              <a:t>core_dist_n_jobs</a:t>
            </a:r>
            <a:r>
              <a:rPr lang="fr-FR" sz="1200" dirty="0">
                <a:latin typeface="Arial" panose="020B0604020202020204" pitchFamily="34" charset="0"/>
                <a:cs typeface="Arial" panose="020B0604020202020204" pitchFamily="34" charset="0"/>
              </a:rPr>
              <a:t> : </a:t>
            </a:r>
            <a:r>
              <a:rPr lang="fr-FR" sz="1200" dirty="0" err="1">
                <a:latin typeface="Arial" panose="020B0604020202020204" pitchFamily="34" charset="0"/>
                <a:cs typeface="Arial" panose="020B0604020202020204" pitchFamily="34" charset="0"/>
              </a:rPr>
              <a:t>Number</a:t>
            </a:r>
            <a:r>
              <a:rPr lang="fr-FR" sz="1200" dirty="0">
                <a:latin typeface="Arial" panose="020B0604020202020204" pitchFamily="34" charset="0"/>
                <a:cs typeface="Arial" panose="020B0604020202020204" pitchFamily="34" charset="0"/>
              </a:rPr>
              <a:t> of </a:t>
            </a:r>
            <a:r>
              <a:rPr lang="fr-FR" sz="1200" dirty="0" err="1">
                <a:latin typeface="Arial" panose="020B0604020202020204" pitchFamily="34" charset="0"/>
                <a:cs typeface="Arial" panose="020B0604020202020204" pitchFamily="34" charset="0"/>
              </a:rPr>
              <a:t>parallel</a:t>
            </a:r>
            <a:r>
              <a:rPr lang="fr-FR" sz="1200" dirty="0">
                <a:latin typeface="Arial" panose="020B0604020202020204" pitchFamily="34" charset="0"/>
                <a:cs typeface="Arial" panose="020B0604020202020204" pitchFamily="34" charset="0"/>
              </a:rPr>
              <a:t> jobs to run in </a:t>
            </a:r>
            <a:r>
              <a:rPr lang="fr-FR" sz="1200" dirty="0" err="1">
                <a:latin typeface="Arial" panose="020B0604020202020204" pitchFamily="34" charset="0"/>
                <a:cs typeface="Arial" panose="020B0604020202020204" pitchFamily="34" charset="0"/>
              </a:rPr>
              <a:t>core</a:t>
            </a:r>
            <a:r>
              <a:rPr lang="fr-FR" sz="1200" dirty="0">
                <a:latin typeface="Arial" panose="020B0604020202020204" pitchFamily="34" charset="0"/>
                <a:cs typeface="Arial" panose="020B0604020202020204" pitchFamily="34" charset="0"/>
              </a:rPr>
              <a:t> distance computations</a:t>
            </a:r>
          </a:p>
          <a:p>
            <a:pPr lvl="1"/>
            <a:r>
              <a:rPr lang="fr-FR" sz="1200" dirty="0">
                <a:latin typeface="Arial" panose="020B0604020202020204" pitchFamily="34" charset="0"/>
                <a:cs typeface="Arial" panose="020B0604020202020204" pitchFamily="34" charset="0"/>
              </a:rPr>
              <a:t>Paramètres fixés par défaut : Ces paramètres seront utilisés </a:t>
            </a:r>
            <a:r>
              <a:rPr lang="fr-FR" sz="1200" dirty="0" err="1">
                <a:latin typeface="Arial" panose="020B0604020202020204" pitchFamily="34" charset="0"/>
                <a:cs typeface="Arial" panose="020B0604020202020204" pitchFamily="34" charset="0"/>
              </a:rPr>
              <a:t>ultérieuremenent</a:t>
            </a:r>
            <a:r>
              <a:rPr lang="fr-FR" sz="1200" dirty="0">
                <a:latin typeface="Arial" panose="020B0604020202020204" pitchFamily="34" charset="0"/>
                <a:cs typeface="Arial" panose="020B0604020202020204" pitchFamily="34" charset="0"/>
              </a:rPr>
              <a:t> car ils dépendent des valeurs prises par d'autres paramètres du modèle. Pour le moment nous conserverons donc leurs valeurs par défaut.</a:t>
            </a:r>
          </a:p>
          <a:p>
            <a:pPr lvl="1"/>
            <a:r>
              <a:rPr lang="fr-FR" sz="1200" dirty="0">
                <a:latin typeface="Arial" panose="020B0604020202020204" pitchFamily="34" charset="0"/>
                <a:cs typeface="Arial" panose="020B0604020202020204" pitchFamily="34" charset="0"/>
              </a:rPr>
              <a:t>p = None : valeur à définir si on utilise la métrique de Minkowski.</a:t>
            </a:r>
          </a:p>
          <a:p>
            <a:pPr lvl="1"/>
            <a:r>
              <a:rPr lang="fr-FR" sz="1200" dirty="0" err="1">
                <a:latin typeface="Arial" panose="020B0604020202020204" pitchFamily="34" charset="0"/>
                <a:cs typeface="Arial" panose="020B0604020202020204" pitchFamily="34" charset="0"/>
              </a:rPr>
              <a:t>leaf_size</a:t>
            </a:r>
            <a:r>
              <a:rPr lang="fr-FR" sz="1200" dirty="0">
                <a:latin typeface="Arial" panose="020B0604020202020204" pitchFamily="34" charset="0"/>
                <a:cs typeface="Arial" panose="020B0604020202020204" pitchFamily="34" charset="0"/>
              </a:rPr>
              <a:t> = 40 : ce paramètre est à fixé en fonction de la valeur prise par le paramètre '</a:t>
            </a:r>
            <a:r>
              <a:rPr lang="fr-FR" sz="1200" dirty="0" err="1">
                <a:latin typeface="Arial" panose="020B0604020202020204" pitchFamily="34" charset="0"/>
                <a:cs typeface="Arial" panose="020B0604020202020204" pitchFamily="34" charset="0"/>
              </a:rPr>
              <a:t>algorithm</a:t>
            </a:r>
            <a:r>
              <a:rPr lang="fr-FR" sz="1200" dirty="0">
                <a:latin typeface="Arial" panose="020B0604020202020204" pitchFamily="34" charset="0"/>
                <a:cs typeface="Arial" panose="020B0604020202020204" pitchFamily="34" charset="0"/>
              </a:rPr>
              <a:t>’.</a:t>
            </a:r>
          </a:p>
          <a:p>
            <a:pPr lvl="1"/>
            <a:endParaRPr lang="fr-FR" sz="12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Afin d'optimiser les différents paramètres nous ferons varier leurs valeurs toutes choses égales par ailleurs et comparerons les résultats grâce à des métriques de similarités.</a:t>
            </a:r>
          </a:p>
          <a:p>
            <a:pPr marL="359910" lvl="1" indent="0">
              <a:buNone/>
            </a:pPr>
            <a:endParaRPr lang="fr-FR" sz="14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328399A2-F813-4B4C-9D19-F55A534BF683}"/>
              </a:ext>
            </a:extLst>
          </p:cNvPr>
          <p:cNvPicPr>
            <a:picLocks noChangeAspect="1"/>
          </p:cNvPicPr>
          <p:nvPr/>
        </p:nvPicPr>
        <p:blipFill>
          <a:blip r:embed="rId3"/>
          <a:stretch>
            <a:fillRect/>
          </a:stretch>
        </p:blipFill>
        <p:spPr>
          <a:xfrm>
            <a:off x="3111641" y="1295400"/>
            <a:ext cx="5496716" cy="1111249"/>
          </a:xfrm>
          <a:prstGeom prst="rect">
            <a:avLst/>
          </a:prstGeom>
        </p:spPr>
      </p:pic>
    </p:spTree>
    <p:extLst>
      <p:ext uri="{BB962C8B-B14F-4D97-AF65-F5344CB8AC3E}">
        <p14:creationId xmlns:p14="http://schemas.microsoft.com/office/powerpoint/2010/main" val="23678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Clustering classique</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13</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288575" y="1371600"/>
            <a:ext cx="11368437" cy="48006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fr-FR" sz="1400" dirty="0" err="1">
                <a:latin typeface="Arial" panose="020B0604020202020204" pitchFamily="34" charset="0"/>
                <a:cs typeface="Arial" panose="020B0604020202020204" pitchFamily="34" charset="0"/>
              </a:rPr>
              <a:t>Algorithm</a:t>
            </a:r>
            <a:r>
              <a:rPr lang="fr-FR" sz="14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a:t>
            </a:r>
          </a:p>
          <a:p>
            <a:pPr lvl="1"/>
            <a:r>
              <a:rPr lang="en-US" sz="1100" dirty="0" err="1">
                <a:latin typeface="Arial" panose="020B0604020202020204" pitchFamily="34" charset="0"/>
                <a:cs typeface="Arial" panose="020B0604020202020204" pitchFamily="34" charset="0"/>
              </a:rPr>
              <a:t>Algorithme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utilisé</a:t>
            </a:r>
            <a:r>
              <a:rPr lang="en-US" sz="1100" dirty="0">
                <a:latin typeface="Arial" panose="020B0604020202020204" pitchFamily="34" charset="0"/>
                <a:cs typeface="Arial" panose="020B0604020202020204" pitchFamily="34" charset="0"/>
              </a:rPr>
              <a:t> par </a:t>
            </a:r>
            <a:r>
              <a:rPr lang="en-US" sz="1100" dirty="0" err="1">
                <a:latin typeface="Arial" panose="020B0604020202020204" pitchFamily="34" charset="0"/>
                <a:cs typeface="Arial" panose="020B0604020202020204" pitchFamily="34" charset="0"/>
              </a:rPr>
              <a:t>Hdbscan</a:t>
            </a:r>
            <a:r>
              <a:rPr lang="en-US" sz="1100" dirty="0">
                <a:latin typeface="Arial" panose="020B0604020202020204" pitchFamily="34" charset="0"/>
                <a:cs typeface="Arial" panose="020B0604020202020204" pitchFamily="34" charset="0"/>
              </a:rPr>
              <a:t> qui a </a:t>
            </a:r>
            <a:r>
              <a:rPr lang="en-US" sz="1100" dirty="0" err="1">
                <a:latin typeface="Arial" panose="020B0604020202020204" pitchFamily="34" charset="0"/>
                <a:cs typeface="Arial" panose="020B0604020202020204" pitchFamily="34" charset="0"/>
              </a:rPr>
              <a:t>plusieurs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variantes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selon</a:t>
            </a:r>
            <a:r>
              <a:rPr lang="en-US" sz="1100" dirty="0">
                <a:latin typeface="Arial" panose="020B0604020202020204" pitchFamily="34" charset="0"/>
                <a:cs typeface="Arial" panose="020B0604020202020204" pitchFamily="34" charset="0"/>
              </a:rPr>
              <a:t> la nature des </a:t>
            </a:r>
            <a:r>
              <a:rPr lang="en-US" sz="1100" dirty="0" err="1">
                <a:latin typeface="Arial" panose="020B0604020202020204" pitchFamily="34" charset="0"/>
                <a:cs typeface="Arial" panose="020B0604020202020204" pitchFamily="34" charset="0"/>
              </a:rPr>
              <a:t>données</a:t>
            </a:r>
            <a:r>
              <a:rPr lang="en-US" sz="1100" dirty="0">
                <a:latin typeface="Arial" panose="020B0604020202020204" pitchFamily="34" charset="0"/>
                <a:cs typeface="Arial" panose="020B0604020202020204" pitchFamily="34" charset="0"/>
              </a:rPr>
              <a:t> </a:t>
            </a:r>
          </a:p>
          <a:p>
            <a:pPr lvl="1"/>
            <a:r>
              <a:rPr lang="en-US" sz="1100" dirty="0" err="1">
                <a:latin typeface="Arial" panose="020B0604020202020204" pitchFamily="34" charset="0"/>
                <a:cs typeface="Arial" panose="020B0604020202020204" pitchFamily="34" charset="0"/>
              </a:rPr>
              <a:t>Définitions</a:t>
            </a:r>
            <a:r>
              <a:rPr lang="en-US" sz="1100" dirty="0">
                <a:latin typeface="Arial" panose="020B0604020202020204" pitchFamily="34" charset="0"/>
                <a:cs typeface="Arial" panose="020B0604020202020204" pitchFamily="34" charset="0"/>
              </a:rPr>
              <a:t> :</a:t>
            </a:r>
          </a:p>
          <a:p>
            <a:pPr lvl="2"/>
            <a:r>
              <a:rPr lang="en-US" sz="1100" dirty="0">
                <a:latin typeface="Arial" panose="020B0604020202020204" pitchFamily="34" charset="0"/>
                <a:cs typeface="Arial" panose="020B0604020202020204" pitchFamily="34" charset="0"/>
              </a:rPr>
              <a:t>k-d tree is a space-partitioning data structure for organizing points in a k-dimensional space. k-d trees are a useful data structure for several applications, such as searches involving a multidimensional search key (e.g. range searches and nearest neighbor searches). k-d trees are a special case of binary space partitioning trees. One of the space partitioning tree for organizing k-dimensional data point</a:t>
            </a:r>
          </a:p>
          <a:p>
            <a:pPr lvl="2"/>
            <a:r>
              <a:rPr lang="en-US" sz="1100" dirty="0">
                <a:latin typeface="Arial" panose="020B0604020202020204" pitchFamily="34" charset="0"/>
                <a:cs typeface="Arial" panose="020B0604020202020204" pitchFamily="34" charset="0"/>
              </a:rPr>
              <a:t>ball-tee is a space partitioning data structure for organizing points in a multi-dimensional space. The ball tree gets its name from the fact that it partitions data points into a nested set of hyperspheres known as "balls". The resulting data structure has characteristics that make it useful for a number of applications, most notably nearest neighbor search.</a:t>
            </a:r>
          </a:p>
          <a:p>
            <a:pPr lvl="1"/>
            <a:r>
              <a:rPr lang="en-US" sz="1100" dirty="0">
                <a:latin typeface="Arial" panose="020B0604020202020204" pitchFamily="34" charset="0"/>
                <a:cs typeface="Arial" panose="020B0604020202020204" pitchFamily="34" charset="0"/>
              </a:rPr>
              <a:t>best : </a:t>
            </a:r>
            <a:r>
              <a:rPr lang="en-US" sz="1100" dirty="0" err="1">
                <a:latin typeface="Arial" panose="020B0604020202020204" pitchFamily="34" charset="0"/>
                <a:cs typeface="Arial" panose="020B0604020202020204" pitchFamily="34" charset="0"/>
              </a:rPr>
              <a:t>paramètre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permettant</a:t>
            </a:r>
            <a:r>
              <a:rPr lang="en-US" sz="1100" dirty="0">
                <a:latin typeface="Arial" panose="020B0604020202020204" pitchFamily="34" charset="0"/>
                <a:cs typeface="Arial" panose="020B0604020202020204" pitchFamily="34" charset="0"/>
              </a:rPr>
              <a:t> de </a:t>
            </a:r>
            <a:r>
              <a:rPr lang="en-US" sz="1100" dirty="0" err="1">
                <a:latin typeface="Arial" panose="020B0604020202020204" pitchFamily="34" charset="0"/>
                <a:cs typeface="Arial" panose="020B0604020202020204" pitchFamily="34" charset="0"/>
              </a:rPr>
              <a:t>choisir</a:t>
            </a:r>
            <a:r>
              <a:rPr lang="en-US" sz="1100" dirty="0">
                <a:latin typeface="Arial" panose="020B0604020202020204" pitchFamily="34" charset="0"/>
                <a:cs typeface="Arial" panose="020B0604020202020204" pitchFamily="34" charset="0"/>
              </a:rPr>
              <a:t> de </a:t>
            </a:r>
            <a:r>
              <a:rPr lang="en-US" sz="1100" dirty="0" err="1">
                <a:latin typeface="Arial" panose="020B0604020202020204" pitchFamily="34" charset="0"/>
                <a:cs typeface="Arial" panose="020B0604020202020204" pitchFamily="34" charset="0"/>
              </a:rPr>
              <a:t>façon</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automatique</a:t>
            </a:r>
            <a:r>
              <a:rPr lang="en-US" sz="1100" dirty="0">
                <a:latin typeface="Arial" panose="020B0604020202020204" pitchFamily="34" charset="0"/>
                <a:cs typeface="Arial" panose="020B0604020202020204" pitchFamily="34" charset="0"/>
              </a:rPr>
              <a:t> le </a:t>
            </a:r>
            <a:r>
              <a:rPr lang="en-US" sz="1100" dirty="0" err="1">
                <a:latin typeface="Arial" panose="020B0604020202020204" pitchFamily="34" charset="0"/>
                <a:cs typeface="Arial" panose="020B0604020202020204" pitchFamily="34" charset="0"/>
              </a:rPr>
              <a:t>meilleur</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algorithme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selon</a:t>
            </a:r>
            <a:r>
              <a:rPr lang="en-US" sz="1100" dirty="0">
                <a:latin typeface="Arial" panose="020B0604020202020204" pitchFamily="34" charset="0"/>
                <a:cs typeface="Arial" panose="020B0604020202020204" pitchFamily="34" charset="0"/>
              </a:rPr>
              <a:t> la nature des </a:t>
            </a:r>
            <a:r>
              <a:rPr lang="en-US" sz="1100" dirty="0" err="1">
                <a:latin typeface="Arial" panose="020B0604020202020204" pitchFamily="34" charset="0"/>
                <a:cs typeface="Arial" panose="020B0604020202020204" pitchFamily="34" charset="0"/>
              </a:rPr>
              <a:t>données</a:t>
            </a:r>
            <a:endParaRPr lang="en-US" sz="1100" dirty="0">
              <a:latin typeface="Arial" panose="020B0604020202020204" pitchFamily="34" charset="0"/>
              <a:cs typeface="Arial" panose="020B0604020202020204" pitchFamily="34" charset="0"/>
            </a:endParaRPr>
          </a:p>
          <a:p>
            <a:pPr lvl="1"/>
            <a:r>
              <a:rPr lang="en-US" sz="1100" dirty="0">
                <a:latin typeface="Arial" panose="020B0604020202020204" pitchFamily="34" charset="0"/>
                <a:cs typeface="Arial" panose="020B0604020202020204" pitchFamily="34" charset="0"/>
              </a:rPr>
              <a:t>generic : It maintains an acyclic subgraph F of the input graph G, which we will call the intermediate spanning forest. At all times, F satisfies the following invariant: F is a subgraph of the minimum spanning tree of G. Initially, F consists of V one-vertex trees. The generic algorithm connects trees in F by adding certain edges between them. When the algorithm halts, F consists of a single spanning tree; our invariant implies that this must be the minimum spanning tree of G</a:t>
            </a:r>
          </a:p>
          <a:p>
            <a:pPr lvl="1"/>
            <a:r>
              <a:rPr lang="en-US" sz="1100" dirty="0">
                <a:latin typeface="Arial" panose="020B0604020202020204" pitchFamily="34" charset="0"/>
                <a:cs typeface="Arial" panose="020B0604020202020204" pitchFamily="34" charset="0"/>
              </a:rPr>
              <a:t>Prims algorithm : The </a:t>
            </a:r>
            <a:r>
              <a:rPr lang="en-US" sz="1100" dirty="0" err="1">
                <a:latin typeface="Arial" panose="020B0604020202020204" pitchFamily="34" charset="0"/>
                <a:cs typeface="Arial" panose="020B0604020202020204" pitchFamily="34" charset="0"/>
              </a:rPr>
              <a:t>Jarník</a:t>
            </a:r>
            <a:r>
              <a:rPr lang="en-US" sz="1100" dirty="0">
                <a:latin typeface="Arial" panose="020B0604020202020204" pitchFamily="34" charset="0"/>
                <a:cs typeface="Arial" panose="020B0604020202020204" pitchFamily="34" charset="0"/>
              </a:rPr>
              <a:t>-Prim algorithm is sequential in nature. It grows the MST by one vertex in each step by taking the cheapest edge that has exactly one end in the already constructed part of the MST.</a:t>
            </a:r>
          </a:p>
          <a:p>
            <a:pPr lvl="1"/>
            <a:r>
              <a:rPr lang="en-US" sz="1100" dirty="0" err="1">
                <a:latin typeface="Arial" panose="020B0604020202020204" pitchFamily="34" charset="0"/>
                <a:cs typeface="Arial" panose="020B0604020202020204" pitchFamily="34" charset="0"/>
              </a:rPr>
              <a:t>prims_kdtree</a:t>
            </a:r>
            <a:endParaRPr lang="en-US" sz="1100" dirty="0">
              <a:latin typeface="Arial" panose="020B0604020202020204" pitchFamily="34" charset="0"/>
              <a:cs typeface="Arial" panose="020B0604020202020204" pitchFamily="34" charset="0"/>
            </a:endParaRPr>
          </a:p>
          <a:p>
            <a:pPr lvl="1"/>
            <a:r>
              <a:rPr lang="en-US" sz="1100" dirty="0" err="1">
                <a:latin typeface="Arial" panose="020B0604020202020204" pitchFamily="34" charset="0"/>
                <a:cs typeface="Arial" panose="020B0604020202020204" pitchFamily="34" charset="0"/>
              </a:rPr>
              <a:t>prims_balltree</a:t>
            </a:r>
            <a:endParaRPr lang="en-US" sz="1100" dirty="0">
              <a:latin typeface="Arial" panose="020B0604020202020204" pitchFamily="34" charset="0"/>
              <a:cs typeface="Arial" panose="020B0604020202020204" pitchFamily="34" charset="0"/>
            </a:endParaRPr>
          </a:p>
          <a:p>
            <a:pPr lvl="1"/>
            <a:r>
              <a:rPr lang="en-US" sz="1100" dirty="0" err="1">
                <a:latin typeface="Arial" panose="020B0604020202020204" pitchFamily="34" charset="0"/>
                <a:cs typeface="Arial" panose="020B0604020202020204" pitchFamily="34" charset="0"/>
              </a:rPr>
              <a:t>Boruvka</a:t>
            </a:r>
            <a:r>
              <a:rPr lang="en-US" sz="1100" dirty="0">
                <a:latin typeface="Arial" panose="020B0604020202020204" pitchFamily="34" charset="0"/>
                <a:cs typeface="Arial" panose="020B0604020202020204" pitchFamily="34" charset="0"/>
              </a:rPr>
              <a:t> : The </a:t>
            </a:r>
            <a:r>
              <a:rPr lang="en-US" sz="1100" dirty="0" err="1">
                <a:latin typeface="Arial" panose="020B0604020202020204" pitchFamily="34" charset="0"/>
                <a:cs typeface="Arial" panose="020B0604020202020204" pitchFamily="34" charset="0"/>
              </a:rPr>
              <a:t>Borůvka</a:t>
            </a:r>
            <a:r>
              <a:rPr lang="en-US" sz="1100" dirty="0">
                <a:latin typeface="Arial" panose="020B0604020202020204" pitchFamily="34" charset="0"/>
                <a:cs typeface="Arial" panose="020B0604020202020204" pitchFamily="34" charset="0"/>
              </a:rPr>
              <a:t> algorithm is parallel in nature (and it is, in fact, the basis for efficient parallel MST algorithms). It operates in phases. In each phase it selects the cheapest edge from each vertex, adds all of these to the MST at once, and then contracts each connected component into a single vertex. (https://www.geeksforgeeks.org/?p=26604/)</a:t>
            </a:r>
          </a:p>
          <a:p>
            <a:pPr lvl="1"/>
            <a:r>
              <a:rPr lang="en-US" sz="1100" dirty="0" err="1">
                <a:latin typeface="Arial" panose="020B0604020202020204" pitchFamily="34" charset="0"/>
                <a:cs typeface="Arial" panose="020B0604020202020204" pitchFamily="34" charset="0"/>
              </a:rPr>
              <a:t>boruvka_kdtree</a:t>
            </a:r>
            <a:endParaRPr lang="en-US" sz="1100" dirty="0">
              <a:latin typeface="Arial" panose="020B0604020202020204" pitchFamily="34" charset="0"/>
              <a:cs typeface="Arial" panose="020B0604020202020204" pitchFamily="34" charset="0"/>
            </a:endParaRPr>
          </a:p>
          <a:p>
            <a:pPr lvl="1"/>
            <a:r>
              <a:rPr lang="en-US" sz="1100" dirty="0" err="1">
                <a:latin typeface="Arial" panose="020B0604020202020204" pitchFamily="34" charset="0"/>
                <a:cs typeface="Arial" panose="020B0604020202020204" pitchFamily="34" charset="0"/>
              </a:rPr>
              <a:t>boruvka_balltree</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18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Clustering classique</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14</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288575" y="1371600"/>
            <a:ext cx="11368437" cy="48006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fr-FR" sz="1400" dirty="0" err="1">
                <a:latin typeface="Arial" panose="020B0604020202020204" pitchFamily="34" charset="0"/>
                <a:cs typeface="Arial" panose="020B0604020202020204" pitchFamily="34" charset="0"/>
              </a:rPr>
              <a:t>min_sample</a:t>
            </a:r>
            <a:endParaRPr lang="fr-FR" sz="1400" dirty="0">
              <a:latin typeface="Arial" panose="020B0604020202020204" pitchFamily="34" charset="0"/>
              <a:cs typeface="Arial" panose="020B0604020202020204" pitchFamily="34" charset="0"/>
            </a:endParaRPr>
          </a:p>
          <a:p>
            <a:pPr lvl="1"/>
            <a:r>
              <a:rPr lang="fr-FR" sz="1200" dirty="0">
                <a:latin typeface="Arial" panose="020B0604020202020204" pitchFamily="34" charset="0"/>
                <a:cs typeface="Arial" panose="020B0604020202020204" pitchFamily="34" charset="0"/>
              </a:rPr>
              <a:t>The </a:t>
            </a:r>
            <a:r>
              <a:rPr lang="fr-FR" sz="1200" dirty="0" err="1">
                <a:latin typeface="Arial" panose="020B0604020202020204" pitchFamily="34" charset="0"/>
                <a:cs typeface="Arial" panose="020B0604020202020204" pitchFamily="34" charset="0"/>
              </a:rPr>
              <a:t>number</a:t>
            </a:r>
            <a:r>
              <a:rPr lang="fr-FR" sz="1200" dirty="0">
                <a:latin typeface="Arial" panose="020B0604020202020204" pitchFamily="34" charset="0"/>
                <a:cs typeface="Arial" panose="020B0604020202020204" pitchFamily="34" charset="0"/>
              </a:rPr>
              <a:t> of </a:t>
            </a:r>
            <a:r>
              <a:rPr lang="fr-FR" sz="1200" dirty="0" err="1">
                <a:latin typeface="Arial" panose="020B0604020202020204" pitchFamily="34" charset="0"/>
                <a:cs typeface="Arial" panose="020B0604020202020204" pitchFamily="34" charset="0"/>
              </a:rPr>
              <a:t>samples</a:t>
            </a:r>
            <a:r>
              <a:rPr lang="fr-FR" sz="1200" dirty="0">
                <a:latin typeface="Arial" panose="020B0604020202020204" pitchFamily="34" charset="0"/>
                <a:cs typeface="Arial" panose="020B0604020202020204" pitchFamily="34" charset="0"/>
              </a:rPr>
              <a:t> in a </a:t>
            </a:r>
            <a:r>
              <a:rPr lang="fr-FR" sz="1200" dirty="0" err="1">
                <a:latin typeface="Arial" panose="020B0604020202020204" pitchFamily="34" charset="0"/>
                <a:cs typeface="Arial" panose="020B0604020202020204" pitchFamily="34" charset="0"/>
              </a:rPr>
              <a:t>neighbourhood</a:t>
            </a:r>
            <a:r>
              <a:rPr lang="fr-FR" sz="1200" dirty="0">
                <a:latin typeface="Arial" panose="020B0604020202020204" pitchFamily="34" charset="0"/>
                <a:cs typeface="Arial" panose="020B0604020202020204" pitchFamily="34" charset="0"/>
              </a:rPr>
              <a:t> for a point to </a:t>
            </a:r>
            <a:r>
              <a:rPr lang="fr-FR" sz="1200" dirty="0" err="1">
                <a:latin typeface="Arial" panose="020B0604020202020204" pitchFamily="34" charset="0"/>
                <a:cs typeface="Arial" panose="020B0604020202020204" pitchFamily="34" charset="0"/>
              </a:rPr>
              <a:t>be</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considered</a:t>
            </a:r>
            <a:r>
              <a:rPr lang="fr-FR" sz="1200" dirty="0">
                <a:latin typeface="Arial" panose="020B0604020202020204" pitchFamily="34" charset="0"/>
                <a:cs typeface="Arial" panose="020B0604020202020204" pitchFamily="34" charset="0"/>
              </a:rPr>
              <a:t> a </a:t>
            </a:r>
            <a:r>
              <a:rPr lang="fr-FR" sz="1200" dirty="0" err="1">
                <a:latin typeface="Arial" panose="020B0604020202020204" pitchFamily="34" charset="0"/>
                <a:cs typeface="Arial" panose="020B0604020202020204" pitchFamily="34" charset="0"/>
              </a:rPr>
              <a:t>core</a:t>
            </a:r>
            <a:r>
              <a:rPr lang="fr-FR" sz="1200" dirty="0">
                <a:latin typeface="Arial" panose="020B0604020202020204" pitchFamily="34" charset="0"/>
                <a:cs typeface="Arial" panose="020B0604020202020204" pitchFamily="34" charset="0"/>
              </a:rPr>
              <a:t> point</a:t>
            </a:r>
          </a:p>
          <a:p>
            <a:pPr lvl="2"/>
            <a:r>
              <a:rPr lang="fr-FR" sz="1200" dirty="0">
                <a:latin typeface="Arial" panose="020B0604020202020204" pitchFamily="34" charset="0"/>
                <a:cs typeface="Arial" panose="020B0604020202020204" pitchFamily="34" charset="0"/>
              </a:rPr>
              <a:t>Une valeur trop élevée entraînera un nombre important d'</a:t>
            </a:r>
            <a:r>
              <a:rPr lang="fr-FR" sz="1200" dirty="0" err="1">
                <a:latin typeface="Arial" panose="020B0604020202020204" pitchFamily="34" charset="0"/>
                <a:cs typeface="Arial" panose="020B0604020202020204" pitchFamily="34" charset="0"/>
              </a:rPr>
              <a:t>outliers</a:t>
            </a:r>
            <a:endParaRPr lang="fr-FR" sz="1200" dirty="0">
              <a:latin typeface="Arial" panose="020B0604020202020204" pitchFamily="34" charset="0"/>
              <a:cs typeface="Arial" panose="020B0604020202020204" pitchFamily="34" charset="0"/>
            </a:endParaRPr>
          </a:p>
          <a:p>
            <a:pPr lvl="2"/>
            <a:r>
              <a:rPr lang="fr-FR" sz="1200" dirty="0">
                <a:latin typeface="Arial" panose="020B0604020202020204" pitchFamily="34" charset="0"/>
                <a:cs typeface="Arial" panose="020B0604020202020204" pitchFamily="34" charset="0"/>
              </a:rPr>
              <a:t>Une valeur faible créera un nombre élevé de clusters</a:t>
            </a:r>
          </a:p>
          <a:p>
            <a:pPr lvl="1"/>
            <a:r>
              <a:rPr lang="fr-FR" sz="1200" dirty="0">
                <a:latin typeface="Arial" panose="020B0604020202020204" pitchFamily="34" charset="0"/>
                <a:cs typeface="Arial" panose="020B0604020202020204" pitchFamily="34" charset="0"/>
              </a:rPr>
              <a:t>Fixation à 11</a:t>
            </a:r>
          </a:p>
          <a:p>
            <a:r>
              <a:rPr lang="en-US" sz="1400" dirty="0" err="1">
                <a:latin typeface="Arial" panose="020B0604020202020204" pitchFamily="34" charset="0"/>
                <a:cs typeface="Arial" panose="020B0604020202020204" pitchFamily="34" charset="0"/>
              </a:rPr>
              <a:t>cluster_selection_method</a:t>
            </a:r>
            <a:endParaRPr lang="en-US" sz="1400" dirty="0">
              <a:latin typeface="Arial" panose="020B0604020202020204" pitchFamily="34" charset="0"/>
              <a:cs typeface="Arial" panose="020B0604020202020204" pitchFamily="34" charset="0"/>
            </a:endParaRPr>
          </a:p>
          <a:p>
            <a:pPr lvl="1"/>
            <a:r>
              <a:rPr lang="en-US" sz="1200" dirty="0" err="1">
                <a:latin typeface="Arial" panose="020B0604020202020204" pitchFamily="34" charset="0"/>
                <a:cs typeface="Arial" panose="020B0604020202020204" pitchFamily="34" charset="0"/>
              </a:rPr>
              <a:t>Paramètre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cluster_selection_method</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permet</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paramétrer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l'approche</a:t>
            </a:r>
            <a:r>
              <a:rPr lang="en-US" sz="1200" dirty="0">
                <a:latin typeface="Arial" panose="020B0604020202020204" pitchFamily="34" charset="0"/>
                <a:cs typeface="Arial" panose="020B0604020202020204" pitchFamily="34" charset="0"/>
              </a:rPr>
              <a:t> pour </a:t>
            </a:r>
            <a:r>
              <a:rPr lang="en-US" sz="1200" dirty="0" err="1">
                <a:latin typeface="Arial" panose="020B0604020202020204" pitchFamily="34" charset="0"/>
                <a:cs typeface="Arial" panose="020B0604020202020204" pitchFamily="34" charset="0"/>
              </a:rPr>
              <a:t>trouver</a:t>
            </a:r>
            <a:r>
              <a:rPr lang="en-US" sz="1200" dirty="0">
                <a:latin typeface="Arial" panose="020B0604020202020204" pitchFamily="34" charset="0"/>
                <a:cs typeface="Arial" panose="020B0604020202020204" pitchFamily="34" charset="0"/>
              </a:rPr>
              <a:t> les clusters </a:t>
            </a:r>
            <a:r>
              <a:rPr lang="en-US" sz="1200" dirty="0" err="1">
                <a:latin typeface="Arial" panose="020B0604020202020204" pitchFamily="34" charset="0"/>
                <a:cs typeface="Arial" panose="020B0604020202020204" pitchFamily="34" charset="0"/>
              </a:rPr>
              <a:t>persistants</a:t>
            </a:r>
            <a:endParaRPr lang="en-US" sz="1200" dirty="0">
              <a:latin typeface="Arial" panose="020B0604020202020204" pitchFamily="34" charset="0"/>
              <a:cs typeface="Arial" panose="020B0604020202020204" pitchFamily="34" charset="0"/>
            </a:endParaRPr>
          </a:p>
          <a:p>
            <a:pPr lvl="2"/>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eom</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sélectionne</a:t>
            </a:r>
            <a:r>
              <a:rPr lang="en-US" sz="1200" dirty="0">
                <a:latin typeface="Arial" panose="020B0604020202020204" pitchFamily="34" charset="0"/>
                <a:cs typeface="Arial" panose="020B0604020202020204" pitchFamily="34" charset="0"/>
              </a:rPr>
              <a:t> les clusters via le Excess of Mass algorithm</a:t>
            </a:r>
          </a:p>
          <a:p>
            <a:pPr lvl="2"/>
            <a:r>
              <a:rPr lang="en-US" sz="1200" dirty="0">
                <a:latin typeface="Arial" panose="020B0604020202020204" pitchFamily="34" charset="0"/>
                <a:cs typeface="Arial" panose="020B0604020202020204" pitchFamily="34" charset="0"/>
              </a:rPr>
              <a:t>'leaf' : </a:t>
            </a:r>
            <a:r>
              <a:rPr lang="en-US" sz="1200" dirty="0" err="1">
                <a:latin typeface="Arial" panose="020B0604020202020204" pitchFamily="34" charset="0"/>
                <a:cs typeface="Arial" panose="020B0604020202020204" pitchFamily="34" charset="0"/>
              </a:rPr>
              <a:t>sélectionne</a:t>
            </a:r>
            <a:r>
              <a:rPr lang="en-US" sz="1200" dirty="0">
                <a:latin typeface="Arial" panose="020B0604020202020204" pitchFamily="34" charset="0"/>
                <a:cs typeface="Arial" panose="020B0604020202020204" pitchFamily="34" charset="0"/>
              </a:rPr>
              <a:t> les clusters au bout des </a:t>
            </a:r>
            <a:r>
              <a:rPr lang="en-US" sz="1200" dirty="0" err="1">
                <a:latin typeface="Arial" panose="020B0604020202020204" pitchFamily="34" charset="0"/>
                <a:cs typeface="Arial" panose="020B0604020202020204" pitchFamily="34" charset="0"/>
              </a:rPr>
              <a:t>feuilles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l'arbre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produit</a:t>
            </a:r>
            <a:r>
              <a:rPr lang="en-US" sz="1200" dirty="0">
                <a:latin typeface="Arial" panose="020B0604020202020204" pitchFamily="34" charset="0"/>
                <a:cs typeface="Arial" panose="020B0604020202020204" pitchFamily="34" charset="0"/>
              </a:rPr>
              <a:t> des clusters plus fins et </a:t>
            </a:r>
            <a:r>
              <a:rPr lang="en-US" sz="1200" dirty="0" err="1">
                <a:latin typeface="Arial" panose="020B0604020202020204" pitchFamily="34" charset="0"/>
                <a:cs typeface="Arial" panose="020B0604020202020204" pitchFamily="34" charset="0"/>
              </a:rPr>
              <a:t>homogènes</a:t>
            </a:r>
            <a:r>
              <a:rPr lang="en-US" sz="1200" dirty="0">
                <a:latin typeface="Arial" panose="020B0604020202020204" pitchFamily="34" charset="0"/>
                <a:cs typeface="Arial" panose="020B0604020202020204" pitchFamily="34" charset="0"/>
              </a:rPr>
              <a:t>)</a:t>
            </a:r>
          </a:p>
          <a:p>
            <a:pPr lvl="1"/>
            <a:r>
              <a:rPr lang="en-US" sz="1200" dirty="0">
                <a:latin typeface="Arial" panose="020B0604020202020204" pitchFamily="34" charset="0"/>
                <a:cs typeface="Arial" panose="020B0604020202020204" pitchFamily="34" charset="0"/>
              </a:rPr>
              <a:t>Nous </a:t>
            </a:r>
            <a:r>
              <a:rPr lang="en-US" sz="1200" dirty="0" err="1">
                <a:latin typeface="Arial" panose="020B0604020202020204" pitchFamily="34" charset="0"/>
                <a:cs typeface="Arial" panose="020B0604020202020204" pitchFamily="34" charset="0"/>
              </a:rPr>
              <a:t>choisirons</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sélection</a:t>
            </a:r>
            <a:r>
              <a:rPr lang="en-US" sz="1200" dirty="0">
                <a:latin typeface="Arial" panose="020B0604020202020204" pitchFamily="34" charset="0"/>
                <a:cs typeface="Arial" panose="020B0604020202020204" pitchFamily="34" charset="0"/>
              </a:rPr>
              <a:t> via </a:t>
            </a:r>
            <a:r>
              <a:rPr lang="en-US" sz="1200" dirty="0" err="1">
                <a:latin typeface="Arial" panose="020B0604020202020204" pitchFamily="34" charset="0"/>
                <a:cs typeface="Arial" panose="020B0604020202020204" pitchFamily="34" charset="0"/>
              </a:rPr>
              <a:t>l'EMA</a:t>
            </a:r>
            <a:r>
              <a:rPr lang="en-US" sz="1200" dirty="0">
                <a:latin typeface="Arial" panose="020B0604020202020204" pitchFamily="34" charset="0"/>
                <a:cs typeface="Arial" panose="020B0604020202020204" pitchFamily="34" charset="0"/>
              </a:rPr>
              <a:t> qui </a:t>
            </a:r>
            <a:r>
              <a:rPr lang="en-US" sz="1200" dirty="0" err="1">
                <a:latin typeface="Arial" panose="020B0604020202020204" pitchFamily="34" charset="0"/>
                <a:cs typeface="Arial" panose="020B0604020202020204" pitchFamily="34" charset="0"/>
              </a:rPr>
              <a:t>fournit</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meilleurs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résultats</a:t>
            </a:r>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metrics</a:t>
            </a:r>
            <a:r>
              <a:rPr lang="en-US" sz="1200" dirty="0">
                <a:latin typeface="Arial" panose="020B0604020202020204" pitchFamily="34" charset="0"/>
                <a:cs typeface="Arial" panose="020B0604020202020204" pitchFamily="34" charset="0"/>
              </a:rPr>
              <a:t> : </a:t>
            </a:r>
          </a:p>
          <a:p>
            <a:pPr lvl="1"/>
            <a:r>
              <a:rPr lang="en-US" sz="1200" dirty="0" err="1">
                <a:latin typeface="Arial" panose="020B0604020202020204" pitchFamily="34" charset="0"/>
                <a:cs typeface="Arial" panose="020B0604020202020204" pitchFamily="34" charset="0"/>
              </a:rPr>
              <a:t>Métrique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utilisée</a:t>
            </a:r>
            <a:r>
              <a:rPr lang="en-US" sz="1200" dirty="0">
                <a:latin typeface="Arial" panose="020B0604020202020204" pitchFamily="34" charset="0"/>
                <a:cs typeface="Arial" panose="020B0604020202020204" pitchFamily="34" charset="0"/>
              </a:rPr>
              <a:t> pour </a:t>
            </a:r>
            <a:r>
              <a:rPr lang="en-US" sz="1200" dirty="0" err="1">
                <a:latin typeface="Arial" panose="020B0604020202020204" pitchFamily="34" charset="0"/>
                <a:cs typeface="Arial" panose="020B0604020202020204" pitchFamily="34" charset="0"/>
              </a:rPr>
              <a:t>calculer</a:t>
            </a:r>
            <a:r>
              <a:rPr lang="en-US" sz="1200" dirty="0">
                <a:latin typeface="Arial" panose="020B0604020202020204" pitchFamily="34" charset="0"/>
                <a:cs typeface="Arial" panose="020B0604020202020204" pitchFamily="34" charset="0"/>
              </a:rPr>
              <a:t> les distances</a:t>
            </a:r>
          </a:p>
          <a:p>
            <a:pPr lvl="1"/>
            <a:r>
              <a:rPr lang="fr-FR" sz="1200" dirty="0">
                <a:latin typeface="Arial" panose="020B0604020202020204" pitchFamily="34" charset="0"/>
                <a:cs typeface="Arial" panose="020B0604020202020204" pitchFamily="34" charset="0"/>
              </a:rPr>
              <a:t>Il existe 4 catégories de distances :</a:t>
            </a:r>
          </a:p>
          <a:p>
            <a:pPr lvl="2"/>
            <a:r>
              <a:rPr lang="fr-FR" sz="1200" dirty="0" err="1">
                <a:latin typeface="Arial" panose="020B0604020202020204" pitchFamily="34" charset="0"/>
                <a:cs typeface="Arial" panose="020B0604020202020204" pitchFamily="34" charset="0"/>
              </a:rPr>
              <a:t>Metrics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intended</a:t>
            </a:r>
            <a:r>
              <a:rPr lang="fr-FR" sz="1200" dirty="0">
                <a:latin typeface="Arial" panose="020B0604020202020204" pitchFamily="34" charset="0"/>
                <a:cs typeface="Arial" panose="020B0604020202020204" pitchFamily="34" charset="0"/>
              </a:rPr>
              <a:t> for real-</a:t>
            </a:r>
            <a:r>
              <a:rPr lang="fr-FR" sz="1200" dirty="0" err="1">
                <a:latin typeface="Arial" panose="020B0604020202020204" pitchFamily="34" charset="0"/>
                <a:cs typeface="Arial" panose="020B0604020202020204" pitchFamily="34" charset="0"/>
              </a:rPr>
              <a:t>valued</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vector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spaces</a:t>
            </a:r>
            <a:r>
              <a:rPr lang="fr-FR" sz="1200" dirty="0">
                <a:latin typeface="Arial" panose="020B0604020202020204" pitchFamily="34" charset="0"/>
                <a:cs typeface="Arial" panose="020B0604020202020204" pitchFamily="34" charset="0"/>
              </a:rPr>
              <a:t> : </a:t>
            </a:r>
            <a:r>
              <a:rPr lang="fr-FR" sz="1200" dirty="0" err="1">
                <a:latin typeface="Arial" panose="020B0604020202020204" pitchFamily="34" charset="0"/>
                <a:cs typeface="Arial" panose="020B0604020202020204" pitchFamily="34" charset="0"/>
              </a:rPr>
              <a:t>euclidean</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mahattan</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chebyshev</a:t>
            </a:r>
            <a:endParaRPr lang="fr-FR" sz="1200" dirty="0">
              <a:latin typeface="Arial" panose="020B0604020202020204" pitchFamily="34" charset="0"/>
              <a:cs typeface="Arial" panose="020B0604020202020204" pitchFamily="34" charset="0"/>
            </a:endParaRPr>
          </a:p>
          <a:p>
            <a:pPr lvl="2"/>
            <a:r>
              <a:rPr lang="fr-FR" sz="1200" dirty="0" err="1">
                <a:latin typeface="Arial" panose="020B0604020202020204" pitchFamily="34" charset="0"/>
                <a:cs typeface="Arial" panose="020B0604020202020204" pitchFamily="34" charset="0"/>
              </a:rPr>
              <a:t>Metrics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intended</a:t>
            </a:r>
            <a:r>
              <a:rPr lang="fr-FR" sz="1200" dirty="0">
                <a:latin typeface="Arial" panose="020B0604020202020204" pitchFamily="34" charset="0"/>
                <a:cs typeface="Arial" panose="020B0604020202020204" pitchFamily="34" charset="0"/>
              </a:rPr>
              <a:t> for </a:t>
            </a:r>
            <a:r>
              <a:rPr lang="fr-FR" sz="1200" dirty="0" err="1">
                <a:latin typeface="Arial" panose="020B0604020202020204" pitchFamily="34" charset="0"/>
                <a:cs typeface="Arial" panose="020B0604020202020204" pitchFamily="34" charset="0"/>
              </a:rPr>
              <a:t>integer-valued</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vector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spaces</a:t>
            </a:r>
            <a:r>
              <a:rPr lang="fr-FR" sz="1200" dirty="0">
                <a:latin typeface="Arial" panose="020B0604020202020204" pitchFamily="34" charset="0"/>
                <a:cs typeface="Arial" panose="020B0604020202020204" pitchFamily="34" charset="0"/>
              </a:rPr>
              <a:t> : </a:t>
            </a:r>
            <a:r>
              <a:rPr lang="fr-FR" sz="1200" dirty="0" err="1">
                <a:latin typeface="Arial" panose="020B0604020202020204" pitchFamily="34" charset="0"/>
                <a:cs typeface="Arial" panose="020B0604020202020204" pitchFamily="34" charset="0"/>
              </a:rPr>
              <a:t>hamming</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canberra</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braycurtis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minkowski</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wminkowski</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seuclidean</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mahalanobis</a:t>
            </a:r>
            <a:endParaRPr lang="fr-FR" sz="1200" dirty="0">
              <a:latin typeface="Arial" panose="020B0604020202020204" pitchFamily="34" charset="0"/>
              <a:cs typeface="Arial" panose="020B0604020202020204" pitchFamily="34" charset="0"/>
            </a:endParaRPr>
          </a:p>
          <a:p>
            <a:pPr lvl="2"/>
            <a:r>
              <a:rPr lang="fr-FR" sz="1200" dirty="0" err="1">
                <a:latin typeface="Arial" panose="020B0604020202020204" pitchFamily="34" charset="0"/>
                <a:cs typeface="Arial" panose="020B0604020202020204" pitchFamily="34" charset="0"/>
              </a:rPr>
              <a:t>Metrics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intended</a:t>
            </a:r>
            <a:r>
              <a:rPr lang="fr-FR" sz="1200" dirty="0">
                <a:latin typeface="Arial" panose="020B0604020202020204" pitchFamily="34" charset="0"/>
                <a:cs typeface="Arial" panose="020B0604020202020204" pitchFamily="34" charset="0"/>
              </a:rPr>
              <a:t> for </a:t>
            </a:r>
            <a:r>
              <a:rPr lang="fr-FR" sz="1200" dirty="0" err="1">
                <a:latin typeface="Arial" panose="020B0604020202020204" pitchFamily="34" charset="0"/>
                <a:cs typeface="Arial" panose="020B0604020202020204" pitchFamily="34" charset="0"/>
              </a:rPr>
              <a:t>boolean-valued</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vector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spaces</a:t>
            </a:r>
            <a:r>
              <a:rPr lang="fr-FR" sz="1200" dirty="0">
                <a:latin typeface="Arial" panose="020B0604020202020204" pitchFamily="34" charset="0"/>
                <a:cs typeface="Arial" panose="020B0604020202020204" pitchFamily="34" charset="0"/>
              </a:rPr>
              <a:t> : </a:t>
            </a:r>
            <a:r>
              <a:rPr lang="fr-FR" sz="1200" dirty="0" err="1">
                <a:latin typeface="Arial" panose="020B0604020202020204" pitchFamily="34" charset="0"/>
                <a:cs typeface="Arial" panose="020B0604020202020204" pitchFamily="34" charset="0"/>
              </a:rPr>
              <a:t>jaccard</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matching</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dice</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kulsinski</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rogerstanimoto</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russellrao</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sokalmichener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sokalsneath</a:t>
            </a:r>
            <a:r>
              <a:rPr lang="fr-FR" sz="1200" dirty="0">
                <a:latin typeface="Arial" panose="020B0604020202020204" pitchFamily="34" charset="0"/>
                <a:cs typeface="Arial" panose="020B0604020202020204" pitchFamily="34" charset="0"/>
              </a:rPr>
              <a:t> </a:t>
            </a:r>
          </a:p>
          <a:p>
            <a:pPr lvl="2"/>
            <a:r>
              <a:rPr lang="fr-FR" sz="1200" dirty="0" err="1">
                <a:latin typeface="Arial" panose="020B0604020202020204" pitchFamily="34" charset="0"/>
                <a:cs typeface="Arial" panose="020B0604020202020204" pitchFamily="34" charset="0"/>
              </a:rPr>
              <a:t>Metrics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intended</a:t>
            </a:r>
            <a:r>
              <a:rPr lang="fr-FR" sz="1200" dirty="0">
                <a:latin typeface="Arial" panose="020B0604020202020204" pitchFamily="34" charset="0"/>
                <a:cs typeface="Arial" panose="020B0604020202020204" pitchFamily="34" charset="0"/>
              </a:rPr>
              <a:t> for </a:t>
            </a:r>
            <a:r>
              <a:rPr lang="fr-FR" sz="1200" dirty="0" err="1">
                <a:latin typeface="Arial" panose="020B0604020202020204" pitchFamily="34" charset="0"/>
                <a:cs typeface="Arial" panose="020B0604020202020204" pitchFamily="34" charset="0"/>
              </a:rPr>
              <a:t>two-dimensional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vector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spaces</a:t>
            </a:r>
            <a:r>
              <a:rPr lang="fr-FR" sz="1200" dirty="0">
                <a:latin typeface="Arial" panose="020B0604020202020204" pitchFamily="34" charset="0"/>
                <a:cs typeface="Arial" panose="020B0604020202020204" pitchFamily="34" charset="0"/>
              </a:rPr>
              <a:t> : </a:t>
            </a:r>
            <a:r>
              <a:rPr lang="fr-FR" sz="1200" dirty="0" err="1">
                <a:latin typeface="Arial" panose="020B0604020202020204" pitchFamily="34" charset="0"/>
                <a:cs typeface="Arial" panose="020B0604020202020204" pitchFamily="34" charset="0"/>
              </a:rPr>
              <a:t>haversine</a:t>
            </a:r>
            <a:endParaRPr lang="fr-FR" sz="12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alpha</a:t>
            </a:r>
          </a:p>
          <a:p>
            <a:pPr lvl="1"/>
            <a:r>
              <a:rPr lang="fr-FR" sz="1200" dirty="0">
                <a:latin typeface="Arial" panose="020B0604020202020204" pitchFamily="34" charset="0"/>
                <a:cs typeface="Arial" panose="020B0604020202020204" pitchFamily="34" charset="0"/>
              </a:rPr>
              <a:t>Paramètre de mise à l’échelle </a:t>
            </a:r>
          </a:p>
          <a:p>
            <a:pPr lvl="1"/>
            <a:r>
              <a:rPr lang="fr-FR" sz="1200" dirty="0">
                <a:latin typeface="Arial" panose="020B0604020202020204" pitchFamily="34" charset="0"/>
                <a:cs typeface="Arial" panose="020B0604020202020204" pitchFamily="34" charset="0"/>
              </a:rPr>
              <a:t>Ne fais pas varier la qualité du clustering</a:t>
            </a:r>
          </a:p>
          <a:p>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71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Traitement des clusters</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15</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288575" y="1454400"/>
            <a:ext cx="4510437" cy="46332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lvl="1"/>
            <a:endParaRPr lang="fr-FR" sz="1400" dirty="0"/>
          </a:p>
          <a:p>
            <a:r>
              <a:rPr lang="fr-FR" sz="1400" b="1" dirty="0"/>
              <a:t>Objectif</a:t>
            </a:r>
            <a:r>
              <a:rPr lang="fr-FR" sz="1400" dirty="0"/>
              <a:t> : effectuer des regroupements entre les clusters en comparant leurs informations relatives</a:t>
            </a:r>
          </a:p>
          <a:p>
            <a:endParaRPr lang="fr-FR" sz="1400" dirty="0"/>
          </a:p>
          <a:p>
            <a:r>
              <a:rPr lang="fr-FR" sz="1400" b="1" dirty="0"/>
              <a:t>Méthode</a:t>
            </a:r>
            <a:r>
              <a:rPr lang="fr-FR" sz="1400" dirty="0"/>
              <a:t> : stratégie en 2 étapes</a:t>
            </a:r>
          </a:p>
          <a:p>
            <a:pPr lvl="1"/>
            <a:r>
              <a:rPr lang="fr-FR" sz="1400" dirty="0"/>
              <a:t>Interpolation</a:t>
            </a:r>
          </a:p>
          <a:p>
            <a:pPr lvl="1"/>
            <a:r>
              <a:rPr lang="fr-FR" sz="1400" dirty="0" err="1"/>
              <a:t>Hierarchical</a:t>
            </a:r>
            <a:r>
              <a:rPr lang="fr-FR" sz="1400" dirty="0"/>
              <a:t> </a:t>
            </a:r>
            <a:r>
              <a:rPr lang="fr-FR" sz="1400" dirty="0" err="1"/>
              <a:t>agglomerative</a:t>
            </a:r>
            <a:r>
              <a:rPr lang="fr-FR" sz="1400" dirty="0"/>
              <a:t> clustering</a:t>
            </a:r>
          </a:p>
          <a:p>
            <a:pPr marL="359910" lvl="1" indent="0">
              <a:buNone/>
            </a:pPr>
            <a:endParaRPr lang="fr-FR" sz="1400" dirty="0"/>
          </a:p>
          <a:p>
            <a:r>
              <a:rPr lang="fr-FR" sz="1400" b="1" dirty="0"/>
              <a:t>Inconvénient</a:t>
            </a:r>
            <a:r>
              <a:rPr lang="fr-FR" sz="1400" dirty="0"/>
              <a:t> :</a:t>
            </a:r>
          </a:p>
          <a:p>
            <a:pPr lvl="1"/>
            <a:r>
              <a:rPr lang="fr-FR" sz="1400" dirty="0"/>
              <a:t>Les clusters doivent être uniformément répartis </a:t>
            </a:r>
          </a:p>
          <a:p>
            <a:pPr lvl="1"/>
            <a:endParaRPr lang="fr-FR" sz="1400" dirty="0"/>
          </a:p>
          <a:p>
            <a:pPr marL="1079730" lvl="3" indent="0">
              <a:buNone/>
            </a:pPr>
            <a:endParaRPr lang="fr-FR" sz="1400" dirty="0"/>
          </a:p>
          <a:p>
            <a:pPr lvl="2"/>
            <a:endParaRPr lang="fr-FR" sz="1400" dirty="0"/>
          </a:p>
          <a:p>
            <a:endParaRPr lang="fr-FR" sz="1400" dirty="0"/>
          </a:p>
          <a:p>
            <a:endParaRPr lang="fr-FR" sz="1400" dirty="0"/>
          </a:p>
          <a:p>
            <a:pPr lvl="1"/>
            <a:endParaRPr lang="fr-FR" sz="1400" dirty="0"/>
          </a:p>
        </p:txBody>
      </p:sp>
      <p:pic>
        <p:nvPicPr>
          <p:cNvPr id="4" name="Image 3">
            <a:extLst>
              <a:ext uri="{FF2B5EF4-FFF2-40B4-BE49-F238E27FC236}">
                <a16:creationId xmlns:a16="http://schemas.microsoft.com/office/drawing/2014/main" id="{C2ECC97C-A610-4905-A780-458908478420}"/>
              </a:ext>
            </a:extLst>
          </p:cNvPr>
          <p:cNvPicPr>
            <a:picLocks noChangeAspect="1"/>
          </p:cNvPicPr>
          <p:nvPr/>
        </p:nvPicPr>
        <p:blipFill>
          <a:blip r:embed="rId4"/>
          <a:stretch>
            <a:fillRect/>
          </a:stretch>
        </p:blipFill>
        <p:spPr>
          <a:xfrm>
            <a:off x="5119595" y="2644369"/>
            <a:ext cx="6977523" cy="2263775"/>
          </a:xfrm>
          <a:prstGeom prst="rect">
            <a:avLst/>
          </a:prstGeom>
        </p:spPr>
      </p:pic>
    </p:spTree>
    <p:extLst>
      <p:ext uri="{BB962C8B-B14F-4D97-AF65-F5344CB8AC3E}">
        <p14:creationId xmlns:p14="http://schemas.microsoft.com/office/powerpoint/2010/main" val="27543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Traitement des clusters</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16</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288575" y="1454400"/>
            <a:ext cx="11062268" cy="32700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lvl="1"/>
            <a:endParaRPr lang="fr-FR" sz="1400" dirty="0"/>
          </a:p>
          <a:p>
            <a:r>
              <a:rPr lang="fr-FR" sz="1400" b="1" dirty="0"/>
              <a:t>Phase 1 : Interpolation à partir du niveau</a:t>
            </a:r>
          </a:p>
          <a:p>
            <a:pPr lvl="1"/>
            <a:r>
              <a:rPr lang="fr-FR" sz="1400" dirty="0"/>
              <a:t>Interpoler les valeurs d’un cluster de référence dans le plan Niveau x TOA afin d’approximer une fonction du type</a:t>
            </a:r>
          </a:p>
          <a:p>
            <a:pPr marL="359910" lvl="1" indent="0">
              <a:buNone/>
            </a:pPr>
            <a:r>
              <a:rPr lang="fr-FR" sz="1400" dirty="0"/>
              <a:t> </a:t>
            </a:r>
          </a:p>
          <a:p>
            <a:pPr marL="0" indent="0" algn="ctr">
              <a:buNone/>
            </a:pPr>
            <a:r>
              <a:rPr lang="fr-FR" sz="1400" dirty="0"/>
              <a:t>      f : y = f(x)</a:t>
            </a:r>
          </a:p>
          <a:p>
            <a:pPr marL="359910" lvl="1" indent="0">
              <a:buNone/>
            </a:pPr>
            <a:r>
              <a:rPr lang="fr-FR" sz="1400" dirty="0"/>
              <a:t>avec y : Niveau et x : TOA</a:t>
            </a:r>
          </a:p>
          <a:p>
            <a:pPr marL="359910" lvl="1" indent="0">
              <a:buNone/>
            </a:pPr>
            <a:endParaRPr lang="fr-FR" sz="1400" dirty="0"/>
          </a:p>
          <a:p>
            <a:pPr lvl="1"/>
            <a:r>
              <a:rPr lang="fr-FR" sz="1400" dirty="0"/>
              <a:t>Estimer à l’aide de cette fonction les valeurs du niveau des autres clusters </a:t>
            </a:r>
          </a:p>
          <a:p>
            <a:pPr lvl="1"/>
            <a:r>
              <a:rPr lang="fr-FR" sz="1400" dirty="0"/>
              <a:t>Calculer une matrice de distance afin de comparer les valeurs estimées du niveau avec les valeurs réelles à l’aide de la distance euclidienne</a:t>
            </a:r>
          </a:p>
          <a:p>
            <a:pPr lvl="2"/>
            <a:endParaRPr lang="fr-FR" sz="1400" dirty="0"/>
          </a:p>
          <a:p>
            <a:endParaRPr lang="fr-FR" sz="1400" dirty="0"/>
          </a:p>
          <a:p>
            <a:endParaRPr lang="fr-FR" sz="1400" dirty="0"/>
          </a:p>
          <a:p>
            <a:pPr lvl="1"/>
            <a:endParaRPr lang="fr-FR" sz="1400" dirty="0"/>
          </a:p>
        </p:txBody>
      </p:sp>
      <p:sp>
        <p:nvSpPr>
          <p:cNvPr id="7" name="Titre 2">
            <a:extLst>
              <a:ext uri="{FF2B5EF4-FFF2-40B4-BE49-F238E27FC236}">
                <a16:creationId xmlns:a16="http://schemas.microsoft.com/office/drawing/2014/main" id="{639B3F2F-D781-45BF-8994-6C04B48673D6}"/>
              </a:ext>
            </a:extLst>
          </p:cNvPr>
          <p:cNvSpPr txBox="1">
            <a:spLocks/>
          </p:cNvSpPr>
          <p:nvPr/>
        </p:nvSpPr>
        <p:spPr>
          <a:xfrm>
            <a:off x="9651654" y="909763"/>
            <a:ext cx="2537171" cy="388937"/>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sz="1400" dirty="0">
                <a:solidFill>
                  <a:sysClr val="windowText" lastClr="000000"/>
                </a:solidFill>
              </a:rPr>
              <a:t>Phase 1 : interpolation</a:t>
            </a:r>
            <a:endParaRPr kumimoji="0" lang="fr-FR" sz="14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1370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Traitement des clusters</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17</a:t>
            </a:fld>
            <a:endParaRPr lang="fr-FR"/>
          </a:p>
        </p:txBody>
      </p:sp>
      <p:pic>
        <p:nvPicPr>
          <p:cNvPr id="4" name="Image 3">
            <a:extLst>
              <a:ext uri="{FF2B5EF4-FFF2-40B4-BE49-F238E27FC236}">
                <a16:creationId xmlns:a16="http://schemas.microsoft.com/office/drawing/2014/main" id="{3BCFDFCF-DAEF-4B93-BCF4-D16C07FFBED5}"/>
              </a:ext>
            </a:extLst>
          </p:cNvPr>
          <p:cNvPicPr>
            <a:picLocks noChangeAspect="1"/>
          </p:cNvPicPr>
          <p:nvPr/>
        </p:nvPicPr>
        <p:blipFill>
          <a:blip r:embed="rId4"/>
          <a:stretch>
            <a:fillRect/>
          </a:stretch>
        </p:blipFill>
        <p:spPr>
          <a:xfrm>
            <a:off x="327761" y="1676400"/>
            <a:ext cx="6264987" cy="3432649"/>
          </a:xfrm>
          <a:prstGeom prst="rect">
            <a:avLst/>
          </a:prstGeom>
        </p:spPr>
      </p:pic>
      <p:pic>
        <p:nvPicPr>
          <p:cNvPr id="7" name="Image 6">
            <a:extLst>
              <a:ext uri="{FF2B5EF4-FFF2-40B4-BE49-F238E27FC236}">
                <a16:creationId xmlns:a16="http://schemas.microsoft.com/office/drawing/2014/main" id="{44267986-7C30-46FD-B054-DADEE206B18E}"/>
              </a:ext>
            </a:extLst>
          </p:cNvPr>
          <p:cNvPicPr>
            <a:picLocks noChangeAspect="1"/>
          </p:cNvPicPr>
          <p:nvPr/>
        </p:nvPicPr>
        <p:blipFill>
          <a:blip r:embed="rId5"/>
          <a:stretch>
            <a:fillRect/>
          </a:stretch>
        </p:blipFill>
        <p:spPr>
          <a:xfrm>
            <a:off x="6648216" y="1600200"/>
            <a:ext cx="5389796" cy="4405313"/>
          </a:xfrm>
          <a:prstGeom prst="rect">
            <a:avLst/>
          </a:prstGeom>
        </p:spPr>
      </p:pic>
      <p:sp>
        <p:nvSpPr>
          <p:cNvPr id="9" name="Titre 2">
            <a:extLst>
              <a:ext uri="{FF2B5EF4-FFF2-40B4-BE49-F238E27FC236}">
                <a16:creationId xmlns:a16="http://schemas.microsoft.com/office/drawing/2014/main" id="{CEE0EA76-DDE2-4D00-95E4-B7C7BCFBD5ED}"/>
              </a:ext>
            </a:extLst>
          </p:cNvPr>
          <p:cNvSpPr txBox="1">
            <a:spLocks/>
          </p:cNvSpPr>
          <p:nvPr/>
        </p:nvSpPr>
        <p:spPr>
          <a:xfrm>
            <a:off x="9651654" y="909763"/>
            <a:ext cx="2537171" cy="388937"/>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sz="1400" dirty="0">
                <a:solidFill>
                  <a:sysClr val="windowText" lastClr="000000"/>
                </a:solidFill>
              </a:rPr>
              <a:t>Phase 1 : interpolation</a:t>
            </a:r>
            <a:endParaRPr kumimoji="0" lang="fr-FR" sz="14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4839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Traitement des clusters</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18</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288575" y="1454400"/>
            <a:ext cx="11062268" cy="37272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lvl="1"/>
            <a:endParaRPr lang="fr-FR" sz="1400" dirty="0"/>
          </a:p>
          <a:p>
            <a:r>
              <a:rPr lang="fr-FR" sz="1400" b="1" dirty="0"/>
              <a:t>Phase 2 : </a:t>
            </a:r>
            <a:r>
              <a:rPr lang="fr-FR" sz="1400" b="1" dirty="0" err="1"/>
              <a:t>Hierarchical</a:t>
            </a:r>
            <a:r>
              <a:rPr lang="fr-FR" sz="1400" b="1" dirty="0"/>
              <a:t> </a:t>
            </a:r>
            <a:r>
              <a:rPr lang="fr-FR" sz="1400" b="1" dirty="0" err="1"/>
              <a:t>agglomerative</a:t>
            </a:r>
            <a:r>
              <a:rPr lang="fr-FR" sz="1400" b="1" dirty="0"/>
              <a:t> clustering</a:t>
            </a:r>
          </a:p>
          <a:p>
            <a:pPr lvl="1"/>
            <a:r>
              <a:rPr lang="fr-FR" sz="1400" dirty="0"/>
              <a:t>Chaque observation est représentée par un cluster </a:t>
            </a:r>
          </a:p>
          <a:p>
            <a:pPr lvl="1"/>
            <a:r>
              <a:rPr lang="fr-FR" sz="1400" dirty="0"/>
              <a:t>A chaque itération les 2 groupes les plus proches sont fusionnés en un seul cluster (ceux ayant la plus petite mesure de dissimilarité) </a:t>
            </a:r>
          </a:p>
          <a:p>
            <a:pPr lvl="1"/>
            <a:r>
              <a:rPr lang="fr-FR" sz="1400" dirty="0"/>
              <a:t>Mise à jour de la matrice de distance</a:t>
            </a:r>
          </a:p>
          <a:p>
            <a:pPr lvl="1"/>
            <a:r>
              <a:rPr lang="fr-FR" sz="1400" dirty="0"/>
              <a:t>Répétition des étapes précédentes jusqu’à obtention d’un cluster unique</a:t>
            </a:r>
          </a:p>
          <a:p>
            <a:endParaRPr lang="fr-FR" sz="1400" dirty="0"/>
          </a:p>
          <a:p>
            <a:endParaRPr lang="fr-FR" sz="1400" dirty="0"/>
          </a:p>
          <a:p>
            <a:pPr lvl="1"/>
            <a:endParaRPr lang="fr-FR" sz="1400" dirty="0"/>
          </a:p>
        </p:txBody>
      </p:sp>
      <p:sp>
        <p:nvSpPr>
          <p:cNvPr id="6" name="Titre 2">
            <a:extLst>
              <a:ext uri="{FF2B5EF4-FFF2-40B4-BE49-F238E27FC236}">
                <a16:creationId xmlns:a16="http://schemas.microsoft.com/office/drawing/2014/main" id="{17F2847C-878F-4A73-95ED-F57AC7EE815B}"/>
              </a:ext>
            </a:extLst>
          </p:cNvPr>
          <p:cNvSpPr txBox="1">
            <a:spLocks/>
          </p:cNvSpPr>
          <p:nvPr/>
        </p:nvSpPr>
        <p:spPr>
          <a:xfrm>
            <a:off x="10489636" y="909763"/>
            <a:ext cx="1699189" cy="388937"/>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sz="1400" dirty="0">
                <a:solidFill>
                  <a:sysClr val="windowText" lastClr="000000"/>
                </a:solidFill>
              </a:rPr>
              <a:t>Phase 2 : HAC</a:t>
            </a:r>
            <a:endParaRPr kumimoji="0" lang="fr-FR" sz="14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0263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Traitement des clusters</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19</a:t>
            </a:fld>
            <a:endParaRPr lang="fr-FR"/>
          </a:p>
        </p:txBody>
      </p:sp>
      <p:pic>
        <p:nvPicPr>
          <p:cNvPr id="6" name="Image 5">
            <a:extLst>
              <a:ext uri="{FF2B5EF4-FFF2-40B4-BE49-F238E27FC236}">
                <a16:creationId xmlns:a16="http://schemas.microsoft.com/office/drawing/2014/main" id="{0206009F-3D1A-4023-9D0D-B083FCFD72D1}"/>
              </a:ext>
            </a:extLst>
          </p:cNvPr>
          <p:cNvPicPr>
            <a:picLocks noChangeAspect="1"/>
          </p:cNvPicPr>
          <p:nvPr/>
        </p:nvPicPr>
        <p:blipFill>
          <a:blip r:embed="rId4"/>
          <a:stretch>
            <a:fillRect/>
          </a:stretch>
        </p:blipFill>
        <p:spPr>
          <a:xfrm>
            <a:off x="286987" y="1413272"/>
            <a:ext cx="5531288" cy="4672807"/>
          </a:xfrm>
          <a:prstGeom prst="rect">
            <a:avLst/>
          </a:prstGeom>
        </p:spPr>
      </p:pic>
      <p:sp>
        <p:nvSpPr>
          <p:cNvPr id="8" name="Espace réservé du contenu 4">
            <a:extLst>
              <a:ext uri="{FF2B5EF4-FFF2-40B4-BE49-F238E27FC236}">
                <a16:creationId xmlns:a16="http://schemas.microsoft.com/office/drawing/2014/main" id="{7072B353-6304-447A-A891-35718E6520DA}"/>
              </a:ext>
            </a:extLst>
          </p:cNvPr>
          <p:cNvSpPr txBox="1">
            <a:spLocks/>
          </p:cNvSpPr>
          <p:nvPr/>
        </p:nvSpPr>
        <p:spPr>
          <a:xfrm>
            <a:off x="6475412" y="1767210"/>
            <a:ext cx="4980292" cy="3964929"/>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lvl="1"/>
            <a:endParaRPr lang="fr-FR" sz="1400" dirty="0"/>
          </a:p>
          <a:p>
            <a:r>
              <a:rPr lang="fr-FR" sz="1400" b="1" dirty="0"/>
              <a:t>Dendrogramme</a:t>
            </a:r>
          </a:p>
          <a:p>
            <a:pPr lvl="1"/>
            <a:r>
              <a:rPr lang="fr-FR" sz="1400" dirty="0"/>
              <a:t>Première analyse</a:t>
            </a:r>
          </a:p>
          <a:p>
            <a:pPr lvl="1"/>
            <a:r>
              <a:rPr lang="fr-FR" sz="1400" dirty="0"/>
              <a:t>Décrit étape par étape les groupes fusionnés</a:t>
            </a:r>
          </a:p>
          <a:p>
            <a:pPr lvl="1"/>
            <a:endParaRPr lang="fr-FR" sz="1400" dirty="0"/>
          </a:p>
          <a:p>
            <a:r>
              <a:rPr lang="fr-FR" sz="1400" dirty="0"/>
              <a:t>Détermination du seuil pour « couper » le dendrogramme</a:t>
            </a:r>
          </a:p>
          <a:p>
            <a:pPr lvl="1"/>
            <a:r>
              <a:rPr lang="fr-FR" sz="1400" dirty="0"/>
              <a:t>Nombre de cluster à retenir ?</a:t>
            </a:r>
          </a:p>
          <a:p>
            <a:pPr lvl="1"/>
            <a:r>
              <a:rPr lang="fr-FR" sz="1400" dirty="0"/>
              <a:t>Analyse de l’écart entre 2 niveaux d’agrégation successifs qui changerait la structure des données lors du regroupement</a:t>
            </a:r>
          </a:p>
          <a:p>
            <a:pPr lvl="1"/>
            <a:r>
              <a:rPr lang="fr-FR" sz="1400" dirty="0"/>
              <a:t>Regroupement des clusters 0, 1 et de la classe des </a:t>
            </a:r>
            <a:r>
              <a:rPr lang="fr-FR" sz="1400" dirty="0" err="1"/>
              <a:t>outliers</a:t>
            </a:r>
            <a:endParaRPr lang="fr-FR" sz="1400" dirty="0"/>
          </a:p>
          <a:p>
            <a:pPr lvl="1"/>
            <a:endParaRPr lang="fr-FR" sz="1400" dirty="0"/>
          </a:p>
          <a:p>
            <a:pPr lvl="1"/>
            <a:endParaRPr lang="fr-FR" sz="1400" dirty="0"/>
          </a:p>
          <a:p>
            <a:pPr lvl="1"/>
            <a:endParaRPr lang="fr-FR" sz="1400" dirty="0"/>
          </a:p>
        </p:txBody>
      </p:sp>
      <p:cxnSp>
        <p:nvCxnSpPr>
          <p:cNvPr id="9" name="Connecteur droit avec flèche 8">
            <a:extLst>
              <a:ext uri="{FF2B5EF4-FFF2-40B4-BE49-F238E27FC236}">
                <a16:creationId xmlns:a16="http://schemas.microsoft.com/office/drawing/2014/main" id="{5B86D602-334B-4E84-9306-D16847880B55}"/>
              </a:ext>
            </a:extLst>
          </p:cNvPr>
          <p:cNvCxnSpPr/>
          <p:nvPr/>
        </p:nvCxnSpPr>
        <p:spPr>
          <a:xfrm>
            <a:off x="5256212" y="2209800"/>
            <a:ext cx="0" cy="160020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11" name="Connecteur droit avec flèche 10">
            <a:extLst>
              <a:ext uri="{FF2B5EF4-FFF2-40B4-BE49-F238E27FC236}">
                <a16:creationId xmlns:a16="http://schemas.microsoft.com/office/drawing/2014/main" id="{DECF4739-3712-4317-A9F6-A92841EE915D}"/>
              </a:ext>
            </a:extLst>
          </p:cNvPr>
          <p:cNvCxnSpPr>
            <a:cxnSpLocks/>
          </p:cNvCxnSpPr>
          <p:nvPr/>
        </p:nvCxnSpPr>
        <p:spPr>
          <a:xfrm>
            <a:off x="5408612" y="3886200"/>
            <a:ext cx="0" cy="190500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14" name="Connecteur droit avec flèche 13">
            <a:extLst>
              <a:ext uri="{FF2B5EF4-FFF2-40B4-BE49-F238E27FC236}">
                <a16:creationId xmlns:a16="http://schemas.microsoft.com/office/drawing/2014/main" id="{CF427ADE-D9A6-4245-8F21-8C2C8589E91C}"/>
              </a:ext>
            </a:extLst>
          </p:cNvPr>
          <p:cNvCxnSpPr>
            <a:cxnSpLocks/>
          </p:cNvCxnSpPr>
          <p:nvPr/>
        </p:nvCxnSpPr>
        <p:spPr>
          <a:xfrm>
            <a:off x="2817812" y="5715000"/>
            <a:ext cx="0" cy="22860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16" name="Titre 2">
            <a:extLst>
              <a:ext uri="{FF2B5EF4-FFF2-40B4-BE49-F238E27FC236}">
                <a16:creationId xmlns:a16="http://schemas.microsoft.com/office/drawing/2014/main" id="{3BDE518A-DBA3-4674-8C5B-51DC110B899B}"/>
              </a:ext>
            </a:extLst>
          </p:cNvPr>
          <p:cNvSpPr txBox="1">
            <a:spLocks/>
          </p:cNvSpPr>
          <p:nvPr/>
        </p:nvSpPr>
        <p:spPr>
          <a:xfrm>
            <a:off x="10489636" y="909763"/>
            <a:ext cx="1699189" cy="388937"/>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sz="1400" dirty="0">
                <a:solidFill>
                  <a:sysClr val="windowText" lastClr="000000"/>
                </a:solidFill>
              </a:rPr>
              <a:t>Phase 2 : HAC</a:t>
            </a:r>
            <a:endParaRPr kumimoji="0" lang="fr-FR" sz="14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9301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marL="0" marR="0" lvl="0" indent="0" algn="l" defTabSz="1218895" rtl="0" eaLnBrk="1" fontAlgn="auto" latinLnBrk="0" hangingPunct="1">
              <a:lnSpc>
                <a:spcPct val="100000"/>
              </a:lnSpc>
              <a:spcBef>
                <a:spcPct val="0"/>
              </a:spcBef>
              <a:spcAft>
                <a:spcPts val="0"/>
              </a:spcAft>
              <a:buClrTx/>
              <a:buSzTx/>
              <a:buFontTx/>
              <a:buNone/>
              <a:tabLst/>
              <a:defRPr/>
            </a:pPr>
            <a:r>
              <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Objectifs &amp; Plan</a:t>
            </a:r>
          </a:p>
        </p:txBody>
      </p:sp>
      <p:sp>
        <p:nvSpPr>
          <p:cNvPr id="4" name="Espace réservé du contenu 4">
            <a:extLst>
              <a:ext uri="{FF2B5EF4-FFF2-40B4-BE49-F238E27FC236}">
                <a16:creationId xmlns:a16="http://schemas.microsoft.com/office/drawing/2014/main" id="{298A7C85-FAAE-47EE-B6B2-DD35AEF4E8F0}"/>
              </a:ext>
            </a:extLst>
          </p:cNvPr>
          <p:cNvSpPr txBox="1">
            <a:spLocks/>
          </p:cNvSpPr>
          <p:nvPr/>
        </p:nvSpPr>
        <p:spPr>
          <a:xfrm>
            <a:off x="288575" y="1454400"/>
            <a:ext cx="11660963" cy="46332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ct val="20000"/>
              </a:spcBef>
              <a:spcAft>
                <a:spcPts val="0"/>
              </a:spcAft>
              <a:buClr>
                <a:srgbClr val="0066A1"/>
              </a:buClr>
              <a:buSzTx/>
              <a:buFont typeface="Lucida Sans Unicode" pitchFamily="34" charset="0"/>
              <a:buNone/>
              <a:tabLst/>
              <a:defRPr/>
            </a:pPr>
            <a:r>
              <a:rPr kumimoji="0" lang="fr-FR" sz="1600" b="0" i="0" u="sng"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Objectifs</a:t>
            </a:r>
          </a:p>
          <a:p>
            <a:pPr marL="0" marR="0" lvl="0" indent="0" algn="l" defTabSz="1218895" rtl="0" eaLnBrk="1" fontAlgn="auto" latinLnBrk="0" hangingPunct="1">
              <a:lnSpc>
                <a:spcPct val="100000"/>
              </a:lnSpc>
              <a:spcBef>
                <a:spcPct val="20000"/>
              </a:spcBef>
              <a:spcAft>
                <a:spcPts val="0"/>
              </a:spcAft>
              <a:buClr>
                <a:srgbClr val="0066A1"/>
              </a:buClr>
              <a:buSzTx/>
              <a:buFont typeface="Lucida Sans Unicode" pitchFamily="34" charset="0"/>
              <a:buNone/>
              <a:tabLst/>
              <a:defRPr/>
            </a:pPr>
            <a:endPar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a:p>
            <a:pPr marL="359910" marR="0" lvl="0" indent="-359910" algn="l" defTabSz="1218895" rtl="0" eaLnBrk="1" fontAlgn="auto" latinLnBrk="0" hangingPunct="1">
              <a:lnSpc>
                <a:spcPct val="100000"/>
              </a:lnSpc>
              <a:spcBef>
                <a:spcPct val="20000"/>
              </a:spcBef>
              <a:spcAft>
                <a:spcPts val="0"/>
              </a:spcAft>
              <a:buClr>
                <a:srgbClr val="0066A1"/>
              </a:buClr>
              <a:buSzTx/>
              <a:buFont typeface="Lucida Sans Unicode" pitchFamily="34" charset="0"/>
              <a:buChar char="▶"/>
              <a:tabLst/>
              <a:defRPr/>
            </a:pPr>
            <a:r>
              <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Déterminer le nombre d’émetteur(s) présent(s) dans un signal</a:t>
            </a:r>
          </a:p>
          <a:p>
            <a:pPr marL="359910" marR="0" lvl="0" indent="-359910" algn="l" defTabSz="1218895" rtl="0" eaLnBrk="1" fontAlgn="auto" latinLnBrk="0" hangingPunct="1">
              <a:lnSpc>
                <a:spcPct val="100000"/>
              </a:lnSpc>
              <a:spcBef>
                <a:spcPct val="20000"/>
              </a:spcBef>
              <a:spcAft>
                <a:spcPts val="0"/>
              </a:spcAft>
              <a:buClr>
                <a:srgbClr val="0066A1"/>
              </a:buClr>
              <a:buSzTx/>
              <a:buFont typeface="Lucida Sans Unicode" pitchFamily="34" charset="0"/>
              <a:buChar char="▶"/>
              <a:tabLst/>
              <a:defRPr/>
            </a:pPr>
            <a:r>
              <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Classifier chaque observation de ce signal par rapport au(x) émetteur(s) présent(s)</a:t>
            </a:r>
          </a:p>
          <a:p>
            <a:pPr marL="359910" marR="0" lvl="0" indent="-359910" algn="l" defTabSz="1218895" rtl="0" eaLnBrk="1" fontAlgn="auto" latinLnBrk="0" hangingPunct="1">
              <a:lnSpc>
                <a:spcPct val="100000"/>
              </a:lnSpc>
              <a:spcBef>
                <a:spcPct val="20000"/>
              </a:spcBef>
              <a:spcAft>
                <a:spcPts val="0"/>
              </a:spcAft>
              <a:buClr>
                <a:srgbClr val="0066A1"/>
              </a:buClr>
              <a:buSzTx/>
              <a:buFont typeface="Lucida Sans Unicode" pitchFamily="34" charset="0"/>
              <a:buChar char="▶"/>
              <a:tabLst/>
              <a:defRPr/>
            </a:pPr>
            <a:endPar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a:p>
            <a:pPr marL="359910" marR="0" lvl="0" indent="-359910" algn="l" defTabSz="1218895" rtl="0" eaLnBrk="1" fontAlgn="auto" latinLnBrk="0" hangingPunct="1">
              <a:lnSpc>
                <a:spcPct val="100000"/>
              </a:lnSpc>
              <a:spcBef>
                <a:spcPct val="20000"/>
              </a:spcBef>
              <a:spcAft>
                <a:spcPts val="0"/>
              </a:spcAft>
              <a:buClr>
                <a:srgbClr val="0066A1"/>
              </a:buClr>
              <a:buSzTx/>
              <a:buFont typeface="Lucida Sans Unicode" pitchFamily="34" charset="0"/>
              <a:buChar char="▶"/>
              <a:tabLst/>
              <a:defRPr/>
            </a:pPr>
            <a:endPar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a:p>
            <a:pPr marL="0" marR="0" lvl="0" indent="0" algn="l" defTabSz="1218895" rtl="0" eaLnBrk="1" fontAlgn="auto" latinLnBrk="0" hangingPunct="1">
              <a:lnSpc>
                <a:spcPct val="100000"/>
              </a:lnSpc>
              <a:spcBef>
                <a:spcPct val="20000"/>
              </a:spcBef>
              <a:spcAft>
                <a:spcPts val="0"/>
              </a:spcAft>
              <a:buClr>
                <a:srgbClr val="0066A1"/>
              </a:buClr>
              <a:buSzTx/>
              <a:buFont typeface="Lucida Sans Unicode" pitchFamily="34" charset="0"/>
              <a:buNone/>
              <a:tabLst/>
              <a:defRPr/>
            </a:pPr>
            <a:r>
              <a:rPr kumimoji="0" lang="fr-FR" sz="1600" b="0" i="0" u="sng"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Plan</a:t>
            </a:r>
          </a:p>
          <a:p>
            <a:pPr marL="0" marR="0" lvl="0" indent="0" algn="l" defTabSz="1218895" rtl="0" eaLnBrk="1" fontAlgn="auto" latinLnBrk="0" hangingPunct="1">
              <a:lnSpc>
                <a:spcPct val="100000"/>
              </a:lnSpc>
              <a:spcBef>
                <a:spcPct val="20000"/>
              </a:spcBef>
              <a:spcAft>
                <a:spcPts val="0"/>
              </a:spcAft>
              <a:buClr>
                <a:srgbClr val="0066A1"/>
              </a:buClr>
              <a:buSzTx/>
              <a:buFont typeface="Lucida Sans Unicode" pitchFamily="34" charset="0"/>
              <a:buNone/>
              <a:tabLst/>
              <a:defRPr/>
            </a:pPr>
            <a:endPar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a:p>
            <a:pPr marL="359910" marR="0" lvl="0" indent="-359910" algn="l" defTabSz="1218895" rtl="0" eaLnBrk="1" fontAlgn="auto" latinLnBrk="0" hangingPunct="1">
              <a:lnSpc>
                <a:spcPct val="100000"/>
              </a:lnSpc>
              <a:spcBef>
                <a:spcPct val="20000"/>
              </a:spcBef>
              <a:spcAft>
                <a:spcPts val="0"/>
              </a:spcAft>
              <a:buClr>
                <a:srgbClr val="0066A1"/>
              </a:buClr>
              <a:buSzTx/>
              <a:buFont typeface="+mj-lt"/>
              <a:buAutoNum type="romanUcPeriod"/>
              <a:tabLst/>
              <a:defRPr/>
            </a:pPr>
            <a:r>
              <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Présentation des données</a:t>
            </a:r>
          </a:p>
          <a:p>
            <a:pPr marL="359910" marR="0" lvl="0" indent="-359910" algn="l" defTabSz="1218895" rtl="0" eaLnBrk="1" fontAlgn="auto" latinLnBrk="0" hangingPunct="1">
              <a:lnSpc>
                <a:spcPct val="100000"/>
              </a:lnSpc>
              <a:spcBef>
                <a:spcPct val="20000"/>
              </a:spcBef>
              <a:spcAft>
                <a:spcPts val="0"/>
              </a:spcAft>
              <a:buClr>
                <a:srgbClr val="0066A1"/>
              </a:buClr>
              <a:buSzTx/>
              <a:buFont typeface="+mj-lt"/>
              <a:buAutoNum type="romanUcPeriod"/>
              <a:tabLst/>
              <a:defRPr/>
            </a:pPr>
            <a:endPar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a:p>
            <a:pPr marL="359910" marR="0" lvl="0" indent="-359910" algn="l" defTabSz="1218895" rtl="0" eaLnBrk="1" fontAlgn="auto" latinLnBrk="0" hangingPunct="1">
              <a:lnSpc>
                <a:spcPct val="100000"/>
              </a:lnSpc>
              <a:spcBef>
                <a:spcPct val="20000"/>
              </a:spcBef>
              <a:spcAft>
                <a:spcPts val="0"/>
              </a:spcAft>
              <a:buClr>
                <a:srgbClr val="0066A1"/>
              </a:buClr>
              <a:buSzTx/>
              <a:buFont typeface="+mj-lt"/>
              <a:buAutoNum type="romanUcPeriod"/>
              <a:tabLst/>
              <a:defRPr/>
            </a:pPr>
            <a:r>
              <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Stratégie de dé entrelacement</a:t>
            </a:r>
          </a:p>
          <a:p>
            <a:pPr marL="719820" marR="0" lvl="1" indent="-359910" algn="l" defTabSz="1218895" rtl="0" eaLnBrk="1" fontAlgn="auto" latinLnBrk="0" hangingPunct="1">
              <a:lnSpc>
                <a:spcPct val="100000"/>
              </a:lnSpc>
              <a:spcBef>
                <a:spcPts val="512"/>
              </a:spcBef>
              <a:spcAft>
                <a:spcPts val="0"/>
              </a:spcAft>
              <a:buClr>
                <a:srgbClr val="0066A1"/>
              </a:buClr>
              <a:buSzTx/>
              <a:buFont typeface="+mj-lt"/>
              <a:buAutoNum type="arabicPeriod"/>
              <a:tabLst/>
              <a:defRPr/>
            </a:pPr>
            <a:r>
              <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Clustering classique</a:t>
            </a:r>
          </a:p>
          <a:p>
            <a:pPr marL="719820" marR="0" lvl="1" indent="-359910" algn="l" defTabSz="1218895" rtl="0" eaLnBrk="1" fontAlgn="auto" latinLnBrk="0" hangingPunct="1">
              <a:lnSpc>
                <a:spcPct val="100000"/>
              </a:lnSpc>
              <a:spcBef>
                <a:spcPts val="512"/>
              </a:spcBef>
              <a:spcAft>
                <a:spcPts val="0"/>
              </a:spcAft>
              <a:buClr>
                <a:srgbClr val="0066A1"/>
              </a:buClr>
              <a:buSzTx/>
              <a:buFont typeface="+mj-lt"/>
              <a:buAutoNum type="arabicPeriod"/>
              <a:tabLst/>
              <a:defRPr/>
            </a:pPr>
            <a:r>
              <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Traitement des clusters</a:t>
            </a:r>
          </a:p>
          <a:p>
            <a:pPr marL="719820" marR="0" lvl="1" indent="-359910" algn="l" defTabSz="1218895" rtl="0" eaLnBrk="1" fontAlgn="auto" latinLnBrk="0" hangingPunct="1">
              <a:lnSpc>
                <a:spcPct val="100000"/>
              </a:lnSpc>
              <a:spcBef>
                <a:spcPts val="512"/>
              </a:spcBef>
              <a:spcAft>
                <a:spcPts val="0"/>
              </a:spcAft>
              <a:buClr>
                <a:srgbClr val="0066A1"/>
              </a:buClr>
              <a:buSzTx/>
              <a:buFont typeface="+mj-lt"/>
              <a:buAutoNum type="arabicPeriod"/>
              <a:tabLst/>
              <a:defRPr/>
            </a:pPr>
            <a:endPar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a:p>
            <a:pPr>
              <a:buClr>
                <a:srgbClr val="0066A1"/>
              </a:buClr>
              <a:buFont typeface="+mj-lt"/>
              <a:buAutoNum type="romanUcPeriod"/>
            </a:pPr>
            <a:r>
              <a:rPr lang="fr-FR" sz="1600" dirty="0">
                <a:solidFill>
                  <a:sysClr val="windowText" lastClr="000000"/>
                </a:solidFill>
              </a:rPr>
              <a:t>Conclusions &amp; </a:t>
            </a:r>
            <a:r>
              <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Perspectives</a:t>
            </a:r>
          </a:p>
          <a:p>
            <a:pPr marL="359910" marR="0" lvl="0" indent="-359910" algn="l" defTabSz="1218895" rtl="0" eaLnBrk="1" fontAlgn="auto" latinLnBrk="0" hangingPunct="1">
              <a:lnSpc>
                <a:spcPct val="100000"/>
              </a:lnSpc>
              <a:spcBef>
                <a:spcPct val="20000"/>
              </a:spcBef>
              <a:spcAft>
                <a:spcPts val="0"/>
              </a:spcAft>
              <a:buClr>
                <a:srgbClr val="0066A1"/>
              </a:buClr>
              <a:buSzTx/>
              <a:buFont typeface="Lucida Sans Unicode" pitchFamily="34" charset="0"/>
              <a:buChar char="▶"/>
              <a:tabLst/>
              <a:defRPr/>
            </a:pPr>
            <a:endPar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a:p>
            <a:pPr marL="359910" marR="0" lvl="0" indent="-359910" algn="l" defTabSz="1218895" rtl="0" eaLnBrk="1" fontAlgn="auto" latinLnBrk="0" hangingPunct="1">
              <a:lnSpc>
                <a:spcPct val="100000"/>
              </a:lnSpc>
              <a:spcBef>
                <a:spcPct val="20000"/>
              </a:spcBef>
              <a:spcAft>
                <a:spcPts val="0"/>
              </a:spcAft>
              <a:buClr>
                <a:srgbClr val="0066A1"/>
              </a:buClr>
              <a:buSzTx/>
              <a:buFont typeface="Lucida Sans Unicode" pitchFamily="34" charset="0"/>
              <a:buChar char="▶"/>
              <a:tabLst/>
              <a:defRPr/>
            </a:pPr>
            <a:endPar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a:p>
            <a:pPr marL="359910" marR="0" lvl="0" indent="-359910" algn="l" defTabSz="1218895" rtl="0" eaLnBrk="1" fontAlgn="auto" latinLnBrk="0" hangingPunct="1">
              <a:lnSpc>
                <a:spcPct val="100000"/>
              </a:lnSpc>
              <a:spcBef>
                <a:spcPct val="20000"/>
              </a:spcBef>
              <a:spcAft>
                <a:spcPts val="0"/>
              </a:spcAft>
              <a:buClr>
                <a:srgbClr val="0066A1"/>
              </a:buClr>
              <a:buSzTx/>
              <a:buFont typeface="Lucida Sans Unicode" pitchFamily="34" charset="0"/>
              <a:buChar char="▶"/>
              <a:tabLst/>
              <a:defRPr/>
            </a:pPr>
            <a:endParaRPr kumimoji="0" lang="fr-FR" sz="1600" b="0"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5" name="Espace réservé de la date 4">
            <a:extLst>
              <a:ext uri="{FF2B5EF4-FFF2-40B4-BE49-F238E27FC236}">
                <a16:creationId xmlns:a16="http://schemas.microsoft.com/office/drawing/2014/main" id="{2300714C-830D-4108-B748-9B117FE4A336}"/>
              </a:ext>
            </a:extLst>
          </p:cNvPr>
          <p:cNvSpPr>
            <a:spLocks noGrp="1"/>
          </p:cNvSpPr>
          <p:nvPr>
            <p:ph type="dt" sz="half" idx="10"/>
          </p:nvPr>
        </p:nvSpPr>
        <p:spPr/>
        <p:txBody>
          <a:bodyPr/>
          <a:lstStyle/>
          <a:p>
            <a:fld id="{FD69A1AE-11C1-4C2A-941D-7AE4D81C1FAE}" type="datetime1">
              <a:rPr lang="fr-FR" smtClean="0"/>
              <a:t>06/01/2020</a:t>
            </a:fld>
            <a:endParaRPr lang="fr-FR"/>
          </a:p>
        </p:txBody>
      </p:sp>
      <p:sp>
        <p:nvSpPr>
          <p:cNvPr id="6" name="Espace réservé du numéro de diapositive 5">
            <a:extLst>
              <a:ext uri="{FF2B5EF4-FFF2-40B4-BE49-F238E27FC236}">
                <a16:creationId xmlns:a16="http://schemas.microsoft.com/office/drawing/2014/main" id="{E61C1AE9-0EE5-41FD-A63D-E19C0F617E13}"/>
              </a:ext>
            </a:extLst>
          </p:cNvPr>
          <p:cNvSpPr>
            <a:spLocks noGrp="1"/>
          </p:cNvSpPr>
          <p:nvPr>
            <p:ph type="sldNum" sz="quarter" idx="12"/>
          </p:nvPr>
        </p:nvSpPr>
        <p:spPr/>
        <p:txBody>
          <a:bodyPr/>
          <a:lstStyle/>
          <a:p>
            <a:fld id="{549076F7-5D9D-4E10-A7E9-1A83E524F28B}" type="slidenum">
              <a:rPr lang="fr-FR" smtClean="0"/>
              <a:t>2</a:t>
            </a:fld>
            <a:endParaRPr lang="fr-FR"/>
          </a:p>
        </p:txBody>
      </p:sp>
    </p:spTree>
    <p:extLst>
      <p:ext uri="{BB962C8B-B14F-4D97-AF65-F5344CB8AC3E}">
        <p14:creationId xmlns:p14="http://schemas.microsoft.com/office/powerpoint/2010/main" val="16927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Traitement des clusters</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20</a:t>
            </a:fld>
            <a:endParaRPr lang="fr-FR"/>
          </a:p>
        </p:txBody>
      </p:sp>
      <p:pic>
        <p:nvPicPr>
          <p:cNvPr id="4" name="Image 3">
            <a:extLst>
              <a:ext uri="{FF2B5EF4-FFF2-40B4-BE49-F238E27FC236}">
                <a16:creationId xmlns:a16="http://schemas.microsoft.com/office/drawing/2014/main" id="{DFE655B1-4A6E-4DCE-8B3B-F5103FC37FEB}"/>
              </a:ext>
            </a:extLst>
          </p:cNvPr>
          <p:cNvPicPr>
            <a:picLocks noChangeAspect="1"/>
          </p:cNvPicPr>
          <p:nvPr/>
        </p:nvPicPr>
        <p:blipFill>
          <a:blip r:embed="rId4"/>
          <a:stretch>
            <a:fillRect/>
          </a:stretch>
        </p:blipFill>
        <p:spPr>
          <a:xfrm>
            <a:off x="531812" y="1787752"/>
            <a:ext cx="5861987" cy="3282496"/>
          </a:xfrm>
          <a:prstGeom prst="rect">
            <a:avLst/>
          </a:prstGeom>
        </p:spPr>
      </p:pic>
      <p:sp>
        <p:nvSpPr>
          <p:cNvPr id="7" name="ZoneTexte 6">
            <a:extLst>
              <a:ext uri="{FF2B5EF4-FFF2-40B4-BE49-F238E27FC236}">
                <a16:creationId xmlns:a16="http://schemas.microsoft.com/office/drawing/2014/main" id="{824ECD44-4151-4153-8FA1-AF47E1F69EAF}"/>
              </a:ext>
            </a:extLst>
          </p:cNvPr>
          <p:cNvSpPr txBox="1"/>
          <p:nvPr/>
        </p:nvSpPr>
        <p:spPr>
          <a:xfrm>
            <a:off x="2314445" y="5251634"/>
            <a:ext cx="2296719" cy="307777"/>
          </a:xfrm>
          <a:prstGeom prst="rect">
            <a:avLst/>
          </a:prstGeom>
          <a:noFill/>
        </p:spPr>
        <p:txBody>
          <a:bodyPr wrap="none" rtlCol="0">
            <a:spAutoFit/>
          </a:bodyPr>
          <a:lstStyle/>
          <a:p>
            <a:r>
              <a:rPr lang="fr-FR" sz="1400" i="1" u="sng" dirty="0"/>
              <a:t>Phase 1 : clustering classique</a:t>
            </a:r>
          </a:p>
        </p:txBody>
      </p:sp>
      <p:sp>
        <p:nvSpPr>
          <p:cNvPr id="13" name="ZoneTexte 12">
            <a:extLst>
              <a:ext uri="{FF2B5EF4-FFF2-40B4-BE49-F238E27FC236}">
                <a16:creationId xmlns:a16="http://schemas.microsoft.com/office/drawing/2014/main" id="{1C53133F-ABD9-4E73-AE0B-4151A048B911}"/>
              </a:ext>
            </a:extLst>
          </p:cNvPr>
          <p:cNvSpPr txBox="1"/>
          <p:nvPr/>
        </p:nvSpPr>
        <p:spPr>
          <a:xfrm>
            <a:off x="8047014" y="5251634"/>
            <a:ext cx="2571794" cy="307777"/>
          </a:xfrm>
          <a:prstGeom prst="rect">
            <a:avLst/>
          </a:prstGeom>
          <a:noFill/>
        </p:spPr>
        <p:txBody>
          <a:bodyPr wrap="none" rtlCol="0">
            <a:spAutoFit/>
          </a:bodyPr>
          <a:lstStyle/>
          <a:p>
            <a:r>
              <a:rPr lang="fr-FR" sz="1400" i="1" u="sng" dirty="0"/>
              <a:t>Phase 2 : Traitement des clusters</a:t>
            </a:r>
          </a:p>
        </p:txBody>
      </p:sp>
      <p:pic>
        <p:nvPicPr>
          <p:cNvPr id="10" name="Image 9">
            <a:extLst>
              <a:ext uri="{FF2B5EF4-FFF2-40B4-BE49-F238E27FC236}">
                <a16:creationId xmlns:a16="http://schemas.microsoft.com/office/drawing/2014/main" id="{51FAEACF-7CB9-490E-8F32-E3B242DA18A1}"/>
              </a:ext>
            </a:extLst>
          </p:cNvPr>
          <p:cNvPicPr>
            <a:picLocks noChangeAspect="1"/>
          </p:cNvPicPr>
          <p:nvPr/>
        </p:nvPicPr>
        <p:blipFill>
          <a:blip r:embed="rId5"/>
          <a:stretch>
            <a:fillRect/>
          </a:stretch>
        </p:blipFill>
        <p:spPr>
          <a:xfrm>
            <a:off x="7008811" y="1866594"/>
            <a:ext cx="4648201" cy="3429000"/>
          </a:xfrm>
          <a:prstGeom prst="rect">
            <a:avLst/>
          </a:prstGeom>
        </p:spPr>
      </p:pic>
    </p:spTree>
    <p:extLst>
      <p:ext uri="{BB962C8B-B14F-4D97-AF65-F5344CB8AC3E}">
        <p14:creationId xmlns:p14="http://schemas.microsoft.com/office/powerpoint/2010/main" val="75003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Conclusions &amp; Perspectives</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21</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288575" y="1447800"/>
            <a:ext cx="11368437" cy="46332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fr-FR" sz="1400" dirty="0"/>
              <a:t>Résultats de la stratégie:</a:t>
            </a:r>
          </a:p>
          <a:p>
            <a:pPr lvl="1"/>
            <a:r>
              <a:rPr lang="fr-FR" sz="1400" dirty="0"/>
              <a:t>Fonctionne très bien lorsque le nombre de clusters est surestimé</a:t>
            </a:r>
          </a:p>
          <a:p>
            <a:pPr lvl="1"/>
            <a:r>
              <a:rPr lang="fr-FR" sz="1400" dirty="0"/>
              <a:t>Tendance à regrouper des clusters </a:t>
            </a:r>
          </a:p>
          <a:p>
            <a:pPr lvl="1"/>
            <a:r>
              <a:rPr lang="fr-FR" sz="1400" dirty="0"/>
              <a:t>Méthodologie valide sur des cas classiques</a:t>
            </a:r>
          </a:p>
          <a:p>
            <a:pPr lvl="1"/>
            <a:r>
              <a:rPr lang="fr-FR" sz="1400" dirty="0"/>
              <a:t>Quid de la nature des données</a:t>
            </a:r>
          </a:p>
          <a:p>
            <a:pPr lvl="1"/>
            <a:endParaRPr lang="fr-FR" sz="1400" dirty="0"/>
          </a:p>
          <a:p>
            <a:r>
              <a:rPr lang="fr-FR" sz="1400" dirty="0"/>
              <a:t>Perspectives  :</a:t>
            </a:r>
          </a:p>
          <a:p>
            <a:pPr lvl="1"/>
            <a:r>
              <a:rPr lang="fr-FR" sz="1400" dirty="0"/>
              <a:t>Utilisation de la continuité du niveau pour valider les clusters : </a:t>
            </a:r>
          </a:p>
          <a:p>
            <a:pPr lvl="1"/>
            <a:r>
              <a:rPr lang="fr-FR" sz="1400" dirty="0"/>
              <a:t>Traitement des « mal classés » </a:t>
            </a:r>
            <a:r>
              <a:rPr lang="fr-FR" sz="1400" dirty="0" err="1"/>
              <a:t>ie</a:t>
            </a:r>
            <a:r>
              <a:rPr lang="fr-FR" sz="1400" dirty="0"/>
              <a:t> des </a:t>
            </a:r>
            <a:r>
              <a:rPr lang="fr-FR" sz="1400" dirty="0" err="1"/>
              <a:t>siganux</a:t>
            </a:r>
            <a:r>
              <a:rPr lang="fr-FR" sz="1400" dirty="0"/>
              <a:t> dont le nombre d’émetteurs est sous-estimé</a:t>
            </a:r>
          </a:p>
          <a:p>
            <a:pPr lvl="1"/>
            <a:r>
              <a:rPr lang="fr-FR" sz="1400" dirty="0"/>
              <a:t>Optimisation du seuil pour regrouper les clusters</a:t>
            </a:r>
          </a:p>
          <a:p>
            <a:pPr lvl="1"/>
            <a:r>
              <a:rPr lang="fr-FR" sz="1400" dirty="0"/>
              <a:t>Définition de règles pour déterminer s’il est nécessaire d’appliquer la phase 2 de notre stratégie</a:t>
            </a:r>
          </a:p>
        </p:txBody>
      </p:sp>
    </p:spTree>
    <p:extLst>
      <p:ext uri="{BB962C8B-B14F-4D97-AF65-F5344CB8AC3E}">
        <p14:creationId xmlns:p14="http://schemas.microsoft.com/office/powerpoint/2010/main" val="181831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B7B038-2F9E-4063-8179-742BB208DF54}"/>
              </a:ext>
            </a:extLst>
          </p:cNvPr>
          <p:cNvSpPr txBox="1"/>
          <p:nvPr/>
        </p:nvSpPr>
        <p:spPr>
          <a:xfrm>
            <a:off x="3770312" y="2951946"/>
            <a:ext cx="4648200" cy="954107"/>
          </a:xfrm>
          <a:prstGeom prst="rect">
            <a:avLst/>
          </a:prstGeom>
          <a:noFill/>
        </p:spPr>
        <p:txBody>
          <a:bodyPr wrap="square" rtlCol="0">
            <a:spAutoFit/>
          </a:bodyPr>
          <a:lstStyle/>
          <a:p>
            <a:pPr algn="ctr"/>
            <a:r>
              <a:rPr lang="fr-FR" sz="2800" b="1" dirty="0" err="1">
                <a:solidFill>
                  <a:schemeClr val="bg1"/>
                </a:solidFill>
              </a:rPr>
              <a:t>Thank</a:t>
            </a:r>
            <a:r>
              <a:rPr lang="fr-FR" sz="2800" b="1" dirty="0">
                <a:solidFill>
                  <a:schemeClr val="bg1"/>
                </a:solidFill>
              </a:rPr>
              <a:t> </a:t>
            </a:r>
            <a:r>
              <a:rPr lang="fr-FR" sz="2800" b="1" dirty="0" err="1">
                <a:solidFill>
                  <a:schemeClr val="bg1"/>
                </a:solidFill>
              </a:rPr>
              <a:t>you</a:t>
            </a:r>
            <a:r>
              <a:rPr lang="fr-FR" sz="2800" b="1" dirty="0">
                <a:solidFill>
                  <a:schemeClr val="bg1"/>
                </a:solidFill>
              </a:rPr>
              <a:t> for </a:t>
            </a:r>
            <a:r>
              <a:rPr lang="fr-FR" sz="2800" b="1" dirty="0" err="1">
                <a:solidFill>
                  <a:schemeClr val="bg1"/>
                </a:solidFill>
              </a:rPr>
              <a:t>your</a:t>
            </a:r>
            <a:r>
              <a:rPr lang="fr-FR" sz="2800" b="1" dirty="0">
                <a:solidFill>
                  <a:schemeClr val="bg1"/>
                </a:solidFill>
              </a:rPr>
              <a:t> attention</a:t>
            </a:r>
          </a:p>
        </p:txBody>
      </p:sp>
    </p:spTree>
    <p:extLst>
      <p:ext uri="{BB962C8B-B14F-4D97-AF65-F5344CB8AC3E}">
        <p14:creationId xmlns:p14="http://schemas.microsoft.com/office/powerpoint/2010/main" val="247186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marL="0" marR="0" lvl="0" indent="0" algn="l" defTabSz="1218895" rtl="0" eaLnBrk="1" fontAlgn="auto" latinLnBrk="0" hangingPunct="1">
              <a:lnSpc>
                <a:spcPct val="100000"/>
              </a:lnSpc>
              <a:spcBef>
                <a:spcPct val="0"/>
              </a:spcBef>
              <a:spcAft>
                <a:spcPts val="0"/>
              </a:spcAft>
              <a:buClrTx/>
              <a:buSzTx/>
              <a:buFontTx/>
              <a:buNone/>
              <a:tabLst/>
              <a:defRPr/>
            </a:pPr>
            <a:r>
              <a:rPr lang="fr-FR" dirty="0">
                <a:solidFill>
                  <a:sysClr val="windowText" lastClr="000000"/>
                </a:solidFill>
              </a:rPr>
              <a:t>Présentation des données</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4" name="Espace réservé du contenu 4">
            <a:extLst>
              <a:ext uri="{FF2B5EF4-FFF2-40B4-BE49-F238E27FC236}">
                <a16:creationId xmlns:a16="http://schemas.microsoft.com/office/drawing/2014/main" id="{298A7C85-FAAE-47EE-B6B2-DD35AEF4E8F0}"/>
              </a:ext>
            </a:extLst>
          </p:cNvPr>
          <p:cNvSpPr txBox="1">
            <a:spLocks/>
          </p:cNvSpPr>
          <p:nvPr/>
        </p:nvSpPr>
        <p:spPr>
          <a:xfrm>
            <a:off x="288575" y="1454400"/>
            <a:ext cx="11660963" cy="46332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fr-FR" sz="1600" dirty="0"/>
              <a:t>Récupération de tables au format Matlab regroupant des informations sur 2 628 signaux regroupant eux-mêmes 2 000 observations :</a:t>
            </a:r>
          </a:p>
          <a:p>
            <a:pPr lvl="1"/>
            <a:r>
              <a:rPr lang="fr-FR" sz="1600" dirty="0"/>
              <a:t>Fréquence</a:t>
            </a:r>
          </a:p>
          <a:p>
            <a:pPr lvl="1"/>
            <a:r>
              <a:rPr lang="fr-FR" sz="1600" dirty="0"/>
              <a:t>Durée d’impulsion</a:t>
            </a:r>
          </a:p>
          <a:p>
            <a:pPr lvl="1"/>
            <a:r>
              <a:rPr lang="fr-FR" sz="1600" dirty="0"/>
              <a:t>Niveau</a:t>
            </a:r>
          </a:p>
          <a:p>
            <a:pPr lvl="1"/>
            <a:r>
              <a:rPr lang="fr-FR" sz="1600" dirty="0" err="1"/>
              <a:t>dTOA</a:t>
            </a:r>
            <a:endParaRPr lang="fr-FR" sz="1600" dirty="0"/>
          </a:p>
          <a:p>
            <a:pPr lvl="1"/>
            <a:r>
              <a:rPr lang="fr-FR" sz="1600" dirty="0"/>
              <a:t>Identifiant du radar</a:t>
            </a:r>
          </a:p>
          <a:p>
            <a:pPr lvl="1"/>
            <a:endParaRPr lang="fr-FR" sz="1600" dirty="0"/>
          </a:p>
          <a:p>
            <a:r>
              <a:rPr lang="fr-FR" sz="1600" dirty="0"/>
              <a:t>Reconstruction de la TOA à partir des données initiales</a:t>
            </a:r>
          </a:p>
          <a:p>
            <a:endParaRPr lang="fr-FR" sz="1600" dirty="0"/>
          </a:p>
          <a:p>
            <a:r>
              <a:rPr lang="fr-FR" sz="1600" dirty="0"/>
              <a:t>Création d’une base de données unique regroupant l’intégralité des caractéristiques précédentes</a:t>
            </a:r>
          </a:p>
          <a:p>
            <a:endParaRPr lang="fr-FR" sz="1600" dirty="0"/>
          </a:p>
          <a:p>
            <a:pPr lvl="1"/>
            <a:endParaRPr lang="fr-FR" sz="1200" dirty="0"/>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t>3</a:t>
            </a:fld>
            <a:endParaRPr lang="fr-FR"/>
          </a:p>
        </p:txBody>
      </p:sp>
    </p:spTree>
    <p:extLst>
      <p:ext uri="{BB962C8B-B14F-4D97-AF65-F5344CB8AC3E}">
        <p14:creationId xmlns:p14="http://schemas.microsoft.com/office/powerpoint/2010/main" val="975175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marL="0" marR="0" lvl="0" indent="0" algn="l" defTabSz="1218895" rtl="0" eaLnBrk="1" fontAlgn="auto" latinLnBrk="0" hangingPunct="1">
              <a:lnSpc>
                <a:spcPct val="100000"/>
              </a:lnSpc>
              <a:spcBef>
                <a:spcPct val="0"/>
              </a:spcBef>
              <a:spcAft>
                <a:spcPts val="0"/>
              </a:spcAft>
              <a:buClrTx/>
              <a:buSzTx/>
              <a:buFontTx/>
              <a:buNone/>
              <a:tabLst/>
              <a:defRPr/>
            </a:pPr>
            <a:r>
              <a:rPr lang="fr-FR" dirty="0">
                <a:solidFill>
                  <a:sysClr val="windowText" lastClr="000000"/>
                </a:solidFill>
              </a:rPr>
              <a:t>Aperçu des données</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t>4</a:t>
            </a:fld>
            <a:endParaRPr lang="fr-FR"/>
          </a:p>
        </p:txBody>
      </p:sp>
      <p:pic>
        <p:nvPicPr>
          <p:cNvPr id="6" name="Image 5">
            <a:extLst>
              <a:ext uri="{FF2B5EF4-FFF2-40B4-BE49-F238E27FC236}">
                <a16:creationId xmlns:a16="http://schemas.microsoft.com/office/drawing/2014/main" id="{CE4A48F1-9304-4739-9B26-1610318C4BCA}"/>
              </a:ext>
            </a:extLst>
          </p:cNvPr>
          <p:cNvPicPr>
            <a:picLocks noChangeAspect="1"/>
          </p:cNvPicPr>
          <p:nvPr/>
        </p:nvPicPr>
        <p:blipFill>
          <a:blip r:embed="rId3"/>
          <a:stretch>
            <a:fillRect/>
          </a:stretch>
        </p:blipFill>
        <p:spPr>
          <a:xfrm>
            <a:off x="2589706" y="1524000"/>
            <a:ext cx="6628905" cy="4343400"/>
          </a:xfrm>
          <a:prstGeom prst="rect">
            <a:avLst/>
          </a:prstGeom>
        </p:spPr>
      </p:pic>
      <p:sp>
        <p:nvSpPr>
          <p:cNvPr id="7" name="ZoneTexte 6">
            <a:extLst>
              <a:ext uri="{FF2B5EF4-FFF2-40B4-BE49-F238E27FC236}">
                <a16:creationId xmlns:a16="http://schemas.microsoft.com/office/drawing/2014/main" id="{7C2313BF-F49F-4C54-8C7B-C8893DA855A2}"/>
              </a:ext>
            </a:extLst>
          </p:cNvPr>
          <p:cNvSpPr txBox="1"/>
          <p:nvPr/>
        </p:nvSpPr>
        <p:spPr>
          <a:xfrm>
            <a:off x="9639916" y="1462674"/>
            <a:ext cx="1591619" cy="338554"/>
          </a:xfrm>
          <a:prstGeom prst="rect">
            <a:avLst/>
          </a:prstGeom>
          <a:noFill/>
        </p:spPr>
        <p:txBody>
          <a:bodyPr wrap="square" rtlCol="0">
            <a:spAutoFit/>
          </a:bodyPr>
          <a:lstStyle/>
          <a:p>
            <a:r>
              <a:rPr lang="fr-FR" sz="1600" dirty="0"/>
              <a:t>Observations </a:t>
            </a:r>
          </a:p>
        </p:txBody>
      </p:sp>
      <p:sp>
        <p:nvSpPr>
          <p:cNvPr id="9" name="ZoneTexte 8">
            <a:extLst>
              <a:ext uri="{FF2B5EF4-FFF2-40B4-BE49-F238E27FC236}">
                <a16:creationId xmlns:a16="http://schemas.microsoft.com/office/drawing/2014/main" id="{7D47AD60-0BA1-419B-8133-BD4680F2C044}"/>
              </a:ext>
            </a:extLst>
          </p:cNvPr>
          <p:cNvSpPr txBox="1"/>
          <p:nvPr/>
        </p:nvSpPr>
        <p:spPr>
          <a:xfrm>
            <a:off x="1293812" y="2514600"/>
            <a:ext cx="777873" cy="338554"/>
          </a:xfrm>
          <a:prstGeom prst="rect">
            <a:avLst/>
          </a:prstGeom>
          <a:noFill/>
        </p:spPr>
        <p:txBody>
          <a:bodyPr wrap="square" rtlCol="0">
            <a:spAutoFit/>
          </a:bodyPr>
          <a:lstStyle/>
          <a:p>
            <a:r>
              <a:rPr lang="fr-FR" sz="1600" dirty="0"/>
              <a:t>Signal</a:t>
            </a:r>
          </a:p>
        </p:txBody>
      </p:sp>
      <p:sp>
        <p:nvSpPr>
          <p:cNvPr id="10" name="Accolade ouvrante 9">
            <a:extLst>
              <a:ext uri="{FF2B5EF4-FFF2-40B4-BE49-F238E27FC236}">
                <a16:creationId xmlns:a16="http://schemas.microsoft.com/office/drawing/2014/main" id="{4038F776-C693-4256-BD69-D191840F6905}"/>
              </a:ext>
            </a:extLst>
          </p:cNvPr>
          <p:cNvSpPr/>
          <p:nvPr/>
        </p:nvSpPr>
        <p:spPr>
          <a:xfrm>
            <a:off x="2071685" y="1828800"/>
            <a:ext cx="287307" cy="1828532"/>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BF135580-A522-43BA-9D4E-A0C12F81FF85}"/>
              </a:ext>
            </a:extLst>
          </p:cNvPr>
          <p:cNvSpPr txBox="1"/>
          <p:nvPr/>
        </p:nvSpPr>
        <p:spPr>
          <a:xfrm>
            <a:off x="1293812" y="4495800"/>
            <a:ext cx="777873" cy="338554"/>
          </a:xfrm>
          <a:prstGeom prst="rect">
            <a:avLst/>
          </a:prstGeom>
          <a:noFill/>
        </p:spPr>
        <p:txBody>
          <a:bodyPr wrap="square" rtlCol="0">
            <a:spAutoFit/>
          </a:bodyPr>
          <a:lstStyle/>
          <a:p>
            <a:r>
              <a:rPr lang="fr-FR" sz="1600" dirty="0"/>
              <a:t>Signal</a:t>
            </a:r>
          </a:p>
        </p:txBody>
      </p:sp>
      <p:sp>
        <p:nvSpPr>
          <p:cNvPr id="14" name="Accolade ouvrante 13">
            <a:extLst>
              <a:ext uri="{FF2B5EF4-FFF2-40B4-BE49-F238E27FC236}">
                <a16:creationId xmlns:a16="http://schemas.microsoft.com/office/drawing/2014/main" id="{D4FC933A-8B66-4C94-BCC5-94A7773ADB7A}"/>
              </a:ext>
            </a:extLst>
          </p:cNvPr>
          <p:cNvSpPr/>
          <p:nvPr/>
        </p:nvSpPr>
        <p:spPr>
          <a:xfrm>
            <a:off x="2071685" y="3733800"/>
            <a:ext cx="287307" cy="1828532"/>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sp>
        <p:nvSpPr>
          <p:cNvPr id="15" name="Accolade ouvrante 14">
            <a:extLst>
              <a:ext uri="{FF2B5EF4-FFF2-40B4-BE49-F238E27FC236}">
                <a16:creationId xmlns:a16="http://schemas.microsoft.com/office/drawing/2014/main" id="{8E2C61AA-BD62-4FE3-8F39-75B1D888448F}"/>
              </a:ext>
            </a:extLst>
          </p:cNvPr>
          <p:cNvSpPr/>
          <p:nvPr/>
        </p:nvSpPr>
        <p:spPr>
          <a:xfrm rot="10800000">
            <a:off x="9361304" y="1502438"/>
            <a:ext cx="135919" cy="314170"/>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81264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Les données : caractéristiques des signaux</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4" name="Espace réservé du contenu 4">
            <a:extLst>
              <a:ext uri="{FF2B5EF4-FFF2-40B4-BE49-F238E27FC236}">
                <a16:creationId xmlns:a16="http://schemas.microsoft.com/office/drawing/2014/main" id="{298A7C85-FAAE-47EE-B6B2-DD35AEF4E8F0}"/>
              </a:ext>
            </a:extLst>
          </p:cNvPr>
          <p:cNvSpPr txBox="1">
            <a:spLocks/>
          </p:cNvSpPr>
          <p:nvPr/>
        </p:nvSpPr>
        <p:spPr>
          <a:xfrm>
            <a:off x="288575" y="1454400"/>
            <a:ext cx="4129437" cy="4633200"/>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fr-FR" sz="1800" dirty="0"/>
              <a:t>Tailles différentes</a:t>
            </a:r>
          </a:p>
          <a:p>
            <a:pPr lvl="1"/>
            <a:r>
              <a:rPr lang="fr-FR" sz="1400" dirty="0"/>
              <a:t>Signal n°2 : 621 observations</a:t>
            </a:r>
          </a:p>
          <a:p>
            <a:pPr lvl="1"/>
            <a:r>
              <a:rPr lang="fr-FR" sz="1400" dirty="0"/>
              <a:t>Signal n°39 : 579 observations</a:t>
            </a:r>
          </a:p>
          <a:p>
            <a:pPr lvl="1"/>
            <a:r>
              <a:rPr lang="fr-FR" sz="1400" dirty="0"/>
              <a:t>Signal n°59 : 2 000 observations</a:t>
            </a:r>
          </a:p>
          <a:p>
            <a:pPr lvl="1"/>
            <a:endParaRPr lang="fr-FR" sz="1400" dirty="0"/>
          </a:p>
          <a:p>
            <a:r>
              <a:rPr lang="fr-FR" sz="1800" dirty="0"/>
              <a:t>Nombre de radar différent</a:t>
            </a:r>
          </a:p>
          <a:p>
            <a:pPr lvl="1"/>
            <a:r>
              <a:rPr lang="fr-FR" sz="1400" dirty="0"/>
              <a:t>1 radar : 1 365 signaux</a:t>
            </a:r>
          </a:p>
          <a:p>
            <a:pPr lvl="1"/>
            <a:r>
              <a:rPr lang="fr-FR" sz="1400" dirty="0"/>
              <a:t>2 radars : 774 signaux</a:t>
            </a:r>
          </a:p>
          <a:p>
            <a:pPr lvl="1"/>
            <a:r>
              <a:rPr lang="fr-FR" sz="1400" dirty="0"/>
              <a:t>3 radars : 373 signaux</a:t>
            </a:r>
          </a:p>
          <a:p>
            <a:pPr lvl="1"/>
            <a:r>
              <a:rPr lang="fr-FR" sz="1400" dirty="0"/>
              <a:t>4 radars : 116 signaux</a:t>
            </a:r>
          </a:p>
          <a:p>
            <a:pPr lvl="1"/>
            <a:endParaRPr lang="fr-FR" sz="1400" dirty="0"/>
          </a:p>
          <a:p>
            <a:r>
              <a:rPr lang="fr-FR" sz="1800" dirty="0"/>
              <a:t>Données bruitées </a:t>
            </a:r>
          </a:p>
          <a:p>
            <a:endParaRPr lang="fr-FR" sz="1800" dirty="0"/>
          </a:p>
          <a:p>
            <a:pPr lvl="1"/>
            <a:endParaRPr lang="fr-FR" sz="1400" dirty="0"/>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t>5</a:t>
            </a:fld>
            <a:endParaRPr lang="fr-FR"/>
          </a:p>
        </p:txBody>
      </p:sp>
      <p:pic>
        <p:nvPicPr>
          <p:cNvPr id="6" name="Image 5">
            <a:extLst>
              <a:ext uri="{FF2B5EF4-FFF2-40B4-BE49-F238E27FC236}">
                <a16:creationId xmlns:a16="http://schemas.microsoft.com/office/drawing/2014/main" id="{76078FCC-6709-413C-9B9C-3CD764622138}"/>
              </a:ext>
            </a:extLst>
          </p:cNvPr>
          <p:cNvPicPr>
            <a:picLocks noChangeAspect="1"/>
          </p:cNvPicPr>
          <p:nvPr/>
        </p:nvPicPr>
        <p:blipFill>
          <a:blip r:embed="rId3"/>
          <a:stretch>
            <a:fillRect/>
          </a:stretch>
        </p:blipFill>
        <p:spPr>
          <a:xfrm>
            <a:off x="5713412" y="1295400"/>
            <a:ext cx="5825431" cy="4718599"/>
          </a:xfrm>
          <a:prstGeom prst="rect">
            <a:avLst/>
          </a:prstGeom>
        </p:spPr>
      </p:pic>
    </p:spTree>
    <p:extLst>
      <p:ext uri="{BB962C8B-B14F-4D97-AF65-F5344CB8AC3E}">
        <p14:creationId xmlns:p14="http://schemas.microsoft.com/office/powerpoint/2010/main" val="377968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Les données : caractéristiques des signaux</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t>6</a:t>
            </a:fld>
            <a:endParaRPr lang="fr-FR"/>
          </a:p>
        </p:txBody>
      </p:sp>
      <p:pic>
        <p:nvPicPr>
          <p:cNvPr id="7" name="Image 6">
            <a:extLst>
              <a:ext uri="{FF2B5EF4-FFF2-40B4-BE49-F238E27FC236}">
                <a16:creationId xmlns:a16="http://schemas.microsoft.com/office/drawing/2014/main" id="{95EAE521-7579-4768-8191-ABCD233863B8}"/>
              </a:ext>
            </a:extLst>
          </p:cNvPr>
          <p:cNvPicPr>
            <a:picLocks noChangeAspect="1"/>
          </p:cNvPicPr>
          <p:nvPr/>
        </p:nvPicPr>
        <p:blipFill>
          <a:blip r:embed="rId3"/>
          <a:stretch>
            <a:fillRect/>
          </a:stretch>
        </p:blipFill>
        <p:spPr>
          <a:xfrm>
            <a:off x="455800" y="1531567"/>
            <a:ext cx="5442710" cy="4488234"/>
          </a:xfrm>
          <a:prstGeom prst="rect">
            <a:avLst/>
          </a:prstGeom>
        </p:spPr>
      </p:pic>
      <p:pic>
        <p:nvPicPr>
          <p:cNvPr id="11" name="Image 10">
            <a:extLst>
              <a:ext uri="{FF2B5EF4-FFF2-40B4-BE49-F238E27FC236}">
                <a16:creationId xmlns:a16="http://schemas.microsoft.com/office/drawing/2014/main" id="{E4AD6CF8-9890-453A-91B8-8380DAF02E24}"/>
              </a:ext>
            </a:extLst>
          </p:cNvPr>
          <p:cNvPicPr>
            <a:picLocks noChangeAspect="1"/>
          </p:cNvPicPr>
          <p:nvPr/>
        </p:nvPicPr>
        <p:blipFill>
          <a:blip r:embed="rId4"/>
          <a:stretch>
            <a:fillRect/>
          </a:stretch>
        </p:blipFill>
        <p:spPr>
          <a:xfrm>
            <a:off x="6170612" y="1524000"/>
            <a:ext cx="5515780" cy="4419600"/>
          </a:xfrm>
          <a:prstGeom prst="rect">
            <a:avLst/>
          </a:prstGeom>
        </p:spPr>
      </p:pic>
    </p:spTree>
    <p:extLst>
      <p:ext uri="{BB962C8B-B14F-4D97-AF65-F5344CB8AC3E}">
        <p14:creationId xmlns:p14="http://schemas.microsoft.com/office/powerpoint/2010/main" val="26587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Les données : caractéristiques des signaux</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t>7</a:t>
            </a:fld>
            <a:endParaRPr lang="fr-FR"/>
          </a:p>
        </p:txBody>
      </p:sp>
      <p:pic>
        <p:nvPicPr>
          <p:cNvPr id="9" name="Image 8">
            <a:extLst>
              <a:ext uri="{FF2B5EF4-FFF2-40B4-BE49-F238E27FC236}">
                <a16:creationId xmlns:a16="http://schemas.microsoft.com/office/drawing/2014/main" id="{111FAA9A-AE38-4E37-9521-F3A8AA2C195C}"/>
              </a:ext>
            </a:extLst>
          </p:cNvPr>
          <p:cNvPicPr>
            <a:picLocks noChangeAspect="1"/>
          </p:cNvPicPr>
          <p:nvPr/>
        </p:nvPicPr>
        <p:blipFill>
          <a:blip r:embed="rId3"/>
          <a:stretch>
            <a:fillRect/>
          </a:stretch>
        </p:blipFill>
        <p:spPr>
          <a:xfrm>
            <a:off x="303212" y="1409230"/>
            <a:ext cx="5755382" cy="4592006"/>
          </a:xfrm>
          <a:prstGeom prst="rect">
            <a:avLst/>
          </a:prstGeom>
        </p:spPr>
      </p:pic>
      <p:pic>
        <p:nvPicPr>
          <p:cNvPr id="10" name="Image 9">
            <a:extLst>
              <a:ext uri="{FF2B5EF4-FFF2-40B4-BE49-F238E27FC236}">
                <a16:creationId xmlns:a16="http://schemas.microsoft.com/office/drawing/2014/main" id="{FCCAB38E-B7EF-4A75-8989-3986D4325499}"/>
              </a:ext>
            </a:extLst>
          </p:cNvPr>
          <p:cNvPicPr>
            <a:picLocks noChangeAspect="1"/>
          </p:cNvPicPr>
          <p:nvPr/>
        </p:nvPicPr>
        <p:blipFill>
          <a:blip r:embed="rId4"/>
          <a:stretch>
            <a:fillRect/>
          </a:stretch>
        </p:blipFill>
        <p:spPr>
          <a:xfrm>
            <a:off x="6246812" y="1339325"/>
            <a:ext cx="5791200" cy="4673876"/>
          </a:xfrm>
          <a:prstGeom prst="rect">
            <a:avLst/>
          </a:prstGeom>
        </p:spPr>
      </p:pic>
    </p:spTree>
    <p:extLst>
      <p:ext uri="{BB962C8B-B14F-4D97-AF65-F5344CB8AC3E}">
        <p14:creationId xmlns:p14="http://schemas.microsoft.com/office/powerpoint/2010/main" val="155296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Dé entrelacement des signaux</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4" name="Espace réservé du contenu 4">
            <a:extLst>
              <a:ext uri="{FF2B5EF4-FFF2-40B4-BE49-F238E27FC236}">
                <a16:creationId xmlns:a16="http://schemas.microsoft.com/office/drawing/2014/main" id="{298A7C85-FAAE-47EE-B6B2-DD35AEF4E8F0}"/>
              </a:ext>
            </a:extLst>
          </p:cNvPr>
          <p:cNvSpPr txBox="1">
            <a:spLocks/>
          </p:cNvSpPr>
          <p:nvPr/>
        </p:nvSpPr>
        <p:spPr>
          <a:xfrm>
            <a:off x="288575" y="1454400"/>
            <a:ext cx="11139837" cy="597482"/>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lvl="0" indent="0">
              <a:buClr>
                <a:srgbClr val="0066A1"/>
              </a:buClr>
              <a:buNone/>
              <a:defRPr/>
            </a:pPr>
            <a:r>
              <a:rPr lang="fr-FR" sz="1600" u="sng" dirty="0">
                <a:solidFill>
                  <a:sysClr val="windowText" lastClr="000000"/>
                </a:solidFill>
              </a:rPr>
              <a:t>Stratégie mise en place</a:t>
            </a:r>
          </a:p>
          <a:p>
            <a:pPr marL="0" lvl="0" indent="0">
              <a:buClr>
                <a:srgbClr val="0066A1"/>
              </a:buClr>
              <a:buNone/>
              <a:defRPr/>
            </a:pPr>
            <a:endParaRPr lang="fr-FR" sz="1600" dirty="0">
              <a:solidFill>
                <a:sysClr val="windowText" lastClr="000000"/>
              </a:solidFill>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t>8</a:t>
            </a:fld>
            <a:endParaRPr lang="fr-FR"/>
          </a:p>
        </p:txBody>
      </p:sp>
      <p:grpSp>
        <p:nvGrpSpPr>
          <p:cNvPr id="31" name="Group 5">
            <a:extLst>
              <a:ext uri="{FF2B5EF4-FFF2-40B4-BE49-F238E27FC236}">
                <a16:creationId xmlns:a16="http://schemas.microsoft.com/office/drawing/2014/main" id="{10F4FF0C-52D7-447A-9602-B2543259DDF9}"/>
              </a:ext>
            </a:extLst>
          </p:cNvPr>
          <p:cNvGrpSpPr/>
          <p:nvPr/>
        </p:nvGrpSpPr>
        <p:grpSpPr>
          <a:xfrm>
            <a:off x="2284412" y="2051882"/>
            <a:ext cx="1512168" cy="3092012"/>
            <a:chOff x="1043608" y="2609093"/>
            <a:chExt cx="1512168" cy="3092012"/>
          </a:xfrm>
        </p:grpSpPr>
        <p:sp>
          <p:nvSpPr>
            <p:cNvPr id="32" name="Diagonal Stripe 6">
              <a:extLst>
                <a:ext uri="{FF2B5EF4-FFF2-40B4-BE49-F238E27FC236}">
                  <a16:creationId xmlns:a16="http://schemas.microsoft.com/office/drawing/2014/main" id="{FF47C40B-0475-4926-8D6F-34EEEF808F6B}"/>
                </a:ext>
              </a:extLst>
            </p:cNvPr>
            <p:cNvSpPr/>
            <p:nvPr/>
          </p:nvSpPr>
          <p:spPr>
            <a:xfrm>
              <a:off x="1043608" y="4188937"/>
              <a:ext cx="1512168" cy="1512168"/>
            </a:xfrm>
            <a:prstGeom prst="diagStripe">
              <a:avLst/>
            </a:prstGeom>
            <a:solidFill>
              <a:srgbClr val="BDD203"/>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0066A1"/>
                </a:solidFill>
                <a:effectLst/>
                <a:uLnTx/>
                <a:uFillTx/>
                <a:latin typeface="Verdana"/>
                <a:ea typeface="+mn-ea"/>
                <a:cs typeface="+mn-cs"/>
              </a:endParaRPr>
            </a:p>
          </p:txBody>
        </p:sp>
        <p:sp>
          <p:nvSpPr>
            <p:cNvPr id="33" name="Diagonal Stripe 7">
              <a:extLst>
                <a:ext uri="{FF2B5EF4-FFF2-40B4-BE49-F238E27FC236}">
                  <a16:creationId xmlns:a16="http://schemas.microsoft.com/office/drawing/2014/main" id="{6CEE1D17-C912-44C6-B038-A44C9B4AAC28}"/>
                </a:ext>
              </a:extLst>
            </p:cNvPr>
            <p:cNvSpPr/>
            <p:nvPr/>
          </p:nvSpPr>
          <p:spPr>
            <a:xfrm flipV="1">
              <a:off x="1043608" y="2609093"/>
              <a:ext cx="1512168" cy="1512168"/>
            </a:xfrm>
            <a:prstGeom prst="diagStripe">
              <a:avLst/>
            </a:prstGeom>
            <a:solidFill>
              <a:srgbClr val="3C8A2E"/>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0066A1"/>
                </a:solidFill>
                <a:effectLst/>
                <a:uLnTx/>
                <a:uFillTx/>
                <a:latin typeface="Verdana"/>
                <a:ea typeface="+mn-ea"/>
                <a:cs typeface="+mn-cs"/>
              </a:endParaRPr>
            </a:p>
          </p:txBody>
        </p:sp>
      </p:grpSp>
      <p:grpSp>
        <p:nvGrpSpPr>
          <p:cNvPr id="34" name="Group 8">
            <a:extLst>
              <a:ext uri="{FF2B5EF4-FFF2-40B4-BE49-F238E27FC236}">
                <a16:creationId xmlns:a16="http://schemas.microsoft.com/office/drawing/2014/main" id="{7DCE74D0-5CD6-4D8E-94CA-EDA288EAEF87}"/>
              </a:ext>
            </a:extLst>
          </p:cNvPr>
          <p:cNvGrpSpPr/>
          <p:nvPr/>
        </p:nvGrpSpPr>
        <p:grpSpPr>
          <a:xfrm>
            <a:off x="5177760" y="2051882"/>
            <a:ext cx="1512168" cy="3092012"/>
            <a:chOff x="2392362" y="2609093"/>
            <a:chExt cx="1512168" cy="3092012"/>
          </a:xfrm>
        </p:grpSpPr>
        <p:sp>
          <p:nvSpPr>
            <p:cNvPr id="35" name="Diagonal Stripe 9">
              <a:extLst>
                <a:ext uri="{FF2B5EF4-FFF2-40B4-BE49-F238E27FC236}">
                  <a16:creationId xmlns:a16="http://schemas.microsoft.com/office/drawing/2014/main" id="{AE5E24A9-36E9-4052-AB00-3E4DD81BDD00}"/>
                </a:ext>
              </a:extLst>
            </p:cNvPr>
            <p:cNvSpPr/>
            <p:nvPr/>
          </p:nvSpPr>
          <p:spPr>
            <a:xfrm>
              <a:off x="2392362" y="4188937"/>
              <a:ext cx="1512168" cy="1512168"/>
            </a:xfrm>
            <a:prstGeom prst="diagStripe">
              <a:avLst/>
            </a:prstGeom>
            <a:solidFill>
              <a:srgbClr val="829DC7">
                <a:lumMod val="75000"/>
              </a:srgb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0066A1"/>
                </a:solidFill>
                <a:effectLst/>
                <a:uLnTx/>
                <a:uFillTx/>
                <a:latin typeface="Verdana"/>
                <a:ea typeface="+mn-ea"/>
                <a:cs typeface="+mn-cs"/>
              </a:endParaRPr>
            </a:p>
          </p:txBody>
        </p:sp>
        <p:sp>
          <p:nvSpPr>
            <p:cNvPr id="36" name="Diagonal Stripe 10">
              <a:extLst>
                <a:ext uri="{FF2B5EF4-FFF2-40B4-BE49-F238E27FC236}">
                  <a16:creationId xmlns:a16="http://schemas.microsoft.com/office/drawing/2014/main" id="{A4898063-1620-4228-875C-45A9E55EBDD8}"/>
                </a:ext>
              </a:extLst>
            </p:cNvPr>
            <p:cNvSpPr/>
            <p:nvPr/>
          </p:nvSpPr>
          <p:spPr>
            <a:xfrm flipV="1">
              <a:off x="2392362" y="2609093"/>
              <a:ext cx="1512168" cy="1512168"/>
            </a:xfrm>
            <a:prstGeom prst="diagStripe">
              <a:avLst/>
            </a:prstGeom>
            <a:solidFill>
              <a:srgbClr val="829DC7">
                <a:lumMod val="50000"/>
              </a:srgb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0066A1"/>
                </a:solidFill>
                <a:effectLst/>
                <a:uLnTx/>
                <a:uFillTx/>
                <a:latin typeface="Verdana"/>
                <a:ea typeface="+mn-ea"/>
                <a:cs typeface="+mn-cs"/>
              </a:endParaRPr>
            </a:p>
          </p:txBody>
        </p:sp>
      </p:grpSp>
      <p:grpSp>
        <p:nvGrpSpPr>
          <p:cNvPr id="37" name="Group 11">
            <a:extLst>
              <a:ext uri="{FF2B5EF4-FFF2-40B4-BE49-F238E27FC236}">
                <a16:creationId xmlns:a16="http://schemas.microsoft.com/office/drawing/2014/main" id="{C1E004BE-4570-43F3-A584-15789B8E24EB}"/>
              </a:ext>
            </a:extLst>
          </p:cNvPr>
          <p:cNvGrpSpPr/>
          <p:nvPr/>
        </p:nvGrpSpPr>
        <p:grpSpPr>
          <a:xfrm>
            <a:off x="8239844" y="2051882"/>
            <a:ext cx="1512168" cy="3092012"/>
            <a:chOff x="3796619" y="2609093"/>
            <a:chExt cx="1512168" cy="3092012"/>
          </a:xfrm>
        </p:grpSpPr>
        <p:sp>
          <p:nvSpPr>
            <p:cNvPr id="41" name="Diagonal Stripe 12">
              <a:extLst>
                <a:ext uri="{FF2B5EF4-FFF2-40B4-BE49-F238E27FC236}">
                  <a16:creationId xmlns:a16="http://schemas.microsoft.com/office/drawing/2014/main" id="{A9CFC66F-67E0-4B59-9483-F5B8D1E107EE}"/>
                </a:ext>
              </a:extLst>
            </p:cNvPr>
            <p:cNvSpPr/>
            <p:nvPr/>
          </p:nvSpPr>
          <p:spPr>
            <a:xfrm>
              <a:off x="3796619" y="4188937"/>
              <a:ext cx="1512168" cy="1512168"/>
            </a:xfrm>
            <a:prstGeom prst="diagStripe">
              <a:avLst/>
            </a:prstGeom>
            <a:solidFill>
              <a:srgbClr val="002776"/>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0066A1"/>
                </a:solidFill>
                <a:effectLst/>
                <a:uLnTx/>
                <a:uFillTx/>
                <a:latin typeface="Verdana"/>
                <a:ea typeface="+mn-ea"/>
                <a:cs typeface="+mn-cs"/>
              </a:endParaRPr>
            </a:p>
          </p:txBody>
        </p:sp>
        <p:sp>
          <p:nvSpPr>
            <p:cNvPr id="43" name="Diagonal Stripe 13">
              <a:extLst>
                <a:ext uri="{FF2B5EF4-FFF2-40B4-BE49-F238E27FC236}">
                  <a16:creationId xmlns:a16="http://schemas.microsoft.com/office/drawing/2014/main" id="{CA4402EB-76D3-42C8-B5EC-CAFE1CC3798E}"/>
                </a:ext>
              </a:extLst>
            </p:cNvPr>
            <p:cNvSpPr/>
            <p:nvPr/>
          </p:nvSpPr>
          <p:spPr>
            <a:xfrm flipV="1">
              <a:off x="3796619" y="2609093"/>
              <a:ext cx="1512168" cy="1512168"/>
            </a:xfrm>
            <a:prstGeom prst="diagStripe">
              <a:avLst/>
            </a:prstGeom>
            <a:solidFill>
              <a:srgbClr val="72C7E7"/>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0066A1"/>
                </a:solidFill>
                <a:effectLst/>
                <a:uLnTx/>
                <a:uFillTx/>
                <a:latin typeface="Verdana"/>
                <a:ea typeface="+mn-ea"/>
                <a:cs typeface="+mn-cs"/>
              </a:endParaRPr>
            </a:p>
          </p:txBody>
        </p:sp>
      </p:grpSp>
      <p:sp>
        <p:nvSpPr>
          <p:cNvPr id="44" name="Rectangle 43">
            <a:extLst>
              <a:ext uri="{FF2B5EF4-FFF2-40B4-BE49-F238E27FC236}">
                <a16:creationId xmlns:a16="http://schemas.microsoft.com/office/drawing/2014/main" id="{AB3D89FC-C1EF-4FE9-88FB-7493823FEB84}"/>
              </a:ext>
            </a:extLst>
          </p:cNvPr>
          <p:cNvSpPr/>
          <p:nvPr/>
        </p:nvSpPr>
        <p:spPr>
          <a:xfrm>
            <a:off x="3514376" y="4136680"/>
            <a:ext cx="1583129" cy="538609"/>
          </a:xfrm>
          <a:prstGeom prst="rect">
            <a:avLst/>
          </a:prstGeom>
        </p:spPr>
        <p:txBody>
          <a:bodyPr wrap="square" lIns="0" tIns="0" rIns="0" bIns="0">
            <a:spAutoFit/>
          </a:bodyPr>
          <a:lstStyle/>
          <a:p>
            <a:pPr defTabSz="914400">
              <a:spcAft>
                <a:spcPts val="600"/>
              </a:spcAft>
            </a:pPr>
            <a:r>
              <a:rPr lang="en-US" sz="1000" b="1" dirty="0">
                <a:solidFill>
                  <a:srgbClr val="3C8A2E"/>
                </a:solidFill>
                <a:latin typeface="Verdana"/>
              </a:rPr>
              <a:t>Clustering </a:t>
            </a:r>
            <a:r>
              <a:rPr lang="en-US" sz="1000" b="1" dirty="0" err="1">
                <a:solidFill>
                  <a:srgbClr val="3C8A2E"/>
                </a:solidFill>
                <a:latin typeface="Verdana"/>
              </a:rPr>
              <a:t>classique</a:t>
            </a:r>
            <a:endParaRPr lang="en-US" sz="1000" b="1" dirty="0">
              <a:solidFill>
                <a:srgbClr val="3C8A2E"/>
              </a:solidFill>
              <a:latin typeface="Verdana"/>
            </a:endParaRPr>
          </a:p>
          <a:p>
            <a:pPr defTabSz="914400">
              <a:spcAft>
                <a:spcPts val="600"/>
              </a:spcAft>
            </a:pPr>
            <a:r>
              <a:rPr lang="en-US" sz="1000" dirty="0">
                <a:solidFill>
                  <a:srgbClr val="3C8A2E"/>
                </a:solidFill>
                <a:latin typeface="Verdana"/>
              </a:rPr>
              <a:t>Application </a:t>
            </a:r>
            <a:r>
              <a:rPr lang="en-US" sz="1000" dirty="0" err="1">
                <a:solidFill>
                  <a:srgbClr val="3C8A2E"/>
                </a:solidFill>
                <a:latin typeface="Verdana"/>
              </a:rPr>
              <a:t>d’Hdbscan</a:t>
            </a:r>
            <a:r>
              <a:rPr lang="en-US" sz="1000" dirty="0">
                <a:solidFill>
                  <a:srgbClr val="3C8A2E"/>
                </a:solidFill>
                <a:latin typeface="Verdana"/>
              </a:rPr>
              <a:t> sur la DI et la FN</a:t>
            </a:r>
            <a:endParaRPr lang="en-US" sz="800" dirty="0">
              <a:solidFill>
                <a:srgbClr val="3C8A2E"/>
              </a:solidFill>
              <a:latin typeface="Verdana"/>
            </a:endParaRPr>
          </a:p>
        </p:txBody>
      </p:sp>
      <p:sp>
        <p:nvSpPr>
          <p:cNvPr id="45" name="TextBox 15">
            <a:extLst>
              <a:ext uri="{FF2B5EF4-FFF2-40B4-BE49-F238E27FC236}">
                <a16:creationId xmlns:a16="http://schemas.microsoft.com/office/drawing/2014/main" id="{76A0E3ED-E0B1-4204-8AB5-3854D566D623}"/>
              </a:ext>
            </a:extLst>
          </p:cNvPr>
          <p:cNvSpPr txBox="1"/>
          <p:nvPr/>
        </p:nvSpPr>
        <p:spPr>
          <a:xfrm>
            <a:off x="3926798" y="3472758"/>
            <a:ext cx="385737" cy="688256"/>
          </a:xfrm>
          <a:prstGeom prst="rect">
            <a:avLst/>
          </a:prstGeom>
          <a:noFill/>
        </p:spPr>
        <p:txBody>
          <a:bodyPr wrap="square" lIns="36000" tIns="36000" rIns="36000" bIns="36000" rtlCol="0">
            <a:spAutoFit/>
          </a:bodyPr>
          <a:lstStyle/>
          <a:p>
            <a:pPr defTabSz="914400"/>
            <a:r>
              <a:rPr lang="en-US" sz="4000" b="1" dirty="0">
                <a:solidFill>
                  <a:srgbClr val="3C8A2E"/>
                </a:solidFill>
                <a:latin typeface="Verdana"/>
              </a:rPr>
              <a:t>1</a:t>
            </a:r>
          </a:p>
        </p:txBody>
      </p:sp>
      <p:sp>
        <p:nvSpPr>
          <p:cNvPr id="46" name="Rectangle 45">
            <a:extLst>
              <a:ext uri="{FF2B5EF4-FFF2-40B4-BE49-F238E27FC236}">
                <a16:creationId xmlns:a16="http://schemas.microsoft.com/office/drawing/2014/main" id="{AEE959C1-E664-4E61-BFC7-BF2798F787EB}"/>
              </a:ext>
            </a:extLst>
          </p:cNvPr>
          <p:cNvSpPr/>
          <p:nvPr/>
        </p:nvSpPr>
        <p:spPr>
          <a:xfrm>
            <a:off x="6361178" y="4136680"/>
            <a:ext cx="1714434" cy="923330"/>
          </a:xfrm>
          <a:prstGeom prst="rect">
            <a:avLst/>
          </a:prstGeom>
        </p:spPr>
        <p:txBody>
          <a:bodyPr wrap="square" lIns="0" tIns="0" rIns="0" bIns="0">
            <a:spAutoFit/>
          </a:bodyPr>
          <a:lstStyle/>
          <a:p>
            <a:pPr defTabSz="914400">
              <a:spcAft>
                <a:spcPts val="600"/>
              </a:spcAft>
            </a:pPr>
            <a:r>
              <a:rPr lang="en-US" sz="1000" b="1" dirty="0" err="1">
                <a:solidFill>
                  <a:srgbClr val="575757"/>
                </a:solidFill>
                <a:latin typeface="Verdana"/>
              </a:rPr>
              <a:t>Traitement</a:t>
            </a:r>
            <a:r>
              <a:rPr lang="en-US" sz="1000" b="1" dirty="0">
                <a:solidFill>
                  <a:srgbClr val="575757"/>
                </a:solidFill>
                <a:latin typeface="Verdana"/>
              </a:rPr>
              <a:t> des clusters</a:t>
            </a:r>
          </a:p>
          <a:p>
            <a:pPr defTabSz="914400">
              <a:spcAft>
                <a:spcPts val="600"/>
              </a:spcAft>
            </a:pPr>
            <a:r>
              <a:rPr lang="en-US" sz="1000" dirty="0">
                <a:solidFill>
                  <a:srgbClr val="575757"/>
                </a:solidFill>
                <a:latin typeface="Verdana"/>
              </a:rPr>
              <a:t>Phase 1 : interpolation </a:t>
            </a:r>
            <a:r>
              <a:rPr lang="en-US" sz="1000" dirty="0" err="1">
                <a:solidFill>
                  <a:srgbClr val="575757"/>
                </a:solidFill>
                <a:latin typeface="Verdana"/>
              </a:rPr>
              <a:t>linéaire</a:t>
            </a:r>
            <a:r>
              <a:rPr lang="en-US" sz="1000" dirty="0">
                <a:solidFill>
                  <a:srgbClr val="575757"/>
                </a:solidFill>
                <a:latin typeface="Verdana"/>
              </a:rPr>
              <a:t> à </a:t>
            </a:r>
            <a:r>
              <a:rPr lang="en-US" sz="1000" dirty="0" err="1">
                <a:solidFill>
                  <a:srgbClr val="575757"/>
                </a:solidFill>
                <a:latin typeface="Verdana"/>
              </a:rPr>
              <a:t>partir</a:t>
            </a:r>
            <a:r>
              <a:rPr lang="en-US" sz="1000" dirty="0">
                <a:solidFill>
                  <a:srgbClr val="575757"/>
                </a:solidFill>
                <a:latin typeface="Verdana"/>
              </a:rPr>
              <a:t> du </a:t>
            </a:r>
            <a:r>
              <a:rPr lang="en-US" sz="1000" dirty="0" err="1">
                <a:solidFill>
                  <a:srgbClr val="575757"/>
                </a:solidFill>
                <a:latin typeface="Verdana"/>
              </a:rPr>
              <a:t>niveau</a:t>
            </a:r>
            <a:endParaRPr lang="en-US" sz="1000" dirty="0">
              <a:solidFill>
                <a:srgbClr val="575757"/>
              </a:solidFill>
              <a:latin typeface="Verdana"/>
            </a:endParaRPr>
          </a:p>
          <a:p>
            <a:pPr defTabSz="914400">
              <a:spcAft>
                <a:spcPts val="600"/>
              </a:spcAft>
            </a:pPr>
            <a:r>
              <a:rPr lang="en-US" sz="1000" dirty="0">
                <a:solidFill>
                  <a:srgbClr val="575757"/>
                </a:solidFill>
                <a:latin typeface="Verdana"/>
              </a:rPr>
              <a:t>Phase 2 : Hierarchical agglomerative clustering</a:t>
            </a:r>
          </a:p>
        </p:txBody>
      </p:sp>
      <p:sp>
        <p:nvSpPr>
          <p:cNvPr id="47" name="TextBox 18">
            <a:extLst>
              <a:ext uri="{FF2B5EF4-FFF2-40B4-BE49-F238E27FC236}">
                <a16:creationId xmlns:a16="http://schemas.microsoft.com/office/drawing/2014/main" id="{DED05EB2-1F8F-494B-A5B7-D187F2751F05}"/>
              </a:ext>
            </a:extLst>
          </p:cNvPr>
          <p:cNvSpPr txBox="1"/>
          <p:nvPr/>
        </p:nvSpPr>
        <p:spPr>
          <a:xfrm>
            <a:off x="6830106" y="3472758"/>
            <a:ext cx="385737" cy="688256"/>
          </a:xfrm>
          <a:prstGeom prst="rect">
            <a:avLst/>
          </a:prstGeom>
          <a:noFill/>
        </p:spPr>
        <p:txBody>
          <a:bodyPr wrap="square" lIns="36000" tIns="36000" rIns="36000" bIns="36000" rtlCol="0">
            <a:spAutoFit/>
          </a:bodyPr>
          <a:lstStyle/>
          <a:p>
            <a:pPr defTabSz="914400"/>
            <a:r>
              <a:rPr lang="en-US" sz="4000" b="1" dirty="0">
                <a:solidFill>
                  <a:srgbClr val="575757"/>
                </a:solidFill>
                <a:latin typeface="Verdana"/>
              </a:rPr>
              <a:t>2</a:t>
            </a:r>
          </a:p>
        </p:txBody>
      </p:sp>
      <p:sp>
        <p:nvSpPr>
          <p:cNvPr id="48" name="TextBox 19">
            <a:extLst>
              <a:ext uri="{FF2B5EF4-FFF2-40B4-BE49-F238E27FC236}">
                <a16:creationId xmlns:a16="http://schemas.microsoft.com/office/drawing/2014/main" id="{C22344AF-6DE3-4754-93F0-A18D81B65022}"/>
              </a:ext>
            </a:extLst>
          </p:cNvPr>
          <p:cNvSpPr txBox="1"/>
          <p:nvPr/>
        </p:nvSpPr>
        <p:spPr>
          <a:xfrm>
            <a:off x="9813810" y="3472758"/>
            <a:ext cx="385737" cy="688256"/>
          </a:xfrm>
          <a:prstGeom prst="rect">
            <a:avLst/>
          </a:prstGeom>
          <a:noFill/>
        </p:spPr>
        <p:txBody>
          <a:bodyPr wrap="square" lIns="36000" tIns="36000" rIns="36000" bIns="36000" rtlCol="0">
            <a:spAutoFit/>
          </a:bodyPr>
          <a:lstStyle/>
          <a:p>
            <a:pPr defTabSz="914400"/>
            <a:r>
              <a:rPr lang="en-US" sz="4000" b="1" dirty="0">
                <a:solidFill>
                  <a:srgbClr val="0066A1"/>
                </a:solidFill>
                <a:latin typeface="Verdana"/>
              </a:rPr>
              <a:t>3</a:t>
            </a:r>
          </a:p>
        </p:txBody>
      </p:sp>
      <p:sp>
        <p:nvSpPr>
          <p:cNvPr id="54" name="Rectangle 53">
            <a:extLst>
              <a:ext uri="{FF2B5EF4-FFF2-40B4-BE49-F238E27FC236}">
                <a16:creationId xmlns:a16="http://schemas.microsoft.com/office/drawing/2014/main" id="{2B020A35-24EA-40DE-A84F-6E7D090572A4}"/>
              </a:ext>
            </a:extLst>
          </p:cNvPr>
          <p:cNvSpPr/>
          <p:nvPr/>
        </p:nvSpPr>
        <p:spPr>
          <a:xfrm>
            <a:off x="9806710" y="4161014"/>
            <a:ext cx="2002702" cy="153888"/>
          </a:xfrm>
          <a:prstGeom prst="rect">
            <a:avLst/>
          </a:prstGeom>
        </p:spPr>
        <p:txBody>
          <a:bodyPr wrap="square" lIns="0" tIns="0" rIns="0" bIns="0">
            <a:spAutoFit/>
          </a:bodyPr>
          <a:lstStyle/>
          <a:p>
            <a:pPr defTabSz="914400">
              <a:spcAft>
                <a:spcPts val="600"/>
              </a:spcAft>
            </a:pPr>
            <a:r>
              <a:rPr lang="en-US" sz="1000" b="1" dirty="0">
                <a:solidFill>
                  <a:schemeClr val="accent5">
                    <a:lumMod val="75000"/>
                  </a:schemeClr>
                </a:solidFill>
                <a:latin typeface="Verdana"/>
              </a:rPr>
              <a:t>Reconstruction du signal</a:t>
            </a:r>
          </a:p>
        </p:txBody>
      </p:sp>
    </p:spTree>
    <p:extLst>
      <p:ext uri="{BB962C8B-B14F-4D97-AF65-F5344CB8AC3E}">
        <p14:creationId xmlns:p14="http://schemas.microsoft.com/office/powerpoint/2010/main" val="425648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14F5D7-9711-415C-9E5E-7A2635D09960}"/>
              </a:ext>
            </a:extLst>
          </p:cNvPr>
          <p:cNvSpPr txBox="1">
            <a:spLocks/>
          </p:cNvSpPr>
          <p:nvPr/>
        </p:nvSpPr>
        <p:spPr>
          <a:xfrm>
            <a:off x="288575" y="365126"/>
            <a:ext cx="11660963" cy="777874"/>
          </a:xfrm>
          <a:prstGeom prst="rect">
            <a:avLst/>
          </a:prstGeom>
        </p:spPr>
        <p:txBody>
          <a:bodyPr vert="horz" lIns="91440" tIns="45720" rIns="91440" bIns="45720" rtlCol="0" anchor="t" anchorCtr="0">
            <a:noAutofit/>
          </a:bodyPr>
          <a:lst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a:lstStyle>
          <a:p>
            <a:pPr lvl="0"/>
            <a:r>
              <a:rPr lang="fr-FR" dirty="0">
                <a:solidFill>
                  <a:sysClr val="windowText" lastClr="000000"/>
                </a:solidFill>
              </a:rPr>
              <a:t>Clustering classique</a:t>
            </a:r>
            <a:endParaRPr kumimoji="0" lang="fr-FR" sz="3199"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 name="Espace réservé de la date 1">
            <a:extLst>
              <a:ext uri="{FF2B5EF4-FFF2-40B4-BE49-F238E27FC236}">
                <a16:creationId xmlns:a16="http://schemas.microsoft.com/office/drawing/2014/main" id="{1C9FFE1C-FFC6-41FB-9005-9F513F7E1517}"/>
              </a:ext>
            </a:extLst>
          </p:cNvPr>
          <p:cNvSpPr>
            <a:spLocks noGrp="1"/>
          </p:cNvSpPr>
          <p:nvPr>
            <p:ph type="dt" sz="half" idx="10"/>
          </p:nvPr>
        </p:nvSpPr>
        <p:spPr/>
        <p:txBody>
          <a:bodyPr/>
          <a:lstStyle/>
          <a:p>
            <a:fld id="{0B542763-7662-46E0-B60F-5C442D560069}" type="datetime1">
              <a:rPr lang="fr-FR" smtClean="0"/>
              <a:pPr/>
              <a:t>06/01/2020</a:t>
            </a:fld>
            <a:endParaRPr lang="fr-FR"/>
          </a:p>
        </p:txBody>
      </p:sp>
      <p:sp>
        <p:nvSpPr>
          <p:cNvPr id="5" name="Espace réservé du numéro de diapositive 4">
            <a:extLst>
              <a:ext uri="{FF2B5EF4-FFF2-40B4-BE49-F238E27FC236}">
                <a16:creationId xmlns:a16="http://schemas.microsoft.com/office/drawing/2014/main" id="{8BFCEA6F-2141-411E-B2AE-CF76ACE657F1}"/>
              </a:ext>
            </a:extLst>
          </p:cNvPr>
          <p:cNvSpPr>
            <a:spLocks noGrp="1"/>
          </p:cNvSpPr>
          <p:nvPr>
            <p:ph type="sldNum" sz="quarter" idx="12"/>
          </p:nvPr>
        </p:nvSpPr>
        <p:spPr/>
        <p:txBody>
          <a:bodyPr/>
          <a:lstStyle/>
          <a:p>
            <a:fld id="{549076F7-5D9D-4E10-A7E9-1A83E524F28B}" type="slidenum">
              <a:rPr lang="fr-FR" smtClean="0"/>
              <a:pPr/>
              <a:t>9</a:t>
            </a:fld>
            <a:endParaRPr lang="fr-FR"/>
          </a:p>
        </p:txBody>
      </p:sp>
      <p:sp>
        <p:nvSpPr>
          <p:cNvPr id="25" name="Espace réservé du contenu 4">
            <a:extLst>
              <a:ext uri="{FF2B5EF4-FFF2-40B4-BE49-F238E27FC236}">
                <a16:creationId xmlns:a16="http://schemas.microsoft.com/office/drawing/2014/main" id="{EB371900-8196-41CC-B9C4-1CA3B819DD63}"/>
              </a:ext>
            </a:extLst>
          </p:cNvPr>
          <p:cNvSpPr txBox="1">
            <a:spLocks/>
          </p:cNvSpPr>
          <p:nvPr/>
        </p:nvSpPr>
        <p:spPr>
          <a:xfrm>
            <a:off x="379412" y="1524000"/>
            <a:ext cx="8228945" cy="4275426"/>
          </a:xfrm>
          <a:prstGeom prst="rect">
            <a:avLst/>
          </a:prstGeom>
        </p:spPr>
        <p:txBody>
          <a:bodyPr vert="horz" lIns="91440" tIns="45720" rIns="91440" bIns="45720" rtlCol="0">
            <a:noAutofit/>
          </a:bodyPr>
          <a:lst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fr-FR" sz="1200" dirty="0"/>
              <a:t>Pourquoi </a:t>
            </a:r>
            <a:r>
              <a:rPr lang="fr-FR" sz="1200" dirty="0" err="1"/>
              <a:t>Hdbscan</a:t>
            </a:r>
            <a:r>
              <a:rPr lang="fr-FR" sz="1200" dirty="0"/>
              <a:t> ?</a:t>
            </a:r>
          </a:p>
          <a:p>
            <a:pPr lvl="1"/>
            <a:r>
              <a:rPr lang="fr-FR" sz="1200" dirty="0"/>
              <a:t>Successeur de </a:t>
            </a:r>
            <a:r>
              <a:rPr lang="fr-FR" sz="1200" dirty="0" err="1"/>
              <a:t>Dbscan</a:t>
            </a:r>
            <a:r>
              <a:rPr lang="fr-FR" sz="1200" dirty="0"/>
              <a:t> et d’Optic, 2 algorithmes ayant prouvé leur efficacité en apprentissage non-supervisé</a:t>
            </a:r>
          </a:p>
          <a:p>
            <a:pPr lvl="1"/>
            <a:r>
              <a:rPr lang="fr-FR" sz="1200" dirty="0"/>
              <a:t>Permet de détecter n'importer quelle forme de cluster </a:t>
            </a:r>
          </a:p>
          <a:p>
            <a:pPr lvl="1"/>
            <a:r>
              <a:rPr lang="fr-FR" sz="1200" dirty="0"/>
              <a:t>Robuste aux valeurs aberrantes et permet de détecter le bruit</a:t>
            </a:r>
          </a:p>
          <a:p>
            <a:pPr lvl="1"/>
            <a:r>
              <a:rPr lang="fr-FR" sz="1200" dirty="0"/>
              <a:t>Autorise la recherche de clusters à densités variables (grosse différence par rapport à </a:t>
            </a:r>
            <a:r>
              <a:rPr lang="fr-FR" sz="1200" dirty="0" err="1"/>
              <a:t>Dbscan</a:t>
            </a:r>
            <a:r>
              <a:rPr lang="fr-FR" sz="1200" dirty="0"/>
              <a:t>)</a:t>
            </a:r>
          </a:p>
          <a:p>
            <a:pPr lvl="1"/>
            <a:endParaRPr lang="fr-FR" sz="1200" dirty="0"/>
          </a:p>
          <a:p>
            <a:r>
              <a:rPr lang="fr-FR" sz="1200" dirty="0"/>
              <a:t>Réflexion autour du paramètre « </a:t>
            </a:r>
            <a:r>
              <a:rPr lang="fr-FR" sz="1200" dirty="0" err="1"/>
              <a:t>min_cluster_size</a:t>
            </a:r>
            <a:r>
              <a:rPr lang="fr-FR" sz="1200" dirty="0"/>
              <a:t> » de l’algorithme</a:t>
            </a:r>
          </a:p>
          <a:p>
            <a:pPr lvl="1"/>
            <a:r>
              <a:rPr lang="fr-FR" sz="1200" dirty="0"/>
              <a:t>Ce paramètre permet de définir la taille minimale à partir de laquelle un groupe de point peut être considéré comme un cluster et non comme du bruit</a:t>
            </a:r>
          </a:p>
          <a:p>
            <a:pPr lvl="2"/>
            <a:r>
              <a:rPr lang="fr-FR" sz="1200" dirty="0"/>
              <a:t>Une taille trop grande ne nous permettra pas de capter les radars émettant de façon irrégulière</a:t>
            </a:r>
          </a:p>
          <a:p>
            <a:pPr lvl="2"/>
            <a:r>
              <a:rPr lang="fr-FR" sz="1200" dirty="0"/>
              <a:t>Une taille trop petite nous renverra un très grand nombre de clusters</a:t>
            </a:r>
          </a:p>
          <a:p>
            <a:pPr lvl="1"/>
            <a:r>
              <a:rPr lang="fr-FR" sz="1200" dirty="0"/>
              <a:t>Fixation du paramètre à 20</a:t>
            </a:r>
          </a:p>
          <a:p>
            <a:pPr lvl="1"/>
            <a:endParaRPr lang="fr-FR" sz="1200" dirty="0"/>
          </a:p>
          <a:p>
            <a:r>
              <a:rPr lang="fr-FR" sz="1200" dirty="0"/>
              <a:t>Application d’</a:t>
            </a:r>
            <a:r>
              <a:rPr lang="fr-FR" sz="1200" dirty="0" err="1"/>
              <a:t>Hdbscan</a:t>
            </a:r>
            <a:r>
              <a:rPr lang="fr-FR" sz="1200" dirty="0"/>
              <a:t> sur la fréquence et la durée d’impulsion</a:t>
            </a:r>
          </a:p>
          <a:p>
            <a:pPr lvl="1"/>
            <a:r>
              <a:rPr lang="fr-FR" sz="1200" dirty="0"/>
              <a:t>2 paramètres très discriminants</a:t>
            </a:r>
          </a:p>
          <a:p>
            <a:endParaRPr lang="fr-FR" sz="1200" dirty="0"/>
          </a:p>
          <a:p>
            <a:pPr lvl="1"/>
            <a:endParaRPr lang="fr-FR" sz="1200" dirty="0"/>
          </a:p>
          <a:p>
            <a:pPr lvl="1"/>
            <a:endParaRPr lang="fr-FR" sz="1200" dirty="0"/>
          </a:p>
        </p:txBody>
      </p:sp>
      <p:pic>
        <p:nvPicPr>
          <p:cNvPr id="6" name="Image 5">
            <a:extLst>
              <a:ext uri="{FF2B5EF4-FFF2-40B4-BE49-F238E27FC236}">
                <a16:creationId xmlns:a16="http://schemas.microsoft.com/office/drawing/2014/main" id="{44F77617-76CB-413A-9233-2A5382D471DE}"/>
              </a:ext>
            </a:extLst>
          </p:cNvPr>
          <p:cNvPicPr>
            <a:picLocks noChangeAspect="1"/>
          </p:cNvPicPr>
          <p:nvPr/>
        </p:nvPicPr>
        <p:blipFill>
          <a:blip r:embed="rId4"/>
          <a:stretch>
            <a:fillRect/>
          </a:stretch>
        </p:blipFill>
        <p:spPr>
          <a:xfrm>
            <a:off x="9064347" y="1461294"/>
            <a:ext cx="2885191" cy="4576762"/>
          </a:xfrm>
          <a:prstGeom prst="rect">
            <a:avLst/>
          </a:prstGeom>
        </p:spPr>
      </p:pic>
    </p:spTree>
    <p:extLst>
      <p:ext uri="{BB962C8B-B14F-4D97-AF65-F5344CB8AC3E}">
        <p14:creationId xmlns:p14="http://schemas.microsoft.com/office/powerpoint/2010/main" val="1813030719"/>
      </p:ext>
    </p:extLst>
  </p:cSld>
  <p:clrMapOvr>
    <a:masterClrMapping/>
  </p:clrMapOvr>
</p:sld>
</file>

<file path=ppt/theme/theme1.xml><?xml version="1.0" encoding="utf-8"?>
<a:theme xmlns:a="http://schemas.openxmlformats.org/drawingml/2006/main" name="Atos_2016_16-9_template">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1946</Words>
  <Application>Microsoft Office PowerPoint</Application>
  <PresentationFormat>Personnalisé</PresentationFormat>
  <Paragraphs>329</Paragraphs>
  <Slides>22</Slides>
  <Notes>11</Notes>
  <HiddenSlides>5</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22</vt:i4>
      </vt:variant>
    </vt:vector>
  </HeadingPairs>
  <TitlesOfParts>
    <vt:vector size="31" baseType="lpstr">
      <vt:lpstr>Arial</vt:lpstr>
      <vt:lpstr>Calibri</vt:lpstr>
      <vt:lpstr>Calibri Light</vt:lpstr>
      <vt:lpstr>Lucida Sans Unicode</vt:lpstr>
      <vt:lpstr>Roboto Light</vt:lpstr>
      <vt:lpstr>Verdana</vt:lpstr>
      <vt:lpstr>Wingdings</vt:lpstr>
      <vt:lpstr>Atos_2016_16-9_template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PowerPoint Wide</dc:title>
  <dc:creator>Julian</dc:creator>
  <cp:lastModifiedBy>MOTTIER, MANON</cp:lastModifiedBy>
  <cp:revision>279</cp:revision>
  <dcterms:created xsi:type="dcterms:W3CDTF">2013-09-12T13:05:01Z</dcterms:created>
  <dcterms:modified xsi:type="dcterms:W3CDTF">2020-01-06T09:22:21Z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-1190082530</vt:i4>
  </property>
  <property fmtid="{D5CDD505-2E9C-101B-9397-08002B2CF9AE}" pid="3" name="_NewReviewCycle">
    <vt:lpwstr/>
  </property>
  <property fmtid="{D5CDD505-2E9C-101B-9397-08002B2CF9AE}" pid="4" name="_EmailSubject">
    <vt:lpwstr>PERSO , cadeaux slides pour ton futur chez atos :)</vt:lpwstr>
  </property>
  <property fmtid="{D5CDD505-2E9C-101B-9397-08002B2CF9AE}" pid="5" name="_AuthorEmail">
    <vt:lpwstr>justine.charley@atos.net</vt:lpwstr>
  </property>
  <property fmtid="{D5CDD505-2E9C-101B-9397-08002B2CF9AE}" pid="6" name="_AuthorEmailDisplayName">
    <vt:lpwstr>CHARLEY, JUSTINE</vt:lpwstr>
  </property>
</Properties>
</file>