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02" r:id="rId3"/>
  </p:sldMasterIdLst>
  <p:notesMasterIdLst>
    <p:notesMasterId r:id="rId13"/>
  </p:notesMasterIdLst>
  <p:sldIdLst>
    <p:sldId id="4187" r:id="rId4"/>
    <p:sldId id="256" r:id="rId5"/>
    <p:sldId id="4290" r:id="rId6"/>
    <p:sldId id="4287" r:id="rId7"/>
    <p:sldId id="4294" r:id="rId8"/>
    <p:sldId id="4289" r:id="rId9"/>
    <p:sldId id="4295" r:id="rId10"/>
    <p:sldId id="4292" r:id="rId11"/>
    <p:sldId id="430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128" autoAdjust="0"/>
  </p:normalViewPr>
  <p:slideViewPr>
    <p:cSldViewPr snapToGrid="0">
      <p:cViewPr varScale="1">
        <p:scale>
          <a:sx n="104" d="100"/>
          <a:sy n="104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93BC8-51BE-4A37-8FD2-25FA7A9A76EC}" type="datetimeFigureOut">
              <a:rPr lang="fr-FR" smtClean="0"/>
              <a:t>29/01/2020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CB195-83CD-47F9-A9DF-805AFF27AD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61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8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45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Point atteignable par densité </a:t>
            </a:r>
            <a:r>
              <a:rPr lang="fr-FR" sz="12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 et B sont 2 points connectés par densité si l’on peut passer de l’un à l’autre par une suite d’Eps-voisinage contenant au minimum MinPts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2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1787" lvl="1" indent="0">
              <a:buFont typeface="Arial" panose="020B0604020202020204" pitchFamily="34" charset="0"/>
              <a:buNone/>
            </a:pPr>
            <a:endParaRPr lang="fr-FR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6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2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0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tif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tiff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tiff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tiff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B3C69-3957-444C-A6C3-935A6DDF8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3BFC32-76B4-427D-BB83-4189C51F8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99B28-A890-413F-9C1C-BFAEF982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68F-4FB9-40EB-B246-0F859F78F34E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C445D-4A13-4A2F-A7F3-0CA08D45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2DA43-53EE-41C7-971D-80F966E4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6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5EF18-80D4-46FA-8327-C5C46816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A7966-6219-4900-91C9-63CD43B9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ABF9A8-EA81-4F0E-9B4B-20ADD6CC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7FD2-1E38-4130-A23A-6DC3DDC664A6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8BE63-3EFD-4D97-A51D-7755AE64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A088E9-5CB1-4516-98C6-4E927199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9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0EEA00-4AA1-43F1-A2D6-AC5DA55DC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9BC652-5C29-451F-B081-9B649971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6B85E2-7258-48A5-8A77-7707731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24E7-247F-4469-AA2C-C3D621355F08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0FE14-8882-423B-AB74-1816344F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F90056-21F4-4707-9B9C-C83AE66C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88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35" y="-942125"/>
            <a:ext cx="13912163" cy="84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983235" y="-942125"/>
            <a:ext cx="13912163" cy="8451871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06" y="1604799"/>
            <a:ext cx="11079128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909" y="3094328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150" y="4965171"/>
            <a:ext cx="184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003613" y="6195793"/>
            <a:ext cx="184778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1066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3908" y="6210668"/>
            <a:ext cx="29130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33" b="0" i="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 dirty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04700" cy="69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2701" y="57571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8411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0" y="1454400"/>
            <a:ext cx="11664001" cy="463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650" y="164638"/>
            <a:ext cx="11664001" cy="960107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0891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0" y="1124746"/>
            <a:ext cx="11664001" cy="4964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88650" y="164638"/>
            <a:ext cx="11664001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1111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9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08" y="0"/>
            <a:ext cx="12190194" cy="6964624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" y="2"/>
            <a:ext cx="12190194" cy="6859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" y="0"/>
            <a:ext cx="12188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25747-8FB3-4268-8550-FA3BA26A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FAEE9A-DA16-4797-9DD3-8014C8E5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10C58-CB89-46AA-BE95-E2040A4A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70E-4589-4128-A6FF-016A7D75FAE7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50C8B-75E4-45ED-8E6F-39B06569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9A0FF-A3E0-4F71-A386-AE7E269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638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" y="0"/>
            <a:ext cx="12188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8059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19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037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24224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037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338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18197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37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18197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9375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6652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27296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153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555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0405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8D53A-34A5-4DE5-A5E0-0AAB3FA8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5797A7-A6E2-44DF-9E36-A58FACDF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B53BB-B241-4D7C-B0AF-B4D785A0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B0BB-07B4-4376-AC5F-00E22FC0A460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5E5C2-86B7-4914-8428-C61E58AD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F0F65-849E-4F92-A523-BBDE7050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37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029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120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3639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2554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668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3926" y="2660915"/>
            <a:ext cx="6624736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423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45493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69" y="2660915"/>
            <a:ext cx="6240693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921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706" y="1604799"/>
            <a:ext cx="66000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2021" y="5654157"/>
            <a:ext cx="6552064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Worldline,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230" y="5701748"/>
            <a:ext cx="2162167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151" y="1585386"/>
            <a:ext cx="11341101" cy="4373033"/>
          </a:xfrm>
          <a:prstGeom prst="rect">
            <a:avLst/>
          </a:prstGeom>
        </p:spPr>
        <p:txBody>
          <a:bodyPr lIns="0" tIns="0" rIns="0" bIns="0"/>
          <a:lstStyle>
            <a:lvl1pPr marL="241240" indent="-241240">
              <a:buClr>
                <a:schemeClr val="tx1"/>
              </a:buClr>
              <a:buFont typeface="Stag Sans Book" pitchFamily="34" charset="0"/>
              <a:buChar char="•"/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509990" indent="-241240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964959" indent="-245472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1218895" indent="-253937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540548" indent="-308956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8152" y="524539"/>
            <a:ext cx="11341100" cy="8222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933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21930" y="269359"/>
            <a:ext cx="38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148588"/>
            <a:ext cx="3889403" cy="269899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1066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359910" indent="0">
              <a:buFontTx/>
              <a:buNone/>
              <a:defRPr sz="1866"/>
            </a:lvl2pPr>
            <a:lvl3pPr marL="719820" indent="0">
              <a:buFontTx/>
              <a:buNone/>
              <a:defRPr sz="1866"/>
            </a:lvl3pPr>
            <a:lvl4pPr marL="1079730" indent="0">
              <a:buFontTx/>
              <a:buNone/>
              <a:defRPr sz="1866"/>
            </a:lvl4pPr>
            <a:lvl5pPr marL="1439640" indent="0">
              <a:buFontTx/>
              <a:buNone/>
              <a:defRPr sz="1866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31" y="448923"/>
            <a:ext cx="2016820" cy="7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352" y="1395418"/>
            <a:ext cx="630978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2" y="2954339"/>
            <a:ext cx="6309782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83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46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ADF45-3972-41A6-AA5F-DBB4BF5F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EBCCA-4719-4D30-A1C0-D4C56034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7A9969-22B0-4237-B0EF-F1795D076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F39537-96C5-4FAB-AE92-888C0814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7689-A5F5-40C2-A484-15EDAAFBAF60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F78FB-958A-417B-8245-356DD6F7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B208C-982B-4666-AD04-77402284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094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282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6268" y="1455741"/>
            <a:ext cx="5729819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9285" y="1455741"/>
            <a:ext cx="5729817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38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72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494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87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969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88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84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434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34452" y="376242"/>
            <a:ext cx="2914651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6268" y="376242"/>
            <a:ext cx="8544985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395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271798" y="2660915"/>
            <a:ext cx="7296810" cy="144016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999" dirty="0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10674220" y="6272349"/>
            <a:ext cx="1303450" cy="4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95867" y="3596217"/>
            <a:ext cx="3371807" cy="1219200"/>
          </a:xfrm>
        </p:spPr>
        <p:txBody>
          <a:bodyPr/>
          <a:lstStyle>
            <a:lvl1pPr>
              <a:defRPr sz="1466">
                <a:solidFill>
                  <a:schemeClr val="bg1"/>
                </a:solidFill>
              </a:defRPr>
            </a:lvl1pPr>
            <a:lvl2pPr>
              <a:defRPr sz="1466">
                <a:solidFill>
                  <a:schemeClr val="bg1"/>
                </a:solidFill>
              </a:defRPr>
            </a:lvl2pPr>
            <a:lvl3pPr>
              <a:defRPr sz="1466">
                <a:solidFill>
                  <a:schemeClr val="bg1"/>
                </a:solidFill>
              </a:defRPr>
            </a:lvl3pPr>
            <a:lvl4pPr>
              <a:defRPr sz="1466">
                <a:solidFill>
                  <a:schemeClr val="bg1"/>
                </a:solidFill>
              </a:defRPr>
            </a:lvl4pPr>
            <a:lvl5pPr>
              <a:defRPr sz="1466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51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80A88-0007-4087-AFB3-2989F4CF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2E23B5-CAB9-4CCD-B5B2-A0BF8E1D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BC7F6A-5B7C-40E6-AB42-92D861CB5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E91D16-2BB0-4B3B-BEDF-82DA2B969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A632DD-0662-49C0-8072-2EAD95613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4E1435-12D6-4BED-8009-2020D8E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1F2D-3031-4619-8746-C5824F340251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9FB002-B11E-464C-BC5A-372AC2AD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E21D50-7D6C-408A-9917-BC13A57D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77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8141" y="0"/>
            <a:ext cx="12220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06" y="1604799"/>
            <a:ext cx="11079128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909" y="3094328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9980425" y="5830239"/>
            <a:ext cx="1997247" cy="7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" y="6278646"/>
            <a:ext cx="4161192" cy="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42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71798" y="2660915"/>
            <a:ext cx="7296810" cy="144016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999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90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807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2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7387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2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04188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8075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2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54030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41" y="0"/>
            <a:ext cx="12220140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-24224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1798" y="2660915"/>
            <a:ext cx="72968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89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34D56-B0B0-4A96-B468-07F695A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FEE826-C196-4549-96E8-26090298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905E-251A-4EE0-955B-B400CE90C4FB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D7F6C9-37C3-4E96-9276-CCC57B47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54DF43-07D5-48DC-ADBD-533BA69B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4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DF0572-4BDE-41E8-99AA-996688D0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136C-D76F-4411-8972-082181FE67A1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969866-67EE-4868-9425-AC114AD4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AB1A3-0D40-4C0A-9C09-EAFF1C18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70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FDA7B-F48E-4377-9485-4FBDD9DF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D786B-76FA-4908-98BF-9183270F7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B21CA-5EA5-417A-B34A-E049BF3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8A7874-A68B-4B92-A129-5D0A66C0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FA1-0A78-4DC2-B3D3-AE319F63235D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B4AD9B-EFE6-4F31-8F62-7DE0ACEF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99BD89-068D-403B-AD20-3F11ED8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86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38AC8-AAE3-4B19-8BA6-56D51629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D094DE-82A5-4B63-816C-C25B5AF45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E2EDEC-E171-4DF5-A0E5-1F40330AC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245DFB-55EE-4150-A53B-792D4091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D3AB-92C5-4A0E-9DF0-0087ADDFB84C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E4E0A-1BED-48CD-AEB5-5339E957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73539-1985-4B73-A1E6-64D311B6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7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0125A8-CFAE-4082-A65B-514B73DD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9D9E3-5018-4138-AC00-A8EF9B8F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E4AA45-B046-41D8-97AD-E6E1D55C8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BF11-EC8C-4478-8E3A-E3D4B03678F4}" type="datetime1">
              <a:rPr lang="fr-FR" smtClean="0"/>
              <a:t>29/01/2020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C0378-CBFD-4430-9B6D-40C3DFC98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8BB66-51B9-4930-AF6E-EF4036833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76F7-5D9D-4E10-A7E9-1A83E524F28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5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650" y="1454400"/>
            <a:ext cx="11664001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650" y="164637"/>
            <a:ext cx="11664001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7124" y="6293068"/>
            <a:ext cx="342933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333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333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333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28952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376239"/>
            <a:ext cx="116459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69" y="1455741"/>
            <a:ext cx="11662833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2920" y="6535057"/>
            <a:ext cx="825500" cy="2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9" tIns="50006" rIns="100009" bIns="50006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900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900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2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086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171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257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343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21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616" indent="-269807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423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0818" indent="-269807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037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123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209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294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7380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855880D-EE19-427E-9461-14AA2F7D26FB}"/>
              </a:ext>
            </a:extLst>
          </p:cNvPr>
          <p:cNvSpPr txBox="1">
            <a:spLocks/>
          </p:cNvSpPr>
          <p:nvPr/>
        </p:nvSpPr>
        <p:spPr>
          <a:xfrm>
            <a:off x="2869083" y="1219201"/>
            <a:ext cx="645383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Plénière</a:t>
            </a:r>
          </a:p>
        </p:txBody>
      </p:sp>
      <p:pic>
        <p:nvPicPr>
          <p:cNvPr id="6" name="Picture 2" descr="RÃ©sultat de recherche d'images pour &quot;avantix&quot;">
            <a:extLst>
              <a:ext uri="{FF2B5EF4-FFF2-40B4-BE49-F238E27FC236}">
                <a16:creationId xmlns:a16="http://schemas.microsoft.com/office/drawing/2014/main" id="{E62FE742-352F-41C6-B393-E1FB3EBB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20" y="5128755"/>
            <a:ext cx="1722760" cy="1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47CEB3-DBD3-4955-AB5B-210273AF61AB}"/>
              </a:ext>
            </a:extLst>
          </p:cNvPr>
          <p:cNvSpPr/>
          <p:nvPr/>
        </p:nvSpPr>
        <p:spPr>
          <a:xfrm>
            <a:off x="4596230" y="305646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87"/>
            <a:r>
              <a:rPr lang="fr-FR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Jeudi 30 janvier 2020</a:t>
            </a:r>
          </a:p>
        </p:txBody>
      </p:sp>
    </p:spTree>
    <p:extLst>
      <p:ext uri="{BB962C8B-B14F-4D97-AF65-F5344CB8AC3E}">
        <p14:creationId xmlns:p14="http://schemas.microsoft.com/office/powerpoint/2010/main" val="206944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14F5D7-9711-415C-9E5E-7A2635D09960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dirty="0">
                <a:solidFill>
                  <a:sysClr val="windowText" lastClr="000000"/>
                </a:solidFill>
              </a:rPr>
              <a:t>Plan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812582" y="1295400"/>
            <a:ext cx="8864818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A1"/>
              </a:buClr>
              <a:buFont typeface="+mj-lt"/>
              <a:buAutoNum type="romanU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Introduction </a:t>
            </a:r>
          </a:p>
          <a:p>
            <a:pPr>
              <a:buClr>
                <a:srgbClr val="0066A1"/>
              </a:buClr>
              <a:buFont typeface="+mj-lt"/>
              <a:buAutoNum type="romanUcPeriod"/>
              <a:defRPr/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>
              <a:buClr>
                <a:srgbClr val="0066A1"/>
              </a:buClr>
              <a:buFont typeface="+mj-lt"/>
              <a:buAutoNum type="romanU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Etat de l’art</a:t>
            </a:r>
          </a:p>
          <a:p>
            <a:pPr>
              <a:buClr>
                <a:srgbClr val="0066A1"/>
              </a:buClr>
              <a:buFont typeface="+mj-lt"/>
              <a:buAutoNum type="romanUcPeriod"/>
              <a:defRPr/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>
              <a:buClr>
                <a:srgbClr val="0066A1"/>
              </a:buClr>
              <a:buFont typeface="+mj-lt"/>
              <a:buAutoNum type="romanU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Avancements</a:t>
            </a:r>
          </a:p>
          <a:p>
            <a:pPr lvl="1">
              <a:spcBef>
                <a:spcPct val="20000"/>
              </a:spcBef>
              <a:buClr>
                <a:srgbClr val="0066A1"/>
              </a:buClr>
              <a:buFont typeface="+mj-lt"/>
              <a:buAutoNum type="arabicParenR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Les données</a:t>
            </a:r>
          </a:p>
          <a:p>
            <a:pPr lvl="1">
              <a:buClr>
                <a:srgbClr val="0066A1"/>
              </a:buClr>
              <a:buFont typeface="+mj-lt"/>
              <a:buAutoNum type="arabicParenR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Stratégie de désentrelacement</a:t>
            </a:r>
          </a:p>
          <a:p>
            <a:pPr lvl="2">
              <a:spcBef>
                <a:spcPts val="512"/>
              </a:spcBef>
              <a:buClr>
                <a:srgbClr val="0066A1"/>
              </a:buClr>
              <a:buFont typeface="+mj-lt"/>
              <a:buAutoNum type="alphaLcParenR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Phase 1 : clustering</a:t>
            </a:r>
          </a:p>
          <a:p>
            <a:pPr lvl="3">
              <a:spcBef>
                <a:spcPts val="512"/>
              </a:spcBef>
              <a:buClr>
                <a:srgbClr val="0066A1"/>
              </a:buClr>
              <a:buFont typeface="+mj-lt"/>
              <a:buAutoNum type="romanL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Méthodes testées</a:t>
            </a:r>
          </a:p>
          <a:p>
            <a:pPr lvl="3">
              <a:spcBef>
                <a:spcPts val="512"/>
              </a:spcBef>
              <a:buClr>
                <a:srgbClr val="0066A1"/>
              </a:buClr>
              <a:buFont typeface="+mj-lt"/>
              <a:buAutoNum type="romanL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Méthode retenue : Hdbscan</a:t>
            </a:r>
          </a:p>
          <a:p>
            <a:pPr lvl="3">
              <a:spcBef>
                <a:spcPts val="512"/>
              </a:spcBef>
              <a:buClr>
                <a:srgbClr val="0066A1"/>
              </a:buClr>
              <a:buFont typeface="+mj-lt"/>
              <a:buAutoNum type="romanL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Conclusions</a:t>
            </a:r>
            <a:br>
              <a:rPr lang="fr-FR" sz="1100" dirty="0">
                <a:solidFill>
                  <a:sysClr val="windowText" lastClr="000000"/>
                </a:solidFill>
              </a:rPr>
            </a:br>
            <a:endParaRPr lang="fr-FR" sz="1100" dirty="0">
              <a:solidFill>
                <a:sysClr val="windowText" lastClr="000000"/>
              </a:solidFill>
            </a:endParaRPr>
          </a:p>
          <a:p>
            <a:pPr lvl="2">
              <a:spcBef>
                <a:spcPts val="512"/>
              </a:spcBef>
              <a:buClr>
                <a:srgbClr val="0066A1"/>
              </a:buClr>
              <a:buFont typeface="+mj-lt"/>
              <a:buAutoNum type="alphaLcParenR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Phase 2 : regroupement des clusters</a:t>
            </a:r>
          </a:p>
          <a:p>
            <a:pPr lvl="3">
              <a:spcBef>
                <a:spcPts val="512"/>
              </a:spcBef>
              <a:buClr>
                <a:srgbClr val="0066A1"/>
              </a:buClr>
              <a:buFont typeface="+mj-lt"/>
              <a:buAutoNum type="romanL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Méthode testée</a:t>
            </a:r>
          </a:p>
          <a:p>
            <a:pPr lvl="3">
              <a:spcBef>
                <a:spcPts val="512"/>
              </a:spcBef>
              <a:buClr>
                <a:srgbClr val="0066A1"/>
              </a:buClr>
              <a:buFont typeface="+mj-lt"/>
              <a:buAutoNum type="romanL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Méthode retenue : Transport optimal</a:t>
            </a:r>
          </a:p>
          <a:p>
            <a:pPr lvl="3">
              <a:spcBef>
                <a:spcPts val="512"/>
              </a:spcBef>
              <a:buClr>
                <a:srgbClr val="0066A1"/>
              </a:buClr>
              <a:buFont typeface="+mj-lt"/>
              <a:buAutoNum type="romanLcPeriod"/>
              <a:defRPr/>
            </a:pPr>
            <a:r>
              <a:rPr lang="fr-FR" sz="1100" dirty="0">
                <a:solidFill>
                  <a:sysClr val="windowText" lastClr="000000"/>
                </a:solidFill>
              </a:rPr>
              <a:t>Conclusions</a:t>
            </a:r>
          </a:p>
          <a:p>
            <a:pPr lvl="1">
              <a:buClr>
                <a:srgbClr val="0066A1"/>
              </a:buClr>
              <a:buFont typeface="+mj-lt"/>
              <a:buAutoNum type="arabicParenR"/>
              <a:defRPr/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>
              <a:buClr>
                <a:srgbClr val="0066A1"/>
              </a:buClr>
              <a:buFont typeface="+mj-lt"/>
              <a:buAutoNum type="romanUcPeriod"/>
            </a:pPr>
            <a:r>
              <a:rPr lang="fr-FR" sz="1100" dirty="0">
                <a:solidFill>
                  <a:sysClr val="windowText" lastClr="000000"/>
                </a:solidFill>
              </a:rPr>
              <a:t>Conclusions &amp; Perspectives</a:t>
            </a:r>
          </a:p>
          <a:p>
            <a:pPr lvl="1">
              <a:buClr>
                <a:srgbClr val="0066A1"/>
              </a:buClr>
              <a:buFont typeface="+mj-lt"/>
              <a:buAutoNum type="arabicParenR"/>
            </a:pPr>
            <a:r>
              <a:rPr lang="fr-FR" sz="1100" dirty="0">
                <a:solidFill>
                  <a:sysClr val="windowText" lastClr="000000"/>
                </a:solidFill>
              </a:rPr>
              <a:t>Conclusions</a:t>
            </a:r>
          </a:p>
          <a:p>
            <a:pPr lvl="1">
              <a:buClr>
                <a:srgbClr val="0066A1"/>
              </a:buClr>
              <a:buFont typeface="+mj-lt"/>
              <a:buAutoNum type="arabicParenR"/>
            </a:pPr>
            <a:r>
              <a:rPr lang="fr-FR" sz="1100" dirty="0">
                <a:solidFill>
                  <a:sysClr val="windowText" lastClr="000000"/>
                </a:solidFill>
              </a:rPr>
              <a:t>Besoins</a:t>
            </a:r>
          </a:p>
          <a:p>
            <a:pPr lvl="1">
              <a:buClr>
                <a:srgbClr val="0066A1"/>
              </a:buClr>
              <a:buFont typeface="+mj-lt"/>
              <a:buAutoNum type="arabicParenR"/>
            </a:pPr>
            <a:r>
              <a:rPr lang="fr-FR" sz="1100" dirty="0">
                <a:solidFill>
                  <a:sysClr val="windowText" lastClr="000000"/>
                </a:solidFill>
              </a:rPr>
              <a:t>Perspectives</a:t>
            </a:r>
          </a:p>
          <a:p>
            <a:pPr>
              <a:buClr>
                <a:srgbClr val="0066A1"/>
              </a:buClr>
              <a:defRPr/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>
              <a:buClr>
                <a:srgbClr val="0066A1"/>
              </a:buClr>
              <a:defRPr/>
            </a:pPr>
            <a:endParaRPr lang="fr-FR" sz="1100" dirty="0">
              <a:solidFill>
                <a:sysClr val="windowText" lastClr="00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E7CE93-0F72-40BD-8C56-6DD54797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2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27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dirty="0">
                <a:solidFill>
                  <a:sysClr val="windowText" lastClr="000000"/>
                </a:solidFill>
              </a:rPr>
              <a:t>Lexique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3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E9A556C-BEA0-4684-A6DB-823C804DD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09444"/>
              </p:ext>
            </p:extLst>
          </p:nvPr>
        </p:nvGraphicFramePr>
        <p:xfrm>
          <a:off x="1796295" y="2088595"/>
          <a:ext cx="8648700" cy="26808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1327">
                  <a:extLst>
                    <a:ext uri="{9D8B030D-6E8A-4147-A177-3AD203B41FA5}">
                      <a16:colId xmlns:a16="http://schemas.microsoft.com/office/drawing/2014/main" val="2045281724"/>
                    </a:ext>
                  </a:extLst>
                </a:gridCol>
                <a:gridCol w="6577373">
                  <a:extLst>
                    <a:ext uri="{9D8B030D-6E8A-4147-A177-3AD203B41FA5}">
                      <a16:colId xmlns:a16="http://schemas.microsoft.com/office/drawing/2014/main" val="1704864409"/>
                    </a:ext>
                  </a:extLst>
                </a:gridCol>
              </a:tblGrid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Vocabulaire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Définition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39226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Base de données radar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Regroupement des caractéristiques des radars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191675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Jeu de données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Regroupement de lots d’impulsions (regroupement de signaux)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303186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Lot d’impulsions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Ensemble d’impulsions pouvant contenir un ou plusieurs émetteurs (1 signal)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5293768"/>
                  </a:ext>
                </a:extLst>
              </a:tr>
              <a:tr h="907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Impulsion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Description d’un lot d’impulsions avec les infos TOA, dTOA, Level, Fréquence, Durée d’impulsion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47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37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DBSCAN </a:t>
            </a:r>
            <a:r>
              <a:rPr lang="fr-FR" sz="2000" i="1" dirty="0">
                <a:solidFill>
                  <a:sysClr val="windowText" lastClr="000000"/>
                </a:solidFill>
              </a:rPr>
              <a:t>(Density-based spatial clustering of application with noise)</a:t>
            </a:r>
            <a:br>
              <a:rPr lang="fr-FR" sz="2000" i="1" dirty="0">
                <a:solidFill>
                  <a:sysClr val="windowText" lastClr="000000"/>
                </a:solidFill>
              </a:rPr>
            </a:b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5D436-CB85-4E0D-AC30-3E4F6FDA38D9}"/>
              </a:ext>
            </a:extLst>
          </p:cNvPr>
          <p:cNvSpPr/>
          <p:nvPr/>
        </p:nvSpPr>
        <p:spPr>
          <a:xfrm>
            <a:off x="510672" y="1733739"/>
            <a:ext cx="112199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b="1" u="sng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47537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Eps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Rayon qui forme une région sphérique autour de chaque point (nombre positif)</a:t>
            </a:r>
            <a:b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47537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MinPts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Nombre de points minimum devant se trouver dans le rayon Eps pour que ce point soit considéré comme un cluster</a:t>
            </a:r>
            <a:b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47537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Eps-voisinage de x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Ensemble des points dont la distance à x est inférieure à Eps</a:t>
            </a:r>
          </a:p>
          <a:p>
            <a:pPr marL="761787" lvl="1">
              <a:buClr>
                <a:srgbClr val="0066A1"/>
              </a:buClr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50473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 point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Point dont l’Eps-voisinage contient au moins MinPts points</a:t>
            </a:r>
          </a:p>
          <a:p>
            <a:pPr marL="150473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50473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Border point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Point dont l’Eps-voisinage contient moins de MinPts</a:t>
            </a:r>
          </a:p>
          <a:p>
            <a:pPr marL="150473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50473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Noise Point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Point qui n’est ni un border point ni un core point</a:t>
            </a:r>
          </a:p>
          <a:p>
            <a:pPr marL="1657030" lvl="2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57030" lvl="2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47537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8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>
            <a:extLst>
              <a:ext uri="{FF2B5EF4-FFF2-40B4-BE49-F238E27FC236}">
                <a16:creationId xmlns:a16="http://schemas.microsoft.com/office/drawing/2014/main" id="{F134CBD7-5FF4-4BF3-8533-0430E1A5FE58}"/>
              </a:ext>
            </a:extLst>
          </p:cNvPr>
          <p:cNvSpPr/>
          <p:nvPr/>
        </p:nvSpPr>
        <p:spPr>
          <a:xfrm>
            <a:off x="3453340" y="3474454"/>
            <a:ext cx="2133600" cy="20193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A8AA827-7A7E-40C8-8553-AB84BC88D384}"/>
              </a:ext>
            </a:extLst>
          </p:cNvPr>
          <p:cNvSpPr/>
          <p:nvPr/>
        </p:nvSpPr>
        <p:spPr>
          <a:xfrm>
            <a:off x="2807974" y="1847852"/>
            <a:ext cx="2133600" cy="20193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C8D8B8E-852E-491B-8CDA-95D3CCF039DE}"/>
              </a:ext>
            </a:extLst>
          </p:cNvPr>
          <p:cNvSpPr/>
          <p:nvPr/>
        </p:nvSpPr>
        <p:spPr>
          <a:xfrm>
            <a:off x="6620870" y="1322619"/>
            <a:ext cx="2133600" cy="20193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DBSCAN </a:t>
            </a:r>
            <a:r>
              <a:rPr lang="fr-FR" sz="2000" i="1" dirty="0">
                <a:solidFill>
                  <a:sysClr val="windowText" lastClr="000000"/>
                </a:solidFill>
              </a:rPr>
              <a:t>(Density-based spatial clustering of application with noise)</a:t>
            </a:r>
            <a:br>
              <a:rPr lang="fr-FR" sz="2000" i="1" dirty="0">
                <a:solidFill>
                  <a:sysClr val="windowText" lastClr="000000"/>
                </a:solidFill>
              </a:rPr>
            </a:b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5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691DD06-7F6C-4880-8570-B5DD2B519292}"/>
              </a:ext>
            </a:extLst>
          </p:cNvPr>
          <p:cNvSpPr/>
          <p:nvPr/>
        </p:nvSpPr>
        <p:spPr>
          <a:xfrm>
            <a:off x="5017384" y="50686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EB46819-929B-43B4-9290-B13917D0E585}"/>
              </a:ext>
            </a:extLst>
          </p:cNvPr>
          <p:cNvSpPr/>
          <p:nvPr/>
        </p:nvSpPr>
        <p:spPr>
          <a:xfrm>
            <a:off x="3612464" y="432435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3F1A7AB-1600-4935-840E-8A92BD34E157}"/>
              </a:ext>
            </a:extLst>
          </p:cNvPr>
          <p:cNvSpPr/>
          <p:nvPr/>
        </p:nvSpPr>
        <p:spPr>
          <a:xfrm>
            <a:off x="4069670" y="49720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FC13EC5-747C-49FE-812C-B65BEBAC7B46}"/>
              </a:ext>
            </a:extLst>
          </p:cNvPr>
          <p:cNvSpPr/>
          <p:nvPr/>
        </p:nvSpPr>
        <p:spPr>
          <a:xfrm>
            <a:off x="3594222" y="393967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C1F8DE-18EE-47D7-A640-66705C8E441A}"/>
              </a:ext>
            </a:extLst>
          </p:cNvPr>
          <p:cNvSpPr/>
          <p:nvPr/>
        </p:nvSpPr>
        <p:spPr>
          <a:xfrm>
            <a:off x="4419691" y="433387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83B5FAA-44B6-48FF-B222-ED514AEFDD29}"/>
              </a:ext>
            </a:extLst>
          </p:cNvPr>
          <p:cNvSpPr/>
          <p:nvPr/>
        </p:nvSpPr>
        <p:spPr>
          <a:xfrm>
            <a:off x="4102328" y="351608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3D6C2B-6DBF-410D-BE45-E2518E8F1F4B}"/>
              </a:ext>
            </a:extLst>
          </p:cNvPr>
          <p:cNvSpPr txBox="1"/>
          <p:nvPr/>
        </p:nvSpPr>
        <p:spPr>
          <a:xfrm>
            <a:off x="6307435" y="4273314"/>
            <a:ext cx="1074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Core point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D25B923-9D6A-43A9-98C9-FD851210B0EB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4362491" y="3776249"/>
            <a:ext cx="1944944" cy="666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31D3E81A-F186-48A1-AECB-C019D65AB06B}"/>
              </a:ext>
            </a:extLst>
          </p:cNvPr>
          <p:cNvSpPr/>
          <p:nvPr/>
        </p:nvSpPr>
        <p:spPr>
          <a:xfrm>
            <a:off x="4670879" y="300990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F9E2FC3-87A0-4DA5-8181-B62A108B6CCC}"/>
              </a:ext>
            </a:extLst>
          </p:cNvPr>
          <p:cNvSpPr/>
          <p:nvPr/>
        </p:nvSpPr>
        <p:spPr>
          <a:xfrm>
            <a:off x="5145979" y="561022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9D5831B-031E-46ED-8517-FD58278CE5D0}"/>
              </a:ext>
            </a:extLst>
          </p:cNvPr>
          <p:cNvSpPr/>
          <p:nvPr/>
        </p:nvSpPr>
        <p:spPr>
          <a:xfrm>
            <a:off x="4396242" y="578277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066C3A9-7101-40BB-9E41-0BA801139D9A}"/>
              </a:ext>
            </a:extLst>
          </p:cNvPr>
          <p:cNvSpPr/>
          <p:nvPr/>
        </p:nvSpPr>
        <p:spPr>
          <a:xfrm>
            <a:off x="3713615" y="270510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8E01A81-1A58-4ADC-815D-D45233BD08D9}"/>
              </a:ext>
            </a:extLst>
          </p:cNvPr>
          <p:cNvSpPr/>
          <p:nvPr/>
        </p:nvSpPr>
        <p:spPr>
          <a:xfrm>
            <a:off x="3872364" y="201930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D5A6A7D-43C8-4EEF-9970-DD478D6ED9BC}"/>
              </a:ext>
            </a:extLst>
          </p:cNvPr>
          <p:cNvSpPr/>
          <p:nvPr/>
        </p:nvSpPr>
        <p:spPr>
          <a:xfrm>
            <a:off x="2590949" y="328981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9162B5-A537-413E-B2F8-EA3FDAB8B54A}"/>
              </a:ext>
            </a:extLst>
          </p:cNvPr>
          <p:cNvSpPr txBox="1"/>
          <p:nvPr/>
        </p:nvSpPr>
        <p:spPr>
          <a:xfrm>
            <a:off x="1797332" y="3664121"/>
            <a:ext cx="126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Border point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6D2DAB1-9F15-4915-A29A-990FD70A5A96}"/>
              </a:ext>
            </a:extLst>
          </p:cNvPr>
          <p:cNvCxnSpPr>
            <a:stCxn id="26" idx="3"/>
            <a:endCxn id="23" idx="3"/>
          </p:cNvCxnSpPr>
          <p:nvPr/>
        </p:nvCxnSpPr>
        <p:spPr>
          <a:xfrm flipV="1">
            <a:off x="3062807" y="2965265"/>
            <a:ext cx="695445" cy="868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BAA7BAF0-7E05-4181-B719-9DECBA11B7D3}"/>
              </a:ext>
            </a:extLst>
          </p:cNvPr>
          <p:cNvSpPr/>
          <p:nvPr/>
        </p:nvSpPr>
        <p:spPr>
          <a:xfrm>
            <a:off x="7536089" y="217170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9A0B57B-615D-42E4-ADDF-71769AD510A3}"/>
              </a:ext>
            </a:extLst>
          </p:cNvPr>
          <p:cNvSpPr txBox="1"/>
          <p:nvPr/>
        </p:nvSpPr>
        <p:spPr>
          <a:xfrm>
            <a:off x="8884551" y="3230054"/>
            <a:ext cx="1160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Noise point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8CCD45F-D31B-4F94-BCFC-A29E3EAE9CB1}"/>
              </a:ext>
            </a:extLst>
          </p:cNvPr>
          <p:cNvCxnSpPr>
            <a:stCxn id="30" idx="1"/>
            <a:endCxn id="28" idx="5"/>
          </p:cNvCxnSpPr>
          <p:nvPr/>
        </p:nvCxnSpPr>
        <p:spPr>
          <a:xfrm flipH="1" flipV="1">
            <a:off x="7796252" y="2431865"/>
            <a:ext cx="1088299" cy="9674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4D0B875F-E9E8-46DB-9665-3DBC59BE4DAB}"/>
              </a:ext>
            </a:extLst>
          </p:cNvPr>
          <p:cNvSpPr txBox="1"/>
          <p:nvPr/>
        </p:nvSpPr>
        <p:spPr>
          <a:xfrm>
            <a:off x="6297489" y="5011843"/>
            <a:ext cx="3475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MintPts = 5</a:t>
            </a:r>
          </a:p>
          <a:p>
            <a:r>
              <a:rPr lang="fr-FR" dirty="0"/>
              <a:t>Eps = 2</a:t>
            </a:r>
          </a:p>
          <a:p>
            <a:r>
              <a:rPr lang="fr-FR" dirty="0"/>
              <a:t>A &amp; B sont atteignables par densité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9B8B180-2AED-4A00-843B-BDAC413A4D32}"/>
              </a:ext>
            </a:extLst>
          </p:cNvPr>
          <p:cNvCxnSpPr>
            <a:stCxn id="28" idx="2"/>
            <a:endCxn id="29" idx="2"/>
          </p:cNvCxnSpPr>
          <p:nvPr/>
        </p:nvCxnSpPr>
        <p:spPr>
          <a:xfrm flipH="1">
            <a:off x="6620870" y="2324102"/>
            <a:ext cx="915219" cy="8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AEB39A2-9534-4D6C-B90C-67EF636954CA}"/>
              </a:ext>
            </a:extLst>
          </p:cNvPr>
          <p:cNvSpPr txBox="1"/>
          <p:nvPr/>
        </p:nvSpPr>
        <p:spPr>
          <a:xfrm>
            <a:off x="6869512" y="1968671"/>
            <a:ext cx="47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2455E08-342D-49DF-B67C-4B95EC9F66DA}"/>
              </a:ext>
            </a:extLst>
          </p:cNvPr>
          <p:cNvCxnSpPr>
            <a:cxnSpLocks/>
            <a:stCxn id="23" idx="6"/>
            <a:endCxn id="22" idx="6"/>
          </p:cNvCxnSpPr>
          <p:nvPr/>
        </p:nvCxnSpPr>
        <p:spPr>
          <a:xfrm>
            <a:off x="4018415" y="2857502"/>
            <a:ext cx="9231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F98BD8D1-4AAE-4E89-8B4C-A912732FD642}"/>
              </a:ext>
            </a:extLst>
          </p:cNvPr>
          <p:cNvSpPr txBox="1"/>
          <p:nvPr/>
        </p:nvSpPr>
        <p:spPr>
          <a:xfrm>
            <a:off x="4158548" y="2528473"/>
            <a:ext cx="47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601CA6F-E17A-47D0-AA91-CC9FBADA3597}"/>
              </a:ext>
            </a:extLst>
          </p:cNvPr>
          <p:cNvSpPr txBox="1"/>
          <p:nvPr/>
        </p:nvSpPr>
        <p:spPr>
          <a:xfrm>
            <a:off x="4861527" y="4039960"/>
            <a:ext cx="47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A45A803-3C53-45E6-98A9-72FC05654912}"/>
              </a:ext>
            </a:extLst>
          </p:cNvPr>
          <p:cNvCxnSpPr>
            <a:cxnSpLocks/>
            <a:stCxn id="16" idx="7"/>
            <a:endCxn id="14" idx="7"/>
          </p:cNvCxnSpPr>
          <p:nvPr/>
        </p:nvCxnSpPr>
        <p:spPr>
          <a:xfrm flipH="1">
            <a:off x="4679854" y="3770174"/>
            <a:ext cx="594628" cy="608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623B836-F519-48CE-ACDB-DDD7102A542A}"/>
              </a:ext>
            </a:extLst>
          </p:cNvPr>
          <p:cNvSpPr txBox="1"/>
          <p:nvPr/>
        </p:nvSpPr>
        <p:spPr>
          <a:xfrm>
            <a:off x="3937534" y="321128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35F7FBC-5C5C-4F2A-959D-EBFADB3F97CF}"/>
              </a:ext>
            </a:extLst>
          </p:cNvPr>
          <p:cNvSpPr txBox="1"/>
          <p:nvPr/>
        </p:nvSpPr>
        <p:spPr>
          <a:xfrm>
            <a:off x="4394156" y="400980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B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A67A5C3-F93E-4A60-AD72-BB2A7E768681}"/>
              </a:ext>
            </a:extLst>
          </p:cNvPr>
          <p:cNvCxnSpPr>
            <a:cxnSpLocks/>
            <a:stCxn id="17" idx="1"/>
            <a:endCxn id="14" idx="6"/>
          </p:cNvCxnSpPr>
          <p:nvPr/>
        </p:nvCxnSpPr>
        <p:spPr>
          <a:xfrm flipH="1">
            <a:off x="4724491" y="4442591"/>
            <a:ext cx="1582944" cy="43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A2293050-B1AD-4C0D-84C1-3D24346C6B7C}"/>
              </a:ext>
            </a:extLst>
          </p:cNvPr>
          <p:cNvSpPr txBox="1"/>
          <p:nvPr/>
        </p:nvSpPr>
        <p:spPr>
          <a:xfrm>
            <a:off x="5010603" y="1509298"/>
            <a:ext cx="1428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 - voisinage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6D0F86A-2084-4BDA-A033-4E5CEA2ACD49}"/>
              </a:ext>
            </a:extLst>
          </p:cNvPr>
          <p:cNvCxnSpPr>
            <a:cxnSpLocks/>
            <a:stCxn id="46" idx="2"/>
          </p:cNvCxnSpPr>
          <p:nvPr/>
        </p:nvCxnSpPr>
        <p:spPr>
          <a:xfrm flipV="1">
            <a:off x="5724741" y="1824172"/>
            <a:ext cx="1353738" cy="2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CED8BA5C-91C2-487B-A8BA-C07DFEAEC42C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4407128" y="1847852"/>
            <a:ext cx="1317613" cy="397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69AD1B0-500F-4573-8513-6D8AF9250599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4951298" y="1847852"/>
            <a:ext cx="773443" cy="1833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70B7DD8F-9C1A-4385-98C7-7D91F950A2D5}"/>
              </a:ext>
            </a:extLst>
          </p:cNvPr>
          <p:cNvSpPr txBox="1"/>
          <p:nvPr/>
        </p:nvSpPr>
        <p:spPr>
          <a:xfrm>
            <a:off x="6869512" y="1961715"/>
            <a:ext cx="47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63612F1A-93F8-477B-AC21-1B0914680324}"/>
              </a:ext>
            </a:extLst>
          </p:cNvPr>
          <p:cNvCxnSpPr>
            <a:cxnSpLocks/>
          </p:cNvCxnSpPr>
          <p:nvPr/>
        </p:nvCxnSpPr>
        <p:spPr>
          <a:xfrm>
            <a:off x="4018415" y="2850546"/>
            <a:ext cx="9231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906689C-082E-4D47-B923-975F8B2D27FB}"/>
              </a:ext>
            </a:extLst>
          </p:cNvPr>
          <p:cNvCxnSpPr>
            <a:cxnSpLocks/>
          </p:cNvCxnSpPr>
          <p:nvPr/>
        </p:nvCxnSpPr>
        <p:spPr>
          <a:xfrm flipV="1">
            <a:off x="5724741" y="1817216"/>
            <a:ext cx="1353738" cy="2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D92A2EE-A89B-4FBB-A6F1-36501BAAEC6C}"/>
              </a:ext>
            </a:extLst>
          </p:cNvPr>
          <p:cNvCxnSpPr>
            <a:cxnSpLocks/>
          </p:cNvCxnSpPr>
          <p:nvPr/>
        </p:nvCxnSpPr>
        <p:spPr>
          <a:xfrm flipH="1">
            <a:off x="4407128" y="1840896"/>
            <a:ext cx="1317613" cy="397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4DD7C7AB-59D6-4C9F-B3D5-F4DE13371597}"/>
              </a:ext>
            </a:extLst>
          </p:cNvPr>
          <p:cNvCxnSpPr>
            <a:cxnSpLocks/>
          </p:cNvCxnSpPr>
          <p:nvPr/>
        </p:nvCxnSpPr>
        <p:spPr>
          <a:xfrm flipH="1">
            <a:off x="4951298" y="1840896"/>
            <a:ext cx="773443" cy="1833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488521B9-C7B4-45DE-97AE-702B2E98F8DF}"/>
              </a:ext>
            </a:extLst>
          </p:cNvPr>
          <p:cNvSpPr/>
          <p:nvPr/>
        </p:nvSpPr>
        <p:spPr>
          <a:xfrm>
            <a:off x="4662210" y="46335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A37989D-E15A-441B-A74E-1A4ABA1411E6}"/>
              </a:ext>
            </a:extLst>
          </p:cNvPr>
          <p:cNvSpPr/>
          <p:nvPr/>
        </p:nvSpPr>
        <p:spPr>
          <a:xfrm>
            <a:off x="3360782" y="232410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66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52293">
              <a:buClr>
                <a:srgbClr val="0066A1"/>
              </a:buClr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OPTICS (</a:t>
            </a:r>
            <a:r>
              <a:rPr lang="fr-FR" sz="2000" i="1" dirty="0">
                <a:solidFill>
                  <a:sysClr val="windowText" lastClr="000000"/>
                </a:solidFill>
              </a:rPr>
              <a:t>Ordering Points To Identify The Clustering Structure</a:t>
            </a:r>
            <a:r>
              <a:rPr lang="fr-FR" sz="20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6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F0743-6691-46FC-B5F1-7941955FF81F}"/>
              </a:ext>
            </a:extLst>
          </p:cNvPr>
          <p:cNvSpPr/>
          <p:nvPr/>
        </p:nvSpPr>
        <p:spPr>
          <a:xfrm>
            <a:off x="518356" y="1278791"/>
            <a:ext cx="1120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66A1"/>
              </a:buClr>
              <a:buFont typeface="Wingdings" panose="05000000000000000000" pitchFamily="2" charset="2"/>
              <a:buNone/>
              <a:defRPr/>
            </a:pPr>
            <a:endParaRPr lang="fr-FR" sz="1600" u="sng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b="1" u="sng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Eps’ :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L’Eps minimal afin de faire d’un point x un core point (MinPts fixé)</a:t>
            </a: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 distance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distance calculée pour un point :</a:t>
            </a: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57030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Eps-voisinage(x)&gt; MinPts alors core-distance(x) = Eps’(x)</a:t>
            </a:r>
          </a:p>
          <a:p>
            <a:pPr marL="1657030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Sinon core-distance(x) = indéfinie</a:t>
            </a:r>
          </a:p>
          <a:p>
            <a:pPr marL="1523573" lvl="2">
              <a:buClr>
                <a:srgbClr val="0066A1"/>
              </a:buClr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9323" lvl="2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9323" lvl="2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Reachability-distance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matrice de distance calculée entre 2 points x et y :</a:t>
            </a: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57030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Eps-voisinage(x) &gt; MinPts alors reachability-distance(x, y) = max{core-distance(x), d(x, y)}</a:t>
            </a:r>
          </a:p>
          <a:p>
            <a:pPr marL="1657030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Sinon indéfini</a:t>
            </a:r>
          </a:p>
        </p:txBody>
      </p:sp>
    </p:spTree>
    <p:extLst>
      <p:ext uri="{BB962C8B-B14F-4D97-AF65-F5344CB8AC3E}">
        <p14:creationId xmlns:p14="http://schemas.microsoft.com/office/powerpoint/2010/main" val="31288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52293">
              <a:buClr>
                <a:srgbClr val="0066A1"/>
              </a:buClr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OPTICS (</a:t>
            </a:r>
            <a:r>
              <a:rPr lang="fr-FR" sz="2000" i="1" dirty="0">
                <a:solidFill>
                  <a:sysClr val="windowText" lastClr="000000"/>
                </a:solidFill>
              </a:rPr>
              <a:t>Ordering Points To Identify The Clustering Structure</a:t>
            </a:r>
            <a:r>
              <a:rPr lang="fr-FR" sz="20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C1E0F7F-8520-42EB-966E-0AA1FD895B1F}"/>
              </a:ext>
            </a:extLst>
          </p:cNvPr>
          <p:cNvSpPr/>
          <p:nvPr/>
        </p:nvSpPr>
        <p:spPr>
          <a:xfrm>
            <a:off x="7759976" y="1422182"/>
            <a:ext cx="4148996" cy="4013636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1068F50-4983-4567-94D8-FDB4244D119F}"/>
              </a:ext>
            </a:extLst>
          </p:cNvPr>
          <p:cNvSpPr/>
          <p:nvPr/>
        </p:nvSpPr>
        <p:spPr>
          <a:xfrm>
            <a:off x="6877846" y="2919249"/>
            <a:ext cx="3529851" cy="3457690"/>
          </a:xfrm>
          <a:prstGeom prst="ellipse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797CF13-B0FF-4764-89BF-AE4BB5C2BECC}"/>
              </a:ext>
            </a:extLst>
          </p:cNvPr>
          <p:cNvSpPr/>
          <p:nvPr/>
        </p:nvSpPr>
        <p:spPr>
          <a:xfrm>
            <a:off x="11021692" y="3673812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E77B07A-3A1A-41F0-8F31-113E0016E38C}"/>
              </a:ext>
            </a:extLst>
          </p:cNvPr>
          <p:cNvSpPr/>
          <p:nvPr/>
        </p:nvSpPr>
        <p:spPr>
          <a:xfrm>
            <a:off x="8366292" y="4418652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C4A1968-A3BA-4242-9AEA-757A779F52F2}"/>
              </a:ext>
            </a:extLst>
          </p:cNvPr>
          <p:cNvSpPr/>
          <p:nvPr/>
        </p:nvSpPr>
        <p:spPr>
          <a:xfrm>
            <a:off x="9619628" y="3158632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259E94-F091-4B94-ADE3-D873C9611672}"/>
              </a:ext>
            </a:extLst>
          </p:cNvPr>
          <p:cNvSpPr txBox="1"/>
          <p:nvPr/>
        </p:nvSpPr>
        <p:spPr>
          <a:xfrm>
            <a:off x="10024864" y="3057265"/>
            <a:ext cx="63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Eps’(A)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89DFDE9-45CF-4903-9545-D01742D13D5A}"/>
              </a:ext>
            </a:extLst>
          </p:cNvPr>
          <p:cNvCxnSpPr>
            <a:cxnSpLocks/>
            <a:stCxn id="15" idx="6"/>
            <a:endCxn id="26" idx="6"/>
          </p:cNvCxnSpPr>
          <p:nvPr/>
        </p:nvCxnSpPr>
        <p:spPr>
          <a:xfrm>
            <a:off x="10049321" y="3374621"/>
            <a:ext cx="1240504" cy="222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74BC6355-688D-4AE3-9A60-C0F0D9B7FEBB}"/>
              </a:ext>
            </a:extLst>
          </p:cNvPr>
          <p:cNvSpPr/>
          <p:nvPr/>
        </p:nvSpPr>
        <p:spPr>
          <a:xfrm>
            <a:off x="10208311" y="2523415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2822D6-2C5A-437A-AC7B-7E0F090CD750}"/>
              </a:ext>
            </a:extLst>
          </p:cNvPr>
          <p:cNvSpPr txBox="1"/>
          <p:nvPr/>
        </p:nvSpPr>
        <p:spPr>
          <a:xfrm>
            <a:off x="9911284" y="1591459"/>
            <a:ext cx="47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A75136E-AB39-4DAE-8856-071E2926351C}"/>
              </a:ext>
            </a:extLst>
          </p:cNvPr>
          <p:cNvCxnSpPr>
            <a:cxnSpLocks/>
            <a:stCxn id="15" idx="0"/>
            <a:endCxn id="11" idx="0"/>
          </p:cNvCxnSpPr>
          <p:nvPr/>
        </p:nvCxnSpPr>
        <p:spPr>
          <a:xfrm flipH="1" flipV="1">
            <a:off x="9834474" y="1422182"/>
            <a:ext cx="1" cy="1736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715B842-B66E-47FF-886A-90BC10EE5F56}"/>
              </a:ext>
            </a:extLst>
          </p:cNvPr>
          <p:cNvSpPr txBox="1"/>
          <p:nvPr/>
        </p:nvSpPr>
        <p:spPr>
          <a:xfrm>
            <a:off x="6260189" y="1518405"/>
            <a:ext cx="1721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Eps – voisinage(A)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E9428F3-C399-470A-B42D-CD2E828F8BC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121002" y="1856959"/>
            <a:ext cx="1305820" cy="573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468F6A4-6234-4198-AFA1-9898F6EC029F}"/>
              </a:ext>
            </a:extLst>
          </p:cNvPr>
          <p:cNvSpPr txBox="1"/>
          <p:nvPr/>
        </p:nvSpPr>
        <p:spPr>
          <a:xfrm>
            <a:off x="9487626" y="284145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2A40940-74DF-4515-818B-868E89A2F610}"/>
              </a:ext>
            </a:extLst>
          </p:cNvPr>
          <p:cNvSpPr txBox="1"/>
          <p:nvPr/>
        </p:nvSpPr>
        <p:spPr>
          <a:xfrm>
            <a:off x="8852012" y="4556402"/>
            <a:ext cx="24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F84998E-5CDD-442F-8F0E-863305CDACF5}"/>
              </a:ext>
            </a:extLst>
          </p:cNvPr>
          <p:cNvSpPr/>
          <p:nvPr/>
        </p:nvSpPr>
        <p:spPr>
          <a:xfrm>
            <a:off x="9086834" y="2218601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D2B694F-B7A2-4528-94E4-91A0D8D2A5CD}"/>
              </a:ext>
            </a:extLst>
          </p:cNvPr>
          <p:cNvSpPr/>
          <p:nvPr/>
        </p:nvSpPr>
        <p:spPr>
          <a:xfrm>
            <a:off x="8744769" y="2401402"/>
            <a:ext cx="2545056" cy="2391681"/>
          </a:xfrm>
          <a:prstGeom prst="ellipse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407672-D256-4B94-B576-8EE1D3E64CDD}"/>
              </a:ext>
            </a:extLst>
          </p:cNvPr>
          <p:cNvSpPr txBox="1"/>
          <p:nvPr/>
        </p:nvSpPr>
        <p:spPr>
          <a:xfrm>
            <a:off x="7436070" y="4249375"/>
            <a:ext cx="47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Eps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D22192E-B32B-464F-96C8-562723CB564A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9487628" y="5249031"/>
            <a:ext cx="954116" cy="553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6393270-F6EA-4E79-A9B9-D9697A9B2DA1}"/>
              </a:ext>
            </a:extLst>
          </p:cNvPr>
          <p:cNvCxnSpPr>
            <a:cxnSpLocks/>
            <a:stCxn id="14" idx="2"/>
            <a:endCxn id="12" idx="2"/>
          </p:cNvCxnSpPr>
          <p:nvPr/>
        </p:nvCxnSpPr>
        <p:spPr>
          <a:xfrm flipH="1">
            <a:off x="6877846" y="4634641"/>
            <a:ext cx="1488446" cy="13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1357A1A4-2DCB-480B-9F7A-EDC96FB34780}"/>
              </a:ext>
            </a:extLst>
          </p:cNvPr>
          <p:cNvSpPr txBox="1"/>
          <p:nvPr/>
        </p:nvSpPr>
        <p:spPr>
          <a:xfrm>
            <a:off x="10441744" y="5633414"/>
            <a:ext cx="1712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Eps – voisinage(B)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E44745F-C877-48B2-811A-BAA21589CB3C}"/>
              </a:ext>
            </a:extLst>
          </p:cNvPr>
          <p:cNvSpPr txBox="1"/>
          <p:nvPr/>
        </p:nvSpPr>
        <p:spPr>
          <a:xfrm>
            <a:off x="10528183" y="2250472"/>
            <a:ext cx="24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B393ECF-AB42-44AF-9138-8F69F3CEC1D0}"/>
              </a:ext>
            </a:extLst>
          </p:cNvPr>
          <p:cNvSpPr/>
          <p:nvPr/>
        </p:nvSpPr>
        <p:spPr>
          <a:xfrm>
            <a:off x="9696437" y="3729711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435014-A341-4907-A9CF-CB98E1F7A180}"/>
              </a:ext>
            </a:extLst>
          </p:cNvPr>
          <p:cNvSpPr txBox="1"/>
          <p:nvPr/>
        </p:nvSpPr>
        <p:spPr>
          <a:xfrm>
            <a:off x="9106298" y="1791487"/>
            <a:ext cx="24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0E3102C-3309-4FC4-8BEE-7CDF42A341F3}"/>
              </a:ext>
            </a:extLst>
          </p:cNvPr>
          <p:cNvSpPr txBox="1"/>
          <p:nvPr/>
        </p:nvSpPr>
        <p:spPr>
          <a:xfrm>
            <a:off x="391210" y="1362107"/>
            <a:ext cx="63755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Paramètres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MintPts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Eps = 2</a:t>
            </a:r>
          </a:p>
          <a:p>
            <a:endParaRPr lang="fr-FR" sz="1600" dirty="0"/>
          </a:p>
          <a:p>
            <a:r>
              <a:rPr lang="fr-FR" sz="1600" b="1" dirty="0"/>
              <a:t>Core – distance :</a:t>
            </a:r>
            <a:endParaRPr lang="fr-FR" sz="1600" dirty="0"/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Eps-voisinage(A) &gt; MinPts donc core-distance(A) = Eps’(A)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Eps-voisinage(B) &lt; MinPts donc core-distance(B) = indéfinie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/>
              <a:t>Reachability-distance :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Eps-voisinage(A) &gt; MinPts 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core-distance(A) &gt; d(A, C) donc Reachability-distance(A, C) = core-distance(A) 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Core-distance(A) &lt; d(A, D) donc Reachability-distance(A, D) = d(A,D) 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Eps-voisinage(B) &lt; MinPts donc :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Reachability-distance(B, A) = Reachability-distance(B, C)  = Reachability-distance(B, D) = indéfinie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82C1516-FCDD-4069-A0EF-AC8B42E23DBF}"/>
              </a:ext>
            </a:extLst>
          </p:cNvPr>
          <p:cNvSpPr/>
          <p:nvPr/>
        </p:nvSpPr>
        <p:spPr>
          <a:xfrm>
            <a:off x="10349258" y="3586514"/>
            <a:ext cx="429693" cy="43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9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1218987">
              <a:buClr>
                <a:srgbClr val="0066A1"/>
              </a:buClr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Hdbscan (</a:t>
            </a:r>
            <a:r>
              <a:rPr lang="fr-FR" sz="2000" i="1" dirty="0">
                <a:solidFill>
                  <a:sysClr val="windowText" lastClr="000000"/>
                </a:solidFill>
              </a:rPr>
              <a:t>Hierarchical Dbscan</a:t>
            </a:r>
            <a:r>
              <a:rPr lang="fr-FR" sz="2000" dirty="0">
                <a:solidFill>
                  <a:sysClr val="windowText" lastClr="000000"/>
                </a:solidFill>
              </a:rPr>
              <a:t>)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549076F7-5D9D-4E10-A7E9-1A83E524F28B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8987"/>
              <a:t>8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3411B7-4AA1-4BCD-8ACE-28ACDEE68BE7}"/>
              </a:ext>
            </a:extLst>
          </p:cNvPr>
          <p:cNvSpPr/>
          <p:nvPr/>
        </p:nvSpPr>
        <p:spPr>
          <a:xfrm>
            <a:off x="225509" y="1610629"/>
            <a:ext cx="11353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 distance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distance avec le MinPts ième point le plus proche; distance minimale afin qu’un point soit considéré comme un core-point</a:t>
            </a: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Mutual reachability distance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Métrique permettant de sélectionner une distance entre les points</a:t>
            </a: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47537" lvl="1" indent="-285750" defTabSz="1218987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Mutual-reachability-distance(A,B) = max{core-distance(A), core-distance(B), d(A,B)}</a:t>
            </a:r>
          </a:p>
          <a:p>
            <a:pPr marL="1047537" lvl="1" indent="-285750" defTabSz="1218987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Arbre couvrant minimal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issu de la théorie des graphes il s’agit de l’arbre reliant tous les points par le chemin le plus court</a:t>
            </a: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90337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Algorithme de Prim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départ d’un arbre initial à un seul sommet et augmentation de la taille de cet arbre en ajoutant à chaque itération une connexion de poids minimale avec son plus proche voisin</a:t>
            </a:r>
          </a:p>
          <a:p>
            <a:pPr marL="1504737" lvl="2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504737" lvl="2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504737" lvl="2" indent="-285750" defTabSz="1218987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C1FE7B3-C289-4350-9A85-0F3D0DFF1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642" y="1371763"/>
            <a:ext cx="5247244" cy="4650183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90164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1218987">
              <a:buClr>
                <a:srgbClr val="0066A1"/>
              </a:buClr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Hdbscan (</a:t>
            </a:r>
            <a:r>
              <a:rPr lang="fr-FR" sz="2000" i="1" dirty="0">
                <a:solidFill>
                  <a:sysClr val="windowText" lastClr="000000"/>
                </a:solidFill>
              </a:rPr>
              <a:t>Hierarchical Dbscan</a:t>
            </a:r>
            <a:r>
              <a:rPr lang="fr-FR" sz="2000" dirty="0">
                <a:solidFill>
                  <a:sysClr val="windowText" lastClr="000000"/>
                </a:solidFill>
              </a:rPr>
              <a:t>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DBBF9A-C705-4A22-8DC2-B5FE5BD0D27F}"/>
              </a:ext>
            </a:extLst>
          </p:cNvPr>
          <p:cNvSpPr txBox="1"/>
          <p:nvPr/>
        </p:nvSpPr>
        <p:spPr>
          <a:xfrm>
            <a:off x="464076" y="1593400"/>
            <a:ext cx="6206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Paramètres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MintPts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Eps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Mutual-reachability-distance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et B: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core-distance(B)&gt; d(A,B) &gt; core-distance(B) donc mutual-reachability-distance(A,B) = core-distance(B)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et C: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core-distance(C)&gt; d(A,C) &gt; core-distance(A) donc mutual-reachability-distance(C,A) = d(C)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 et C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d(B, C) &gt; core-distance(B) &gt; core-distance(C) donc mutual-reachability-distance(B,C) = d(B,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25EA6AF-071C-48AE-8E53-E74FF9898459}"/>
              </a:ext>
            </a:extLst>
          </p:cNvPr>
          <p:cNvSpPr txBox="1"/>
          <p:nvPr/>
        </p:nvSpPr>
        <p:spPr>
          <a:xfrm>
            <a:off x="9288264" y="204454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B131AA8-63C1-4F9F-8282-1376BC58F391}"/>
              </a:ext>
            </a:extLst>
          </p:cNvPr>
          <p:cNvSpPr txBox="1"/>
          <p:nvPr/>
        </p:nvSpPr>
        <p:spPr>
          <a:xfrm>
            <a:off x="8602579" y="352757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F6A1A87-27EA-4EC2-931F-6F117580177B}"/>
              </a:ext>
            </a:extLst>
          </p:cNvPr>
          <p:cNvSpPr txBox="1"/>
          <p:nvPr/>
        </p:nvSpPr>
        <p:spPr>
          <a:xfrm>
            <a:off x="8994594" y="424037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745704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3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682</Words>
  <Application>Microsoft Office PowerPoint</Application>
  <PresentationFormat>Grand écran</PresentationFormat>
  <Paragraphs>138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Lucida Sans Unicode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1_Thème Office</vt:lpstr>
      <vt:lpstr>1_Atos v4.0</vt:lpstr>
      <vt:lpstr>New Atos Template with corporate colours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</dc:title>
  <dc:creator>MOTTIER, MANON</dc:creator>
  <cp:lastModifiedBy>MOTTIER, MANON</cp:lastModifiedBy>
  <cp:revision>57</cp:revision>
  <dcterms:created xsi:type="dcterms:W3CDTF">2020-01-28T10:33:37Z</dcterms:created>
  <dcterms:modified xsi:type="dcterms:W3CDTF">2020-01-29T20:47:57Z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manon.mottier@atos.net</vt:lpwstr>
  </property>
  <property fmtid="{D5CDD505-2E9C-101B-9397-08002B2CF9AE}" pid="5" name="MSIP_Label_112e00b9-34e2-4b26-a577-af1fd0f9f7ee_SetDate">
    <vt:lpwstr>2020-01-28T10:39:50.6046123Z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2ad24a27-8444-4e63-95cc-997050f5df78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manon.mottier@atos.net</vt:lpwstr>
  </property>
  <property fmtid="{D5CDD505-2E9C-101B-9397-08002B2CF9AE}" pid="13" name="MSIP_Label_e463cba9-5f6c-478d-9329-7b2295e4e8ed_SetDate">
    <vt:lpwstr>2020-01-28T10:39:50.6046123Z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2ad24a27-8444-4e63-95cc-997050f5df78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