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13" r:id="rId2"/>
    <p:sldMasterId id="2147483742" r:id="rId3"/>
    <p:sldMasterId id="2147483773" r:id="rId4"/>
    <p:sldMasterId id="2147483792" r:id="rId5"/>
  </p:sldMasterIdLst>
  <p:notesMasterIdLst>
    <p:notesMasterId r:id="rId74"/>
  </p:notesMasterIdLst>
  <p:handoutMasterIdLst>
    <p:handoutMasterId r:id="rId75"/>
  </p:handoutMasterIdLst>
  <p:sldIdLst>
    <p:sldId id="4187" r:id="rId6"/>
    <p:sldId id="782" r:id="rId7"/>
    <p:sldId id="256" r:id="rId8"/>
    <p:sldId id="799" r:id="rId9"/>
    <p:sldId id="794" r:id="rId10"/>
    <p:sldId id="4256" r:id="rId11"/>
    <p:sldId id="800" r:id="rId12"/>
    <p:sldId id="788" r:id="rId13"/>
    <p:sldId id="4283" r:id="rId14"/>
    <p:sldId id="4282" r:id="rId15"/>
    <p:sldId id="801" r:id="rId16"/>
    <p:sldId id="4257" r:id="rId17"/>
    <p:sldId id="783" r:id="rId18"/>
    <p:sldId id="4223" r:id="rId19"/>
    <p:sldId id="4218" r:id="rId20"/>
    <p:sldId id="4219" r:id="rId21"/>
    <p:sldId id="4232" r:id="rId22"/>
    <p:sldId id="4224" r:id="rId23"/>
    <p:sldId id="4233" r:id="rId24"/>
    <p:sldId id="779" r:id="rId25"/>
    <p:sldId id="4194" r:id="rId26"/>
    <p:sldId id="4258" r:id="rId27"/>
    <p:sldId id="4274" r:id="rId28"/>
    <p:sldId id="4288" r:id="rId29"/>
    <p:sldId id="4195" r:id="rId30"/>
    <p:sldId id="4259" r:id="rId31"/>
    <p:sldId id="4193" r:id="rId32"/>
    <p:sldId id="4289" r:id="rId33"/>
    <p:sldId id="4260" r:id="rId34"/>
    <p:sldId id="4236" r:id="rId35"/>
    <p:sldId id="4287" r:id="rId36"/>
    <p:sldId id="4261" r:id="rId37"/>
    <p:sldId id="4240" r:id="rId38"/>
    <p:sldId id="4290" r:id="rId39"/>
    <p:sldId id="4262" r:id="rId40"/>
    <p:sldId id="4242" r:id="rId41"/>
    <p:sldId id="4291" r:id="rId42"/>
    <p:sldId id="4266" r:id="rId43"/>
    <p:sldId id="4286" r:id="rId44"/>
    <p:sldId id="4263" r:id="rId45"/>
    <p:sldId id="4265" r:id="rId46"/>
    <p:sldId id="4272" r:id="rId47"/>
    <p:sldId id="4225" r:id="rId48"/>
    <p:sldId id="4222" r:id="rId49"/>
    <p:sldId id="4226" r:id="rId50"/>
    <p:sldId id="4231" r:id="rId51"/>
    <p:sldId id="4221" r:id="rId52"/>
    <p:sldId id="4251" r:id="rId53"/>
    <p:sldId id="4228" r:id="rId54"/>
    <p:sldId id="4229" r:id="rId55"/>
    <p:sldId id="4307" r:id="rId56"/>
    <p:sldId id="4275" r:id="rId57"/>
    <p:sldId id="4278" r:id="rId58"/>
    <p:sldId id="4281" r:id="rId59"/>
    <p:sldId id="4273" r:id="rId60"/>
    <p:sldId id="4246" r:id="rId61"/>
    <p:sldId id="4250" r:id="rId62"/>
    <p:sldId id="4279" r:id="rId63"/>
    <p:sldId id="4248" r:id="rId64"/>
    <p:sldId id="4292" r:id="rId65"/>
    <p:sldId id="4215" r:id="rId66"/>
    <p:sldId id="4308" r:id="rId67"/>
    <p:sldId id="4285" r:id="rId68"/>
    <p:sldId id="798" r:id="rId69"/>
    <p:sldId id="4203" r:id="rId70"/>
    <p:sldId id="4202" r:id="rId71"/>
    <p:sldId id="4243" r:id="rId72"/>
    <p:sldId id="323" r:id="rId7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TTIER, MANON" initials="MM" lastIdx="6" clrIdx="0">
    <p:extLst>
      <p:ext uri="{19B8F6BF-5375-455C-9EA6-DF929625EA0E}">
        <p15:presenceInfo xmlns:p15="http://schemas.microsoft.com/office/powerpoint/2012/main" userId="S::manon.mottier@atos.net::c5241a07-bf8b-44df-91a3-dfa15a2a6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9C3"/>
    <a:srgbClr val="CFC095"/>
    <a:srgbClr val="D6C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1352" autoAdjust="0"/>
  </p:normalViewPr>
  <p:slideViewPr>
    <p:cSldViewPr>
      <p:cViewPr varScale="1">
        <p:scale>
          <a:sx n="100" d="100"/>
          <a:sy n="100" d="100"/>
        </p:scale>
        <p:origin x="990" y="9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E4B55CF-8FC6-4293-9D96-7FC04BBC62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748117-6FBD-433E-BF57-6BC9190C0F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FB3B-38CC-4767-B51F-3D636312058B}" type="datetime1">
              <a:rPr lang="en-US" smtClean="0"/>
              <a:t>2/4/2020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C5AD37-E8DE-4AB0-952A-5E29F93225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A8112D-295F-441A-8B9B-7AF014A96D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60073-22D0-4104-97F1-C66303648A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286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73A89-343C-4163-B133-77240D7548F7}" type="datetime1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62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788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46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Base de données : FO</a:t>
            </a:r>
          </a:p>
        </p:txBody>
      </p:sp>
    </p:spTree>
    <p:extLst>
      <p:ext uri="{BB962C8B-B14F-4D97-AF65-F5344CB8AC3E}">
        <p14:creationId xmlns:p14="http://schemas.microsoft.com/office/powerpoint/2010/main" val="4115509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Base de données : FO</a:t>
            </a:r>
          </a:p>
        </p:txBody>
      </p:sp>
    </p:spTree>
    <p:extLst>
      <p:ext uri="{BB962C8B-B14F-4D97-AF65-F5344CB8AC3E}">
        <p14:creationId xmlns:p14="http://schemas.microsoft.com/office/powerpoint/2010/main" val="250295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3 (Data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Loic</a:t>
            </a:r>
            <a:r>
              <a:rPr lang="fr-FR" dirty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0502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6606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241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5243" lvl="1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98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796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4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0066A1"/>
              </a:buClr>
              <a:buFont typeface="Wingdings" panose="05000000000000000000" pitchFamily="2" charset="2"/>
              <a:buNone/>
              <a:defRPr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8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5867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0066A1"/>
              </a:buClr>
              <a:buFont typeface="Wingdings" panose="05000000000000000000" pitchFamily="2" charset="2"/>
              <a:buNone/>
              <a:defRPr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81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</p:txBody>
      </p:sp>
    </p:spTree>
    <p:extLst>
      <p:ext uri="{BB962C8B-B14F-4D97-AF65-F5344CB8AC3E}">
        <p14:creationId xmlns:p14="http://schemas.microsoft.com/office/powerpoint/2010/main" val="1464215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01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31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29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</p:txBody>
      </p:sp>
    </p:spTree>
    <p:extLst>
      <p:ext uri="{BB962C8B-B14F-4D97-AF65-F5344CB8AC3E}">
        <p14:creationId xmlns:p14="http://schemas.microsoft.com/office/powerpoint/2010/main" val="365171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86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41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</p:txBody>
      </p:sp>
    </p:spTree>
    <p:extLst>
      <p:ext uri="{BB962C8B-B14F-4D97-AF65-F5344CB8AC3E}">
        <p14:creationId xmlns:p14="http://schemas.microsoft.com/office/powerpoint/2010/main" val="87539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9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450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30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</p:txBody>
      </p:sp>
    </p:spTree>
    <p:extLst>
      <p:ext uri="{BB962C8B-B14F-4D97-AF65-F5344CB8AC3E}">
        <p14:creationId xmlns:p14="http://schemas.microsoft.com/office/powerpoint/2010/main" val="856976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66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93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</p:txBody>
      </p:sp>
    </p:spTree>
    <p:extLst>
      <p:ext uri="{BB962C8B-B14F-4D97-AF65-F5344CB8AC3E}">
        <p14:creationId xmlns:p14="http://schemas.microsoft.com/office/powerpoint/2010/main" val="3264712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50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262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21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69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2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2050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FO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78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FO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0583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3 (Data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Loic</a:t>
            </a:r>
            <a:r>
              <a:rPr lang="fr-FR" dirty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535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99801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 4 (Relevés de Norvège)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51770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45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dirty="0"/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Répartition clusters : (1 présent)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Hdbscan</a:t>
            </a:r>
            <a:r>
              <a:rPr lang="fr-FR" dirty="0"/>
              <a:t>                  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Dbscan</a:t>
            </a:r>
            <a:r>
              <a:rPr lang="fr-FR" dirty="0"/>
              <a:t>                   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Optics</a:t>
            </a:r>
            <a:r>
              <a:rPr lang="fr-FR" dirty="0"/>
              <a:t>                   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GMM                     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Fuzzy</a:t>
            </a:r>
            <a:r>
              <a:rPr lang="fr-FR" dirty="0"/>
              <a:t>                   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Kmeans</a:t>
            </a:r>
            <a:r>
              <a:rPr lang="fr-FR" dirty="0"/>
              <a:t>                   10</a:t>
            </a:r>
          </a:p>
        </p:txBody>
      </p:sp>
    </p:spTree>
    <p:extLst>
      <p:ext uri="{BB962C8B-B14F-4D97-AF65-F5344CB8AC3E}">
        <p14:creationId xmlns:p14="http://schemas.microsoft.com/office/powerpoint/2010/main" val="14138920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4 (Relevés de Norvège)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dirty="0"/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Répartition clusters : (3 présents)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Hdbscan</a:t>
            </a:r>
            <a:r>
              <a:rPr lang="fr-FR" dirty="0"/>
              <a:t>                  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Dbscan</a:t>
            </a:r>
            <a:r>
              <a:rPr lang="fr-FR" dirty="0"/>
              <a:t>                   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Optics</a:t>
            </a:r>
            <a:r>
              <a:rPr lang="fr-FR" dirty="0"/>
              <a:t>                   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GMM                     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Fuzzy</a:t>
            </a:r>
            <a:r>
              <a:rPr lang="fr-FR" dirty="0"/>
              <a:t>                   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Kmeans</a:t>
            </a:r>
            <a:r>
              <a:rPr lang="fr-FR" dirty="0"/>
              <a:t>                   10</a:t>
            </a:r>
          </a:p>
        </p:txBody>
      </p:sp>
    </p:spTree>
    <p:extLst>
      <p:ext uri="{BB962C8B-B14F-4D97-AF65-F5344CB8AC3E}">
        <p14:creationId xmlns:p14="http://schemas.microsoft.com/office/powerpoint/2010/main" val="128892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704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8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36395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FO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2018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3 (Data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Loic</a:t>
            </a:r>
            <a:r>
              <a:rPr lang="fr-FR" dirty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681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3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 4 (Relevés de Norvège)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4376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482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75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FO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921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951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067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Base de données : bases 3 (Data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Loic</a:t>
            </a:r>
            <a:r>
              <a:rPr lang="fr-FR" dirty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571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493" lvl="1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8041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113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1442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03077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186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09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837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012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tif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tiff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tiff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tiff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tif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tiff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tif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tiff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only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630" y="1604798"/>
            <a:ext cx="11076243" cy="14700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999" b="1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3834" y="3094328"/>
            <a:ext cx="11080039" cy="148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732" b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the sub title</a:t>
            </a:r>
          </a:p>
        </p:txBody>
      </p:sp>
      <p:sp>
        <p:nvSpPr>
          <p:cNvPr id="8" name="AddCustomDate#1"/>
          <p:cNvSpPr txBox="1"/>
          <p:nvPr userDrawn="1"/>
        </p:nvSpPr>
        <p:spPr>
          <a:xfrm>
            <a:off x="290074" y="4965171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noProof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17/01/2018</a:t>
            </a:r>
          </a:p>
        </p:txBody>
      </p:sp>
      <p:sp>
        <p:nvSpPr>
          <p:cNvPr id="10" name="AddClassification"/>
          <p:cNvSpPr txBox="1">
            <a:spLocks noChangeArrowheads="1"/>
          </p:cNvSpPr>
          <p:nvPr userDrawn="1"/>
        </p:nvSpPr>
        <p:spPr bwMode="auto">
          <a:xfrm>
            <a:off x="5141267" y="6195793"/>
            <a:ext cx="1906291" cy="2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en-GB" sz="1066" b="0" noProof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Atos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16955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2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8075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15378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3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" y="-26151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3428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4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8075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155446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5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24224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864471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6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037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282940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7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24224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455534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8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037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679776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9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18197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498142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0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18197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345497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1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32734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03655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2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27296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43976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3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650164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4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414765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5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00560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6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817770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7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36395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4222927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8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041477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9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227063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20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06456" y="2660915"/>
            <a:ext cx="6239068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489920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gray"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87631" y="1604798"/>
            <a:ext cx="6598281" cy="14700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999" b="1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noProof="0" dirty="0"/>
              <a:t>Click to edit the title</a:t>
            </a:r>
          </a:p>
        </p:txBody>
      </p:sp>
      <p:sp>
        <p:nvSpPr>
          <p:cNvPr id="7" name="AddNotifier#1"/>
          <p:cNvSpPr txBox="1">
            <a:spLocks noChangeArrowheads="1"/>
          </p:cNvSpPr>
          <p:nvPr userDrawn="1"/>
        </p:nvSpPr>
        <p:spPr bwMode="auto">
          <a:xfrm>
            <a:off x="311940" y="5654157"/>
            <a:ext cx="6550358" cy="8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en-US" sz="933" kern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Atos, the Atos logo, Atos Codex, Atos Consulting, Atos Worldgrid, Worldline, </a:t>
            </a:r>
            <a:r>
              <a:rPr lang="en-US" sz="933" kern="12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BlueKiwi</a:t>
            </a:r>
            <a:r>
              <a:rPr lang="en-US" sz="933" kern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Bull, Canopy the Open Cloud Company, Unify, </a:t>
            </a:r>
            <a:r>
              <a:rPr lang="en-US" sz="933" kern="12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Yunano</a:t>
            </a:r>
            <a:r>
              <a:rPr lang="en-US" sz="933" kern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Zero Email, Zero Email Certified and The Zero Email Company are registered trademarks of the Atos group. May 2016. © 2016 Atos. Confidential information owned by Atos, to be used by the recipient only. This document, or any part of it, may not be reproduced, copied, circulated and/or distributed nor quoted without prior written approval from Atos.</a:t>
            </a:r>
            <a:endParaRPr lang="en-US" sz="933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8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the header</a:t>
            </a:r>
          </a:p>
        </p:txBody>
      </p:sp>
      <p:sp>
        <p:nvSpPr>
          <p:cNvPr id="5" name="object 24"/>
          <p:cNvSpPr txBox="1">
            <a:spLocks noGrp="1"/>
          </p:cNvSpPr>
          <p:nvPr>
            <p:ph type="sldNum" sz="quarter" idx="4"/>
          </p:nvPr>
        </p:nvSpPr>
        <p:spPr>
          <a:xfrm>
            <a:off x="395796" y="6599489"/>
            <a:ext cx="365485" cy="1667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343">
              <a:lnSpc>
                <a:spcPts val="1332"/>
              </a:lnSpc>
            </a:pPr>
            <a:fld id="{81D60167-4931-47E6-BA6A-407CBD079E47}" type="slidenum">
              <a:rPr lang="en-US" sz="1200" smtClean="0">
                <a:cs typeface="Verdana"/>
              </a:rPr>
              <a:pPr marL="25343">
                <a:lnSpc>
                  <a:spcPts val="1332"/>
                </a:lnSpc>
              </a:pPr>
              <a:t>‹N°›</a:t>
            </a:fld>
            <a:endParaRPr lang="en-US" sz="1066" dirty="0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6164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p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486709" y="771527"/>
            <a:ext cx="11225994" cy="586628"/>
          </a:xfrm>
        </p:spPr>
        <p:txBody>
          <a:bodyPr vert="horz" wrap="square" lIns="0" tIns="0" rIns="0" bIns="0" rtlCol="0">
            <a:noAutofit/>
          </a:bodyPr>
          <a:lstStyle>
            <a:lvl1pPr marL="0" indent="0">
              <a:buFontTx/>
              <a:buNone/>
              <a:defRPr lang="en-US" sz="1800" b="1" spc="-31" smtClean="0">
                <a:solidFill>
                  <a:schemeClr val="tx2"/>
                </a:solidFill>
              </a:defRPr>
            </a:lvl1pPr>
            <a:lvl2pPr marL="187084" indent="0">
              <a:buFontTx/>
              <a:buNone/>
              <a:defRPr lang="en-US" sz="1800" smtClean="0">
                <a:latin typeface="+mn-lt"/>
                <a:ea typeface="+mn-ea"/>
                <a:cs typeface="+mn-cs"/>
              </a:defRPr>
            </a:lvl2pPr>
            <a:lvl3pPr marL="644092" indent="0">
              <a:buFontTx/>
              <a:buNone/>
              <a:defRPr lang="en-US" sz="1800" smtClean="0">
                <a:latin typeface="+mn-lt"/>
                <a:ea typeface="+mn-ea"/>
                <a:cs typeface="+mn-cs"/>
              </a:defRPr>
            </a:lvl3pPr>
            <a:lvl4pPr marL="1101101" indent="0">
              <a:buFontTx/>
              <a:buNone/>
              <a:defRPr lang="en-US" sz="1800" smtClean="0">
                <a:latin typeface="+mn-lt"/>
                <a:ea typeface="+mn-ea"/>
                <a:cs typeface="+mn-cs"/>
              </a:defRPr>
            </a:lvl4pPr>
            <a:lvl5pPr marL="1558110" indent="0">
              <a:buFontTx/>
              <a:buNone/>
              <a:defRPr lang="en-GB" sz="1800">
                <a:latin typeface="+mn-lt"/>
                <a:ea typeface="+mn-ea"/>
                <a:cs typeface="+mn-cs"/>
              </a:defRPr>
            </a:lvl5pPr>
          </a:lstStyle>
          <a:p>
            <a:pPr marL="12675" marR="5069" lvl="0" defTabSz="457008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10" y="282389"/>
            <a:ext cx="5514597" cy="46975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nl-NL" sz="1400" spc="-25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object 12"/>
          <p:cNvSpPr/>
          <p:nvPr/>
        </p:nvSpPr>
        <p:spPr>
          <a:xfrm>
            <a:off x="4" y="518500"/>
            <a:ext cx="390516" cy="0"/>
          </a:xfrm>
          <a:custGeom>
            <a:avLst/>
            <a:gdLst/>
            <a:ahLst/>
            <a:cxnLst/>
            <a:rect l="l" t="t" r="r" b="b"/>
            <a:pathLst>
              <a:path w="293370">
                <a:moveTo>
                  <a:pt x="0" y="0"/>
                </a:moveTo>
                <a:lnTo>
                  <a:pt x="29326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684" y="6429194"/>
            <a:ext cx="483339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25356" algn="r">
              <a:lnSpc>
                <a:spcPts val="1332"/>
              </a:lnSpc>
              <a:defRPr sz="1200">
                <a:latin typeface="Stag Light"/>
                <a:cs typeface="Stag Light"/>
              </a:defRPr>
            </a:lvl1pPr>
          </a:lstStyle>
          <a:p>
            <a:pPr lvl="0" algn="r"/>
            <a:fld id="{CB59B384-42B2-4AEB-B4FD-F2BCF9C535CC}" type="slidenum">
              <a:rPr lang="en-GB" sz="11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lvl="0" algn="r"/>
              <a:t>‹N°›</a:t>
            </a:fld>
            <a:endParaRPr lang="en-GB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4" y="6503027"/>
            <a:ext cx="390516" cy="0"/>
          </a:xfrm>
          <a:custGeom>
            <a:avLst/>
            <a:gdLst/>
            <a:ahLst/>
            <a:cxnLst/>
            <a:rect l="l" t="t" r="r" b="b"/>
            <a:pathLst>
              <a:path w="293370">
                <a:moveTo>
                  <a:pt x="0" y="0"/>
                </a:moveTo>
                <a:lnTo>
                  <a:pt x="29326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42" y="6468330"/>
            <a:ext cx="2179731" cy="1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09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362057" y="2413000"/>
            <a:ext cx="2877918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3233061" y="2413000"/>
            <a:ext cx="2877918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6104077" y="2413000"/>
            <a:ext cx="2877918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8975054" y="2413000"/>
            <a:ext cx="2877918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362105" y="1600200"/>
            <a:ext cx="10506326" cy="812800"/>
          </a:xfrm>
        </p:spPr>
        <p:txBody>
          <a:bodyPr lIns="134967" tIns="70182" rIns="134967" bIns="70182"/>
          <a:lstStyle>
            <a:lvl1pPr algn="l">
              <a:lnSpc>
                <a:spcPct val="120000"/>
              </a:lnSpc>
              <a:spcAft>
                <a:spcPts val="800"/>
              </a:spcAft>
              <a:defRPr/>
            </a:lvl1pPr>
            <a:lvl2pPr algn="ctr">
              <a:lnSpc>
                <a:spcPct val="120000"/>
              </a:lnSpc>
              <a:spcAft>
                <a:spcPts val="800"/>
              </a:spcAft>
              <a:defRPr/>
            </a:lvl2pPr>
            <a:lvl3pPr algn="ctr">
              <a:lnSpc>
                <a:spcPct val="120000"/>
              </a:lnSpc>
              <a:spcAft>
                <a:spcPts val="800"/>
              </a:spcAft>
              <a:defRPr/>
            </a:lvl3pPr>
            <a:lvl4pPr algn="ctr">
              <a:lnSpc>
                <a:spcPct val="120000"/>
              </a:lnSpc>
              <a:spcAft>
                <a:spcPts val="800"/>
              </a:spcAft>
              <a:defRPr/>
            </a:lvl4pPr>
            <a:lvl5pPr algn="ctr">
              <a:lnSpc>
                <a:spcPct val="120000"/>
              </a:lnSpc>
              <a:spcAft>
                <a:spcPts val="800"/>
              </a:spcAft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5496468-0413-4731-BC8D-F40F8207B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03137" y="6324974"/>
            <a:ext cx="1795324" cy="498205"/>
          </a:xfrm>
          <a:prstGeom prst="rect">
            <a:avLst/>
          </a:prstGeom>
          <a:noFill/>
          <a:ln w="12700" cmpd="sng">
            <a:noFill/>
          </a:ln>
        </p:spPr>
        <p:txBody>
          <a:bodyPr wrap="square" lIns="143963" tIns="134997" rIns="143963" bIns="134997" anchor="ctr" anchorCtr="1">
            <a:spAutoFit/>
          </a:bodyPr>
          <a:lstStyle>
            <a:lvl1pPr>
              <a:defRPr lang="en-US" sz="1466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914149"/>
            <a:r>
              <a:rPr lang="fr-FR"/>
              <a:t> - </a:t>
            </a:r>
            <a:fld id="{77513DED-9F41-6D4C-AADB-00EAAC4B4386}" type="slidenum">
              <a:rPr lang="fr-FR" smtClean="0"/>
              <a:pPr defTabSz="914149"/>
              <a:t>‹N°›</a:t>
            </a:fld>
            <a:r>
              <a:rPr lang="fr-FR"/>
              <a:t> -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121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41" y="647705"/>
            <a:ext cx="10969943" cy="769937"/>
          </a:xfrm>
        </p:spPr>
        <p:txBody>
          <a:bodyPr>
            <a:normAutofit/>
          </a:bodyPr>
          <a:lstStyle>
            <a:lvl1pPr algn="l">
              <a:defRPr sz="2133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object 12"/>
          <p:cNvSpPr/>
          <p:nvPr userDrawn="1"/>
        </p:nvSpPr>
        <p:spPr>
          <a:xfrm>
            <a:off x="14" y="518500"/>
            <a:ext cx="390516" cy="0"/>
          </a:xfrm>
          <a:custGeom>
            <a:avLst/>
            <a:gdLst/>
            <a:ahLst/>
            <a:cxnLst/>
            <a:rect l="l" t="t" r="r" b="b"/>
            <a:pathLst>
              <a:path w="293370">
                <a:moveTo>
                  <a:pt x="0" y="0"/>
                </a:moveTo>
                <a:lnTo>
                  <a:pt x="29326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09125"/>
            <a:endParaRPr sz="3199">
              <a:solidFill>
                <a:prstClr val="black"/>
              </a:solidFill>
            </a:endParaRPr>
          </a:p>
        </p:txBody>
      </p:sp>
      <p:pic>
        <p:nvPicPr>
          <p:cNvPr id="8" name="Picture 26" descr="Logo_CMYK 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403" y="6174921"/>
            <a:ext cx="1124980" cy="5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1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losing Slide">
    <p:bg bwMode="gray"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270685" y="2660915"/>
            <a:ext cx="7294910" cy="1440160"/>
          </a:xfrm>
          <a:prstGeom prst="rect">
            <a:avLst/>
          </a:prstGeom>
          <a:ln w="15874"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 baseline="0">
                <a:solidFill>
                  <a:schemeClr val="bg1"/>
                </a:solidFill>
                <a:latin typeface="Stag Book" pitchFamily="50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z="3999">
                <a:solidFill>
                  <a:prstClr val="white"/>
                </a:solidFill>
                <a:latin typeface="Verdana" panose="020B0604030504040204" pitchFamily="34" charset="0"/>
              </a:rPr>
              <a:t>Click to add chapter title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8134" y="0"/>
            <a:ext cx="12216958" cy="6858000"/>
            <a:chOff x="-21106" y="0"/>
            <a:chExt cx="9165105" cy="5143500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>
            <a:xfrm>
              <a:off x="-21106" y="0"/>
              <a:ext cx="9165105" cy="5143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-21106" y="0"/>
              <a:ext cx="9163751" cy="51435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19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80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DB3C69-3957-444C-A6C3-935A6DDF8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3BFC32-76B4-427D-BB83-4189C51F8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499B28-A890-413F-9C1C-BFAEF982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A68F-4FB9-40EB-B246-0F859F78F34E}" type="datetime1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0C445D-4A13-4A2F-A7F3-0CA08D45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12DA43-53EE-41C7-971D-80F966E4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311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25747-8FB3-4268-8550-FA3BA26A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FAEE9A-DA16-4797-9DD3-8014C8E52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210C58-CB89-46AA-BE95-E2040A4A1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870E-4589-4128-A6FF-016A7D75FAE7}" type="datetime1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B50C8B-75E4-45ED-8E6F-39B06569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C9A0FF-A3E0-4F71-A386-AE7E269F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568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8D53A-34A5-4DE5-A5E0-0AAB3FA8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5797A7-A6E2-44DF-9E36-A58FACDFC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CB53BB-B241-4D7C-B0AF-B4D785A0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6B0BB-07B4-4376-AC5F-00E22FC0A460}" type="datetime1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A5E5C2-86B7-4914-8428-C61E58AD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4F0F65-849E-4F92-A523-BBDE7050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512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5ADF45-3972-41A6-AA5F-DBB4BF5F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5EBCCA-4719-4D30-A1C0-D4C560346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7A9969-22B0-4237-B0EF-F1795D076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F39537-96C5-4FAB-AE92-888C0814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7689-A5F5-40C2-A484-15EDAAFBAF60}" type="datetime1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F78FB-958A-417B-8245-356DD6F75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8B208C-982B-4666-AD04-774022843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806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80A88-0007-4087-AFB3-2989F4CF7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2E23B5-CAB9-4CCD-B5B2-A0BF8E1D6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BC7F6A-5B7C-40E6-AB42-92D861CB5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E91D16-2BB0-4B3B-BEDF-82DA2B969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A632DD-0662-49C0-8072-2EAD95613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4E1435-12D6-4BED-8009-2020D8E65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21F2D-3031-4619-8746-C5824F340251}" type="datetime1">
              <a:rPr lang="fr-FR" smtClean="0"/>
              <a:t>04/02/2020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9FB002-B11E-464C-BC5A-372AC2AD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E21D50-7D6C-408A-9917-BC13A57D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694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434D56-B0B0-4A96-B468-07F695AD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FEE826-C196-4549-96E8-26090298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905E-251A-4EE0-955B-B400CE90C4FB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D7F6C9-37C3-4E96-9276-CCC57B47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54DF43-07D5-48DC-ADBD-533BA69B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15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50:50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576" y="1454400"/>
            <a:ext cx="5709851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the 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32919" y="1455308"/>
            <a:ext cx="5709851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object 24"/>
          <p:cNvSpPr txBox="1">
            <a:spLocks noGrp="1"/>
          </p:cNvSpPr>
          <p:nvPr>
            <p:ph type="sldNum" sz="quarter" idx="4"/>
          </p:nvPr>
        </p:nvSpPr>
        <p:spPr>
          <a:xfrm>
            <a:off x="395796" y="6599489"/>
            <a:ext cx="365485" cy="1667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343">
              <a:lnSpc>
                <a:spcPts val="1332"/>
              </a:lnSpc>
            </a:pPr>
            <a:fld id="{81D60167-4931-47E6-BA6A-407CBD079E47}" type="slidenum">
              <a:rPr lang="en-US" sz="1200" smtClean="0">
                <a:cs typeface="Verdana"/>
              </a:rPr>
              <a:pPr marL="25343">
                <a:lnSpc>
                  <a:spcPts val="1332"/>
                </a:lnSpc>
              </a:pPr>
              <a:t>‹N°›</a:t>
            </a:fld>
            <a:endParaRPr lang="en-US" sz="1066" dirty="0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87814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DF0572-4BDE-41E8-99AA-996688D0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136C-D76F-4411-8972-082181FE67A1}" type="datetime1">
              <a:rPr lang="fr-FR" smtClean="0"/>
              <a:t>04/02/2020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969866-67EE-4868-9425-AC114AD4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FAB1A3-0D40-4C0A-9C09-EAFF1C18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955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FDA7B-F48E-4377-9485-4FBDD9DF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AD786B-76FA-4908-98BF-9183270F7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CB21CA-5EA5-417A-B34A-E049BF3BD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8A7874-A68B-4B92-A129-5D0A66C0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7FA1-0A78-4DC2-B3D3-AE319F63235D}" type="datetime1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B4AD9B-EFE6-4F31-8F62-7DE0ACEF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99BD89-068D-403B-AD20-3F11ED8B9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243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38AC8-AAE3-4B19-8BA6-56D51629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D094DE-82A5-4B63-816C-C25B5AF45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2EDEC-E171-4DF5-A0E5-1F40330AC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245DFB-55EE-4150-A53B-792D4091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D3AB-92C5-4A0E-9DF0-0087ADDFB84C}" type="datetime1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AE4E0A-1BED-48CD-AEB5-5339E957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873539-1985-4B73-A1E6-64D311B6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39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C5EF18-80D4-46FA-8327-C5C46816F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FA7966-6219-4900-91C9-63CD43B91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BF9A8-EA81-4F0E-9B4B-20ADD6CC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7FD2-1E38-4130-A23A-6DC3DDC664A6}" type="datetime1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A8BE63-3EFD-4D97-A51D-7755AE64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A088E9-5CB1-4516-98C6-4E927199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246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0EEA00-4AA1-43F1-A2D6-AC5DA55DC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9BC652-5C29-451F-B081-9B649971D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6B85E2-7258-48A5-8A77-77077313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24E7-247F-4469-AA2C-C3D621355F08}" type="datetime1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00FE14-8882-423B-AB74-1816344F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F90056-21F4-4707-9B9C-C83AE66C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875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only">
    <p:bg bwMode="gray"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79" y="-942125"/>
            <a:ext cx="13908540" cy="845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982979" y="-942125"/>
            <a:ext cx="13908540" cy="8451871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630" y="1604798"/>
            <a:ext cx="11076243" cy="14700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999" b="1" i="0" baseline="0">
                <a:solidFill>
                  <a:schemeClr val="bg1"/>
                </a:solidFill>
                <a:latin typeface="Stag LCG Semibold" charset="0"/>
                <a:ea typeface="Stag LCG Semibold" charset="0"/>
                <a:cs typeface="Stag LCG Semibold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3834" y="3094328"/>
            <a:ext cx="11080039" cy="148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732" b="0" i="0">
                <a:solidFill>
                  <a:schemeClr val="bg1"/>
                </a:solidFill>
                <a:latin typeface="Stag LCG Book" charset="0"/>
                <a:ea typeface="Stag LCG Book" charset="0"/>
                <a:cs typeface="Stag LCG Book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edit the sub title</a:t>
            </a:r>
          </a:p>
        </p:txBody>
      </p:sp>
      <p:sp>
        <p:nvSpPr>
          <p:cNvPr id="8" name="AddCustomDate#1"/>
          <p:cNvSpPr txBox="1"/>
          <p:nvPr userDrawn="1"/>
        </p:nvSpPr>
        <p:spPr>
          <a:xfrm>
            <a:off x="290074" y="496517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600" b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AddClassification"/>
          <p:cNvSpPr txBox="1">
            <a:spLocks noChangeArrowheads="1"/>
          </p:cNvSpPr>
          <p:nvPr userDrawn="1"/>
        </p:nvSpPr>
        <p:spPr bwMode="auto">
          <a:xfrm>
            <a:off x="6002049" y="6195793"/>
            <a:ext cx="184730" cy="2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endParaRPr lang="en-US" sz="1066" b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83834" y="6210668"/>
            <a:ext cx="291227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i="0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Trusted partner for your </a:t>
            </a:r>
            <a:r>
              <a:rPr lang="en-GB" sz="1333" b="0" i="0">
                <a:solidFill>
                  <a:schemeClr val="bg1"/>
                </a:solidFill>
                <a:latin typeface="Stag Sans LCG Book" charset="0"/>
                <a:ea typeface="Stag Sans LCG Book" charset="0"/>
                <a:cs typeface="Stag Sans LCG Book" charset="0"/>
              </a:rPr>
              <a:t>Digital Journey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01522" cy="691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2697" y="57571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8411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tag Sans LCG Light" charset="0"/>
                <a:ea typeface="Stag Sans LCG Light" charset="0"/>
                <a:cs typeface="Stag Sans LCG Light" charset="0"/>
              </a:defRPr>
            </a:lvl1pPr>
            <a:lvl2pPr>
              <a:defRPr b="0" i="0">
                <a:latin typeface="Stag Sans LCG Light" charset="0"/>
                <a:ea typeface="Stag Sans LCG Light" charset="0"/>
                <a:cs typeface="Stag Sans LCG Light" charset="0"/>
              </a:defRPr>
            </a:lvl2pPr>
            <a:lvl3pPr>
              <a:defRPr b="0" i="0">
                <a:latin typeface="Stag Sans LCG Light" charset="0"/>
                <a:ea typeface="Stag Sans LCG Light" charset="0"/>
                <a:cs typeface="Stag Sans LCG Light" charset="0"/>
              </a:defRPr>
            </a:lvl3pPr>
            <a:lvl4pPr>
              <a:defRPr b="0" i="0">
                <a:latin typeface="Stag Sans LCG Light" charset="0"/>
                <a:ea typeface="Stag Sans LCG Light" charset="0"/>
                <a:cs typeface="Stag Sans LCG Light" charset="0"/>
              </a:defRPr>
            </a:lvl4pPr>
            <a:lvl5pPr>
              <a:defRPr b="0" i="0">
                <a:latin typeface="Stag Sans LCG Light" charset="0"/>
                <a:ea typeface="Stag Sans LCG Light" charset="0"/>
                <a:cs typeface="Stag Sans LCG Light" charset="0"/>
              </a:defRPr>
            </a:lvl5pPr>
          </a:lstStyle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 b="1" i="0">
                <a:latin typeface="Stag LCG Semibold" charset="0"/>
                <a:ea typeface="Stag LCG Semibold" charset="0"/>
                <a:cs typeface="Stag LCG Semibold" charset="0"/>
              </a:defRPr>
            </a:lvl1pPr>
          </a:lstStyle>
          <a:p>
            <a:r>
              <a:rPr lang="en-US" dirty="0"/>
              <a:t>Click to edit the header</a:t>
            </a:r>
          </a:p>
        </p:txBody>
      </p:sp>
    </p:spTree>
    <p:extLst>
      <p:ext uri="{BB962C8B-B14F-4D97-AF65-F5344CB8AC3E}">
        <p14:creationId xmlns:p14="http://schemas.microsoft.com/office/powerpoint/2010/main" val="20458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2nd top lin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575" y="1124745"/>
            <a:ext cx="11660963" cy="49648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the header</a:t>
            </a:r>
          </a:p>
        </p:txBody>
      </p:sp>
    </p:spTree>
    <p:extLst>
      <p:ext uri="{BB962C8B-B14F-4D97-AF65-F5344CB8AC3E}">
        <p14:creationId xmlns:p14="http://schemas.microsoft.com/office/powerpoint/2010/main" val="9836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691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807" y="0"/>
            <a:ext cx="12187019" cy="6964624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" y="1"/>
            <a:ext cx="12187019" cy="6859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3:66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578" y="1454400"/>
            <a:ext cx="3768502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the 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47825" y="1455308"/>
            <a:ext cx="7594102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object 24"/>
          <p:cNvSpPr txBox="1">
            <a:spLocks noGrp="1"/>
          </p:cNvSpPr>
          <p:nvPr>
            <p:ph type="sldNum" sz="quarter" idx="4"/>
          </p:nvPr>
        </p:nvSpPr>
        <p:spPr>
          <a:xfrm>
            <a:off x="395796" y="6599489"/>
            <a:ext cx="365485" cy="1667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343">
              <a:lnSpc>
                <a:spcPts val="1332"/>
              </a:lnSpc>
            </a:pPr>
            <a:fld id="{81D60167-4931-47E6-BA6A-407CBD079E47}" type="slidenum">
              <a:rPr lang="en-US" sz="1200" smtClean="0">
                <a:cs typeface="Verdana"/>
              </a:rPr>
              <a:pPr marL="25343">
                <a:lnSpc>
                  <a:spcPts val="1332"/>
                </a:lnSpc>
              </a:pPr>
              <a:t>‹N°›</a:t>
            </a:fld>
            <a:endParaRPr lang="en-US" sz="1066" dirty="0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14212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" y="0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5DCC47CD-747A-4ADE-9ED6-ED253FFD8F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" y="0"/>
            <a:ext cx="121852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7F7A6-B4D3-4DD5-8C50-C097826E07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88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3D10F3-9FBA-49C1-89B0-D3BC90923349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DB35CE-7101-4A81-8867-51DBC1F74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83E6470-4D48-43D5-8E4C-1F1912546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" y="0"/>
            <a:ext cx="12185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" y="0"/>
            <a:ext cx="121852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-18055" y="0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110" y="0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037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24224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8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037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8186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9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18197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4138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0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18197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 i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2455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1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190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66:3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575" y="1454400"/>
            <a:ext cx="7594102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the 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174710" y="1455308"/>
            <a:ext cx="3768502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object 24"/>
          <p:cNvSpPr txBox="1">
            <a:spLocks noGrp="1"/>
          </p:cNvSpPr>
          <p:nvPr>
            <p:ph type="sldNum" sz="quarter" idx="4"/>
          </p:nvPr>
        </p:nvSpPr>
        <p:spPr>
          <a:xfrm>
            <a:off x="395796" y="6599489"/>
            <a:ext cx="365485" cy="1667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343">
              <a:lnSpc>
                <a:spcPts val="1332"/>
              </a:lnSpc>
            </a:pPr>
            <a:fld id="{81D60167-4931-47E6-BA6A-407CBD079E47}" type="slidenum">
              <a:rPr lang="en-US" sz="1200" smtClean="0">
                <a:cs typeface="Verdana"/>
              </a:rPr>
              <a:pPr marL="25343">
                <a:lnSpc>
                  <a:spcPts val="1332"/>
                </a:lnSpc>
              </a:pPr>
              <a:t>‹N°›</a:t>
            </a:fld>
            <a:endParaRPr lang="en-US" sz="1066" dirty="0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04238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2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27296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6627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3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5606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4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6155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5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3306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6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40383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7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36395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3569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8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55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19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2513" y="2660915"/>
            <a:ext cx="6623011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7909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#20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45493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06456" y="2660915"/>
            <a:ext cx="6239068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20488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gray"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87631" y="1604798"/>
            <a:ext cx="6598281" cy="14700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999" b="0" i="0" baseline="0">
                <a:solidFill>
                  <a:schemeClr val="bg1"/>
                </a:solidFill>
                <a:latin typeface="Stag LCG Medium" charset="0"/>
                <a:ea typeface="Stag LCG Medium" charset="0"/>
                <a:cs typeface="Stag LCG Medium" charset="0"/>
              </a:defRPr>
            </a:lvl1pPr>
          </a:lstStyle>
          <a:p>
            <a:r>
              <a:rPr lang="nl-NL" dirty="0"/>
              <a:t>Click to edit the title</a:t>
            </a:r>
          </a:p>
        </p:txBody>
      </p:sp>
      <p:sp>
        <p:nvSpPr>
          <p:cNvPr id="7" name="AddNotifier#1"/>
          <p:cNvSpPr txBox="1">
            <a:spLocks noChangeArrowheads="1"/>
          </p:cNvSpPr>
          <p:nvPr userDrawn="1"/>
        </p:nvSpPr>
        <p:spPr bwMode="auto">
          <a:xfrm>
            <a:off x="311940" y="5654157"/>
            <a:ext cx="6550358" cy="8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en-US" sz="933" b="0" i="0" kern="1200" dirty="0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Atos, the Atos logo, Atos Codex, Atos Consulting, Atos </a:t>
            </a:r>
            <a:r>
              <a:rPr lang="en-US" sz="933" b="0" i="0" kern="1200" dirty="0" err="1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Worldgrid</a:t>
            </a:r>
            <a:r>
              <a:rPr lang="en-US" sz="933" b="0" i="0" kern="1200" dirty="0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, </a:t>
            </a:r>
            <a:r>
              <a:rPr lang="en-US" sz="933" b="0" i="0" kern="1200" dirty="0" err="1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Worldline</a:t>
            </a:r>
            <a:r>
              <a:rPr lang="en-US" sz="933" b="0" i="0" kern="1200" dirty="0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, </a:t>
            </a:r>
            <a:r>
              <a:rPr lang="en-US" sz="933" b="0" i="0" kern="1200" dirty="0" err="1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BlueKiwi</a:t>
            </a:r>
            <a:r>
              <a:rPr lang="en-US" sz="933" b="0" i="0" kern="1200" dirty="0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, Bull, Canopy the Open Cloud Company, Unify, </a:t>
            </a:r>
            <a:r>
              <a:rPr lang="en-US" sz="933" b="0" i="0" kern="1200" dirty="0" err="1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Yunano</a:t>
            </a:r>
            <a:r>
              <a:rPr lang="en-US" sz="933" b="0" i="0" kern="1200" dirty="0">
                <a:solidFill>
                  <a:schemeClr val="bg1"/>
                </a:solidFill>
                <a:latin typeface="Stag LCG Light" charset="0"/>
                <a:ea typeface="Stag LCG Light" charset="0"/>
                <a:cs typeface="Stag LCG Light" charset="0"/>
              </a:rPr>
              <a:t>, Zero Email, Zero Email Certified and The Zero Email Company are registered trademarks of the Atos group. June 2016. © 2016 Atos. Confidential information owned by Atos, to be used by the recipient only. This document, or any part of it, may not be reproduced, copied, circulated and/or distributed nor quoted without prior written approval from Atos.</a:t>
            </a:r>
            <a:endParaRPr lang="en-US" sz="933" b="0" i="0" dirty="0">
              <a:solidFill>
                <a:schemeClr val="bg1"/>
              </a:solidFill>
              <a:latin typeface="Stag LCG Light" charset="0"/>
              <a:ea typeface="Stag LCG Light" charset="0"/>
              <a:cs typeface="Stag LCG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681" y="5701747"/>
            <a:ext cx="2161604" cy="10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3:33:3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575" y="1454400"/>
            <a:ext cx="3797051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the 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174710" y="1454400"/>
            <a:ext cx="3768502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31642" y="1454400"/>
            <a:ext cx="3797051" cy="463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object 24"/>
          <p:cNvSpPr txBox="1">
            <a:spLocks noGrp="1"/>
          </p:cNvSpPr>
          <p:nvPr>
            <p:ph type="sldNum" sz="quarter" idx="4"/>
          </p:nvPr>
        </p:nvSpPr>
        <p:spPr>
          <a:xfrm>
            <a:off x="395796" y="6599489"/>
            <a:ext cx="365485" cy="1667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343">
              <a:lnSpc>
                <a:spcPts val="1332"/>
              </a:lnSpc>
            </a:pPr>
            <a:fld id="{81D60167-4931-47E6-BA6A-407CBD079E47}" type="slidenum">
              <a:rPr lang="en-US" sz="1200" smtClean="0">
                <a:cs typeface="Verdana"/>
              </a:rPr>
              <a:pPr marL="25343">
                <a:lnSpc>
                  <a:spcPts val="1332"/>
                </a:lnSpc>
              </a:pPr>
              <a:t>‹N°›</a:t>
            </a:fld>
            <a:endParaRPr lang="en-US" sz="1066" dirty="0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67751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section nam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037" y="1585385"/>
            <a:ext cx="11338148" cy="4373033"/>
          </a:xfrm>
          <a:prstGeom prst="rect">
            <a:avLst/>
          </a:prstGeom>
        </p:spPr>
        <p:txBody>
          <a:bodyPr lIns="0" tIns="0" rIns="0" bIns="0"/>
          <a:lstStyle>
            <a:lvl1pPr marL="241240" indent="-241240">
              <a:buClr>
                <a:schemeClr val="tx1"/>
              </a:buClr>
              <a:buFont typeface="Stag Sans Book" pitchFamily="34" charset="0"/>
              <a:buChar char="•"/>
              <a:defRPr sz="1333" b="0" i="0">
                <a:latin typeface="Stag Sans LCG Light" charset="0"/>
                <a:ea typeface="Stag Sans LCG Light" charset="0"/>
                <a:cs typeface="Stag Sans LCG Light" charset="0"/>
              </a:defRPr>
            </a:lvl1pPr>
            <a:lvl2pPr marL="509990" indent="-241240">
              <a:defRPr sz="1333" b="0" i="0">
                <a:latin typeface="Stag Sans LCG Light" charset="0"/>
                <a:ea typeface="Stag Sans LCG Light" charset="0"/>
                <a:cs typeface="Stag Sans LCG Light" charset="0"/>
              </a:defRPr>
            </a:lvl2pPr>
            <a:lvl3pPr marL="964959" indent="-245472">
              <a:defRPr sz="1333" b="0" i="0">
                <a:latin typeface="Stag Sans LCG Light" charset="0"/>
                <a:ea typeface="Stag Sans LCG Light" charset="0"/>
                <a:cs typeface="Stag Sans LCG Light" charset="0"/>
              </a:defRPr>
            </a:lvl3pPr>
            <a:lvl4pPr marL="1218895" indent="-253937">
              <a:defRPr sz="1333" b="0" i="0">
                <a:latin typeface="Stag Sans LCG Light" charset="0"/>
                <a:ea typeface="Stag Sans LCG Light" charset="0"/>
                <a:cs typeface="Stag Sans LCG Light" charset="0"/>
              </a:defRPr>
            </a:lvl4pPr>
            <a:lvl5pPr marL="1540548" indent="-308956">
              <a:defRPr sz="1333" b="0" i="0">
                <a:latin typeface="Stag Sans LCG Light" charset="0"/>
                <a:ea typeface="Stag Sans LCG Light" charset="0"/>
                <a:cs typeface="Stag Sans LCG Light" charset="0"/>
              </a:defRPr>
            </a:lvl5pPr>
          </a:lstStyle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8037" y="524539"/>
            <a:ext cx="11338147" cy="8222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933" dirty="0"/>
            </a:lvl1pPr>
          </a:lstStyle>
          <a:p>
            <a:pPr lvl="0"/>
            <a:r>
              <a:rPr lang="en-US" dirty="0"/>
              <a:t>Click to edit the header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21924" y="269359"/>
            <a:ext cx="3839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38036" y="148587"/>
            <a:ext cx="3888390" cy="269899"/>
          </a:xfrm>
        </p:spPr>
        <p:txBody>
          <a:bodyPr lIns="0" tIns="0" rIns="0" bIns="0" anchor="ctr"/>
          <a:lstStyle>
            <a:lvl1pPr marL="0" indent="0">
              <a:buFontTx/>
              <a:buNone/>
              <a:defRPr sz="1066" b="0" i="0">
                <a:solidFill>
                  <a:schemeClr val="tx1"/>
                </a:solidFill>
                <a:latin typeface="Stag Sans LCG Book" charset="0"/>
                <a:ea typeface="Stag Sans LCG Book" charset="0"/>
                <a:cs typeface="Stag Sans LCG Book" charset="0"/>
              </a:defRPr>
            </a:lvl1pPr>
            <a:lvl2pPr marL="359910" indent="0">
              <a:buFontTx/>
              <a:buNone/>
              <a:defRPr sz="1866"/>
            </a:lvl2pPr>
            <a:lvl3pPr marL="719820" indent="0">
              <a:buFontTx/>
              <a:buNone/>
              <a:defRPr sz="1866"/>
            </a:lvl3pPr>
            <a:lvl4pPr marL="1079730" indent="0">
              <a:buFontTx/>
              <a:buNone/>
              <a:defRPr sz="1866"/>
            </a:lvl4pPr>
            <a:lvl5pPr marL="1439640" indent="0">
              <a:buFontTx/>
              <a:buNone/>
              <a:defRPr sz="1866"/>
            </a:lvl5pPr>
          </a:lstStyle>
          <a:p>
            <a:pPr lvl="0"/>
            <a:r>
              <a:rPr lang="en-US" dirty="0"/>
              <a:t>click to edit section name</a:t>
            </a:r>
            <a:endParaRPr lang="en-GB" dirty="0"/>
          </a:p>
        </p:txBody>
      </p:sp>
      <p:pic>
        <p:nvPicPr>
          <p:cNvPr id="6" name="Picture 8" descr="logo_ED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97" y="448922"/>
            <a:ext cx="2016295" cy="79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3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26589" y="1395417"/>
            <a:ext cx="6308139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fr-FR" noProof="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6589" y="2954339"/>
            <a:ext cx="6308139" cy="1485900"/>
          </a:xfrm>
        </p:spPr>
        <p:txBody>
          <a:bodyPr/>
          <a:lstStyle>
            <a:lvl1pPr marL="0" indent="0">
              <a:buFont typeface="Lucida Sans Unicode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62204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/>
                <a:cs typeface="Verdana"/>
              </a:defRPr>
            </a:lvl1pPr>
            <a:lvl2pPr>
              <a:defRPr>
                <a:latin typeface="Verdana"/>
                <a:cs typeface="Verdana"/>
              </a:defRPr>
            </a:lvl2pPr>
            <a:lvl3pPr>
              <a:defRPr>
                <a:latin typeface="Verdana"/>
                <a:cs typeface="Verdana"/>
              </a:defRPr>
            </a:lvl3pPr>
            <a:lvl4pPr>
              <a:defRPr>
                <a:latin typeface="Verdana"/>
                <a:cs typeface="Verdana"/>
              </a:defRPr>
            </a:lvl4pPr>
            <a:lvl5pPr>
              <a:defRPr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9002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6" indent="0">
              <a:buNone/>
              <a:defRPr sz="1800"/>
            </a:lvl2pPr>
            <a:lvl3pPr marL="914171" indent="0">
              <a:buNone/>
              <a:defRPr sz="1600"/>
            </a:lvl3pPr>
            <a:lvl4pPr marL="1371257" indent="0">
              <a:buNone/>
              <a:defRPr sz="1400"/>
            </a:lvl4pPr>
            <a:lvl5pPr marL="1828343" indent="0">
              <a:buNone/>
              <a:defRPr sz="1400"/>
            </a:lvl5pPr>
            <a:lvl6pPr marL="2285429" indent="0">
              <a:buNone/>
              <a:defRPr sz="1400"/>
            </a:lvl6pPr>
            <a:lvl7pPr marL="2742514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364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6219" y="1455740"/>
            <a:ext cx="5728327" cy="46323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>
                <a:latin typeface="Verdana"/>
                <a:cs typeface="Verdana"/>
              </a:defRPr>
            </a:lvl3pPr>
            <a:lvl4pPr>
              <a:defRPr sz="1800">
                <a:latin typeface="Verdana"/>
                <a:cs typeface="Verdana"/>
              </a:defRPr>
            </a:lvl4pPr>
            <a:lvl5pPr>
              <a:defRPr sz="1800">
                <a:latin typeface="Verdana"/>
                <a:cs typeface="Verdan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7691" y="1455740"/>
            <a:ext cx="5728325" cy="46323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>
                <a:latin typeface="Verdana"/>
                <a:cs typeface="Verdana"/>
              </a:defRPr>
            </a:lvl3pPr>
            <a:lvl4pPr>
              <a:defRPr sz="1800">
                <a:latin typeface="Verdana"/>
                <a:cs typeface="Verdana"/>
              </a:defRPr>
            </a:lvl4pPr>
            <a:lvl5pPr>
              <a:defRPr sz="1800">
                <a:latin typeface="Verdana"/>
                <a:cs typeface="Verdan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893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000">
                <a:latin typeface="Verdana"/>
                <a:cs typeface="Verdana"/>
              </a:defRPr>
            </a:lvl1pPr>
            <a:lvl2pPr>
              <a:defRPr sz="2000">
                <a:latin typeface="Verdana"/>
                <a:cs typeface="Verdana"/>
              </a:defRPr>
            </a:lvl2pPr>
            <a:lvl3pPr>
              <a:defRPr sz="1800">
                <a:latin typeface="Verdana"/>
                <a:cs typeface="Verdana"/>
              </a:defRPr>
            </a:lvl3pPr>
            <a:lvl4pPr>
              <a:defRPr sz="1600">
                <a:latin typeface="Verdana"/>
                <a:cs typeface="Verdana"/>
              </a:defRPr>
            </a:lvl4pPr>
            <a:lvl5pPr>
              <a:defRPr sz="160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1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1" cy="3951288"/>
          </a:xfrm>
        </p:spPr>
        <p:txBody>
          <a:bodyPr/>
          <a:lstStyle>
            <a:lvl1pPr>
              <a:defRPr sz="2000">
                <a:latin typeface="Verdana"/>
                <a:cs typeface="Verdana"/>
              </a:defRPr>
            </a:lvl1pPr>
            <a:lvl2pPr>
              <a:defRPr sz="2000">
                <a:latin typeface="Verdana"/>
                <a:cs typeface="Verdana"/>
              </a:defRPr>
            </a:lvl2pPr>
            <a:lvl3pPr>
              <a:defRPr sz="1800">
                <a:latin typeface="Verdana"/>
                <a:cs typeface="Verdana"/>
              </a:defRPr>
            </a:lvl3pPr>
            <a:lvl4pPr>
              <a:defRPr sz="1600">
                <a:latin typeface="Verdana"/>
                <a:cs typeface="Verdana"/>
              </a:defRPr>
            </a:lvl4pPr>
            <a:lvl5pPr>
              <a:defRPr sz="160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345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7383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551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442" y="273049"/>
            <a:ext cx="4010039" cy="9694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2000"/>
            </a:lvl1pPr>
            <a:lvl2pPr>
              <a:defRPr sz="2000">
                <a:latin typeface="Verdana"/>
                <a:cs typeface="Verdana"/>
              </a:defRPr>
            </a:lvl2pPr>
            <a:lvl3pPr>
              <a:defRPr sz="2000">
                <a:latin typeface="Verdana"/>
                <a:cs typeface="Verdana"/>
              </a:defRPr>
            </a:lvl3pPr>
            <a:lvl4pPr>
              <a:defRPr sz="2000">
                <a:latin typeface="Verdana"/>
                <a:cs typeface="Verdana"/>
              </a:defRPr>
            </a:lvl4pPr>
            <a:lvl5pPr>
              <a:defRPr sz="2000">
                <a:latin typeface="Verdana"/>
                <a:cs typeface="Verdan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442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1403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77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oston-Matrix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88575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the 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561" y="1274234"/>
            <a:ext cx="5709851" cy="2304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84561" y="3717032"/>
            <a:ext cx="5709851" cy="23042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72210" y="1274234"/>
            <a:ext cx="5709851" cy="2304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72210" y="3717033"/>
            <a:ext cx="5709851" cy="2304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5273" y="3660323"/>
            <a:ext cx="11710251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184926" y="1263287"/>
            <a:ext cx="0" cy="48965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2045524" y="1268004"/>
            <a:ext cx="0" cy="48965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35273" y="1263287"/>
            <a:ext cx="0" cy="48965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24"/>
          <p:cNvSpPr txBox="1">
            <a:spLocks noGrp="1"/>
          </p:cNvSpPr>
          <p:nvPr>
            <p:ph type="sldNum" sz="quarter" idx="4"/>
          </p:nvPr>
        </p:nvSpPr>
        <p:spPr>
          <a:xfrm>
            <a:off x="395796" y="6599489"/>
            <a:ext cx="365485" cy="1667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343">
              <a:lnSpc>
                <a:spcPts val="1332"/>
              </a:lnSpc>
            </a:pPr>
            <a:fld id="{81D60167-4931-47E6-BA6A-407CBD079E47}" type="slidenum">
              <a:rPr lang="en-US" sz="1200" smtClean="0">
                <a:cs typeface="Verdana"/>
              </a:rPr>
              <a:pPr marL="25343">
                <a:lnSpc>
                  <a:spcPts val="1332"/>
                </a:lnSpc>
              </a:pPr>
              <a:t>‹N°›</a:t>
            </a:fld>
            <a:endParaRPr lang="en-US" sz="1066" dirty="0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624199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/>
                <a:cs typeface="Verdana"/>
              </a:defRPr>
            </a:lvl1pPr>
            <a:lvl2pPr>
              <a:defRPr>
                <a:latin typeface="Verdana"/>
                <a:cs typeface="Verdana"/>
              </a:defRPr>
            </a:lvl2pPr>
            <a:lvl3pPr>
              <a:defRPr>
                <a:latin typeface="Verdana"/>
                <a:cs typeface="Verdana"/>
              </a:defRPr>
            </a:lvl3pPr>
            <a:lvl4pPr>
              <a:defRPr>
                <a:latin typeface="Verdana"/>
                <a:cs typeface="Verdana"/>
              </a:defRPr>
            </a:lvl4pPr>
            <a:lvl5pPr>
              <a:defRPr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06375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932125" y="376241"/>
            <a:ext cx="2913892" cy="5711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86219" y="376241"/>
            <a:ext cx="8542760" cy="5711825"/>
          </a:xfrm>
        </p:spPr>
        <p:txBody>
          <a:bodyPr vert="eaVert"/>
          <a:lstStyle>
            <a:lvl1pPr>
              <a:defRPr>
                <a:latin typeface="Verdana"/>
                <a:cs typeface="Verdana"/>
              </a:defRPr>
            </a:lvl1pPr>
            <a:lvl2pPr>
              <a:defRPr>
                <a:latin typeface="Verdana"/>
                <a:cs typeface="Verdana"/>
              </a:defRPr>
            </a:lvl2pPr>
            <a:lvl3pPr>
              <a:defRPr>
                <a:latin typeface="Verdana"/>
                <a:cs typeface="Verdana"/>
              </a:defRPr>
            </a:lvl3pPr>
            <a:lvl4pPr>
              <a:defRPr>
                <a:latin typeface="Verdana"/>
                <a:cs typeface="Verdana"/>
              </a:defRPr>
            </a:lvl4pPr>
            <a:lvl5pPr>
              <a:defRPr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2864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 Slide">
    <p:bg bwMode="gray"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270685" y="2660915"/>
            <a:ext cx="7294910" cy="1440160"/>
          </a:xfrm>
          <a:prstGeom prst="rect">
            <a:avLst/>
          </a:prstGeom>
          <a:ln w="15874"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 baseline="0">
                <a:solidFill>
                  <a:schemeClr val="bg1"/>
                </a:solidFill>
                <a:latin typeface="Stag Book" pitchFamily="50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z="3999">
                <a:solidFill>
                  <a:prstClr val="white"/>
                </a:solidFill>
                <a:latin typeface="Verdana" panose="020B0604030504040204" pitchFamily="34" charset="0"/>
              </a:rPr>
              <a:t>Click to add chapter title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8134" y="0"/>
            <a:ext cx="12216958" cy="6858000"/>
            <a:chOff x="-21106" y="0"/>
            <a:chExt cx="9165105" cy="5143500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>
            <a:xfrm>
              <a:off x="-21106" y="0"/>
              <a:ext cx="9165105" cy="5143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-21106" y="0"/>
              <a:ext cx="9163751" cy="51435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GB" sz="3199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00"/>
          <a:stretch/>
        </p:blipFill>
        <p:spPr bwMode="auto">
          <a:xfrm>
            <a:off x="10671440" y="6272349"/>
            <a:ext cx="1303111" cy="4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95659" y="3596217"/>
            <a:ext cx="3370929" cy="1219200"/>
          </a:xfrm>
        </p:spPr>
        <p:txBody>
          <a:bodyPr/>
          <a:lstStyle>
            <a:lvl1pPr>
              <a:defRPr sz="1466">
                <a:solidFill>
                  <a:schemeClr val="bg1"/>
                </a:solidFill>
              </a:defRPr>
            </a:lvl1pPr>
            <a:lvl2pPr>
              <a:defRPr sz="1466">
                <a:solidFill>
                  <a:schemeClr val="bg1"/>
                </a:solidFill>
              </a:defRPr>
            </a:lvl2pPr>
            <a:lvl3pPr>
              <a:defRPr sz="1466">
                <a:solidFill>
                  <a:schemeClr val="bg1"/>
                </a:solidFill>
              </a:defRPr>
            </a:lvl3pPr>
            <a:lvl4pPr>
              <a:defRPr sz="1466">
                <a:solidFill>
                  <a:schemeClr val="bg1"/>
                </a:solidFill>
              </a:defRPr>
            </a:lvl4pPr>
            <a:lvl5pPr>
              <a:defRPr sz="1466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210308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only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5"/>
          <a:stretch/>
        </p:blipFill>
        <p:spPr>
          <a:xfrm>
            <a:off x="-28134" y="0"/>
            <a:ext cx="122169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630" y="1604798"/>
            <a:ext cx="11076243" cy="14700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999" b="1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3834" y="3094328"/>
            <a:ext cx="11080039" cy="148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732" b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edit the sub title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00"/>
          <a:stretch/>
        </p:blipFill>
        <p:spPr bwMode="auto">
          <a:xfrm>
            <a:off x="9977825" y="5830238"/>
            <a:ext cx="1996727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4" y="6278646"/>
            <a:ext cx="4160108" cy="4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770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 slide #1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270685" y="2660915"/>
            <a:ext cx="7294910" cy="1440160"/>
          </a:xfrm>
          <a:ln w="15874">
            <a:noFill/>
          </a:ln>
        </p:spPr>
        <p:txBody>
          <a:bodyPr lIns="0" tIns="0" rIns="0" bIns="0" anchor="b" anchorCtr="0"/>
          <a:lstStyle>
            <a:lvl1pPr>
              <a:defRPr sz="3999" b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8134" y="0"/>
            <a:ext cx="12216958" cy="6858000"/>
            <a:chOff x="-21106" y="0"/>
            <a:chExt cx="9165105" cy="514350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>
            <a:xfrm>
              <a:off x="-21106" y="0"/>
              <a:ext cx="9165105" cy="51435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 userDrawn="1"/>
          </p:nvSpPr>
          <p:spPr>
            <a:xfrm>
              <a:off x="-21106" y="0"/>
              <a:ext cx="9163751" cy="51435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GB" sz="3199" dirty="0">
                <a:solidFill>
                  <a:prstClr val="white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" y="0"/>
            <a:ext cx="12185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676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 slide #2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28134" y="0"/>
            <a:ext cx="12216958" cy="6858000"/>
            <a:chOff x="-21106" y="0"/>
            <a:chExt cx="9165105" cy="51435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>
            <a:xfrm>
              <a:off x="-21106" y="0"/>
              <a:ext cx="9165105" cy="51435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 userDrawn="1"/>
          </p:nvSpPr>
          <p:spPr>
            <a:xfrm>
              <a:off x="-21106" y="0"/>
              <a:ext cx="9163751" cy="51435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GB" sz="3199" dirty="0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8075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  <a:ln w="15874"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732" b="0" dirty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582216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 slide #3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28134" y="0"/>
            <a:ext cx="12216958" cy="6858000"/>
            <a:chOff x="-21106" y="0"/>
            <a:chExt cx="9165105" cy="5143500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>
            <a:xfrm>
              <a:off x="-21106" y="0"/>
              <a:ext cx="9165105" cy="5143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-21106" y="0"/>
              <a:ext cx="9163751" cy="51435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GB" sz="3199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" y="-26151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  <a:ln w="15874"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732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1749740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 slide #4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28134" y="0"/>
            <a:ext cx="12216958" cy="6858000"/>
            <a:chOff x="-21106" y="0"/>
            <a:chExt cx="9165105" cy="5143500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>
            <a:xfrm>
              <a:off x="-21106" y="0"/>
              <a:ext cx="9165105" cy="5143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-21106" y="0"/>
              <a:ext cx="9163751" cy="51435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GB" sz="3199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8075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  <a:ln w="15874"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732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586064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Number slide #5">
    <p:bg>
      <p:bgPr>
        <a:solidFill>
          <a:srgbClr val="006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28134" y="0"/>
            <a:ext cx="12216958" cy="6858000"/>
            <a:chOff x="-21106" y="0"/>
            <a:chExt cx="9165105" cy="5143500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>
            <a:xfrm>
              <a:off x="-21106" y="0"/>
              <a:ext cx="9165105" cy="5143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-21106" y="0"/>
              <a:ext cx="9163751" cy="51435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GB" sz="3199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-24224"/>
            <a:ext cx="121852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685" y="2660915"/>
            <a:ext cx="7294910" cy="1440160"/>
          </a:xfrm>
        </p:spPr>
        <p:txBody>
          <a:bodyPr anchor="t"/>
          <a:lstStyle>
            <a:lvl1pPr>
              <a:defRPr sz="39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chapter title </a:t>
            </a:r>
          </a:p>
        </p:txBody>
      </p:sp>
    </p:spTree>
    <p:extLst>
      <p:ext uri="{BB962C8B-B14F-4D97-AF65-F5344CB8AC3E}">
        <p14:creationId xmlns:p14="http://schemas.microsoft.com/office/powerpoint/2010/main" val="38063574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DB3C69-3957-444C-A6C3-935A6DDF8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4" y="1122363"/>
            <a:ext cx="9141619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3BFC32-76B4-427D-BB83-4189C51F8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4" y="3602038"/>
            <a:ext cx="9141619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499B28-A890-413F-9C1C-BFAEF982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A68F-4FB9-40EB-B246-0F859F78F34E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0C445D-4A13-4A2F-A7F3-0CA08D45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12DA43-53EE-41C7-971D-80F966E4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071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2nd top line 4 x Quarters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561" y="1274234"/>
            <a:ext cx="5709851" cy="2304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21099" y="164637"/>
            <a:ext cx="11660963" cy="96010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the header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84561" y="3717032"/>
            <a:ext cx="5709851" cy="23042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72210" y="1274234"/>
            <a:ext cx="5709851" cy="2304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72210" y="3717033"/>
            <a:ext cx="5709851" cy="2304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39287" y="3660323"/>
            <a:ext cx="11806237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184926" y="1220755"/>
            <a:ext cx="0" cy="48965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24"/>
          <p:cNvSpPr txBox="1">
            <a:spLocks noGrp="1"/>
          </p:cNvSpPr>
          <p:nvPr>
            <p:ph type="sldNum" sz="quarter" idx="4"/>
          </p:nvPr>
        </p:nvSpPr>
        <p:spPr>
          <a:xfrm>
            <a:off x="395796" y="6599489"/>
            <a:ext cx="365485" cy="1667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343">
              <a:lnSpc>
                <a:spcPts val="1332"/>
              </a:lnSpc>
            </a:pPr>
            <a:fld id="{81D60167-4931-47E6-BA6A-407CBD079E47}" type="slidenum">
              <a:rPr lang="en-US" sz="1200" smtClean="0">
                <a:cs typeface="Verdana"/>
              </a:rPr>
              <a:pPr marL="25343">
                <a:lnSpc>
                  <a:spcPts val="1332"/>
                </a:lnSpc>
              </a:pPr>
              <a:t>‹N°›</a:t>
            </a:fld>
            <a:endParaRPr lang="en-US" sz="1066" dirty="0"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044482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25747-8FB3-4268-8550-FA3BA26A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FAEE9A-DA16-4797-9DD3-8014C8E52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210C58-CB89-46AA-BE95-E2040A4A1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870E-4589-4128-A6FF-016A7D75FAE7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B50C8B-75E4-45ED-8E6F-39B06569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C9A0FF-A3E0-4F71-A386-AE7E269F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0438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8D53A-34A5-4DE5-A5E0-0AAB3FA8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41"/>
            <a:ext cx="10512862" cy="2852737"/>
          </a:xfrm>
        </p:spPr>
        <p:txBody>
          <a:bodyPr anchor="b"/>
          <a:lstStyle>
            <a:lvl1pPr>
              <a:defRPr sz="599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5797A7-A6E2-44DF-9E36-A58FACDFC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6"/>
            <a:ext cx="10512862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CB53BB-B241-4D7C-B0AF-B4D785A0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6B0BB-07B4-4376-AC5F-00E22FC0A460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A5E5C2-86B7-4914-8428-C61E58AD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4F0F65-849E-4F92-A523-BBDE7050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10708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5ADF45-3972-41A6-AA5F-DBB4BF5F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5EBCCA-4719-4D30-A1C0-D4C560346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7A9969-22B0-4237-B0EF-F1795D076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F39537-96C5-4FAB-AE92-888C0814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7689-A5F5-40C2-A484-15EDAAFBAF60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F78FB-958A-417B-8245-356DD6F75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8B208C-982B-4666-AD04-774022843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101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80A88-0007-4087-AFB3-2989F4CF7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8"/>
            <a:ext cx="10512862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2E23B5-CAB9-4CCD-B5B2-A0BF8E1D6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BC7F6A-5B7C-40E6-AB42-92D861CB5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E91D16-2BB0-4B3B-BEDF-82DA2B969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A632DD-0662-49C0-8072-2EAD95613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4E1435-12D6-4BED-8009-2020D8E65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21F2D-3031-4619-8746-C5824F340251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9FB002-B11E-464C-BC5A-372AC2AD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E21D50-7D6C-408A-9917-BC13A57D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82557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434D56-B0B0-4A96-B468-07F695AD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FEE826-C196-4549-96E8-26090298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905E-251A-4EE0-955B-B400CE90C4FB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D7F6C9-37C3-4E96-9276-CCC57B47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54DF43-07D5-48DC-ADBD-533BA69B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1152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DF0572-4BDE-41E8-99AA-996688D0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136C-D76F-4411-8972-082181FE67A1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969866-67EE-4868-9425-AC114AD4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FAB1A3-0D40-4C0A-9C09-EAFF1C18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39592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FDA7B-F48E-4377-9485-4FBDD9DF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AD786B-76FA-4908-98BF-9183270F7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8"/>
            <a:ext cx="6170593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CB21CA-5EA5-417A-B34A-E049BF3BD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8A7874-A68B-4B92-A129-5D0A66C0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7FA1-0A78-4DC2-B3D3-AE319F63235D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B4AD9B-EFE6-4F31-8F62-7DE0ACEF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99BD89-068D-403B-AD20-3F11ED8B9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64531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38AC8-AAE3-4B19-8BA6-56D51629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D094DE-82A5-4B63-816C-C25B5AF45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8"/>
            <a:ext cx="6170593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2EDEC-E171-4DF5-A0E5-1F40330AC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245DFB-55EE-4150-A53B-792D4091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D3AB-92C5-4A0E-9DF0-0087ADDFB84C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AE4E0A-1BED-48CD-AEB5-5339E957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873539-1985-4B73-A1E6-64D311B6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6082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C5EF18-80D4-46FA-8327-C5C46816F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FA7966-6219-4900-91C9-63CD43B91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BF9A8-EA81-4F0E-9B4B-20ADD6CC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7FD2-1E38-4130-A23A-6DC3DDC664A6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A8BE63-3EFD-4D97-A51D-7755AE64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A088E9-5CB1-4516-98C6-4E927199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60163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0EEA00-4AA1-43F1-A2D6-AC5DA55DC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9BC652-5C29-451F-B081-9B649971D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6B85E2-7258-48A5-8A77-77077313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24E7-247F-4469-AA2C-C3D621355F08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00FE14-8882-423B-AB74-1816344F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F90056-21F4-4707-9B9C-C83AE66C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88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0317" y="6542765"/>
            <a:ext cx="590870" cy="288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AF489CC-3B7A-4DA5-A8C0-4984788D0EC5}" type="slidenum">
              <a:rPr lang="nl-NL" smtClean="0"/>
              <a:pPr/>
              <a:t>‹N°›</a:t>
            </a:fld>
            <a:endParaRPr lang="nl-NL" dirty="0"/>
          </a:p>
        </p:txBody>
      </p:sp>
      <p:sp>
        <p:nvSpPr>
          <p:cNvPr id="10" name="AddCustomFooter#1"/>
          <p:cNvSpPr txBox="1"/>
          <p:nvPr/>
        </p:nvSpPr>
        <p:spPr>
          <a:xfrm>
            <a:off x="315518" y="6538023"/>
            <a:ext cx="331129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baseline="0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| </a:t>
            </a:r>
            <a:r>
              <a:rPr lang="en-GB" sz="1200" baseline="0" dirty="0">
                <a:latin typeface="Verdana" pitchFamily="34" charset="0"/>
                <a:ea typeface="Verdana" pitchFamily="34" charset="0"/>
                <a:cs typeface="Verdana" pitchFamily="34" charset="0"/>
              </a:rPr>
              <a:t>Nov-18</a:t>
            </a:r>
            <a:r>
              <a:rPr lang="en-US" sz="1200" baseline="0" dirty="0">
                <a:latin typeface="Verdana" pitchFamily="34" charset="0"/>
                <a:ea typeface="Verdana" pitchFamily="34" charset="0"/>
                <a:cs typeface="Verdana" pitchFamily="34" charset="0"/>
              </a:rPr>
              <a:t> | Consulting/DDL| © Atos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88575" y="1454400"/>
            <a:ext cx="11660963" cy="4950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288575" y="164637"/>
            <a:ext cx="11660963" cy="7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 dirty="0"/>
              <a:t>Click to edit the header</a:t>
            </a:r>
          </a:p>
        </p:txBody>
      </p:sp>
    </p:spTree>
    <p:extLst>
      <p:ext uri="{BB962C8B-B14F-4D97-AF65-F5344CB8AC3E}">
        <p14:creationId xmlns:p14="http://schemas.microsoft.com/office/powerpoint/2010/main" val="320955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</p:sldLayoutIdLst>
  <p:hf hdr="0" ftr="0"/>
  <p:txStyles>
    <p:titleStyle>
      <a:lvl1pPr algn="l" defTabSz="1218895" rtl="0" eaLnBrk="1" latinLnBrk="0" hangingPunct="1">
        <a:spcBef>
          <a:spcPct val="0"/>
        </a:spcBef>
        <a:buNone/>
        <a:defRPr sz="3199" b="1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59910" indent="-359910" algn="l" defTabSz="1218895" rtl="0" eaLnBrk="1" latinLnBrk="0" hangingPunct="1">
        <a:spcBef>
          <a:spcPct val="20000"/>
        </a:spcBef>
        <a:buClr>
          <a:schemeClr val="tx2"/>
        </a:buClr>
        <a:buFont typeface="Lucida Sans Unicode" pitchFamily="34" charset="0"/>
        <a:buChar char="▶"/>
        <a:defRPr sz="2133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19820" indent="-359910" algn="l" defTabSz="1218895" rtl="0" eaLnBrk="1" latinLnBrk="0" hangingPunct="1">
        <a:spcBef>
          <a:spcPts val="512"/>
        </a:spcBef>
        <a:buClr>
          <a:schemeClr val="tx2"/>
        </a:buClr>
        <a:buFont typeface="Arial" pitchFamily="34" charset="0"/>
        <a:buChar char="–"/>
        <a:defRPr sz="2133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079730" indent="-359910" algn="l" defTabSz="1218895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439640" indent="-359910" algn="l" defTabSz="1218895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133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799550" indent="-359910" algn="l" defTabSz="1218895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133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70125A8-CFAE-4082-A65B-514B73DD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99D9E3-5018-4138-AC00-A8EF9B8F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E4AA45-B046-41D8-97AD-E6E1D55C8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BF11-EC8C-4478-8E3A-E3D4B03678F4}" type="datetime1">
              <a:rPr lang="fr-FR" smtClean="0"/>
              <a:t>04/02/2020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CC0378-CBFD-4430-9B6D-40C3DFC98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E8BB66-51B9-4930-AF6E-EF4036833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76F7-5D9D-4E10-A7E9-1A83E524F2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77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288575" y="164637"/>
            <a:ext cx="11660963" cy="7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dirty="0"/>
              <a:t>Click to edit the header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07043" y="6293068"/>
            <a:ext cx="342843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AF32-36D4-7344-A3EF-96AB86137B92}" type="slidenum">
              <a:rPr lang="en-GB" sz="1333" b="0" i="0" smtClean="0">
                <a:solidFill>
                  <a:schemeClr val="tx2"/>
                </a:solidFill>
                <a:latin typeface="Stag LCG Light" charset="0"/>
                <a:ea typeface="Stag LCG Light" charset="0"/>
                <a:cs typeface="Stag LCG Light" charset="0"/>
              </a:rPr>
              <a:pPr marL="0" marR="0" indent="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lang="en-GB" sz="1333" b="0" i="0" dirty="0">
                <a:solidFill>
                  <a:schemeClr val="tx2"/>
                </a:solidFill>
                <a:latin typeface="Stag LCG Book" charset="0"/>
                <a:ea typeface="Stag LCG Book" charset="0"/>
                <a:cs typeface="Stag LCG Book" charset="0"/>
              </a:rPr>
              <a:t>  |  </a:t>
            </a:r>
            <a:r>
              <a:rPr lang="en-GB" sz="1333" b="0" i="0" dirty="0">
                <a:solidFill>
                  <a:schemeClr val="tx2"/>
                </a:solidFill>
                <a:latin typeface="Stag LCG Light" charset="0"/>
                <a:ea typeface="Stag LCG Light" charset="0"/>
                <a:cs typeface="Stag LCG Light" charset="0"/>
              </a:rPr>
              <a:t>Trusted partner for your </a:t>
            </a:r>
            <a:r>
              <a:rPr lang="en-GB" sz="1333" b="0" i="0" dirty="0">
                <a:solidFill>
                  <a:schemeClr val="tx2"/>
                </a:solidFill>
                <a:latin typeface="Stag Sans LCG Book" charset="0"/>
                <a:ea typeface="Stag Sans LCG Book" charset="0"/>
                <a:cs typeface="Stag Sans LCG Book" charset="0"/>
              </a:rPr>
              <a:t>Digital Journey</a:t>
            </a:r>
          </a:p>
        </p:txBody>
      </p:sp>
    </p:spTree>
    <p:extLst>
      <p:ext uri="{BB962C8B-B14F-4D97-AF65-F5344CB8AC3E}">
        <p14:creationId xmlns:p14="http://schemas.microsoft.com/office/powerpoint/2010/main" val="173533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/>
  <p:txStyles>
    <p:titleStyle>
      <a:lvl1pPr algn="l" defTabSz="1218895" rtl="0" eaLnBrk="1" latinLnBrk="0" hangingPunct="1">
        <a:spcBef>
          <a:spcPct val="0"/>
        </a:spcBef>
        <a:buNone/>
        <a:defRPr sz="3199" b="0" i="0" kern="1200" baseline="0">
          <a:solidFill>
            <a:schemeClr val="tx1"/>
          </a:solidFill>
          <a:latin typeface="Stag LCG Medium" charset="0"/>
          <a:ea typeface="Stag LCG Medium" charset="0"/>
          <a:cs typeface="Stag LCG Medium" charset="0"/>
        </a:defRPr>
      </a:lvl1pPr>
    </p:titleStyle>
    <p:bodyStyle>
      <a:lvl1pPr marL="359910" indent="-359910" algn="l" defTabSz="1218895" rtl="0" eaLnBrk="1" latinLnBrk="0" hangingPunct="1">
        <a:spcBef>
          <a:spcPct val="20000"/>
        </a:spcBef>
        <a:buClr>
          <a:schemeClr val="tx2"/>
        </a:buClr>
        <a:buFont typeface="Lucida Sans Unicode" pitchFamily="34" charset="0"/>
        <a:buChar char="▶"/>
        <a:defRPr sz="2133" b="0" i="0" kern="1200" baseline="0">
          <a:solidFill>
            <a:schemeClr val="tx1"/>
          </a:solidFill>
          <a:latin typeface="Stag Sans LCG Light" charset="0"/>
          <a:ea typeface="Stag Sans LCG Light" charset="0"/>
          <a:cs typeface="Stag Sans LCG Light" charset="0"/>
        </a:defRPr>
      </a:lvl1pPr>
      <a:lvl2pPr marL="719820" indent="-359910" algn="l" defTabSz="1218895" rtl="0" eaLnBrk="1" latinLnBrk="0" hangingPunct="1">
        <a:spcBef>
          <a:spcPts val="512"/>
        </a:spcBef>
        <a:buClr>
          <a:schemeClr val="tx2"/>
        </a:buClr>
        <a:buFont typeface="Arial" pitchFamily="34" charset="0"/>
        <a:buChar char="–"/>
        <a:defRPr sz="2133" b="0" i="0" kern="1200" baseline="0">
          <a:solidFill>
            <a:schemeClr val="tx1"/>
          </a:solidFill>
          <a:latin typeface="Stag Sans LCG Light" charset="0"/>
          <a:ea typeface="Stag Sans LCG Light" charset="0"/>
          <a:cs typeface="Stag Sans LCG Light" charset="0"/>
        </a:defRPr>
      </a:lvl2pPr>
      <a:lvl3pPr marL="1079730" indent="-359910" algn="l" defTabSz="1218895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b="0" i="0" kern="1200">
          <a:solidFill>
            <a:schemeClr val="tx1"/>
          </a:solidFill>
          <a:latin typeface="Stag Sans LCG Light" charset="0"/>
          <a:ea typeface="Stag Sans LCG Light" charset="0"/>
          <a:cs typeface="Stag Sans LCG Light" charset="0"/>
        </a:defRPr>
      </a:lvl3pPr>
      <a:lvl4pPr marL="1439640" indent="-359910" algn="l" defTabSz="1218895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133" b="0" i="0" kern="1200" baseline="0">
          <a:solidFill>
            <a:schemeClr val="tx1"/>
          </a:solidFill>
          <a:latin typeface="Stag Sans LCG Light" charset="0"/>
          <a:ea typeface="Stag Sans LCG Light" charset="0"/>
          <a:cs typeface="Stag Sans LCG Light" charset="0"/>
        </a:defRPr>
      </a:lvl4pPr>
      <a:lvl5pPr marL="1799550" indent="-359910" algn="l" defTabSz="1218895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133" b="0" i="0" kern="1200">
          <a:solidFill>
            <a:schemeClr val="tx1"/>
          </a:solidFill>
          <a:latin typeface="Stag Sans LCG Light" charset="0"/>
          <a:ea typeface="Stag Sans LCG Light" charset="0"/>
          <a:cs typeface="Stag Sans LCG Light" charset="0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148" y="376239"/>
            <a:ext cx="11642867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6220" y="1455740"/>
            <a:ext cx="11659796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01252" y="6535057"/>
            <a:ext cx="825285" cy="2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009" tIns="50006" rIns="100009" bIns="50006" anchor="ctr">
            <a:spAutoFit/>
          </a:bodyPr>
          <a:lstStyle>
            <a:lvl1pPr defTabSz="415925" eaLnBrk="0" hangingPunct="0"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1pPr>
            <a:lvl2pPr marL="742950" indent="-285750" defTabSz="415925" eaLnBrk="0" hangingPunct="0"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2pPr>
            <a:lvl3pPr marL="1143000" indent="-228600" defTabSz="415925" eaLnBrk="0" hangingPunct="0"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3pPr>
            <a:lvl4pPr marL="1600200" indent="-228600" defTabSz="415925" eaLnBrk="0" hangingPunct="0"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4pPr>
            <a:lvl5pPr marL="2057400" indent="-228600" defTabSz="415925" eaLnBrk="0" hangingPunct="0"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5pPr>
            <a:lvl6pPr marL="2514600" indent="-228600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6pPr>
            <a:lvl7pPr marL="2971800" indent="-228600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7pPr>
            <a:lvl8pPr marL="3429000" indent="-228600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8pPr>
            <a:lvl9pPr marL="3886200" indent="-228600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7725" algn="l"/>
                <a:tab pos="1695450" algn="l"/>
                <a:tab pos="2543175" algn="l"/>
                <a:tab pos="3389313" algn="l"/>
                <a:tab pos="4238625" algn="l"/>
                <a:tab pos="5083175" algn="l"/>
                <a:tab pos="5934075" algn="l"/>
                <a:tab pos="6778625" algn="l"/>
                <a:tab pos="7627938" algn="l"/>
                <a:tab pos="8474075" algn="l"/>
                <a:tab pos="9317038" algn="l"/>
              </a:tabLst>
              <a:defRPr sz="2400">
                <a:solidFill>
                  <a:schemeClr val="tx1"/>
                </a:solidFill>
                <a:latin typeface="Lucida Sans Unicode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463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7BBDBE16-9CD6-445E-B48B-4D9D7507000B}" type="slidenum">
              <a:rPr lang="en-US" sz="900" smtClean="0">
                <a:solidFill>
                  <a:srgbClr val="818181"/>
                </a:solidFill>
                <a:latin typeface="Lucida Sans" pitchFamily="34" charset="0"/>
              </a:rPr>
              <a:pPr algn="ctr" eaLnBrk="1" hangingPunct="1">
                <a:spcBef>
                  <a:spcPts val="463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‹N°›</a:t>
            </a:fld>
            <a:endParaRPr lang="en-US" sz="900" dirty="0">
              <a:solidFill>
                <a:srgbClr val="818181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3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Verdana"/>
          <a:ea typeface="MS PGothic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</a:defRPr>
      </a:lvl5pPr>
      <a:lvl6pPr marL="457086"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Lucida Sans" charset="0"/>
          <a:ea typeface="ＭＳ Ｐゴシック" charset="0"/>
          <a:cs typeface="Arial" charset="0"/>
        </a:defRPr>
      </a:lvl6pPr>
      <a:lvl7pPr marL="914171"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Lucida Sans" charset="0"/>
          <a:ea typeface="ＭＳ Ｐゴシック" charset="0"/>
          <a:cs typeface="Arial" charset="0"/>
        </a:defRPr>
      </a:lvl7pPr>
      <a:lvl8pPr marL="1371257"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Lucida Sans" charset="0"/>
          <a:ea typeface="ＭＳ Ｐゴシック" charset="0"/>
          <a:cs typeface="Arial" charset="0"/>
        </a:defRPr>
      </a:lvl8pPr>
      <a:lvl9pPr marL="1828343" algn="l" rtl="0" eaLnBrk="1" fontAlgn="base" hangingPunct="1">
        <a:spcBef>
          <a:spcPct val="0"/>
        </a:spcBef>
        <a:spcAft>
          <a:spcPct val="0"/>
        </a:spcAft>
        <a:defRPr sz="2399" b="1">
          <a:solidFill>
            <a:srgbClr val="000000"/>
          </a:solidFill>
          <a:latin typeface="Lucida Sans" charset="0"/>
          <a:ea typeface="ＭＳ Ｐゴシック" charset="0"/>
          <a:cs typeface="Arial" charset="0"/>
        </a:defRPr>
      </a:lvl9pPr>
    </p:titleStyle>
    <p:bodyStyle>
      <a:lvl1pPr marL="268221" indent="-268221" algn="l" rtl="0" eaLnBrk="1" fontAlgn="base" hangingPunct="1">
        <a:spcBef>
          <a:spcPct val="20000"/>
        </a:spcBef>
        <a:spcAft>
          <a:spcPct val="0"/>
        </a:spcAft>
        <a:buClr>
          <a:srgbClr val="0066A1"/>
        </a:buClr>
        <a:buFont typeface="Lucida Sans Unicode" pitchFamily="34" charset="0"/>
        <a:buChar char="▶"/>
        <a:defRPr sz="1600">
          <a:solidFill>
            <a:srgbClr val="000000"/>
          </a:solidFill>
          <a:latin typeface="Verdana"/>
          <a:ea typeface="MS PGothic" pitchFamily="34" charset="-128"/>
          <a:cs typeface="Verdana"/>
        </a:defRPr>
      </a:lvl1pPr>
      <a:lvl2pPr marL="539616" indent="-269807" algn="l" rtl="0" eaLnBrk="1" fontAlgn="base" hangingPunct="1">
        <a:spcBef>
          <a:spcPct val="20000"/>
        </a:spcBef>
        <a:spcAft>
          <a:spcPct val="0"/>
        </a:spcAft>
        <a:buClr>
          <a:srgbClr val="0066A1"/>
        </a:buClr>
        <a:buFont typeface="Arial" charset="0"/>
        <a:buChar char="–"/>
        <a:defRPr sz="1600">
          <a:solidFill>
            <a:srgbClr val="000000"/>
          </a:solidFill>
          <a:latin typeface="Verdana"/>
          <a:ea typeface="Arial" charset="0"/>
          <a:cs typeface="Verdana"/>
        </a:defRPr>
      </a:lvl2pPr>
      <a:lvl3pPr marL="809423" indent="-268221" algn="l" rtl="0" eaLnBrk="1" fontAlgn="base" hangingPunct="1">
        <a:spcBef>
          <a:spcPct val="20000"/>
        </a:spcBef>
        <a:spcAft>
          <a:spcPct val="0"/>
        </a:spcAft>
        <a:buClr>
          <a:srgbClr val="0066A1"/>
        </a:buClr>
        <a:buFont typeface="Arial" charset="0"/>
        <a:buChar char="•"/>
        <a:defRPr sz="1600">
          <a:solidFill>
            <a:srgbClr val="000000"/>
          </a:solidFill>
          <a:latin typeface="Verdana"/>
          <a:ea typeface="Arial" charset="0"/>
          <a:cs typeface="Verdana"/>
        </a:defRPr>
      </a:lvl3pPr>
      <a:lvl4pPr marL="1080818" indent="-269807" algn="l" rtl="0" eaLnBrk="1" fontAlgn="base" hangingPunct="1">
        <a:spcBef>
          <a:spcPct val="20000"/>
        </a:spcBef>
        <a:spcAft>
          <a:spcPct val="0"/>
        </a:spcAft>
        <a:buClr>
          <a:srgbClr val="0065A2"/>
        </a:buClr>
        <a:buFont typeface="Arial" charset="0"/>
        <a:buChar char="–"/>
        <a:defRPr sz="1600">
          <a:solidFill>
            <a:srgbClr val="000000"/>
          </a:solidFill>
          <a:latin typeface="+mn-lt"/>
          <a:ea typeface="Arial" charset="0"/>
          <a:cs typeface="+mn-cs"/>
        </a:defRPr>
      </a:lvl4pPr>
      <a:lvl5pPr marL="1349037" indent="-268221" algn="l" rtl="0" eaLnBrk="1" fontAlgn="base" hangingPunct="1">
        <a:spcBef>
          <a:spcPct val="20000"/>
        </a:spcBef>
        <a:spcAft>
          <a:spcPct val="0"/>
        </a:spcAft>
        <a:buClr>
          <a:srgbClr val="0065A2"/>
        </a:buClr>
        <a:buFont typeface="Arial" charset="0"/>
        <a:buChar char="»"/>
        <a:defRPr sz="1600">
          <a:solidFill>
            <a:srgbClr val="000000"/>
          </a:solidFill>
          <a:latin typeface="+mn-lt"/>
          <a:ea typeface="Arial" charset="0"/>
          <a:cs typeface="+mn-cs"/>
        </a:defRPr>
      </a:lvl5pPr>
      <a:lvl6pPr marL="1806123" indent="-268221" algn="l" rtl="0" eaLnBrk="1" fontAlgn="base" hangingPunct="1">
        <a:spcBef>
          <a:spcPct val="20000"/>
        </a:spcBef>
        <a:spcAft>
          <a:spcPct val="0"/>
        </a:spcAft>
        <a:buClr>
          <a:srgbClr val="0065A2"/>
        </a:buClr>
        <a:buFont typeface="Arial" charset="0"/>
        <a:buChar char="»"/>
        <a:defRPr sz="1600">
          <a:solidFill>
            <a:srgbClr val="000000"/>
          </a:solidFill>
          <a:latin typeface="+mn-lt"/>
          <a:ea typeface="Arial" charset="0"/>
          <a:cs typeface="+mn-cs"/>
        </a:defRPr>
      </a:lvl6pPr>
      <a:lvl7pPr marL="2263209" indent="-268221" algn="l" rtl="0" eaLnBrk="1" fontAlgn="base" hangingPunct="1">
        <a:spcBef>
          <a:spcPct val="20000"/>
        </a:spcBef>
        <a:spcAft>
          <a:spcPct val="0"/>
        </a:spcAft>
        <a:buClr>
          <a:srgbClr val="0065A2"/>
        </a:buClr>
        <a:buFont typeface="Arial" charset="0"/>
        <a:buChar char="»"/>
        <a:defRPr sz="1600">
          <a:solidFill>
            <a:srgbClr val="000000"/>
          </a:solidFill>
          <a:latin typeface="+mn-lt"/>
          <a:ea typeface="Arial" charset="0"/>
          <a:cs typeface="+mn-cs"/>
        </a:defRPr>
      </a:lvl7pPr>
      <a:lvl8pPr marL="2720294" indent="-268221" algn="l" rtl="0" eaLnBrk="1" fontAlgn="base" hangingPunct="1">
        <a:spcBef>
          <a:spcPct val="20000"/>
        </a:spcBef>
        <a:spcAft>
          <a:spcPct val="0"/>
        </a:spcAft>
        <a:buClr>
          <a:srgbClr val="0065A2"/>
        </a:buClr>
        <a:buFont typeface="Arial" charset="0"/>
        <a:buChar char="»"/>
        <a:defRPr sz="1600">
          <a:solidFill>
            <a:srgbClr val="000000"/>
          </a:solidFill>
          <a:latin typeface="+mn-lt"/>
          <a:ea typeface="Arial" charset="0"/>
          <a:cs typeface="+mn-cs"/>
        </a:defRPr>
      </a:lvl8pPr>
      <a:lvl9pPr marL="3177380" indent="-268221" algn="l" rtl="0" eaLnBrk="1" fontAlgn="base" hangingPunct="1">
        <a:spcBef>
          <a:spcPct val="20000"/>
        </a:spcBef>
        <a:spcAft>
          <a:spcPct val="0"/>
        </a:spcAft>
        <a:buClr>
          <a:srgbClr val="0065A2"/>
        </a:buClr>
        <a:buFont typeface="Arial" charset="0"/>
        <a:buChar char="»"/>
        <a:defRPr sz="1600">
          <a:solidFill>
            <a:srgbClr val="000000"/>
          </a:solidFill>
          <a:latin typeface="+mn-lt"/>
          <a:ea typeface="Arial" charset="0"/>
          <a:cs typeface="+mn-cs"/>
        </a:defRPr>
      </a:lvl9pPr>
    </p:bodyStyle>
    <p:otherStyle>
      <a:defPPr>
        <a:defRPr lang="fr-FR"/>
      </a:defPPr>
      <a:lvl1pPr marL="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70125A8-CFAE-4082-A65B-514B73DD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99D9E3-5018-4138-AC00-A8EF9B8F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E4AA45-B046-41D8-97AD-E6E1D55C8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BF11-EC8C-4478-8E3A-E3D4B03678F4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CC0378-CBFD-4430-9B6D-40C3DFC98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E8BB66-51B9-4930-AF6E-EF4036833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76F7-5D9D-4E10-A7E9-1A83E524F28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704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/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contrast="-1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855880D-EE19-427E-9461-14AA2F7D26FB}"/>
              </a:ext>
            </a:extLst>
          </p:cNvPr>
          <p:cNvSpPr txBox="1">
            <a:spLocks/>
          </p:cNvSpPr>
          <p:nvPr/>
        </p:nvSpPr>
        <p:spPr>
          <a:xfrm>
            <a:off x="2867494" y="1219201"/>
            <a:ext cx="645383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Plénière</a:t>
            </a:r>
          </a:p>
        </p:txBody>
      </p:sp>
      <p:pic>
        <p:nvPicPr>
          <p:cNvPr id="6" name="Picture 2" descr="RÃ©sultat de recherche d'images pour &quot;avantix&quot;">
            <a:extLst>
              <a:ext uri="{FF2B5EF4-FFF2-40B4-BE49-F238E27FC236}">
                <a16:creationId xmlns:a16="http://schemas.microsoft.com/office/drawing/2014/main" id="{E62FE742-352F-41C6-B393-E1FB3EBB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32" y="5128755"/>
            <a:ext cx="1722760" cy="172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7CEB3-DBD3-4955-AB5B-210273AF61AB}"/>
              </a:ext>
            </a:extLst>
          </p:cNvPr>
          <p:cNvSpPr/>
          <p:nvPr/>
        </p:nvSpPr>
        <p:spPr>
          <a:xfrm>
            <a:off x="4594641" y="3056460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Jeudi 30 janvier 2020</a:t>
            </a:r>
          </a:p>
        </p:txBody>
      </p:sp>
    </p:spTree>
    <p:extLst>
      <p:ext uri="{BB962C8B-B14F-4D97-AF65-F5344CB8AC3E}">
        <p14:creationId xmlns:p14="http://schemas.microsoft.com/office/powerpoint/2010/main" val="2069442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Etat de l’art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A529-8BFA-4A71-96EC-343B53919A6E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B5BC0A-1048-456E-B2E9-C44A53F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10</a:t>
            </a:fld>
            <a:endParaRPr lang="fr-FR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79964F64-A8D6-418A-87EC-3C1432FE2EE4}"/>
              </a:ext>
            </a:extLst>
          </p:cNvPr>
          <p:cNvSpPr txBox="1">
            <a:spLocks/>
          </p:cNvSpPr>
          <p:nvPr/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De nombreuses similitudes avec d’autres domaines:</a:t>
            </a: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Milieu maritime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Ex : Communication des cétacés (Grand dauphin, cachalot </a:t>
            </a:r>
            <a:r>
              <a:rPr lang="fr-FR" sz="1600" dirty="0" err="1">
                <a:solidFill>
                  <a:sysClr val="windowText" lastClr="000000"/>
                </a:solidFill>
              </a:rPr>
              <a:t>etc</a:t>
            </a:r>
            <a:r>
              <a:rPr lang="fr-FR" sz="1600" dirty="0">
                <a:solidFill>
                  <a:sysClr val="windowText" lastClr="000000"/>
                </a:solidFill>
              </a:rPr>
              <a:t>)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q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Milieu animalier 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Ex : Communication chez les chauves-souris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Milieu acoustique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Ex : identification de musique via l’application </a:t>
            </a:r>
            <a:r>
              <a:rPr lang="fr-FR" sz="1600" dirty="0" err="1">
                <a:solidFill>
                  <a:sysClr val="windowText" lastClr="000000"/>
                </a:solidFill>
              </a:rPr>
              <a:t>shazam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u="sng" dirty="0">
              <a:solidFill>
                <a:sysClr val="windowText" lastClr="000000"/>
              </a:solidFill>
            </a:endParaRP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u="sng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9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3368B-84A1-42A5-98F7-7F890C5A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Avancements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4814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295400"/>
            <a:ext cx="11660963" cy="509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Utilisation de plusieurs sources de données</a:t>
            </a:r>
          </a:p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Jeux de données simulées : 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Données simulées par </a:t>
            </a:r>
            <a:r>
              <a:rPr lang="fr-FR" sz="1600" dirty="0" err="1">
                <a:solidFill>
                  <a:sysClr val="windowText" lastClr="000000"/>
                </a:solidFill>
              </a:rPr>
              <a:t>Avantix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Données labelisées regroupant les principales PDW avec des signaux mono et multi-capteurs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Jeux de données réelles : les données sont anonymisées  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Jeu de données 1 : données fournies par </a:t>
            </a:r>
            <a:r>
              <a:rPr lang="fr-FR" sz="1600" dirty="0" err="1">
                <a:solidFill>
                  <a:sysClr val="windowText" lastClr="000000"/>
                </a:solidFill>
              </a:rPr>
              <a:t>Avantix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Jeu de données 2 : données provenant de relevés effectués en Norvège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Les Formes d’ondes :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Jeu de données fournies par la DGA</a:t>
            </a: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Chaque signal caractérise un cas mono-radar</a:t>
            </a: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2EE9D-8CD2-4FC3-96BF-1C20C40B4B2D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8AF07D94-2FBA-458B-8B2A-C6A7CC8315A9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5888EB-5407-4BB8-BF82-27CCD0F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760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295400"/>
            <a:ext cx="11660963" cy="509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0" lvl="0" indent="0">
              <a:buClr>
                <a:srgbClr val="0066A1"/>
              </a:buClr>
              <a:buNone/>
              <a:defRPr/>
            </a:pPr>
            <a:r>
              <a:rPr lang="fr-FR" sz="1600" i="1" dirty="0">
                <a:solidFill>
                  <a:sysClr val="windowText" lastClr="000000"/>
                </a:solidFill>
              </a:rPr>
              <a:t>Dans la suite de cette présentation tous les graphiques seront construits à partir des jeux de données des Formes d’Ondes ou des données réelles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marL="0" lvl="0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Caractéristiques des jeux de données : </a:t>
            </a:r>
          </a:p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Chaque jeu de données regroupe plusieurs caractéristiques sur un signal : Fréquence, Durée d’impulsion, Niveau, TOA / </a:t>
            </a:r>
            <a:r>
              <a:rPr lang="fr-FR" sz="1600" dirty="0" err="1">
                <a:solidFill>
                  <a:sysClr val="windowText" lastClr="000000"/>
                </a:solidFill>
              </a:rPr>
              <a:t>dTOA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Selon leur provenance certains jeux de données sont :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Semi-labelisés : jeux de données réelles</a:t>
            </a:r>
          </a:p>
          <a:p>
            <a:pPr lvl="2">
              <a:buClr>
                <a:srgbClr val="0066A1"/>
              </a:buClr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Entièrement labélisés : jeux de données simulées + FO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2EE9D-8CD2-4FC3-96BF-1C20C40B4B2D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8AF07D94-2FBA-458B-8B2A-C6A7CC8315A9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5888EB-5407-4BB8-BF82-27CCD0F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99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5" name="Titre 2">
            <a:extLst>
              <a:ext uri="{FF2B5EF4-FFF2-40B4-BE49-F238E27FC236}">
                <a16:creationId xmlns:a16="http://schemas.microsoft.com/office/drawing/2014/main" id="{0E53F46A-B664-48DF-94C0-193DED31FAC9}"/>
              </a:ext>
            </a:extLst>
          </p:cNvPr>
          <p:cNvSpPr txBox="1">
            <a:spLocks/>
          </p:cNvSpPr>
          <p:nvPr/>
        </p:nvSpPr>
        <p:spPr>
          <a:xfrm>
            <a:off x="643510" y="2038659"/>
            <a:ext cx="2529237" cy="12379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31" name="Espace réservé du contenu 4">
            <a:extLst>
              <a:ext uri="{FF2B5EF4-FFF2-40B4-BE49-F238E27FC236}">
                <a16:creationId xmlns:a16="http://schemas.microsoft.com/office/drawing/2014/main" id="{C211C5D8-F3B7-4BCB-B856-3F58B83D12DD}"/>
              </a:ext>
            </a:extLst>
          </p:cNvPr>
          <p:cNvSpPr txBox="1">
            <a:spLocks/>
          </p:cNvSpPr>
          <p:nvPr/>
        </p:nvSpPr>
        <p:spPr>
          <a:xfrm>
            <a:off x="131497" y="5740161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Représentation d’un signal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D4C4E8-9848-4120-B3FE-46A5D774E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412" y="0"/>
            <a:ext cx="7993305" cy="6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3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5" name="Titre 2">
            <a:extLst>
              <a:ext uri="{FF2B5EF4-FFF2-40B4-BE49-F238E27FC236}">
                <a16:creationId xmlns:a16="http://schemas.microsoft.com/office/drawing/2014/main" id="{0E53F46A-B664-48DF-94C0-193DED31FAC9}"/>
              </a:ext>
            </a:extLst>
          </p:cNvPr>
          <p:cNvSpPr txBox="1">
            <a:spLocks/>
          </p:cNvSpPr>
          <p:nvPr/>
        </p:nvSpPr>
        <p:spPr>
          <a:xfrm>
            <a:off x="643510" y="2038659"/>
            <a:ext cx="2529237" cy="12379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102" name="Espace réservé du contenu 4">
            <a:extLst>
              <a:ext uri="{FF2B5EF4-FFF2-40B4-BE49-F238E27FC236}">
                <a16:creationId xmlns:a16="http://schemas.microsoft.com/office/drawing/2014/main" id="{D48C1B25-EDFF-42B6-A7EF-4B8156C74C72}"/>
              </a:ext>
            </a:extLst>
          </p:cNvPr>
          <p:cNvSpPr txBox="1">
            <a:spLocks/>
          </p:cNvSpPr>
          <p:nvPr/>
        </p:nvSpPr>
        <p:spPr>
          <a:xfrm>
            <a:off x="131497" y="5740161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Représentation d’un signal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A99E51-AA23-4823-9578-1E80161EB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012" y="-38008"/>
            <a:ext cx="7767765" cy="6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63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5" name="Titre 2">
            <a:extLst>
              <a:ext uri="{FF2B5EF4-FFF2-40B4-BE49-F238E27FC236}">
                <a16:creationId xmlns:a16="http://schemas.microsoft.com/office/drawing/2014/main" id="{D81942A7-F215-4BAC-AF84-EB507C60A70D}"/>
              </a:ext>
            </a:extLst>
          </p:cNvPr>
          <p:cNvSpPr txBox="1">
            <a:spLocks/>
          </p:cNvSpPr>
          <p:nvPr/>
        </p:nvSpPr>
        <p:spPr>
          <a:xfrm>
            <a:off x="643510" y="2038659"/>
            <a:ext cx="2529237" cy="12379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37" name="Espace réservé du contenu 4">
            <a:extLst>
              <a:ext uri="{FF2B5EF4-FFF2-40B4-BE49-F238E27FC236}">
                <a16:creationId xmlns:a16="http://schemas.microsoft.com/office/drawing/2014/main" id="{0822C56E-4030-4F68-A6BA-2BCF2DCF714E}"/>
              </a:ext>
            </a:extLst>
          </p:cNvPr>
          <p:cNvSpPr txBox="1">
            <a:spLocks/>
          </p:cNvSpPr>
          <p:nvPr/>
        </p:nvSpPr>
        <p:spPr>
          <a:xfrm>
            <a:off x="131497" y="5740161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Représentation d’un signal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110623-E6F9-47D3-A524-2741ABFA6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471" y="3898"/>
            <a:ext cx="7815306" cy="649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5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5" name="Titre 2">
            <a:extLst>
              <a:ext uri="{FF2B5EF4-FFF2-40B4-BE49-F238E27FC236}">
                <a16:creationId xmlns:a16="http://schemas.microsoft.com/office/drawing/2014/main" id="{D81942A7-F215-4BAC-AF84-EB507C60A70D}"/>
              </a:ext>
            </a:extLst>
          </p:cNvPr>
          <p:cNvSpPr txBox="1">
            <a:spLocks/>
          </p:cNvSpPr>
          <p:nvPr/>
        </p:nvSpPr>
        <p:spPr>
          <a:xfrm>
            <a:off x="643510" y="2038659"/>
            <a:ext cx="2529237" cy="12379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37" name="Espace réservé du contenu 4">
            <a:extLst>
              <a:ext uri="{FF2B5EF4-FFF2-40B4-BE49-F238E27FC236}">
                <a16:creationId xmlns:a16="http://schemas.microsoft.com/office/drawing/2014/main" id="{0822C56E-4030-4F68-A6BA-2BCF2DCF714E}"/>
              </a:ext>
            </a:extLst>
          </p:cNvPr>
          <p:cNvSpPr txBox="1">
            <a:spLocks/>
          </p:cNvSpPr>
          <p:nvPr/>
        </p:nvSpPr>
        <p:spPr>
          <a:xfrm>
            <a:off x="131497" y="5740161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Représentation d’un signal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03E7E1-00DF-4424-8526-12CCA07D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75" y="0"/>
            <a:ext cx="7833749" cy="6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5" name="Titre 2">
            <a:extLst>
              <a:ext uri="{FF2B5EF4-FFF2-40B4-BE49-F238E27FC236}">
                <a16:creationId xmlns:a16="http://schemas.microsoft.com/office/drawing/2014/main" id="{D81942A7-F215-4BAC-AF84-EB507C60A70D}"/>
              </a:ext>
            </a:extLst>
          </p:cNvPr>
          <p:cNvSpPr txBox="1">
            <a:spLocks/>
          </p:cNvSpPr>
          <p:nvPr/>
        </p:nvSpPr>
        <p:spPr>
          <a:xfrm>
            <a:off x="643510" y="2038659"/>
            <a:ext cx="2529237" cy="12379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F27AD5AF-6ABD-43D3-8D46-37BD7A6434F9}"/>
              </a:ext>
            </a:extLst>
          </p:cNvPr>
          <p:cNvSpPr txBox="1">
            <a:spLocks/>
          </p:cNvSpPr>
          <p:nvPr/>
        </p:nvSpPr>
        <p:spPr>
          <a:xfrm>
            <a:off x="131497" y="5740161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Représentation d’un signal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9ADA1E-D6EE-46AC-A339-F5A8FF6CC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263" y="0"/>
            <a:ext cx="7633513" cy="64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61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AB62679C-56B7-45A7-B43C-9EFC95B53FE2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Les données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F08F309-66B5-4E86-B409-BF7C8A63234C}"/>
              </a:ext>
            </a:extLst>
          </p:cNvPr>
          <p:cNvSpPr txBox="1">
            <a:spLocks/>
          </p:cNvSpPr>
          <p:nvPr/>
        </p:nvSpPr>
        <p:spPr>
          <a:xfrm>
            <a:off x="-35154" y="1295400"/>
            <a:ext cx="6205766" cy="494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Pré-traitements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Modification des valeurs de la Durée d’impulsion et de la fréquence du jeu de données : 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C00000"/>
                </a:solidFill>
              </a:rPr>
              <a:t>Problème :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Erreur de quantification des données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Les données sont trop espacées 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92D050"/>
                </a:solidFill>
              </a:rPr>
              <a:t>Solution :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Récupération de la plus petite valeur du pas de quantification pour chaque variable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Création d’un échantillon uniformément réparti sur l’intervalle +/- du pas de quantification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Ajout de ces valeurs à celles de la variable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330A6B-A482-44A7-94C2-59B3FC9A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1468438"/>
            <a:ext cx="60483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4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5569-C4D0-4581-A600-7A074D6C1AE7}" type="datetime1">
              <a:rPr lang="fr-FR" smtClean="0"/>
              <a:t>04/02/2020</a:t>
            </a:fld>
            <a:endParaRPr lang="fr-FR"/>
          </a:p>
        </p:txBody>
      </p:sp>
      <p:sp>
        <p:nvSpPr>
          <p:cNvPr id="35" name="Titre 2">
            <a:extLst>
              <a:ext uri="{FF2B5EF4-FFF2-40B4-BE49-F238E27FC236}">
                <a16:creationId xmlns:a16="http://schemas.microsoft.com/office/drawing/2014/main" id="{1D05B9FB-2B61-4A93-A7E7-21449C18B77F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Lexique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1B5125-B6E2-454F-8FCE-BB0AFDB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</a:t>
            </a:fld>
            <a:endParaRPr lang="fr-FR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E56E27D-1694-4748-AA22-B535B137B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814285"/>
              </p:ext>
            </p:extLst>
          </p:nvPr>
        </p:nvGraphicFramePr>
        <p:xfrm>
          <a:off x="1794706" y="1866900"/>
          <a:ext cx="8648700" cy="31242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71327">
                  <a:extLst>
                    <a:ext uri="{9D8B030D-6E8A-4147-A177-3AD203B41FA5}">
                      <a16:colId xmlns:a16="http://schemas.microsoft.com/office/drawing/2014/main" val="2045281724"/>
                    </a:ext>
                  </a:extLst>
                </a:gridCol>
                <a:gridCol w="6577373">
                  <a:extLst>
                    <a:ext uri="{9D8B030D-6E8A-4147-A177-3AD203B41FA5}">
                      <a16:colId xmlns:a16="http://schemas.microsoft.com/office/drawing/2014/main" val="1704864409"/>
                    </a:ext>
                  </a:extLst>
                </a:gridCol>
              </a:tblGrid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5274552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Vocabulaire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Définition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039226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Base de données radar 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Regroupement des caractéristiques des radars 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191675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Jeu de données 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Regroupement de lots d’impulsions (regroupement de signaux)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303186"/>
                  </a:ext>
                </a:extLst>
              </a:tr>
              <a:tr h="443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Lot d’impulsions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Ensemble d’impulsions pouvant contenir un ou plusieurs émetteurs (1 signal)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5293768"/>
                  </a:ext>
                </a:extLst>
              </a:tr>
              <a:tr h="907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Impulsion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Description d’un lot d’impulsions avec les infos TOA, </a:t>
                      </a:r>
                      <a:r>
                        <a:rPr lang="fr-FR" sz="1600" dirty="0" err="1">
                          <a:effectLst/>
                        </a:rPr>
                        <a:t>dTOA</a:t>
                      </a:r>
                      <a:r>
                        <a:rPr lang="fr-FR" sz="1600" dirty="0">
                          <a:effectLst/>
                        </a:rPr>
                        <a:t>, </a:t>
                      </a:r>
                      <a:r>
                        <a:rPr lang="fr-FR" sz="1600" dirty="0" err="1">
                          <a:effectLst/>
                        </a:rPr>
                        <a:t>Level</a:t>
                      </a:r>
                      <a:r>
                        <a:rPr lang="fr-FR" sz="1600" dirty="0">
                          <a:effectLst/>
                        </a:rPr>
                        <a:t>, Fréquence, Durée d’impulsion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2478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556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2) Stratégie de </a:t>
            </a:r>
            <a:r>
              <a:rPr kumimoji="0" lang="fr-FR" sz="3199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désentrelacement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AF95-E949-425F-A06B-0D10082CE7B3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DB2474-4A89-434A-8969-1E1024D2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20</a:t>
            </a:fld>
            <a:endParaRPr lang="fr-FR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E930710E-42CC-4F2D-9584-8AC437BFECF2}"/>
              </a:ext>
            </a:extLst>
          </p:cNvPr>
          <p:cNvSpPr/>
          <p:nvPr/>
        </p:nvSpPr>
        <p:spPr>
          <a:xfrm rot="13464380">
            <a:off x="8156276" y="2985162"/>
            <a:ext cx="1725437" cy="1858097"/>
          </a:xfrm>
          <a:custGeom>
            <a:avLst/>
            <a:gdLst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923" h="1102580">
                <a:moveTo>
                  <a:pt x="0" y="0"/>
                </a:moveTo>
                <a:cubicBezTo>
                  <a:pt x="801540" y="212142"/>
                  <a:pt x="1156851" y="160934"/>
                  <a:pt x="1877923" y="0"/>
                </a:cubicBezTo>
                <a:lnTo>
                  <a:pt x="1877923" y="1102580"/>
                </a:lnTo>
                <a:cubicBezTo>
                  <a:pt x="1193427" y="883124"/>
                  <a:pt x="625974" y="912385"/>
                  <a:pt x="0" y="1102580"/>
                </a:cubicBezTo>
                <a:lnTo>
                  <a:pt x="0" y="0"/>
                </a:lnTo>
                <a:close/>
              </a:path>
            </a:pathLst>
          </a:custGeom>
          <a:solidFill>
            <a:srgbClr val="3C8A2E">
              <a:lumMod val="60000"/>
              <a:lumOff val="4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1702D704-9355-4F5F-BAC7-F13E2C226E04}"/>
              </a:ext>
            </a:extLst>
          </p:cNvPr>
          <p:cNvSpPr/>
          <p:nvPr/>
        </p:nvSpPr>
        <p:spPr>
          <a:xfrm rot="9073758">
            <a:off x="5520669" y="2662743"/>
            <a:ext cx="1725437" cy="1858097"/>
          </a:xfrm>
          <a:custGeom>
            <a:avLst/>
            <a:gdLst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923" h="1102580">
                <a:moveTo>
                  <a:pt x="0" y="0"/>
                </a:moveTo>
                <a:cubicBezTo>
                  <a:pt x="801540" y="212142"/>
                  <a:pt x="1156851" y="160934"/>
                  <a:pt x="1877923" y="0"/>
                </a:cubicBezTo>
                <a:lnTo>
                  <a:pt x="1877923" y="1102580"/>
                </a:lnTo>
                <a:cubicBezTo>
                  <a:pt x="1193427" y="883124"/>
                  <a:pt x="625974" y="912385"/>
                  <a:pt x="0" y="110258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1DE"/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5C16A1-4D30-44E1-83CD-3E02FBBD1E4F}"/>
              </a:ext>
            </a:extLst>
          </p:cNvPr>
          <p:cNvSpPr/>
          <p:nvPr/>
        </p:nvSpPr>
        <p:spPr>
          <a:xfrm rot="1806303">
            <a:off x="3292160" y="3012135"/>
            <a:ext cx="2271212" cy="2198351"/>
          </a:xfrm>
          <a:custGeom>
            <a:avLst/>
            <a:gdLst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  <a:gd name="connsiteX0" fmla="*/ 0 w 1877923"/>
              <a:gd name="connsiteY0" fmla="*/ 0 h 1102580"/>
              <a:gd name="connsiteX1" fmla="*/ 1877923 w 1877923"/>
              <a:gd name="connsiteY1" fmla="*/ 0 h 1102580"/>
              <a:gd name="connsiteX2" fmla="*/ 1877923 w 1877923"/>
              <a:gd name="connsiteY2" fmla="*/ 1102580 h 1102580"/>
              <a:gd name="connsiteX3" fmla="*/ 0 w 1877923"/>
              <a:gd name="connsiteY3" fmla="*/ 1102580 h 1102580"/>
              <a:gd name="connsiteX4" fmla="*/ 0 w 1877923"/>
              <a:gd name="connsiteY4" fmla="*/ 0 h 110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923" h="1102580">
                <a:moveTo>
                  <a:pt x="0" y="0"/>
                </a:moveTo>
                <a:cubicBezTo>
                  <a:pt x="801540" y="212142"/>
                  <a:pt x="1156851" y="160934"/>
                  <a:pt x="1877923" y="0"/>
                </a:cubicBezTo>
                <a:lnTo>
                  <a:pt x="1877923" y="1102580"/>
                </a:lnTo>
                <a:cubicBezTo>
                  <a:pt x="1193427" y="883124"/>
                  <a:pt x="625974" y="912385"/>
                  <a:pt x="0" y="1102580"/>
                </a:cubicBezTo>
                <a:lnTo>
                  <a:pt x="0" y="0"/>
                </a:lnTo>
                <a:close/>
              </a:path>
            </a:pathLst>
          </a:custGeom>
          <a:solidFill>
            <a:srgbClr val="B4B4B4"/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0">
            <a:extLst>
              <a:ext uri="{FF2B5EF4-FFF2-40B4-BE49-F238E27FC236}">
                <a16:creationId xmlns:a16="http://schemas.microsoft.com/office/drawing/2014/main" id="{6596B3F8-2D85-4530-9B82-E9997740D746}"/>
              </a:ext>
            </a:extLst>
          </p:cNvPr>
          <p:cNvSpPr>
            <a:spLocks noChangeAspect="1"/>
          </p:cNvSpPr>
          <p:nvPr/>
        </p:nvSpPr>
        <p:spPr>
          <a:xfrm rot="21372311">
            <a:off x="6655272" y="1453438"/>
            <a:ext cx="2557745" cy="2556472"/>
          </a:xfrm>
          <a:prstGeom prst="ellipse">
            <a:avLst/>
          </a:prstGeom>
          <a:solidFill>
            <a:srgbClr val="002776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F70AD620-319B-4916-8FF5-EAB9A681998B}"/>
              </a:ext>
            </a:extLst>
          </p:cNvPr>
          <p:cNvSpPr/>
          <p:nvPr/>
        </p:nvSpPr>
        <p:spPr>
          <a:xfrm>
            <a:off x="989012" y="1748544"/>
            <a:ext cx="3158648" cy="2968930"/>
          </a:xfrm>
          <a:prstGeom prst="ellipse">
            <a:avLst/>
          </a:prstGeom>
          <a:solidFill>
            <a:srgbClr val="313131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B761E4D-B3A6-489A-9DDF-A9B5EB5A20D8}"/>
              </a:ext>
            </a:extLst>
          </p:cNvPr>
          <p:cNvSpPr>
            <a:spLocks noChangeAspect="1"/>
          </p:cNvSpPr>
          <p:nvPr/>
        </p:nvSpPr>
        <p:spPr>
          <a:xfrm>
            <a:off x="4083158" y="2929213"/>
            <a:ext cx="2863413" cy="2861988"/>
          </a:xfrm>
          <a:prstGeom prst="ellipse">
            <a:avLst/>
          </a:prstGeom>
          <a:solidFill>
            <a:srgbClr val="8C8C8C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3">
            <a:extLst>
              <a:ext uri="{FF2B5EF4-FFF2-40B4-BE49-F238E27FC236}">
                <a16:creationId xmlns:a16="http://schemas.microsoft.com/office/drawing/2014/main" id="{7F88EA2A-D1F8-4CFE-93B9-D54DB3BCFE40}"/>
              </a:ext>
            </a:extLst>
          </p:cNvPr>
          <p:cNvSpPr>
            <a:spLocks noChangeAspect="1"/>
          </p:cNvSpPr>
          <p:nvPr/>
        </p:nvSpPr>
        <p:spPr>
          <a:xfrm>
            <a:off x="8686400" y="3463576"/>
            <a:ext cx="2405018" cy="2403824"/>
          </a:xfrm>
          <a:prstGeom prst="ellipse">
            <a:avLst/>
          </a:prstGeom>
          <a:solidFill>
            <a:srgbClr val="3C8A2E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8ED64A-AA67-4B45-9CFB-68F519BC9E61}"/>
              </a:ext>
            </a:extLst>
          </p:cNvPr>
          <p:cNvSpPr/>
          <p:nvPr/>
        </p:nvSpPr>
        <p:spPr>
          <a:xfrm>
            <a:off x="1598611" y="2373630"/>
            <a:ext cx="2119431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u="sng" dirty="0">
                <a:solidFill>
                  <a:srgbClr val="FFFFFF"/>
                </a:solidFill>
                <a:latin typeface="Arial"/>
              </a:rPr>
              <a:t>Clustering Classique </a:t>
            </a:r>
          </a:p>
          <a:p>
            <a:endParaRPr lang="en-US" sz="1600" b="1" dirty="0">
              <a:solidFill>
                <a:srgbClr val="FFFFFF"/>
              </a:solidFill>
              <a:latin typeface="Arial"/>
            </a:endParaRPr>
          </a:p>
          <a:p>
            <a:r>
              <a:rPr lang="en-US" sz="1600" dirty="0" err="1">
                <a:solidFill>
                  <a:srgbClr val="FFFFFF"/>
                </a:solidFill>
                <a:latin typeface="Arial"/>
              </a:rPr>
              <a:t>Utilisation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d’un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algorithme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de clustering sur la Durée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d’impulsion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et la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fréquence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0AC4CFF7-7143-4530-99B8-5595B7FCCE7B}"/>
              </a:ext>
            </a:extLst>
          </p:cNvPr>
          <p:cNvSpPr txBox="1"/>
          <p:nvPr/>
        </p:nvSpPr>
        <p:spPr>
          <a:xfrm>
            <a:off x="1096406" y="2691736"/>
            <a:ext cx="890389" cy="111767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cxnSp>
        <p:nvCxnSpPr>
          <p:cNvPr id="32" name="Straight Connector 26">
            <a:extLst>
              <a:ext uri="{FF2B5EF4-FFF2-40B4-BE49-F238E27FC236}">
                <a16:creationId xmlns:a16="http://schemas.microsoft.com/office/drawing/2014/main" id="{0983FF65-3F11-49A4-AA35-CAF2A4A3BFE2}"/>
              </a:ext>
            </a:extLst>
          </p:cNvPr>
          <p:cNvCxnSpPr>
            <a:cxnSpLocks/>
          </p:cNvCxnSpPr>
          <p:nvPr/>
        </p:nvCxnSpPr>
        <p:spPr>
          <a:xfrm>
            <a:off x="1549553" y="2435073"/>
            <a:ext cx="0" cy="1919697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C47B332-BE27-4867-B3C2-086EE5E87D33}"/>
              </a:ext>
            </a:extLst>
          </p:cNvPr>
          <p:cNvSpPr/>
          <p:nvPr/>
        </p:nvSpPr>
        <p:spPr>
          <a:xfrm>
            <a:off x="4780778" y="3657600"/>
            <a:ext cx="1906339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u="sng" dirty="0" err="1">
                <a:solidFill>
                  <a:srgbClr val="FFFFFF"/>
                </a:solidFill>
                <a:latin typeface="Arial"/>
              </a:rPr>
              <a:t>Regroupement</a:t>
            </a:r>
            <a:r>
              <a:rPr lang="en-US" sz="1600" b="1" u="sng" dirty="0">
                <a:solidFill>
                  <a:srgbClr val="FFFFFF"/>
                </a:solidFill>
                <a:latin typeface="Arial"/>
              </a:rPr>
              <a:t> des clusters</a:t>
            </a:r>
          </a:p>
          <a:p>
            <a:endParaRPr lang="en-US" sz="1600" dirty="0">
              <a:solidFill>
                <a:srgbClr val="FFFFFF"/>
              </a:solidFill>
              <a:latin typeface="Arial"/>
            </a:endParaRPr>
          </a:p>
          <a:p>
            <a:r>
              <a:rPr lang="en-US" sz="1600" dirty="0" err="1">
                <a:solidFill>
                  <a:srgbClr val="FFFFFF"/>
                </a:solidFill>
                <a:latin typeface="Arial"/>
              </a:rPr>
              <a:t>Comparaison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des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différents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clusters à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l’aide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du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Niveau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et de la TOA</a:t>
            </a: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C27E6745-EF5C-466E-B236-54BF2FFF0B17}"/>
              </a:ext>
            </a:extLst>
          </p:cNvPr>
          <p:cNvSpPr txBox="1"/>
          <p:nvPr/>
        </p:nvSpPr>
        <p:spPr>
          <a:xfrm>
            <a:off x="4188753" y="3934940"/>
            <a:ext cx="890389" cy="111767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Arial"/>
              </a:rPr>
              <a:t>2</a:t>
            </a:r>
          </a:p>
        </p:txBody>
      </p:sp>
      <p:cxnSp>
        <p:nvCxnSpPr>
          <p:cNvPr id="35" name="Straight Connector 29">
            <a:extLst>
              <a:ext uri="{FF2B5EF4-FFF2-40B4-BE49-F238E27FC236}">
                <a16:creationId xmlns:a16="http://schemas.microsoft.com/office/drawing/2014/main" id="{3C8ED89A-79DA-4CD4-80ED-7B662B437F41}"/>
              </a:ext>
            </a:extLst>
          </p:cNvPr>
          <p:cNvCxnSpPr>
            <a:cxnSpLocks/>
          </p:cNvCxnSpPr>
          <p:nvPr/>
        </p:nvCxnSpPr>
        <p:spPr>
          <a:xfrm>
            <a:off x="4718100" y="3678277"/>
            <a:ext cx="0" cy="1919697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EE55D87-5604-4481-8190-631B60D1EB6B}"/>
              </a:ext>
            </a:extLst>
          </p:cNvPr>
          <p:cNvSpPr/>
          <p:nvPr/>
        </p:nvSpPr>
        <p:spPr>
          <a:xfrm>
            <a:off x="7354985" y="1972141"/>
            <a:ext cx="1616774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u="sng" dirty="0">
                <a:solidFill>
                  <a:srgbClr val="FFFFFF"/>
                </a:solidFill>
                <a:latin typeface="Arial"/>
              </a:rPr>
              <a:t>Reconstruction du signal</a:t>
            </a:r>
          </a:p>
          <a:p>
            <a:endParaRPr lang="en-US" sz="1600" b="1" dirty="0">
              <a:solidFill>
                <a:srgbClr val="FFFFFF"/>
              </a:solidFill>
              <a:latin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</a:rPr>
              <a:t>Validation des clusters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A2EE080C-FF4B-412D-81C0-3535F26CD282}"/>
              </a:ext>
            </a:extLst>
          </p:cNvPr>
          <p:cNvSpPr txBox="1"/>
          <p:nvPr/>
        </p:nvSpPr>
        <p:spPr>
          <a:xfrm>
            <a:off x="6740429" y="2172837"/>
            <a:ext cx="890389" cy="111767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cxnSp>
        <p:nvCxnSpPr>
          <p:cNvPr id="38" name="Straight Connector 32">
            <a:extLst>
              <a:ext uri="{FF2B5EF4-FFF2-40B4-BE49-F238E27FC236}">
                <a16:creationId xmlns:a16="http://schemas.microsoft.com/office/drawing/2014/main" id="{804B7A86-88B7-4613-8AA5-A47DB5AF2F94}"/>
              </a:ext>
            </a:extLst>
          </p:cNvPr>
          <p:cNvCxnSpPr>
            <a:cxnSpLocks/>
          </p:cNvCxnSpPr>
          <p:nvPr/>
        </p:nvCxnSpPr>
        <p:spPr>
          <a:xfrm>
            <a:off x="7299075" y="1828800"/>
            <a:ext cx="0" cy="1919697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AA52C-CFF9-4A37-9FC5-A667D7406C77}"/>
              </a:ext>
            </a:extLst>
          </p:cNvPr>
          <p:cNvSpPr/>
          <p:nvPr/>
        </p:nvSpPr>
        <p:spPr>
          <a:xfrm>
            <a:off x="9447212" y="3743742"/>
            <a:ext cx="1599990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>
                <a:solidFill>
                  <a:srgbClr val="FFFFFF"/>
                </a:solidFill>
                <a:latin typeface="Arial"/>
              </a:rPr>
              <a:t>Identification</a:t>
            </a:r>
          </a:p>
          <a:p>
            <a:pPr>
              <a:spcAft>
                <a:spcPts val="600"/>
              </a:spcAft>
            </a:pPr>
            <a:endParaRPr lang="en-US" sz="900" b="1" dirty="0">
              <a:solidFill>
                <a:srgbClr val="FFFFFF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r>
              <a:rPr lang="en-US" sz="1600" dirty="0" err="1">
                <a:solidFill>
                  <a:srgbClr val="FFFFFF"/>
                </a:solidFill>
                <a:latin typeface="Arial"/>
              </a:rPr>
              <a:t>Comparaison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des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caractéristiques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des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émetteurs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avec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une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base de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données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référence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07553981-C10F-4E88-9A89-B59DED87B474}"/>
              </a:ext>
            </a:extLst>
          </p:cNvPr>
          <p:cNvSpPr txBox="1"/>
          <p:nvPr/>
        </p:nvSpPr>
        <p:spPr>
          <a:xfrm>
            <a:off x="8924315" y="3984234"/>
            <a:ext cx="890389" cy="928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rial"/>
              </a:rPr>
              <a:t>4</a:t>
            </a:r>
          </a:p>
        </p:txBody>
      </p:sp>
      <p:cxnSp>
        <p:nvCxnSpPr>
          <p:cNvPr id="41" name="Straight Connector 35">
            <a:extLst>
              <a:ext uri="{FF2B5EF4-FFF2-40B4-BE49-F238E27FC236}">
                <a16:creationId xmlns:a16="http://schemas.microsoft.com/office/drawing/2014/main" id="{21F6076E-571D-4AB7-B804-57E7D6C351C9}"/>
              </a:ext>
            </a:extLst>
          </p:cNvPr>
          <p:cNvCxnSpPr>
            <a:cxnSpLocks/>
          </p:cNvCxnSpPr>
          <p:nvPr/>
        </p:nvCxnSpPr>
        <p:spPr>
          <a:xfrm>
            <a:off x="9399986" y="3733800"/>
            <a:ext cx="0" cy="1898021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76009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21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24900-8725-40C5-9176-EBB625DBFD5F}"/>
              </a:ext>
            </a:extLst>
          </p:cNvPr>
          <p:cNvSpPr/>
          <p:nvPr/>
        </p:nvSpPr>
        <p:spPr>
          <a:xfrm>
            <a:off x="509083" y="1600200"/>
            <a:ext cx="112199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Méthodes testées : DBSCAN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(Density-</a:t>
            </a:r>
            <a:r>
              <a:rPr lang="fr-FR" sz="1600" i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r>
              <a:rPr lang="fr-FR" sz="1600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spatial clustering of application </a:t>
            </a:r>
            <a:r>
              <a:rPr lang="fr-FR" sz="1600" i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fr-FR" sz="1600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noise) :</a:t>
            </a:r>
            <a:br>
              <a:rPr lang="fr-FR" sz="1600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95243" lvl="1" indent="-285750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Vocabulaire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0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b="1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Rayon/distance qui forme une région sphérique autour de chaque point (nombre positif)</a:t>
            </a:r>
            <a:b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Nombre de points minimum devant se trouver dans le rayon Eps pour que ce points soit considéré comme un cluster</a:t>
            </a:r>
            <a:b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Eps-voisinage de x 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Ensemble des points dont la distance à x est inférieure à Eps</a:t>
            </a: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14230" lvl="3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point 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Point dont l’Eps-voisinage contient au moins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points</a:t>
            </a:r>
          </a:p>
          <a:p>
            <a:pPr marL="2114230" lvl="3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Border point 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Point dont l’Eps-voisinage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cointient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moins de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14230" lvl="3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Noise Point 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Point qui n’est ni un border point ni un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point</a:t>
            </a:r>
          </a:p>
          <a:p>
            <a:pPr lvl="3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507224" y="1295400"/>
            <a:ext cx="11421676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DBSCAN</a:t>
            </a:r>
            <a:r>
              <a:rPr lang="fr-FR" sz="1600" dirty="0">
                <a:solidFill>
                  <a:sysClr val="windowText" lastClr="000000"/>
                </a:solidFill>
              </a:rPr>
              <a:t> </a:t>
            </a:r>
            <a:r>
              <a:rPr lang="fr-FR" sz="1600" b="1" i="1" dirty="0">
                <a:solidFill>
                  <a:sysClr val="windowText" lastClr="000000"/>
                </a:solidFill>
              </a:rPr>
              <a:t>(Density-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based</a:t>
            </a:r>
            <a:r>
              <a:rPr lang="fr-FR" sz="1600" b="1" i="1" dirty="0">
                <a:solidFill>
                  <a:sysClr val="windowText" lastClr="000000"/>
                </a:solidFill>
              </a:rPr>
              <a:t> spatial clustering of application 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with</a:t>
            </a:r>
            <a:r>
              <a:rPr lang="fr-FR" sz="1600" b="1" i="1" dirty="0">
                <a:solidFill>
                  <a:sysClr val="windowText" lastClr="000000"/>
                </a:solidFill>
              </a:rPr>
              <a:t> noise) :</a:t>
            </a:r>
            <a:br>
              <a:rPr lang="fr-FR" sz="1600" b="1" i="1" dirty="0">
                <a:solidFill>
                  <a:sysClr val="windowText" lastClr="000000"/>
                </a:solidFill>
              </a:rPr>
            </a:br>
            <a:endParaRPr lang="fr-FR" sz="1600" b="1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Fonctionnement</a:t>
            </a:r>
            <a:r>
              <a:rPr lang="fr-FR" sz="1600" dirty="0">
                <a:solidFill>
                  <a:sysClr val="windowText" lastClr="000000"/>
                </a:solidFill>
              </a:rPr>
              <a:t> :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Sélection arbitraire d'un point et construction de l’ensemble des points atteignables par densité puis analyse :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 Eps-voisinage &gt;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alors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Dbscan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reconsidère chaque point de l’Eps-voisinage jusqu’à ne plus pouvoir agrandir le cluster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Sinon ce point est considéré comme du bruit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ü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Parcours de l'</a:t>
            </a:r>
            <a:r>
              <a:rPr lang="fr-FR" sz="1600" dirty="0" err="1">
                <a:solidFill>
                  <a:sysClr val="windowText" lastClr="000000"/>
                </a:solidFill>
              </a:rPr>
              <a:t>Eps</a:t>
            </a:r>
            <a:r>
              <a:rPr lang="fr-FR" sz="1600" dirty="0">
                <a:solidFill>
                  <a:sysClr val="windowText" lastClr="000000"/>
                </a:solidFill>
              </a:rPr>
              <a:t>-voisinage de proche en proche pour trouver l'ensemble des points des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Arrêt de l'algorithme lorsque tous les points sont étiquetés</a:t>
            </a: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079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524000"/>
            <a:ext cx="11520837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DBSCAN</a:t>
            </a:r>
            <a:r>
              <a:rPr lang="fr-FR" sz="1600" dirty="0">
                <a:solidFill>
                  <a:sysClr val="windowText" lastClr="000000"/>
                </a:solidFill>
              </a:rPr>
              <a:t> </a:t>
            </a:r>
            <a:r>
              <a:rPr lang="fr-FR" sz="1600" b="1" i="1" dirty="0">
                <a:solidFill>
                  <a:sysClr val="windowText" lastClr="000000"/>
                </a:solidFill>
              </a:rPr>
              <a:t>(Density-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based</a:t>
            </a:r>
            <a:r>
              <a:rPr lang="fr-FR" sz="1600" b="1" i="1" dirty="0">
                <a:solidFill>
                  <a:sysClr val="windowText" lastClr="000000"/>
                </a:solidFill>
              </a:rPr>
              <a:t> spatial clustering of application 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with</a:t>
            </a:r>
            <a:r>
              <a:rPr lang="fr-FR" sz="1600" b="1" i="1" dirty="0">
                <a:solidFill>
                  <a:sysClr val="windowText" lastClr="000000"/>
                </a:solidFill>
              </a:rPr>
              <a:t> noise) :</a:t>
            </a:r>
            <a:br>
              <a:rPr lang="fr-FR" sz="1600" b="1" i="1" dirty="0">
                <a:solidFill>
                  <a:sysClr val="windowText" lastClr="000000"/>
                </a:solidFill>
              </a:rPr>
            </a:br>
            <a:endParaRPr lang="fr-FR" sz="1600" b="1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endParaRPr lang="fr-FR" sz="1600" b="1" i="1" u="sng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92D050"/>
                </a:solidFill>
              </a:rPr>
              <a:t>Avantages</a:t>
            </a:r>
            <a:r>
              <a:rPr lang="fr-FR" sz="1600" b="1" dirty="0">
                <a:solidFill>
                  <a:sysClr val="windowText" lastClr="000000"/>
                </a:solidFill>
              </a:rPr>
              <a:t> </a:t>
            </a:r>
            <a:r>
              <a:rPr lang="fr-FR" sz="1600" b="1" dirty="0">
                <a:solidFill>
                  <a:srgbClr val="92D050"/>
                </a:solidFill>
              </a:rPr>
              <a:t>:</a:t>
            </a: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2 paramètres à régler : Eps &amp; </a:t>
            </a:r>
            <a:r>
              <a:rPr lang="fr-FR" sz="1600" dirty="0" err="1">
                <a:solidFill>
                  <a:sysClr val="windowText" lastClr="000000"/>
                </a:solidFill>
              </a:rPr>
              <a:t>MinPts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Méthode de clustering par densité qui permet de détecter n’importe quelle forme de cluster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Robuste aux valeurs aberrantes et permet de détecter les </a:t>
            </a:r>
            <a:r>
              <a:rPr lang="fr-FR" sz="1600" dirty="0" err="1">
                <a:solidFill>
                  <a:sysClr val="windowText" lastClr="000000"/>
                </a:solidFill>
              </a:rPr>
              <a:t>outliers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Inutile de fixer au préalable le nombre de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C00000"/>
                </a:solidFill>
              </a:rPr>
              <a:t>Inconvénients</a:t>
            </a:r>
            <a:r>
              <a:rPr lang="fr-FR" sz="1600" b="1" dirty="0">
                <a:solidFill>
                  <a:srgbClr val="C00000"/>
                </a:solidFill>
              </a:rPr>
              <a:t> :</a:t>
            </a: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Difficile à utiliser en grande dimension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Ne permet pas de détecter des clusters de densités différentes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R="0" lvl="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36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67D3AB-92C5-4A0E-9DF0-0087ADDFB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re 2">
            <a:extLst>
              <a:ext uri="{FF2B5EF4-FFF2-40B4-BE49-F238E27FC236}">
                <a16:creationId xmlns:a16="http://schemas.microsoft.com/office/drawing/2014/main" id="{DA351D1E-4588-4C4A-B35F-813C2948A9AB}"/>
              </a:ext>
            </a:extLst>
          </p:cNvPr>
          <p:cNvSpPr txBox="1">
            <a:spLocks/>
          </p:cNvSpPr>
          <p:nvPr/>
        </p:nvSpPr>
        <p:spPr>
          <a:xfrm>
            <a:off x="391782" y="1928852"/>
            <a:ext cx="3138837" cy="1490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Dbscan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821B93-B2C8-4C83-AF1B-897C2E237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269" y="0"/>
            <a:ext cx="8124556" cy="6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7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F83072-C8B0-416B-AF57-05611BB3968C}"/>
              </a:ext>
            </a:extLst>
          </p:cNvPr>
          <p:cNvSpPr/>
          <p:nvPr/>
        </p:nvSpPr>
        <p:spPr>
          <a:xfrm>
            <a:off x="518356" y="1278791"/>
            <a:ext cx="107576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Méthodes testées : OPTICS (</a:t>
            </a:r>
            <a:r>
              <a:rPr lang="fr-FR" sz="1600" b="1" i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Ordering</a:t>
            </a:r>
            <a:r>
              <a:rPr lang="fr-FR" sz="1600" b="1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Points To </a:t>
            </a:r>
            <a:r>
              <a:rPr lang="fr-FR" sz="1600" b="1" i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Identify</a:t>
            </a:r>
            <a:r>
              <a:rPr lang="fr-FR" sz="1600" b="1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Clustering Structure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:</a:t>
            </a:r>
          </a:p>
          <a:p>
            <a:pPr marL="895243" lvl="1" indent="-28575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buClr>
                <a:srgbClr val="0066A1"/>
              </a:buClr>
              <a:buFont typeface="Wingdings" panose="05000000000000000000" pitchFamily="2" charset="2"/>
              <a:buNone/>
              <a:defRPr/>
            </a:pPr>
            <a:endParaRPr lang="fr-FR" sz="1600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95243" lvl="1" indent="-285750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Vocabulaire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  <a:endParaRPr lang="fr-FR" sz="1600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b="1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Eps’ :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L’Eps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minimal afin de faire d’un point x un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point (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fixé)</a:t>
            </a: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distance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distance calculée pour un point :</a:t>
            </a: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030" lvl="2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 Eps-voisinage(x)&gt;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alors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-distance(x) = Eps’(x)</a:t>
            </a:r>
          </a:p>
          <a:p>
            <a:pPr marL="1657030" lvl="2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Sinon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-distance(x) = indéfinie</a:t>
            </a:r>
          </a:p>
          <a:p>
            <a:pPr marL="1523573"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323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Reachability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matrice de distance calculée entre les points :</a:t>
            </a: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030" lvl="2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 Eps-voisinage(x) &gt;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alors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reachability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-distance(x, y) = max{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-distance(x), d(x, y)}</a:t>
            </a:r>
          </a:p>
          <a:p>
            <a:pPr marL="1657030" lvl="2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Sinon indéfini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b="1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491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295400"/>
            <a:ext cx="11520837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OPTICS</a:t>
            </a:r>
            <a:r>
              <a:rPr lang="fr-FR" sz="1600" dirty="0">
                <a:solidFill>
                  <a:sysClr val="windowText" lastClr="000000"/>
                </a:solidFill>
              </a:rPr>
              <a:t> </a:t>
            </a:r>
            <a:r>
              <a:rPr lang="fr-FR" sz="1600" b="1" dirty="0">
                <a:solidFill>
                  <a:sysClr val="windowText" lastClr="000000"/>
                </a:solidFill>
              </a:rPr>
              <a:t>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Ordering</a:t>
            </a:r>
            <a:r>
              <a:rPr lang="fr-FR" sz="1600" b="1" i="1" dirty="0">
                <a:solidFill>
                  <a:sysClr val="windowText" lastClr="000000"/>
                </a:solidFill>
              </a:rPr>
              <a:t> Points To 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Identify</a:t>
            </a:r>
            <a:r>
              <a:rPr lang="fr-FR" sz="1600" b="1" i="1" dirty="0">
                <a:solidFill>
                  <a:sysClr val="windowText" lastClr="000000"/>
                </a:solidFill>
              </a:rPr>
              <a:t> The Clustering Structure</a:t>
            </a:r>
            <a:r>
              <a:rPr lang="fr-FR" sz="1600" b="1" dirty="0">
                <a:solidFill>
                  <a:sysClr val="windowText" lastClr="000000"/>
                </a:solidFill>
              </a:rPr>
              <a:t>) :</a:t>
            </a:r>
            <a:br>
              <a:rPr lang="fr-FR" sz="1600" b="1" dirty="0">
                <a:solidFill>
                  <a:sysClr val="windowText" lastClr="000000"/>
                </a:solidFill>
              </a:rPr>
            </a:br>
            <a:endParaRPr lang="fr-FR" sz="1600" b="1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Basée sur </a:t>
            </a:r>
            <a:r>
              <a:rPr lang="fr-FR" sz="1600" dirty="0" err="1">
                <a:solidFill>
                  <a:sysClr val="windowText" lastClr="000000"/>
                </a:solidFill>
              </a:rPr>
              <a:t>Dbscan</a:t>
            </a:r>
            <a:r>
              <a:rPr lang="fr-FR" sz="1600" dirty="0">
                <a:solidFill>
                  <a:sysClr val="windowText" lastClr="000000"/>
                </a:solidFill>
              </a:rPr>
              <a:t> mais autorise la recherche de clusters de densités différentes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Actuellement utilisé chez </a:t>
            </a:r>
            <a:r>
              <a:rPr lang="fr-FR" sz="1600" dirty="0" err="1">
                <a:solidFill>
                  <a:sysClr val="windowText" lastClr="000000"/>
                </a:solidFill>
              </a:rPr>
              <a:t>Avantix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r>
              <a:rPr lang="fr-FR" sz="1600" dirty="0">
                <a:solidFill>
                  <a:sysClr val="windowText" lastClr="000000"/>
                </a:solidFill>
              </a:rPr>
              <a:t>	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Fonctionnement</a:t>
            </a:r>
            <a:r>
              <a:rPr lang="fr-FR" sz="1600" dirty="0">
                <a:solidFill>
                  <a:sysClr val="windowText" lastClr="000000"/>
                </a:solidFill>
              </a:rPr>
              <a:t> :</a:t>
            </a:r>
            <a:br>
              <a:rPr lang="fr-FR" sz="1600" u="sng" dirty="0">
                <a:solidFill>
                  <a:sysClr val="windowText" lastClr="000000"/>
                </a:solidFill>
              </a:rPr>
            </a:br>
            <a:endParaRPr lang="fr-FR" sz="1600" u="sng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de </a:t>
            </a:r>
            <a:r>
              <a:rPr lang="fr-FR" sz="1600" dirty="0" err="1">
                <a:solidFill>
                  <a:sysClr val="windowText" lastClr="000000"/>
                </a:solidFill>
              </a:rPr>
              <a:t>cores</a:t>
            </a:r>
            <a:r>
              <a:rPr lang="fr-FR" sz="1600" dirty="0">
                <a:solidFill>
                  <a:sysClr val="windowText" lastClr="000000"/>
                </a:solidFill>
              </a:rPr>
              <a:t>-distances de l’ensemble des points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de la </a:t>
            </a:r>
            <a:r>
              <a:rPr lang="fr-FR" sz="1600" dirty="0" err="1">
                <a:solidFill>
                  <a:sysClr val="windowText" lastClr="000000"/>
                </a:solidFill>
              </a:rPr>
              <a:t>reachability</a:t>
            </a:r>
            <a:r>
              <a:rPr lang="fr-FR" sz="1600" dirty="0">
                <a:solidFill>
                  <a:sysClr val="windowText" lastClr="000000"/>
                </a:solidFill>
              </a:rPr>
              <a:t>-distance entre les points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Parcours du voisinage de proche en proche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Création d’un diagramme d’accès ordonné des distances pour détecter les clusters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368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524000"/>
            <a:ext cx="11520837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OPTICS</a:t>
            </a:r>
            <a:r>
              <a:rPr lang="fr-FR" sz="1600" dirty="0">
                <a:solidFill>
                  <a:sysClr val="windowText" lastClr="000000"/>
                </a:solidFill>
              </a:rPr>
              <a:t> (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Ordering</a:t>
            </a:r>
            <a:r>
              <a:rPr lang="fr-FR" sz="1600" i="1" dirty="0">
                <a:solidFill>
                  <a:sysClr val="windowText" lastClr="000000"/>
                </a:solidFill>
              </a:rPr>
              <a:t> Points To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Identify</a:t>
            </a:r>
            <a:r>
              <a:rPr lang="fr-FR" sz="1600" i="1" dirty="0">
                <a:solidFill>
                  <a:sysClr val="windowText" lastClr="000000"/>
                </a:solidFill>
              </a:rPr>
              <a:t> The Clustering Structure</a:t>
            </a:r>
            <a:r>
              <a:rPr lang="fr-FR" sz="1600" dirty="0">
                <a:solidFill>
                  <a:sysClr val="windowText" lastClr="000000"/>
                </a:solidFill>
              </a:rPr>
              <a:t>):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92D050"/>
                </a:solidFill>
              </a:rPr>
              <a:t>Avantages</a:t>
            </a:r>
            <a:r>
              <a:rPr lang="fr-FR" sz="1600" b="1" dirty="0">
                <a:solidFill>
                  <a:srgbClr val="92D050"/>
                </a:solidFill>
              </a:rPr>
              <a:t> :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1 seul paramètre à régler : </a:t>
            </a:r>
            <a:r>
              <a:rPr lang="fr-FR" sz="1600" dirty="0" err="1">
                <a:solidFill>
                  <a:sysClr val="windowText" lastClr="000000"/>
                </a:solidFill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</a:rPr>
              <a:t>  (Eps est facultatif)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Permets de détecter des </a:t>
            </a:r>
            <a:r>
              <a:rPr lang="fr-FR" sz="1600" dirty="0" err="1">
                <a:solidFill>
                  <a:sysClr val="windowText" lastClr="000000"/>
                </a:solidFill>
              </a:rPr>
              <a:t>outliers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C00000"/>
                </a:solidFill>
              </a:rPr>
              <a:t>Inconvénients</a:t>
            </a:r>
            <a:r>
              <a:rPr lang="fr-FR" sz="1600" b="1" dirty="0">
                <a:solidFill>
                  <a:srgbClr val="C00000"/>
                </a:solidFill>
              </a:rPr>
              <a:t>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Long à exécuter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Ordre des points important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r>
              <a:rPr lang="fr-FR" sz="1600" dirty="0">
                <a:solidFill>
                  <a:sysClr val="windowText" lastClr="000000"/>
                </a:solidFill>
              </a:rPr>
              <a:t>	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45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67D3AB-92C5-4A0E-9DF0-0087ADDFB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re 2">
            <a:extLst>
              <a:ext uri="{FF2B5EF4-FFF2-40B4-BE49-F238E27FC236}">
                <a16:creationId xmlns:a16="http://schemas.microsoft.com/office/drawing/2014/main" id="{DA351D1E-4588-4C4A-B35F-813C2948A9AB}"/>
              </a:ext>
            </a:extLst>
          </p:cNvPr>
          <p:cNvSpPr txBox="1">
            <a:spLocks/>
          </p:cNvSpPr>
          <p:nvPr/>
        </p:nvSpPr>
        <p:spPr>
          <a:xfrm>
            <a:off x="391782" y="1928852"/>
            <a:ext cx="3138837" cy="1490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Optics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AC73FE-C541-4559-A300-E69B30F4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65" y="0"/>
            <a:ext cx="8137359" cy="6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75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447800"/>
            <a:ext cx="10911237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</a:t>
            </a:r>
            <a:r>
              <a:rPr lang="fr-FR" sz="1600" b="1" dirty="0" err="1">
                <a:solidFill>
                  <a:sysClr val="windowText" lastClr="000000"/>
                </a:solidFill>
              </a:rPr>
              <a:t>Kmeans</a:t>
            </a:r>
            <a:r>
              <a:rPr lang="fr-FR" sz="1600" b="1" dirty="0">
                <a:solidFill>
                  <a:sysClr val="windowText" lastClr="000000"/>
                </a:solidFill>
              </a:rPr>
              <a:t> :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Fonctionnement :</a:t>
            </a: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Sélection aléatoire de K observations à partir des données comme centres de classes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Affectation des observations à leurs centres de classes le plus proche afin d’obtenir K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Recalcul des centres de classes à partir des observations rattachées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Répétition des étapes jusqu’à convergence de l’algorithme</a:t>
            </a:r>
          </a:p>
          <a:p>
            <a:pPr marL="719820" lvl="2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29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Plan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810994" y="1295400"/>
            <a:ext cx="8864818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Introduction </a:t>
            </a: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UcPeriod"/>
              <a:tabLst/>
              <a:defRPr/>
            </a:pPr>
            <a:endParaRPr lang="fr-FR" sz="11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Etat de l’art</a:t>
            </a: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UcPeriod"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Avancements</a:t>
            </a:r>
          </a:p>
          <a:p>
            <a:pPr lvl="1">
              <a:spcBef>
                <a:spcPct val="20000"/>
              </a:spcBef>
              <a:buClr>
                <a:srgbClr val="0066A1"/>
              </a:buClr>
              <a:buFont typeface="+mj-lt"/>
              <a:buAutoNum type="arabicParenR"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Les données</a:t>
            </a:r>
          </a:p>
          <a:p>
            <a:pPr marL="719820" marR="0" lvl="1" indent="-359910" algn="l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arabicParenR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Stratégie de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désentrelacement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2">
              <a:spcBef>
                <a:spcPts val="512"/>
              </a:spcBef>
              <a:buClr>
                <a:srgbClr val="0066A1"/>
              </a:buClr>
              <a:buFont typeface="+mj-lt"/>
              <a:buAutoNum type="alphaLcParenR"/>
              <a:defRPr/>
            </a:pPr>
            <a:r>
              <a:rPr lang="fr-FR" sz="1100" dirty="0">
                <a:solidFill>
                  <a:sysClr val="windowText" lastClr="000000"/>
                </a:solidFill>
              </a:rPr>
              <a:t>Phase 1 : clustering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3">
              <a:spcBef>
                <a:spcPts val="512"/>
              </a:spcBef>
              <a:buClr>
                <a:srgbClr val="0066A1"/>
              </a:buClr>
              <a:buFont typeface="+mj-lt"/>
              <a:buAutoNum type="romanLcPeriod"/>
              <a:defRPr/>
            </a:pPr>
            <a:r>
              <a:rPr lang="fr-FR" sz="1100" dirty="0">
                <a:solidFill>
                  <a:sysClr val="windowText" lastClr="000000"/>
                </a:solidFill>
              </a:rPr>
              <a:t>Méthodes testées</a:t>
            </a:r>
          </a:p>
          <a:p>
            <a:pPr lvl="3">
              <a:spcBef>
                <a:spcPts val="512"/>
              </a:spcBef>
              <a:buClr>
                <a:srgbClr val="0066A1"/>
              </a:buClr>
              <a:buFont typeface="+mj-lt"/>
              <a:buAutoNum type="romanLcPeriod"/>
              <a:defRPr/>
            </a:pPr>
            <a:r>
              <a:rPr lang="fr-FR" sz="1100" dirty="0">
                <a:solidFill>
                  <a:sysClr val="windowText" lastClr="000000"/>
                </a:solidFill>
              </a:rPr>
              <a:t>Méthode retenue : </a:t>
            </a:r>
            <a:r>
              <a:rPr lang="fr-FR" sz="1100" dirty="0" err="1">
                <a:solidFill>
                  <a:sysClr val="windowText" lastClr="000000"/>
                </a:solidFill>
              </a:rPr>
              <a:t>Hdbscan</a:t>
            </a:r>
            <a:endParaRPr lang="fr-FR" sz="1100" dirty="0">
              <a:solidFill>
                <a:sysClr val="windowText" lastClr="000000"/>
              </a:solidFill>
            </a:endParaRPr>
          </a:p>
          <a:p>
            <a:pPr lvl="3">
              <a:spcBef>
                <a:spcPts val="512"/>
              </a:spcBef>
              <a:buClr>
                <a:srgbClr val="0066A1"/>
              </a:buClr>
              <a:buFont typeface="+mj-lt"/>
              <a:buAutoNum type="romanLcPeriod"/>
              <a:defRPr/>
            </a:pPr>
            <a:r>
              <a:rPr lang="fr-FR" sz="1100" dirty="0">
                <a:solidFill>
                  <a:sysClr val="windowText" lastClr="000000"/>
                </a:solidFill>
              </a:rPr>
              <a:t>Conclusions</a:t>
            </a:r>
            <a:br>
              <a:rPr lang="fr-FR" sz="1100" dirty="0">
                <a:solidFill>
                  <a:sysClr val="windowText" lastClr="000000"/>
                </a:solidFill>
              </a:rPr>
            </a:b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2">
              <a:spcBef>
                <a:spcPts val="512"/>
              </a:spcBef>
              <a:buClr>
                <a:srgbClr val="0066A1"/>
              </a:buClr>
              <a:buFont typeface="+mj-lt"/>
              <a:buAutoNum type="alphaLcParenR"/>
              <a:defRPr/>
            </a:pPr>
            <a:r>
              <a:rPr lang="fr-FR" sz="1100" dirty="0">
                <a:solidFill>
                  <a:sysClr val="windowText" lastClr="000000"/>
                </a:solidFill>
              </a:rPr>
              <a:t>Phase 2 : regroupement des clusters</a:t>
            </a:r>
          </a:p>
          <a:p>
            <a:pPr lvl="3">
              <a:spcBef>
                <a:spcPts val="512"/>
              </a:spcBef>
              <a:buClr>
                <a:srgbClr val="0066A1"/>
              </a:buClr>
              <a:buFont typeface="+mj-lt"/>
              <a:buAutoNum type="romanLcPeriod"/>
              <a:defRPr/>
            </a:pPr>
            <a:r>
              <a:rPr lang="fr-FR" sz="1100" dirty="0">
                <a:solidFill>
                  <a:sysClr val="windowText" lastClr="000000"/>
                </a:solidFill>
              </a:rPr>
              <a:t>Méthode testée</a:t>
            </a:r>
          </a:p>
          <a:p>
            <a:pPr lvl="3">
              <a:spcBef>
                <a:spcPts val="512"/>
              </a:spcBef>
              <a:buClr>
                <a:srgbClr val="0066A1"/>
              </a:buClr>
              <a:buFont typeface="+mj-lt"/>
              <a:buAutoNum type="romanLcPeriod"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Méthode retenue : Transport optimal</a:t>
            </a:r>
          </a:p>
          <a:p>
            <a:pPr lvl="3">
              <a:spcBef>
                <a:spcPts val="512"/>
              </a:spcBef>
              <a:buClr>
                <a:srgbClr val="0066A1"/>
              </a:buClr>
              <a:buFont typeface="+mj-lt"/>
              <a:buAutoNum type="romanLcPeriod"/>
              <a:defRPr/>
            </a:pPr>
            <a:r>
              <a:rPr lang="fr-FR" sz="1100" dirty="0">
                <a:solidFill>
                  <a:sysClr val="windowText" lastClr="000000"/>
                </a:solidFill>
              </a:rPr>
              <a:t>Conclusions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19820" marR="0" lvl="1" indent="-359910" algn="l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arabicParenR"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0066A1"/>
              </a:buClr>
              <a:buFont typeface="+mj-lt"/>
              <a:buAutoNum type="romanUcPeriod"/>
            </a:pPr>
            <a:r>
              <a:rPr lang="fr-FR" sz="1100" dirty="0">
                <a:solidFill>
                  <a:sysClr val="windowText" lastClr="000000"/>
                </a:solidFill>
              </a:rPr>
              <a:t>Conclusions &amp;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Perspectives</a:t>
            </a:r>
          </a:p>
          <a:p>
            <a:pPr lvl="1">
              <a:buClr>
                <a:srgbClr val="0066A1"/>
              </a:buClr>
              <a:buFont typeface="+mj-lt"/>
              <a:buAutoNum type="arabicParenR"/>
            </a:pPr>
            <a:r>
              <a:rPr lang="fr-FR" sz="1100" dirty="0">
                <a:solidFill>
                  <a:sysClr val="windowText" lastClr="000000"/>
                </a:solidFill>
              </a:rPr>
              <a:t>Conclusions</a:t>
            </a:r>
          </a:p>
          <a:p>
            <a:pPr lvl="1">
              <a:buClr>
                <a:srgbClr val="0066A1"/>
              </a:buClr>
              <a:buFont typeface="+mj-lt"/>
              <a:buAutoNum type="arabicParenR"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Besoins</a:t>
            </a:r>
          </a:p>
          <a:p>
            <a:pPr lvl="1">
              <a:buClr>
                <a:srgbClr val="0066A1"/>
              </a:buClr>
              <a:buFont typeface="+mj-lt"/>
              <a:buAutoNum type="arabicParenR"/>
            </a:pPr>
            <a:r>
              <a:rPr lang="fr-FR" sz="1100" dirty="0">
                <a:solidFill>
                  <a:sysClr val="windowText" lastClr="000000"/>
                </a:solidFill>
              </a:rPr>
              <a:t>Perspectives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260AB-7D85-4B9C-AF25-51A2FA056A6A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7E7CE93-0F72-40BD-8C56-6DD54797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74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447800"/>
            <a:ext cx="10911237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</a:t>
            </a:r>
            <a:r>
              <a:rPr lang="fr-FR" sz="1600" b="1" dirty="0" err="1">
                <a:solidFill>
                  <a:sysClr val="windowText" lastClr="000000"/>
                </a:solidFill>
              </a:rPr>
              <a:t>Kmeans</a:t>
            </a:r>
            <a:r>
              <a:rPr lang="fr-FR" sz="1600" b="1" dirty="0">
                <a:solidFill>
                  <a:sysClr val="windowText" lastClr="000000"/>
                </a:solidFill>
              </a:rPr>
              <a:t> :</a:t>
            </a: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b="1" u="sng" dirty="0">
              <a:solidFill>
                <a:srgbClr val="92D05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92D050"/>
                </a:solidFill>
              </a:rPr>
              <a:t>Avantages</a:t>
            </a:r>
            <a:r>
              <a:rPr lang="fr-FR" sz="1600" b="1" dirty="0">
                <a:solidFill>
                  <a:srgbClr val="92D050"/>
                </a:solidFill>
              </a:rPr>
              <a:t> : 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Efficace sur les gros jeux de données 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Facile à interpréter et rapide à exécuter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C00000"/>
                </a:solidFill>
              </a:rPr>
              <a:t>Inconvénients</a:t>
            </a:r>
            <a:r>
              <a:rPr lang="fr-FR" sz="1600" b="1" dirty="0">
                <a:solidFill>
                  <a:srgbClr val="C00000"/>
                </a:solidFill>
              </a:rPr>
              <a:t> :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Fixation manuelle du nombre de clusters à trouver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Sensible aux valeurs extrêmes et à l’initialisation des centres de classes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Ne détecte pas n’importe quelle forme de cluster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Fonctionne très bien lorsque les clusters sont sphériques et de même taille</a:t>
            </a: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234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67D3AB-92C5-4A0E-9DF0-0087ADDFB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re 2">
            <a:extLst>
              <a:ext uri="{FF2B5EF4-FFF2-40B4-BE49-F238E27FC236}">
                <a16:creationId xmlns:a16="http://schemas.microsoft.com/office/drawing/2014/main" id="{DA351D1E-4588-4C4A-B35F-813C2948A9AB}"/>
              </a:ext>
            </a:extLst>
          </p:cNvPr>
          <p:cNvSpPr txBox="1">
            <a:spLocks/>
          </p:cNvSpPr>
          <p:nvPr/>
        </p:nvSpPr>
        <p:spPr>
          <a:xfrm>
            <a:off x="391782" y="1928852"/>
            <a:ext cx="3138837" cy="1490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 algn="ctr">
              <a:defRPr/>
            </a:pPr>
            <a:r>
              <a:rPr lang="fr-FR" sz="3200" dirty="0" err="1">
                <a:solidFill>
                  <a:sysClr val="windowText" lastClr="000000"/>
                </a:solidFill>
              </a:rPr>
              <a:t>Kmeans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D87A3A-D97F-4EA3-973C-60539DC5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63" y="0"/>
            <a:ext cx="8026562" cy="64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4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447800"/>
            <a:ext cx="11660963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GMM 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Gaussian</a:t>
            </a:r>
            <a:r>
              <a:rPr lang="fr-FR" sz="1600" b="1" i="1" dirty="0">
                <a:solidFill>
                  <a:sysClr val="windowText" lastClr="000000"/>
                </a:solidFill>
              </a:rPr>
              <a:t> mixture model</a:t>
            </a:r>
            <a:r>
              <a:rPr lang="fr-FR" sz="1600" b="1" dirty="0">
                <a:solidFill>
                  <a:sysClr val="windowText" lastClr="000000"/>
                </a:solidFill>
              </a:rPr>
              <a:t>) :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Similaire aux K-</a:t>
            </a:r>
            <a:r>
              <a:rPr lang="fr-FR" sz="1600" dirty="0" err="1">
                <a:solidFill>
                  <a:sysClr val="windowText" lastClr="000000"/>
                </a:solidFill>
              </a:rPr>
              <a:t>means</a:t>
            </a:r>
            <a:r>
              <a:rPr lang="fr-FR" sz="1600" dirty="0">
                <a:solidFill>
                  <a:sysClr val="windowText" lastClr="000000"/>
                </a:solidFill>
              </a:rPr>
              <a:t>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Soft-clustering</a:t>
            </a: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Fonctionnement</a:t>
            </a:r>
            <a:r>
              <a:rPr lang="fr-FR" sz="1600" dirty="0">
                <a:solidFill>
                  <a:sysClr val="windowText" lastClr="000000"/>
                </a:solidFill>
              </a:rPr>
              <a:t> : 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Fixation aléatoire d’hypothèses sur les paramètres des gaussiennes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Attribution pour chaque observation d’une probabilité/poids d’appartenance à chaque cluster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Mise à jour de leurs paramètres jusqu’à convergence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02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371600"/>
            <a:ext cx="10835037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GMM 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Gaussian</a:t>
            </a:r>
            <a:r>
              <a:rPr lang="fr-FR" sz="1600" b="1" i="1" dirty="0">
                <a:solidFill>
                  <a:sysClr val="windowText" lastClr="000000"/>
                </a:solidFill>
              </a:rPr>
              <a:t> mixture model</a:t>
            </a:r>
            <a:r>
              <a:rPr lang="fr-FR" sz="1600" b="1" dirty="0">
                <a:solidFill>
                  <a:sysClr val="windowText" lastClr="000000"/>
                </a:solidFill>
              </a:rPr>
              <a:t>)</a:t>
            </a: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92D050"/>
                </a:solidFill>
              </a:rPr>
              <a:t>Avantages</a:t>
            </a:r>
            <a:r>
              <a:rPr lang="fr-FR" sz="1600" b="1" dirty="0">
                <a:solidFill>
                  <a:srgbClr val="92D050"/>
                </a:solidFill>
              </a:rPr>
              <a:t>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Moins restrictif sur la forme des clusters retournés 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C00000"/>
                </a:solidFill>
              </a:rPr>
              <a:t>Inconvénients</a:t>
            </a:r>
            <a:r>
              <a:rPr lang="fr-FR" sz="1600" b="1" dirty="0">
                <a:solidFill>
                  <a:srgbClr val="C00000"/>
                </a:solidFill>
              </a:rPr>
              <a:t>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Fixation du nombre de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Difficile à interpréter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Limitation de la forme des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Sensible au bruit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327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67D3AB-92C5-4A0E-9DF0-0087ADDFB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re 2">
            <a:extLst>
              <a:ext uri="{FF2B5EF4-FFF2-40B4-BE49-F238E27FC236}">
                <a16:creationId xmlns:a16="http://schemas.microsoft.com/office/drawing/2014/main" id="{DA351D1E-4588-4C4A-B35F-813C2948A9AB}"/>
              </a:ext>
            </a:extLst>
          </p:cNvPr>
          <p:cNvSpPr txBox="1">
            <a:spLocks/>
          </p:cNvSpPr>
          <p:nvPr/>
        </p:nvSpPr>
        <p:spPr>
          <a:xfrm>
            <a:off x="391782" y="1928852"/>
            <a:ext cx="3138837" cy="1490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GMM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DA10E8-2F81-4E09-9A48-401E7442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312" y="15706"/>
            <a:ext cx="8152100" cy="64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01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371600"/>
            <a:ext cx="11520837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FCM 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Fuzzy</a:t>
            </a:r>
            <a:r>
              <a:rPr lang="fr-FR" sz="1600" b="1" i="1" dirty="0">
                <a:solidFill>
                  <a:sysClr val="windowText" lastClr="000000"/>
                </a:solidFill>
              </a:rPr>
              <a:t> C-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Means</a:t>
            </a:r>
            <a:r>
              <a:rPr lang="fr-FR" sz="1600" b="1" dirty="0">
                <a:solidFill>
                  <a:sysClr val="windowText" lastClr="000000"/>
                </a:solidFill>
              </a:rPr>
              <a:t>) :</a:t>
            </a:r>
            <a:br>
              <a:rPr lang="fr-FR" sz="1600" b="1" dirty="0">
                <a:solidFill>
                  <a:sysClr val="windowText" lastClr="000000"/>
                </a:solidFill>
              </a:rPr>
            </a:br>
            <a:endParaRPr lang="fr-FR" sz="1600" b="1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Algorithme similaire à celui des K-</a:t>
            </a:r>
            <a:r>
              <a:rPr lang="fr-FR" sz="1600" dirty="0" err="1">
                <a:solidFill>
                  <a:sysClr val="windowText" lastClr="000000"/>
                </a:solidFill>
              </a:rPr>
              <a:t>means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Fonctionnement</a:t>
            </a:r>
            <a:r>
              <a:rPr lang="fr-FR" sz="1600" dirty="0">
                <a:solidFill>
                  <a:sysClr val="windowText" lastClr="000000"/>
                </a:solidFill>
              </a:rPr>
              <a:t>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Sélection aléatoire de K centres de classes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Création d'une matrice de distance entre les observations et les centres de classes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Création d'une matrice d'appartenance à partir d'une </a:t>
            </a:r>
            <a:r>
              <a:rPr lang="fr-FR" sz="1600" dirty="0" err="1">
                <a:solidFill>
                  <a:sysClr val="windowText" lastClr="000000"/>
                </a:solidFill>
              </a:rPr>
              <a:t>fuzzy</a:t>
            </a:r>
            <a:r>
              <a:rPr lang="fr-FR" sz="1600" dirty="0">
                <a:solidFill>
                  <a:sysClr val="windowText" lastClr="000000"/>
                </a:solidFill>
              </a:rPr>
              <a:t> mesure utilisant les distances précédentes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Mise à jour des centres de classes et réaffectation des observations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Répétition des étapes précédentes jusqu’à convergence</a:t>
            </a:r>
          </a:p>
          <a:p>
            <a:pPr lvl="1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061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600200"/>
            <a:ext cx="11520837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FCM 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Fuzzy</a:t>
            </a:r>
            <a:r>
              <a:rPr lang="fr-FR" sz="1600" b="1" i="1" dirty="0">
                <a:solidFill>
                  <a:sysClr val="windowText" lastClr="000000"/>
                </a:solidFill>
              </a:rPr>
              <a:t> C-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Means</a:t>
            </a:r>
            <a:r>
              <a:rPr lang="fr-FR" sz="1600" b="1" dirty="0">
                <a:solidFill>
                  <a:sysClr val="windowText" lastClr="000000"/>
                </a:solidFill>
              </a:rPr>
              <a:t>):</a:t>
            </a:r>
            <a:endParaRPr lang="fr-FR" sz="1600" b="1" u="sng" dirty="0">
              <a:solidFill>
                <a:srgbClr val="92D05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b="1" u="sng" dirty="0">
              <a:solidFill>
                <a:srgbClr val="92D05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92D050"/>
                </a:solidFill>
              </a:rPr>
              <a:t>Avantages</a:t>
            </a:r>
            <a:r>
              <a:rPr lang="fr-FR" sz="1600" b="1" dirty="0">
                <a:solidFill>
                  <a:srgbClr val="92D050"/>
                </a:solidFill>
              </a:rPr>
              <a:t> :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Pas d'exclusivité d'appartenance : une observation peut appartenir à plusieurs clusters avec une certaine probabilité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C00000"/>
                </a:solidFill>
              </a:rPr>
              <a:t>Inconvénients</a:t>
            </a:r>
            <a:r>
              <a:rPr lang="fr-FR" sz="1600" b="1" dirty="0">
                <a:solidFill>
                  <a:srgbClr val="C00000"/>
                </a:solidFill>
              </a:rPr>
              <a:t>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Fixation du nombre de clusters au préalable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Temps d’exécution</a:t>
            </a: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291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67D3AB-92C5-4A0E-9DF0-0087ADDFB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re 2">
            <a:extLst>
              <a:ext uri="{FF2B5EF4-FFF2-40B4-BE49-F238E27FC236}">
                <a16:creationId xmlns:a16="http://schemas.microsoft.com/office/drawing/2014/main" id="{DA351D1E-4588-4C4A-B35F-813C2948A9AB}"/>
              </a:ext>
            </a:extLst>
          </p:cNvPr>
          <p:cNvSpPr txBox="1">
            <a:spLocks/>
          </p:cNvSpPr>
          <p:nvPr/>
        </p:nvSpPr>
        <p:spPr>
          <a:xfrm>
            <a:off x="391782" y="1928852"/>
            <a:ext cx="3138837" cy="1490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FCM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4D3E0D-CCD4-4DFC-A198-C1620E47E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377" y="9676"/>
            <a:ext cx="8128812" cy="64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04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0" y="1447800"/>
            <a:ext cx="12188825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: conclusions</a:t>
            </a: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Les algorithmes classiques sont limités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Forme des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Densité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Fixation du nombre de clusters 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Temps d’exécution 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Paramétrage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Nécessité d’avoir recours à un algorithme de clustering plus souple : </a:t>
            </a:r>
            <a:r>
              <a:rPr lang="fr-FR" sz="1600" dirty="0" err="1">
                <a:solidFill>
                  <a:sysClr val="windowText" lastClr="000000"/>
                </a:solidFill>
              </a:rPr>
              <a:t>Hdbscan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254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39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411B7-4AA1-4BCD-8ACE-28ACDEE68BE7}"/>
              </a:ext>
            </a:extLst>
          </p:cNvPr>
          <p:cNvSpPr/>
          <p:nvPr/>
        </p:nvSpPr>
        <p:spPr>
          <a:xfrm>
            <a:off x="288575" y="1295400"/>
            <a:ext cx="11660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Méthode retenue : </a:t>
            </a:r>
            <a:r>
              <a:rPr lang="fr-FR" sz="16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Hdbscan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fr-FR" sz="1600" b="1" i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Hierarchical</a:t>
            </a:r>
            <a:r>
              <a:rPr lang="fr-FR" sz="1600" b="1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i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Dbscan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:</a:t>
            </a:r>
          </a:p>
          <a:p>
            <a:pPr marL="285750" indent="-28575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0066A1"/>
              </a:buClr>
              <a:defRPr/>
            </a:pPr>
            <a:endParaRPr lang="fr-FR" sz="1600" b="1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95243" lvl="1" indent="-285750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Vocabulaire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</a:p>
          <a:p>
            <a:pPr marL="304587">
              <a:buClr>
                <a:srgbClr val="0066A1"/>
              </a:buClr>
              <a:defRPr/>
            </a:pPr>
            <a:endParaRPr lang="fr-FR" sz="16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distance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distance avec le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MinPts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ième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point le plus proche; distance minimale afin qu’un point soit considéré comme un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-point</a:t>
            </a: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Mutual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reachability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distance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Métrique permettant de sélectionner une distance entre les points</a:t>
            </a: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031" lvl="2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Mutual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reachability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-distance(A,B) = max{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-distance(A), </a:t>
            </a:r>
            <a:r>
              <a:rPr lang="fr-FR" sz="16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-distance(B), d(A,B)}</a:t>
            </a:r>
          </a:p>
          <a:p>
            <a:pPr marL="1657031" lvl="2" indent="-285750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Arbre couvrant minimal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issu de la théorie des graphes il s’agit de l’arbre reliant tous les points par le chemin le plus court</a:t>
            </a: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99830" lvl="1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Algorithme de Prim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départ d’un arbre initial à un seul sommet et augmentation de la taille de cet arbre en ajoutant à chaque itération une connexion de poids minimale avec son plus proche voisin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b="1" u="sng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6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935771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0" y="1447800"/>
            <a:ext cx="12188825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 retenue : </a:t>
            </a:r>
            <a:r>
              <a:rPr lang="fr-FR" sz="1600" b="1" dirty="0" err="1">
                <a:solidFill>
                  <a:sysClr val="windowText" lastClr="000000"/>
                </a:solidFill>
              </a:rPr>
              <a:t>Hdbscan</a:t>
            </a:r>
            <a:r>
              <a:rPr lang="fr-FR" sz="1600" b="1" dirty="0">
                <a:solidFill>
                  <a:sysClr val="windowText" lastClr="000000"/>
                </a:solidFill>
              </a:rPr>
              <a:t> 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Hierarchical</a:t>
            </a:r>
            <a:r>
              <a:rPr lang="fr-FR" sz="1600" b="1" i="1" dirty="0">
                <a:solidFill>
                  <a:sysClr val="windowText" lastClr="000000"/>
                </a:solidFill>
              </a:rPr>
              <a:t> 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Dbscan</a:t>
            </a:r>
            <a:r>
              <a:rPr lang="fr-FR" sz="1600" b="1" dirty="0">
                <a:solidFill>
                  <a:sysClr val="windowText" lastClr="000000"/>
                </a:solidFill>
              </a:rPr>
              <a:t>)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u="sng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Fonctionnement</a:t>
            </a:r>
            <a:r>
              <a:rPr lang="fr-FR" sz="1600" dirty="0">
                <a:solidFill>
                  <a:sysClr val="windowText" lastClr="000000"/>
                </a:solidFill>
              </a:rPr>
              <a:t>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1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Transformation de </a:t>
            </a:r>
            <a:r>
              <a:rPr lang="en-US" sz="1600" dirty="0" err="1">
                <a:solidFill>
                  <a:sysClr val="windowText" lastClr="000000"/>
                </a:solidFill>
              </a:rPr>
              <a:t>l’espace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selon</a:t>
            </a:r>
            <a:r>
              <a:rPr lang="en-US" sz="1600" dirty="0">
                <a:solidFill>
                  <a:sysClr val="windowText" lastClr="000000"/>
                </a:solidFill>
              </a:rPr>
              <a:t> les </a:t>
            </a:r>
            <a:r>
              <a:rPr lang="en-US" sz="1600" dirty="0" err="1">
                <a:solidFill>
                  <a:sysClr val="windowText" lastClr="000000"/>
                </a:solidFill>
              </a:rPr>
              <a:t>densités</a:t>
            </a:r>
            <a:endParaRPr lang="en-US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des </a:t>
            </a:r>
            <a:r>
              <a:rPr lang="fr-FR" sz="1600" dirty="0" err="1">
                <a:solidFill>
                  <a:sysClr val="windowText" lastClr="000000"/>
                </a:solidFill>
              </a:rPr>
              <a:t>cores</a:t>
            </a:r>
            <a:r>
              <a:rPr lang="fr-FR" sz="1600" dirty="0">
                <a:solidFill>
                  <a:sysClr val="windowText" lastClr="000000"/>
                </a:solidFill>
              </a:rPr>
              <a:t>-distances de chaque point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de la </a:t>
            </a:r>
            <a:r>
              <a:rPr lang="fr-FR" sz="1600" dirty="0" err="1">
                <a:solidFill>
                  <a:sysClr val="windowText" lastClr="000000"/>
                </a:solidFill>
              </a:rPr>
              <a:t>mutual</a:t>
            </a:r>
            <a:r>
              <a:rPr lang="fr-FR" sz="1600" dirty="0">
                <a:solidFill>
                  <a:sysClr val="windowText" lastClr="000000"/>
                </a:solidFill>
              </a:rPr>
              <a:t> </a:t>
            </a:r>
            <a:r>
              <a:rPr lang="fr-FR" sz="1600" dirty="0" err="1">
                <a:solidFill>
                  <a:sysClr val="windowText" lastClr="000000"/>
                </a:solidFill>
              </a:rPr>
              <a:t>reachability</a:t>
            </a:r>
            <a:r>
              <a:rPr lang="fr-FR" sz="1600" dirty="0">
                <a:solidFill>
                  <a:sysClr val="windowText" lastClr="000000"/>
                </a:solidFill>
              </a:rPr>
              <a:t> distance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Construction de la matrice de distance entre les points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Transformation des </a:t>
            </a:r>
            <a:r>
              <a:rPr lang="en-US" sz="1600" dirty="0" err="1">
                <a:solidFill>
                  <a:sysClr val="windowText" lastClr="000000"/>
                </a:solidFill>
              </a:rPr>
              <a:t>données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en</a:t>
            </a:r>
            <a:r>
              <a:rPr lang="en-US" sz="1600" dirty="0">
                <a:solidFill>
                  <a:sysClr val="windowText" lastClr="000000"/>
                </a:solidFill>
              </a:rPr>
              <a:t> un </a:t>
            </a:r>
            <a:r>
              <a:rPr lang="en-US" sz="1600" dirty="0" err="1">
                <a:solidFill>
                  <a:sysClr val="windowText" lastClr="000000"/>
                </a:solidFill>
              </a:rPr>
              <a:t>arbre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pondéré</a:t>
            </a:r>
            <a:r>
              <a:rPr lang="en-US" sz="1600" dirty="0">
                <a:solidFill>
                  <a:sysClr val="windowText" lastClr="000000"/>
                </a:solidFill>
              </a:rPr>
              <a:t> (</a:t>
            </a:r>
            <a:r>
              <a:rPr lang="en-US" sz="1600" dirty="0" err="1">
                <a:solidFill>
                  <a:sysClr val="windowText" lastClr="000000"/>
                </a:solidFill>
              </a:rPr>
              <a:t>arbre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couvrant</a:t>
            </a:r>
            <a:r>
              <a:rPr lang="en-US" sz="1600" dirty="0">
                <a:solidFill>
                  <a:sysClr val="windowText" lastClr="000000"/>
                </a:solidFill>
              </a:rPr>
              <a:t> minimal)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Les sommets représentent les points et les arêtes la </a:t>
            </a:r>
            <a:r>
              <a:rPr lang="fr-FR" sz="1600" dirty="0" err="1">
                <a:solidFill>
                  <a:sysClr val="windowText" lastClr="000000"/>
                </a:solidFill>
              </a:rPr>
              <a:t>mutual</a:t>
            </a:r>
            <a:r>
              <a:rPr lang="fr-FR" sz="1600" dirty="0">
                <a:solidFill>
                  <a:sysClr val="windowText" lastClr="000000"/>
                </a:solidFill>
              </a:rPr>
              <a:t> </a:t>
            </a:r>
            <a:r>
              <a:rPr lang="fr-FR" sz="1600" dirty="0" err="1">
                <a:solidFill>
                  <a:sysClr val="windowText" lastClr="000000"/>
                </a:solidFill>
              </a:rPr>
              <a:t>reachability</a:t>
            </a:r>
            <a:r>
              <a:rPr lang="fr-FR" sz="1600" dirty="0">
                <a:solidFill>
                  <a:sysClr val="windowText" lastClr="000000"/>
                </a:solidFill>
              </a:rPr>
              <a:t> distance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Récupération de l'arbre minimal via l'algorithme de Prim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515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501775"/>
            <a:ext cx="10895012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 retenue : </a:t>
            </a:r>
            <a:r>
              <a:rPr lang="fr-FR" sz="1600" b="1" dirty="0" err="1">
                <a:solidFill>
                  <a:sysClr val="windowText" lastClr="000000"/>
                </a:solidFill>
              </a:rPr>
              <a:t>Hdbscan</a:t>
            </a:r>
            <a:r>
              <a:rPr lang="fr-FR" sz="1600" b="1" dirty="0">
                <a:solidFill>
                  <a:sysClr val="windowText" lastClr="000000"/>
                </a:solidFill>
              </a:rPr>
              <a:t> 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Hierarchical</a:t>
            </a:r>
            <a:r>
              <a:rPr lang="fr-FR" sz="1600" b="1" i="1" dirty="0">
                <a:solidFill>
                  <a:sysClr val="windowText" lastClr="000000"/>
                </a:solidFill>
              </a:rPr>
              <a:t> 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Dbscan</a:t>
            </a:r>
            <a:r>
              <a:rPr lang="fr-FR" sz="1600" b="1" dirty="0">
                <a:solidFill>
                  <a:sysClr val="windowText" lastClr="000000"/>
                </a:solidFill>
              </a:rPr>
              <a:t>) :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Construction d’un clustering </a:t>
            </a:r>
            <a:r>
              <a:rPr lang="en-US" sz="1600" dirty="0" err="1">
                <a:solidFill>
                  <a:sysClr val="windowText" lastClr="000000"/>
                </a:solidFill>
              </a:rPr>
              <a:t>hiérarchique</a:t>
            </a:r>
            <a:r>
              <a:rPr lang="en-US" sz="1600" dirty="0">
                <a:solidFill>
                  <a:sysClr val="windowText" lastClr="000000"/>
                </a:solidFill>
              </a:rPr>
              <a:t> à </a:t>
            </a:r>
            <a:r>
              <a:rPr lang="en-US" sz="1600" dirty="0" err="1">
                <a:solidFill>
                  <a:sysClr val="windowText" lastClr="000000"/>
                </a:solidFill>
              </a:rPr>
              <a:t>partir</a:t>
            </a:r>
            <a:r>
              <a:rPr lang="en-US" sz="1600" dirty="0">
                <a:solidFill>
                  <a:sysClr val="windowText" lastClr="000000"/>
                </a:solidFill>
              </a:rPr>
              <a:t> de </a:t>
            </a:r>
            <a:r>
              <a:rPr lang="en-US" sz="1600" dirty="0" err="1">
                <a:solidFill>
                  <a:sysClr val="windowText" lastClr="000000"/>
                </a:solidFill>
              </a:rPr>
              <a:t>cet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arbre</a:t>
            </a:r>
            <a:endParaRPr lang="en-US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Triage des arêtes par ordre croissant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Affichage des résultats sous forme de dendrogramme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Extractions des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pour chaque point de la valeur seuil à partir de laquelle le point sort du cluster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d'une mesure de stabilité à partir des valeurs précédentes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272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0" y="1371600"/>
            <a:ext cx="12188825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 retenue : </a:t>
            </a:r>
            <a:r>
              <a:rPr lang="fr-FR" sz="1600" b="1" dirty="0" err="1">
                <a:solidFill>
                  <a:sysClr val="windowText" lastClr="000000"/>
                </a:solidFill>
              </a:rPr>
              <a:t>Hdbscan</a:t>
            </a:r>
            <a:r>
              <a:rPr lang="fr-FR" sz="1600" b="1" dirty="0">
                <a:solidFill>
                  <a:sysClr val="windowText" lastClr="000000"/>
                </a:solidFill>
              </a:rPr>
              <a:t> (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Hierarchical</a:t>
            </a:r>
            <a:r>
              <a:rPr lang="fr-FR" sz="1600" b="1" i="1" dirty="0">
                <a:solidFill>
                  <a:sysClr val="windowText" lastClr="000000"/>
                </a:solidFill>
              </a:rPr>
              <a:t> </a:t>
            </a:r>
            <a:r>
              <a:rPr lang="fr-FR" sz="1600" b="1" i="1" dirty="0" err="1">
                <a:solidFill>
                  <a:sysClr val="windowText" lastClr="000000"/>
                </a:solidFill>
              </a:rPr>
              <a:t>Dbscan</a:t>
            </a:r>
            <a:r>
              <a:rPr lang="fr-FR" sz="1600" b="1" dirty="0">
                <a:solidFill>
                  <a:sysClr val="windowText" lastClr="000000"/>
                </a:solidFill>
              </a:rPr>
              <a:t>) :</a:t>
            </a: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u="sng" dirty="0">
                <a:solidFill>
                  <a:srgbClr val="92D050"/>
                </a:solidFill>
              </a:rPr>
              <a:t>Avantages</a:t>
            </a:r>
            <a:r>
              <a:rPr lang="fr-FR" sz="1600" b="1" dirty="0">
                <a:solidFill>
                  <a:srgbClr val="92D050"/>
                </a:solidFill>
              </a:rPr>
              <a:t> :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Exécute DBSCAN sur différentes valeurs </a:t>
            </a:r>
            <a:r>
              <a:rPr lang="fr-FR" sz="1600" dirty="0" err="1">
                <a:solidFill>
                  <a:sysClr val="windowText" lastClr="000000"/>
                </a:solidFill>
              </a:rPr>
              <a:t>d'Eps</a:t>
            </a:r>
            <a:r>
              <a:rPr lang="fr-FR" sz="1600" dirty="0">
                <a:solidFill>
                  <a:sysClr val="windowText" lastClr="000000"/>
                </a:solidFill>
              </a:rPr>
              <a:t> et intègre le résultat pour trouver une classification qui offre la meilleure stabilité sur Eps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Successeur d'OPTICS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Permets à DBSCAN de rechercher des clusters de densités variables 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Moins de paramètres à optimiser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426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Titre 2">
            <a:extLst>
              <a:ext uri="{FF2B5EF4-FFF2-40B4-BE49-F238E27FC236}">
                <a16:creationId xmlns:a16="http://schemas.microsoft.com/office/drawing/2014/main" id="{DE952992-8C33-42B5-B860-67D7B472A2D1}"/>
              </a:ext>
            </a:extLst>
          </p:cNvPr>
          <p:cNvSpPr txBox="1">
            <a:spLocks/>
          </p:cNvSpPr>
          <p:nvPr/>
        </p:nvSpPr>
        <p:spPr>
          <a:xfrm>
            <a:off x="325186" y="2090671"/>
            <a:ext cx="3590946" cy="11176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</a:t>
            </a:r>
            <a:r>
              <a:rPr kumimoji="0" lang="fr-FR" sz="3199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résulats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Espace réservé du contenu 4">
            <a:extLst>
              <a:ext uri="{FF2B5EF4-FFF2-40B4-BE49-F238E27FC236}">
                <a16:creationId xmlns:a16="http://schemas.microsoft.com/office/drawing/2014/main" id="{49D04D48-129A-4F26-9962-693123B67CDA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Résultats du clustering via </a:t>
            </a:r>
            <a:r>
              <a:rPr lang="fr-FR" sz="1200" dirty="0" err="1">
                <a:solidFill>
                  <a:sysClr val="windowText" lastClr="000000"/>
                </a:solidFill>
              </a:rPr>
              <a:t>Hdbscan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695EEA-097C-4935-8A95-6A8FC5BB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211" y="0"/>
            <a:ext cx="7910201" cy="65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7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4" name="Titre 2">
            <a:extLst>
              <a:ext uri="{FF2B5EF4-FFF2-40B4-BE49-F238E27FC236}">
                <a16:creationId xmlns:a16="http://schemas.microsoft.com/office/drawing/2014/main" id="{BED77665-6D3A-49FC-BA44-912897A068CD}"/>
              </a:ext>
            </a:extLst>
          </p:cNvPr>
          <p:cNvSpPr txBox="1">
            <a:spLocks/>
          </p:cNvSpPr>
          <p:nvPr/>
        </p:nvSpPr>
        <p:spPr>
          <a:xfrm>
            <a:off x="325186" y="2090671"/>
            <a:ext cx="3590946" cy="11176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 algn="ctr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</a:t>
            </a:r>
            <a:r>
              <a:rPr lang="fr-FR" dirty="0" err="1">
                <a:solidFill>
                  <a:sysClr val="windowText" lastClr="000000"/>
                </a:solidFill>
              </a:rPr>
              <a:t>résulats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Espace réservé du contenu 4">
            <a:extLst>
              <a:ext uri="{FF2B5EF4-FFF2-40B4-BE49-F238E27FC236}">
                <a16:creationId xmlns:a16="http://schemas.microsoft.com/office/drawing/2014/main" id="{6CDAE23F-D1A5-4E6B-B732-5BE429F28CB3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Résultats du clustering via </a:t>
            </a:r>
            <a:r>
              <a:rPr lang="fr-FR" sz="1200" dirty="0" err="1">
                <a:solidFill>
                  <a:sysClr val="windowText" lastClr="000000"/>
                </a:solidFill>
              </a:rPr>
              <a:t>Hdbscan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1DFDF6-EC82-42D2-BEC8-855FCDF8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564" y="0"/>
            <a:ext cx="7658848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85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139A08FC-CC41-41E2-9D4A-B363DCECAC55}"/>
              </a:ext>
            </a:extLst>
          </p:cNvPr>
          <p:cNvSpPr txBox="1">
            <a:spLocks/>
          </p:cNvSpPr>
          <p:nvPr/>
        </p:nvSpPr>
        <p:spPr>
          <a:xfrm>
            <a:off x="325186" y="2090671"/>
            <a:ext cx="3590946" cy="11176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 algn="ctr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</a:t>
            </a:r>
            <a:r>
              <a:rPr lang="fr-FR" dirty="0" err="1">
                <a:solidFill>
                  <a:sysClr val="windowText" lastClr="000000"/>
                </a:solidFill>
              </a:rPr>
              <a:t>résulats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Espace réservé du contenu 4">
            <a:extLst>
              <a:ext uri="{FF2B5EF4-FFF2-40B4-BE49-F238E27FC236}">
                <a16:creationId xmlns:a16="http://schemas.microsoft.com/office/drawing/2014/main" id="{14934F06-847E-47DF-8ACC-2608AB8E133E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Résultats du clustering via </a:t>
            </a:r>
            <a:r>
              <a:rPr lang="fr-FR" sz="1200" dirty="0" err="1">
                <a:solidFill>
                  <a:sysClr val="windowText" lastClr="000000"/>
                </a:solidFill>
              </a:rPr>
              <a:t>Hdbscan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776C24-30F1-460A-88C2-8E3C6C6DE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43" y="-3056"/>
            <a:ext cx="7709482" cy="649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139A08FC-CC41-41E2-9D4A-B363DCECAC55}"/>
              </a:ext>
            </a:extLst>
          </p:cNvPr>
          <p:cNvSpPr txBox="1">
            <a:spLocks/>
          </p:cNvSpPr>
          <p:nvPr/>
        </p:nvSpPr>
        <p:spPr>
          <a:xfrm>
            <a:off x="325186" y="2090671"/>
            <a:ext cx="3590946" cy="11176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 algn="ctr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</a:t>
            </a:r>
            <a:r>
              <a:rPr lang="fr-FR" dirty="0">
                <a:solidFill>
                  <a:sysClr val="windowText" lastClr="000000"/>
                </a:solidFill>
              </a:rPr>
              <a:t>résultats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Espace réservé du contenu 4">
            <a:extLst>
              <a:ext uri="{FF2B5EF4-FFF2-40B4-BE49-F238E27FC236}">
                <a16:creationId xmlns:a16="http://schemas.microsoft.com/office/drawing/2014/main" id="{14934F06-847E-47DF-8ACC-2608AB8E133E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Résultats du clustering via </a:t>
            </a:r>
            <a:r>
              <a:rPr lang="fr-FR" sz="1200" dirty="0" err="1">
                <a:solidFill>
                  <a:sysClr val="windowText" lastClr="000000"/>
                </a:solidFill>
              </a:rPr>
              <a:t>Hdbscan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DC312B-65D2-49D9-A588-9106CB04A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068" y="0"/>
            <a:ext cx="7756775" cy="6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61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48A1B776-5887-438F-9CB9-D94A7AF99755}"/>
              </a:ext>
            </a:extLst>
          </p:cNvPr>
          <p:cNvSpPr txBox="1">
            <a:spLocks/>
          </p:cNvSpPr>
          <p:nvPr/>
        </p:nvSpPr>
        <p:spPr>
          <a:xfrm>
            <a:off x="325186" y="2090671"/>
            <a:ext cx="3590946" cy="11176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 algn="ctr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</a:t>
            </a:r>
            <a:r>
              <a:rPr lang="fr-FR" dirty="0">
                <a:solidFill>
                  <a:sysClr val="windowText" lastClr="000000"/>
                </a:solidFill>
              </a:rPr>
              <a:t>résultats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37324D2B-CBE0-4BB0-9CE0-E71A96CFA23A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Résultats du clustering via </a:t>
            </a:r>
            <a:r>
              <a:rPr lang="fr-FR" sz="1200" dirty="0" err="1">
                <a:solidFill>
                  <a:sysClr val="windowText" lastClr="000000"/>
                </a:solidFill>
              </a:rPr>
              <a:t>Hdbscan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B6228E-BD8D-4AB1-8917-5F38A4B19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255" y="0"/>
            <a:ext cx="7770569" cy="64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31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b) Phase 1 : Conclusions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48</a:t>
            </a:fld>
            <a:endParaRPr lang="fr-FR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380B4F1C-99A8-4E1F-983A-9CA069D64161}"/>
              </a:ext>
            </a:extLst>
          </p:cNvPr>
          <p:cNvSpPr txBox="1">
            <a:spLocks/>
          </p:cNvSpPr>
          <p:nvPr/>
        </p:nvSpPr>
        <p:spPr>
          <a:xfrm>
            <a:off x="288575" y="1447800"/>
            <a:ext cx="7939437" cy="464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Résultats :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Algorithmes testés non adaptés pour la nature des données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 err="1">
                <a:solidFill>
                  <a:sysClr val="windowText" lastClr="000000"/>
                </a:solidFill>
              </a:rPr>
              <a:t>Hdbscan</a:t>
            </a:r>
            <a:r>
              <a:rPr lang="fr-FR" sz="1600" dirty="0">
                <a:solidFill>
                  <a:sysClr val="windowText" lastClr="000000"/>
                </a:solidFill>
              </a:rPr>
              <a:t> fournit de meilleurs résultats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Surestimation du nombre de clusters dans certains cas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rgbClr val="C00000"/>
                </a:solidFill>
              </a:rPr>
              <a:t>Problème : </a:t>
            </a:r>
            <a:r>
              <a:rPr lang="fr-FR" sz="1600" dirty="0">
                <a:solidFill>
                  <a:sysClr val="windowText" lastClr="000000"/>
                </a:solidFill>
              </a:rPr>
              <a:t>Plusieurs clusters peuvent caractériser un seul radar</a:t>
            </a: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rgbClr val="92D050"/>
                </a:solidFill>
              </a:rPr>
              <a:t>Solution :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Effectuer des regroupements entre les clusters en comparant leurs informations relatives à l’aide du niveau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Calculer une distance entre les clusters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Méthodes testées en 2 étapes : 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Interpolation avec HAC classique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Transport optimal avec HAC modifiée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6B3401-0079-403D-8315-79133E0F4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184" y="1524000"/>
            <a:ext cx="4078828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06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Titre 2">
            <a:extLst>
              <a:ext uri="{FF2B5EF4-FFF2-40B4-BE49-F238E27FC236}">
                <a16:creationId xmlns:a16="http://schemas.microsoft.com/office/drawing/2014/main" id="{DA351D1E-4588-4C4A-B35F-813C2948A9AB}"/>
              </a:ext>
            </a:extLst>
          </p:cNvPr>
          <p:cNvSpPr txBox="1">
            <a:spLocks/>
          </p:cNvSpPr>
          <p:nvPr/>
        </p:nvSpPr>
        <p:spPr>
          <a:xfrm>
            <a:off x="391782" y="1928852"/>
            <a:ext cx="3138837" cy="1490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31" name="Espace réservé du contenu 4">
            <a:extLst>
              <a:ext uri="{FF2B5EF4-FFF2-40B4-BE49-F238E27FC236}">
                <a16:creationId xmlns:a16="http://schemas.microsoft.com/office/drawing/2014/main" id="{B8E81C81-4346-4009-ABD0-5A6B316C470C}"/>
              </a:ext>
            </a:extLst>
          </p:cNvPr>
          <p:cNvSpPr txBox="1">
            <a:spLocks/>
          </p:cNvSpPr>
          <p:nvPr/>
        </p:nvSpPr>
        <p:spPr>
          <a:xfrm>
            <a:off x="-199353" y="5662371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Comparaison des méthodes testées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776A1F4-2D63-48E0-AA5B-CD532081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61" y="9676"/>
            <a:ext cx="8912515" cy="64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0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530600"/>
            <a:ext cx="11660963" cy="418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800" b="1" dirty="0">
                <a:solidFill>
                  <a:sysClr val="windowText" lastClr="000000"/>
                </a:solidFill>
              </a:rPr>
              <a:t>Objectifs de la thèse : </a:t>
            </a:r>
          </a:p>
          <a:p>
            <a:pPr marL="0" lvl="0" indent="0">
              <a:buClr>
                <a:srgbClr val="0066A1"/>
              </a:buClr>
              <a:buNone/>
              <a:defRPr/>
            </a:pPr>
            <a:br>
              <a:rPr lang="fr-FR" sz="1800" dirty="0">
                <a:solidFill>
                  <a:sysClr val="windowText" lastClr="000000"/>
                </a:solidFill>
              </a:rPr>
            </a:br>
            <a:endParaRPr lang="fr-FR" sz="18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Introduire de l’intelligence artificielle dans le domaine du renseignement radar 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Améliorer la séparation, la caractérisation et l’identification des radars par de nouvelles approches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Moderniser les méthodes de séparation de sources existantes et proposer de nouvelles approches automatisées dans un cadre non supervisé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Enrichir un référentiel data existant</a:t>
            </a:r>
            <a:br>
              <a:rPr lang="fr-FR" sz="1800" dirty="0">
                <a:solidFill>
                  <a:sysClr val="windowText" lastClr="000000"/>
                </a:solidFill>
              </a:rPr>
            </a:br>
            <a:endParaRPr lang="fr-FR" sz="18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3856-95DA-45BB-A37A-D7703F1BB448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A4A042-551E-4D62-8D12-FA05C475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36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50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Titre 2">
            <a:extLst>
              <a:ext uri="{FF2B5EF4-FFF2-40B4-BE49-F238E27FC236}">
                <a16:creationId xmlns:a16="http://schemas.microsoft.com/office/drawing/2014/main" id="{DA351D1E-4588-4C4A-B35F-813C2948A9AB}"/>
              </a:ext>
            </a:extLst>
          </p:cNvPr>
          <p:cNvSpPr txBox="1">
            <a:spLocks/>
          </p:cNvSpPr>
          <p:nvPr/>
        </p:nvSpPr>
        <p:spPr>
          <a:xfrm>
            <a:off x="391782" y="1928852"/>
            <a:ext cx="3138837" cy="14904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31" name="Espace réservé du contenu 4">
            <a:extLst>
              <a:ext uri="{FF2B5EF4-FFF2-40B4-BE49-F238E27FC236}">
                <a16:creationId xmlns:a16="http://schemas.microsoft.com/office/drawing/2014/main" id="{4A142CAB-BAB6-4AB6-97A5-3E05A396EEAC}"/>
              </a:ext>
            </a:extLst>
          </p:cNvPr>
          <p:cNvSpPr txBox="1">
            <a:spLocks/>
          </p:cNvSpPr>
          <p:nvPr/>
        </p:nvSpPr>
        <p:spPr>
          <a:xfrm>
            <a:off x="-199353" y="5662371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Comparaison des méthodes testées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DA164FF-BB43-4910-870E-B1EDAD7B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654" y="0"/>
            <a:ext cx="8710863" cy="64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7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90089" y="1454914"/>
            <a:ext cx="11657926" cy="4631993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802" indent="-359802" defTabSz="1218529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A4A042-551E-4D62-8D12-FA05C475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21">
              <a:defRPr/>
            </a:pPr>
            <a:fld id="{549076F7-5D9D-4E10-A7E9-1A83E524F28B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621">
                <a:defRPr/>
              </a:pPr>
              <a:t>51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0CD5B7D7-384F-4C8E-B3E4-BFFF1CDE8294}"/>
              </a:ext>
            </a:extLst>
          </p:cNvPr>
          <p:cNvSpPr txBox="1">
            <a:spLocks/>
          </p:cNvSpPr>
          <p:nvPr/>
        </p:nvSpPr>
        <p:spPr>
          <a:xfrm>
            <a:off x="335494" y="1540366"/>
            <a:ext cx="11517837" cy="4951710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802" lvl="1" indent="0" defTabSz="1218529">
              <a:buClr>
                <a:srgbClr val="0066A1"/>
              </a:buClr>
              <a:buNone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1439208" lvl="3" indent="-359802" defTabSz="1218529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1079406" lvl="2" indent="-359802" defTabSz="1218529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719604" lvl="1" indent="-359802" defTabSz="1218529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802" indent="-359802" defTabSz="1218529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802" indent="-359802" defTabSz="1218529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au 7">
            <a:extLst>
              <a:ext uri="{FF2B5EF4-FFF2-40B4-BE49-F238E27FC236}">
                <a16:creationId xmlns:a16="http://schemas.microsoft.com/office/drawing/2014/main" id="{67B747F6-76E9-4833-9431-A6D30C37B47D}"/>
              </a:ext>
            </a:extLst>
          </p:cNvPr>
          <p:cNvGraphicFramePr>
            <a:graphicFrameLocks noGrp="1"/>
          </p:cNvGraphicFramePr>
          <p:nvPr/>
        </p:nvGraphicFramePr>
        <p:xfrm>
          <a:off x="564024" y="1610373"/>
          <a:ext cx="11289306" cy="411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393">
                  <a:extLst>
                    <a:ext uri="{9D8B030D-6E8A-4147-A177-3AD203B41FA5}">
                      <a16:colId xmlns:a16="http://schemas.microsoft.com/office/drawing/2014/main" val="3015057700"/>
                    </a:ext>
                  </a:extLst>
                </a:gridCol>
                <a:gridCol w="2649689">
                  <a:extLst>
                    <a:ext uri="{9D8B030D-6E8A-4147-A177-3AD203B41FA5}">
                      <a16:colId xmlns:a16="http://schemas.microsoft.com/office/drawing/2014/main" val="1040622753"/>
                    </a:ext>
                  </a:extLst>
                </a:gridCol>
                <a:gridCol w="1398410">
                  <a:extLst>
                    <a:ext uri="{9D8B030D-6E8A-4147-A177-3AD203B41FA5}">
                      <a16:colId xmlns:a16="http://schemas.microsoft.com/office/drawing/2014/main" val="1236699452"/>
                    </a:ext>
                  </a:extLst>
                </a:gridCol>
                <a:gridCol w="1043113">
                  <a:extLst>
                    <a:ext uri="{9D8B030D-6E8A-4147-A177-3AD203B41FA5}">
                      <a16:colId xmlns:a16="http://schemas.microsoft.com/office/drawing/2014/main" val="4005805739"/>
                    </a:ext>
                  </a:extLst>
                </a:gridCol>
                <a:gridCol w="1250216">
                  <a:extLst>
                    <a:ext uri="{9D8B030D-6E8A-4147-A177-3AD203B41FA5}">
                      <a16:colId xmlns:a16="http://schemas.microsoft.com/office/drawing/2014/main" val="2766167342"/>
                    </a:ext>
                  </a:extLst>
                </a:gridCol>
                <a:gridCol w="1250216">
                  <a:extLst>
                    <a:ext uri="{9D8B030D-6E8A-4147-A177-3AD203B41FA5}">
                      <a16:colId xmlns:a16="http://schemas.microsoft.com/office/drawing/2014/main" val="3028006293"/>
                    </a:ext>
                  </a:extLst>
                </a:gridCol>
                <a:gridCol w="1296647">
                  <a:extLst>
                    <a:ext uri="{9D8B030D-6E8A-4147-A177-3AD203B41FA5}">
                      <a16:colId xmlns:a16="http://schemas.microsoft.com/office/drawing/2014/main" val="3220354910"/>
                    </a:ext>
                  </a:extLst>
                </a:gridCol>
                <a:gridCol w="1172622">
                  <a:extLst>
                    <a:ext uri="{9D8B030D-6E8A-4147-A177-3AD203B41FA5}">
                      <a16:colId xmlns:a16="http://schemas.microsoft.com/office/drawing/2014/main" val="2869115141"/>
                    </a:ext>
                  </a:extLst>
                </a:gridCol>
              </a:tblGrid>
              <a:tr h="115793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Algorithme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Remarques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Interprétation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Exécution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Paramétrage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Autorise la recherche de clusters de densités différentes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Autorise la recherche de n’importe quelle forme de clusters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Fixation du nombre de clusters à trouver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562240296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r>
                        <a:rPr lang="fr-FR" sz="1400" b="1" dirty="0"/>
                        <a:t>DBSCAN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Difficile à utiliser en grande dimension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RAPIDE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OUI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737077519"/>
                  </a:ext>
                </a:extLst>
              </a:tr>
              <a:tr h="304721">
                <a:tc>
                  <a:txBody>
                    <a:bodyPr/>
                    <a:lstStyle/>
                    <a:p>
                      <a:r>
                        <a:rPr lang="fr-FR" sz="1400" b="1" dirty="0"/>
                        <a:t>OPTICS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Ordre des points importants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RAPIDE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OUI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847607859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r>
                        <a:rPr lang="fr-FR" sz="1400" b="1" dirty="0"/>
                        <a:t>KMEANS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Hypothèse sur la forme et la taille des clusters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RAPIDE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OUI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735069093"/>
                  </a:ext>
                </a:extLst>
              </a:tr>
              <a:tr h="639913">
                <a:tc>
                  <a:txBody>
                    <a:bodyPr/>
                    <a:lstStyle/>
                    <a:p>
                      <a:r>
                        <a:rPr lang="fr-FR" sz="1400" b="1" dirty="0"/>
                        <a:t>GMM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Moins restrictif sur la forme des clusters retournés que le Kmeans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COMPLIQUEE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LONG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COMPLIQUE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OUI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911946739"/>
                  </a:ext>
                </a:extLst>
              </a:tr>
              <a:tr h="639913">
                <a:tc>
                  <a:txBody>
                    <a:bodyPr/>
                    <a:lstStyle/>
                    <a:p>
                      <a:r>
                        <a:rPr lang="fr-FR" sz="1400" b="1" dirty="0"/>
                        <a:t>FCM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Retourne une probabilité d’appartenance aux clusters</a:t>
                      </a:r>
                    </a:p>
                    <a:p>
                      <a:endParaRPr lang="fr-FR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COMPLIQUEE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LONG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COMPLIQUE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OUI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776344790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r>
                        <a:rPr lang="fr-FR" sz="1400" b="1" dirty="0"/>
                        <a:t>HDBSCAN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Amélioration d’OPTICS et DBSCAN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RAPIDE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SIMPLE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OUI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OUI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965491313"/>
                  </a:ext>
                </a:extLst>
              </a:tr>
            </a:tbl>
          </a:graphicData>
        </a:graphic>
      </p:graphicFrame>
      <p:sp>
        <p:nvSpPr>
          <p:cNvPr id="8" name="Titre 2">
            <a:extLst>
              <a:ext uri="{FF2B5EF4-FFF2-40B4-BE49-F238E27FC236}">
                <a16:creationId xmlns:a16="http://schemas.microsoft.com/office/drawing/2014/main" id="{0E1DDD2A-0CB5-425E-AE65-C389D77B6335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a) Phase 1 : Conclusions</a:t>
            </a:r>
          </a:p>
        </p:txBody>
      </p:sp>
    </p:spTree>
    <p:extLst>
      <p:ext uri="{BB962C8B-B14F-4D97-AF65-F5344CB8AC3E}">
        <p14:creationId xmlns:p14="http://schemas.microsoft.com/office/powerpoint/2010/main" val="269366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295400"/>
            <a:ext cx="11520837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 testée : Interpolation avec HAC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Phase 1 : Interpolation à partir du niveau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u="sng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Interpoler les valeurs d’un cluster de référence dans le plan Niveau x TOA afin d’approximer une fonction du type</a:t>
            </a: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079730" lvl="3" indent="0" algn="ctr">
              <a:buClr>
                <a:srgbClr val="0066A1"/>
              </a:buClr>
              <a:buNone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 : y = f(x)</a:t>
            </a:r>
          </a:p>
          <a:p>
            <a:pPr marL="1079730" lvl="3" indent="0" algn="ctr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079730" lvl="3" indent="0">
              <a:buClr>
                <a:srgbClr val="0066A1"/>
              </a:buClr>
              <a:buNone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avec y : Niveau et x : TOA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Estimer à l’aide de cette fonction les valeurs du niveau des autres clusters 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Calculer une matrice de distance afin de comparer les valeurs estimées du niveau avec les valeurs réelles à l’aide d’une métrique de distance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b) Phase 2 : regroupement des clusters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860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67D3AB-92C5-4A0E-9DF0-0087ADDFB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48A1B776-5887-438F-9CB9-D94A7AF99755}"/>
              </a:ext>
            </a:extLst>
          </p:cNvPr>
          <p:cNvSpPr txBox="1">
            <a:spLocks/>
          </p:cNvSpPr>
          <p:nvPr/>
        </p:nvSpPr>
        <p:spPr>
          <a:xfrm>
            <a:off x="339207" y="1855754"/>
            <a:ext cx="3590946" cy="1871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  <a:cs typeface="Verdana" pitchFamily="34" charset="0"/>
              </a:rPr>
              <a:t>b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2 : 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regroupement des clusters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37324D2B-CBE0-4BB0-9CE0-E71A96CFA23A}"/>
              </a:ext>
            </a:extLst>
          </p:cNvPr>
          <p:cNvSpPr txBox="1">
            <a:spLocks/>
          </p:cNvSpPr>
          <p:nvPr/>
        </p:nvSpPr>
        <p:spPr>
          <a:xfrm>
            <a:off x="565261" y="5700962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marR="0" lvl="1" indent="0" algn="ctr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Résultats interpolation linéaire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</a:b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1079730" marR="0" lvl="2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719820" marR="0" lvl="1" indent="-359910" algn="ctr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LcPeriod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C52B6-F704-49AD-BF75-CA0F88076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77" y="0"/>
            <a:ext cx="7846235" cy="64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80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67D3AB-92C5-4A0E-9DF0-0087ADDFB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48A1B776-5887-438F-9CB9-D94A7AF99755}"/>
              </a:ext>
            </a:extLst>
          </p:cNvPr>
          <p:cNvSpPr txBox="1">
            <a:spLocks/>
          </p:cNvSpPr>
          <p:nvPr/>
        </p:nvSpPr>
        <p:spPr>
          <a:xfrm>
            <a:off x="339207" y="1855754"/>
            <a:ext cx="3590946" cy="1871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  <a:cs typeface="Verdana" pitchFamily="34" charset="0"/>
              </a:rPr>
              <a:t>b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2 : 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regroupement des clusters</a:t>
            </a:r>
            <a:endParaRPr kumimoji="0" lang="fr-FR" sz="319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37324D2B-CBE0-4BB0-9CE0-E71A96CFA23A}"/>
              </a:ext>
            </a:extLst>
          </p:cNvPr>
          <p:cNvSpPr txBox="1">
            <a:spLocks/>
          </p:cNvSpPr>
          <p:nvPr/>
        </p:nvSpPr>
        <p:spPr>
          <a:xfrm>
            <a:off x="565261" y="5700962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marR="0" lvl="1" indent="0" algn="ctr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Résultats interpolation linéaire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</a:b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1079730" marR="0" lvl="2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719820" marR="0" lvl="1" indent="-359910" algn="ctr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LcPeriod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A2D115-4C80-466C-8EA6-60631BAF7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55" y="3057"/>
            <a:ext cx="7745622" cy="64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88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295400"/>
            <a:ext cx="11520837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Phase 2 : </a:t>
            </a:r>
            <a:r>
              <a:rPr lang="fr-FR" sz="1600" u="sng" dirty="0" err="1">
                <a:solidFill>
                  <a:sysClr val="windowText" lastClr="000000"/>
                </a:solidFill>
              </a:rPr>
              <a:t>Hierarchical</a:t>
            </a:r>
            <a:r>
              <a:rPr lang="fr-FR" sz="1600" u="sng" dirty="0">
                <a:solidFill>
                  <a:sysClr val="windowText" lastClr="000000"/>
                </a:solidFill>
              </a:rPr>
              <a:t> </a:t>
            </a:r>
            <a:r>
              <a:rPr lang="fr-FR" sz="1600" u="sng" dirty="0" err="1">
                <a:solidFill>
                  <a:sysClr val="windowText" lastClr="000000"/>
                </a:solidFill>
              </a:rPr>
              <a:t>agglomerative</a:t>
            </a:r>
            <a:r>
              <a:rPr lang="fr-FR" sz="1600" u="sng" dirty="0">
                <a:solidFill>
                  <a:sysClr val="windowText" lastClr="000000"/>
                </a:solidFill>
              </a:rPr>
              <a:t> clustering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Chaque cluster représente une observation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 chaque itération les 2 groupes les plus proches sont fusionnés en un seul cluster (ceux ayant la plus petite mesure de dissimilarité) 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Mise à jour de la matrice de distance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Répétition des étapes précédentes jusqu’à obtention d’un cluster unique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b) Phase 2 : regroupement des clusters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734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56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48A1B776-5887-438F-9CB9-D94A7AF99755}"/>
              </a:ext>
            </a:extLst>
          </p:cNvPr>
          <p:cNvSpPr txBox="1">
            <a:spLocks/>
          </p:cNvSpPr>
          <p:nvPr/>
        </p:nvSpPr>
        <p:spPr>
          <a:xfrm>
            <a:off x="350320" y="1939137"/>
            <a:ext cx="3590946" cy="16431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b) Phase 2 : regroupement des clusters</a:t>
            </a: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37324D2B-CBE0-4BB0-9CE0-E71A96CFA23A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Dendrogramme d’une interpolation linéaire avec HAC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0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0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D6BF48-1CCE-4FC8-8012-D62B3276F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66" y="0"/>
            <a:ext cx="8249146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62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-1588" y="1295400"/>
            <a:ext cx="11978037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Conclusions :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u="sng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u="sng" dirty="0">
                <a:solidFill>
                  <a:srgbClr val="92D050"/>
                </a:solidFill>
              </a:rPr>
              <a:t>Avantages</a:t>
            </a:r>
            <a:r>
              <a:rPr lang="fr-FR" sz="1600" b="1" dirty="0">
                <a:solidFill>
                  <a:srgbClr val="92D050"/>
                </a:solidFill>
              </a:rPr>
              <a:t> : 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Pas de nombre de clusters à fixer au préalable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Ne fais pas d’hypothèse sur la forme des clusters trouvés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Agglomération des clusters de façon successive sans avoir à intervenir</a:t>
            </a:r>
          </a:p>
          <a:p>
            <a:pPr marL="1439640" lvl="4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439640" lvl="4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b) Phase 2 : regroupement des clusters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5615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67937" y="1035049"/>
            <a:ext cx="11303350" cy="5213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u="sng" dirty="0">
                <a:solidFill>
                  <a:srgbClr val="C00000"/>
                </a:solidFill>
              </a:rPr>
              <a:t>Inconvénients</a:t>
            </a:r>
            <a:r>
              <a:rPr lang="fr-FR" sz="1600" b="1" dirty="0">
                <a:solidFill>
                  <a:srgbClr val="C00000"/>
                </a:solidFill>
              </a:rPr>
              <a:t> :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Interpolation ne fonctionne pas lorsque les valeurs du niveau ne sont pas bien réparties et les clusters pas assez consistants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Détermination d’un seuil pour stopper les fusions :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5">
              <a:buClr>
                <a:srgbClr val="0066A1"/>
              </a:buClr>
              <a:buFont typeface="Wingdings" panose="05000000000000000000" pitchFamily="2" charset="2"/>
              <a:buChar char="ü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Compliqué à mettre en place car les signaux sont trop différents 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5">
              <a:buClr>
                <a:srgbClr val="0066A1"/>
              </a:buClr>
              <a:buFont typeface="Wingdings" panose="05000000000000000000" pitchFamily="2" charset="2"/>
              <a:buChar char="ü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Difficulté d’interprétation du dendrogramme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Méthode nécessitant un temps de calcul plus ou moins long selon la taille des clusters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Spécification d’une mesure de similarité entre les groupes d’observations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5">
              <a:buClr>
                <a:srgbClr val="0066A1"/>
              </a:buClr>
              <a:buFont typeface="Wingdings" panose="05000000000000000000" pitchFamily="2" charset="2"/>
              <a:buChar char="ü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Distance entre les clusters = notion compliquée à caractériser</a:t>
            </a:r>
          </a:p>
          <a:p>
            <a:pPr lvl="5">
              <a:buClr>
                <a:srgbClr val="0066A1"/>
              </a:buClr>
              <a:buFont typeface="Wingdings" panose="05000000000000000000" pitchFamily="2" charset="2"/>
              <a:buChar char="ü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Recours à une autre métrique pour les comparer</a:t>
            </a: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b) Phase 2 : regroupement des clusters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345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59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48A1B776-5887-438F-9CB9-D94A7AF99755}"/>
              </a:ext>
            </a:extLst>
          </p:cNvPr>
          <p:cNvSpPr txBox="1">
            <a:spLocks/>
          </p:cNvSpPr>
          <p:nvPr/>
        </p:nvSpPr>
        <p:spPr>
          <a:xfrm>
            <a:off x="350320" y="1939137"/>
            <a:ext cx="3590946" cy="16431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b) Phase 2 : regroupement des clusters</a:t>
            </a: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37324D2B-CBE0-4BB0-9CE0-E71A96CFA23A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Dendrogramme d’une interpolation linéaire avec HAC</a:t>
            </a:r>
            <a:br>
              <a:rPr lang="fr-FR" sz="1200" dirty="0">
                <a:solidFill>
                  <a:sysClr val="windowText" lastClr="000000"/>
                </a:solidFill>
              </a:rPr>
            </a:br>
            <a:endParaRPr lang="fr-FR" sz="1200" dirty="0">
              <a:solidFill>
                <a:sysClr val="windowText" lastClr="000000"/>
              </a:solidFill>
            </a:endParaRPr>
          </a:p>
          <a:p>
            <a:pPr lvl="2" algn="ctr">
              <a:buClr>
                <a:srgbClr val="0066A1"/>
              </a:buClr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lvl="1" algn="ctr">
              <a:buClr>
                <a:srgbClr val="0066A1"/>
              </a:buClr>
              <a:buFont typeface="+mj-lt"/>
              <a:buAutoNum type="romanLcPeriod"/>
              <a:defRPr/>
            </a:pPr>
            <a:endParaRPr lang="fr-FR" sz="1200" dirty="0">
              <a:solidFill>
                <a:sysClr val="windowText" lastClr="000000"/>
              </a:solidFill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ctr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0127494-86A7-4BB1-9B15-CE38549D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362" y="0"/>
            <a:ext cx="8093610" cy="64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800" b="1" dirty="0">
                <a:solidFill>
                  <a:sysClr val="windowText" lastClr="000000"/>
                </a:solidFill>
              </a:rPr>
              <a:t>Objectifs des 6 derniers mois </a:t>
            </a:r>
            <a:r>
              <a:rPr lang="fr-FR" sz="1800" dirty="0">
                <a:solidFill>
                  <a:sysClr val="windowText" lastClr="000000"/>
                </a:solidFill>
              </a:rPr>
              <a:t>:</a:t>
            </a:r>
            <a:br>
              <a:rPr lang="fr-FR" sz="1800" b="1" dirty="0">
                <a:solidFill>
                  <a:sysClr val="windowText" lastClr="000000"/>
                </a:solidFill>
              </a:rPr>
            </a:br>
            <a:endParaRPr lang="fr-FR" sz="1800" b="1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Se familiariser avec les données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Exploration et manipulation des données</a:t>
            </a:r>
          </a:p>
          <a:p>
            <a:pPr lvl="2">
              <a:buClr>
                <a:srgbClr val="0066A1"/>
              </a:buClr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Introduction au traitement du signal</a:t>
            </a:r>
          </a:p>
          <a:p>
            <a:pPr lvl="2">
              <a:buClr>
                <a:srgbClr val="0066A1"/>
              </a:buClr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Découverte des méthodes existantes (Etat de l’art)</a:t>
            </a:r>
            <a:br>
              <a:rPr lang="fr-FR" sz="1800" dirty="0">
                <a:solidFill>
                  <a:sysClr val="windowText" lastClr="000000"/>
                </a:solidFill>
              </a:rPr>
            </a:br>
            <a:endParaRPr lang="fr-FR" sz="18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Problématiques :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lang="fr-FR" sz="18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Déterminer le nombre d’émetteur(s) présent(s) dans un signal</a:t>
            </a:r>
          </a:p>
          <a:p>
            <a:pPr lvl="2">
              <a:buClr>
                <a:srgbClr val="0066A1"/>
              </a:buClr>
              <a:defRPr/>
            </a:pPr>
            <a:r>
              <a:rPr lang="fr-FR" sz="1800" dirty="0">
                <a:solidFill>
                  <a:sysClr val="windowText" lastClr="000000"/>
                </a:solidFill>
              </a:rPr>
              <a:t>Classifier chaque impulsion de ce signal par rapport au(x) émetteur(s) présent(s)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3856-95DA-45BB-A37A-D7703F1BB448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A4A042-551E-4D62-8D12-FA05C475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1802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496BF-699C-40D4-9E2A-8DCC1C47A6F9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a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Phase 1 : clustering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411B7-4AA1-4BCD-8ACE-28ACDEE68BE7}"/>
              </a:ext>
            </a:extLst>
          </p:cNvPr>
          <p:cNvSpPr/>
          <p:nvPr/>
        </p:nvSpPr>
        <p:spPr>
          <a:xfrm>
            <a:off x="288575" y="1378327"/>
            <a:ext cx="116609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Méthode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retenue : </a:t>
            </a:r>
            <a:r>
              <a:rPr lang="fr-FR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 optimal avec HAC modifiée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09493" marR="0" lvl="1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Tx/>
              <a:buFontTx/>
              <a:buNone/>
              <a:tabLst/>
              <a:defRPr/>
            </a:pPr>
            <a:endParaRPr kumimoji="0" lang="fr-FR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895243" marR="0" lvl="1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 Transport optimal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:</a:t>
            </a:r>
          </a:p>
          <a:p>
            <a:pPr marL="304587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1871, Monge posa le problème suivant : pour deux densités de probabilité d et f, sur R, trouver une application T : R → R transformant la première densité en la seconde</a:t>
            </a: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4737" lvl="2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kumimoji="0" lang="fr-FR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Objectifs : </a:t>
            </a:r>
          </a:p>
          <a:p>
            <a:pPr marL="2114230" lvl="3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kumimoji="0" lang="fr-FR" sz="16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114230" lvl="3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kumimoji="0" lang="fr-FR" sz="1600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épartir</a:t>
            </a:r>
            <a:r>
              <a:rPr kumimoji="0" lang="fr-FR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les points 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 cluster 1 qui ont une densité d selon la densité f des points du cluster 2 en minimisant le déplacement moyen</a:t>
            </a:r>
          </a:p>
          <a:p>
            <a:pPr marL="2114230" lvl="3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14230" lvl="3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kumimoji="0" lang="fr-FR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Calculer le coût de </a:t>
            </a: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 déplacement</a:t>
            </a:r>
          </a:p>
          <a:p>
            <a:pPr marL="2114230" lvl="3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14230" lvl="3" indent="-285750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Comparer la position des clusters grâce à un coût de déplacement et non plus grâce à une distance</a:t>
            </a:r>
            <a:endParaRPr kumimoji="0" lang="fr-FR" sz="16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504737" marR="0" lvl="2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504737" marR="0" lvl="2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082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295400"/>
            <a:ext cx="11520837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ysClr val="windowText" lastClr="000000"/>
                </a:solidFill>
              </a:rPr>
              <a:t>Méthode retenue : Transport optimal avec HAC modifiée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Fonctionnement :</a:t>
            </a: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u="sng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du transport optimal entre les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Sélection des valeurs de la TOA et du niveau du cluster A ainsi que celles du cluster B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Détermination du transport optimal pour déplacer les points du cluster A jusqu’à ceux du cluster B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Calcul du coût de ce transport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Généralisation aux autres clusters</a:t>
            </a:r>
          </a:p>
          <a:p>
            <a:pPr lvl="4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Application d’un clustering agglomératif hiérarchique pour regrouper les clusters</a:t>
            </a: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0">
              <a:buClr>
                <a:srgbClr val="0066A1"/>
              </a:buClr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0" lvl="0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96BF-699C-40D4-9E2A-8DCC1C47A6F9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ysClr val="windowText" lastClr="000000"/>
                </a:solidFill>
              </a:rPr>
              <a:t>b) Phase 2 : regroupement des clusters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393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0090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3">
            <a:extLst>
              <a:ext uri="{FF2B5EF4-FFF2-40B4-BE49-F238E27FC236}">
                <a16:creationId xmlns:a16="http://schemas.microsoft.com/office/drawing/2014/main" id="{D00B602F-D8C3-4DD5-B8F5-0212B54C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52" y="2050133"/>
            <a:ext cx="232900" cy="1340860"/>
            <a:chOff x="56167" y="2050133"/>
            <a:chExt cx="232963" cy="1340860"/>
          </a:xfrm>
        </p:grpSpPr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DECCEC3-7216-4C06-A18A-8E7E3F11F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97654B9-956B-45A2-BCFF-C3B8D2A0D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2">
              <a:extLst>
                <a:ext uri="{FF2B5EF4-FFF2-40B4-BE49-F238E27FC236}">
                  <a16:creationId xmlns:a16="http://schemas.microsoft.com/office/drawing/2014/main" id="{E43A9188-A250-45B3-92C6-7B82B99A4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59">
              <a:extLst>
                <a:ext uri="{FF2B5EF4-FFF2-40B4-BE49-F238E27FC236}">
                  <a16:creationId xmlns:a16="http://schemas.microsoft.com/office/drawing/2014/main" id="{18F65A8A-D202-4171-B8B1-A5F871C2F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4C61AD47-E0FE-4269-870C-4EA6432EA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59">
              <a:extLst>
                <a:ext uri="{FF2B5EF4-FFF2-40B4-BE49-F238E27FC236}">
                  <a16:creationId xmlns:a16="http://schemas.microsoft.com/office/drawing/2014/main" id="{E3CE99F8-5874-42F1-9117-802AF91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52B0AAFE-2068-4330-B622-F495F6D3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71F60FA-8132-4A8C-8A25-AA12DB1EB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ADBA8AF1-9973-4BF1-A758-89E5E5B41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59">
              <a:extLst>
                <a:ext uri="{FF2B5EF4-FFF2-40B4-BE49-F238E27FC236}">
                  <a16:creationId xmlns:a16="http://schemas.microsoft.com/office/drawing/2014/main" id="{6712147C-1C59-44C2-AC2C-A7A2008BD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4BD0FA2-8F4E-4E28-A91D-584FE197C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3AA1D0D4-C9A8-4316-BB42-7C3D87254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2">
              <a:extLst>
                <a:ext uri="{FF2B5EF4-FFF2-40B4-BE49-F238E27FC236}">
                  <a16:creationId xmlns:a16="http://schemas.microsoft.com/office/drawing/2014/main" id="{BD3E342F-986B-4ED7-840A-6638E1C9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9">
              <a:extLst>
                <a:ext uri="{FF2B5EF4-FFF2-40B4-BE49-F238E27FC236}">
                  <a16:creationId xmlns:a16="http://schemas.microsoft.com/office/drawing/2014/main" id="{5CE8FBB8-BEA6-4B17-B401-A426E7463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D5694FEE-ED72-4808-9F69-1491B359D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7F6E7FB6-3CBD-489B-B4E4-A69C2D5F4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2">
              <a:extLst>
                <a:ext uri="{FF2B5EF4-FFF2-40B4-BE49-F238E27FC236}">
                  <a16:creationId xmlns:a16="http://schemas.microsoft.com/office/drawing/2014/main" id="{FB1F7333-7CE1-4BA9-A9D3-33CE269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4458ECA0-C373-47DC-AC47-E90615A4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2">
              <a:extLst>
                <a:ext uri="{FF2B5EF4-FFF2-40B4-BE49-F238E27FC236}">
                  <a16:creationId xmlns:a16="http://schemas.microsoft.com/office/drawing/2014/main" id="{31AD3723-A525-44C9-A1D4-8D540C592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71C422B5-B1F4-4725-A106-ACF8DCB28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9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0636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81407A-9B46-4097-8F80-5687A78D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205" y="6492240"/>
            <a:ext cx="13255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E67D3AB-92C5-4A0E-9DF0-0087ADDFB84C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2/4/2020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84AC4C-F818-4FAC-8D5C-CF04AAB3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1881" y="6492240"/>
            <a:ext cx="5484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549076F7-5D9D-4E10-A7E9-1A83E524F28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62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48A1B776-5887-438F-9CB9-D94A7AF99755}"/>
              </a:ext>
            </a:extLst>
          </p:cNvPr>
          <p:cNvSpPr txBox="1">
            <a:spLocks/>
          </p:cNvSpPr>
          <p:nvPr/>
        </p:nvSpPr>
        <p:spPr>
          <a:xfrm>
            <a:off x="350320" y="1939137"/>
            <a:ext cx="3590946" cy="16431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b) Phase 2 : regroupement des clusters</a:t>
            </a: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37324D2B-CBE0-4BB0-9CE0-E71A96CFA23A}"/>
              </a:ext>
            </a:extLst>
          </p:cNvPr>
          <p:cNvSpPr txBox="1">
            <a:spLocks/>
          </p:cNvSpPr>
          <p:nvPr/>
        </p:nvSpPr>
        <p:spPr>
          <a:xfrm>
            <a:off x="350320" y="5696376"/>
            <a:ext cx="3138837" cy="50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lvl="1" indent="0" algn="ctr">
              <a:buClr>
                <a:srgbClr val="0066A1"/>
              </a:buClr>
              <a:buNone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Transport optimal avec HAC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728C7C-F436-4D97-9B79-461663759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22" y="-1"/>
            <a:ext cx="8009555" cy="65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61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-1588" y="1143000"/>
            <a:ext cx="11978037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marR="0" lvl="1" indent="0" algn="l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Arial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1079730" marR="0" lvl="2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Conclusions :</a:t>
            </a:r>
          </a:p>
          <a:p>
            <a:pPr marL="1079730" marR="0" lvl="2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1439640" marR="0" lvl="3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Avantages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: 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/>
              <a:t>Permet de comparer la position des clusters sans avoir déterminer de distance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lang="fr-FR" sz="1600" dirty="0"/>
              <a:t>Possibilité d’utilisation de plusieurs métriques pour calculer le coût</a:t>
            </a: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1" u="sng" dirty="0">
                <a:solidFill>
                  <a:srgbClr val="C00000"/>
                </a:solidFill>
              </a:rPr>
              <a:t>Inconvénients</a:t>
            </a:r>
            <a:r>
              <a:rPr lang="fr-FR" sz="1600" b="1" dirty="0">
                <a:solidFill>
                  <a:srgbClr val="C00000"/>
                </a:solidFill>
              </a:rPr>
              <a:t> :</a:t>
            </a:r>
          </a:p>
          <a:p>
            <a:pPr marL="1439640" marR="0" lvl="3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lvl="4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Très long a exécuter lorsque le nombre de clusters, la taille du cluster ou encore le nombre de dimension augmente</a:t>
            </a:r>
            <a:endParaRPr lang="fr-FR" sz="1600" dirty="0">
              <a:solidFill>
                <a:sysClr val="windowText" lastClr="000000"/>
              </a:solidFill>
              <a:latin typeface="Verdana" pitchFamily="34" charset="0"/>
              <a:ea typeface="Verdana" pitchFamily="34" charset="0"/>
            </a:endParaRPr>
          </a:p>
          <a:p>
            <a:pPr lvl="5"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1079730" marR="0" lvl="3" indent="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1439640" marR="0" lvl="3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1079730" marR="0" lvl="2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LcPeriod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719820" marR="0" lvl="1" indent="-359910" algn="l" defTabSz="1218895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066A1"/>
              </a:buClr>
              <a:buSzTx/>
              <a:buFont typeface="+mj-lt"/>
              <a:buAutoNum type="romanLcPeriod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496BF-699C-40D4-9E2A-8DCC1C47A6F9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3A7D812-67D1-4AF1-BAE2-85CF2A0F4FD6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b) Phase 2 : conclusions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05CC9-EAB0-4C35-9F25-58CD298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214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869B4-955D-4AA7-B228-C0D34514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 &amp; perspectives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617469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1) Conclusions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93856-95DA-45BB-A37A-D7703F1BB448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A4A042-551E-4D62-8D12-FA05C475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00701C25-61B7-4583-8FB1-965D9D494EB0}"/>
              </a:ext>
            </a:extLst>
          </p:cNvPr>
          <p:cNvSpPr txBox="1">
            <a:spLocks/>
          </p:cNvSpPr>
          <p:nvPr/>
        </p:nvSpPr>
        <p:spPr>
          <a:xfrm>
            <a:off x="333993" y="1539874"/>
            <a:ext cx="11520837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Phase 1 : clustering via </a:t>
            </a:r>
            <a:r>
              <a:rPr lang="fr-FR" sz="1600" u="sng" dirty="0" err="1">
                <a:solidFill>
                  <a:sysClr val="windowText" lastClr="000000"/>
                </a:solidFill>
              </a:rPr>
              <a:t>Hdbscan</a:t>
            </a:r>
            <a:endParaRPr lang="fr-FR" sz="1600" u="sng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u="sng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Fonctionne très bien sur des signaux même complexes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Retourne un nombre de clusters raisonnable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Facile à implémenter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u="sng" dirty="0">
                <a:solidFill>
                  <a:sysClr val="windowText" lastClr="000000"/>
                </a:solidFill>
              </a:rPr>
              <a:t>Phase 2 : Regroupement des clusters via le Transport optimal et une HAC modifiée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Résultats encourageants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12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2) Besoins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93856-95DA-45BB-A37A-D7703F1BB448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A4A042-551E-4D62-8D12-FA05C475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0CD5B7D7-384F-4C8E-B3E4-BFFF1CDE8294}"/>
              </a:ext>
            </a:extLst>
          </p:cNvPr>
          <p:cNvSpPr txBox="1">
            <a:spLocks/>
          </p:cNvSpPr>
          <p:nvPr/>
        </p:nvSpPr>
        <p:spPr>
          <a:xfrm>
            <a:off x="333993" y="1539874"/>
            <a:ext cx="11520837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Volumétrie de données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Volumétrie insuffisante pour effectuer des tests robustes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Besoin d’un enrichissement de nos jeux de données réelles 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Données plus complexes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Les données sont trop simplifiées pour avoir des résultats empiriques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Besoin de complexifier les données pour que les algorithmes soient robustes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Avoir accès à une base de données de données radar afin d’anticiper la phase d’identification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93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3</a:t>
            </a: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 Perspectives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298A7C85-FAAE-47EE-B6B2-DD35AEF4E8F0}"/>
              </a:ext>
            </a:extLst>
          </p:cNvPr>
          <p:cNvSpPr txBox="1">
            <a:spLocks/>
          </p:cNvSpPr>
          <p:nvPr/>
        </p:nvSpPr>
        <p:spPr>
          <a:xfrm>
            <a:off x="288575" y="1454400"/>
            <a:ext cx="11660963" cy="463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93856-95DA-45BB-A37A-D7703F1BB448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A4A042-551E-4D62-8D12-FA05C475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076F7-5D9D-4E10-A7E9-1A83E524F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0CD5B7D7-384F-4C8E-B3E4-BFFF1CDE8294}"/>
              </a:ext>
            </a:extLst>
          </p:cNvPr>
          <p:cNvSpPr txBox="1">
            <a:spLocks/>
          </p:cNvSpPr>
          <p:nvPr/>
        </p:nvSpPr>
        <p:spPr>
          <a:xfrm>
            <a:off x="333993" y="1539874"/>
            <a:ext cx="11520837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Perspectives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Reconstruction de la dTOA pour valider le regroupement des clusters</a:t>
            </a: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Modèles ensemblistes </a:t>
            </a: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Machine </a:t>
            </a:r>
            <a:r>
              <a:rPr lang="fr-FR" sz="1600" dirty="0" err="1">
                <a:solidFill>
                  <a:sysClr val="windowText" lastClr="000000"/>
                </a:solidFill>
              </a:rPr>
              <a:t>learning</a:t>
            </a:r>
            <a:r>
              <a:rPr lang="fr-FR" sz="1600" dirty="0">
                <a:solidFill>
                  <a:sysClr val="windowText" lastClr="000000"/>
                </a:solidFill>
              </a:rPr>
              <a:t> : </a:t>
            </a:r>
          </a:p>
          <a:p>
            <a:pPr marL="1079730" lvl="3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Analyse de la répétitivité </a:t>
            </a: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Reconnaissance de formes</a:t>
            </a:r>
          </a:p>
          <a:p>
            <a:pPr marL="1079730" lvl="3" indent="0">
              <a:buClr>
                <a:srgbClr val="0066A1"/>
              </a:buClr>
              <a:buNone/>
              <a:defRPr/>
            </a:pP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 lvl="3">
              <a:buClr>
                <a:srgbClr val="0066A1"/>
              </a:buClr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2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+mj-lt"/>
              <a:buAutoNum type="romanLcPeriod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9910" marR="0" lvl="0" indent="-359910" algn="l" defTabSz="1218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6A1"/>
              </a:buClr>
              <a:buSzTx/>
              <a:buFont typeface="Lucida Sans Unicode" pitchFamily="34" charset="0"/>
              <a:buChar char="▶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40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B7B038-2F9E-4063-8179-742BB208DF54}"/>
              </a:ext>
            </a:extLst>
          </p:cNvPr>
          <p:cNvSpPr txBox="1"/>
          <p:nvPr/>
        </p:nvSpPr>
        <p:spPr>
          <a:xfrm>
            <a:off x="3770312" y="2951946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</a:rPr>
              <a:t>Thank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you</a:t>
            </a:r>
            <a:r>
              <a:rPr lang="fr-FR" sz="2800" b="1" dirty="0">
                <a:solidFill>
                  <a:schemeClr val="bg1"/>
                </a:solidFill>
              </a:rPr>
              <a:t> for </a:t>
            </a:r>
            <a:r>
              <a:rPr lang="fr-FR" sz="2800" b="1" dirty="0" err="1">
                <a:solidFill>
                  <a:schemeClr val="bg1"/>
                </a:solidFill>
              </a:rPr>
              <a:t>your</a:t>
            </a:r>
            <a:r>
              <a:rPr lang="fr-FR" sz="2800" b="1" dirty="0">
                <a:solidFill>
                  <a:schemeClr val="bg1"/>
                </a:solidFill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2471866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/>
              <a:t>Etat</a:t>
            </a:r>
            <a:r>
              <a:rPr lang="en-US" b="1" dirty="0"/>
              <a:t> de </a:t>
            </a:r>
            <a:r>
              <a:rPr lang="en-US" b="1" dirty="0" err="1"/>
              <a:t>l’art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14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Etat de l’art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A529-8BFA-4A71-96EC-343B53919A6E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B5BC0A-1048-456E-B2E9-C44A53F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8</a:t>
            </a:fld>
            <a:endParaRPr lang="fr-FR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79964F64-A8D6-418A-87EC-3C1432FE2EE4}"/>
              </a:ext>
            </a:extLst>
          </p:cNvPr>
          <p:cNvSpPr txBox="1">
            <a:spLocks/>
          </p:cNvSpPr>
          <p:nvPr/>
        </p:nvSpPr>
        <p:spPr>
          <a:xfrm>
            <a:off x="288575" y="1386600"/>
            <a:ext cx="11660963" cy="463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Travaux précurseurs sur l’identification de radars :</a:t>
            </a:r>
            <a:br>
              <a:rPr lang="fr-FR" sz="1600" dirty="0">
                <a:solidFill>
                  <a:sysClr val="windowText" lastClr="000000"/>
                </a:solidFill>
              </a:rPr>
            </a:br>
            <a:endParaRPr lang="fr-FR" sz="1600" dirty="0">
              <a:solidFill>
                <a:sysClr val="windowText" lastClr="000000"/>
              </a:solidFill>
            </a:endParaRP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1982 : « 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Automatic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processing</a:t>
            </a:r>
            <a:r>
              <a:rPr lang="fr-FR" sz="1600" i="1" dirty="0">
                <a:solidFill>
                  <a:sysClr val="windowText" lastClr="000000"/>
                </a:solidFill>
              </a:rPr>
              <a:t> for ESM</a:t>
            </a:r>
            <a:r>
              <a:rPr lang="fr-FR" sz="1600" dirty="0">
                <a:solidFill>
                  <a:sysClr val="windowText" lastClr="000000"/>
                </a:solidFill>
              </a:rPr>
              <a:t> » - Davies &amp; </a:t>
            </a:r>
            <a:r>
              <a:rPr lang="fr-FR" sz="1600" dirty="0" err="1">
                <a:solidFill>
                  <a:sysClr val="windowText" lastClr="000000"/>
                </a:solidFill>
              </a:rPr>
              <a:t>Hollands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1985 : « </a:t>
            </a:r>
            <a:r>
              <a:rPr lang="fr-FR" sz="1600" i="1" dirty="0">
                <a:solidFill>
                  <a:sysClr val="windowText" lastClr="000000"/>
                </a:solidFill>
              </a:rPr>
              <a:t>Signal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sorting</a:t>
            </a:r>
            <a:r>
              <a:rPr lang="fr-FR" sz="1600" i="1" dirty="0">
                <a:solidFill>
                  <a:sysClr val="windowText" lastClr="000000"/>
                </a:solidFill>
              </a:rPr>
              <a:t> in ESM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systems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dirty="0">
                <a:solidFill>
                  <a:sysClr val="windowText" lastClr="000000"/>
                </a:solidFill>
              </a:rPr>
              <a:t>» - </a:t>
            </a:r>
            <a:r>
              <a:rPr lang="fr-FR" sz="1600" dirty="0" err="1">
                <a:solidFill>
                  <a:sysClr val="windowText" lastClr="000000"/>
                </a:solidFill>
              </a:rPr>
              <a:t>Whittall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1990 : « </a:t>
            </a:r>
            <a:r>
              <a:rPr lang="fr-FR" sz="1600" i="1" dirty="0">
                <a:solidFill>
                  <a:sysClr val="windowText" lastClr="000000"/>
                </a:solidFill>
              </a:rPr>
              <a:t>Radar signal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categorization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using</a:t>
            </a:r>
            <a:r>
              <a:rPr lang="fr-FR" sz="1600" i="1" dirty="0">
                <a:solidFill>
                  <a:sysClr val="windowText" lastClr="000000"/>
                </a:solidFill>
              </a:rPr>
              <a:t> a neural network</a:t>
            </a:r>
            <a:r>
              <a:rPr lang="fr-FR" sz="1600" dirty="0">
                <a:solidFill>
                  <a:sysClr val="windowText" lastClr="000000"/>
                </a:solidFill>
              </a:rPr>
              <a:t> » - Anderson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1998 : « </a:t>
            </a:r>
            <a:r>
              <a:rPr lang="fr-FR" sz="1600" i="1" dirty="0">
                <a:solidFill>
                  <a:sysClr val="windowText" lastClr="000000"/>
                </a:solidFill>
              </a:rPr>
              <a:t>A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comparison</a:t>
            </a:r>
            <a:r>
              <a:rPr lang="fr-FR" sz="1600" i="1" dirty="0">
                <a:solidFill>
                  <a:sysClr val="windowText" lastClr="000000"/>
                </a:solidFill>
              </a:rPr>
              <a:t> of self-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organizing</a:t>
            </a:r>
            <a:r>
              <a:rPr lang="fr-FR" sz="1600" i="1" dirty="0">
                <a:solidFill>
                  <a:sysClr val="windowText" lastClr="000000"/>
                </a:solidFill>
              </a:rPr>
              <a:t> neural networks for fast clustering of radar pulses</a:t>
            </a:r>
            <a:r>
              <a:rPr lang="fr-FR" sz="1600" dirty="0">
                <a:solidFill>
                  <a:sysClr val="windowText" lastClr="000000"/>
                </a:solidFill>
              </a:rPr>
              <a:t> » - Granger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2004 : « </a:t>
            </a:r>
            <a:r>
              <a:rPr lang="fr-FR" sz="1600" i="1" dirty="0">
                <a:solidFill>
                  <a:sysClr val="windowText" lastClr="000000"/>
                </a:solidFill>
              </a:rPr>
              <a:t>Radar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emitter</a:t>
            </a:r>
            <a:r>
              <a:rPr lang="fr-FR" sz="1600" i="1" dirty="0">
                <a:solidFill>
                  <a:sysClr val="windowText" lastClr="000000"/>
                </a:solidFill>
              </a:rPr>
              <a:t> recognition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using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intrapulse</a:t>
            </a:r>
            <a:r>
              <a:rPr lang="fr-FR" sz="1600" i="1" dirty="0">
                <a:solidFill>
                  <a:sysClr val="windowText" lastClr="000000"/>
                </a:solidFill>
              </a:rPr>
              <a:t> data</a:t>
            </a:r>
            <a:r>
              <a:rPr lang="fr-FR" sz="1600" dirty="0">
                <a:solidFill>
                  <a:sysClr val="windowText" lastClr="000000"/>
                </a:solidFill>
              </a:rPr>
              <a:t> » - </a:t>
            </a:r>
            <a:r>
              <a:rPr lang="fr-FR" sz="1600" dirty="0" err="1">
                <a:solidFill>
                  <a:sysClr val="windowText" lastClr="000000"/>
                </a:solidFill>
              </a:rPr>
              <a:t>Kawalec</a:t>
            </a:r>
            <a:r>
              <a:rPr lang="fr-FR" sz="1600" dirty="0">
                <a:solidFill>
                  <a:sysClr val="windowText" lastClr="000000"/>
                </a:solidFill>
              </a:rPr>
              <a:t> &amp; </a:t>
            </a:r>
            <a:r>
              <a:rPr lang="fr-FR" sz="1600" dirty="0" err="1">
                <a:solidFill>
                  <a:sysClr val="windowText" lastClr="000000"/>
                </a:solidFill>
              </a:rPr>
              <a:t>Owczarek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0" indent="0">
              <a:buClr>
                <a:srgbClr val="0066A1"/>
              </a:buClr>
              <a:buNone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67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14F5D7-9711-415C-9E5E-7A2635D09960}"/>
              </a:ext>
            </a:extLst>
          </p:cNvPr>
          <p:cNvSpPr txBox="1">
            <a:spLocks/>
          </p:cNvSpPr>
          <p:nvPr/>
        </p:nvSpPr>
        <p:spPr>
          <a:xfrm>
            <a:off x="288575" y="365126"/>
            <a:ext cx="11660963" cy="7778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218895" rtl="0" eaLnBrk="1" latinLnBrk="0" hangingPunct="1">
              <a:spcBef>
                <a:spcPct val="0"/>
              </a:spcBef>
              <a:buNone/>
              <a:defRPr sz="3199" b="1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Etat de l’art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0714C-830D-4108-B748-9B117FE4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A529-8BFA-4A71-96EC-343B53919A6E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B5BC0A-1048-456E-B2E9-C44A53F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76F7-5D9D-4E10-A7E9-1A83E524F28B}" type="slidenum">
              <a:rPr lang="fr-FR" smtClean="0"/>
              <a:t>9</a:t>
            </a:fld>
            <a:endParaRPr lang="fr-FR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79964F64-A8D6-418A-87EC-3C1432FE2EE4}"/>
              </a:ext>
            </a:extLst>
          </p:cNvPr>
          <p:cNvSpPr txBox="1">
            <a:spLocks/>
          </p:cNvSpPr>
          <p:nvPr/>
        </p:nvSpPr>
        <p:spPr>
          <a:xfrm>
            <a:off x="288575" y="1371600"/>
            <a:ext cx="11660963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991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Lucida Sans Unicode" pitchFamily="34" charset="0"/>
              <a:buChar char="▶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19820" indent="-359910" algn="l" defTabSz="1218895" rtl="0" eaLnBrk="1" latinLnBrk="0" hangingPunct="1">
              <a:spcBef>
                <a:spcPts val="512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7973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3964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133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799550" indent="-359910" algn="l" defTabSz="1218895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2006 : «</a:t>
            </a:r>
            <a:r>
              <a:rPr lang="en-US" sz="1600" i="1" dirty="0">
                <a:solidFill>
                  <a:sysClr val="windowText" lastClr="000000"/>
                </a:solidFill>
              </a:rPr>
              <a:t> Robust estimation of radar pulse modulation</a:t>
            </a:r>
            <a:r>
              <a:rPr lang="fr-FR" sz="1600" dirty="0">
                <a:solidFill>
                  <a:sysClr val="windowText" lastClr="000000"/>
                </a:solidFill>
              </a:rPr>
              <a:t> » - </a:t>
            </a:r>
            <a:r>
              <a:rPr lang="fr-FR" sz="1600" dirty="0" err="1">
                <a:solidFill>
                  <a:sysClr val="windowText" lastClr="000000"/>
                </a:solidFill>
              </a:rPr>
              <a:t>Lunden</a:t>
            </a:r>
            <a:r>
              <a:rPr lang="fr-FR" sz="1600" dirty="0">
                <a:solidFill>
                  <a:sysClr val="windowText" lastClr="000000"/>
                </a:solidFill>
              </a:rPr>
              <a:t> &amp; </a:t>
            </a:r>
            <a:r>
              <a:rPr lang="fr-FR" sz="1600" dirty="0" err="1">
                <a:solidFill>
                  <a:sysClr val="windowText" lastClr="000000"/>
                </a:solidFill>
              </a:rPr>
              <a:t>Koivunen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2013 : « </a:t>
            </a:r>
            <a:r>
              <a:rPr lang="fr-FR" sz="1600" i="1" dirty="0">
                <a:solidFill>
                  <a:sysClr val="windowText" lastClr="000000"/>
                </a:solidFill>
              </a:rPr>
              <a:t>Radar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emitter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signals</a:t>
            </a:r>
            <a:r>
              <a:rPr lang="fr-FR" sz="1600" i="1" dirty="0">
                <a:solidFill>
                  <a:sysClr val="windowText" lastClr="000000"/>
                </a:solidFill>
              </a:rPr>
              <a:t> recognition and classification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with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feddforward</a:t>
            </a:r>
            <a:r>
              <a:rPr lang="fr-FR" sz="1600" i="1" dirty="0">
                <a:solidFill>
                  <a:sysClr val="windowText" lastClr="000000"/>
                </a:solidFill>
              </a:rPr>
              <a:t> networks</a:t>
            </a:r>
            <a:r>
              <a:rPr lang="fr-FR" sz="1600" dirty="0">
                <a:solidFill>
                  <a:sysClr val="windowText" lastClr="000000"/>
                </a:solidFill>
              </a:rPr>
              <a:t> » - Petrov, </a:t>
            </a:r>
            <a:r>
              <a:rPr lang="fr-FR" sz="1600" dirty="0" err="1">
                <a:solidFill>
                  <a:sysClr val="windowText" lastClr="000000"/>
                </a:solidFill>
              </a:rPr>
              <a:t>Jordanov</a:t>
            </a:r>
            <a:r>
              <a:rPr lang="fr-FR" sz="1600" dirty="0">
                <a:solidFill>
                  <a:sysClr val="windowText" lastClr="000000"/>
                </a:solidFill>
              </a:rPr>
              <a:t> &amp; Roe</a:t>
            </a: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2017 : « </a:t>
            </a:r>
            <a:r>
              <a:rPr lang="en-US" sz="1600" i="1" dirty="0">
                <a:solidFill>
                  <a:sysClr val="windowText" lastClr="000000"/>
                </a:solidFill>
              </a:rPr>
              <a:t>Automatic </a:t>
            </a:r>
            <a:r>
              <a:rPr lang="en-US" sz="1600" i="1" dirty="0" err="1">
                <a:solidFill>
                  <a:sysClr val="windowText" lastClr="000000"/>
                </a:solidFill>
              </a:rPr>
              <a:t>intrapulse</a:t>
            </a:r>
            <a:r>
              <a:rPr lang="en-US" sz="1600" i="1" dirty="0">
                <a:solidFill>
                  <a:sysClr val="windowText" lastClr="000000"/>
                </a:solidFill>
              </a:rPr>
              <a:t> modulation classiﬁcation of advanced LPI radar waveforms</a:t>
            </a:r>
            <a:r>
              <a:rPr lang="fr-FR" sz="1600" dirty="0">
                <a:solidFill>
                  <a:sysClr val="windowText" lastClr="000000"/>
                </a:solidFill>
              </a:rPr>
              <a:t> » - </a:t>
            </a:r>
            <a:r>
              <a:rPr lang="fr-FR" sz="1600" dirty="0" err="1">
                <a:solidFill>
                  <a:sysClr val="windowText" lastClr="000000"/>
                </a:solidFill>
              </a:rPr>
              <a:t>Kishore</a:t>
            </a:r>
            <a:r>
              <a:rPr lang="fr-FR" sz="1600" dirty="0">
                <a:solidFill>
                  <a:sysClr val="windowText" lastClr="000000"/>
                </a:solidFill>
              </a:rPr>
              <a:t> &amp; Rao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2019 : « </a:t>
            </a:r>
            <a:r>
              <a:rPr lang="fr-FR" sz="1600" i="1" dirty="0">
                <a:solidFill>
                  <a:sysClr val="windowText" lastClr="000000"/>
                </a:solidFill>
              </a:rPr>
              <a:t>Radar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emitters</a:t>
            </a:r>
            <a:r>
              <a:rPr lang="fr-FR" sz="1600" i="1" dirty="0">
                <a:solidFill>
                  <a:sysClr val="windowText" lastClr="000000"/>
                </a:solidFill>
              </a:rPr>
              <a:t> classification and clustering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with</a:t>
            </a:r>
            <a:r>
              <a:rPr lang="fr-FR" sz="1600" i="1" dirty="0">
                <a:solidFill>
                  <a:sysClr val="windowText" lastClr="000000"/>
                </a:solidFill>
              </a:rPr>
              <a:t> a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scale</a:t>
            </a:r>
            <a:r>
              <a:rPr lang="fr-FR" sz="1600" i="1" dirty="0">
                <a:solidFill>
                  <a:sysClr val="windowText" lastClr="000000"/>
                </a:solidFill>
              </a:rPr>
              <a:t> mixture of normal distributions</a:t>
            </a:r>
            <a:r>
              <a:rPr lang="fr-FR" sz="1600" dirty="0">
                <a:solidFill>
                  <a:sysClr val="windowText" lastClr="000000"/>
                </a:solidFill>
              </a:rPr>
              <a:t> » - Révillon</a:t>
            </a: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ysClr val="windowText" lastClr="000000"/>
                </a:solidFill>
              </a:rPr>
              <a:t>2019 : « </a:t>
            </a:r>
            <a:r>
              <a:rPr lang="fr-FR" sz="1600" i="1" dirty="0">
                <a:solidFill>
                  <a:sysClr val="windowText" lastClr="000000"/>
                </a:solidFill>
              </a:rPr>
              <a:t>A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generalized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multivariate</a:t>
            </a:r>
            <a:r>
              <a:rPr lang="fr-FR" sz="1600" i="1" dirty="0">
                <a:solidFill>
                  <a:sysClr val="windowText" lastClr="000000"/>
                </a:solidFill>
              </a:rPr>
              <a:t>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student</a:t>
            </a:r>
            <a:r>
              <a:rPr lang="fr-FR" sz="1600" i="1" dirty="0">
                <a:solidFill>
                  <a:sysClr val="windowText" lastClr="000000"/>
                </a:solidFill>
              </a:rPr>
              <a:t>-t mixture model for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bayesian</a:t>
            </a:r>
            <a:r>
              <a:rPr lang="fr-FR" sz="1600" i="1" dirty="0">
                <a:solidFill>
                  <a:sysClr val="windowText" lastClr="000000"/>
                </a:solidFill>
              </a:rPr>
              <a:t> classification and clustering of radar </a:t>
            </a:r>
            <a:r>
              <a:rPr lang="fr-FR" sz="1600" i="1" dirty="0" err="1">
                <a:solidFill>
                  <a:sysClr val="windowText" lastClr="000000"/>
                </a:solidFill>
              </a:rPr>
              <a:t>waveforms</a:t>
            </a:r>
            <a:r>
              <a:rPr lang="fr-FR" sz="1600" dirty="0">
                <a:solidFill>
                  <a:sysClr val="windowText" lastClr="000000"/>
                </a:solidFill>
              </a:rPr>
              <a:t> » - </a:t>
            </a:r>
            <a:r>
              <a:rPr lang="fr-FR" sz="1600" dirty="0" err="1">
                <a:solidFill>
                  <a:sysClr val="windowText" lastClr="000000"/>
                </a:solidFill>
              </a:rPr>
              <a:t>Revillon</a:t>
            </a: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lvl="1"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359910" lvl="1" indent="0">
              <a:buClr>
                <a:srgbClr val="0066A1"/>
              </a:buClr>
              <a:buNone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v"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>
              <a:buClr>
                <a:srgbClr val="0066A1"/>
              </a:buClr>
              <a:buFont typeface="Wingdings" panose="05000000000000000000" pitchFamily="2" charset="2"/>
              <a:buChar char="Ø"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37867"/>
      </p:ext>
    </p:extLst>
  </p:cSld>
  <p:clrMapOvr>
    <a:masterClrMapping/>
  </p:clrMapOvr>
</p:sld>
</file>

<file path=ppt/theme/theme1.xml><?xml version="1.0" encoding="utf-8"?>
<a:theme xmlns:a="http://schemas.openxmlformats.org/drawingml/2006/main" name="Atos_2016_16-9_template">
  <a:themeElements>
    <a:clrScheme name="Atos Theme">
      <a:dk1>
        <a:sysClr val="windowText" lastClr="000000"/>
      </a:dk1>
      <a:lt1>
        <a:sysClr val="window" lastClr="FFFFFF"/>
      </a:lt1>
      <a:dk2>
        <a:srgbClr val="0066A1"/>
      </a:dk2>
      <a:lt2>
        <a:srgbClr val="829DC7"/>
      </a:lt2>
      <a:accent1>
        <a:srgbClr val="0066A1"/>
      </a:accent1>
      <a:accent2>
        <a:srgbClr val="829DC7"/>
      </a:accent2>
      <a:accent3>
        <a:srgbClr val="000000"/>
      </a:accent3>
      <a:accent4>
        <a:srgbClr val="808080"/>
      </a:accent4>
      <a:accent5>
        <a:srgbClr val="FFFFFF"/>
      </a:accent5>
      <a:accent6>
        <a:srgbClr val="BFBFBF"/>
      </a:accent6>
      <a:hlink>
        <a:srgbClr val="0066A1"/>
      </a:hlink>
      <a:folHlink>
        <a:srgbClr val="829DC7"/>
      </a:folHlink>
    </a:clrScheme>
    <a:fontScheme name="Atos Font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tos v4.0">
  <a:themeElements>
    <a:clrScheme name="Atos Theme">
      <a:dk1>
        <a:sysClr val="windowText" lastClr="000000"/>
      </a:dk1>
      <a:lt1>
        <a:sysClr val="window" lastClr="FFFFFF"/>
      </a:lt1>
      <a:dk2>
        <a:srgbClr val="0066A1"/>
      </a:dk2>
      <a:lt2>
        <a:srgbClr val="829DC7"/>
      </a:lt2>
      <a:accent1>
        <a:srgbClr val="0066A1"/>
      </a:accent1>
      <a:accent2>
        <a:srgbClr val="829DC7"/>
      </a:accent2>
      <a:accent3>
        <a:srgbClr val="000000"/>
      </a:accent3>
      <a:accent4>
        <a:srgbClr val="808080"/>
      </a:accent4>
      <a:accent5>
        <a:srgbClr val="FFFFFF"/>
      </a:accent5>
      <a:accent6>
        <a:srgbClr val="BFBFBF"/>
      </a:accent6>
      <a:hlink>
        <a:srgbClr val="0066A1"/>
      </a:hlink>
      <a:folHlink>
        <a:srgbClr val="829DC7"/>
      </a:folHlink>
    </a:clrScheme>
    <a:fontScheme name="Atos Font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 Technology Unit H1 2016" id="{856ECD45-8D35-1B4B-A616-96EDB291CD92}" vid="{97D919D0-DC5F-584B-A116-7A582B9704CC}"/>
    </a:ext>
  </a:extLst>
</a:theme>
</file>

<file path=ppt/theme/theme4.xml><?xml version="1.0" encoding="utf-8"?>
<a:theme xmlns:a="http://schemas.openxmlformats.org/drawingml/2006/main" name="New Atos Template with corporate colours">
  <a:themeElements>
    <a:clrScheme name="Atos Theme">
      <a:dk1>
        <a:sysClr val="windowText" lastClr="000000"/>
      </a:dk1>
      <a:lt1>
        <a:sysClr val="window" lastClr="FFFFFF"/>
      </a:lt1>
      <a:dk2>
        <a:srgbClr val="0066A1"/>
      </a:dk2>
      <a:lt2>
        <a:srgbClr val="829DC7"/>
      </a:lt2>
      <a:accent1>
        <a:srgbClr val="0066A1"/>
      </a:accent1>
      <a:accent2>
        <a:srgbClr val="829DC7"/>
      </a:accent2>
      <a:accent3>
        <a:srgbClr val="000000"/>
      </a:accent3>
      <a:accent4>
        <a:srgbClr val="808080"/>
      </a:accent4>
      <a:accent5>
        <a:srgbClr val="FFFFFF"/>
      </a:accent5>
      <a:accent6>
        <a:srgbClr val="BFBFBF"/>
      </a:accent6>
      <a:hlink>
        <a:srgbClr val="0066A1"/>
      </a:hlink>
      <a:folHlink>
        <a:srgbClr val="829DC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Verdana"/>
            <a:cs typeface="Verdana"/>
          </a:defRPr>
        </a:defPPr>
      </a:lstStyle>
    </a:txDef>
  </a:objectDefaults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7692</TotalTime>
  <Words>2236</Words>
  <Application>Microsoft Office PowerPoint</Application>
  <PresentationFormat>Personnalisé</PresentationFormat>
  <Paragraphs>894</Paragraphs>
  <Slides>68</Slides>
  <Notes>63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89" baseType="lpstr">
      <vt:lpstr>Arial</vt:lpstr>
      <vt:lpstr>Calibri</vt:lpstr>
      <vt:lpstr>Calibri Light</vt:lpstr>
      <vt:lpstr>Lucida Sans</vt:lpstr>
      <vt:lpstr>Lucida Sans Unicode</vt:lpstr>
      <vt:lpstr>Roboto Light</vt:lpstr>
      <vt:lpstr>Stag LCG Book</vt:lpstr>
      <vt:lpstr>Stag LCG Light</vt:lpstr>
      <vt:lpstr>Stag LCG Medium</vt:lpstr>
      <vt:lpstr>Stag LCG Semibold</vt:lpstr>
      <vt:lpstr>Stag Sans Book</vt:lpstr>
      <vt:lpstr>Stag Sans LCG Book</vt:lpstr>
      <vt:lpstr>Stag Sans LCG Light</vt:lpstr>
      <vt:lpstr>Times New Roman</vt:lpstr>
      <vt:lpstr>Verdana</vt:lpstr>
      <vt:lpstr>Wingdings</vt:lpstr>
      <vt:lpstr>Atos_2016_16-9_template</vt:lpstr>
      <vt:lpstr>Thème Office</vt:lpstr>
      <vt:lpstr>1_Atos v4.0</vt:lpstr>
      <vt:lpstr>New Atos Template with corporate colours</vt:lpstr>
      <vt:lpstr>1_Thème Office</vt:lpstr>
      <vt:lpstr>Présentation PowerPoint</vt:lpstr>
      <vt:lpstr>Présentation PowerPoint</vt:lpstr>
      <vt:lpstr>Présentation PowerPoint</vt:lpstr>
      <vt:lpstr>Introduction</vt:lpstr>
      <vt:lpstr>Présentation PowerPoint</vt:lpstr>
      <vt:lpstr>Présentation PowerPoint</vt:lpstr>
      <vt:lpstr>Etat de l’art</vt:lpstr>
      <vt:lpstr>Présentation PowerPoint</vt:lpstr>
      <vt:lpstr>Présentation PowerPoint</vt:lpstr>
      <vt:lpstr>Présentation PowerPoint</vt:lpstr>
      <vt:lpstr>Avancements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Conclusions &amp; perspectives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MOTTIER, MANON</dc:creator>
  <cp:lastModifiedBy>MOTTIER, MANON</cp:lastModifiedBy>
  <cp:revision>310</cp:revision>
  <dcterms:created xsi:type="dcterms:W3CDTF">2020-01-24T12:23:00Z</dcterms:created>
  <dcterms:modified xsi:type="dcterms:W3CDTF">2020-02-04T09:07:21Z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2e00b9-34e2-4b26-a577-af1fd0f9f7ee_Enabled">
    <vt:lpwstr>True</vt:lpwstr>
  </property>
  <property fmtid="{D5CDD505-2E9C-101B-9397-08002B2CF9AE}" pid="3" name="MSIP_Label_112e00b9-34e2-4b26-a577-af1fd0f9f7ee_SiteId">
    <vt:lpwstr>33440fc6-b7c7-412c-bb73-0e70b0198d5a</vt:lpwstr>
  </property>
  <property fmtid="{D5CDD505-2E9C-101B-9397-08002B2CF9AE}" pid="4" name="MSIP_Label_112e00b9-34e2-4b26-a577-af1fd0f9f7ee_Owner">
    <vt:lpwstr>manon.mottier@atos.net</vt:lpwstr>
  </property>
  <property fmtid="{D5CDD505-2E9C-101B-9397-08002B2CF9AE}" pid="5" name="MSIP_Label_112e00b9-34e2-4b26-a577-af1fd0f9f7ee_SetDate">
    <vt:lpwstr>2020-01-24T13:26:45.8541183Z</vt:lpwstr>
  </property>
  <property fmtid="{D5CDD505-2E9C-101B-9397-08002B2CF9AE}" pid="6" name="MSIP_Label_112e00b9-34e2-4b26-a577-af1fd0f9f7ee_Name">
    <vt:lpwstr>Atos For Internal Use</vt:lpwstr>
  </property>
  <property fmtid="{D5CDD505-2E9C-101B-9397-08002B2CF9AE}" pid="7" name="MSIP_Label_112e00b9-34e2-4b26-a577-af1fd0f9f7ee_Application">
    <vt:lpwstr>Microsoft Azure Information Protection</vt:lpwstr>
  </property>
  <property fmtid="{D5CDD505-2E9C-101B-9397-08002B2CF9AE}" pid="8" name="MSIP_Label_112e00b9-34e2-4b26-a577-af1fd0f9f7ee_ActionId">
    <vt:lpwstr>eff65a78-6717-4cac-8d1e-25597053159b</vt:lpwstr>
  </property>
  <property fmtid="{D5CDD505-2E9C-101B-9397-08002B2CF9AE}" pid="9" name="MSIP_Label_112e00b9-34e2-4b26-a577-af1fd0f9f7ee_Extended_MSFT_Method">
    <vt:lpwstr>Automatic</vt:lpwstr>
  </property>
  <property fmtid="{D5CDD505-2E9C-101B-9397-08002B2CF9AE}" pid="10" name="MSIP_Label_e463cba9-5f6c-478d-9329-7b2295e4e8ed_Enabled">
    <vt:lpwstr>True</vt:lpwstr>
  </property>
  <property fmtid="{D5CDD505-2E9C-101B-9397-08002B2CF9AE}" pid="11" name="MSIP_Label_e463cba9-5f6c-478d-9329-7b2295e4e8ed_SiteId">
    <vt:lpwstr>33440fc6-b7c7-412c-bb73-0e70b0198d5a</vt:lpwstr>
  </property>
  <property fmtid="{D5CDD505-2E9C-101B-9397-08002B2CF9AE}" pid="12" name="MSIP_Label_e463cba9-5f6c-478d-9329-7b2295e4e8ed_Owner">
    <vt:lpwstr>manon.mottier@atos.net</vt:lpwstr>
  </property>
  <property fmtid="{D5CDD505-2E9C-101B-9397-08002B2CF9AE}" pid="13" name="MSIP_Label_e463cba9-5f6c-478d-9329-7b2295e4e8ed_SetDate">
    <vt:lpwstr>2020-01-24T13:26:45.8541183Z</vt:lpwstr>
  </property>
  <property fmtid="{D5CDD505-2E9C-101B-9397-08002B2CF9AE}" pid="14" name="MSIP_Label_e463cba9-5f6c-478d-9329-7b2295e4e8ed_Name">
    <vt:lpwstr>Atos For Internal Use - All Employees</vt:lpwstr>
  </property>
  <property fmtid="{D5CDD505-2E9C-101B-9397-08002B2CF9AE}" pid="15" name="MSIP_Label_e463cba9-5f6c-478d-9329-7b2295e4e8ed_Application">
    <vt:lpwstr>Microsoft Azure Information Protection</vt:lpwstr>
  </property>
  <property fmtid="{D5CDD505-2E9C-101B-9397-08002B2CF9AE}" pid="16" name="MSIP_Label_e463cba9-5f6c-478d-9329-7b2295e4e8ed_ActionId">
    <vt:lpwstr>eff65a78-6717-4cac-8d1e-25597053159b</vt:lpwstr>
  </property>
  <property fmtid="{D5CDD505-2E9C-101B-9397-08002B2CF9AE}" pid="17" name="MSIP_Label_e463cba9-5f6c-478d-9329-7b2295e4e8ed_Parent">
    <vt:lpwstr>112e00b9-34e2-4b26-a577-af1fd0f9f7ee</vt:lpwstr>
  </property>
  <property fmtid="{D5CDD505-2E9C-101B-9397-08002B2CF9AE}" pid="18" name="MSIP_Label_e463cba9-5f6c-478d-9329-7b2295e4e8ed_Extended_MSFT_Method">
    <vt:lpwstr>Automatic</vt:lpwstr>
  </property>
  <property fmtid="{D5CDD505-2E9C-101B-9397-08002B2CF9AE}" pid="19" name="Sensitivity">
    <vt:lpwstr>Atos For Internal Use Atos For Internal Use - All Employees</vt:lpwstr>
  </property>
</Properties>
</file>