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13" r:id="rId2"/>
    <p:sldMasterId id="2147483742" r:id="rId3"/>
    <p:sldMasterId id="2147483773" r:id="rId4"/>
  </p:sldMasterIdLst>
  <p:notesMasterIdLst>
    <p:notesMasterId r:id="rId27"/>
  </p:notesMasterIdLst>
  <p:handoutMasterIdLst>
    <p:handoutMasterId r:id="rId28"/>
  </p:handoutMasterIdLst>
  <p:sldIdLst>
    <p:sldId id="4187" r:id="rId5"/>
    <p:sldId id="256" r:id="rId6"/>
    <p:sldId id="799" r:id="rId7"/>
    <p:sldId id="4256" r:id="rId8"/>
    <p:sldId id="800" r:id="rId9"/>
    <p:sldId id="4257" r:id="rId10"/>
    <p:sldId id="4232" r:id="rId11"/>
    <p:sldId id="801" r:id="rId12"/>
    <p:sldId id="4263" r:id="rId13"/>
    <p:sldId id="4272" r:id="rId14"/>
    <p:sldId id="4225" r:id="rId15"/>
    <p:sldId id="4231" r:id="rId16"/>
    <p:sldId id="4221" r:id="rId17"/>
    <p:sldId id="4251" r:id="rId18"/>
    <p:sldId id="4215" r:id="rId19"/>
    <p:sldId id="4308" r:id="rId20"/>
    <p:sldId id="4309" r:id="rId21"/>
    <p:sldId id="4285" r:id="rId22"/>
    <p:sldId id="798" r:id="rId23"/>
    <p:sldId id="4203" r:id="rId24"/>
    <p:sldId id="4310" r:id="rId25"/>
    <p:sldId id="323" r:id="rId2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TTIER, MANON" initials="MM" lastIdx="6" clrIdx="0">
    <p:extLst>
      <p:ext uri="{19B8F6BF-5375-455C-9EA6-DF929625EA0E}">
        <p15:presenceInfo xmlns:p15="http://schemas.microsoft.com/office/powerpoint/2012/main" userId="S::manon.mottier@atos.net::c5241a07-bf8b-44df-91a3-dfa15a2a6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CFC095"/>
    <a:srgbClr val="D6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62" autoAdjust="0"/>
  </p:normalViewPr>
  <p:slideViewPr>
    <p:cSldViewPr>
      <p:cViewPr varScale="1">
        <p:scale>
          <a:sx n="104" d="100"/>
          <a:sy n="104" d="100"/>
        </p:scale>
        <p:origin x="870" y="1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E4B55CF-8FC6-4293-9D96-7FC04BBC62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748117-6FBD-433E-BF57-6BC9190C0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FB3B-38CC-4767-B51F-3D636312058B}" type="datetime1">
              <a:rPr lang="en-US" smtClean="0"/>
              <a:t>3/5/2020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AC5AD37-E8DE-4AB0-952A-5E29F93225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A8112D-295F-441A-8B9B-7AF014A96D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60073-22D0-4104-97F1-C66303648A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286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73A89-343C-4163-B133-77240D7548F7}" type="datetime1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788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Base de données : base 4 (Relevés de Norvège)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177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u="none" dirty="0">
                <a:solidFill>
                  <a:schemeClr val="tx1"/>
                </a:solidFill>
              </a:rPr>
              <a:t>Exemple : radar agile en fréquence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u="none" dirty="0">
                <a:solidFill>
                  <a:schemeClr val="tx1"/>
                </a:solidFill>
              </a:rPr>
              <a:t>Dossier : FO</a:t>
            </a:r>
          </a:p>
        </p:txBody>
      </p:sp>
    </p:spTree>
    <p:extLst>
      <p:ext uri="{BB962C8B-B14F-4D97-AF65-F5344CB8AC3E}">
        <p14:creationId xmlns:p14="http://schemas.microsoft.com/office/powerpoint/2010/main" val="154794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18987" lvl="2" indent="0">
              <a:buClr>
                <a:srgbClr val="0066A1"/>
              </a:buClr>
              <a:buFont typeface="Arial" panose="020B0604020202020204" pitchFamily="34" charset="0"/>
              <a:buNone/>
              <a:defRPr/>
            </a:pPr>
            <a:r>
              <a:rPr kumimoji="0" lang="fr-FR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Objectifs : </a:t>
            </a:r>
          </a:p>
          <a:p>
            <a:pPr marL="2114230" lvl="3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kumimoji="0" lang="fr-FR" sz="160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2114230" lvl="3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kumimoji="0" lang="fr-FR" sz="1600" i="0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épartir</a:t>
            </a:r>
            <a:r>
              <a:rPr kumimoji="0" lang="fr-FR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les points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cluster 1 qui ont une densité d selon la densité f des points du cluster 2 en minimisant le déplacement moyen</a:t>
            </a:r>
          </a:p>
          <a:p>
            <a:pPr marL="2114230" lvl="3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kumimoji="0" lang="fr-FR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Calculer le coût de 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 déplacement</a:t>
            </a:r>
          </a:p>
          <a:p>
            <a:pPr marL="2114230" lvl="3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Comparer la position des clusters grâce à un coût de déplacement et non plus grâce à une distance</a:t>
            </a:r>
            <a:endParaRPr kumimoji="0" lang="fr-FR" sz="1600" i="0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06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5713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82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fr-FR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11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44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86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045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63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Base de données : Bases 4 (Relevés de Norvège)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0127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Base de données : Bases 4 (Relevés de Norvège)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60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9983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Sélection arbitraire d'un point et construction de l’ensemble des points atteignables par densité puis analyse</a:t>
            </a:r>
          </a:p>
          <a:p>
            <a:pPr marL="119983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Parcours de l'Eps-voisinage de proche en proche pour trouver l'ensemble des points des clusters</a:t>
            </a:r>
          </a:p>
          <a:p>
            <a:pPr marL="119983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Arrêt de l'algorithme lorsque tous les points sont étiquetés</a:t>
            </a:r>
          </a:p>
          <a:p>
            <a:pPr marL="1199830" marR="0" lvl="1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marL="1199830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99830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 distance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distance avec le </a:t>
            </a:r>
            <a:r>
              <a:rPr lang="fr-FR" sz="160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MinPts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ième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point le plus proche; distance minimale afin qu’un point soit considéré comme un </a:t>
            </a:r>
            <a:r>
              <a:rPr lang="fr-FR" sz="160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-point</a:t>
            </a:r>
          </a:p>
          <a:p>
            <a:pPr marL="1199830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99830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Mutual</a:t>
            </a: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600" b="1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reachability</a:t>
            </a:r>
            <a:r>
              <a:rPr lang="fr-FR" sz="16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distance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 Métrique permettant de sélectionner une distance entre les points</a:t>
            </a:r>
          </a:p>
          <a:p>
            <a:pPr marL="1199830" lvl="1" indent="-285750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657031" lvl="2" indent="-285750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Mutual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fr-FR" sz="160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reachability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-distance(A,B) = max{</a:t>
            </a:r>
            <a:r>
              <a:rPr lang="fr-FR" sz="160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-distance(A), </a:t>
            </a:r>
            <a:r>
              <a:rPr lang="fr-FR" sz="1600" dirty="0" err="1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</a:t>
            </a:r>
            <a:r>
              <a:rPr lang="fr-FR" sz="160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-distance(B), d(A,B)}</a:t>
            </a:r>
          </a:p>
        </p:txBody>
      </p:sp>
    </p:spTree>
    <p:extLst>
      <p:ext uri="{BB962C8B-B14F-4D97-AF65-F5344CB8AC3E}">
        <p14:creationId xmlns:p14="http://schemas.microsoft.com/office/powerpoint/2010/main" val="330252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2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Base de données : FO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7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Base de données : bases 4 (Relevés de Norvège)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980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1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30" y="1604798"/>
            <a:ext cx="11076243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834" y="3094328"/>
            <a:ext cx="11080039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2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074" y="4965171"/>
            <a:ext cx="140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5141267" y="6195793"/>
            <a:ext cx="1906291" cy="2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1066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16955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807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537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" y="-26151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428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807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5544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86447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8294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5553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79776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98142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45497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32734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655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7296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3976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50164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765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0560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17770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3639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222927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41477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227063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6456" y="2660915"/>
            <a:ext cx="6239068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89920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7631" y="1604798"/>
            <a:ext cx="6598281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311940" y="5654157"/>
            <a:ext cx="6550358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933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933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933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933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8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11660963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46164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6709" y="771527"/>
            <a:ext cx="11225994" cy="586628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800" b="1" spc="-31" smtClean="0">
                <a:solidFill>
                  <a:schemeClr val="tx2"/>
                </a:solidFill>
              </a:defRPr>
            </a:lvl1pPr>
            <a:lvl2pPr marL="187084" indent="0">
              <a:buFontTx/>
              <a:buNone/>
              <a:defRPr lang="en-US" sz="1800" smtClean="0">
                <a:latin typeface="+mn-lt"/>
                <a:ea typeface="+mn-ea"/>
                <a:cs typeface="+mn-cs"/>
              </a:defRPr>
            </a:lvl2pPr>
            <a:lvl3pPr marL="644092" indent="0">
              <a:buFontTx/>
              <a:buNone/>
              <a:defRPr lang="en-US" sz="1800" smtClean="0">
                <a:latin typeface="+mn-lt"/>
                <a:ea typeface="+mn-ea"/>
                <a:cs typeface="+mn-cs"/>
              </a:defRPr>
            </a:lvl3pPr>
            <a:lvl4pPr marL="1101101" indent="0">
              <a:buFontTx/>
              <a:buNone/>
              <a:defRPr lang="en-US" sz="1800" smtClean="0">
                <a:latin typeface="+mn-lt"/>
                <a:ea typeface="+mn-ea"/>
                <a:cs typeface="+mn-cs"/>
              </a:defRPr>
            </a:lvl4pPr>
            <a:lvl5pPr marL="1558110" indent="0">
              <a:buFontTx/>
              <a:buNone/>
              <a:defRPr lang="en-GB" sz="1800">
                <a:latin typeface="+mn-lt"/>
                <a:ea typeface="+mn-ea"/>
                <a:cs typeface="+mn-cs"/>
              </a:defRPr>
            </a:lvl5pPr>
          </a:lstStyle>
          <a:p>
            <a:pPr marL="12675" marR="5069" lvl="0" defTabSz="457008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10" y="282389"/>
            <a:ext cx="5514597" cy="469755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400" spc="-25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4" y="518500"/>
            <a:ext cx="390516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684" y="6429194"/>
            <a:ext cx="48333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11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4" y="6503027"/>
            <a:ext cx="390516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42" y="6468330"/>
            <a:ext cx="2179731" cy="11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09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362057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3233061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6104077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8975054" y="2413000"/>
            <a:ext cx="2877918" cy="288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362105" y="1600200"/>
            <a:ext cx="10506326" cy="8128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800"/>
              </a:spcAft>
              <a:defRPr/>
            </a:lvl1pPr>
            <a:lvl2pPr algn="ctr">
              <a:lnSpc>
                <a:spcPct val="120000"/>
              </a:lnSpc>
              <a:spcAft>
                <a:spcPts val="800"/>
              </a:spcAft>
              <a:defRPr/>
            </a:lvl2pPr>
            <a:lvl3pPr algn="ctr">
              <a:lnSpc>
                <a:spcPct val="120000"/>
              </a:lnSpc>
              <a:spcAft>
                <a:spcPts val="800"/>
              </a:spcAft>
              <a:defRPr/>
            </a:lvl3pPr>
            <a:lvl4pPr algn="ctr">
              <a:lnSpc>
                <a:spcPct val="120000"/>
              </a:lnSpc>
              <a:spcAft>
                <a:spcPts val="800"/>
              </a:spcAft>
              <a:defRPr/>
            </a:lvl4pPr>
            <a:lvl5pPr algn="ctr">
              <a:lnSpc>
                <a:spcPct val="120000"/>
              </a:lnSpc>
              <a:spcAft>
                <a:spcPts val="8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03137" y="6324974"/>
            <a:ext cx="1795324" cy="498205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466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914149"/>
            <a:r>
              <a:rPr lang="fr-FR"/>
              <a:t> - </a:t>
            </a:r>
            <a:fld id="{77513DED-9F41-6D4C-AADB-00EAAC4B4386}" type="slidenum">
              <a:rPr lang="fr-FR" smtClean="0"/>
              <a:pPr defTabSz="914149"/>
              <a:t>‹N°›</a:t>
            </a:fld>
            <a:r>
              <a:rPr lang="fr-FR"/>
              <a:t> -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21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41" y="647705"/>
            <a:ext cx="10969943" cy="769937"/>
          </a:xfrm>
        </p:spPr>
        <p:txBody>
          <a:bodyPr>
            <a:normAutofit/>
          </a:bodyPr>
          <a:lstStyle>
            <a:lvl1pPr algn="l">
              <a:defRPr sz="2133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4" y="518500"/>
            <a:ext cx="390516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09125"/>
            <a:endParaRPr sz="3199"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403" y="6174921"/>
            <a:ext cx="1124980" cy="5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2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270685" y="2660915"/>
            <a:ext cx="7294910" cy="144016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3999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8134" y="0"/>
            <a:ext cx="12216958" cy="68580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19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80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DB3C69-3957-444C-A6C3-935A6DDF8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3BFC32-76B4-427D-BB83-4189C51F8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99B28-A890-413F-9C1C-BFAEF982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A68F-4FB9-40EB-B246-0F859F78F34E}" type="datetime1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0C445D-4A13-4A2F-A7F3-0CA08D45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2DA43-53EE-41C7-971D-80F966E4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311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25747-8FB3-4268-8550-FA3BA26A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FAEE9A-DA16-4797-9DD3-8014C8E52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210C58-CB89-46AA-BE95-E2040A4A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870E-4589-4128-A6FF-016A7D75FAE7}" type="datetime1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50C8B-75E4-45ED-8E6F-39B06569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C9A0FF-A3E0-4F71-A386-AE7E269F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568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8D53A-34A5-4DE5-A5E0-0AAB3FA8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5797A7-A6E2-44DF-9E36-A58FACDFC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CB53BB-B241-4D7C-B0AF-B4D785A0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B0BB-07B4-4376-AC5F-00E22FC0A460}" type="datetime1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A5E5C2-86B7-4914-8428-C61E58AD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4F0F65-849E-4F92-A523-BBDE7050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512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ADF45-3972-41A6-AA5F-DBB4BF5F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5EBCCA-4719-4D30-A1C0-D4C560346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7A9969-22B0-4237-B0EF-F1795D076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F39537-96C5-4FAB-AE92-888C0814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7689-A5F5-40C2-A484-15EDAAFBAF60}" type="datetime1">
              <a:rPr lang="fr-FR" smtClean="0"/>
              <a:t>05/03/2020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9F78FB-958A-417B-8245-356DD6F7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8B208C-982B-4666-AD04-77402284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806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80A88-0007-4087-AFB3-2989F4CF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2E23B5-CAB9-4CCD-B5B2-A0BF8E1D6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BC7F6A-5B7C-40E6-AB42-92D861CB5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E91D16-2BB0-4B3B-BEDF-82DA2B969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A632DD-0662-49C0-8072-2EAD95613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4E1435-12D6-4BED-8009-2020D8E6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1F2D-3031-4619-8746-C5824F340251}" type="datetime1">
              <a:rPr lang="fr-FR" smtClean="0"/>
              <a:t>05/03/2020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49FB002-B11E-464C-BC5A-372AC2AD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E21D50-7D6C-408A-9917-BC13A57D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694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34D56-B0B0-4A96-B468-07F695A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FEE826-C196-4549-96E8-26090298D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905E-251A-4EE0-955B-B400CE90C4FB}" type="datetime1">
              <a:rPr lang="fr-FR" smtClean="0"/>
              <a:t>05/03/2020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D7F6C9-37C3-4E96-9276-CCC57B47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54DF43-07D5-48DC-ADBD-533BA69B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15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6" y="1454400"/>
            <a:ext cx="57098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32919" y="1455308"/>
            <a:ext cx="57098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7814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DF0572-4BDE-41E8-99AA-996688D0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136C-D76F-4411-8972-082181FE67A1}" type="datetime1">
              <a:rPr lang="fr-FR" smtClean="0"/>
              <a:t>05/03/2020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969866-67EE-4868-9425-AC114AD4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FAB1A3-0D40-4C0A-9C09-EAFF1C18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955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FDA7B-F48E-4377-9485-4FBDD9DF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AD786B-76FA-4908-98BF-9183270F7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B21CA-5EA5-417A-B34A-E049BF3BD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8A7874-A68B-4B92-A129-5D0A66C0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7FA1-0A78-4DC2-B3D3-AE319F63235D}" type="datetime1">
              <a:rPr lang="fr-FR" smtClean="0"/>
              <a:t>05/03/2020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B4AD9B-EFE6-4F31-8F62-7DE0ACEF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99BD89-068D-403B-AD20-3F11ED8B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243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38AC8-AAE3-4B19-8BA6-56D51629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D094DE-82A5-4B63-816C-C25B5AF45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E2EDEC-E171-4DF5-A0E5-1F40330AC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245DFB-55EE-4150-A53B-792D4091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7D3AB-92C5-4A0E-9DF0-0087ADDFB84C}" type="datetime1">
              <a:rPr lang="fr-FR" smtClean="0"/>
              <a:t>05/03/2020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AE4E0A-1BED-48CD-AEB5-5339E957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873539-1985-4B73-A1E6-64D311B6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393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5EF18-80D4-46FA-8327-C5C46816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FA7966-6219-4900-91C9-63CD43B91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ABF9A8-EA81-4F0E-9B4B-20ADD6CC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7FD2-1E38-4130-A23A-6DC3DDC664A6}" type="datetime1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8BE63-3EFD-4D97-A51D-7755AE64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A088E9-5CB1-4516-98C6-4E927199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246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0EEA00-4AA1-43F1-A2D6-AC5DA55DC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9BC652-5C29-451F-B081-9B649971D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6B85E2-7258-48A5-8A77-77077313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A24E7-247F-4469-AA2C-C3D621355F08}" type="datetime1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00FE14-8882-423B-AB74-1816344F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F90056-21F4-4707-9B9C-C83AE66C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875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979" y="-942125"/>
            <a:ext cx="13908540" cy="845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982979" y="-942125"/>
            <a:ext cx="13908540" cy="8451871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30" y="1604798"/>
            <a:ext cx="11076243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834" y="3094328"/>
            <a:ext cx="11080039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2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90074" y="49651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6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6002049" y="6195793"/>
            <a:ext cx="184730" cy="2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1066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3834" y="6210668"/>
            <a:ext cx="291227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33" b="0" i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333" b="0" i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01522" cy="691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2697" y="57571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38411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11660963" cy="46332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0458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124745"/>
            <a:ext cx="11660963" cy="4964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9836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8824" cy="691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07" y="0"/>
            <a:ext cx="12187019" cy="6964624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" y="1"/>
            <a:ext cx="12187019" cy="6859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8" y="1454400"/>
            <a:ext cx="37685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347825" y="1455308"/>
            <a:ext cx="75941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4212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" y="0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" y="0"/>
            <a:ext cx="121852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8882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" y="0"/>
            <a:ext cx="12185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" y="0"/>
            <a:ext cx="121852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8055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10" y="0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037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186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4138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18197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455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902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75941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174710" y="1455308"/>
            <a:ext cx="37685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0423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7296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66271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606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155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3306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403836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3639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569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5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2513" y="2660915"/>
            <a:ext cx="6623011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909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45493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6456" y="2660915"/>
            <a:ext cx="6239068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488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87631" y="1604798"/>
            <a:ext cx="6598281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311940" y="5654157"/>
            <a:ext cx="6550358" cy="84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Worldline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933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933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933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6681" y="5701747"/>
            <a:ext cx="2161604" cy="10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575" y="1454400"/>
            <a:ext cx="37970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174710" y="1454400"/>
            <a:ext cx="3768502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31642" y="1454400"/>
            <a:ext cx="3797051" cy="4633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677515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037" y="1585385"/>
            <a:ext cx="11338148" cy="4373033"/>
          </a:xfrm>
          <a:prstGeom prst="rect">
            <a:avLst/>
          </a:prstGeom>
        </p:spPr>
        <p:txBody>
          <a:bodyPr lIns="0" tIns="0" rIns="0" bIns="0"/>
          <a:lstStyle>
            <a:lvl1pPr marL="241240" indent="-241240">
              <a:buClr>
                <a:schemeClr val="tx1"/>
              </a:buClr>
              <a:buFont typeface="Stag Sans Book" pitchFamily="34" charset="0"/>
              <a:buChar char="•"/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509990" indent="-241240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964959" indent="-245472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1218895" indent="-253937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540548" indent="-308956">
              <a:defRPr sz="1333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8037" y="524539"/>
            <a:ext cx="11338147" cy="8222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933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21924" y="269359"/>
            <a:ext cx="3839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38036" y="148587"/>
            <a:ext cx="3888390" cy="269899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1066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359910" indent="0">
              <a:buFontTx/>
              <a:buNone/>
              <a:defRPr sz="1866"/>
            </a:lvl2pPr>
            <a:lvl3pPr marL="719820" indent="0">
              <a:buFontTx/>
              <a:buNone/>
              <a:defRPr sz="1866"/>
            </a:lvl3pPr>
            <a:lvl4pPr marL="1079730" indent="0">
              <a:buFontTx/>
              <a:buNone/>
              <a:defRPr sz="1866"/>
            </a:lvl4pPr>
            <a:lvl5pPr marL="1439640" indent="0">
              <a:buFontTx/>
              <a:buNone/>
              <a:defRPr sz="1866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97" y="448922"/>
            <a:ext cx="2016295" cy="79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3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6589" y="1395417"/>
            <a:ext cx="6308139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6589" y="2954339"/>
            <a:ext cx="6308139" cy="1485900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62204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0022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6" indent="0">
              <a:buNone/>
              <a:defRPr sz="1800"/>
            </a:lvl2pPr>
            <a:lvl3pPr marL="914171" indent="0">
              <a:buNone/>
              <a:defRPr sz="1600"/>
            </a:lvl3pPr>
            <a:lvl4pPr marL="1371257" indent="0">
              <a:buNone/>
              <a:defRPr sz="1400"/>
            </a:lvl4pPr>
            <a:lvl5pPr marL="1828343" indent="0">
              <a:buNone/>
              <a:defRPr sz="1400"/>
            </a:lvl5pPr>
            <a:lvl6pPr marL="2285429" indent="0">
              <a:buNone/>
              <a:defRPr sz="1400"/>
            </a:lvl6pPr>
            <a:lvl7pPr marL="2742514" indent="0">
              <a:buNone/>
              <a:defRPr sz="1400"/>
            </a:lvl7pPr>
            <a:lvl8pPr marL="3199600" indent="0">
              <a:buNone/>
              <a:defRPr sz="1400"/>
            </a:lvl8pPr>
            <a:lvl9pPr marL="365668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3644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6219" y="1455740"/>
            <a:ext cx="5728327" cy="4632325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7691" y="1455740"/>
            <a:ext cx="5728325" cy="4632325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8939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1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086" indent="0">
              <a:buNone/>
              <a:defRPr sz="2000" b="1"/>
            </a:lvl2pPr>
            <a:lvl3pPr marL="914171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1" cy="3951288"/>
          </a:xfrm>
        </p:spPr>
        <p:txBody>
          <a:bodyPr/>
          <a:lstStyle>
            <a:lvl1pPr>
              <a:defRPr sz="20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3453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383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5518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42" y="273049"/>
            <a:ext cx="4010039" cy="969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2000"/>
            </a:lvl1pPr>
            <a:lvl2pPr>
              <a:defRPr sz="20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2000">
                <a:latin typeface="Verdana"/>
                <a:cs typeface="Verdana"/>
              </a:defRPr>
            </a:lvl4pPr>
            <a:lvl5pPr>
              <a:defRPr sz="2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442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140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86" indent="0">
              <a:buNone/>
              <a:defRPr sz="2799"/>
            </a:lvl2pPr>
            <a:lvl3pPr marL="914171" indent="0">
              <a:buNone/>
              <a:defRPr sz="2399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1" indent="0">
              <a:buNone/>
              <a:defRPr sz="1000"/>
            </a:lvl3pPr>
            <a:lvl4pPr marL="1371257" indent="0">
              <a:buNone/>
              <a:defRPr sz="900"/>
            </a:lvl4pPr>
            <a:lvl5pPr marL="1828343" indent="0">
              <a:buNone/>
              <a:defRPr sz="900"/>
            </a:lvl5pPr>
            <a:lvl6pPr marL="2285429" indent="0">
              <a:buNone/>
              <a:defRPr sz="900"/>
            </a:lvl6pPr>
            <a:lvl7pPr marL="2742514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77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88575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561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84561" y="3717032"/>
            <a:ext cx="5709851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72210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72210" y="3717033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35273" y="3660323"/>
            <a:ext cx="1171025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84926" y="1263287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2045524" y="1268004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5273" y="1263287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624199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375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932125" y="376241"/>
            <a:ext cx="2913892" cy="5711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86219" y="376241"/>
            <a:ext cx="8542760" cy="5711825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2864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270685" y="2660915"/>
            <a:ext cx="7294910" cy="144016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z="3999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8134" y="0"/>
            <a:ext cx="12216958" cy="68580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10671440" y="6272349"/>
            <a:ext cx="1303111" cy="4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795659" y="3596217"/>
            <a:ext cx="3370929" cy="1219200"/>
          </a:xfrm>
        </p:spPr>
        <p:txBody>
          <a:bodyPr/>
          <a:lstStyle>
            <a:lvl1pPr>
              <a:defRPr sz="1466">
                <a:solidFill>
                  <a:schemeClr val="bg1"/>
                </a:solidFill>
              </a:defRPr>
            </a:lvl1pPr>
            <a:lvl2pPr>
              <a:defRPr sz="1466">
                <a:solidFill>
                  <a:schemeClr val="bg1"/>
                </a:solidFill>
              </a:defRPr>
            </a:lvl2pPr>
            <a:lvl3pPr>
              <a:defRPr sz="1466">
                <a:solidFill>
                  <a:schemeClr val="bg1"/>
                </a:solidFill>
              </a:defRPr>
            </a:lvl3pPr>
            <a:lvl4pPr>
              <a:defRPr sz="1466">
                <a:solidFill>
                  <a:schemeClr val="bg1"/>
                </a:solidFill>
              </a:defRPr>
            </a:lvl4pPr>
            <a:lvl5pPr>
              <a:defRPr sz="1466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210308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8134" y="0"/>
            <a:ext cx="122169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30" y="1604798"/>
            <a:ext cx="11076243" cy="14700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999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3834" y="3094328"/>
            <a:ext cx="11080039" cy="148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732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9977825" y="5830238"/>
            <a:ext cx="1996727" cy="7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4" y="6278646"/>
            <a:ext cx="4160108" cy="4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770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70685" y="2660915"/>
            <a:ext cx="7294910" cy="144016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3999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8134" y="0"/>
            <a:ext cx="12216958" cy="68580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" y="0"/>
            <a:ext cx="12185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676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8134" y="0"/>
            <a:ext cx="12216958" cy="68580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807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732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82216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8134" y="0"/>
            <a:ext cx="12216958" cy="68580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" y="-26151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732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497402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8134" y="0"/>
            <a:ext cx="12216958" cy="68580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8075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3732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8606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8134" y="0"/>
            <a:ext cx="12216958" cy="68580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95"/>
              <a:endParaRPr lang="en-GB" sz="3199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-24224"/>
            <a:ext cx="121852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0685" y="2660915"/>
            <a:ext cx="7294910" cy="1440160"/>
          </a:xfrm>
        </p:spPr>
        <p:txBody>
          <a:bodyPr anchor="t"/>
          <a:lstStyle>
            <a:lvl1pPr>
              <a:defRPr sz="3999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0635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561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1099" y="164637"/>
            <a:ext cx="11660963" cy="9601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84561" y="3717032"/>
            <a:ext cx="5709851" cy="2304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72210" y="1274234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72210" y="3717033"/>
            <a:ext cx="5709851" cy="2304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39287" y="3660323"/>
            <a:ext cx="1180623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84926" y="1220755"/>
            <a:ext cx="0" cy="48965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395796" y="6599489"/>
            <a:ext cx="365485" cy="1667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25343">
              <a:lnSpc>
                <a:spcPts val="1332"/>
              </a:lnSpc>
            </a:pPr>
            <a:fld id="{81D60167-4931-47E6-BA6A-407CBD079E47}" type="slidenum">
              <a:rPr lang="en-US" sz="1200" smtClean="0">
                <a:cs typeface="Verdana"/>
              </a:rPr>
              <a:pPr marL="25343">
                <a:lnSpc>
                  <a:spcPts val="1332"/>
                </a:lnSpc>
              </a:pPr>
              <a:t>‹N°›</a:t>
            </a:fld>
            <a:endParaRPr lang="en-US" sz="1066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0444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0317" y="6542765"/>
            <a:ext cx="590870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315518" y="6538023"/>
            <a:ext cx="3311291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12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88575" y="1454400"/>
            <a:ext cx="11660963" cy="495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88575" y="164637"/>
            <a:ext cx="11660963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320955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</p:sldLayoutIdLst>
  <p:hf hdr="0" ftr="0"/>
  <p:txStyles>
    <p:titleStyle>
      <a:lvl1pPr algn="l" defTabSz="1218895" rtl="0" eaLnBrk="1" latinLnBrk="0" hangingPunct="1">
        <a:spcBef>
          <a:spcPct val="0"/>
        </a:spcBef>
        <a:buNone/>
        <a:defRPr sz="3199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59910" indent="-359910" algn="l" defTabSz="1218895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19820" indent="-359910" algn="l" defTabSz="1218895" rtl="0" eaLnBrk="1" latinLnBrk="0" hangingPunct="1">
        <a:spcBef>
          <a:spcPts val="512"/>
        </a:spcBef>
        <a:buClr>
          <a:schemeClr val="tx2"/>
        </a:buClr>
        <a:buFont typeface="Arial" pitchFamily="34" charset="0"/>
        <a:buChar char="–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07973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43964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133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79955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0125A8-CFAE-4082-A65B-514B73DD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99D9E3-5018-4138-AC00-A8EF9B8F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E4AA45-B046-41D8-97AD-E6E1D55C8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BF11-EC8C-4478-8E3A-E3D4B03678F4}" type="datetime1">
              <a:rPr lang="fr-FR" smtClean="0"/>
              <a:t>05/03/2020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CC0378-CBFD-4430-9B6D-40C3DFC98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E8BB66-51B9-4930-AF6E-EF4036833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076F7-5D9D-4E10-A7E9-1A83E524F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77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88575" y="1454400"/>
            <a:ext cx="11660963" cy="463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88575" y="164637"/>
            <a:ext cx="11660963" cy="7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7043" y="6293068"/>
            <a:ext cx="342843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12188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333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12188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333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333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333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173533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/>
  <p:txStyles>
    <p:titleStyle>
      <a:lvl1pPr algn="l" defTabSz="1218895" rtl="0" eaLnBrk="1" latinLnBrk="0" hangingPunct="1">
        <a:spcBef>
          <a:spcPct val="0"/>
        </a:spcBef>
        <a:buNone/>
        <a:defRPr sz="3199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359910" indent="-359910" algn="l" defTabSz="1218895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719820" indent="-359910" algn="l" defTabSz="1218895" rtl="0" eaLnBrk="1" latinLnBrk="0" hangingPunct="1">
        <a:spcBef>
          <a:spcPts val="512"/>
        </a:spcBef>
        <a:buClr>
          <a:schemeClr val="tx2"/>
        </a:buClr>
        <a:buFont typeface="Arial" pitchFamily="34" charset="0"/>
        <a:buChar char="–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107973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133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43964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133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799550" indent="-359910" algn="l" defTabSz="121889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133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148" y="376239"/>
            <a:ext cx="11642867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6220" y="1455740"/>
            <a:ext cx="11659796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01252" y="6535057"/>
            <a:ext cx="825285" cy="23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009" tIns="50006" rIns="100009" bIns="50006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4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900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463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900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3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457086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914171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371257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828343" algn="l" rtl="0" eaLnBrk="1" fontAlgn="base" hangingPunct="1">
        <a:spcBef>
          <a:spcPct val="0"/>
        </a:spcBef>
        <a:spcAft>
          <a:spcPct val="0"/>
        </a:spcAft>
        <a:defRPr sz="2399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68221" indent="-26822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6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539616" indent="-269807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600">
          <a:solidFill>
            <a:srgbClr val="000000"/>
          </a:solidFill>
          <a:latin typeface="Verdana"/>
          <a:ea typeface="Arial" charset="0"/>
          <a:cs typeface="Verdana"/>
        </a:defRPr>
      </a:lvl2pPr>
      <a:lvl3pPr marL="809423" indent="-268221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600">
          <a:solidFill>
            <a:srgbClr val="000000"/>
          </a:solidFill>
          <a:latin typeface="Verdana"/>
          <a:ea typeface="Arial" charset="0"/>
          <a:cs typeface="Verdana"/>
        </a:defRPr>
      </a:lvl3pPr>
      <a:lvl4pPr marL="1080818" indent="-269807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600">
          <a:solidFill>
            <a:srgbClr val="000000"/>
          </a:solidFill>
          <a:latin typeface="+mn-lt"/>
          <a:ea typeface="Arial" charset="0"/>
          <a:cs typeface="+mn-cs"/>
        </a:defRPr>
      </a:lvl4pPr>
      <a:lvl5pPr marL="1349037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5pPr>
      <a:lvl6pPr marL="1806123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6pPr>
      <a:lvl7pPr marL="2263209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7pPr>
      <a:lvl8pPr marL="2720294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8pPr>
      <a:lvl9pPr marL="3177380" indent="-268221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6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457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4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contrast="-1000"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855880D-EE19-427E-9461-14AA2F7D26FB}"/>
              </a:ext>
            </a:extLst>
          </p:cNvPr>
          <p:cNvSpPr txBox="1">
            <a:spLocks/>
          </p:cNvSpPr>
          <p:nvPr/>
        </p:nvSpPr>
        <p:spPr>
          <a:xfrm>
            <a:off x="2867494" y="2057400"/>
            <a:ext cx="645383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Présentation</a:t>
            </a:r>
          </a:p>
          <a:p>
            <a:endParaRPr lang="fr-F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Thèse</a:t>
            </a:r>
          </a:p>
        </p:txBody>
      </p:sp>
      <p:pic>
        <p:nvPicPr>
          <p:cNvPr id="6" name="Picture 2" descr="RÃ©sultat de recherche d'images pour &quot;avantix&quot;">
            <a:extLst>
              <a:ext uri="{FF2B5EF4-FFF2-40B4-BE49-F238E27FC236}">
                <a16:creationId xmlns:a16="http://schemas.microsoft.com/office/drawing/2014/main" id="{E62FE742-352F-41C6-B393-E1FB3EBB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32" y="5128755"/>
            <a:ext cx="1722760" cy="172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4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98A7C85-FAAE-47EE-B6B2-DD35AEF4E8F0}"/>
              </a:ext>
            </a:extLst>
          </p:cNvPr>
          <p:cNvSpPr txBox="1">
            <a:spLocks/>
          </p:cNvSpPr>
          <p:nvPr/>
        </p:nvSpPr>
        <p:spPr>
          <a:xfrm>
            <a:off x="0" y="1371600"/>
            <a:ext cx="12188825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ysClr val="windowText" lastClr="000000"/>
                </a:solidFill>
              </a:rPr>
              <a:t>Méthode retenue : Hdbscan (</a:t>
            </a:r>
            <a:r>
              <a:rPr lang="fr-FR" sz="1600" b="1" i="1" dirty="0" err="1">
                <a:solidFill>
                  <a:sysClr val="windowText" lastClr="000000"/>
                </a:solidFill>
              </a:rPr>
              <a:t>Hierarchical</a:t>
            </a:r>
            <a:r>
              <a:rPr lang="fr-FR" sz="1600" b="1" i="1" dirty="0">
                <a:solidFill>
                  <a:sysClr val="windowText" lastClr="000000"/>
                </a:solidFill>
              </a:rPr>
              <a:t> </a:t>
            </a:r>
            <a:r>
              <a:rPr lang="fr-FR" sz="1600" b="1" i="1" dirty="0" err="1">
                <a:solidFill>
                  <a:sysClr val="windowText" lastClr="000000"/>
                </a:solidFill>
              </a:rPr>
              <a:t>Dbscan</a:t>
            </a:r>
            <a:r>
              <a:rPr lang="fr-FR" sz="1600" b="1" dirty="0">
                <a:solidFill>
                  <a:sysClr val="windowText" lastClr="000000"/>
                </a:solidFill>
              </a:rPr>
              <a:t>) :</a:t>
            </a: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endParaRPr lang="fr-FR" sz="1600" b="1" dirty="0">
              <a:solidFill>
                <a:sysClr val="windowText" lastClr="000000"/>
              </a:solidFill>
            </a:endParaRPr>
          </a:p>
          <a:p>
            <a:pPr marL="359910" lvl="1" indent="0">
              <a:buClr>
                <a:srgbClr val="0066A1"/>
              </a:buClr>
              <a:buNone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b="1" u="sng" dirty="0">
                <a:solidFill>
                  <a:srgbClr val="92D050"/>
                </a:solidFill>
              </a:rPr>
              <a:t>Avantages</a:t>
            </a:r>
            <a:r>
              <a:rPr lang="fr-FR" sz="1600" b="1" dirty="0">
                <a:solidFill>
                  <a:srgbClr val="92D050"/>
                </a:solidFill>
              </a:rPr>
              <a:t> :</a:t>
            </a:r>
            <a:br>
              <a:rPr lang="fr-FR" sz="1600" dirty="0">
                <a:solidFill>
                  <a:sysClr val="windowText" lastClr="000000"/>
                </a:solidFill>
              </a:rPr>
            </a:br>
            <a:endParaRPr lang="fr-FR" sz="1600" dirty="0">
              <a:solidFill>
                <a:sysClr val="windowText" lastClr="000000"/>
              </a:solidFill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Exécute DBSCAN sur différentes valeurs et intègre le résultat pour trouver une classification qui offre la meilleure stabilité</a:t>
            </a:r>
            <a:br>
              <a:rPr lang="fr-FR" sz="1600" dirty="0">
                <a:solidFill>
                  <a:sysClr val="windowText" lastClr="000000"/>
                </a:solidFill>
              </a:rPr>
            </a:br>
            <a:endParaRPr lang="fr-FR" sz="1600" dirty="0">
              <a:solidFill>
                <a:sysClr val="windowText" lastClr="000000"/>
              </a:solidFill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Successeur d'OPTICS</a:t>
            </a:r>
            <a:br>
              <a:rPr lang="fr-FR" sz="1600" dirty="0">
                <a:solidFill>
                  <a:sysClr val="windowText" lastClr="000000"/>
                </a:solidFill>
              </a:rPr>
            </a:br>
            <a:endParaRPr lang="fr-FR" sz="1600" dirty="0">
              <a:solidFill>
                <a:sysClr val="windowText" lastClr="000000"/>
              </a:solidFill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Permets de rechercher des clusters de densités variables </a:t>
            </a:r>
            <a:br>
              <a:rPr lang="fr-FR" sz="1600" dirty="0">
                <a:solidFill>
                  <a:sysClr val="windowText" lastClr="000000"/>
                </a:solidFill>
              </a:rPr>
            </a:br>
            <a:endParaRPr lang="fr-FR" sz="1600" dirty="0">
              <a:solidFill>
                <a:sysClr val="windowText" lastClr="000000"/>
              </a:solidFill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Moins de paramètres à optimiser</a:t>
            </a: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0714C-830D-4108-B748-9B117FE4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96BF-699C-40D4-9E2A-8DCC1C47A6F9}" type="datetime1">
              <a:rPr lang="fr-FR" smtClean="0"/>
              <a:t>05/03/2020</a:t>
            </a:fld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E3A7D812-67D1-4AF1-BAE2-85CF2A0F4FD6}"/>
              </a:ext>
            </a:extLst>
          </p:cNvPr>
          <p:cNvSpPr txBox="1">
            <a:spLocks/>
          </p:cNvSpPr>
          <p:nvPr/>
        </p:nvSpPr>
        <p:spPr>
          <a:xfrm>
            <a:off x="288575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Phase 1 : clustering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05CC9-EAB0-4C35-9F25-58CD298E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42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6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7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0090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73">
            <a:extLst>
              <a:ext uri="{FF2B5EF4-FFF2-40B4-BE49-F238E27FC236}">
                <a16:creationId xmlns:a16="http://schemas.microsoft.com/office/drawing/2014/main" id="{D00B602F-D8C3-4DD5-B8F5-0212B54C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52" y="2050133"/>
            <a:ext cx="232900" cy="1340860"/>
            <a:chOff x="56167" y="2050133"/>
            <a:chExt cx="232963" cy="1340860"/>
          </a:xfrm>
        </p:grpSpPr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5DECCEC3-7216-4C06-A18A-8E7E3F11F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297654B9-956B-45A2-BCFF-C3B8D2A0D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E43A9188-A250-45B3-92C6-7B82B99A4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18F65A8A-D202-4171-B8B1-A5F871C2F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2">
              <a:extLst>
                <a:ext uri="{FF2B5EF4-FFF2-40B4-BE49-F238E27FC236}">
                  <a16:creationId xmlns:a16="http://schemas.microsoft.com/office/drawing/2014/main" id="{4C61AD47-E0FE-4269-870C-4EA6432EA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id="{E3CE99F8-5874-42F1-9117-802AF913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52B0AAFE-2068-4330-B622-F495F6D3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71F60FA-8132-4A8C-8A25-AA12DB1EB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ADBA8AF1-9973-4BF1-A758-89E5E5B41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6712147C-1C59-44C2-AC2C-A7A2008BD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F4BD0FA2-8F4E-4E28-A91D-584FE197C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59">
              <a:extLst>
                <a:ext uri="{FF2B5EF4-FFF2-40B4-BE49-F238E27FC236}">
                  <a16:creationId xmlns:a16="http://schemas.microsoft.com/office/drawing/2014/main" id="{3AA1D0D4-C9A8-4316-BB42-7C3D87254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BD3E342F-986B-4ED7-840A-6638E1C9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5CE8FBB8-BEA6-4B17-B401-A426E7463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D5694FEE-ED72-4808-9F69-1491B359D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59">
              <a:extLst>
                <a:ext uri="{FF2B5EF4-FFF2-40B4-BE49-F238E27FC236}">
                  <a16:creationId xmlns:a16="http://schemas.microsoft.com/office/drawing/2014/main" id="{7F6E7FB6-3CBD-489B-B4E4-A69C2D5F4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2">
              <a:extLst>
                <a:ext uri="{FF2B5EF4-FFF2-40B4-BE49-F238E27FC236}">
                  <a16:creationId xmlns:a16="http://schemas.microsoft.com/office/drawing/2014/main" id="{FB1F7333-7CE1-4BA9-A9D3-33CE2697C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59">
              <a:extLst>
                <a:ext uri="{FF2B5EF4-FFF2-40B4-BE49-F238E27FC236}">
                  <a16:creationId xmlns:a16="http://schemas.microsoft.com/office/drawing/2014/main" id="{4458ECA0-C373-47DC-AC47-E90615A4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2">
              <a:extLst>
                <a:ext uri="{FF2B5EF4-FFF2-40B4-BE49-F238E27FC236}">
                  <a16:creationId xmlns:a16="http://schemas.microsoft.com/office/drawing/2014/main" id="{31AD3723-A525-44C9-A1D4-8D540C592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59">
              <a:extLst>
                <a:ext uri="{FF2B5EF4-FFF2-40B4-BE49-F238E27FC236}">
                  <a16:creationId xmlns:a16="http://schemas.microsoft.com/office/drawing/2014/main" id="{71C422B5-B1F4-4725-A106-ACF8DCB28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9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0636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81407A-9B46-4097-8F80-5687A78D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205" y="6492240"/>
            <a:ext cx="13255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E67D3AB-92C5-4A0E-9DF0-0087ADDFB84C}" type="datetime1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3/9/2020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4AC4C-F818-4FAC-8D5C-CF04AAB3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1881" y="6492240"/>
            <a:ext cx="5484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549076F7-5D9D-4E10-A7E9-1A83E524F28B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7695EEA-097C-4935-8A95-6A8FC5BB9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211" y="0"/>
            <a:ext cx="7910201" cy="6506779"/>
          </a:xfrm>
          <a:prstGeom prst="rect">
            <a:avLst/>
          </a:prstGeom>
        </p:spPr>
      </p:pic>
      <p:sp>
        <p:nvSpPr>
          <p:cNvPr id="32" name="Titre 2">
            <a:extLst>
              <a:ext uri="{FF2B5EF4-FFF2-40B4-BE49-F238E27FC236}">
                <a16:creationId xmlns:a16="http://schemas.microsoft.com/office/drawing/2014/main" id="{5DC7C6EF-3B2D-4AD4-A014-0C6F15CF45B0}"/>
              </a:ext>
            </a:extLst>
          </p:cNvPr>
          <p:cNvSpPr txBox="1">
            <a:spLocks/>
          </p:cNvSpPr>
          <p:nvPr/>
        </p:nvSpPr>
        <p:spPr>
          <a:xfrm>
            <a:off x="287465" y="2274350"/>
            <a:ext cx="3590946" cy="10345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59910" lvl="1" algn="ctr">
              <a:buClr>
                <a:srgbClr val="0066A1"/>
              </a:buClr>
              <a:defRPr/>
            </a:pPr>
            <a:r>
              <a:rPr lang="fr-FR" b="1" dirty="0">
                <a:solidFill>
                  <a:sysClr val="windowText" lastClr="000000"/>
                </a:solidFill>
              </a:rPr>
              <a:t>Résultats du clustering via Hdbscan</a:t>
            </a:r>
          </a:p>
        </p:txBody>
      </p:sp>
    </p:spTree>
    <p:extLst>
      <p:ext uri="{BB962C8B-B14F-4D97-AF65-F5344CB8AC3E}">
        <p14:creationId xmlns:p14="http://schemas.microsoft.com/office/powerpoint/2010/main" val="138855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6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7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0090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73">
            <a:extLst>
              <a:ext uri="{FF2B5EF4-FFF2-40B4-BE49-F238E27FC236}">
                <a16:creationId xmlns:a16="http://schemas.microsoft.com/office/drawing/2014/main" id="{D00B602F-D8C3-4DD5-B8F5-0212B54C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52" y="2050133"/>
            <a:ext cx="232900" cy="1340860"/>
            <a:chOff x="56167" y="2050133"/>
            <a:chExt cx="232963" cy="1340860"/>
          </a:xfrm>
        </p:grpSpPr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5DECCEC3-7216-4C06-A18A-8E7E3F11F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297654B9-956B-45A2-BCFF-C3B8D2A0D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E43A9188-A250-45B3-92C6-7B82B99A4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18F65A8A-D202-4171-B8B1-A5F871C2F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2">
              <a:extLst>
                <a:ext uri="{FF2B5EF4-FFF2-40B4-BE49-F238E27FC236}">
                  <a16:creationId xmlns:a16="http://schemas.microsoft.com/office/drawing/2014/main" id="{4C61AD47-E0FE-4269-870C-4EA6432EA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id="{E3CE99F8-5874-42F1-9117-802AF913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52B0AAFE-2068-4330-B622-F495F6D3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71F60FA-8132-4A8C-8A25-AA12DB1EB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ADBA8AF1-9973-4BF1-A758-89E5E5B41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6712147C-1C59-44C2-AC2C-A7A2008BD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F4BD0FA2-8F4E-4E28-A91D-584FE197C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59">
              <a:extLst>
                <a:ext uri="{FF2B5EF4-FFF2-40B4-BE49-F238E27FC236}">
                  <a16:creationId xmlns:a16="http://schemas.microsoft.com/office/drawing/2014/main" id="{3AA1D0D4-C9A8-4316-BB42-7C3D87254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BD3E342F-986B-4ED7-840A-6638E1C9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5CE8FBB8-BEA6-4B17-B401-A426E7463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D5694FEE-ED72-4808-9F69-1491B359D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59">
              <a:extLst>
                <a:ext uri="{FF2B5EF4-FFF2-40B4-BE49-F238E27FC236}">
                  <a16:creationId xmlns:a16="http://schemas.microsoft.com/office/drawing/2014/main" id="{7F6E7FB6-3CBD-489B-B4E4-A69C2D5F4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2">
              <a:extLst>
                <a:ext uri="{FF2B5EF4-FFF2-40B4-BE49-F238E27FC236}">
                  <a16:creationId xmlns:a16="http://schemas.microsoft.com/office/drawing/2014/main" id="{FB1F7333-7CE1-4BA9-A9D3-33CE2697C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59">
              <a:extLst>
                <a:ext uri="{FF2B5EF4-FFF2-40B4-BE49-F238E27FC236}">
                  <a16:creationId xmlns:a16="http://schemas.microsoft.com/office/drawing/2014/main" id="{4458ECA0-C373-47DC-AC47-E90615A4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2">
              <a:extLst>
                <a:ext uri="{FF2B5EF4-FFF2-40B4-BE49-F238E27FC236}">
                  <a16:creationId xmlns:a16="http://schemas.microsoft.com/office/drawing/2014/main" id="{31AD3723-A525-44C9-A1D4-8D540C592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59">
              <a:extLst>
                <a:ext uri="{FF2B5EF4-FFF2-40B4-BE49-F238E27FC236}">
                  <a16:creationId xmlns:a16="http://schemas.microsoft.com/office/drawing/2014/main" id="{71C422B5-B1F4-4725-A106-ACF8DCB28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9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0636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81407A-9B46-4097-8F80-5687A78D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205" y="6492240"/>
            <a:ext cx="13255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E67D3AB-92C5-4A0E-9DF0-0087ADDFB84C}" type="datetime1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3/9/2020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4AC4C-F818-4FAC-8D5C-CF04AAB3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1881" y="6492240"/>
            <a:ext cx="5484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549076F7-5D9D-4E10-A7E9-1A83E524F28B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DC312B-65D2-49D9-A588-9106CB04A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68" y="0"/>
            <a:ext cx="7756775" cy="6501384"/>
          </a:xfrm>
          <a:prstGeom prst="rect">
            <a:avLst/>
          </a:prstGeom>
        </p:spPr>
      </p:pic>
      <p:sp>
        <p:nvSpPr>
          <p:cNvPr id="32" name="Titre 2">
            <a:extLst>
              <a:ext uri="{FF2B5EF4-FFF2-40B4-BE49-F238E27FC236}">
                <a16:creationId xmlns:a16="http://schemas.microsoft.com/office/drawing/2014/main" id="{BDF3F506-42AF-4FC1-9B0E-268206D5E7FB}"/>
              </a:ext>
            </a:extLst>
          </p:cNvPr>
          <p:cNvSpPr txBox="1">
            <a:spLocks/>
          </p:cNvSpPr>
          <p:nvPr/>
        </p:nvSpPr>
        <p:spPr>
          <a:xfrm>
            <a:off x="287465" y="2274350"/>
            <a:ext cx="3590946" cy="10345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59910" lvl="1" algn="ctr">
              <a:buClr>
                <a:srgbClr val="0066A1"/>
              </a:buClr>
              <a:defRPr/>
            </a:pPr>
            <a:r>
              <a:rPr lang="fr-FR" b="1" dirty="0">
                <a:solidFill>
                  <a:sysClr val="windowText" lastClr="000000"/>
                </a:solidFill>
              </a:rPr>
              <a:t>Résultats du clustering via Hdbscan</a:t>
            </a:r>
          </a:p>
        </p:txBody>
      </p:sp>
    </p:spTree>
    <p:extLst>
      <p:ext uri="{BB962C8B-B14F-4D97-AF65-F5344CB8AC3E}">
        <p14:creationId xmlns:p14="http://schemas.microsoft.com/office/powerpoint/2010/main" val="254876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6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7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0090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73">
            <a:extLst>
              <a:ext uri="{FF2B5EF4-FFF2-40B4-BE49-F238E27FC236}">
                <a16:creationId xmlns:a16="http://schemas.microsoft.com/office/drawing/2014/main" id="{D00B602F-D8C3-4DD5-B8F5-0212B54C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52" y="2050133"/>
            <a:ext cx="232900" cy="1340860"/>
            <a:chOff x="56167" y="2050133"/>
            <a:chExt cx="232963" cy="1340860"/>
          </a:xfrm>
        </p:grpSpPr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5DECCEC3-7216-4C06-A18A-8E7E3F11F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297654B9-956B-45A2-BCFF-C3B8D2A0D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E43A9188-A250-45B3-92C6-7B82B99A4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18F65A8A-D202-4171-B8B1-A5F871C2F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2">
              <a:extLst>
                <a:ext uri="{FF2B5EF4-FFF2-40B4-BE49-F238E27FC236}">
                  <a16:creationId xmlns:a16="http://schemas.microsoft.com/office/drawing/2014/main" id="{4C61AD47-E0FE-4269-870C-4EA6432EA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id="{E3CE99F8-5874-42F1-9117-802AF913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52B0AAFE-2068-4330-B622-F495F6D3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71F60FA-8132-4A8C-8A25-AA12DB1EB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ADBA8AF1-9973-4BF1-A758-89E5E5B41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6712147C-1C59-44C2-AC2C-A7A2008BD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F4BD0FA2-8F4E-4E28-A91D-584FE197C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59">
              <a:extLst>
                <a:ext uri="{FF2B5EF4-FFF2-40B4-BE49-F238E27FC236}">
                  <a16:creationId xmlns:a16="http://schemas.microsoft.com/office/drawing/2014/main" id="{3AA1D0D4-C9A8-4316-BB42-7C3D87254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BD3E342F-986B-4ED7-840A-6638E1C9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5CE8FBB8-BEA6-4B17-B401-A426E7463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D5694FEE-ED72-4808-9F69-1491B359D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59">
              <a:extLst>
                <a:ext uri="{FF2B5EF4-FFF2-40B4-BE49-F238E27FC236}">
                  <a16:creationId xmlns:a16="http://schemas.microsoft.com/office/drawing/2014/main" id="{7F6E7FB6-3CBD-489B-B4E4-A69C2D5F4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2">
              <a:extLst>
                <a:ext uri="{FF2B5EF4-FFF2-40B4-BE49-F238E27FC236}">
                  <a16:creationId xmlns:a16="http://schemas.microsoft.com/office/drawing/2014/main" id="{FB1F7333-7CE1-4BA9-A9D3-33CE2697C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59">
              <a:extLst>
                <a:ext uri="{FF2B5EF4-FFF2-40B4-BE49-F238E27FC236}">
                  <a16:creationId xmlns:a16="http://schemas.microsoft.com/office/drawing/2014/main" id="{4458ECA0-C373-47DC-AC47-E90615A4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2">
              <a:extLst>
                <a:ext uri="{FF2B5EF4-FFF2-40B4-BE49-F238E27FC236}">
                  <a16:creationId xmlns:a16="http://schemas.microsoft.com/office/drawing/2014/main" id="{31AD3723-A525-44C9-A1D4-8D540C592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59">
              <a:extLst>
                <a:ext uri="{FF2B5EF4-FFF2-40B4-BE49-F238E27FC236}">
                  <a16:creationId xmlns:a16="http://schemas.microsoft.com/office/drawing/2014/main" id="{71C422B5-B1F4-4725-A106-ACF8DCB28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9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0636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81407A-9B46-4097-8F80-5687A78D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205" y="6492240"/>
            <a:ext cx="13255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E67D3AB-92C5-4A0E-9DF0-0087ADDFB84C}" type="datetime1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3/9/2020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4AC4C-F818-4FAC-8D5C-CF04AAB3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1881" y="6492240"/>
            <a:ext cx="5484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549076F7-5D9D-4E10-A7E9-1A83E524F28B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1" name="Titre 2">
            <a:extLst>
              <a:ext uri="{FF2B5EF4-FFF2-40B4-BE49-F238E27FC236}">
                <a16:creationId xmlns:a16="http://schemas.microsoft.com/office/drawing/2014/main" id="{48A1B776-5887-438F-9CB9-D94A7AF99755}"/>
              </a:ext>
            </a:extLst>
          </p:cNvPr>
          <p:cNvSpPr txBox="1">
            <a:spLocks/>
          </p:cNvSpPr>
          <p:nvPr/>
        </p:nvSpPr>
        <p:spPr>
          <a:xfrm>
            <a:off x="287465" y="2274350"/>
            <a:ext cx="3590946" cy="10345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59910" lvl="1" algn="ctr">
              <a:buClr>
                <a:srgbClr val="0066A1"/>
              </a:buClr>
              <a:defRPr/>
            </a:pPr>
            <a:r>
              <a:rPr lang="fr-FR" b="1" dirty="0">
                <a:solidFill>
                  <a:sysClr val="windowText" lastClr="000000"/>
                </a:solidFill>
              </a:rPr>
              <a:t>Résultats du clustering via Hdbscan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B6228E-BD8D-4AB1-8917-5F38A4B19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255" y="0"/>
            <a:ext cx="7770569" cy="64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3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0714C-830D-4108-B748-9B117FE4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96BF-699C-40D4-9E2A-8DCC1C47A6F9}" type="datetime1">
              <a:rPr lang="fr-FR" smtClean="0"/>
              <a:t>05/03/2020</a:t>
            </a:fld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E3A7D812-67D1-4AF1-BAE2-85CF2A0F4FD6}"/>
              </a:ext>
            </a:extLst>
          </p:cNvPr>
          <p:cNvSpPr txBox="1">
            <a:spLocks/>
          </p:cNvSpPr>
          <p:nvPr/>
        </p:nvSpPr>
        <p:spPr>
          <a:xfrm>
            <a:off x="288575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defRPr/>
            </a:pPr>
            <a:r>
              <a:rPr lang="fr-FR" dirty="0">
                <a:solidFill>
                  <a:sysClr val="windowText" lastClr="000000"/>
                </a:solidFill>
              </a:rPr>
              <a:t>Phase 1 : Conclusions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05CC9-EAB0-4C35-9F25-58CD298E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14</a:t>
            </a:fld>
            <a:endParaRPr lang="fr-FR"/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380B4F1C-99A8-4E1F-983A-9CA069D64161}"/>
              </a:ext>
            </a:extLst>
          </p:cNvPr>
          <p:cNvSpPr txBox="1">
            <a:spLocks/>
          </p:cNvSpPr>
          <p:nvPr/>
        </p:nvSpPr>
        <p:spPr>
          <a:xfrm>
            <a:off x="288575" y="1447800"/>
            <a:ext cx="11139837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ysClr val="windowText" lastClr="000000"/>
                </a:solidFill>
              </a:rPr>
              <a:t>Résultats : </a:t>
            </a: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endParaRPr lang="fr-FR" sz="1600" b="1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Algorithme robuste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Surestimation du nombre de clusters dans certains cas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C00000"/>
                </a:solidFill>
              </a:rPr>
              <a:t>Problème : </a:t>
            </a:r>
            <a:r>
              <a:rPr lang="fr-FR" sz="1600" dirty="0">
                <a:solidFill>
                  <a:sysClr val="windowText" lastClr="000000"/>
                </a:solidFill>
              </a:rPr>
              <a:t>Plusieurs clusters peuvent caractériser un seul radar</a:t>
            </a:r>
          </a:p>
          <a:p>
            <a:pPr marL="359910" lvl="1" indent="0">
              <a:buClr>
                <a:srgbClr val="0066A1"/>
              </a:buClr>
              <a:buNone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marL="359910" lvl="1" indent="0">
              <a:buClr>
                <a:srgbClr val="0066A1"/>
              </a:buClr>
              <a:buNone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92D050"/>
                </a:solidFill>
              </a:rPr>
              <a:t>Solution :  </a:t>
            </a:r>
            <a:r>
              <a:rPr lang="fr-FR" sz="1600" dirty="0">
                <a:solidFill>
                  <a:sysClr val="windowText" lastClr="000000"/>
                </a:solidFill>
              </a:rPr>
              <a:t>Effectuer des regroupements entre les clusters en comparant leurs informations relatives à l’aide du niveau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3">
              <a:buClr>
                <a:srgbClr val="0066A1"/>
              </a:buClr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marL="1079730" lvl="3" indent="0">
              <a:buClr>
                <a:srgbClr val="0066A1"/>
              </a:buClr>
              <a:buNone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+mj-lt"/>
              <a:buAutoNum type="romanLcPeriod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+mj-lt"/>
              <a:buAutoNum type="romanLcPeriod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Lucida Sans Unicode" pitchFamily="34" charset="0"/>
              <a:buChar char="▶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Lucida Sans Unicode" pitchFamily="34" charset="0"/>
              <a:buChar char="▶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0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98A7C85-FAAE-47EE-B6B2-DD35AEF4E8F0}"/>
              </a:ext>
            </a:extLst>
          </p:cNvPr>
          <p:cNvSpPr txBox="1">
            <a:spLocks/>
          </p:cNvSpPr>
          <p:nvPr/>
        </p:nvSpPr>
        <p:spPr>
          <a:xfrm>
            <a:off x="288575" y="1295400"/>
            <a:ext cx="11520837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ysClr val="windowText" lastClr="000000"/>
                </a:solidFill>
              </a:rPr>
              <a:t>Méthode retenue : Transport optimal avec HAC</a:t>
            </a:r>
            <a:br>
              <a:rPr lang="fr-FR" sz="1600" b="1" dirty="0">
                <a:solidFill>
                  <a:sysClr val="windowText" lastClr="000000"/>
                </a:solidFill>
              </a:rPr>
            </a:br>
            <a:br>
              <a:rPr lang="fr-FR" sz="1600" dirty="0">
                <a:solidFill>
                  <a:sysClr val="windowText" lastClr="000000"/>
                </a:solidFill>
              </a:rPr>
            </a:b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u="sng" dirty="0">
                <a:solidFill>
                  <a:sysClr val="windowText" lastClr="000000"/>
                </a:solidFill>
              </a:rPr>
              <a:t>Fonctionnement :</a:t>
            </a:r>
          </a:p>
          <a:p>
            <a:pPr lvl="3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u="sng" dirty="0">
              <a:solidFill>
                <a:sysClr val="windowText" lastClr="000000"/>
              </a:solidFill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Calcul du transport optimal entre les clusters</a:t>
            </a: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4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Sélection des valeurs de la TOA et du niveau du cluster A ainsi que celles du cluster B</a:t>
            </a:r>
          </a:p>
          <a:p>
            <a:pPr lvl="4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Détermination du transport optimal pour déplacer les points du cluster A jusqu’à ceux du cluster B </a:t>
            </a:r>
          </a:p>
          <a:p>
            <a:pPr lvl="4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Calcul du coût de ce transport </a:t>
            </a:r>
          </a:p>
          <a:p>
            <a:pPr lvl="4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4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Application d’un clustering agglomératif hiérarchique pour regrouper les clusters</a:t>
            </a: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marL="1079730" lvl="3" indent="0">
              <a:buClr>
                <a:srgbClr val="0066A1"/>
              </a:buClr>
              <a:buNone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+mj-lt"/>
              <a:buAutoNum type="romanLcPeriod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+mj-lt"/>
              <a:buAutoNum type="romanLcPeriod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0">
              <a:buClr>
                <a:srgbClr val="0066A1"/>
              </a:buClr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marL="0" lvl="0" indent="0">
              <a:buClr>
                <a:srgbClr val="0066A1"/>
              </a:buClr>
              <a:buNone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Lucida Sans Unicode" pitchFamily="34" charset="0"/>
              <a:buChar char="▶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0714C-830D-4108-B748-9B117FE4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496BF-699C-40D4-9E2A-8DCC1C47A6F9}" type="datetime1">
              <a:rPr lang="fr-FR" smtClean="0"/>
              <a:t>09/03/2020</a:t>
            </a:fld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05CC9-EAB0-4C35-9F25-58CD298E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15</a:t>
            </a:fld>
            <a:endParaRPr lang="fr-FR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79546C85-1DBD-4D23-B918-2C4BF5159BD2}"/>
              </a:ext>
            </a:extLst>
          </p:cNvPr>
          <p:cNvSpPr txBox="1">
            <a:spLocks/>
          </p:cNvSpPr>
          <p:nvPr/>
        </p:nvSpPr>
        <p:spPr>
          <a:xfrm>
            <a:off x="288575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Phase 2 : regroupement des clusters</a:t>
            </a:r>
          </a:p>
        </p:txBody>
      </p:sp>
    </p:spTree>
    <p:extLst>
      <p:ext uri="{BB962C8B-B14F-4D97-AF65-F5344CB8AC3E}">
        <p14:creationId xmlns:p14="http://schemas.microsoft.com/office/powerpoint/2010/main" val="222939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6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7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0090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73">
            <a:extLst>
              <a:ext uri="{FF2B5EF4-FFF2-40B4-BE49-F238E27FC236}">
                <a16:creationId xmlns:a16="http://schemas.microsoft.com/office/drawing/2014/main" id="{D00B602F-D8C3-4DD5-B8F5-0212B54C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52" y="2050133"/>
            <a:ext cx="232900" cy="1340860"/>
            <a:chOff x="56167" y="2050133"/>
            <a:chExt cx="232963" cy="1340860"/>
          </a:xfrm>
        </p:grpSpPr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5DECCEC3-7216-4C06-A18A-8E7E3F11F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297654B9-956B-45A2-BCFF-C3B8D2A0D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E43A9188-A250-45B3-92C6-7B82B99A4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18F65A8A-D202-4171-B8B1-A5F871C2F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2">
              <a:extLst>
                <a:ext uri="{FF2B5EF4-FFF2-40B4-BE49-F238E27FC236}">
                  <a16:creationId xmlns:a16="http://schemas.microsoft.com/office/drawing/2014/main" id="{4C61AD47-E0FE-4269-870C-4EA6432EA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id="{E3CE99F8-5874-42F1-9117-802AF913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52B0AAFE-2068-4330-B622-F495F6D3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71F60FA-8132-4A8C-8A25-AA12DB1EB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ADBA8AF1-9973-4BF1-A758-89E5E5B41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6712147C-1C59-44C2-AC2C-A7A2008BD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F4BD0FA2-8F4E-4E28-A91D-584FE197C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59">
              <a:extLst>
                <a:ext uri="{FF2B5EF4-FFF2-40B4-BE49-F238E27FC236}">
                  <a16:creationId xmlns:a16="http://schemas.microsoft.com/office/drawing/2014/main" id="{3AA1D0D4-C9A8-4316-BB42-7C3D87254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BD3E342F-986B-4ED7-840A-6638E1C9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5CE8FBB8-BEA6-4B17-B401-A426E7463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D5694FEE-ED72-4808-9F69-1491B359D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59">
              <a:extLst>
                <a:ext uri="{FF2B5EF4-FFF2-40B4-BE49-F238E27FC236}">
                  <a16:creationId xmlns:a16="http://schemas.microsoft.com/office/drawing/2014/main" id="{7F6E7FB6-3CBD-489B-B4E4-A69C2D5F4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2">
              <a:extLst>
                <a:ext uri="{FF2B5EF4-FFF2-40B4-BE49-F238E27FC236}">
                  <a16:creationId xmlns:a16="http://schemas.microsoft.com/office/drawing/2014/main" id="{FB1F7333-7CE1-4BA9-A9D3-33CE2697C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59">
              <a:extLst>
                <a:ext uri="{FF2B5EF4-FFF2-40B4-BE49-F238E27FC236}">
                  <a16:creationId xmlns:a16="http://schemas.microsoft.com/office/drawing/2014/main" id="{4458ECA0-C373-47DC-AC47-E90615A4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2">
              <a:extLst>
                <a:ext uri="{FF2B5EF4-FFF2-40B4-BE49-F238E27FC236}">
                  <a16:creationId xmlns:a16="http://schemas.microsoft.com/office/drawing/2014/main" id="{31AD3723-A525-44C9-A1D4-8D540C592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59">
              <a:extLst>
                <a:ext uri="{FF2B5EF4-FFF2-40B4-BE49-F238E27FC236}">
                  <a16:creationId xmlns:a16="http://schemas.microsoft.com/office/drawing/2014/main" id="{71C422B5-B1F4-4725-A106-ACF8DCB28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9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0636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81407A-9B46-4097-8F80-5687A78D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205" y="6492240"/>
            <a:ext cx="13255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E67D3AB-92C5-4A0E-9DF0-0087ADDFB84C}" type="datetime1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3/5/2020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4AC4C-F818-4FAC-8D5C-CF04AAB3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1881" y="6492240"/>
            <a:ext cx="5484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549076F7-5D9D-4E10-A7E9-1A83E524F28B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1" name="Titre 2">
            <a:extLst>
              <a:ext uri="{FF2B5EF4-FFF2-40B4-BE49-F238E27FC236}">
                <a16:creationId xmlns:a16="http://schemas.microsoft.com/office/drawing/2014/main" id="{48A1B776-5887-438F-9CB9-D94A7AF99755}"/>
              </a:ext>
            </a:extLst>
          </p:cNvPr>
          <p:cNvSpPr txBox="1">
            <a:spLocks/>
          </p:cNvSpPr>
          <p:nvPr/>
        </p:nvSpPr>
        <p:spPr>
          <a:xfrm>
            <a:off x="350320" y="1939137"/>
            <a:ext cx="3590946" cy="16431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Phase 2 : regroupement des clusters</a:t>
            </a:r>
          </a:p>
        </p:txBody>
      </p:sp>
      <p:sp>
        <p:nvSpPr>
          <p:cNvPr id="32" name="Espace réservé du contenu 4">
            <a:extLst>
              <a:ext uri="{FF2B5EF4-FFF2-40B4-BE49-F238E27FC236}">
                <a16:creationId xmlns:a16="http://schemas.microsoft.com/office/drawing/2014/main" id="{37324D2B-CBE0-4BB0-9CE0-E71A96CFA23A}"/>
              </a:ext>
            </a:extLst>
          </p:cNvPr>
          <p:cNvSpPr txBox="1">
            <a:spLocks/>
          </p:cNvSpPr>
          <p:nvPr/>
        </p:nvSpPr>
        <p:spPr>
          <a:xfrm>
            <a:off x="350320" y="5696376"/>
            <a:ext cx="3138837" cy="504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10" lvl="1" indent="0" algn="ctr">
              <a:buClr>
                <a:srgbClr val="0066A1"/>
              </a:buClr>
              <a:buNone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Transport optimal avec HAC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AB4F945-EB23-4F5D-92D5-09270D1A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239" y="0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61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6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7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0090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73">
            <a:extLst>
              <a:ext uri="{FF2B5EF4-FFF2-40B4-BE49-F238E27FC236}">
                <a16:creationId xmlns:a16="http://schemas.microsoft.com/office/drawing/2014/main" id="{D00B602F-D8C3-4DD5-B8F5-0212B54C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52" y="2050133"/>
            <a:ext cx="232900" cy="1340860"/>
            <a:chOff x="56167" y="2050133"/>
            <a:chExt cx="232963" cy="1340860"/>
          </a:xfrm>
        </p:grpSpPr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5DECCEC3-7216-4C06-A18A-8E7E3F11F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297654B9-956B-45A2-BCFF-C3B8D2A0D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E43A9188-A250-45B3-92C6-7B82B99A4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18F65A8A-D202-4171-B8B1-A5F871C2F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2">
              <a:extLst>
                <a:ext uri="{FF2B5EF4-FFF2-40B4-BE49-F238E27FC236}">
                  <a16:creationId xmlns:a16="http://schemas.microsoft.com/office/drawing/2014/main" id="{4C61AD47-E0FE-4269-870C-4EA6432EA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id="{E3CE99F8-5874-42F1-9117-802AF913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52B0AAFE-2068-4330-B622-F495F6D3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71F60FA-8132-4A8C-8A25-AA12DB1EB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ADBA8AF1-9973-4BF1-A758-89E5E5B41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6712147C-1C59-44C2-AC2C-A7A2008BD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F4BD0FA2-8F4E-4E28-A91D-584FE197C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59">
              <a:extLst>
                <a:ext uri="{FF2B5EF4-FFF2-40B4-BE49-F238E27FC236}">
                  <a16:creationId xmlns:a16="http://schemas.microsoft.com/office/drawing/2014/main" id="{3AA1D0D4-C9A8-4316-BB42-7C3D87254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BD3E342F-986B-4ED7-840A-6638E1C9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5CE8FBB8-BEA6-4B17-B401-A426E7463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D5694FEE-ED72-4808-9F69-1491B359D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59">
              <a:extLst>
                <a:ext uri="{FF2B5EF4-FFF2-40B4-BE49-F238E27FC236}">
                  <a16:creationId xmlns:a16="http://schemas.microsoft.com/office/drawing/2014/main" id="{7F6E7FB6-3CBD-489B-B4E4-A69C2D5F4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2">
              <a:extLst>
                <a:ext uri="{FF2B5EF4-FFF2-40B4-BE49-F238E27FC236}">
                  <a16:creationId xmlns:a16="http://schemas.microsoft.com/office/drawing/2014/main" id="{FB1F7333-7CE1-4BA9-A9D3-33CE2697C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59">
              <a:extLst>
                <a:ext uri="{FF2B5EF4-FFF2-40B4-BE49-F238E27FC236}">
                  <a16:creationId xmlns:a16="http://schemas.microsoft.com/office/drawing/2014/main" id="{4458ECA0-C373-47DC-AC47-E90615A4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2">
              <a:extLst>
                <a:ext uri="{FF2B5EF4-FFF2-40B4-BE49-F238E27FC236}">
                  <a16:creationId xmlns:a16="http://schemas.microsoft.com/office/drawing/2014/main" id="{31AD3723-A525-44C9-A1D4-8D540C592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59">
              <a:extLst>
                <a:ext uri="{FF2B5EF4-FFF2-40B4-BE49-F238E27FC236}">
                  <a16:creationId xmlns:a16="http://schemas.microsoft.com/office/drawing/2014/main" id="{71C422B5-B1F4-4725-A106-ACF8DCB28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9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0636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81407A-9B46-4097-8F80-5687A78D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205" y="6492240"/>
            <a:ext cx="13255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1E67D3AB-92C5-4A0E-9DF0-0087ADDFB84C}" type="datetime1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3/5/2020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4AC4C-F818-4FAC-8D5C-CF04AAB3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1881" y="6492240"/>
            <a:ext cx="5484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549076F7-5D9D-4E10-A7E9-1A83E524F28B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1" name="Titre 2">
            <a:extLst>
              <a:ext uri="{FF2B5EF4-FFF2-40B4-BE49-F238E27FC236}">
                <a16:creationId xmlns:a16="http://schemas.microsoft.com/office/drawing/2014/main" id="{48A1B776-5887-438F-9CB9-D94A7AF99755}"/>
              </a:ext>
            </a:extLst>
          </p:cNvPr>
          <p:cNvSpPr txBox="1">
            <a:spLocks/>
          </p:cNvSpPr>
          <p:nvPr/>
        </p:nvSpPr>
        <p:spPr>
          <a:xfrm>
            <a:off x="350320" y="1939137"/>
            <a:ext cx="3590946" cy="16431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Phase 2 : regroupement des clusters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6994AC-245B-4FBF-9DF6-45B2FDA4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11" y="4659"/>
            <a:ext cx="8125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98A7C85-FAAE-47EE-B6B2-DD35AEF4E8F0}"/>
              </a:ext>
            </a:extLst>
          </p:cNvPr>
          <p:cNvSpPr txBox="1">
            <a:spLocks/>
          </p:cNvSpPr>
          <p:nvPr/>
        </p:nvSpPr>
        <p:spPr>
          <a:xfrm>
            <a:off x="-1588" y="1143000"/>
            <a:ext cx="11978037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10" marR="0" lvl="1" indent="0" algn="l" defTabSz="1218895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66A1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R="0" lvl="2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Conclusions :</a:t>
            </a:r>
          </a:p>
          <a:p>
            <a:pPr marL="1079730" marR="0" lvl="2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6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1439640" marR="0" lvl="3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Avantages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: </a:t>
            </a:r>
          </a:p>
          <a:p>
            <a:pPr lvl="4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lvl="4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Permet de comparer la position des clusters sans avoir déterminer de distance</a:t>
            </a:r>
          </a:p>
          <a:p>
            <a:pPr lvl="4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lang="fr-FR" sz="1600" dirty="0"/>
              <a:t>Possibilité d’utilisation de plusieurs métriques pour calculer le coût</a:t>
            </a:r>
          </a:p>
          <a:p>
            <a:pPr lvl="4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lvl="4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fr-FR" sz="1600" b="1" u="sng" dirty="0">
                <a:solidFill>
                  <a:srgbClr val="C00000"/>
                </a:solidFill>
              </a:rPr>
              <a:t>Inconvénients</a:t>
            </a:r>
            <a:r>
              <a:rPr lang="fr-FR" sz="1600" b="1" dirty="0">
                <a:solidFill>
                  <a:srgbClr val="C00000"/>
                </a:solidFill>
              </a:rPr>
              <a:t> :</a:t>
            </a:r>
          </a:p>
          <a:p>
            <a:pPr marL="1439640" marR="0" lvl="3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lvl="4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Très long a exécuter lorsque le nombre de clusters, la taille du cluster ou encore le nombre de dimension augmente</a:t>
            </a:r>
            <a:endParaRPr lang="fr-FR" sz="1600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  <a:p>
            <a:pPr lvl="5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1079730" marR="0" lvl="3" indent="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Arial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1439640" marR="0" lvl="3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1079730" marR="0" lvl="2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romanLcPeriod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719820" marR="0" lvl="1" indent="-359910" algn="l" defTabSz="1218895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romanLcPeriod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Lucida Sans Unicode" pitchFamily="34" charset="0"/>
              <a:buChar char="▶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Lucida Sans Unicode" pitchFamily="34" charset="0"/>
              <a:buChar char="▶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0714C-830D-4108-B748-9B117FE4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496BF-699C-40D4-9E2A-8DCC1C47A6F9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E3A7D812-67D1-4AF1-BAE2-85CF2A0F4FD6}"/>
              </a:ext>
            </a:extLst>
          </p:cNvPr>
          <p:cNvSpPr txBox="1">
            <a:spLocks/>
          </p:cNvSpPr>
          <p:nvPr/>
        </p:nvSpPr>
        <p:spPr>
          <a:xfrm>
            <a:off x="288575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Phase 2 : conclusions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05CC9-EAB0-4C35-9F25-58CD298E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076F7-5D9D-4E10-A7E9-1A83E524F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821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869B4-955D-4AA7-B228-C0D34514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6174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14F5D7-9711-415C-9E5E-7A2635D09960}"/>
              </a:ext>
            </a:extLst>
          </p:cNvPr>
          <p:cNvSpPr txBox="1">
            <a:spLocks/>
          </p:cNvSpPr>
          <p:nvPr/>
        </p:nvSpPr>
        <p:spPr>
          <a:xfrm>
            <a:off x="288575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Plan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98A7C85-FAAE-47EE-B6B2-DD35AEF4E8F0}"/>
              </a:ext>
            </a:extLst>
          </p:cNvPr>
          <p:cNvSpPr txBox="1">
            <a:spLocks/>
          </p:cNvSpPr>
          <p:nvPr/>
        </p:nvSpPr>
        <p:spPr>
          <a:xfrm>
            <a:off x="810994" y="1371600"/>
            <a:ext cx="8864818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Introduction </a:t>
            </a: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romanUcPeriod"/>
              <a:tabLst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romanUcPeriod"/>
              <a:tabLst/>
              <a:defRPr/>
            </a:pPr>
            <a:endParaRPr lang="fr-FR" sz="600" dirty="0">
              <a:solidFill>
                <a:sysClr val="windowText" lastClr="000000"/>
              </a:solidFill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Les données</a:t>
            </a: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romanUcPeriod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romanUcPeriod"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Avancements</a:t>
            </a: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romanUcPeriod"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9820" marR="0" lvl="1" indent="-359910" algn="l" defTabSz="1218895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arabicParenR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Phase 1 : clustering via Hdbscan</a:t>
            </a:r>
          </a:p>
          <a:p>
            <a:pPr marL="719820" marR="0" lvl="1" indent="-359910" algn="l" defTabSz="1218895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arabicParenR"/>
              <a:tabLst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Phase 2 : regroupement des clusters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9820" marR="0" lvl="1" indent="-359910" algn="l" defTabSz="1218895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arabicParenR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19820" marR="0" lvl="1" indent="-359910" algn="l" defTabSz="1218895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66A1"/>
              </a:buClr>
              <a:buSzTx/>
              <a:buFont typeface="+mj-lt"/>
              <a:buAutoNum type="arabicParenR"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66A1"/>
              </a:buClr>
              <a:buFont typeface="+mj-lt"/>
              <a:buAutoNum type="romanUcPeriod"/>
            </a:pPr>
            <a:r>
              <a:rPr lang="fr-FR" sz="1600" dirty="0">
                <a:solidFill>
                  <a:sysClr val="windowText" lastClr="000000"/>
                </a:solidFill>
              </a:rPr>
              <a:t>Conclusions</a:t>
            </a:r>
          </a:p>
          <a:p>
            <a:pPr>
              <a:buClr>
                <a:srgbClr val="0066A1"/>
              </a:buClr>
              <a:buFont typeface="+mj-lt"/>
              <a:buAutoNum type="romanUcPeriod"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Clr>
                <a:srgbClr val="0066A1"/>
              </a:buClr>
              <a:buFont typeface="+mj-lt"/>
              <a:buAutoNum type="arabicParenR"/>
            </a:pPr>
            <a:r>
              <a:rPr lang="fr-FR" sz="1600" dirty="0">
                <a:solidFill>
                  <a:sysClr val="windowText" lastClr="000000"/>
                </a:solidFill>
              </a:rPr>
              <a:t>Conclusions</a:t>
            </a:r>
          </a:p>
          <a:p>
            <a:pPr lvl="1">
              <a:buClr>
                <a:srgbClr val="0066A1"/>
              </a:buClr>
              <a:buFont typeface="+mj-lt"/>
              <a:buAutoNum type="arabicParenR"/>
            </a:pPr>
            <a:r>
              <a:rPr lang="fr-FR" sz="1600" dirty="0">
                <a:solidFill>
                  <a:sysClr val="windowText" lastClr="000000"/>
                </a:solidFill>
              </a:rPr>
              <a:t>Perspectives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Lucida Sans Unicode" pitchFamily="34" charset="0"/>
              <a:buChar char="▶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Lucida Sans Unicode" pitchFamily="34" charset="0"/>
              <a:buChar char="▶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0714C-830D-4108-B748-9B117FE4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60AB-7D85-4B9C-AF25-51A2FA056A6A}" type="datetime1">
              <a:rPr lang="fr-FR" smtClean="0"/>
              <a:t>05/03/2020</a:t>
            </a:fld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7E7CE93-0F72-40BD-8C56-6DD54797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74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14F5D7-9711-415C-9E5E-7A2635D09960}"/>
              </a:ext>
            </a:extLst>
          </p:cNvPr>
          <p:cNvSpPr txBox="1">
            <a:spLocks/>
          </p:cNvSpPr>
          <p:nvPr/>
        </p:nvSpPr>
        <p:spPr>
          <a:xfrm>
            <a:off x="288575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Conclusions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98A7C85-FAAE-47EE-B6B2-DD35AEF4E8F0}"/>
              </a:ext>
            </a:extLst>
          </p:cNvPr>
          <p:cNvSpPr txBox="1">
            <a:spLocks/>
          </p:cNvSpPr>
          <p:nvPr/>
        </p:nvSpPr>
        <p:spPr>
          <a:xfrm>
            <a:off x="288575" y="1454400"/>
            <a:ext cx="11660963" cy="463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0714C-830D-4108-B748-9B117FE4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3856-95DA-45BB-A37A-D7703F1BB44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05/03/2020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A4A042-551E-4D62-8D12-FA05C475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076F7-5D9D-4E10-A7E9-1A83E524F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00701C25-61B7-4583-8FB1-965D9D494EB0}"/>
              </a:ext>
            </a:extLst>
          </p:cNvPr>
          <p:cNvSpPr txBox="1">
            <a:spLocks/>
          </p:cNvSpPr>
          <p:nvPr/>
        </p:nvSpPr>
        <p:spPr>
          <a:xfrm>
            <a:off x="333993" y="1539874"/>
            <a:ext cx="11520837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600" u="sng" dirty="0">
                <a:solidFill>
                  <a:sysClr val="windowText" lastClr="000000"/>
                </a:solidFill>
              </a:rPr>
              <a:t>Phase 1 : clustering via Hdbscan</a:t>
            </a: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endParaRPr lang="fr-FR" sz="1600" u="sng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Fonctionne très bien sur des signaux même complexes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Retourne un nombre de clusters raisonnable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Facile à implémenter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600" u="sng" dirty="0">
                <a:solidFill>
                  <a:sysClr val="windowText" lastClr="000000"/>
                </a:solidFill>
              </a:rPr>
              <a:t>Phase 2 : Regroupement des clusters via le Transport optimal et une HAC</a:t>
            </a: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Résultats encourageants 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Compliquer à interpréter lorsque les clusters contiennent peu d’observations lors de la phase 1</a:t>
            </a:r>
          </a:p>
          <a:p>
            <a:pPr marL="719820" lvl="2" indent="0">
              <a:buClr>
                <a:srgbClr val="0066A1"/>
              </a:buClr>
              <a:buNone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+mj-lt"/>
              <a:buAutoNum type="romanLcPeriod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+mj-lt"/>
              <a:buAutoNum type="romanLcPeriod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Lucida Sans Unicode" pitchFamily="34" charset="0"/>
              <a:buChar char="▶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Lucida Sans Unicode" pitchFamily="34" charset="0"/>
              <a:buChar char="▶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12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14F5D7-9711-415C-9E5E-7A2635D09960}"/>
              </a:ext>
            </a:extLst>
          </p:cNvPr>
          <p:cNvSpPr txBox="1">
            <a:spLocks/>
          </p:cNvSpPr>
          <p:nvPr/>
        </p:nvSpPr>
        <p:spPr>
          <a:xfrm>
            <a:off x="288575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Perspectives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98A7C85-FAAE-47EE-B6B2-DD35AEF4E8F0}"/>
              </a:ext>
            </a:extLst>
          </p:cNvPr>
          <p:cNvSpPr txBox="1">
            <a:spLocks/>
          </p:cNvSpPr>
          <p:nvPr/>
        </p:nvSpPr>
        <p:spPr>
          <a:xfrm>
            <a:off x="288575" y="1454400"/>
            <a:ext cx="11660963" cy="463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0714C-830D-4108-B748-9B117FE4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3856-95DA-45BB-A37A-D7703F1BB44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A4A042-551E-4D62-8D12-FA05C475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076F7-5D9D-4E10-A7E9-1A83E524F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00701C25-61B7-4583-8FB1-965D9D494EB0}"/>
              </a:ext>
            </a:extLst>
          </p:cNvPr>
          <p:cNvSpPr txBox="1">
            <a:spLocks/>
          </p:cNvSpPr>
          <p:nvPr/>
        </p:nvSpPr>
        <p:spPr>
          <a:xfrm>
            <a:off x="333993" y="1539874"/>
            <a:ext cx="11520837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600" u="sng" dirty="0">
                <a:solidFill>
                  <a:sysClr val="windowText" lastClr="000000"/>
                </a:solidFill>
              </a:rPr>
              <a:t>Phase 1 : clustering via Hdbscan</a:t>
            </a: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endParaRPr lang="fr-FR" sz="1600" u="sng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Utilisation de plusieurs algorithmes de clustering sur différentes combinaisons de PDW et agrégation des résultats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600" u="sng" dirty="0">
                <a:solidFill>
                  <a:sysClr val="windowText" lastClr="000000"/>
                </a:solidFill>
              </a:rPr>
              <a:t>Phase 2 : regroupement des clusters</a:t>
            </a: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u="sng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Application d’algorithme de machine </a:t>
            </a:r>
            <a:r>
              <a:rPr lang="fr-FR" sz="1600" dirty="0" err="1">
                <a:solidFill>
                  <a:sysClr val="windowText" lastClr="000000"/>
                </a:solidFill>
              </a:rPr>
              <a:t>learning</a:t>
            </a:r>
            <a:r>
              <a:rPr lang="fr-FR" sz="1600" dirty="0">
                <a:solidFill>
                  <a:sysClr val="windowText" lastClr="000000"/>
                </a:solidFill>
              </a:rPr>
              <a:t> sur les résultats des différents clustering</a:t>
            </a:r>
          </a:p>
          <a:p>
            <a:pPr lvl="2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Détection de formes sur le Niveau et la TOA</a:t>
            </a: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buFont typeface="+mj-lt"/>
              <a:buAutoNum type="romanLcPeriod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+mj-lt"/>
              <a:buAutoNum type="romanLcPeriod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Lucida Sans Unicode" pitchFamily="34" charset="0"/>
              <a:buChar char="▶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9910" marR="0" lvl="0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Lucida Sans Unicode" pitchFamily="34" charset="0"/>
              <a:buChar char="▶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EB7B038-2F9E-4063-8179-742BB208DF54}"/>
              </a:ext>
            </a:extLst>
          </p:cNvPr>
          <p:cNvSpPr txBox="1"/>
          <p:nvPr/>
        </p:nvSpPr>
        <p:spPr>
          <a:xfrm>
            <a:off x="3770312" y="2951946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chemeClr val="bg1"/>
                </a:solidFill>
              </a:rPr>
              <a:t>Thank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you</a:t>
            </a:r>
            <a:r>
              <a:rPr lang="fr-FR" sz="2800" b="1" dirty="0">
                <a:solidFill>
                  <a:schemeClr val="bg1"/>
                </a:solidFill>
              </a:rPr>
              <a:t> for </a:t>
            </a:r>
            <a:r>
              <a:rPr lang="fr-FR" sz="2800" b="1" dirty="0" err="1">
                <a:solidFill>
                  <a:schemeClr val="bg1"/>
                </a:solidFill>
              </a:rPr>
              <a:t>your</a:t>
            </a:r>
            <a:r>
              <a:rPr lang="fr-FR" sz="2800" b="1" dirty="0">
                <a:solidFill>
                  <a:schemeClr val="bg1"/>
                </a:solidFill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247186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3577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14F5D7-9711-415C-9E5E-7A2635D09960}"/>
              </a:ext>
            </a:extLst>
          </p:cNvPr>
          <p:cNvSpPr txBox="1">
            <a:spLocks/>
          </p:cNvSpPr>
          <p:nvPr/>
        </p:nvSpPr>
        <p:spPr>
          <a:xfrm>
            <a:off x="288575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98A7C85-FAAE-47EE-B6B2-DD35AEF4E8F0}"/>
              </a:ext>
            </a:extLst>
          </p:cNvPr>
          <p:cNvSpPr txBox="1">
            <a:spLocks/>
          </p:cNvSpPr>
          <p:nvPr/>
        </p:nvSpPr>
        <p:spPr>
          <a:xfrm>
            <a:off x="288575" y="1386600"/>
            <a:ext cx="11660963" cy="463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800" dirty="0">
                <a:solidFill>
                  <a:sysClr val="windowText" lastClr="000000"/>
                </a:solidFill>
              </a:rPr>
              <a:t>Problématiques :</a:t>
            </a: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Ø"/>
              <a:defRPr/>
            </a:pPr>
            <a:endParaRPr lang="fr-FR" sz="18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defRPr/>
            </a:pPr>
            <a:r>
              <a:rPr lang="fr-FR" sz="1800" dirty="0">
                <a:solidFill>
                  <a:sysClr val="windowText" lastClr="000000"/>
                </a:solidFill>
              </a:rPr>
              <a:t>Déterminer le nombre d’émetteur(s) présent(s) dans un signal</a:t>
            </a:r>
          </a:p>
          <a:p>
            <a:pPr lvl="2">
              <a:buClr>
                <a:srgbClr val="0066A1"/>
              </a:buClr>
              <a:defRPr/>
            </a:pPr>
            <a:endParaRPr lang="fr-FR" sz="18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defRPr/>
            </a:pPr>
            <a:r>
              <a:rPr lang="fr-FR" sz="1800" dirty="0">
                <a:solidFill>
                  <a:sysClr val="windowText" lastClr="000000"/>
                </a:solidFill>
              </a:rPr>
              <a:t>Classifier chaque impulsion de ce signal par rapport au(x) émetteur(s) présent(s)</a:t>
            </a:r>
          </a:p>
          <a:p>
            <a:pPr lvl="2">
              <a:buClr>
                <a:srgbClr val="0066A1"/>
              </a:buClr>
              <a:defRPr/>
            </a:pPr>
            <a:endParaRPr lang="fr-FR" sz="18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defRPr/>
            </a:pPr>
            <a:endParaRPr lang="fr-FR" sz="18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defRPr/>
            </a:pPr>
            <a:endParaRPr lang="fr-FR" sz="18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800" dirty="0">
                <a:solidFill>
                  <a:sysClr val="windowText" lastClr="000000"/>
                </a:solidFill>
              </a:rPr>
              <a:t>Stratégie mise en place :</a:t>
            </a: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endParaRPr lang="fr-FR" sz="18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defRPr/>
            </a:pPr>
            <a:r>
              <a:rPr lang="fr-FR" sz="1800" dirty="0">
                <a:solidFill>
                  <a:sysClr val="windowText" lastClr="000000"/>
                </a:solidFill>
              </a:rPr>
              <a:t>Phase 1 : Clustering classique sur le Durée d’impulsion et la Fréquence</a:t>
            </a:r>
          </a:p>
          <a:p>
            <a:pPr lvl="2">
              <a:buClr>
                <a:srgbClr val="0066A1"/>
              </a:buClr>
              <a:defRPr/>
            </a:pPr>
            <a:endParaRPr lang="fr-FR" sz="1800" dirty="0">
              <a:solidFill>
                <a:sysClr val="windowText" lastClr="000000"/>
              </a:solidFill>
            </a:endParaRPr>
          </a:p>
          <a:p>
            <a:pPr lvl="2">
              <a:buClr>
                <a:srgbClr val="0066A1"/>
              </a:buClr>
              <a:defRPr/>
            </a:pPr>
            <a:r>
              <a:rPr lang="fr-FR" sz="1800" dirty="0">
                <a:solidFill>
                  <a:sysClr val="windowText" lastClr="000000"/>
                </a:solidFill>
              </a:rPr>
              <a:t>Phase 2 : Regroupement des clusters à l’aide du Niveau et de la TOA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0714C-830D-4108-B748-9B117FE4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3856-95DA-45BB-A37A-D7703F1BB448}" type="datetime1">
              <a:rPr lang="fr-FR" smtClean="0"/>
              <a:t>09/03/2020</a:t>
            </a:fld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A4A042-551E-4D62-8D12-FA05C475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82F23386-2204-403F-8798-B3CC0F0069F1}"/>
              </a:ext>
            </a:extLst>
          </p:cNvPr>
          <p:cNvSpPr txBox="1">
            <a:spLocks/>
          </p:cNvSpPr>
          <p:nvPr/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121898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2CAF95-E949-425F-A06B-0D10082CE7B3}" type="datetime1">
              <a:rPr lang="fr-FR" smtClean="0"/>
              <a:pPr/>
              <a:t>09/03/2020</a:t>
            </a:fld>
            <a:endParaRPr lang="fr-FR"/>
          </a:p>
        </p:txBody>
      </p:sp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id="{139069BC-78F7-46BC-94A5-796302A28A71}"/>
              </a:ext>
            </a:extLst>
          </p:cNvPr>
          <p:cNvSpPr txBox="1">
            <a:spLocks/>
          </p:cNvSpPr>
          <p:nvPr/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9076F7-5D9D-4E10-A7E9-1A83E524F28B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26" name="Straight Connector 35">
            <a:extLst>
              <a:ext uri="{FF2B5EF4-FFF2-40B4-BE49-F238E27FC236}">
                <a16:creationId xmlns:a16="http://schemas.microsoft.com/office/drawing/2014/main" id="{375C0F9D-ECA1-416F-9738-B0289F5121F6}"/>
              </a:ext>
            </a:extLst>
          </p:cNvPr>
          <p:cNvCxnSpPr>
            <a:cxnSpLocks/>
          </p:cNvCxnSpPr>
          <p:nvPr/>
        </p:nvCxnSpPr>
        <p:spPr>
          <a:xfrm>
            <a:off x="9399986" y="3733800"/>
            <a:ext cx="0" cy="1898021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96118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Les données</a:t>
            </a:r>
          </a:p>
        </p:txBody>
      </p:sp>
    </p:spTree>
    <p:extLst>
      <p:ext uri="{BB962C8B-B14F-4D97-AF65-F5344CB8AC3E}">
        <p14:creationId xmlns:p14="http://schemas.microsoft.com/office/powerpoint/2010/main" val="280143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98A7C85-FAAE-47EE-B6B2-DD35AEF4E8F0}"/>
              </a:ext>
            </a:extLst>
          </p:cNvPr>
          <p:cNvSpPr txBox="1">
            <a:spLocks/>
          </p:cNvSpPr>
          <p:nvPr/>
        </p:nvSpPr>
        <p:spPr>
          <a:xfrm>
            <a:off x="296906" y="1638300"/>
            <a:ext cx="3824637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ysClr val="windowText" lastClr="000000"/>
                </a:solidFill>
              </a:rPr>
              <a:t>Utilisation de plusieurs sources de données</a:t>
            </a:r>
          </a:p>
          <a:p>
            <a:pPr lvl="0">
              <a:buClr>
                <a:srgbClr val="0066A1"/>
              </a:buClr>
              <a:buFont typeface="Wingdings" panose="05000000000000000000" pitchFamily="2" charset="2"/>
              <a:buChar char="v"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Jeux de données simulées</a:t>
            </a:r>
            <a:br>
              <a:rPr lang="fr-FR" sz="1600" dirty="0">
                <a:solidFill>
                  <a:sysClr val="windowText" lastClr="000000"/>
                </a:solidFill>
              </a:rPr>
            </a:b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Jeux de données réelles</a:t>
            </a:r>
            <a:br>
              <a:rPr lang="fr-FR" sz="1600" dirty="0">
                <a:solidFill>
                  <a:sysClr val="windowText" lastClr="000000"/>
                </a:solidFill>
              </a:rPr>
            </a:br>
            <a:endParaRPr lang="fr-FR" sz="1600" dirty="0">
              <a:solidFill>
                <a:sysClr val="windowText" lastClr="000000"/>
              </a:solidFill>
            </a:endParaRPr>
          </a:p>
          <a:p>
            <a:pPr lvl="1">
              <a:buClr>
                <a:srgbClr val="0066A1"/>
              </a:buClr>
              <a:buFont typeface="Wingdings" panose="05000000000000000000" pitchFamily="2" charset="2"/>
              <a:buChar char="§"/>
              <a:defRPr/>
            </a:pPr>
            <a:r>
              <a:rPr lang="fr-FR" sz="1600" dirty="0">
                <a:solidFill>
                  <a:sysClr val="windowText" lastClr="000000"/>
                </a:solidFill>
              </a:rPr>
              <a:t>Les Formes d’ondes</a:t>
            </a:r>
            <a:br>
              <a:rPr lang="fr-FR" sz="1600" dirty="0">
                <a:solidFill>
                  <a:sysClr val="windowText" lastClr="000000"/>
                </a:solidFill>
              </a:rPr>
            </a:br>
            <a:endParaRPr lang="fr-FR" sz="1600" dirty="0">
              <a:solidFill>
                <a:sysClr val="windowText" lastClr="000000"/>
              </a:solidFill>
            </a:endParaRPr>
          </a:p>
          <a:p>
            <a:pPr marL="719820" lvl="2" indent="0">
              <a:buClr>
                <a:srgbClr val="0066A1"/>
              </a:buClr>
              <a:buNone/>
              <a:defRPr/>
            </a:pPr>
            <a:endParaRPr lang="fr-FR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0714C-830D-4108-B748-9B117FE4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2EE9D-8CD2-4FC3-96BF-1C20C40B4B2D}" type="datetime1">
              <a:rPr lang="fr-FR" smtClean="0"/>
              <a:t>09/03/2020</a:t>
            </a:fld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8AF07D94-2FBA-458B-8B2A-C6A7CC8315A9}"/>
              </a:ext>
            </a:extLst>
          </p:cNvPr>
          <p:cNvSpPr txBox="1">
            <a:spLocks/>
          </p:cNvSpPr>
          <p:nvPr/>
        </p:nvSpPr>
        <p:spPr>
          <a:xfrm>
            <a:off x="288575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Les données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C5888EB-5407-4BB8-BF82-27CCD0FE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76F7-5D9D-4E10-A7E9-1A83E524F28B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D8CA202-9A47-4DCF-8BF9-C855E9793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263" y="0"/>
            <a:ext cx="7633513" cy="6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6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6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71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0090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roup 73">
            <a:extLst>
              <a:ext uri="{FF2B5EF4-FFF2-40B4-BE49-F238E27FC236}">
                <a16:creationId xmlns:a16="http://schemas.microsoft.com/office/drawing/2014/main" id="{D00B602F-D8C3-4DD5-B8F5-0212B54C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52" y="2050133"/>
            <a:ext cx="232900" cy="1340860"/>
            <a:chOff x="56167" y="2050133"/>
            <a:chExt cx="232963" cy="1340860"/>
          </a:xfrm>
        </p:grpSpPr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5DECCEC3-7216-4C06-A18A-8E7E3F11F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297654B9-956B-45A2-BCFF-C3B8D2A0D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E43A9188-A250-45B3-92C6-7B82B99A4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Rectangle 59">
              <a:extLst>
                <a:ext uri="{FF2B5EF4-FFF2-40B4-BE49-F238E27FC236}">
                  <a16:creationId xmlns:a16="http://schemas.microsoft.com/office/drawing/2014/main" id="{18F65A8A-D202-4171-B8B1-A5F871C2F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2">
              <a:extLst>
                <a:ext uri="{FF2B5EF4-FFF2-40B4-BE49-F238E27FC236}">
                  <a16:creationId xmlns:a16="http://schemas.microsoft.com/office/drawing/2014/main" id="{4C61AD47-E0FE-4269-870C-4EA6432EA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id="{E3CE99F8-5874-42F1-9117-802AF9130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52B0AAFE-2068-4330-B622-F495F6D3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71F60FA-8132-4A8C-8A25-AA12DB1EB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ADBA8AF1-9973-4BF1-A758-89E5E5B41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6712147C-1C59-44C2-AC2C-A7A2008BD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F4BD0FA2-8F4E-4E28-A91D-584FE197C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59">
              <a:extLst>
                <a:ext uri="{FF2B5EF4-FFF2-40B4-BE49-F238E27FC236}">
                  <a16:creationId xmlns:a16="http://schemas.microsoft.com/office/drawing/2014/main" id="{3AA1D0D4-C9A8-4316-BB42-7C3D87254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BD3E342F-986B-4ED7-840A-6638E1C9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5CE8FBB8-BEA6-4B17-B401-A426E7463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D5694FEE-ED72-4808-9F69-1491B359D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59">
              <a:extLst>
                <a:ext uri="{FF2B5EF4-FFF2-40B4-BE49-F238E27FC236}">
                  <a16:creationId xmlns:a16="http://schemas.microsoft.com/office/drawing/2014/main" id="{7F6E7FB6-3CBD-489B-B4E4-A69C2D5F4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2">
              <a:extLst>
                <a:ext uri="{FF2B5EF4-FFF2-40B4-BE49-F238E27FC236}">
                  <a16:creationId xmlns:a16="http://schemas.microsoft.com/office/drawing/2014/main" id="{FB1F7333-7CE1-4BA9-A9D3-33CE2697C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59">
              <a:extLst>
                <a:ext uri="{FF2B5EF4-FFF2-40B4-BE49-F238E27FC236}">
                  <a16:creationId xmlns:a16="http://schemas.microsoft.com/office/drawing/2014/main" id="{4458ECA0-C373-47DC-AC47-E90615A43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2">
              <a:extLst>
                <a:ext uri="{FF2B5EF4-FFF2-40B4-BE49-F238E27FC236}">
                  <a16:creationId xmlns:a16="http://schemas.microsoft.com/office/drawing/2014/main" id="{31AD3723-A525-44C9-A1D4-8D540C592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59">
              <a:extLst>
                <a:ext uri="{FF2B5EF4-FFF2-40B4-BE49-F238E27FC236}">
                  <a16:creationId xmlns:a16="http://schemas.microsoft.com/office/drawing/2014/main" id="{71C422B5-B1F4-4725-A106-ACF8DCB28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1" name="Rectangle 9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0636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81407A-9B46-4097-8F80-5687A78D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205" y="6492240"/>
            <a:ext cx="132553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E67D3AB-92C5-4A0E-9DF0-0087ADDFB84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3/9/2020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4AC4C-F818-4FAC-8D5C-CF04AAB3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1881" y="6492240"/>
            <a:ext cx="54849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49076F7-5D9D-4E10-A7E9-1A83E524F2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itre 2">
            <a:extLst>
              <a:ext uri="{FF2B5EF4-FFF2-40B4-BE49-F238E27FC236}">
                <a16:creationId xmlns:a16="http://schemas.microsoft.com/office/drawing/2014/main" id="{D81942A7-F215-4BAC-AF84-EB507C60A70D}"/>
              </a:ext>
            </a:extLst>
          </p:cNvPr>
          <p:cNvSpPr txBox="1">
            <a:spLocks/>
          </p:cNvSpPr>
          <p:nvPr/>
        </p:nvSpPr>
        <p:spPr>
          <a:xfrm>
            <a:off x="643510" y="2038659"/>
            <a:ext cx="2529237" cy="12379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ctr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Les données</a:t>
            </a:r>
          </a:p>
        </p:txBody>
      </p:sp>
      <p:sp>
        <p:nvSpPr>
          <p:cNvPr id="37" name="Espace réservé du contenu 4">
            <a:extLst>
              <a:ext uri="{FF2B5EF4-FFF2-40B4-BE49-F238E27FC236}">
                <a16:creationId xmlns:a16="http://schemas.microsoft.com/office/drawing/2014/main" id="{0822C56E-4030-4F68-A6BA-2BCF2DCF714E}"/>
              </a:ext>
            </a:extLst>
          </p:cNvPr>
          <p:cNvSpPr txBox="1">
            <a:spLocks/>
          </p:cNvSpPr>
          <p:nvPr/>
        </p:nvSpPr>
        <p:spPr>
          <a:xfrm>
            <a:off x="131497" y="5740161"/>
            <a:ext cx="3138837" cy="504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910" marR="0" lvl="1" indent="0" algn="ctr" defTabSz="1218895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66A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Représentation d’un signal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003E7E1-00DF-4424-8526-12CCA07D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075" y="0"/>
            <a:ext cx="7833749" cy="65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3368B-84A1-42A5-98F7-7F890C5A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Avancements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4814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98A7C85-FAAE-47EE-B6B2-DD35AEF4E8F0}"/>
              </a:ext>
            </a:extLst>
          </p:cNvPr>
          <p:cNvSpPr txBox="1">
            <a:spLocks/>
          </p:cNvSpPr>
          <p:nvPr/>
        </p:nvSpPr>
        <p:spPr>
          <a:xfrm>
            <a:off x="0" y="1447800"/>
            <a:ext cx="12188825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991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Lucida Sans Unicode" pitchFamily="34" charset="0"/>
              <a:buChar char="▶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19820" indent="-359910" algn="l" defTabSz="1218895" rtl="0" eaLnBrk="1" latinLnBrk="0" hangingPunct="1">
              <a:spcBef>
                <a:spcPts val="512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07973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43964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2133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799550" indent="-359910" algn="l" defTabSz="121889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»"/>
              <a:defRPr sz="2133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351962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409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57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305" indent="-304724" algn="l" defTabSz="121889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820" marR="0" lvl="1" indent="-359910" algn="l" defTabSz="1218895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Méthode retenue : Hdbscan (</a:t>
            </a:r>
            <a:r>
              <a:rPr kumimoji="0" lang="fr-FR" sz="1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Hierarchical</a:t>
            </a: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</a:t>
            </a:r>
            <a:r>
              <a:rPr kumimoji="0" lang="fr-FR" sz="1600" b="1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Dbscan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) :</a:t>
            </a:r>
          </a:p>
          <a:p>
            <a:pPr marL="1079730" marR="0" lvl="2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6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1079730" marR="0" lvl="2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6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1079730" marR="0" lvl="2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Fonctionnement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:</a:t>
            </a:r>
          </a:p>
          <a:p>
            <a:pPr marL="1079730" marR="0" lvl="2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1439640" marR="0" lvl="3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Transformation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l’espace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selon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les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densités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: construction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d’une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matrice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de distance entre les points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selon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différentes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métriques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1799550" marR="0" lvl="4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marL="1439640" marR="0" lvl="3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Transformation des données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un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arbre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pondéré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marL="1439640" marR="0" lvl="3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ysClr val="windowText" lastClr="000000"/>
                </a:solidFill>
                <a:cs typeface="+mn-cs"/>
              </a:rPr>
              <a:t>Construction d’un clustering </a:t>
            </a:r>
            <a:r>
              <a:rPr lang="en-US" sz="1600" dirty="0" err="1">
                <a:solidFill>
                  <a:sysClr val="windowText" lastClr="000000"/>
                </a:solidFill>
                <a:cs typeface="+mn-cs"/>
              </a:rPr>
              <a:t>hiérarchique</a:t>
            </a:r>
            <a:r>
              <a:rPr lang="en-US" sz="1600" dirty="0">
                <a:solidFill>
                  <a:sysClr val="windowText" lastClr="000000"/>
                </a:solidFill>
                <a:cs typeface="+mn-cs"/>
              </a:rPr>
              <a:t> à </a:t>
            </a:r>
            <a:r>
              <a:rPr lang="en-US" sz="1600" dirty="0" err="1">
                <a:solidFill>
                  <a:sysClr val="windowText" lastClr="000000"/>
                </a:solidFill>
                <a:cs typeface="+mn-cs"/>
              </a:rPr>
              <a:t>partir</a:t>
            </a:r>
            <a:r>
              <a:rPr lang="en-US" sz="1600" dirty="0">
                <a:solidFill>
                  <a:sysClr val="windowText" lastClr="000000"/>
                </a:solidFill>
                <a:cs typeface="+mn-cs"/>
              </a:rPr>
              <a:t> de </a:t>
            </a:r>
            <a:r>
              <a:rPr lang="en-US" sz="1600" dirty="0" err="1">
                <a:solidFill>
                  <a:sysClr val="windowText" lastClr="000000"/>
                </a:solidFill>
                <a:cs typeface="+mn-cs"/>
              </a:rPr>
              <a:t>cet</a:t>
            </a:r>
            <a:r>
              <a:rPr lang="en-US" sz="1600" dirty="0">
                <a:solidFill>
                  <a:sysClr val="windowText" lastClr="000000"/>
                </a:solidFill>
                <a:cs typeface="+mn-cs"/>
              </a:rPr>
              <a:t> </a:t>
            </a:r>
            <a:r>
              <a:rPr lang="en-US" sz="1600" dirty="0" err="1">
                <a:solidFill>
                  <a:sysClr val="windowText" lastClr="000000"/>
                </a:solidFill>
                <a:cs typeface="+mn-cs"/>
              </a:rPr>
              <a:t>arbre</a:t>
            </a:r>
            <a:endParaRPr lang="en-US" sz="1600" dirty="0">
              <a:solidFill>
                <a:sysClr val="windowText" lastClr="000000"/>
              </a:solidFill>
              <a:cs typeface="+mn-cs"/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ysClr val="windowText" lastClr="000000"/>
              </a:solidFill>
              <a:cs typeface="+mn-cs"/>
            </a:endParaRP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ysClr val="windowText" lastClr="000000"/>
                </a:solidFill>
                <a:cs typeface="+mn-cs"/>
              </a:rPr>
              <a:t>Extractions des clusters</a:t>
            </a:r>
          </a:p>
          <a:p>
            <a:pPr lvl="3">
              <a:buClr>
                <a:srgbClr val="0066A1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ysClr val="windowText" lastClr="000000"/>
              </a:solidFill>
              <a:cs typeface="+mn-cs"/>
            </a:endParaRPr>
          </a:p>
          <a:p>
            <a:pPr marL="1439640" marR="0" lvl="3" indent="-359910" algn="l" defTabSz="12188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A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00714C-830D-4108-B748-9B117FE4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3496BF-699C-40D4-9E2A-8DCC1C47A6F9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09/03/2020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E3A7D812-67D1-4AF1-BAE2-85CF2A0F4FD6}"/>
              </a:ext>
            </a:extLst>
          </p:cNvPr>
          <p:cNvSpPr txBox="1">
            <a:spLocks/>
          </p:cNvSpPr>
          <p:nvPr/>
        </p:nvSpPr>
        <p:spPr>
          <a:xfrm>
            <a:off x="288575" y="365126"/>
            <a:ext cx="11660963" cy="7778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218895" rtl="0" eaLnBrk="1" latinLnBrk="0" hangingPunct="1">
              <a:spcBef>
                <a:spcPct val="0"/>
              </a:spcBef>
              <a:buNone/>
              <a:defRPr sz="3199" b="1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algn="l" defTabSz="121889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199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Phase 1 : clustering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05CC9-EAB0-4C35-9F25-58CD298E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076F7-5D9D-4E10-A7E9-1A83E524F28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15611"/>
      </p:ext>
    </p:extLst>
  </p:cSld>
  <p:clrMapOvr>
    <a:masterClrMapping/>
  </p:clrMapOvr>
</p:sld>
</file>

<file path=ppt/theme/theme1.xml><?xml version="1.0" encoding="utf-8"?>
<a:theme xmlns:a="http://schemas.openxmlformats.org/drawingml/2006/main" name="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4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13592</TotalTime>
  <Words>664</Words>
  <Application>Microsoft Office PowerPoint</Application>
  <PresentationFormat>Personnalisé</PresentationFormat>
  <Paragraphs>220</Paragraphs>
  <Slides>22</Slides>
  <Notes>17</Notes>
  <HiddenSlides>1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22</vt:i4>
      </vt:variant>
    </vt:vector>
  </HeadingPairs>
  <TitlesOfParts>
    <vt:vector size="42" baseType="lpstr">
      <vt:lpstr>Arial</vt:lpstr>
      <vt:lpstr>Calibri</vt:lpstr>
      <vt:lpstr>Calibri Light</vt:lpstr>
      <vt:lpstr>Lucida Sans</vt:lpstr>
      <vt:lpstr>Lucida Sans Unicode</vt:lpstr>
      <vt:lpstr>Roboto Light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Atos_2016_16-9_template</vt:lpstr>
      <vt:lpstr>Thème Office</vt:lpstr>
      <vt:lpstr>1_Atos v4.0</vt:lpstr>
      <vt:lpstr>New Atos Template with corporate colours</vt:lpstr>
      <vt:lpstr>Présentation PowerPoint</vt:lpstr>
      <vt:lpstr>Présentation PowerPoint</vt:lpstr>
      <vt:lpstr>Introduction</vt:lpstr>
      <vt:lpstr>Présentation PowerPoint</vt:lpstr>
      <vt:lpstr>Les données</vt:lpstr>
      <vt:lpstr>Présentation PowerPoint</vt:lpstr>
      <vt:lpstr>Présentation PowerPoint</vt:lpstr>
      <vt:lpstr>Avancements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MOTTIER, MANON</dc:creator>
  <cp:lastModifiedBy>MOTTIER, MANON</cp:lastModifiedBy>
  <cp:revision>339</cp:revision>
  <dcterms:created xsi:type="dcterms:W3CDTF">2020-01-24T12:23:00Z</dcterms:created>
  <dcterms:modified xsi:type="dcterms:W3CDTF">2020-03-09T15:07:22Z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2e00b9-34e2-4b26-a577-af1fd0f9f7ee_Enabled">
    <vt:lpwstr>True</vt:lpwstr>
  </property>
  <property fmtid="{D5CDD505-2E9C-101B-9397-08002B2CF9AE}" pid="3" name="MSIP_Label_112e00b9-34e2-4b26-a577-af1fd0f9f7ee_SiteId">
    <vt:lpwstr>33440fc6-b7c7-412c-bb73-0e70b0198d5a</vt:lpwstr>
  </property>
  <property fmtid="{D5CDD505-2E9C-101B-9397-08002B2CF9AE}" pid="4" name="MSIP_Label_112e00b9-34e2-4b26-a577-af1fd0f9f7ee_Owner">
    <vt:lpwstr>manon.mottier@atos.net</vt:lpwstr>
  </property>
  <property fmtid="{D5CDD505-2E9C-101B-9397-08002B2CF9AE}" pid="5" name="MSIP_Label_112e00b9-34e2-4b26-a577-af1fd0f9f7ee_SetDate">
    <vt:lpwstr>2020-01-24T13:26:45.8541183Z</vt:lpwstr>
  </property>
  <property fmtid="{D5CDD505-2E9C-101B-9397-08002B2CF9AE}" pid="6" name="MSIP_Label_112e00b9-34e2-4b26-a577-af1fd0f9f7ee_Name">
    <vt:lpwstr>Atos For Internal Use</vt:lpwstr>
  </property>
  <property fmtid="{D5CDD505-2E9C-101B-9397-08002B2CF9AE}" pid="7" name="MSIP_Label_112e00b9-34e2-4b26-a577-af1fd0f9f7ee_Application">
    <vt:lpwstr>Microsoft Azure Information Protection</vt:lpwstr>
  </property>
  <property fmtid="{D5CDD505-2E9C-101B-9397-08002B2CF9AE}" pid="8" name="MSIP_Label_112e00b9-34e2-4b26-a577-af1fd0f9f7ee_ActionId">
    <vt:lpwstr>eff65a78-6717-4cac-8d1e-25597053159b</vt:lpwstr>
  </property>
  <property fmtid="{D5CDD505-2E9C-101B-9397-08002B2CF9AE}" pid="9" name="MSIP_Label_112e00b9-34e2-4b26-a577-af1fd0f9f7ee_Extended_MSFT_Method">
    <vt:lpwstr>Automatic</vt:lpwstr>
  </property>
  <property fmtid="{D5CDD505-2E9C-101B-9397-08002B2CF9AE}" pid="10" name="MSIP_Label_e463cba9-5f6c-478d-9329-7b2295e4e8ed_Enabled">
    <vt:lpwstr>True</vt:lpwstr>
  </property>
  <property fmtid="{D5CDD505-2E9C-101B-9397-08002B2CF9AE}" pid="11" name="MSIP_Label_e463cba9-5f6c-478d-9329-7b2295e4e8ed_SiteId">
    <vt:lpwstr>33440fc6-b7c7-412c-bb73-0e70b0198d5a</vt:lpwstr>
  </property>
  <property fmtid="{D5CDD505-2E9C-101B-9397-08002B2CF9AE}" pid="12" name="MSIP_Label_e463cba9-5f6c-478d-9329-7b2295e4e8ed_Owner">
    <vt:lpwstr>manon.mottier@atos.net</vt:lpwstr>
  </property>
  <property fmtid="{D5CDD505-2E9C-101B-9397-08002B2CF9AE}" pid="13" name="MSIP_Label_e463cba9-5f6c-478d-9329-7b2295e4e8ed_SetDate">
    <vt:lpwstr>2020-01-24T13:26:45.8541183Z</vt:lpwstr>
  </property>
  <property fmtid="{D5CDD505-2E9C-101B-9397-08002B2CF9AE}" pid="14" name="MSIP_Label_e463cba9-5f6c-478d-9329-7b2295e4e8ed_Name">
    <vt:lpwstr>Atos For Internal Use - All Employees</vt:lpwstr>
  </property>
  <property fmtid="{D5CDD505-2E9C-101B-9397-08002B2CF9AE}" pid="15" name="MSIP_Label_e463cba9-5f6c-478d-9329-7b2295e4e8ed_Application">
    <vt:lpwstr>Microsoft Azure Information Protection</vt:lpwstr>
  </property>
  <property fmtid="{D5CDD505-2E9C-101B-9397-08002B2CF9AE}" pid="16" name="MSIP_Label_e463cba9-5f6c-478d-9329-7b2295e4e8ed_ActionId">
    <vt:lpwstr>eff65a78-6717-4cac-8d1e-25597053159b</vt:lpwstr>
  </property>
  <property fmtid="{D5CDD505-2E9C-101B-9397-08002B2CF9AE}" pid="17" name="MSIP_Label_e463cba9-5f6c-478d-9329-7b2295e4e8ed_Parent">
    <vt:lpwstr>112e00b9-34e2-4b26-a577-af1fd0f9f7ee</vt:lpwstr>
  </property>
  <property fmtid="{D5CDD505-2E9C-101B-9397-08002B2CF9AE}" pid="18" name="MSIP_Label_e463cba9-5f6c-478d-9329-7b2295e4e8ed_Extended_MSFT_Method">
    <vt:lpwstr>Automatic</vt:lpwstr>
  </property>
  <property fmtid="{D5CDD505-2E9C-101B-9397-08002B2CF9AE}" pid="19" name="Sensitivity">
    <vt:lpwstr>Atos For Internal Use Atos For Internal Use - All Employees</vt:lpwstr>
  </property>
</Properties>
</file>