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42" r:id="rId2"/>
    <p:sldMasterId id="2147483773" r:id="rId3"/>
  </p:sldMasterIdLst>
  <p:notesMasterIdLst>
    <p:notesMasterId r:id="rId52"/>
  </p:notesMasterIdLst>
  <p:handoutMasterIdLst>
    <p:handoutMasterId r:id="rId53"/>
  </p:handoutMasterIdLst>
  <p:sldIdLst>
    <p:sldId id="4193" r:id="rId4"/>
    <p:sldId id="4195" r:id="rId5"/>
    <p:sldId id="4212" r:id="rId6"/>
    <p:sldId id="4208" r:id="rId7"/>
    <p:sldId id="4267" r:id="rId8"/>
    <p:sldId id="4269" r:id="rId9"/>
    <p:sldId id="4250" r:id="rId10"/>
    <p:sldId id="4197" r:id="rId11"/>
    <p:sldId id="4270" r:id="rId12"/>
    <p:sldId id="4232" r:id="rId13"/>
    <p:sldId id="4272" r:id="rId14"/>
    <p:sldId id="4271" r:id="rId15"/>
    <p:sldId id="4308" r:id="rId16"/>
    <p:sldId id="4252" r:id="rId17"/>
    <p:sldId id="4309" r:id="rId18"/>
    <p:sldId id="4240" r:id="rId19"/>
    <p:sldId id="4214" r:id="rId20"/>
    <p:sldId id="4316" r:id="rId21"/>
    <p:sldId id="4325" r:id="rId22"/>
    <p:sldId id="4324" r:id="rId23"/>
    <p:sldId id="4317" r:id="rId24"/>
    <p:sldId id="4322" r:id="rId25"/>
    <p:sldId id="4318" r:id="rId26"/>
    <p:sldId id="4323" r:id="rId27"/>
    <p:sldId id="4256" r:id="rId28"/>
    <p:sldId id="4258" r:id="rId29"/>
    <p:sldId id="4259" r:id="rId30"/>
    <p:sldId id="4310" r:id="rId31"/>
    <p:sldId id="4311" r:id="rId32"/>
    <p:sldId id="4312" r:id="rId33"/>
    <p:sldId id="4313" r:id="rId34"/>
    <p:sldId id="4314" r:id="rId35"/>
    <p:sldId id="4315" r:id="rId36"/>
    <p:sldId id="4326" r:id="rId37"/>
    <p:sldId id="4336" r:id="rId38"/>
    <p:sldId id="4331" r:id="rId39"/>
    <p:sldId id="4335" r:id="rId40"/>
    <p:sldId id="4333" r:id="rId41"/>
    <p:sldId id="4334" r:id="rId42"/>
    <p:sldId id="4251" r:id="rId43"/>
    <p:sldId id="4332" r:id="rId44"/>
    <p:sldId id="4225" r:id="rId45"/>
    <p:sldId id="4206" r:id="rId46"/>
    <p:sldId id="4337" r:id="rId47"/>
    <p:sldId id="4340" r:id="rId48"/>
    <p:sldId id="4342" r:id="rId49"/>
    <p:sldId id="4343" r:id="rId50"/>
    <p:sldId id="4344" r:id="rId5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TTIER, MANON" initials="MM" lastIdx="6" clrIdx="0">
    <p:extLst>
      <p:ext uri="{19B8F6BF-5375-455C-9EA6-DF929625EA0E}">
        <p15:presenceInfo xmlns:p15="http://schemas.microsoft.com/office/powerpoint/2012/main" userId="S::manon.mottier@atos.net::c5241a07-bf8b-44df-91a3-dfa15a2a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1" autoAdjust="0"/>
    <p:restoredTop sz="87674" autoAdjust="0"/>
  </p:normalViewPr>
  <p:slideViewPr>
    <p:cSldViewPr>
      <p:cViewPr varScale="1">
        <p:scale>
          <a:sx n="97" d="100"/>
          <a:sy n="97" d="100"/>
        </p:scale>
        <p:origin x="756" y="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4B55CF-8FC6-4293-9D96-7FC04BBC6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748117-6FBD-433E-BF57-6BC9190C0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FB3B-38CC-4767-B51F-3D636312058B}" type="datetime1">
              <a:rPr lang="en-US" smtClean="0"/>
              <a:t>11/18/2020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C5AD37-E8DE-4AB0-952A-5E29F93225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A8112D-295F-441A-8B9B-7AF014A96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0073-22D0-4104-97F1-C66303648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86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3A89-343C-4163-B133-77240D7548F7}" type="datetime1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de la dernière réunion : 30/01/2020</a:t>
            </a:r>
          </a:p>
        </p:txBody>
      </p:sp>
    </p:spTree>
    <p:extLst>
      <p:ext uri="{BB962C8B-B14F-4D97-AF65-F5344CB8AC3E}">
        <p14:creationId xmlns:p14="http://schemas.microsoft.com/office/powerpoint/2010/main" val="347922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de la dernière réunion : 30/01/2020</a:t>
            </a:r>
          </a:p>
        </p:txBody>
      </p:sp>
    </p:spTree>
    <p:extLst>
      <p:ext uri="{BB962C8B-B14F-4D97-AF65-F5344CB8AC3E}">
        <p14:creationId xmlns:p14="http://schemas.microsoft.com/office/powerpoint/2010/main" val="23233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scaling</a:t>
            </a:r>
            <a:endParaRPr lang="fr-FR" dirty="0"/>
          </a:p>
          <a:p>
            <a:r>
              <a:rPr lang="fr-FR" dirty="0"/>
              <a:t>Nettoyage</a:t>
            </a:r>
          </a:p>
        </p:txBody>
      </p:sp>
    </p:spTree>
    <p:extLst>
      <p:ext uri="{BB962C8B-B14F-4D97-AF65-F5344CB8AC3E}">
        <p14:creationId xmlns:p14="http://schemas.microsoft.com/office/powerpoint/2010/main" val="52120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si l’émetteur est caché, HDBSCAN arrive à l’identifier grâce à la DI</a:t>
            </a:r>
          </a:p>
        </p:txBody>
      </p:sp>
    </p:spTree>
    <p:extLst>
      <p:ext uri="{BB962C8B-B14F-4D97-AF65-F5344CB8AC3E}">
        <p14:creationId xmlns:p14="http://schemas.microsoft.com/office/powerpoint/2010/main" val="158647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https://ewh.ieee.org/conf/radar/2021/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1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tif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tiff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tiff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tiff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tif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tiff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tif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tif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074" y="4965171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5141267" y="6195793"/>
            <a:ext cx="1906291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1066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695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537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42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544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6447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8294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553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7977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98142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4549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273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655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3976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5016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76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0560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1777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222927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4147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2706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56" y="2660915"/>
            <a:ext cx="6239068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8992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631" y="1604798"/>
            <a:ext cx="6598281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1940" y="5654157"/>
            <a:ext cx="655035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616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6709" y="771527"/>
            <a:ext cx="11225994" cy="586628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800" b="1" spc="-31" smtClean="0">
                <a:solidFill>
                  <a:schemeClr val="tx2"/>
                </a:solidFill>
              </a:defRPr>
            </a:lvl1pPr>
            <a:lvl2pPr marL="187084" indent="0">
              <a:buFontTx/>
              <a:buNone/>
              <a:defRPr lang="en-US" sz="1800" smtClean="0">
                <a:latin typeface="+mn-lt"/>
                <a:ea typeface="+mn-ea"/>
                <a:cs typeface="+mn-cs"/>
              </a:defRPr>
            </a:lvl2pPr>
            <a:lvl3pPr marL="644092" indent="0">
              <a:buFontTx/>
              <a:buNone/>
              <a:defRPr lang="en-US" sz="1800" smtClean="0">
                <a:latin typeface="+mn-lt"/>
                <a:ea typeface="+mn-ea"/>
                <a:cs typeface="+mn-cs"/>
              </a:defRPr>
            </a:lvl3pPr>
            <a:lvl4pPr marL="1101101" indent="0">
              <a:buFontTx/>
              <a:buNone/>
              <a:defRPr lang="en-US" sz="1800" smtClean="0">
                <a:latin typeface="+mn-lt"/>
                <a:ea typeface="+mn-ea"/>
                <a:cs typeface="+mn-cs"/>
              </a:defRPr>
            </a:lvl4pPr>
            <a:lvl5pPr marL="1558110" indent="0">
              <a:buFontTx/>
              <a:buNone/>
              <a:defRPr lang="en-GB" sz="1800">
                <a:latin typeface="+mn-lt"/>
                <a:ea typeface="+mn-ea"/>
                <a:cs typeface="+mn-cs"/>
              </a:defRPr>
            </a:lvl5pPr>
          </a:lstStyle>
          <a:p>
            <a:pPr marL="12675" marR="5069" lvl="0" defTabSz="457008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10" y="282389"/>
            <a:ext cx="5514597" cy="46975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400" spc="-25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4" y="518500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84" y="6429194"/>
            <a:ext cx="48333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11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4" y="6503027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2" y="6468330"/>
            <a:ext cx="2179731" cy="1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362057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3233061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6104077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8975054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362105" y="1600200"/>
            <a:ext cx="10506326" cy="8128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800"/>
              </a:spcAft>
              <a:defRPr/>
            </a:lvl1pPr>
            <a:lvl2pPr algn="ctr">
              <a:lnSpc>
                <a:spcPct val="120000"/>
              </a:lnSpc>
              <a:spcAft>
                <a:spcPts val="800"/>
              </a:spcAft>
              <a:defRPr/>
            </a:lvl2pPr>
            <a:lvl3pPr algn="ctr">
              <a:lnSpc>
                <a:spcPct val="120000"/>
              </a:lnSpc>
              <a:spcAft>
                <a:spcPts val="800"/>
              </a:spcAft>
              <a:defRPr/>
            </a:lvl3pPr>
            <a:lvl4pPr algn="ctr">
              <a:lnSpc>
                <a:spcPct val="120000"/>
              </a:lnSpc>
              <a:spcAft>
                <a:spcPts val="800"/>
              </a:spcAft>
              <a:defRPr/>
            </a:lvl4pPr>
            <a:lvl5pPr algn="ctr">
              <a:lnSpc>
                <a:spcPct val="12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137" y="6324974"/>
            <a:ext cx="1795324" cy="49820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466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914149"/>
            <a:r>
              <a:rPr lang="fr-FR"/>
              <a:t> - </a:t>
            </a:r>
            <a:fld id="{77513DED-9F41-6D4C-AADB-00EAAC4B4386}" type="slidenum">
              <a:rPr lang="fr-FR" smtClean="0"/>
              <a:pPr defTabSz="914149"/>
              <a:t>‹N°›</a:t>
            </a:fld>
            <a:r>
              <a:rPr lang="fr-FR"/>
              <a:t> 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1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41" y="647705"/>
            <a:ext cx="10969943" cy="769937"/>
          </a:xfrm>
        </p:spPr>
        <p:txBody>
          <a:bodyPr>
            <a:normAutofit/>
          </a:bodyPr>
          <a:lstStyle>
            <a:lvl1pPr algn="l">
              <a:defRPr sz="2133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4" y="518500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125"/>
            <a:endParaRPr sz="3199"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03" y="6174921"/>
            <a:ext cx="1124980" cy="5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2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79" y="-942125"/>
            <a:ext cx="13908540" cy="84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982979" y="-942125"/>
            <a:ext cx="13908540" cy="8451871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074" y="49651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002049" y="6195793"/>
            <a:ext cx="184730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1066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3834" y="6210668"/>
            <a:ext cx="291227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33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1522" cy="69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2697" y="57571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841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0458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124745"/>
            <a:ext cx="11660963" cy="4964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9836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4" cy="69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07" y="0"/>
            <a:ext cx="12187019" cy="6964624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1"/>
            <a:ext cx="12187019" cy="6859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0"/>
            <a:ext cx="12185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6" y="1454400"/>
            <a:ext cx="57098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19" y="1455308"/>
            <a:ext cx="57098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7814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82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0"/>
            <a:ext cx="12185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8055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10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8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4138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45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902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627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606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8" y="1454400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47825" y="1455308"/>
            <a:ext cx="75941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4212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155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306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0383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569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909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56" y="2660915"/>
            <a:ext cx="6239068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488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631" y="1604798"/>
            <a:ext cx="6598281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1940" y="5654157"/>
            <a:ext cx="655035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037" y="1585385"/>
            <a:ext cx="11338148" cy="4373033"/>
          </a:xfrm>
          <a:prstGeom prst="rect">
            <a:avLst/>
          </a:prstGeom>
        </p:spPr>
        <p:txBody>
          <a:bodyPr lIns="0" tIns="0" rIns="0" bIns="0"/>
          <a:lstStyle>
            <a:lvl1pPr marL="241240" indent="-241240">
              <a:buClr>
                <a:schemeClr val="tx1"/>
              </a:buClr>
              <a:buFont typeface="Stag Sans Book" pitchFamily="34" charset="0"/>
              <a:buChar char="•"/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509990" indent="-241240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964959" indent="-245472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1218895" indent="-253937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540548" indent="-308956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8037" y="524539"/>
            <a:ext cx="11338147" cy="8222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933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21924" y="269359"/>
            <a:ext cx="3839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8036" y="148587"/>
            <a:ext cx="3888390" cy="269899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1066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359910" indent="0">
              <a:buFontTx/>
              <a:buNone/>
              <a:defRPr sz="1866"/>
            </a:lvl2pPr>
            <a:lvl3pPr marL="719820" indent="0">
              <a:buFontTx/>
              <a:buNone/>
              <a:defRPr sz="1866"/>
            </a:lvl3pPr>
            <a:lvl4pPr marL="1079730" indent="0">
              <a:buFontTx/>
              <a:buNone/>
              <a:defRPr sz="1866"/>
            </a:lvl4pPr>
            <a:lvl5pPr marL="1439640" indent="0">
              <a:buFontTx/>
              <a:buNone/>
              <a:defRPr sz="1866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97" y="448922"/>
            <a:ext cx="2016295" cy="7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6589" y="1395417"/>
            <a:ext cx="630813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6589" y="2954339"/>
            <a:ext cx="6308139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220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75941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4710" y="1455308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423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002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364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6219" y="1455740"/>
            <a:ext cx="5728327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7691" y="1455740"/>
            <a:ext cx="5728325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93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1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345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383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51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42" y="273049"/>
            <a:ext cx="4010039" cy="969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140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776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37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32125" y="376241"/>
            <a:ext cx="2913892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6219" y="376241"/>
            <a:ext cx="8542760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28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37970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4710" y="1454400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1642" y="1454400"/>
            <a:ext cx="37970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7751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8134" y="0"/>
            <a:ext cx="12216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9977825" y="5830238"/>
            <a:ext cx="1996727" cy="7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4" y="6278646"/>
            <a:ext cx="4160108" cy="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561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561" y="3717032"/>
            <a:ext cx="5709851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2210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2210" y="3717033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73" y="3660323"/>
            <a:ext cx="1171025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4926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2045524" y="1268004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73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24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561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1099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561" y="3717032"/>
            <a:ext cx="5709851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2210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2210" y="3717033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39287" y="3660323"/>
            <a:ext cx="118062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4926" y="1220755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44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317" y="6542765"/>
            <a:ext cx="59087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315518" y="6538023"/>
            <a:ext cx="33112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575" y="1454400"/>
            <a:ext cx="11660963" cy="495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575" y="164637"/>
            <a:ext cx="11660963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320955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</p:sldLayoutIdLs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575" y="164637"/>
            <a:ext cx="11660963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7043" y="6293068"/>
            <a:ext cx="34284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333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333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333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17353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148" y="376239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20" y="1455740"/>
            <a:ext cx="11659796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1252" y="6535057"/>
            <a:ext cx="825285" cy="2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9" tIns="50006" rIns="100009" bIns="50006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900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900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6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086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171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257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343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21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616" indent="-269807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423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0818" indent="-269807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037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123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209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294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7380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3D581-A0BF-40DE-BC83-476535A8F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Plénière – 1 an de thèse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FD7019E-7F6F-4701-828F-2360BECF8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34" y="3094328"/>
            <a:ext cx="11080039" cy="791872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</p:txBody>
      </p:sp>
    </p:spTree>
    <p:extLst>
      <p:ext uri="{BB962C8B-B14F-4D97-AF65-F5344CB8AC3E}">
        <p14:creationId xmlns:p14="http://schemas.microsoft.com/office/powerpoint/2010/main" val="32010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Clustering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700" b="1" dirty="0"/>
              <a:t>Vocabulaire</a:t>
            </a:r>
          </a:p>
          <a:p>
            <a:endParaRPr lang="fr-FR" sz="17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700" b="1" dirty="0"/>
              <a:t>Core distance</a:t>
            </a:r>
            <a:r>
              <a:rPr lang="fr-FR" sz="1700" dirty="0"/>
              <a:t>: distance avec le </a:t>
            </a:r>
            <a:r>
              <a:rPr lang="fr-FR" sz="1700" dirty="0" err="1"/>
              <a:t>MinPts</a:t>
            </a:r>
            <a:r>
              <a:rPr lang="fr-FR" sz="1700" dirty="0"/>
              <a:t> </a:t>
            </a:r>
            <a:r>
              <a:rPr lang="fr-FR" sz="1700" dirty="0" err="1"/>
              <a:t>ième</a:t>
            </a:r>
            <a:r>
              <a:rPr lang="fr-FR" sz="1700" dirty="0"/>
              <a:t> point le plus proche; distance minimale afin qu’un point soit considéré comme un </a:t>
            </a:r>
            <a:r>
              <a:rPr lang="fr-FR" sz="1700" dirty="0" err="1"/>
              <a:t>core</a:t>
            </a:r>
            <a:r>
              <a:rPr lang="fr-FR" sz="1700" dirty="0"/>
              <a:t>-point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7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700" b="1" dirty="0" err="1"/>
              <a:t>Mutual</a:t>
            </a:r>
            <a:r>
              <a:rPr lang="fr-FR" sz="1700" b="1" dirty="0"/>
              <a:t> </a:t>
            </a:r>
            <a:r>
              <a:rPr lang="fr-FR" sz="1700" b="1" dirty="0" err="1"/>
              <a:t>reachability</a:t>
            </a:r>
            <a:r>
              <a:rPr lang="fr-FR" sz="1700" b="1" dirty="0"/>
              <a:t> distance </a:t>
            </a:r>
            <a:r>
              <a:rPr lang="fr-FR" sz="1700" dirty="0"/>
              <a:t>: Métrique permettant de sélectionner une distance entre les points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700" dirty="0"/>
          </a:p>
          <a:p>
            <a:pPr marL="811011" lvl="3" indent="0" algn="ctr">
              <a:buNone/>
            </a:pPr>
            <a:r>
              <a:rPr lang="fr-FR" sz="1700" dirty="0" err="1"/>
              <a:t>Mutual</a:t>
            </a:r>
            <a:r>
              <a:rPr lang="fr-FR" sz="1700" dirty="0"/>
              <a:t>-</a:t>
            </a:r>
            <a:r>
              <a:rPr lang="fr-FR" sz="1700" dirty="0" err="1"/>
              <a:t>reachability</a:t>
            </a:r>
            <a:r>
              <a:rPr lang="fr-FR" sz="1700" dirty="0"/>
              <a:t>-distance(A,B) = max{</a:t>
            </a:r>
            <a:r>
              <a:rPr lang="fr-FR" sz="1700" dirty="0" err="1"/>
              <a:t>core</a:t>
            </a:r>
            <a:r>
              <a:rPr lang="fr-FR" sz="1700" dirty="0"/>
              <a:t>-distance(A), </a:t>
            </a:r>
            <a:r>
              <a:rPr lang="fr-FR" sz="1700" dirty="0" err="1"/>
              <a:t>core</a:t>
            </a:r>
            <a:r>
              <a:rPr lang="fr-FR" sz="1700" dirty="0"/>
              <a:t>-distance(B), d(A,B)}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7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700" b="1" dirty="0"/>
              <a:t>Arbre couvrant minimal</a:t>
            </a:r>
            <a:r>
              <a:rPr lang="fr-FR" sz="1700" dirty="0"/>
              <a:t>: issu de la théorie des graphes il s’agit de l’arbre reliant tous les points par le chemin le plus court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7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700" b="1" dirty="0"/>
              <a:t>Algorithme de Prim</a:t>
            </a:r>
            <a:r>
              <a:rPr lang="fr-FR" sz="1700" dirty="0"/>
              <a:t>: départ d’un arbre initial à un seul sommet et augmentation de la taille de cet arbre en ajoutant à chaque itération une connexion de poids minimale avec son plus proche voisin</a:t>
            </a:r>
          </a:p>
          <a:p>
            <a:endParaRPr lang="fr-FR" sz="1700" dirty="0"/>
          </a:p>
          <a:p>
            <a:endParaRPr lang="fr-FR" sz="1700" dirty="0"/>
          </a:p>
          <a:p>
            <a:endParaRPr lang="fr-FR" sz="1700" dirty="0"/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97349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Clustering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295400"/>
            <a:ext cx="11242192" cy="4876800"/>
          </a:xfrm>
        </p:spPr>
        <p:txBody>
          <a:bodyPr/>
          <a:lstStyle/>
          <a:p>
            <a:r>
              <a:rPr lang="fr-FR" sz="1500" b="1" dirty="0"/>
              <a:t>Fonctionnement HDBSCAN</a:t>
            </a:r>
            <a:endParaRPr lang="fr-FR" sz="1500" dirty="0"/>
          </a:p>
          <a:p>
            <a:pPr lvl="2"/>
            <a:endParaRPr lang="fr-FR" sz="105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500" dirty="0"/>
              <a:t>Transformation de l’espace selon les densités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Calcul des </a:t>
            </a:r>
            <a:r>
              <a:rPr lang="fr-FR" sz="1500" dirty="0" err="1"/>
              <a:t>cores</a:t>
            </a:r>
            <a:r>
              <a:rPr lang="fr-FR" sz="1500" dirty="0"/>
              <a:t>-distances de chaque point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Calcul de la </a:t>
            </a:r>
            <a:r>
              <a:rPr lang="fr-FR" sz="1500" dirty="0" err="1"/>
              <a:t>mutual</a:t>
            </a:r>
            <a:r>
              <a:rPr lang="fr-FR" sz="1500" dirty="0"/>
              <a:t> </a:t>
            </a:r>
            <a:r>
              <a:rPr lang="fr-FR" sz="1500" dirty="0" err="1"/>
              <a:t>reachability</a:t>
            </a:r>
            <a:r>
              <a:rPr lang="fr-FR" sz="1500" dirty="0"/>
              <a:t> distance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Construction de la matrice de distance entre les points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5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500" dirty="0"/>
              <a:t>Transformation des données en un arbre pondéré (arbre couvrant minimal)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Les sommets représentent les points et les arêtes la </a:t>
            </a:r>
            <a:r>
              <a:rPr lang="fr-FR" sz="1500" dirty="0" err="1"/>
              <a:t>mutual</a:t>
            </a:r>
            <a:r>
              <a:rPr lang="fr-FR" sz="1500" dirty="0"/>
              <a:t> </a:t>
            </a:r>
            <a:r>
              <a:rPr lang="fr-FR" sz="1500" dirty="0" err="1"/>
              <a:t>reachability</a:t>
            </a:r>
            <a:r>
              <a:rPr lang="fr-FR" sz="1500" dirty="0"/>
              <a:t> distance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Récupération de l'arbre minimal via l'algorithme de Prim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fr-FR" sz="15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500" dirty="0"/>
              <a:t>Construction d’un clustering hiérarchique à partir de cet arbre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Triage des arêtes par ordre croissant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Affichage des résultats sous forme de dendrogramme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5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500" dirty="0"/>
              <a:t>Extractions des clusters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Calcul pour chaque point de la valeur seuil à partir de laquelle le point sort du cluster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500" dirty="0"/>
              <a:t>Calcul d’une mesure de stabilité à partir des valeur précédentes</a:t>
            </a:r>
          </a:p>
        </p:txBody>
      </p:sp>
    </p:spTree>
    <p:extLst>
      <p:ext uri="{BB962C8B-B14F-4D97-AF65-F5344CB8AC3E}">
        <p14:creationId xmlns:p14="http://schemas.microsoft.com/office/powerpoint/2010/main" val="229847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Clustering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66C28C-1348-4BC9-8051-77C3B8E0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642" y="1371763"/>
            <a:ext cx="5247244" cy="465018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CB1806B-8392-4D79-B553-5C2154FA76A7}"/>
              </a:ext>
            </a:extLst>
          </p:cNvPr>
          <p:cNvSpPr txBox="1">
            <a:spLocks/>
          </p:cNvSpPr>
          <p:nvPr/>
        </p:nvSpPr>
        <p:spPr bwMode="auto">
          <a:xfrm>
            <a:off x="336707" y="1295400"/>
            <a:ext cx="644159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268221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A1"/>
              </a:buClr>
              <a:buFont typeface="Lucida Sans Unicode" pitchFamily="34" charset="0"/>
              <a:buChar char="▶"/>
              <a:defRPr sz="160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539616" indent="-26980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2pPr>
            <a:lvl3pPr marL="809423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3pPr>
            <a:lvl4pPr marL="1080818" indent="-26980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4pPr>
            <a:lvl5pPr marL="1349037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5pPr>
            <a:lvl6pPr marL="1806123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6pPr>
            <a:lvl7pPr marL="2263209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7pPr>
            <a:lvl8pPr marL="2720294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8pPr>
            <a:lvl9pPr marL="3177380" indent="-26822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defTabSz="914400"/>
            <a:r>
              <a:rPr lang="fr-FR" b="1" kern="0" dirty="0"/>
              <a:t>Exemple</a:t>
            </a:r>
          </a:p>
          <a:p>
            <a:pPr defTabSz="914400"/>
            <a:endParaRPr lang="fr-FR" sz="1200" kern="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Paramètres :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MintPts = 5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Eps = 2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Mutual</a:t>
            </a:r>
            <a:r>
              <a:rPr lang="fr-FR" dirty="0"/>
              <a:t>-</a:t>
            </a:r>
            <a:r>
              <a:rPr lang="fr-FR" dirty="0" err="1"/>
              <a:t>reachability</a:t>
            </a:r>
            <a:r>
              <a:rPr lang="fr-FR" dirty="0"/>
              <a:t>-distance :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 et B: </a:t>
            </a:r>
            <a:r>
              <a:rPr lang="fr-FR" dirty="0" err="1"/>
              <a:t>core</a:t>
            </a:r>
            <a:r>
              <a:rPr lang="fr-FR" dirty="0"/>
              <a:t>-distance(B)&gt; d(A,B) &gt; </a:t>
            </a:r>
            <a:r>
              <a:rPr lang="fr-FR" dirty="0" err="1"/>
              <a:t>core</a:t>
            </a:r>
            <a:r>
              <a:rPr lang="fr-FR" dirty="0"/>
              <a:t>-distance(B) donc </a:t>
            </a:r>
            <a:r>
              <a:rPr lang="fr-FR" dirty="0" err="1"/>
              <a:t>mutual</a:t>
            </a:r>
            <a:r>
              <a:rPr lang="fr-FR" dirty="0"/>
              <a:t>-</a:t>
            </a:r>
            <a:r>
              <a:rPr lang="fr-FR" dirty="0" err="1"/>
              <a:t>reachability</a:t>
            </a:r>
            <a:r>
              <a:rPr lang="fr-FR" dirty="0"/>
              <a:t>-distance(A,B) = </a:t>
            </a:r>
            <a:r>
              <a:rPr lang="fr-FR" dirty="0" err="1"/>
              <a:t>core</a:t>
            </a:r>
            <a:r>
              <a:rPr lang="fr-FR" dirty="0"/>
              <a:t>-distance(B)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 et C: </a:t>
            </a:r>
            <a:r>
              <a:rPr lang="fr-FR" dirty="0" err="1"/>
              <a:t>core</a:t>
            </a:r>
            <a:r>
              <a:rPr lang="fr-FR" dirty="0"/>
              <a:t>-distance(C)&gt; d(A,C) &gt; </a:t>
            </a:r>
            <a:r>
              <a:rPr lang="fr-FR" dirty="0" err="1"/>
              <a:t>core</a:t>
            </a:r>
            <a:r>
              <a:rPr lang="fr-FR" dirty="0"/>
              <a:t>-distance(A) donc </a:t>
            </a:r>
            <a:r>
              <a:rPr lang="fr-FR" dirty="0" err="1"/>
              <a:t>mutual</a:t>
            </a:r>
            <a:r>
              <a:rPr lang="fr-FR" dirty="0"/>
              <a:t>-</a:t>
            </a:r>
            <a:r>
              <a:rPr lang="fr-FR" dirty="0" err="1"/>
              <a:t>reachability</a:t>
            </a:r>
            <a:r>
              <a:rPr lang="fr-FR" dirty="0"/>
              <a:t>-distance(C,A) = d(C)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B et C : d(B, C) &gt; </a:t>
            </a:r>
            <a:r>
              <a:rPr lang="fr-FR" dirty="0" err="1"/>
              <a:t>core</a:t>
            </a:r>
            <a:r>
              <a:rPr lang="fr-FR" dirty="0"/>
              <a:t>-distance(B) &gt; </a:t>
            </a:r>
            <a:r>
              <a:rPr lang="fr-FR" dirty="0" err="1"/>
              <a:t>core</a:t>
            </a:r>
            <a:r>
              <a:rPr lang="fr-FR" dirty="0"/>
              <a:t>-distance(C) donc </a:t>
            </a:r>
            <a:r>
              <a:rPr lang="fr-FR" dirty="0" err="1"/>
              <a:t>mutual</a:t>
            </a:r>
            <a:r>
              <a:rPr lang="fr-FR" dirty="0"/>
              <a:t>-</a:t>
            </a:r>
            <a:r>
              <a:rPr lang="fr-FR" dirty="0" err="1"/>
              <a:t>reachability</a:t>
            </a:r>
            <a:r>
              <a:rPr lang="fr-FR" dirty="0"/>
              <a:t>-distance(B,C) = d(B, C)</a:t>
            </a:r>
          </a:p>
          <a:p>
            <a:pPr lvl="2"/>
            <a:endParaRPr lang="fr-FR" dirty="0"/>
          </a:p>
          <a:p>
            <a:pPr marL="0" indent="0" defTabSz="914400">
              <a:buNone/>
            </a:pPr>
            <a:endParaRPr lang="fr-FR" kern="0" dirty="0"/>
          </a:p>
          <a:p>
            <a:pPr defTabSz="914400"/>
            <a:endParaRPr lang="fr-FR" kern="0" dirty="0"/>
          </a:p>
          <a:p>
            <a:pPr defTabSz="914400"/>
            <a:endParaRPr lang="fr-FR" kern="0" dirty="0"/>
          </a:p>
          <a:p>
            <a:pPr defTabSz="914400"/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52618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des méthodes de clustering</a:t>
            </a:r>
          </a:p>
        </p:txBody>
      </p:sp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2E965168-63C0-412C-A018-506EB345E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92412"/>
              </p:ext>
            </p:extLst>
          </p:nvPr>
        </p:nvGraphicFramePr>
        <p:xfrm>
          <a:off x="303212" y="1524000"/>
          <a:ext cx="11550119" cy="42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772">
                  <a:extLst>
                    <a:ext uri="{9D8B030D-6E8A-4147-A177-3AD203B41FA5}">
                      <a16:colId xmlns:a16="http://schemas.microsoft.com/office/drawing/2014/main" val="3015057700"/>
                    </a:ext>
                  </a:extLst>
                </a:gridCol>
                <a:gridCol w="2710904">
                  <a:extLst>
                    <a:ext uri="{9D8B030D-6E8A-4147-A177-3AD203B41FA5}">
                      <a16:colId xmlns:a16="http://schemas.microsoft.com/office/drawing/2014/main" val="1040622753"/>
                    </a:ext>
                  </a:extLst>
                </a:gridCol>
                <a:gridCol w="1430717">
                  <a:extLst>
                    <a:ext uri="{9D8B030D-6E8A-4147-A177-3AD203B41FA5}">
                      <a16:colId xmlns:a16="http://schemas.microsoft.com/office/drawing/2014/main" val="1236699452"/>
                    </a:ext>
                  </a:extLst>
                </a:gridCol>
                <a:gridCol w="1067212">
                  <a:extLst>
                    <a:ext uri="{9D8B030D-6E8A-4147-A177-3AD203B41FA5}">
                      <a16:colId xmlns:a16="http://schemas.microsoft.com/office/drawing/2014/main" val="4005805739"/>
                    </a:ext>
                  </a:extLst>
                </a:gridCol>
                <a:gridCol w="1279099">
                  <a:extLst>
                    <a:ext uri="{9D8B030D-6E8A-4147-A177-3AD203B41FA5}">
                      <a16:colId xmlns:a16="http://schemas.microsoft.com/office/drawing/2014/main" val="2766167342"/>
                    </a:ext>
                  </a:extLst>
                </a:gridCol>
                <a:gridCol w="1279099">
                  <a:extLst>
                    <a:ext uri="{9D8B030D-6E8A-4147-A177-3AD203B41FA5}">
                      <a16:colId xmlns:a16="http://schemas.microsoft.com/office/drawing/2014/main" val="3028006293"/>
                    </a:ext>
                  </a:extLst>
                </a:gridCol>
                <a:gridCol w="1326603">
                  <a:extLst>
                    <a:ext uri="{9D8B030D-6E8A-4147-A177-3AD203B41FA5}">
                      <a16:colId xmlns:a16="http://schemas.microsoft.com/office/drawing/2014/main" val="3220354910"/>
                    </a:ext>
                  </a:extLst>
                </a:gridCol>
                <a:gridCol w="1199713">
                  <a:extLst>
                    <a:ext uri="{9D8B030D-6E8A-4147-A177-3AD203B41FA5}">
                      <a16:colId xmlns:a16="http://schemas.microsoft.com/office/drawing/2014/main" val="2869115141"/>
                    </a:ext>
                  </a:extLst>
                </a:gridCol>
              </a:tblGrid>
              <a:tr h="11825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Algorithme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Remarques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Interprétation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Exécution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Paramétrage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Autorise la recherche de clusters de densités différentes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Autorise la recherche de n’importe quelle forme de clusters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Fixation du nombre de clusters à trouver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562240296"/>
                  </a:ext>
                </a:extLst>
              </a:tr>
              <a:tr h="466773">
                <a:tc>
                  <a:txBody>
                    <a:bodyPr/>
                    <a:lstStyle/>
                    <a:p>
                      <a:r>
                        <a:rPr lang="fr-FR" sz="1400" b="1" dirty="0"/>
                        <a:t>DBSCAN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Difficile à utiliser en grande dimension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RAPIDE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737077519"/>
                  </a:ext>
                </a:extLst>
              </a:tr>
              <a:tr h="311174">
                <a:tc>
                  <a:txBody>
                    <a:bodyPr/>
                    <a:lstStyle/>
                    <a:p>
                      <a:r>
                        <a:rPr lang="fr-FR" sz="1400" b="1" dirty="0"/>
                        <a:t>OPTICS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Ordre des points importants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RAPIDE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847607859"/>
                  </a:ext>
                </a:extLst>
              </a:tr>
              <a:tr h="466773">
                <a:tc>
                  <a:txBody>
                    <a:bodyPr/>
                    <a:lstStyle/>
                    <a:p>
                      <a:r>
                        <a:rPr lang="fr-FR" sz="1400" b="1" dirty="0"/>
                        <a:t>KMEANS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Hypothèse sur la forme et la taille des clusters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RAPIDE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5069093"/>
                  </a:ext>
                </a:extLst>
              </a:tr>
              <a:tr h="653492">
                <a:tc>
                  <a:txBody>
                    <a:bodyPr/>
                    <a:lstStyle/>
                    <a:p>
                      <a:r>
                        <a:rPr lang="fr-FR" sz="1400" b="1" dirty="0"/>
                        <a:t>GMM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Moins restrictif sur la forme des clusters retournés que le Kmeans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COMPLIQUEE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COMPLIQUE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11946739"/>
                  </a:ext>
                </a:extLst>
              </a:tr>
              <a:tr h="653492">
                <a:tc>
                  <a:txBody>
                    <a:bodyPr/>
                    <a:lstStyle/>
                    <a:p>
                      <a:r>
                        <a:rPr lang="fr-FR" sz="1400" b="1" dirty="0"/>
                        <a:t>FCM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Retourne une probabilité d’appartenance aux clusters</a:t>
                      </a:r>
                    </a:p>
                    <a:p>
                      <a:endParaRPr lang="fr-F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COMPLIQUEE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COMPLIQUE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76344790"/>
                  </a:ext>
                </a:extLst>
              </a:tr>
              <a:tr h="466773">
                <a:tc>
                  <a:txBody>
                    <a:bodyPr/>
                    <a:lstStyle/>
                    <a:p>
                      <a:r>
                        <a:rPr lang="fr-FR" sz="1400" b="1" dirty="0"/>
                        <a:t>HDBSCAN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Amélioration d’OPTICS et DBSCAN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RAPIDE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SIMPLE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OUI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6549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7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HAC combiné au Transport optimal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371600"/>
            <a:ext cx="11659796" cy="4632325"/>
          </a:xfrm>
        </p:spPr>
        <p:txBody>
          <a:bodyPr/>
          <a:lstStyle/>
          <a:p>
            <a:r>
              <a:rPr lang="fr-FR" sz="2000" b="1" dirty="0"/>
              <a:t>Fonctionnement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Utilisation d’un clustering agglomératif hiérarchique qui intègre le transport optimal comme distance sur la TOA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Construction d’histogrammes à partir des observations du cluster pour réduire la taille des inputs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Calcul des distances entre les histogrammes des clusters en utilisant le transport optimal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Agrégation des 2 clusters les plus proches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Répétition des étapes précédentes jusqu’à obtention d’un cluster unique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Visualisation des résultats sous forme de dendrogramme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9343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HAC combiné au Transport optimal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/>
              <a:t>Transport optimal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Répartir les points du cluster 1 qui ont une densité d selon la densité f des points du cluster 2 en minimisant le déplacement moyen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Calculer le coût de ce déplacement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Comparer la position des clusters grâce à un coût de déplacement et non plus grâce à une distance</a:t>
            </a:r>
          </a:p>
          <a:p>
            <a:pPr marL="541202" lvl="2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7555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3) Reconstitution du signal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Construction d’une règle de décision à l’aide de plusieurs métriques non-supervisées afin de couper le dendrogramme </a:t>
            </a:r>
          </a:p>
          <a:p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Silhouette score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Davies-</a:t>
            </a:r>
            <a:r>
              <a:rPr lang="fr-FR" sz="2000" dirty="0" err="1"/>
              <a:t>Bouldin</a:t>
            </a:r>
            <a:r>
              <a:rPr lang="fr-FR" sz="2000" dirty="0"/>
              <a:t> Score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 err="1"/>
              <a:t>Calinski</a:t>
            </a:r>
            <a:r>
              <a:rPr lang="fr-FR" sz="2000" dirty="0"/>
              <a:t> et </a:t>
            </a:r>
            <a:r>
              <a:rPr lang="fr-FR" sz="2000" dirty="0" err="1"/>
              <a:t>Harabasz</a:t>
            </a:r>
            <a:r>
              <a:rPr lang="fr-FR" sz="2000" dirty="0"/>
              <a:t> score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312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5057C-5C6B-4D1E-A015-5062055B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 </a:t>
            </a:r>
          </a:p>
        </p:txBody>
      </p:sp>
    </p:spTree>
    <p:extLst>
      <p:ext uri="{BB962C8B-B14F-4D97-AF65-F5344CB8AC3E}">
        <p14:creationId xmlns:p14="http://schemas.microsoft.com/office/powerpoint/2010/main" val="46888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(1/7)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4632325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143 634 impulsions</a:t>
            </a:r>
          </a:p>
          <a:p>
            <a:endParaRPr lang="fr-FR" dirty="0"/>
          </a:p>
          <a:p>
            <a:r>
              <a:rPr lang="fr-FR" dirty="0"/>
              <a:t>Zoom sur dTOA x TOA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11AD41-B254-4820-9EC2-61CDC5BB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2" y="0"/>
            <a:ext cx="809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A1249A6-D447-4F32-84BD-50E4A5F0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443" y="1860419"/>
            <a:ext cx="3591569" cy="31371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(2/7)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D27B2B-F493-4060-9CB2-B17B4F43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1638299"/>
            <a:ext cx="2387600" cy="358140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36EBC3-A81D-4AA3-B394-559F83B1FABB}"/>
              </a:ext>
            </a:extLst>
          </p:cNvPr>
          <p:cNvSpPr/>
          <p:nvPr/>
        </p:nvSpPr>
        <p:spPr>
          <a:xfrm>
            <a:off x="9066211" y="1981200"/>
            <a:ext cx="304800" cy="838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7E72AC-94BF-402B-8E5F-9F0E8D3B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12" y="1638299"/>
            <a:ext cx="2387600" cy="358140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883DFB-1E74-46A1-B0F0-27545CDA16B7}"/>
              </a:ext>
            </a:extLst>
          </p:cNvPr>
          <p:cNvSpPr/>
          <p:nvPr/>
        </p:nvSpPr>
        <p:spPr>
          <a:xfrm>
            <a:off x="9416737" y="1981200"/>
            <a:ext cx="304800" cy="8382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A16C09-92AA-4D2F-A842-B37F4B0A8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412" y="1647824"/>
            <a:ext cx="2387600" cy="357187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3EBB9D-56EB-4A9D-909F-810D73377E53}"/>
              </a:ext>
            </a:extLst>
          </p:cNvPr>
          <p:cNvSpPr/>
          <p:nvPr/>
        </p:nvSpPr>
        <p:spPr>
          <a:xfrm>
            <a:off x="10726580" y="1981200"/>
            <a:ext cx="778032" cy="3810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8649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524000"/>
            <a:ext cx="11659796" cy="4648200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fr-FR" sz="2800" dirty="0"/>
              <a:t>Introduction</a:t>
            </a:r>
          </a:p>
          <a:p>
            <a:pPr marL="400050" indent="-400050">
              <a:buFont typeface="+mj-lt"/>
              <a:buAutoNum type="romanUcPeriod"/>
            </a:pPr>
            <a:endParaRPr lang="fr-FR" sz="2800" dirty="0"/>
          </a:p>
          <a:p>
            <a:pPr marL="400050" indent="-400050">
              <a:buFont typeface="+mj-lt"/>
              <a:buAutoNum type="romanUcPeriod"/>
            </a:pPr>
            <a:r>
              <a:rPr lang="fr-FR" sz="2800" dirty="0"/>
              <a:t> Rappel stratégie</a:t>
            </a:r>
          </a:p>
          <a:p>
            <a:pPr marL="400050" indent="-400050">
              <a:buFont typeface="+mj-lt"/>
              <a:buAutoNum type="romanUcPeriod"/>
            </a:pPr>
            <a:endParaRPr lang="fr-FR" sz="2800" dirty="0"/>
          </a:p>
          <a:p>
            <a:pPr marL="400050" indent="-400050">
              <a:buFont typeface="+mj-lt"/>
              <a:buAutoNum type="romanUcPeriod"/>
            </a:pPr>
            <a:r>
              <a:rPr lang="fr-FR" sz="2800" dirty="0"/>
              <a:t> Applications</a:t>
            </a:r>
          </a:p>
          <a:p>
            <a:pPr marL="400050" indent="-400050">
              <a:buFont typeface="+mj-lt"/>
              <a:buAutoNum type="romanUcPeriod"/>
            </a:pPr>
            <a:endParaRPr lang="fr-FR" sz="2800" dirty="0"/>
          </a:p>
          <a:p>
            <a:pPr marL="400050" indent="-400050">
              <a:buFont typeface="+mj-lt"/>
              <a:buAutoNum type="romanUcPeriod"/>
            </a:pPr>
            <a:r>
              <a:rPr lang="fr-FR" sz="2800" dirty="0"/>
              <a:t> Conclusions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95F8DC-6577-4504-8214-56C0483E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07" y="1905000"/>
            <a:ext cx="3519169" cy="30739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(3/7)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0DFD8C-BD74-4727-86BC-9C808C0B7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8" y="1600199"/>
            <a:ext cx="2518975" cy="37338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10FC3-0C08-4904-9449-3D570EFD30EC}"/>
              </a:ext>
            </a:extLst>
          </p:cNvPr>
          <p:cNvSpPr/>
          <p:nvPr/>
        </p:nvSpPr>
        <p:spPr>
          <a:xfrm>
            <a:off x="8952627" y="4191000"/>
            <a:ext cx="2932986" cy="457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A43123-805C-48D5-96FF-1CCF421BE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642" y="1600200"/>
            <a:ext cx="2477770" cy="3733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58958B-5EA7-40AA-8748-A703407D88E3}"/>
              </a:ext>
            </a:extLst>
          </p:cNvPr>
          <p:cNvSpPr/>
          <p:nvPr/>
        </p:nvSpPr>
        <p:spPr>
          <a:xfrm>
            <a:off x="8952627" y="3047999"/>
            <a:ext cx="2932986" cy="152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071161-4902-4FE3-B21B-83877F7A8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843" y="1600200"/>
            <a:ext cx="2477769" cy="37338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ADB648-9518-4CE9-80FE-B6D113392DBA}"/>
              </a:ext>
            </a:extLst>
          </p:cNvPr>
          <p:cNvSpPr/>
          <p:nvPr/>
        </p:nvSpPr>
        <p:spPr>
          <a:xfrm>
            <a:off x="8990012" y="3238499"/>
            <a:ext cx="2932986" cy="1143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3163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(4/7)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Coloration des clusters trouvés par HBSCAN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10 clusters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789DE2-391E-4A32-A8CD-6112C27E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2" y="0"/>
            <a:ext cx="8062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(5/7)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F1BEC6-8092-4408-987D-4F63FE35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0" y="109537"/>
            <a:ext cx="3705225" cy="67484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1BAD00-9308-4746-9817-B48EA322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2" y="4025479"/>
            <a:ext cx="2716551" cy="191812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D0570D-492C-4F8D-8B73-588884688D16}"/>
              </a:ext>
            </a:extLst>
          </p:cNvPr>
          <p:cNvSpPr/>
          <p:nvPr/>
        </p:nvSpPr>
        <p:spPr>
          <a:xfrm>
            <a:off x="8990012" y="5943600"/>
            <a:ext cx="304800" cy="457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670DFF-BCE4-4AA3-81E1-5BB2BEABB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22" y="1431102"/>
            <a:ext cx="6683882" cy="2356231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9D6B231-AFAB-4881-87DB-DB6E7D661175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 flipV="1">
            <a:off x="3934163" y="4984540"/>
            <a:ext cx="5055849" cy="11876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504C852-36FA-4D7F-957C-C8C2BC33AFC1}"/>
              </a:ext>
            </a:extLst>
          </p:cNvPr>
          <p:cNvCxnSpPr>
            <a:cxnSpLocks/>
            <a:stCxn id="16" idx="1"/>
            <a:endCxn id="9" idx="3"/>
          </p:cNvCxnSpPr>
          <p:nvPr/>
        </p:nvCxnSpPr>
        <p:spPr>
          <a:xfrm flipH="1">
            <a:off x="7276104" y="2597811"/>
            <a:ext cx="1695855" cy="1140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AA4F5-1BC1-4933-A400-110667287C83}"/>
              </a:ext>
            </a:extLst>
          </p:cNvPr>
          <p:cNvSpPr/>
          <p:nvPr/>
        </p:nvSpPr>
        <p:spPr>
          <a:xfrm>
            <a:off x="8971959" y="2452421"/>
            <a:ext cx="2853581" cy="290779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3416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(6/7)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Les métriques nous indiquent qu’il faut garder 2 clusters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7D5B4F-7314-44C9-BC01-A02A0DED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1" y="0"/>
            <a:ext cx="777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2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220 (7/7)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Coloration des nouveaux clusters trouvés par HAC + optimal transport distance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E9FE53-5979-42C2-AB9C-68DE15C2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0"/>
            <a:ext cx="825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17 (1/4)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4632325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1 424 impulsions</a:t>
            </a:r>
          </a:p>
          <a:p>
            <a:endParaRPr lang="fr-FR" dirty="0"/>
          </a:p>
          <a:p>
            <a:r>
              <a:rPr lang="fr-FR" dirty="0"/>
              <a:t>Zoom sur dTOA x TOA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EFCA96-1C1E-4796-AA24-82FF1FD1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0"/>
            <a:ext cx="8167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8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896E035-C9C4-4827-8709-0A7385F5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42" y="2335854"/>
            <a:ext cx="5843170" cy="22361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17 (2/4)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Coloration des clusters trouvés par HBSCAN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16 clusters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FDF9F64-0105-4B31-AB04-C3321D9A6E86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 flipV="1">
            <a:off x="6015582" y="2571924"/>
            <a:ext cx="735764" cy="920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7770B0-ABE2-4E74-AE9B-AB55D24CE0EA}"/>
              </a:ext>
            </a:extLst>
          </p:cNvPr>
          <p:cNvSpPr/>
          <p:nvPr/>
        </p:nvSpPr>
        <p:spPr>
          <a:xfrm>
            <a:off x="6751346" y="2794780"/>
            <a:ext cx="562266" cy="139622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accent4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29825C-92E9-4522-AC88-7B99CBDB7B86}"/>
              </a:ext>
            </a:extLst>
          </p:cNvPr>
          <p:cNvSpPr/>
          <p:nvPr/>
        </p:nvSpPr>
        <p:spPr>
          <a:xfrm>
            <a:off x="7618412" y="2554381"/>
            <a:ext cx="901701" cy="1636619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accent4"/>
                </a:solidFill>
              </a:ln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E86452F-9DA9-4CED-8380-B98D27896E55}"/>
              </a:ext>
            </a:extLst>
          </p:cNvPr>
          <p:cNvCxnSpPr>
            <a:cxnSpLocks/>
            <a:stCxn id="11" idx="2"/>
            <a:endCxn id="18" idx="3"/>
          </p:cNvCxnSpPr>
          <p:nvPr/>
        </p:nvCxnSpPr>
        <p:spPr>
          <a:xfrm flipH="1">
            <a:off x="6094412" y="4191000"/>
            <a:ext cx="1974851" cy="75991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533A4225-78AB-4723-AFD4-BAEFBF4B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00" y="1403833"/>
            <a:ext cx="3123182" cy="233618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BB733B2-083C-40F3-A9EB-E18566D0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71" y="3777764"/>
            <a:ext cx="3280841" cy="23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0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17 (3/4)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Les métriques nous indiquent qu’il faut garder 2 clusters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C386DE-A65F-40FA-B12E-FD6DA706A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2" y="0"/>
            <a:ext cx="8039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8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17 (4/4)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Coloration des nouveaux clusters trouvés par HAC + optimal transport distance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575B1B-E403-4E47-9EF4-27478322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0"/>
            <a:ext cx="8212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8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 (1/5)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4632325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2 380 impulsions</a:t>
            </a:r>
          </a:p>
          <a:p>
            <a:endParaRPr lang="fr-FR" dirty="0"/>
          </a:p>
          <a:p>
            <a:r>
              <a:rPr lang="fr-FR" dirty="0"/>
              <a:t>Zoom sur dTOA x TOA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E5F14C-29D3-45F2-A80E-25BB6C07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1" y="0"/>
            <a:ext cx="8151813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57CF2A-4DBD-42BC-B38A-97325083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7" y="3459480"/>
            <a:ext cx="3449203" cy="2519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1F5C7-8A91-46B1-9520-8A07F055DE23}"/>
              </a:ext>
            </a:extLst>
          </p:cNvPr>
          <p:cNvSpPr/>
          <p:nvPr/>
        </p:nvSpPr>
        <p:spPr>
          <a:xfrm>
            <a:off x="8761412" y="6248400"/>
            <a:ext cx="3048000" cy="3810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9EEE081-C0FE-4033-9048-885650B414F7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3765900" y="4719162"/>
            <a:ext cx="4995512" cy="176259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1ADBF-745D-4AD1-8FEA-19EC48F0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97681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 (2/5)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Coloration des clusters trouvés par HBSCAN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13 clusters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A7FB5A-6A5F-44F3-9A14-5CC5EF5B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1423083"/>
            <a:ext cx="8225024" cy="31662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C1A75C-C290-4B12-804D-E1922EFD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36" y="3203889"/>
            <a:ext cx="3674776" cy="27709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A6D44D-A58E-4581-BF69-B67A73947824}"/>
              </a:ext>
            </a:extLst>
          </p:cNvPr>
          <p:cNvSpPr/>
          <p:nvPr/>
        </p:nvSpPr>
        <p:spPr>
          <a:xfrm>
            <a:off x="4570413" y="1752600"/>
            <a:ext cx="609600" cy="1524001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189C03C-564B-4BC0-A38D-A71BB7030EC4}"/>
              </a:ext>
            </a:extLst>
          </p:cNvPr>
          <p:cNvCxnSpPr>
            <a:cxnSpLocks/>
            <a:stCxn id="14" idx="2"/>
            <a:endCxn id="6" idx="3"/>
          </p:cNvCxnSpPr>
          <p:nvPr/>
        </p:nvCxnSpPr>
        <p:spPr>
          <a:xfrm flipH="1">
            <a:off x="3884612" y="3276601"/>
            <a:ext cx="990601" cy="131275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11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 (3/5)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Les métriques nous indiquent qu’il faut garder 2 clusters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E13BB6-750E-4862-8FFA-3D769E21C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75" y="0"/>
            <a:ext cx="886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 (4/5)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2743D6-9D92-496F-A77C-9BDDA110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27" y="0"/>
            <a:ext cx="8791498" cy="68580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F6F19-EDB3-4013-ADD5-CE0F91F1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Coloration des nouveaux clusters trouvés par HAC + optimal transport distance</a:t>
            </a:r>
          </a:p>
        </p:txBody>
      </p:sp>
    </p:spTree>
    <p:extLst>
      <p:ext uri="{BB962C8B-B14F-4D97-AF65-F5344CB8AC3E}">
        <p14:creationId xmlns:p14="http://schemas.microsoft.com/office/powerpoint/2010/main" val="1309365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 (5/5)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F6F19-EDB3-4013-ADD5-CE0F91F1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55740"/>
            <a:ext cx="2982672" cy="4632325"/>
          </a:xfrm>
        </p:spPr>
        <p:txBody>
          <a:bodyPr/>
          <a:lstStyle/>
          <a:p>
            <a:r>
              <a:rPr lang="fr-FR" dirty="0"/>
              <a:t>Zoom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CCFE19-9C2F-4F98-9E16-A6796828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04" y="0"/>
            <a:ext cx="881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0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14 (1/2)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4632325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722 293 impulsions</a:t>
            </a:r>
          </a:p>
          <a:p>
            <a:endParaRPr lang="fr-FR" dirty="0"/>
          </a:p>
          <a:p>
            <a:r>
              <a:rPr lang="fr-FR" dirty="0"/>
              <a:t>Zoom sur dTOA x TOA</a:t>
            </a:r>
          </a:p>
          <a:p>
            <a:endParaRPr lang="fr-FR" dirty="0"/>
          </a:p>
          <a:p>
            <a:r>
              <a:rPr lang="fr-FR" dirty="0"/>
              <a:t>4 147 clusters retournés par HDBSCAN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56F2F1-9C66-462C-B877-249F1CBD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37" y="0"/>
            <a:ext cx="790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5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14 (2/2)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F90FDF-7B42-4D2F-961F-67A8493EC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712" y="1371601"/>
            <a:ext cx="3010965" cy="457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44D026-4EF0-48E4-8969-3CC80BE7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62" y="1333501"/>
            <a:ext cx="3052300" cy="46482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90FE0A-AE75-4204-8089-9355D99AA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2282052"/>
            <a:ext cx="3276600" cy="23637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7ABF70-BAA0-4CB6-99AB-A9AB1EDAADA2}"/>
              </a:ext>
            </a:extLst>
          </p:cNvPr>
          <p:cNvSpPr/>
          <p:nvPr/>
        </p:nvSpPr>
        <p:spPr>
          <a:xfrm>
            <a:off x="9904412" y="4305301"/>
            <a:ext cx="795209" cy="1371602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FA228CB-55D6-4BFF-8EE8-CC9CC80A5D53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 flipV="1">
            <a:off x="7620562" y="3657601"/>
            <a:ext cx="2283850" cy="133350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F8E94-276E-40BF-AA5E-0B5D85B564A7}"/>
              </a:ext>
            </a:extLst>
          </p:cNvPr>
          <p:cNvSpPr/>
          <p:nvPr/>
        </p:nvSpPr>
        <p:spPr>
          <a:xfrm>
            <a:off x="5837621" y="4390160"/>
            <a:ext cx="513581" cy="76440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0C84202-1FF2-4CD5-A700-07B76FB11343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4037012" y="3463926"/>
            <a:ext cx="1800612" cy="14620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66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69 (1/2)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4632325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10 296 602 impulsions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2 532 clusters retournés par HDBSCAN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DA4EDE-C66E-444D-800A-5C46756D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37" y="0"/>
            <a:ext cx="790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1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69 (2/2)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C086E2-A787-4F59-810A-E3BB0C32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1447800"/>
            <a:ext cx="2883488" cy="44196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C7EDCD-A608-4AB1-85ED-56B52BE6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326" y="1295400"/>
            <a:ext cx="3052373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655F39-245A-4F25-8732-705FA2E08576}"/>
              </a:ext>
            </a:extLst>
          </p:cNvPr>
          <p:cNvSpPr/>
          <p:nvPr/>
        </p:nvSpPr>
        <p:spPr>
          <a:xfrm>
            <a:off x="8075612" y="3810000"/>
            <a:ext cx="795209" cy="1371602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46F5BEB-FD48-4C48-9ACE-FB27AB876875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634500" y="3657600"/>
            <a:ext cx="3441114" cy="129540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02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40 (1/2)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2666999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619 168 impulsions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1 695 clusters retournés par HDBSCAN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D7FFB2-876C-4C80-8E8A-8036ED78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284" y="0"/>
            <a:ext cx="884928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9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40 (2/2)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311E6B-36B0-40AF-8F19-BA959A0D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22" y="1333501"/>
            <a:ext cx="3306790" cy="493948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37FA7A-2552-4882-B968-A7E5AFD9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1333501"/>
            <a:ext cx="3296574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62728-4D5E-4CD6-BA6E-7D099765EDF6}"/>
              </a:ext>
            </a:extLst>
          </p:cNvPr>
          <p:cNvSpPr/>
          <p:nvPr/>
        </p:nvSpPr>
        <p:spPr>
          <a:xfrm>
            <a:off x="7813803" y="4114800"/>
            <a:ext cx="1295400" cy="18288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682BCA8-6D9E-43BC-8AF1-117683162095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4722812" y="3803241"/>
            <a:ext cx="3090991" cy="13021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6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63A87-00E3-4962-A5DE-B4E899F0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008CA-363A-4CA2-8C12-DAAD8C947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148" y="1455740"/>
            <a:ext cx="11453864" cy="4632325"/>
          </a:xfrm>
        </p:spPr>
        <p:txBody>
          <a:bodyPr/>
          <a:lstStyle/>
          <a:p>
            <a:r>
              <a:rPr lang="fr-FR" sz="1800" dirty="0"/>
              <a:t> </a:t>
            </a:r>
            <a:r>
              <a:rPr lang="fr-FR" sz="2000" dirty="0"/>
              <a:t>Objectifs initiaux:</a:t>
            </a:r>
          </a:p>
          <a:p>
            <a:endParaRPr lang="fr-FR" sz="2000" dirty="0"/>
          </a:p>
          <a:p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Déterminer le nombre d’émetteur(s) présent(s) dans un signal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Classifier chaque impulsion de ce signal par rapport au(x) émetteur(s) présent(s)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Proposer une méthodologie pour les cas « standard »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Identifier les cas particuliers et proposer de nouvelles approches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18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44269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A1D64-621A-4DEC-B7EF-B471F221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97287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4560B-F9D2-43A6-8202-CCAD118E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52486-CDFE-4551-8C6C-57AD0994D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Proposition d’une méthodologie traitant des cas basiques</a:t>
            </a:r>
          </a:p>
          <a:p>
            <a:endParaRPr lang="fr-FR" sz="2000" dirty="0"/>
          </a:p>
          <a:p>
            <a:r>
              <a:rPr lang="fr-FR" sz="2000" dirty="0"/>
              <a:t>Réflexion sur l’identification des émetteurs ayant FN et DI identiques</a:t>
            </a:r>
          </a:p>
          <a:p>
            <a:endParaRPr lang="fr-FR" sz="2000" dirty="0"/>
          </a:p>
          <a:p>
            <a:r>
              <a:rPr lang="fr-FR" sz="2000" dirty="0"/>
              <a:t>Ecriture d’un article méthodologique soumis à une conférence spécialisée</a:t>
            </a:r>
          </a:p>
          <a:p>
            <a:endParaRPr lang="fr-FR" sz="2000" dirty="0"/>
          </a:p>
          <a:p>
            <a:pPr marL="541202" lvl="2" indent="0" algn="ctr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Questions / Réponses </a:t>
            </a:r>
          </a:p>
          <a:p>
            <a:endParaRPr lang="fr-FR" sz="2000" dirty="0"/>
          </a:p>
          <a:p>
            <a:r>
              <a:rPr lang="fr-FR" sz="2000" dirty="0"/>
              <a:t>Rédaction de l’état de l’art</a:t>
            </a:r>
          </a:p>
          <a:p>
            <a:endParaRPr lang="fr-FR" sz="2000" dirty="0"/>
          </a:p>
          <a:p>
            <a:pPr defTabSz="914400"/>
            <a:r>
              <a:rPr lang="fr-FR" sz="2000" dirty="0"/>
              <a:t>Amélioration du système de regroupement des clusters</a:t>
            </a:r>
          </a:p>
          <a:p>
            <a:pPr lvl="1" defTabSz="914400">
              <a:buFont typeface="Wingdings" panose="05000000000000000000" pitchFamily="2" charset="2"/>
              <a:buChar char="q"/>
            </a:pPr>
            <a:r>
              <a:rPr lang="fr-FR" sz="2000" dirty="0"/>
              <a:t>Intégrations de nouvelles métriques</a:t>
            </a:r>
          </a:p>
          <a:p>
            <a:pPr lvl="1" defTabSz="914400">
              <a:buFont typeface="Wingdings" panose="05000000000000000000" pitchFamily="2" charset="2"/>
              <a:buChar char="q"/>
            </a:pPr>
            <a:r>
              <a:rPr lang="fr-FR" sz="2000" dirty="0"/>
              <a:t>Benchmark en cours entre la méthode d’Avantix et celle de Manon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21942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4560B-F9D2-43A6-8202-CCAD118E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Poursuite de l’activité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52486-CDFE-4551-8C6C-57AD0994D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371600"/>
            <a:ext cx="11659796" cy="4632325"/>
          </a:xfrm>
        </p:spPr>
        <p:txBody>
          <a:bodyPr/>
          <a:lstStyle/>
          <a:p>
            <a:r>
              <a:rPr lang="fr-FR" sz="2000" dirty="0"/>
              <a:t>Besoins</a:t>
            </a:r>
          </a:p>
          <a:p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Données réelles labélisées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Accès aux résultats de </a:t>
            </a:r>
            <a:r>
              <a:rPr lang="fr-FR" sz="2000" dirty="0" err="1"/>
              <a:t>déentrelaçement</a:t>
            </a:r>
            <a:r>
              <a:rPr lang="fr-FR" sz="2000" dirty="0"/>
              <a:t> de la DGA pour </a:t>
            </a:r>
            <a:r>
              <a:rPr lang="fr-FR" sz="2000" dirty="0" err="1"/>
              <a:t>benchmarker</a:t>
            </a:r>
            <a:r>
              <a:rPr lang="fr-FR" sz="2000" dirty="0"/>
              <a:t> plusieurs méthodes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r>
              <a:rPr lang="fr-FR" sz="2000" dirty="0"/>
              <a:t>Prochaines échéances</a:t>
            </a:r>
          </a:p>
          <a:p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Janvier 2021: notification d’acceptation de l’article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Avril 2021 : point de l’avancement dans 6 mois</a:t>
            </a:r>
          </a:p>
          <a:p>
            <a:pPr lvl="1"/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27024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AE9B1-7B12-4994-8180-6C447FEAD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488499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A01EB-C91A-49E6-8486-70E2858F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206085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54 (1/4)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2514599"/>
          </a:xfrm>
        </p:spPr>
        <p:txBody>
          <a:bodyPr/>
          <a:lstStyle/>
          <a:p>
            <a:r>
              <a:rPr lang="fr-FR" dirty="0"/>
              <a:t>Simple plot</a:t>
            </a:r>
          </a:p>
          <a:p>
            <a:endParaRPr lang="fr-FR" dirty="0"/>
          </a:p>
          <a:p>
            <a:r>
              <a:rPr lang="fr-FR" dirty="0"/>
              <a:t>36 327 impulsions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A02F1C-E011-4469-9E3D-B3A16548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0"/>
            <a:ext cx="814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03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54 (2/4)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46AB775-4C51-409A-9226-09B35C5A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2514599"/>
          </a:xfrm>
        </p:spPr>
        <p:txBody>
          <a:bodyPr/>
          <a:lstStyle/>
          <a:p>
            <a:r>
              <a:rPr lang="fr-FR" dirty="0"/>
              <a:t>9 clusters retournés par HDBSCAN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BFD7A0-B701-4D75-AE9F-715D7DF0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1981200"/>
            <a:ext cx="9059114" cy="36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0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54 (3/4)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4FA7BD-9C50-4AD2-A0CC-669F5C81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0"/>
            <a:ext cx="823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6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376239"/>
            <a:ext cx="4082789" cy="760412"/>
          </a:xfrm>
        </p:spPr>
        <p:txBody>
          <a:bodyPr/>
          <a:lstStyle/>
          <a:p>
            <a:r>
              <a:rPr lang="fr-FR" dirty="0"/>
              <a:t>Signal 54 (4/4)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26BCD3E-11F4-405C-B77B-EE1FC1AD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47800"/>
            <a:ext cx="2982672" cy="2514599"/>
          </a:xfrm>
        </p:spPr>
        <p:txBody>
          <a:bodyPr/>
          <a:lstStyle/>
          <a:p>
            <a:r>
              <a:rPr lang="fr-FR" dirty="0"/>
              <a:t>4 clusters retournés par HDBSCAN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2CB933-62B2-49FF-B199-6B158A73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37" y="0"/>
            <a:ext cx="790288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48E09E-9F6A-4D64-9F3B-C96E5AC4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3659189"/>
            <a:ext cx="3050816" cy="236061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640405-D41A-4B59-971A-EAF4A81D01E8}"/>
              </a:ext>
            </a:extLst>
          </p:cNvPr>
          <p:cNvSpPr/>
          <p:nvPr/>
        </p:nvSpPr>
        <p:spPr>
          <a:xfrm>
            <a:off x="11260076" y="3733800"/>
            <a:ext cx="777935" cy="9144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9C9BF1-5705-41E7-BC71-A38ED5D0F54D}"/>
              </a:ext>
            </a:extLst>
          </p:cNvPr>
          <p:cNvCxnSpPr>
            <a:cxnSpLocks/>
            <a:stCxn id="9" idx="1"/>
            <a:endCxn id="4" idx="3"/>
          </p:cNvCxnSpPr>
          <p:nvPr/>
        </p:nvCxnSpPr>
        <p:spPr>
          <a:xfrm flipH="1">
            <a:off x="3658828" y="4191000"/>
            <a:ext cx="7601248" cy="64849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63A87-00E3-4962-A5DE-B4E899F0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F35440-4F1A-49F6-87CB-2B2D2A52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148" y="1455740"/>
            <a:ext cx="11642869" cy="4632325"/>
          </a:xfrm>
        </p:spPr>
        <p:txBody>
          <a:bodyPr/>
          <a:lstStyle/>
          <a:p>
            <a:r>
              <a:rPr lang="fr-FR" sz="2000" dirty="0"/>
              <a:t> Objectifs de la réunion précédente</a:t>
            </a:r>
          </a:p>
          <a:p>
            <a:pPr marL="0" indent="0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Enrichissement des données pour valider les méthodologies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000" dirty="0"/>
              <a:t>Volumétrie</a:t>
            </a:r>
          </a:p>
          <a:p>
            <a:pPr lvl="4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000" dirty="0"/>
              <a:t>Labélisation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Complexification des données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Avoir accès à une base de données radar afin d’anticiper la phase d’identification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BE193E6-7E81-4239-9A29-3C2A22AD465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1812" y="4724400"/>
            <a:ext cx="322263" cy="4921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rPr>
              <a:t>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C8A2E"/>
              </a:solidFill>
              <a:effectLst/>
              <a:uLnTx/>
              <a:uFillTx/>
              <a:ea typeface="ＭＳ Ｐゴシック" charset="-128"/>
              <a:sym typeface="Wingdings" pitchFamily="2" charset="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5A5522C-01F3-4532-8AE1-D41D429D049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1174" y="5327650"/>
            <a:ext cx="325438" cy="6159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  <a:ea typeface="ＭＳ Ｐゴシック" charset="-128"/>
                <a:sym typeface="Wingdings" pitchFamily="2" charset="2"/>
              </a:rPr>
              <a:t></a:t>
            </a:r>
            <a:endParaRPr lang="en-US" sz="4000" dirty="0">
              <a:solidFill>
                <a:srgbClr val="C000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CD11038-EC50-4AC6-B188-FBD5B2F9507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2549" y="2895600"/>
            <a:ext cx="322263" cy="4921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rPr>
              <a:t>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C8A2E"/>
              </a:solidFill>
              <a:effectLst/>
              <a:uLnTx/>
              <a:uFillTx/>
              <a:ea typeface="ＭＳ Ｐゴシック" charset="-128"/>
              <a:sym typeface="Wingdings" pitchFamily="2" charset="2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8648A52-D68A-4B05-B398-654E72B99D1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8736" y="3498850"/>
            <a:ext cx="325438" cy="6159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  <a:ea typeface="ＭＳ Ｐゴシック" charset="-128"/>
                <a:sym typeface="Wingdings" pitchFamily="2" charset="2"/>
              </a:rPr>
              <a:t></a:t>
            </a:r>
            <a:endParaRPr lang="en-US" sz="4000" dirty="0">
              <a:solidFill>
                <a:srgbClr val="C000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DA5E743-0216-44D7-92C3-2F0478911A1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812" y="2209800"/>
            <a:ext cx="239712" cy="3698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400" b="1" dirty="0">
                <a:solidFill>
                  <a:srgbClr val="FFC000"/>
                </a:solidFill>
                <a:ea typeface="ＭＳ Ｐゴシック" charset="-128"/>
                <a:sym typeface="Wingdings" pitchFamily="2" charset="2"/>
              </a:rPr>
              <a:t>O</a:t>
            </a:r>
            <a:endParaRPr lang="en-US" sz="2400" b="1" dirty="0">
              <a:solidFill>
                <a:srgbClr val="FFC000"/>
              </a:solidFill>
              <a:ea typeface="ＭＳ Ｐゴシック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13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63A87-00E3-4962-A5DE-B4E899F0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F35440-4F1A-49F6-87CB-2B2D2A52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148" y="1455740"/>
            <a:ext cx="11642869" cy="4632325"/>
          </a:xfrm>
        </p:spPr>
        <p:txBody>
          <a:bodyPr/>
          <a:lstStyle/>
          <a:p>
            <a:r>
              <a:rPr lang="fr-FR" sz="2000" dirty="0"/>
              <a:t> Bases de travail</a:t>
            </a:r>
          </a:p>
          <a:p>
            <a:pPr marL="0" indent="0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Donnés simulées à partir du simulateur d’AVANTIX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Données réelles fournies par :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sz="2000" dirty="0"/>
              <a:t>Avantix (certains signaux sont labélisés manuellement)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sz="2000" dirty="0"/>
              <a:t>DGA (signaux non labélisés)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Formes d’ondes</a:t>
            </a:r>
          </a:p>
        </p:txBody>
      </p:sp>
    </p:spTree>
    <p:extLst>
      <p:ext uri="{BB962C8B-B14F-4D97-AF65-F5344CB8AC3E}">
        <p14:creationId xmlns:p14="http://schemas.microsoft.com/office/powerpoint/2010/main" val="309008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75510-466F-49BC-92A2-F38B8993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 de la stratégie</a:t>
            </a:r>
          </a:p>
        </p:txBody>
      </p:sp>
    </p:spTree>
    <p:extLst>
      <p:ext uri="{BB962C8B-B14F-4D97-AF65-F5344CB8AC3E}">
        <p14:creationId xmlns:p14="http://schemas.microsoft.com/office/powerpoint/2010/main" val="340838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/>
              <a:t>Fonctionnement :</a:t>
            </a:r>
          </a:p>
          <a:p>
            <a:endParaRPr lang="fr-FR" sz="2000" b="1" dirty="0"/>
          </a:p>
          <a:p>
            <a:endParaRPr lang="fr-FR" sz="20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Clustering en 2 dimensions à partir de la Fréquence et de la Durée d’Impulsion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 err="1"/>
              <a:t>Hierarchical</a:t>
            </a:r>
            <a:r>
              <a:rPr lang="fr-FR" sz="2000" dirty="0"/>
              <a:t> </a:t>
            </a:r>
            <a:r>
              <a:rPr lang="fr-FR" sz="2000" dirty="0" err="1"/>
              <a:t>Agglomerative</a:t>
            </a:r>
            <a:r>
              <a:rPr lang="fr-FR" sz="2000" dirty="0"/>
              <a:t> Clustering combiné au transport optimal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Reconstitution du signal</a:t>
            </a:r>
          </a:p>
        </p:txBody>
      </p:sp>
    </p:spTree>
    <p:extLst>
      <p:ext uri="{BB962C8B-B14F-4D97-AF65-F5344CB8AC3E}">
        <p14:creationId xmlns:p14="http://schemas.microsoft.com/office/powerpoint/2010/main" val="239227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FAB6-3C1D-4E1E-9B95-9E43BC47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Clustering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B54B3-B0D6-4805-B69A-BBC5A550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Utilisation de l’algorithme HDSBCAN sur la Fréquence et la durée d’impulsion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Avantages</a:t>
            </a:r>
          </a:p>
          <a:p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Successeur d'OPTICS et DBSCAN</a:t>
            </a:r>
            <a:br>
              <a:rPr lang="fr-FR" sz="2000" dirty="0"/>
            </a:b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Permets de rechercher des clusters de densités variables </a:t>
            </a:r>
            <a:br>
              <a:rPr lang="fr-FR" sz="2000" dirty="0"/>
            </a:b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/>
              <a:t>Moins de paramètres à optimiser</a:t>
            </a:r>
          </a:p>
          <a:p>
            <a:pPr marL="541202" lvl="2" indent="0">
              <a:buNone/>
            </a:pPr>
            <a:endParaRPr lang="fr-FR" sz="2000" dirty="0"/>
          </a:p>
          <a:p>
            <a:pPr lvl="2">
              <a:buFont typeface="Wingdings" panose="05000000000000000000" pitchFamily="2" charset="2"/>
              <a:buChar char="q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03903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FyL_X7k02tVw65XKvx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FyL_X7k02tVw65XKvx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a7nMrhA0.tN62dRUqkcw"/>
</p:tagLst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3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13685</TotalTime>
  <Words>1280</Words>
  <Application>Microsoft Office PowerPoint</Application>
  <PresentationFormat>Personnalisé</PresentationFormat>
  <Paragraphs>329</Paragraphs>
  <Slides>48</Slides>
  <Notes>5</Notes>
  <HiddenSlides>26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48</vt:i4>
      </vt:variant>
    </vt:vector>
  </HeadingPairs>
  <TitlesOfParts>
    <vt:vector size="66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1_Atos v4.0</vt:lpstr>
      <vt:lpstr>New Atos Template with corporate colours</vt:lpstr>
      <vt:lpstr>Plénière – 1 an de thèse</vt:lpstr>
      <vt:lpstr>Plan</vt:lpstr>
      <vt:lpstr>INTRODUCTION</vt:lpstr>
      <vt:lpstr>Rappels</vt:lpstr>
      <vt:lpstr>Rappels</vt:lpstr>
      <vt:lpstr>Rappels</vt:lpstr>
      <vt:lpstr>Rappels de la stratégie</vt:lpstr>
      <vt:lpstr>Méthodologie générale</vt:lpstr>
      <vt:lpstr>1) Clustering</vt:lpstr>
      <vt:lpstr>1) Clustering</vt:lpstr>
      <vt:lpstr>1) Clustering</vt:lpstr>
      <vt:lpstr>1) Clustering</vt:lpstr>
      <vt:lpstr>Comparaison des méthodes de clustering</vt:lpstr>
      <vt:lpstr>2) HAC combiné au Transport optimal</vt:lpstr>
      <vt:lpstr>2) HAC combiné au Transport optimal</vt:lpstr>
      <vt:lpstr>3) Reconstitution du signal</vt:lpstr>
      <vt:lpstr>Applications </vt:lpstr>
      <vt:lpstr>Signal 220 (1/7)</vt:lpstr>
      <vt:lpstr>Signal 220 (2/7)</vt:lpstr>
      <vt:lpstr>Signal 220 (3/7)</vt:lpstr>
      <vt:lpstr>Signal 220 (4/7)</vt:lpstr>
      <vt:lpstr>Signal 220 (5/7)</vt:lpstr>
      <vt:lpstr>Signal 220 (6/7)</vt:lpstr>
      <vt:lpstr>Signal 220 (7/7)</vt:lpstr>
      <vt:lpstr>Signal 17 (1/4)</vt:lpstr>
      <vt:lpstr>Signal 17 (2/4)</vt:lpstr>
      <vt:lpstr>Signal 17 (3/4)</vt:lpstr>
      <vt:lpstr>Signal 17 (4/4)</vt:lpstr>
      <vt:lpstr>Signal 1 (1/5)</vt:lpstr>
      <vt:lpstr>Signal 1 (2/5)</vt:lpstr>
      <vt:lpstr>Signal 1 (3/5)</vt:lpstr>
      <vt:lpstr>Signal 1 (4/5)</vt:lpstr>
      <vt:lpstr>Signal 1 (5/5)</vt:lpstr>
      <vt:lpstr>Signal 14 (1/2)</vt:lpstr>
      <vt:lpstr>Signal 14 (2/2)</vt:lpstr>
      <vt:lpstr>Signal 69 (1/2)</vt:lpstr>
      <vt:lpstr>Signal 69 (2/2)</vt:lpstr>
      <vt:lpstr>Signal 40 (1/2)</vt:lpstr>
      <vt:lpstr>Signal 40 (2/2)</vt:lpstr>
      <vt:lpstr>Conclusions</vt:lpstr>
      <vt:lpstr>Conclusions</vt:lpstr>
      <vt:lpstr>Poursuite de l’activité</vt:lpstr>
      <vt:lpstr>Thank you for your attention</vt:lpstr>
      <vt:lpstr>Annexes</vt:lpstr>
      <vt:lpstr>Signal 54 (1/4)</vt:lpstr>
      <vt:lpstr>Signal 54 (2/4)</vt:lpstr>
      <vt:lpstr>Signal 54 (3/4)</vt:lpstr>
      <vt:lpstr>Signal 54 (4/4)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Plénière – 1 an de thèse</dc:title>
  <dc:creator>MOTTIER, MANON</dc:creator>
  <cp:lastModifiedBy>MOTTIER, MANON</cp:lastModifiedBy>
  <cp:revision>106</cp:revision>
  <dcterms:created xsi:type="dcterms:W3CDTF">2020-11-02T13:27:23Z</dcterms:created>
  <dcterms:modified xsi:type="dcterms:W3CDTF">2020-11-19T10:34:36Z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manon.mottier@atos.net</vt:lpwstr>
  </property>
  <property fmtid="{D5CDD505-2E9C-101B-9397-08002B2CF9AE}" pid="5" name="MSIP_Label_112e00b9-34e2-4b26-a577-af1fd0f9f7ee_SetDate">
    <vt:lpwstr>2020-11-08T21:02:33.6819040Z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7313c202-9fb9-41eb-9639-e75215c70671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manon.mottier@atos.net</vt:lpwstr>
  </property>
  <property fmtid="{D5CDD505-2E9C-101B-9397-08002B2CF9AE}" pid="13" name="MSIP_Label_e463cba9-5f6c-478d-9329-7b2295e4e8ed_SetDate">
    <vt:lpwstr>2020-11-08T21:02:33.6819040Z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7313c202-9fb9-41eb-9639-e75215c70671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