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42" r:id="rId2"/>
    <p:sldMasterId id="2147483773" r:id="rId3"/>
  </p:sldMasterIdLst>
  <p:notesMasterIdLst>
    <p:notesMasterId r:id="rId15"/>
  </p:notesMasterIdLst>
  <p:handoutMasterIdLst>
    <p:handoutMasterId r:id="rId16"/>
  </p:handoutMasterIdLst>
  <p:sldIdLst>
    <p:sldId id="4349" r:id="rId4"/>
    <p:sldId id="4333" r:id="rId5"/>
    <p:sldId id="4339" r:id="rId6"/>
    <p:sldId id="4335" r:id="rId7"/>
    <p:sldId id="4340" r:id="rId8"/>
    <p:sldId id="4348" r:id="rId9"/>
    <p:sldId id="4350" r:id="rId10"/>
    <p:sldId id="4343" r:id="rId11"/>
    <p:sldId id="4346" r:id="rId12"/>
    <p:sldId id="4345" r:id="rId13"/>
    <p:sldId id="4347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TTIER, MANON" initials="MM" lastIdx="6" clrIdx="0">
    <p:extLst>
      <p:ext uri="{19B8F6BF-5375-455C-9EA6-DF929625EA0E}">
        <p15:presenceInfo xmlns:p15="http://schemas.microsoft.com/office/powerpoint/2012/main" userId="S::manon.mottier@atos.net::c5241a07-bf8b-44df-91a3-dfa15a2a67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CFC095"/>
    <a:srgbClr val="D6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1" autoAdjust="0"/>
    <p:restoredTop sz="87674" autoAdjust="0"/>
  </p:normalViewPr>
  <p:slideViewPr>
    <p:cSldViewPr>
      <p:cViewPr varScale="1">
        <p:scale>
          <a:sx n="101" d="100"/>
          <a:sy n="101" d="100"/>
        </p:scale>
        <p:origin x="636" y="10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C8D35-C925-4B78-8BD4-A0245E8CA4FD}" type="doc">
      <dgm:prSet loTypeId="urn:microsoft.com/office/officeart/2005/8/layout/chevron2" loCatId="process" qsTypeId="urn:microsoft.com/office/officeart/2005/8/quickstyle/simple1" qsCatId="simple" csTypeId="urn:microsoft.com/office/officeart/2005/8/colors/accent3_2" csCatId="accent3" phldr="1"/>
      <dgm:spPr/>
    </dgm:pt>
    <dgm:pt modelId="{C9D8EE4F-F58D-4351-8E4C-1A706AF70CA8}">
      <dgm:prSet phldrT="[Texte]" custT="1"/>
      <dgm:spPr>
        <a:xfrm rot="5400000">
          <a:off x="-302696" y="303984"/>
          <a:ext cx="2017978" cy="1412585"/>
        </a:xfrm>
        <a:prstGeom prst="chevron">
          <a:avLst/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4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4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gm:t>
    </dgm:pt>
    <dgm:pt modelId="{7194B44B-34E5-4721-9DD5-A1D963DD8194}" type="parTrans" cxnId="{352765BA-077C-466D-B0D7-8E8DB2052A61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900175-DBAE-4259-B402-B68AD4B0B3F4}" type="sibTrans" cxnId="{352765BA-077C-466D-B0D7-8E8DB2052A61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26307-C979-4230-A607-5D8431FA6670}">
      <dgm:prSet phldrT="[Texte]" custT="1"/>
      <dgm:spPr>
        <a:xfrm rot="5400000">
          <a:off x="-302696" y="2033721"/>
          <a:ext cx="2017978" cy="1412585"/>
        </a:xfrm>
        <a:prstGeom prst="chevron">
          <a:avLst/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4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4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gm:t>
    </dgm:pt>
    <dgm:pt modelId="{5D5A0C2E-FF7B-43C6-AA77-7CE1AB804109}" type="parTrans" cxnId="{F1CAC466-6C1F-4224-9574-2CA30A785B79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CED16-12B6-4A22-83BC-B43F376CF4E6}" type="sibTrans" cxnId="{F1CAC466-6C1F-4224-9574-2CA30A785B79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E9DC3-8CA0-450E-884C-B1BD3762AC7D}">
      <dgm:prSet custT="1"/>
      <dgm:spPr>
        <a:xfrm rot="5400000">
          <a:off x="3509968" y="-2096095"/>
          <a:ext cx="1311686" cy="5506452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Cluster each observation of this signal on two features: Frequency and Pulse Width</a:t>
          </a:r>
          <a:endParaRPr lang="fr-FR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900770E-1168-40C5-BC90-0A2C31DD7386}" type="parTrans" cxnId="{FAEE226A-BD90-44FD-A6A7-14F8A858A9D4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B069B-2B6F-4BBE-B7D0-99F6F8AACE62}" type="sibTrans" cxnId="{FAEE226A-BD90-44FD-A6A7-14F8A858A9D4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0F58E-1F74-40CD-B108-6CEB8FE4F95E}">
      <dgm:prSet custT="1"/>
      <dgm:spPr>
        <a:xfrm rot="5400000">
          <a:off x="3509968" y="-366358"/>
          <a:ext cx="1311686" cy="5506452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Development of a hierarchical clustering algorithm using optimal transport distances</a:t>
          </a:r>
          <a:endParaRPr lang="fr-FR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1EEB112-652E-4F78-939E-A756EDFD0096}" type="parTrans" cxnId="{2696EB5F-1B49-4D9A-8172-A74320832BCF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0F051-9002-4F94-BE55-F76313286E73}" type="sibTrans" cxnId="{2696EB5F-1B49-4D9A-8172-A74320832BCF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59BB74-794C-45B3-9E49-BBDFC16F3646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Construction of a decision model using several unsupervised metrics to cut the dendrogram and stop cluster fusion</a:t>
          </a:r>
          <a:endParaRPr lang="fr-FR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901D720-0FC3-4E63-B4C5-2208F9C9B3FC}" type="parTrans" cxnId="{E5CDB2DF-AEF7-4BC0-9DB9-805EA0E45D1F}">
      <dgm:prSet/>
      <dgm:spPr/>
      <dgm:t>
        <a:bodyPr/>
        <a:lstStyle/>
        <a:p>
          <a:endParaRPr lang="fr-FR"/>
        </a:p>
      </dgm:t>
    </dgm:pt>
    <dgm:pt modelId="{5051C274-A75F-46A7-988E-D144A2E2EDF6}" type="sibTrans" cxnId="{E5CDB2DF-AEF7-4BC0-9DB9-805EA0E45D1F}">
      <dgm:prSet/>
      <dgm:spPr/>
      <dgm:t>
        <a:bodyPr/>
        <a:lstStyle/>
        <a:p>
          <a:endParaRPr lang="fr-FR"/>
        </a:p>
      </dgm:t>
    </dgm:pt>
    <dgm:pt modelId="{4D529EAD-9608-40E6-9C66-C00048470166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fr-FR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6BFCC60-CA0D-4247-9E28-38B7D6CF645E}" type="parTrans" cxnId="{630C2238-9428-4BBA-82B3-98082AD0E932}">
      <dgm:prSet/>
      <dgm:spPr/>
      <dgm:t>
        <a:bodyPr/>
        <a:lstStyle/>
        <a:p>
          <a:endParaRPr lang="fr-FR"/>
        </a:p>
      </dgm:t>
    </dgm:pt>
    <dgm:pt modelId="{C7AF1683-91BB-45F2-BAAF-7887105093DB}" type="sibTrans" cxnId="{630C2238-9428-4BBA-82B3-98082AD0E932}">
      <dgm:prSet/>
      <dgm:spPr/>
      <dgm:t>
        <a:bodyPr/>
        <a:lstStyle/>
        <a:p>
          <a:endParaRPr lang="fr-FR"/>
        </a:p>
      </dgm:t>
    </dgm:pt>
    <dgm:pt modelId="{1187A686-3CD4-4103-A507-D6CFE9CBC1B9}" type="pres">
      <dgm:prSet presAssocID="{776C8D35-C925-4B78-8BD4-A0245E8CA4FD}" presName="linearFlow" presStyleCnt="0">
        <dgm:presLayoutVars>
          <dgm:dir/>
          <dgm:animLvl val="lvl"/>
          <dgm:resizeHandles val="exact"/>
        </dgm:presLayoutVars>
      </dgm:prSet>
      <dgm:spPr/>
    </dgm:pt>
    <dgm:pt modelId="{C0E02F28-D057-4B33-A283-0274321F2DC0}" type="pres">
      <dgm:prSet presAssocID="{C9D8EE4F-F58D-4351-8E4C-1A706AF70CA8}" presName="composite" presStyleCnt="0"/>
      <dgm:spPr/>
    </dgm:pt>
    <dgm:pt modelId="{7DEDAF71-9B8C-491C-9026-8876ADE55C4C}" type="pres">
      <dgm:prSet presAssocID="{C9D8EE4F-F58D-4351-8E4C-1A706AF70CA8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37CAFBE5-9B6B-434F-85B6-E0A55277E0B3}" type="pres">
      <dgm:prSet presAssocID="{C9D8EE4F-F58D-4351-8E4C-1A706AF70CA8}" presName="descendantText" presStyleLbl="alignAcc1" presStyleIdx="0" presStyleCnt="2">
        <dgm:presLayoutVars>
          <dgm:bulletEnabled val="1"/>
        </dgm:presLayoutVars>
      </dgm:prSet>
      <dgm:spPr/>
    </dgm:pt>
    <dgm:pt modelId="{C70ED84D-12D9-4006-9AB7-FA7EE9F90791}" type="pres">
      <dgm:prSet presAssocID="{FE900175-DBAE-4259-B402-B68AD4B0B3F4}" presName="sp" presStyleCnt="0"/>
      <dgm:spPr/>
    </dgm:pt>
    <dgm:pt modelId="{3D67BB9D-1C67-4FF4-842C-ABBB83887BA4}" type="pres">
      <dgm:prSet presAssocID="{3C826307-C979-4230-A607-5D8431FA6670}" presName="composite" presStyleCnt="0"/>
      <dgm:spPr/>
    </dgm:pt>
    <dgm:pt modelId="{61E2DE0D-AFA8-4398-8DCA-C55B50963580}" type="pres">
      <dgm:prSet presAssocID="{3C826307-C979-4230-A607-5D8431FA6670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F3E6FAA5-7EED-41F8-A4AD-F7628029EB7C}" type="pres">
      <dgm:prSet presAssocID="{3C826307-C979-4230-A607-5D8431FA6670}" presName="descendantText" presStyleLbl="alignAcc1" presStyleIdx="1" presStyleCnt="2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EA383108-B600-48E7-ABCF-BCAE55264745}" type="presOf" srcId="{4D529EAD-9608-40E6-9C66-C00048470166}" destId="{F3E6FAA5-7EED-41F8-A4AD-F7628029EB7C}" srcOrd="0" destOrd="1" presId="urn:microsoft.com/office/officeart/2005/8/layout/chevron2"/>
    <dgm:cxn modelId="{630C2238-9428-4BBA-82B3-98082AD0E932}" srcId="{3C826307-C979-4230-A607-5D8431FA6670}" destId="{4D529EAD-9608-40E6-9C66-C00048470166}" srcOrd="1" destOrd="0" parTransId="{86BFCC60-CA0D-4247-9E28-38B7D6CF645E}" sibTransId="{C7AF1683-91BB-45F2-BAAF-7887105093DB}"/>
    <dgm:cxn modelId="{2696EB5F-1B49-4D9A-8172-A74320832BCF}" srcId="{3C826307-C979-4230-A607-5D8431FA6670}" destId="{8680F58E-1F74-40CD-B108-6CEB8FE4F95E}" srcOrd="0" destOrd="0" parTransId="{01EEB112-652E-4F78-939E-A756EDFD0096}" sibTransId="{8D60F051-9002-4F94-BE55-F76313286E73}"/>
    <dgm:cxn modelId="{82CE8744-0B0E-48EC-AE5E-75C1EC420F95}" type="presOf" srcId="{776C8D35-C925-4B78-8BD4-A0245E8CA4FD}" destId="{1187A686-3CD4-4103-A507-D6CFE9CBC1B9}" srcOrd="0" destOrd="0" presId="urn:microsoft.com/office/officeart/2005/8/layout/chevron2"/>
    <dgm:cxn modelId="{F1CAC466-6C1F-4224-9574-2CA30A785B79}" srcId="{776C8D35-C925-4B78-8BD4-A0245E8CA4FD}" destId="{3C826307-C979-4230-A607-5D8431FA6670}" srcOrd="1" destOrd="0" parTransId="{5D5A0C2E-FF7B-43C6-AA77-7CE1AB804109}" sibTransId="{BA9CED16-12B6-4A22-83BC-B43F376CF4E6}"/>
    <dgm:cxn modelId="{FAEE226A-BD90-44FD-A6A7-14F8A858A9D4}" srcId="{C9D8EE4F-F58D-4351-8E4C-1A706AF70CA8}" destId="{8C4E9DC3-8CA0-450E-884C-B1BD3762AC7D}" srcOrd="0" destOrd="0" parTransId="{0900770E-1168-40C5-BC90-0A2C31DD7386}" sibTransId="{483B069B-2B6F-4BBE-B7D0-99F6F8AACE62}"/>
    <dgm:cxn modelId="{44331251-A7ED-46A0-85F9-C3A0CCA784EC}" type="presOf" srcId="{8680F58E-1F74-40CD-B108-6CEB8FE4F95E}" destId="{F3E6FAA5-7EED-41F8-A4AD-F7628029EB7C}" srcOrd="0" destOrd="0" presId="urn:microsoft.com/office/officeart/2005/8/layout/chevron2"/>
    <dgm:cxn modelId="{C20BCAB0-061E-4694-A2BE-61E94F1A9249}" type="presOf" srcId="{8C4E9DC3-8CA0-450E-884C-B1BD3762AC7D}" destId="{37CAFBE5-9B6B-434F-85B6-E0A55277E0B3}" srcOrd="0" destOrd="0" presId="urn:microsoft.com/office/officeart/2005/8/layout/chevron2"/>
    <dgm:cxn modelId="{545D07BA-7458-414D-BA0B-7E0924E57E8F}" type="presOf" srcId="{3C826307-C979-4230-A607-5D8431FA6670}" destId="{61E2DE0D-AFA8-4398-8DCA-C55B50963580}" srcOrd="0" destOrd="0" presId="urn:microsoft.com/office/officeart/2005/8/layout/chevron2"/>
    <dgm:cxn modelId="{352765BA-077C-466D-B0D7-8E8DB2052A61}" srcId="{776C8D35-C925-4B78-8BD4-A0245E8CA4FD}" destId="{C9D8EE4F-F58D-4351-8E4C-1A706AF70CA8}" srcOrd="0" destOrd="0" parTransId="{7194B44B-34E5-4721-9DD5-A1D963DD8194}" sibTransId="{FE900175-DBAE-4259-B402-B68AD4B0B3F4}"/>
    <dgm:cxn modelId="{13A3EACA-4945-46E1-ACEF-9B97E94BD74E}" type="presOf" srcId="{C9D8EE4F-F58D-4351-8E4C-1A706AF70CA8}" destId="{7DEDAF71-9B8C-491C-9026-8876ADE55C4C}" srcOrd="0" destOrd="0" presId="urn:microsoft.com/office/officeart/2005/8/layout/chevron2"/>
    <dgm:cxn modelId="{E5CDB2DF-AEF7-4BC0-9DB9-805EA0E45D1F}" srcId="{3C826307-C979-4230-A607-5D8431FA6670}" destId="{9259BB74-794C-45B3-9E49-BBDFC16F3646}" srcOrd="2" destOrd="0" parTransId="{B901D720-0FC3-4E63-B4C5-2208F9C9B3FC}" sibTransId="{5051C274-A75F-46A7-988E-D144A2E2EDF6}"/>
    <dgm:cxn modelId="{23A8A2E2-3D0A-405D-BFAC-FB666B504F59}" type="presOf" srcId="{9259BB74-794C-45B3-9E49-BBDFC16F3646}" destId="{F3E6FAA5-7EED-41F8-A4AD-F7628029EB7C}" srcOrd="0" destOrd="2" presId="urn:microsoft.com/office/officeart/2005/8/layout/chevron2"/>
    <dgm:cxn modelId="{8B683BCC-57B8-4CEB-A351-80B26D6E8109}" type="presParOf" srcId="{1187A686-3CD4-4103-A507-D6CFE9CBC1B9}" destId="{C0E02F28-D057-4B33-A283-0274321F2DC0}" srcOrd="0" destOrd="0" presId="urn:microsoft.com/office/officeart/2005/8/layout/chevron2"/>
    <dgm:cxn modelId="{59705ADC-E607-44C5-AA1E-9D309A653640}" type="presParOf" srcId="{C0E02F28-D057-4B33-A283-0274321F2DC0}" destId="{7DEDAF71-9B8C-491C-9026-8876ADE55C4C}" srcOrd="0" destOrd="0" presId="urn:microsoft.com/office/officeart/2005/8/layout/chevron2"/>
    <dgm:cxn modelId="{508409BC-13C4-4883-B4FC-0E04A35C5BBB}" type="presParOf" srcId="{C0E02F28-D057-4B33-A283-0274321F2DC0}" destId="{37CAFBE5-9B6B-434F-85B6-E0A55277E0B3}" srcOrd="1" destOrd="0" presId="urn:microsoft.com/office/officeart/2005/8/layout/chevron2"/>
    <dgm:cxn modelId="{013FEE83-655B-4283-8C0C-A3B319368AFB}" type="presParOf" srcId="{1187A686-3CD4-4103-A507-D6CFE9CBC1B9}" destId="{C70ED84D-12D9-4006-9AB7-FA7EE9F90791}" srcOrd="1" destOrd="0" presId="urn:microsoft.com/office/officeart/2005/8/layout/chevron2"/>
    <dgm:cxn modelId="{DD6DB9D2-0344-4B7E-AEF0-624A9C4B06AA}" type="presParOf" srcId="{1187A686-3CD4-4103-A507-D6CFE9CBC1B9}" destId="{3D67BB9D-1C67-4FF4-842C-ABBB83887BA4}" srcOrd="2" destOrd="0" presId="urn:microsoft.com/office/officeart/2005/8/layout/chevron2"/>
    <dgm:cxn modelId="{44C388EF-011B-46D4-A2D4-D910BFF74F36}" type="presParOf" srcId="{3D67BB9D-1C67-4FF4-842C-ABBB83887BA4}" destId="{61E2DE0D-AFA8-4398-8DCA-C55B50963580}" srcOrd="0" destOrd="0" presId="urn:microsoft.com/office/officeart/2005/8/layout/chevron2"/>
    <dgm:cxn modelId="{490F82A5-CBF8-497D-B719-EE6F92402270}" type="presParOf" srcId="{3D67BB9D-1C67-4FF4-842C-ABBB83887BA4}" destId="{F3E6FAA5-7EED-41F8-A4AD-F7628029EB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DAF71-9B8C-491C-9026-8876ADE55C4C}">
      <dsp:nvSpPr>
        <dsp:cNvPr id="0" name=""/>
        <dsp:cNvSpPr/>
      </dsp:nvSpPr>
      <dsp:spPr>
        <a:xfrm rot="5400000">
          <a:off x="-329384" y="333823"/>
          <a:ext cx="2195896" cy="1537127"/>
        </a:xfrm>
        <a:prstGeom prst="chevron">
          <a:avLst/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4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sp:txBody>
      <dsp:txXfrm rot="-5400000">
        <a:off x="1" y="773003"/>
        <a:ext cx="1537127" cy="658769"/>
      </dsp:txXfrm>
    </dsp:sp>
    <dsp:sp modelId="{37CAFBE5-9B6B-434F-85B6-E0A55277E0B3}">
      <dsp:nvSpPr>
        <dsp:cNvPr id="0" name=""/>
        <dsp:cNvSpPr/>
      </dsp:nvSpPr>
      <dsp:spPr>
        <a:xfrm rot="5400000">
          <a:off x="3514416" y="-1972850"/>
          <a:ext cx="1427332" cy="5381910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Cluster each observation of this signal on two features: Frequency and Pulse Width</a:t>
          </a:r>
          <a:endParaRPr lang="fr-FR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537128" y="74115"/>
        <a:ext cx="5312233" cy="1287978"/>
      </dsp:txXfrm>
    </dsp:sp>
    <dsp:sp modelId="{61E2DE0D-AFA8-4398-8DCA-C55B50963580}">
      <dsp:nvSpPr>
        <dsp:cNvPr id="0" name=""/>
        <dsp:cNvSpPr/>
      </dsp:nvSpPr>
      <dsp:spPr>
        <a:xfrm rot="5400000">
          <a:off x="-329384" y="2243849"/>
          <a:ext cx="2195896" cy="1537127"/>
        </a:xfrm>
        <a:prstGeom prst="chevron">
          <a:avLst/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4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sp:txBody>
      <dsp:txXfrm rot="-5400000">
        <a:off x="1" y="2683029"/>
        <a:ext cx="1537127" cy="658769"/>
      </dsp:txXfrm>
    </dsp:sp>
    <dsp:sp modelId="{F3E6FAA5-7EED-41F8-A4AD-F7628029EB7C}">
      <dsp:nvSpPr>
        <dsp:cNvPr id="0" name=""/>
        <dsp:cNvSpPr/>
      </dsp:nvSpPr>
      <dsp:spPr>
        <a:xfrm rot="5400000">
          <a:off x="3514416" y="-62824"/>
          <a:ext cx="1427332" cy="5381910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Development of a hierarchical clustering algorithm using optimal transport distances</a:t>
          </a:r>
          <a:endParaRPr lang="fr-FR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Construction of a decision model using several unsupervised metrics to cut the dendrogram and stop cluster fusion</a:t>
          </a:r>
          <a:endParaRPr lang="fr-FR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537128" y="1984141"/>
        <a:ext cx="5312233" cy="1287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E4B55CF-8FC6-4293-9D96-7FC04BBC62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748117-6FBD-433E-BF57-6BC9190C0F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AFB3B-38CC-4767-B51F-3D636312058B}" type="datetime1">
              <a:rPr lang="en-US" smtClean="0"/>
              <a:t>6/8/2021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C5AD37-E8DE-4AB0-952A-5E29F93225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A8112D-295F-441A-8B9B-7AF014A96D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60073-22D0-4104-97F1-C66303648A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2862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73A89-343C-4163-B133-77240D7548F7}" type="datetime1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09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193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tif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tiff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tiff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tiff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tif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tiff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tif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tif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630" y="1604798"/>
            <a:ext cx="11076243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999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3834" y="3094328"/>
            <a:ext cx="11080039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732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90074" y="4965171"/>
            <a:ext cx="1409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5141267" y="6195793"/>
            <a:ext cx="1906291" cy="25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1066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316955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8075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15378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" y="-26151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4281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8075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155446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24224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864471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037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282940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24224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55534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037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79776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18197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498142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18197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45497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32734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3655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27296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3976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50164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14765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00560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17770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36395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4222927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041477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227063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6456" y="2660915"/>
            <a:ext cx="6239068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89920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87631" y="1604798"/>
            <a:ext cx="6598281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999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311940" y="5654157"/>
            <a:ext cx="6550358" cy="84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933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933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933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933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933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933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8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5" y="1454400"/>
            <a:ext cx="11660963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46164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362057" y="2413000"/>
            <a:ext cx="2877918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3233061" y="2413000"/>
            <a:ext cx="2877918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6104077" y="2413000"/>
            <a:ext cx="2877918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8975054" y="2413000"/>
            <a:ext cx="2877918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362105" y="1600200"/>
            <a:ext cx="10506326" cy="8128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800"/>
              </a:spcAft>
              <a:defRPr/>
            </a:lvl1pPr>
            <a:lvl2pPr algn="ctr">
              <a:lnSpc>
                <a:spcPct val="120000"/>
              </a:lnSpc>
              <a:spcAft>
                <a:spcPts val="800"/>
              </a:spcAft>
              <a:defRPr/>
            </a:lvl2pPr>
            <a:lvl3pPr algn="ctr">
              <a:lnSpc>
                <a:spcPct val="120000"/>
              </a:lnSpc>
              <a:spcAft>
                <a:spcPts val="800"/>
              </a:spcAft>
              <a:defRPr/>
            </a:lvl3pPr>
            <a:lvl4pPr algn="ctr">
              <a:lnSpc>
                <a:spcPct val="120000"/>
              </a:lnSpc>
              <a:spcAft>
                <a:spcPts val="800"/>
              </a:spcAft>
              <a:defRPr/>
            </a:lvl4pPr>
            <a:lvl5pPr algn="ctr">
              <a:lnSpc>
                <a:spcPct val="120000"/>
              </a:lnSpc>
              <a:spcAft>
                <a:spcPts val="8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03137" y="6324974"/>
            <a:ext cx="1795324" cy="498205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466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914149"/>
            <a:r>
              <a:rPr lang="fr-FR"/>
              <a:t> - </a:t>
            </a:r>
            <a:fld id="{77513DED-9F41-6D4C-AADB-00EAAC4B4386}" type="slidenum">
              <a:rPr lang="fr-FR" smtClean="0"/>
              <a:pPr defTabSz="914149"/>
              <a:t>‹N°›</a:t>
            </a:fld>
            <a:r>
              <a:rPr lang="fr-FR"/>
              <a:t> -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1215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41" y="647705"/>
            <a:ext cx="10969943" cy="769937"/>
          </a:xfrm>
        </p:spPr>
        <p:txBody>
          <a:bodyPr>
            <a:normAutofit/>
          </a:bodyPr>
          <a:lstStyle>
            <a:lvl1pPr algn="l">
              <a:defRPr sz="2133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object 12"/>
          <p:cNvSpPr/>
          <p:nvPr userDrawn="1"/>
        </p:nvSpPr>
        <p:spPr>
          <a:xfrm>
            <a:off x="14" y="518500"/>
            <a:ext cx="390516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09125"/>
            <a:endParaRPr sz="3199">
              <a:solidFill>
                <a:prstClr val="black"/>
              </a:solidFill>
            </a:endParaRPr>
          </a:p>
        </p:txBody>
      </p:sp>
      <p:pic>
        <p:nvPicPr>
          <p:cNvPr id="8" name="Picture 26" descr="Logo_CMYK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403" y="6174921"/>
            <a:ext cx="1124980" cy="5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12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979" y="-942125"/>
            <a:ext cx="13908540" cy="845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982979" y="-942125"/>
            <a:ext cx="13908540" cy="8451871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630" y="1604798"/>
            <a:ext cx="11076243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999" b="1" i="0" baseline="0">
                <a:solidFill>
                  <a:schemeClr val="bg1"/>
                </a:solidFill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3834" y="3094328"/>
            <a:ext cx="11080039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732" b="0" i="0">
                <a:solidFill>
                  <a:schemeClr val="bg1"/>
                </a:solidFill>
                <a:latin typeface="Stag LCG Book" charset="0"/>
                <a:ea typeface="Stag LCG Book" charset="0"/>
                <a:cs typeface="Stag LCG Book" charset="0"/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90074" y="496517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600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6002049" y="6195793"/>
            <a:ext cx="184730" cy="25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endParaRPr lang="en-US" sz="1066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83834" y="6210668"/>
            <a:ext cx="291227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33" b="0" i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333" b="0" i="0">
                <a:solidFill>
                  <a:schemeClr val="bg1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01522" cy="69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2697" y="57571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38411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5" y="1454400"/>
            <a:ext cx="11660963" cy="4633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 b="1" i="0"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0458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2nd top lin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5" y="1124745"/>
            <a:ext cx="11660963" cy="4964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98363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8824" cy="691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07" y="0"/>
            <a:ext cx="12187019" cy="6964624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1"/>
            <a:ext cx="12187019" cy="6859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" y="0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DCC47CD-747A-4ADE-9ED6-ED253FFD8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" y="0"/>
            <a:ext cx="121852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7F7A6-B4D3-4DD5-8C50-C097826E0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8882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3D10F3-9FBA-49C1-89B0-D3BC90923349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DB35CE-7101-4A81-8867-51DBC1F74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83E6470-4D48-43D5-8E4C-1F19125465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" y="0"/>
            <a:ext cx="12185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6" y="1454400"/>
            <a:ext cx="5709851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32919" y="1455308"/>
            <a:ext cx="5709851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87814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" y="0"/>
            <a:ext cx="121852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-18055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110" y="0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037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24224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037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81868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18197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4138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18197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455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19022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27296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6627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56061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155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8" y="1454400"/>
            <a:ext cx="3768502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347825" y="1455308"/>
            <a:ext cx="7594102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42121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33061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403836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36395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569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5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909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6456" y="2660915"/>
            <a:ext cx="6239068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0488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87631" y="1604798"/>
            <a:ext cx="6598281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999" b="0" i="0" baseline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311940" y="5654157"/>
            <a:ext cx="6550358" cy="84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933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Atos, the Atos logo, Atos Codex, Atos Consulting, Atos </a:t>
            </a:r>
            <a:r>
              <a:rPr lang="en-US" sz="933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Worldgrid</a:t>
            </a:r>
            <a:r>
              <a:rPr lang="en-US" sz="933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933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Worldline</a:t>
            </a:r>
            <a:r>
              <a:rPr lang="en-US" sz="933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933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BlueKiwi</a:t>
            </a:r>
            <a:r>
              <a:rPr lang="en-US" sz="933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Bull, Canopy the Open Cloud Company, Unify, </a:t>
            </a:r>
            <a:r>
              <a:rPr lang="en-US" sz="933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Yunano</a:t>
            </a:r>
            <a:r>
              <a:rPr lang="en-US" sz="933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Zero Email, Zero Email Certified and The Zero Email Company are registered trademarks of the Atos group. June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933" b="0" i="0" dirty="0">
              <a:solidFill>
                <a:schemeClr val="bg1"/>
              </a:solidFill>
              <a:latin typeface="Stag LCG Light" charset="0"/>
              <a:ea typeface="Stag LCG Light" charset="0"/>
              <a:cs typeface="Stag LCG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1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section nam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037" y="1585385"/>
            <a:ext cx="11338148" cy="4373033"/>
          </a:xfrm>
          <a:prstGeom prst="rect">
            <a:avLst/>
          </a:prstGeom>
        </p:spPr>
        <p:txBody>
          <a:bodyPr lIns="0" tIns="0" rIns="0" bIns="0"/>
          <a:lstStyle>
            <a:lvl1pPr marL="241240" indent="-241240">
              <a:buClr>
                <a:schemeClr val="tx1"/>
              </a:buClr>
              <a:buFont typeface="Stag Sans Book" pitchFamily="34" charset="0"/>
              <a:buChar char="•"/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 marL="509990" indent="-241240"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 marL="964959" indent="-245472"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 marL="1218895" indent="-253937"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 marL="1540548" indent="-308956"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8037" y="524539"/>
            <a:ext cx="11338147" cy="8222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933" dirty="0"/>
            </a:lvl1pPr>
          </a:lstStyle>
          <a:p>
            <a:pPr lvl="0"/>
            <a:r>
              <a:rPr lang="en-US" dirty="0"/>
              <a:t>Click to edit the header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21924" y="269359"/>
            <a:ext cx="3839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38036" y="148587"/>
            <a:ext cx="3888390" cy="269899"/>
          </a:xfrm>
        </p:spPr>
        <p:txBody>
          <a:bodyPr lIns="0" tIns="0" rIns="0" bIns="0" anchor="ctr"/>
          <a:lstStyle>
            <a:lvl1pPr marL="0" indent="0">
              <a:buFontTx/>
              <a:buNone/>
              <a:defRPr sz="1066" b="0" i="0">
                <a:solidFill>
                  <a:schemeClr val="tx1"/>
                </a:solidFill>
                <a:latin typeface="Stag Sans LCG Book" charset="0"/>
                <a:ea typeface="Stag Sans LCG Book" charset="0"/>
                <a:cs typeface="Stag Sans LCG Book" charset="0"/>
              </a:defRPr>
            </a:lvl1pPr>
            <a:lvl2pPr marL="359910" indent="0">
              <a:buFontTx/>
              <a:buNone/>
              <a:defRPr sz="1866"/>
            </a:lvl2pPr>
            <a:lvl3pPr marL="719820" indent="0">
              <a:buFontTx/>
              <a:buNone/>
              <a:defRPr sz="1866"/>
            </a:lvl3pPr>
            <a:lvl4pPr marL="1079730" indent="0">
              <a:buFontTx/>
              <a:buNone/>
              <a:defRPr sz="1866"/>
            </a:lvl4pPr>
            <a:lvl5pPr marL="1439640" indent="0">
              <a:buFontTx/>
              <a:buNone/>
              <a:defRPr sz="1866"/>
            </a:lvl5pPr>
          </a:lstStyle>
          <a:p>
            <a:pPr lvl="0"/>
            <a:r>
              <a:rPr lang="en-US" dirty="0"/>
              <a:t>click to edit section name</a:t>
            </a:r>
            <a:endParaRPr lang="en-GB" dirty="0"/>
          </a:p>
        </p:txBody>
      </p:sp>
      <p:pic>
        <p:nvPicPr>
          <p:cNvPr id="6" name="Picture 8" descr="logo_ED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297" y="448922"/>
            <a:ext cx="2016295" cy="79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33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6589" y="1395417"/>
            <a:ext cx="6308139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6589" y="2954339"/>
            <a:ext cx="6308139" cy="1485900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62204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900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5" y="1454400"/>
            <a:ext cx="7594102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174710" y="1455308"/>
            <a:ext cx="3768502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04238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6" indent="0">
              <a:buNone/>
              <a:defRPr sz="1800"/>
            </a:lvl2pPr>
            <a:lvl3pPr marL="914171" indent="0">
              <a:buNone/>
              <a:defRPr sz="1600"/>
            </a:lvl3pPr>
            <a:lvl4pPr marL="1371257" indent="0">
              <a:buNone/>
              <a:defRPr sz="1400"/>
            </a:lvl4pPr>
            <a:lvl5pPr marL="1828343" indent="0">
              <a:buNone/>
              <a:defRPr sz="1400"/>
            </a:lvl5pPr>
            <a:lvl6pPr marL="2285429" indent="0">
              <a:buNone/>
              <a:defRPr sz="1400"/>
            </a:lvl6pPr>
            <a:lvl7pPr marL="2742514" indent="0">
              <a:buNone/>
              <a:defRPr sz="1400"/>
            </a:lvl7pPr>
            <a:lvl8pPr marL="3199600" indent="0">
              <a:buNone/>
              <a:defRPr sz="1400"/>
            </a:lvl8pPr>
            <a:lvl9pPr marL="365668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364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6219" y="1455740"/>
            <a:ext cx="5728327" cy="4632325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7691" y="1455740"/>
            <a:ext cx="5728325" cy="4632325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8939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0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1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1" cy="3951288"/>
          </a:xfrm>
        </p:spPr>
        <p:txBody>
          <a:bodyPr/>
          <a:lstStyle>
            <a:lvl1pPr>
              <a:defRPr sz="20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7345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73834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5518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442" y="273049"/>
            <a:ext cx="4010039" cy="9694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2000"/>
            </a:lvl1pPr>
            <a:lvl2pPr>
              <a:defRPr sz="2000">
                <a:latin typeface="Verdana"/>
                <a:cs typeface="Verdana"/>
              </a:defRPr>
            </a:lvl2pPr>
            <a:lvl3pPr>
              <a:defRPr sz="2000">
                <a:latin typeface="Verdana"/>
                <a:cs typeface="Verdana"/>
              </a:defRPr>
            </a:lvl3pPr>
            <a:lvl4pPr>
              <a:defRPr sz="2000">
                <a:latin typeface="Verdana"/>
                <a:cs typeface="Verdana"/>
              </a:defRPr>
            </a:lvl4pPr>
            <a:lvl5pPr>
              <a:defRPr sz="2000"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442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1403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86" indent="0">
              <a:buNone/>
              <a:defRPr sz="2799"/>
            </a:lvl2pPr>
            <a:lvl3pPr marL="914171" indent="0">
              <a:buNone/>
              <a:defRPr sz="2399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37765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6375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32125" y="376241"/>
            <a:ext cx="2913892" cy="5711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6219" y="376241"/>
            <a:ext cx="8542760" cy="5711825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28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5" y="1454400"/>
            <a:ext cx="3797051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174710" y="1454400"/>
            <a:ext cx="3768502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31642" y="1454400"/>
            <a:ext cx="3797051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6775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561" y="1274234"/>
            <a:ext cx="5709851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84561" y="3717032"/>
            <a:ext cx="5709851" cy="2304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72210" y="1274234"/>
            <a:ext cx="5709851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72210" y="3717033"/>
            <a:ext cx="5709851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5273" y="3660323"/>
            <a:ext cx="1171025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184926" y="1263287"/>
            <a:ext cx="0" cy="48965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2045524" y="1268004"/>
            <a:ext cx="0" cy="48965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73" y="1263287"/>
            <a:ext cx="0" cy="48965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6241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561" y="1274234"/>
            <a:ext cx="5709851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21099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84561" y="3717032"/>
            <a:ext cx="5709851" cy="2304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72210" y="1274234"/>
            <a:ext cx="5709851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72210" y="3717033"/>
            <a:ext cx="5709851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39287" y="3660323"/>
            <a:ext cx="11806237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184926" y="1220755"/>
            <a:ext cx="0" cy="48965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0444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0317" y="6542765"/>
            <a:ext cx="590870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315518" y="6538023"/>
            <a:ext cx="331129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12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12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88575" y="1454400"/>
            <a:ext cx="11660963" cy="495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88575" y="164637"/>
            <a:ext cx="11660963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320955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10" r:id="rId30"/>
    <p:sldLayoutId id="2147483711" r:id="rId31"/>
  </p:sldLayoutIdLst>
  <p:hf hdr="0" ftr="0"/>
  <p:txStyles>
    <p:titleStyle>
      <a:lvl1pPr algn="l" defTabSz="1218895" rtl="0" eaLnBrk="1" latinLnBrk="0" hangingPunct="1">
        <a:spcBef>
          <a:spcPct val="0"/>
        </a:spcBef>
        <a:buNone/>
        <a:defRPr sz="3199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59910" indent="-359910" algn="l" defTabSz="1218895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2133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19820" indent="-359910" algn="l" defTabSz="1218895" rtl="0" eaLnBrk="1" latinLnBrk="0" hangingPunct="1">
        <a:spcBef>
          <a:spcPts val="512"/>
        </a:spcBef>
        <a:buClr>
          <a:schemeClr val="tx2"/>
        </a:buClr>
        <a:buFont typeface="Arial" pitchFamily="34" charset="0"/>
        <a:buChar char="–"/>
        <a:defRPr sz="2133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07973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43964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133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79955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133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88575" y="1454400"/>
            <a:ext cx="11660963" cy="463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88575" y="164637"/>
            <a:ext cx="11660963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7043" y="6293068"/>
            <a:ext cx="342843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8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AF32-36D4-7344-A3EF-96AB86137B92}" type="slidenum">
              <a:rPr lang="en-GB" sz="1333" b="0" i="0" smtClean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pPr marL="0" marR="0" indent="0" algn="l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en-GB" sz="1333" b="0" i="0" dirty="0">
                <a:solidFill>
                  <a:schemeClr val="tx2"/>
                </a:solidFill>
                <a:latin typeface="Stag LCG Book" charset="0"/>
                <a:ea typeface="Stag LCG Book" charset="0"/>
                <a:cs typeface="Stag LCG Book" charset="0"/>
              </a:rPr>
              <a:t>  |  </a:t>
            </a:r>
            <a:r>
              <a:rPr lang="en-GB" sz="1333" b="0" i="0" dirty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333" b="0" i="0" dirty="0">
                <a:solidFill>
                  <a:schemeClr val="tx2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</p:spTree>
    <p:extLst>
      <p:ext uri="{BB962C8B-B14F-4D97-AF65-F5344CB8AC3E}">
        <p14:creationId xmlns:p14="http://schemas.microsoft.com/office/powerpoint/2010/main" val="173533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/>
  <p:txStyles>
    <p:titleStyle>
      <a:lvl1pPr algn="l" defTabSz="1218895" rtl="0" eaLnBrk="1" latinLnBrk="0" hangingPunct="1">
        <a:spcBef>
          <a:spcPct val="0"/>
        </a:spcBef>
        <a:buNone/>
        <a:defRPr sz="3199" b="0" i="0" kern="1200" baseline="0">
          <a:solidFill>
            <a:schemeClr val="tx1"/>
          </a:solidFill>
          <a:latin typeface="Stag LCG Medium" charset="0"/>
          <a:ea typeface="Stag LCG Medium" charset="0"/>
          <a:cs typeface="Stag LCG Medium" charset="0"/>
        </a:defRPr>
      </a:lvl1pPr>
    </p:titleStyle>
    <p:bodyStyle>
      <a:lvl1pPr marL="359910" indent="-359910" algn="l" defTabSz="1218895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2133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1pPr>
      <a:lvl2pPr marL="719820" indent="-359910" algn="l" defTabSz="1218895" rtl="0" eaLnBrk="1" latinLnBrk="0" hangingPunct="1">
        <a:spcBef>
          <a:spcPts val="512"/>
        </a:spcBef>
        <a:buClr>
          <a:schemeClr val="tx2"/>
        </a:buClr>
        <a:buFont typeface="Arial" pitchFamily="34" charset="0"/>
        <a:buChar char="–"/>
        <a:defRPr sz="2133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2pPr>
      <a:lvl3pPr marL="107973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3pPr>
      <a:lvl4pPr marL="143964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133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4pPr>
      <a:lvl5pPr marL="179955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133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148" y="376239"/>
            <a:ext cx="11642867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6220" y="1455740"/>
            <a:ext cx="11659796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401252" y="6535057"/>
            <a:ext cx="825285" cy="23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09" tIns="50006" rIns="100009" bIns="50006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46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900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463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900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3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457086"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914171"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371257"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828343"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68221" indent="-268221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6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539616" indent="-269807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600">
          <a:solidFill>
            <a:srgbClr val="000000"/>
          </a:solidFill>
          <a:latin typeface="Verdana"/>
          <a:ea typeface="Arial" charset="0"/>
          <a:cs typeface="Verdana"/>
        </a:defRPr>
      </a:lvl2pPr>
      <a:lvl3pPr marL="809423" indent="-268221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600">
          <a:solidFill>
            <a:srgbClr val="000000"/>
          </a:solidFill>
          <a:latin typeface="Verdana"/>
          <a:ea typeface="Arial" charset="0"/>
          <a:cs typeface="Verdana"/>
        </a:defRPr>
      </a:lvl3pPr>
      <a:lvl4pPr marL="1080818" indent="-269807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600">
          <a:solidFill>
            <a:srgbClr val="000000"/>
          </a:solidFill>
          <a:latin typeface="+mn-lt"/>
          <a:ea typeface="Arial" charset="0"/>
          <a:cs typeface="+mn-cs"/>
        </a:defRPr>
      </a:lvl4pPr>
      <a:lvl5pPr marL="1349037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5pPr>
      <a:lvl6pPr marL="1806123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6pPr>
      <a:lvl7pPr marL="2263209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7pPr>
      <a:lvl8pPr marL="2720294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8pPr>
      <a:lvl9pPr marL="3177380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B800F-68D3-4B64-92C8-D18517700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7200" b="0" dirty="0"/>
              <a:t>GPI team meeting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3EC75E-DD4B-4FFE-892B-08266E8BE9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000" dirty="0"/>
              <a:t>Manon MOTTIER</a:t>
            </a:r>
          </a:p>
          <a:p>
            <a:r>
              <a:rPr lang="fr-FR" sz="2000" dirty="0"/>
              <a:t>17/06/2021</a:t>
            </a:r>
          </a:p>
          <a:p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062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3E539A4-C540-4E39-B422-32AFC77AA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991" y="376239"/>
            <a:ext cx="8391834" cy="6455257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611FACE8-FC8D-42AD-B23E-660337DE8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86621"/>
              </p:ext>
            </p:extLst>
          </p:nvPr>
        </p:nvGraphicFramePr>
        <p:xfrm>
          <a:off x="608012" y="2849056"/>
          <a:ext cx="3008186" cy="1159887"/>
        </p:xfrm>
        <a:graphic>
          <a:graphicData uri="http://schemas.openxmlformats.org/drawingml/2006/table">
            <a:tbl>
              <a:tblPr firstRow="1" bandRow="1"/>
              <a:tblGrid>
                <a:gridCol w="1880235">
                  <a:extLst>
                    <a:ext uri="{9D8B030D-6E8A-4147-A177-3AD203B41FA5}">
                      <a16:colId xmlns:a16="http://schemas.microsoft.com/office/drawing/2014/main" val="2194667135"/>
                    </a:ext>
                  </a:extLst>
                </a:gridCol>
                <a:gridCol w="1127951">
                  <a:extLst>
                    <a:ext uri="{9D8B030D-6E8A-4147-A177-3AD203B41FA5}">
                      <a16:colId xmlns:a16="http://schemas.microsoft.com/office/drawing/2014/main" val="3639552737"/>
                    </a:ext>
                  </a:extLst>
                </a:gridCol>
              </a:tblGrid>
              <a:tr h="427326"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r-F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Statistics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11535"/>
                  </a:ext>
                </a:extLst>
              </a:tr>
              <a:tr h="244187"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Homogeneity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94055"/>
                  </a:ext>
                </a:extLst>
              </a:tr>
              <a:tr h="244187"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Completeness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236359"/>
                  </a:ext>
                </a:extLst>
              </a:tr>
              <a:tr h="244187"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Unclassified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178251"/>
                  </a:ext>
                </a:extLst>
              </a:tr>
            </a:tbl>
          </a:graphicData>
        </a:graphic>
      </p:graphicFrame>
      <p:sp>
        <p:nvSpPr>
          <p:cNvPr id="11" name="Titre 1">
            <a:extLst>
              <a:ext uri="{FF2B5EF4-FFF2-40B4-BE49-F238E27FC236}">
                <a16:creationId xmlns:a16="http://schemas.microsoft.com/office/drawing/2014/main" id="{43335AA6-3D52-4C2F-B453-97B56D1A6FAA}"/>
              </a:ext>
            </a:extLst>
          </p:cNvPr>
          <p:cNvSpPr txBox="1">
            <a:spLocks/>
          </p:cNvSpPr>
          <p:nvPr/>
        </p:nvSpPr>
        <p:spPr bwMode="auto">
          <a:xfrm>
            <a:off x="379412" y="365971"/>
            <a:ext cx="11642867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086"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Lucida Sans" charset="0"/>
                <a:ea typeface="ＭＳ Ｐゴシック" charset="0"/>
                <a:cs typeface="Arial" charset="0"/>
              </a:defRPr>
            </a:lvl6pPr>
            <a:lvl7pPr marL="914171"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Lucida Sans" charset="0"/>
                <a:ea typeface="ＭＳ Ｐゴシック" charset="0"/>
                <a:cs typeface="Arial" charset="0"/>
              </a:defRPr>
            </a:lvl7pPr>
            <a:lvl8pPr marL="1371257"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Lucida Sans" charset="0"/>
                <a:ea typeface="ＭＳ Ｐゴシック" charset="0"/>
                <a:cs typeface="Arial" charset="0"/>
              </a:defRPr>
            </a:lvl8pPr>
            <a:lvl9pPr marL="1828343"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Lucida Sans" charset="0"/>
                <a:ea typeface="ＭＳ Ｐゴシック" charset="0"/>
                <a:cs typeface="Arial" charset="0"/>
              </a:defRPr>
            </a:lvl9pPr>
          </a:lstStyle>
          <a:p>
            <a:pPr defTabSz="914400"/>
            <a:r>
              <a:rPr lang="fr-FR" kern="0" dirty="0">
                <a:latin typeface="Stag LCG Medium"/>
              </a:rPr>
              <a:t>Application case</a:t>
            </a:r>
            <a:br>
              <a:rPr lang="fr-FR" kern="0" dirty="0">
                <a:latin typeface="Stag LCG Medium"/>
              </a:rPr>
            </a:br>
            <a:r>
              <a:rPr lang="fr-FR" sz="2000" b="0" i="1" kern="0" dirty="0">
                <a:latin typeface="Stag LCG Medium"/>
              </a:rPr>
              <a:t>Final </a:t>
            </a:r>
            <a:r>
              <a:rPr lang="fr-FR" sz="2000" b="0" i="1" kern="0" dirty="0" err="1">
                <a:latin typeface="Stag LCG Medium"/>
              </a:rPr>
              <a:t>grouping</a:t>
            </a:r>
            <a:endParaRPr lang="fr-FR" b="0" i="1" kern="0" dirty="0">
              <a:latin typeface="Stag LCG Medium"/>
            </a:endParaRPr>
          </a:p>
        </p:txBody>
      </p:sp>
    </p:spTree>
    <p:extLst>
      <p:ext uri="{BB962C8B-B14F-4D97-AF65-F5344CB8AC3E}">
        <p14:creationId xmlns:p14="http://schemas.microsoft.com/office/powerpoint/2010/main" val="67483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E33694-C61F-4973-AF9D-D7E76B593E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128186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Stag LCG Semibold"/>
              </a:rPr>
              <a:t>Contextualisation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0" y="1295400"/>
            <a:ext cx="9337192" cy="502920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>
                <a:latin typeface="Stag LCG Semibold"/>
              </a:rPr>
              <a:t>The PhD </a:t>
            </a:r>
            <a:r>
              <a:rPr lang="fr-FR" b="1" u="sng" dirty="0" err="1">
                <a:latin typeface="Stag LCG Semibold"/>
              </a:rPr>
              <a:t>student</a:t>
            </a:r>
            <a:r>
              <a:rPr lang="fr-FR" b="1" u="sng" dirty="0">
                <a:latin typeface="Stag LCG Semibold"/>
              </a:rPr>
              <a:t> </a:t>
            </a:r>
          </a:p>
          <a:p>
            <a:pPr marL="0" indent="0">
              <a:buNone/>
            </a:pPr>
            <a:endParaRPr lang="fr-FR" sz="700" b="1" u="sng" dirty="0">
              <a:latin typeface="Stag LCG Semibold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latin typeface="Stag LCG Semibold"/>
              </a:rPr>
              <a:t>Manon MOTTIER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err="1">
                <a:latin typeface="Stag LCG Semibold"/>
              </a:rPr>
              <a:t>Thesis</a:t>
            </a:r>
            <a:r>
              <a:rPr lang="fr-FR" dirty="0">
                <a:latin typeface="Stag LCG Semibold"/>
              </a:rPr>
              <a:t> CIFRE, 2nd </a:t>
            </a:r>
            <a:r>
              <a:rPr lang="fr-FR" dirty="0" err="1">
                <a:latin typeface="Stag LCG Semibold"/>
              </a:rPr>
              <a:t>year</a:t>
            </a:r>
            <a:endParaRPr lang="fr-FR" dirty="0">
              <a:latin typeface="Stag LCG Semibold"/>
            </a:endParaRPr>
          </a:p>
          <a:p>
            <a:pPr marL="0" indent="0">
              <a:buNone/>
            </a:pPr>
            <a:endParaRPr lang="fr-FR" b="1" dirty="0">
              <a:latin typeface="Stag LCG Semibold"/>
            </a:endParaRPr>
          </a:p>
          <a:p>
            <a:pPr marL="0" indent="0">
              <a:buNone/>
            </a:pPr>
            <a:r>
              <a:rPr lang="fr-FR" b="1" u="sng" dirty="0">
                <a:latin typeface="Stag LCG Semibold"/>
              </a:rPr>
              <a:t>The </a:t>
            </a:r>
            <a:r>
              <a:rPr lang="fr-FR" b="1" u="sng" dirty="0" err="1">
                <a:latin typeface="Stag LCG Semibold"/>
              </a:rPr>
              <a:t>thesis</a:t>
            </a:r>
            <a:endParaRPr lang="fr-FR" b="1" u="sng" dirty="0">
              <a:latin typeface="Stag LCG Semibold"/>
            </a:endParaRPr>
          </a:p>
          <a:p>
            <a:pPr marL="0" indent="0">
              <a:buNone/>
            </a:pPr>
            <a:endParaRPr lang="fr-FR" sz="700" b="1" u="sng" dirty="0">
              <a:latin typeface="Stag LCG Semibold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tag LCG Semibold"/>
              </a:rPr>
              <a:t>Use and development of machine learning tools in the field of Electronic Warfare specifically for passive RADAR intelligence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tag LCG Semibold"/>
              </a:rPr>
              <a:t>RADAR signals deinterlacing includes techniques capable of: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Stag LCG Semibold"/>
              </a:rPr>
              <a:t>Separating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Stag LCG Semibold"/>
              </a:rPr>
              <a:t>Characterizing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Stag LCG Semibold"/>
              </a:rPr>
              <a:t>Identifying all transmitters present in the signal</a:t>
            </a:r>
          </a:p>
          <a:p>
            <a:pPr marL="0" indent="0">
              <a:buNone/>
            </a:pPr>
            <a:endParaRPr lang="en-US" dirty="0">
              <a:latin typeface="Stag LCG Semibold"/>
            </a:endParaRPr>
          </a:p>
          <a:p>
            <a:pPr marL="0" indent="0">
              <a:buNone/>
            </a:pPr>
            <a:r>
              <a:rPr lang="en-US" b="1" u="sng" dirty="0">
                <a:latin typeface="Stag LCG Semibold"/>
              </a:rPr>
              <a:t>Management </a:t>
            </a:r>
          </a:p>
          <a:p>
            <a:pPr marL="0" indent="0">
              <a:buNone/>
            </a:pPr>
            <a:endParaRPr lang="en-US" sz="700" b="1" u="sng" dirty="0">
              <a:latin typeface="Stag LCG Semibold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tag LCG Semibold"/>
              </a:rPr>
              <a:t>Thesis director: Frédéric PASCAL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tag LCG Semibold"/>
              </a:rPr>
              <a:t>co-supervisor : Gilles CHARDON</a:t>
            </a:r>
          </a:p>
          <a:p>
            <a:pPr marL="0" indent="0">
              <a:buNone/>
            </a:pPr>
            <a:endParaRPr lang="en-US" dirty="0">
              <a:latin typeface="Stag LCG Semibold"/>
            </a:endParaRPr>
          </a:p>
          <a:p>
            <a:endParaRPr lang="fr-FR" dirty="0">
              <a:latin typeface="Stag LCG Semibold"/>
            </a:endParaRPr>
          </a:p>
          <a:p>
            <a:pPr marL="0" indent="0">
              <a:buNone/>
            </a:pPr>
            <a:endParaRPr lang="en-US" dirty="0">
              <a:latin typeface="Stag LCG Semibold"/>
            </a:endParaRPr>
          </a:p>
          <a:p>
            <a:endParaRPr lang="fr-FR" dirty="0">
              <a:latin typeface="Stag LCG Semibold"/>
            </a:endParaRPr>
          </a:p>
          <a:p>
            <a:endParaRPr lang="fr-FR" dirty="0">
              <a:latin typeface="Stag LCG Semibold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559CA7-1556-4D9A-B922-D442CCB7DB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10" y="2014614"/>
            <a:ext cx="1689805" cy="760412"/>
          </a:xfrm>
          <a:prstGeom prst="rect">
            <a:avLst/>
          </a:prstGeom>
        </p:spPr>
      </p:pic>
      <p:pic>
        <p:nvPicPr>
          <p:cNvPr id="6" name="Picture 2" descr="Université Paris-Saclay">
            <a:extLst>
              <a:ext uri="{FF2B5EF4-FFF2-40B4-BE49-F238E27FC236}">
                <a16:creationId xmlns:a16="http://schemas.microsoft.com/office/drawing/2014/main" id="{EA9D4B4C-1FC4-4B95-80C2-1C9675F65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6162" y="3810000"/>
            <a:ext cx="1369900" cy="131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77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Stag LCG Semibold"/>
              </a:rPr>
              <a:t>Contextualisation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0" y="1447800"/>
            <a:ext cx="4841392" cy="464820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>
                <a:latin typeface="Stag LCG Semibold"/>
              </a:rPr>
              <a:t>The </a:t>
            </a:r>
            <a:r>
              <a:rPr lang="fr-FR" b="1" u="sng" dirty="0" err="1">
                <a:latin typeface="Stag LCG Semibold"/>
              </a:rPr>
              <a:t>company</a:t>
            </a:r>
            <a:r>
              <a:rPr lang="fr-FR" b="1" u="sng" dirty="0">
                <a:latin typeface="Stag LCG Semibold"/>
              </a:rPr>
              <a:t> </a:t>
            </a:r>
          </a:p>
          <a:p>
            <a:pPr marL="0" indent="0">
              <a:buNone/>
            </a:pPr>
            <a:endParaRPr lang="fr-FR" b="1" dirty="0">
              <a:latin typeface="Stag LCG Semibold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latin typeface="Stag LCG Semibold"/>
              </a:rPr>
              <a:t>AVANTIX (ATOS Group)</a:t>
            </a:r>
            <a:br>
              <a:rPr lang="fr-FR" dirty="0">
                <a:latin typeface="Stag LCG Semibold"/>
              </a:rPr>
            </a:br>
            <a:endParaRPr lang="fr-FR" dirty="0">
              <a:latin typeface="Stag LCG Semibold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tag LCG Semibold"/>
              </a:rPr>
              <a:t>French company that designs critical high-tech systems for strategic industry sectors worldwide</a:t>
            </a:r>
            <a:br>
              <a:rPr lang="en-US" dirty="0">
                <a:latin typeface="Stag LCG Semibold"/>
              </a:rPr>
            </a:br>
            <a:endParaRPr lang="en-US" dirty="0">
              <a:latin typeface="Stag LCG Semibold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tag LCG Semibold"/>
              </a:rPr>
              <a:t>Provides homeland protection and military forces with the capability to control the electromagnetic spectrum, including weak and short duration signals for electronic warfare</a:t>
            </a:r>
            <a:br>
              <a:rPr lang="en-US" dirty="0">
                <a:latin typeface="Stag LCG Semibold"/>
              </a:rPr>
            </a:br>
            <a:endParaRPr lang="en-US" dirty="0">
              <a:latin typeface="Stag LCG Semibold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tag LCG Semibold"/>
              </a:rPr>
              <a:t>Their goal : delivers advanced knowledge of threats and superior tactical situation awareness</a:t>
            </a:r>
          </a:p>
          <a:p>
            <a:endParaRPr lang="en-US" dirty="0">
              <a:latin typeface="Stag LCG Semibold"/>
            </a:endParaRPr>
          </a:p>
          <a:p>
            <a:endParaRPr lang="fr-FR" dirty="0">
              <a:latin typeface="Stag LCG Semibold"/>
            </a:endParaRPr>
          </a:p>
          <a:p>
            <a:pPr marL="0" indent="0">
              <a:buNone/>
            </a:pPr>
            <a:endParaRPr lang="fr-FR" b="1" dirty="0">
              <a:latin typeface="Stag LCG Semibold"/>
            </a:endParaRPr>
          </a:p>
          <a:p>
            <a:pPr marL="0" indent="0">
              <a:buNone/>
            </a:pPr>
            <a:endParaRPr lang="fr-FR" b="1" dirty="0">
              <a:latin typeface="Stag LCG Semibold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B30351-732E-43C0-BA91-A074C7C5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412" y="2286000"/>
            <a:ext cx="600237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6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Stag LCG Semibold"/>
              </a:rPr>
              <a:t>Proposed</a:t>
            </a:r>
            <a:r>
              <a:rPr lang="fr-FR" dirty="0">
                <a:latin typeface="Stag LCG Semibold"/>
              </a:rPr>
              <a:t> </a:t>
            </a:r>
            <a:r>
              <a:rPr lang="fr-FR" dirty="0" err="1">
                <a:latin typeface="Stag LCG Semibold"/>
              </a:rPr>
              <a:t>approach</a:t>
            </a:r>
            <a:endParaRPr lang="fr-FR" dirty="0">
              <a:latin typeface="Stag LCG Semibold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0" y="1524000"/>
            <a:ext cx="11659796" cy="46482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u="sng" dirty="0">
                <a:latin typeface="Stag LCG Semibold"/>
              </a:rPr>
              <a:t>Data description: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Stag LCG Semibold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Stag LCG Semibold"/>
              </a:rPr>
              <a:t>Realistic simulator since real labeled data are not easily accessible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Stag LCG Semibold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Stag LCG Semibold"/>
              </a:rPr>
              <a:t>Each dataset is composed of RADAR pulses, described by only 4 features: </a:t>
            </a:r>
            <a:br>
              <a:rPr lang="en-US" sz="1800" dirty="0">
                <a:latin typeface="Stag LCG Semibold"/>
              </a:rPr>
            </a:br>
            <a:endParaRPr lang="en-US" sz="1800" dirty="0">
              <a:latin typeface="Stag LCG Semibold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latin typeface="Stag LCG Semibold"/>
              </a:rPr>
              <a:t>Frequency (F),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latin typeface="Stag LCG Semibold"/>
              </a:rPr>
              <a:t>Pulse Width (PW)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latin typeface="Stag LCG Semibold"/>
              </a:rPr>
              <a:t>Level (L)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latin typeface="Stag LCG Semibold"/>
              </a:rPr>
              <a:t>Time of Arrival (TOA)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800" dirty="0">
              <a:latin typeface="Stag LCG Semibold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Stag LCG Semibold"/>
              </a:rPr>
              <a:t>Unsupervised setting but evaluate methods on labeled datasets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Stag LCG Semibold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Stag LCG Semibold"/>
            </a:endParaRPr>
          </a:p>
          <a:p>
            <a:pPr marL="0" indent="0">
              <a:buNone/>
            </a:pPr>
            <a:endParaRPr lang="en-US" sz="1800" b="1" u="sng" dirty="0">
              <a:latin typeface="Stag LCG Semibold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1800" b="1" dirty="0">
              <a:latin typeface="Stag LCG Semibold"/>
            </a:endParaRPr>
          </a:p>
          <a:p>
            <a:pPr marL="0" indent="0">
              <a:buNone/>
            </a:pPr>
            <a:endParaRPr lang="fr-FR" sz="1800" b="1" dirty="0">
              <a:latin typeface="Stag LCG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53764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Stag LCG Semibold"/>
              </a:rPr>
              <a:t>Proposed</a:t>
            </a:r>
            <a:r>
              <a:rPr lang="fr-FR" dirty="0">
                <a:latin typeface="Stag LCG Semibold"/>
              </a:rPr>
              <a:t> </a:t>
            </a:r>
            <a:r>
              <a:rPr lang="fr-FR" dirty="0" err="1">
                <a:latin typeface="Stag LCG Semibold"/>
              </a:rPr>
              <a:t>approach</a:t>
            </a:r>
            <a:endParaRPr lang="fr-FR" dirty="0">
              <a:latin typeface="Stag LCG Semibold"/>
            </a:endParaRPr>
          </a:p>
        </p:txBody>
      </p:sp>
      <p:graphicFrame>
        <p:nvGraphicFramePr>
          <p:cNvPr id="6" name="Espace réservé du contenu 4">
            <a:extLst>
              <a:ext uri="{FF2B5EF4-FFF2-40B4-BE49-F238E27FC236}">
                <a16:creationId xmlns:a16="http://schemas.microsoft.com/office/drawing/2014/main" id="{CC964052-F78E-41F9-82DA-42F748C1D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993659"/>
              </p:ext>
            </p:extLst>
          </p:nvPr>
        </p:nvGraphicFramePr>
        <p:xfrm>
          <a:off x="2565062" y="2057400"/>
          <a:ext cx="691903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B23C99B5-7230-4C23-89D7-25D8B29B3A55}"/>
              </a:ext>
            </a:extLst>
          </p:cNvPr>
          <p:cNvSpPr txBox="1"/>
          <p:nvPr/>
        </p:nvSpPr>
        <p:spPr>
          <a:xfrm>
            <a:off x="531812" y="1524000"/>
            <a:ext cx="6840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>
                <a:latin typeface="Verdana"/>
                <a:cs typeface="Verdana"/>
              </a:rPr>
              <a:t>Methodology</a:t>
            </a:r>
            <a:r>
              <a:rPr lang="en-US" sz="1400" dirty="0">
                <a:latin typeface="Verdana"/>
                <a:cs typeface="Verdana"/>
              </a:rPr>
              <a:t>: Implementing a two-step strategy for signal deinterlacing</a:t>
            </a:r>
          </a:p>
        </p:txBody>
      </p:sp>
    </p:spTree>
    <p:extLst>
      <p:ext uri="{BB962C8B-B14F-4D97-AF65-F5344CB8AC3E}">
        <p14:creationId xmlns:p14="http://schemas.microsoft.com/office/powerpoint/2010/main" val="34068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F759E-CFC9-4555-9742-9B7D0555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 case</a:t>
            </a:r>
          </a:p>
        </p:txBody>
      </p:sp>
    </p:spTree>
    <p:extLst>
      <p:ext uri="{BB962C8B-B14F-4D97-AF65-F5344CB8AC3E}">
        <p14:creationId xmlns:p14="http://schemas.microsoft.com/office/powerpoint/2010/main" val="63589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8786A6-3DE1-42D1-8C4B-6481F7994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2" y="0"/>
            <a:ext cx="8001000" cy="67272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A14F493-2664-4822-BCB2-22E05281E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6" y="1943477"/>
            <a:ext cx="3949317" cy="297104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D397C57-AB78-4EE0-B79D-ECDBE29F7EB2}"/>
              </a:ext>
            </a:extLst>
          </p:cNvPr>
          <p:cNvSpPr txBox="1">
            <a:spLocks/>
          </p:cNvSpPr>
          <p:nvPr/>
        </p:nvSpPr>
        <p:spPr bwMode="auto">
          <a:xfrm>
            <a:off x="379412" y="365971"/>
            <a:ext cx="11642867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086"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Lucida Sans" charset="0"/>
                <a:ea typeface="ＭＳ Ｐゴシック" charset="0"/>
                <a:cs typeface="Arial" charset="0"/>
              </a:defRPr>
            </a:lvl6pPr>
            <a:lvl7pPr marL="914171"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Lucida Sans" charset="0"/>
                <a:ea typeface="ＭＳ Ｐゴシック" charset="0"/>
                <a:cs typeface="Arial" charset="0"/>
              </a:defRPr>
            </a:lvl7pPr>
            <a:lvl8pPr marL="1371257"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Lucida Sans" charset="0"/>
                <a:ea typeface="ＭＳ Ｐゴシック" charset="0"/>
                <a:cs typeface="Arial" charset="0"/>
              </a:defRPr>
            </a:lvl8pPr>
            <a:lvl9pPr marL="1828343"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Lucida Sans" charset="0"/>
                <a:ea typeface="ＭＳ Ｐゴシック" charset="0"/>
                <a:cs typeface="Arial" charset="0"/>
              </a:defRPr>
            </a:lvl9pPr>
          </a:lstStyle>
          <a:p>
            <a:pPr defTabSz="914400"/>
            <a:r>
              <a:rPr lang="fr-FR" kern="0" dirty="0">
                <a:latin typeface="Stag LCG Medium"/>
              </a:rPr>
              <a:t>Application case</a:t>
            </a:r>
            <a:endParaRPr lang="fr-FR" b="0" i="1" kern="0" dirty="0">
              <a:latin typeface="Stag LCG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8238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65FC9D1-64EB-4109-BF58-DD264B42D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337008"/>
              </p:ext>
            </p:extLst>
          </p:nvPr>
        </p:nvGraphicFramePr>
        <p:xfrm>
          <a:off x="1302119" y="1831962"/>
          <a:ext cx="3369567" cy="3459138"/>
        </p:xfrm>
        <a:graphic>
          <a:graphicData uri="http://schemas.openxmlformats.org/drawingml/2006/table">
            <a:tbl>
              <a:tblPr firstRow="1" bandRow="1"/>
              <a:tblGrid>
                <a:gridCol w="1123189">
                  <a:extLst>
                    <a:ext uri="{9D8B030D-6E8A-4147-A177-3AD203B41FA5}">
                      <a16:colId xmlns:a16="http://schemas.microsoft.com/office/drawing/2014/main" val="2194667135"/>
                    </a:ext>
                  </a:extLst>
                </a:gridCol>
                <a:gridCol w="1123189">
                  <a:extLst>
                    <a:ext uri="{9D8B030D-6E8A-4147-A177-3AD203B41FA5}">
                      <a16:colId xmlns:a16="http://schemas.microsoft.com/office/drawing/2014/main" val="3639552737"/>
                    </a:ext>
                  </a:extLst>
                </a:gridCol>
                <a:gridCol w="1123189">
                  <a:extLst>
                    <a:ext uri="{9D8B030D-6E8A-4147-A177-3AD203B41FA5}">
                      <a16:colId xmlns:a16="http://schemas.microsoft.com/office/drawing/2014/main" val="2214669457"/>
                    </a:ext>
                  </a:extLst>
                </a:gridCol>
              </a:tblGrid>
              <a:tr h="474783"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Pulses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11535"/>
                  </a:ext>
                </a:extLst>
              </a:tr>
              <a:tr h="271305"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94055"/>
                  </a:ext>
                </a:extLst>
              </a:tr>
              <a:tr h="271305"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8 199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236359"/>
                  </a:ext>
                </a:extLst>
              </a:tr>
              <a:tr h="271305"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2 703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178251"/>
                  </a:ext>
                </a:extLst>
              </a:tr>
              <a:tr h="271305"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8 094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277160"/>
                  </a:ext>
                </a:extLst>
              </a:tr>
              <a:tr h="271305"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13 907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068665"/>
                  </a:ext>
                </a:extLst>
              </a:tr>
              <a:tr h="271305"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32 704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21,2%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460137"/>
                  </a:ext>
                </a:extLst>
              </a:tr>
              <a:tr h="271305"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32 726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316381"/>
                  </a:ext>
                </a:extLst>
              </a:tr>
              <a:tr h="271305"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13 892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105140"/>
                  </a:ext>
                </a:extLst>
              </a:tr>
              <a:tr h="271305"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13 891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548711"/>
                  </a:ext>
                </a:extLst>
              </a:tr>
              <a:tr h="271305"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13 502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231668"/>
                  </a:ext>
                </a:extLst>
              </a:tr>
              <a:tr h="271305"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13 368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0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171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257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343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5429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2514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199600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6686" algn="l" defTabSz="45708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2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87774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94DAB7A9-F82B-4866-B6E2-9F18C15BD11A}"/>
              </a:ext>
            </a:extLst>
          </p:cNvPr>
          <p:cNvSpPr txBox="1">
            <a:spLocks/>
          </p:cNvSpPr>
          <p:nvPr/>
        </p:nvSpPr>
        <p:spPr bwMode="auto">
          <a:xfrm>
            <a:off x="379412" y="365971"/>
            <a:ext cx="11642867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086"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Lucida Sans" charset="0"/>
                <a:ea typeface="ＭＳ Ｐゴシック" charset="0"/>
                <a:cs typeface="Arial" charset="0"/>
              </a:defRPr>
            </a:lvl6pPr>
            <a:lvl7pPr marL="914171"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Lucida Sans" charset="0"/>
                <a:ea typeface="ＭＳ Ｐゴシック" charset="0"/>
                <a:cs typeface="Arial" charset="0"/>
              </a:defRPr>
            </a:lvl7pPr>
            <a:lvl8pPr marL="1371257"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Lucida Sans" charset="0"/>
                <a:ea typeface="ＭＳ Ｐゴシック" charset="0"/>
                <a:cs typeface="Arial" charset="0"/>
              </a:defRPr>
            </a:lvl8pPr>
            <a:lvl9pPr marL="1828343"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Lucida Sans" charset="0"/>
                <a:ea typeface="ＭＳ Ｐゴシック" charset="0"/>
                <a:cs typeface="Arial" charset="0"/>
              </a:defRPr>
            </a:lvl9pPr>
          </a:lstStyle>
          <a:p>
            <a:pPr defTabSz="914400"/>
            <a:r>
              <a:rPr lang="fr-FR" kern="0" dirty="0">
                <a:latin typeface="Stag LCG Medium"/>
              </a:rPr>
              <a:t>Application case</a:t>
            </a:r>
            <a:br>
              <a:rPr lang="fr-FR" kern="0" dirty="0">
                <a:latin typeface="Stag LCG Medium"/>
              </a:rPr>
            </a:br>
            <a:r>
              <a:rPr lang="fr-FR" sz="2000" b="0" i="1" kern="0" dirty="0" err="1">
                <a:latin typeface="Stag LCG Medium"/>
              </a:rPr>
              <a:t>Step</a:t>
            </a:r>
            <a:r>
              <a:rPr lang="fr-FR" sz="2000" b="0" i="1" kern="0" dirty="0">
                <a:latin typeface="Stag LCG Medium"/>
              </a:rPr>
              <a:t> 1: Clustering </a:t>
            </a:r>
            <a:r>
              <a:rPr lang="fr-FR" sz="2000" b="0" i="1" kern="0" dirty="0" err="1">
                <a:latin typeface="Stag LCG Medium"/>
              </a:rPr>
              <a:t>with</a:t>
            </a:r>
            <a:r>
              <a:rPr lang="fr-FR" sz="2000" b="0" i="1" kern="0" dirty="0">
                <a:latin typeface="Stag LCG Medium"/>
              </a:rPr>
              <a:t> HDBSCAN</a:t>
            </a:r>
            <a:endParaRPr lang="fr-FR" b="0" i="1" kern="0" dirty="0">
              <a:latin typeface="Stag LCG Medium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730BD4-C442-4F5A-9395-3256BE3E0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511" y="3715416"/>
            <a:ext cx="4610101" cy="30663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5246640-4BC2-42B3-B947-080AE1E67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389" y="662520"/>
            <a:ext cx="4158623" cy="320054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5C70572-1A4A-4A52-8CEA-DAF0CE732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221" y="5236994"/>
            <a:ext cx="1015020" cy="5487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474999A-56E4-4B6F-AFE8-AFB1AA1BE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094" y="5291100"/>
            <a:ext cx="874711" cy="440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E2FAD0C-A7FB-4350-BF46-B0B788275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4591" y="4176912"/>
            <a:ext cx="720451" cy="725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F65FB3B-CF18-4F7C-BA19-AE3057FAF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5438" y="4197376"/>
            <a:ext cx="1062734" cy="725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52D3C4-4D2E-4512-8B32-6A3434826110}"/>
              </a:ext>
            </a:extLst>
          </p:cNvPr>
          <p:cNvSpPr/>
          <p:nvPr/>
        </p:nvSpPr>
        <p:spPr>
          <a:xfrm>
            <a:off x="7931634" y="5920197"/>
            <a:ext cx="242047" cy="201684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6350">
                <a:solidFill>
                  <a:schemeClr val="tx1"/>
                </a:solidFill>
              </a:ln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B010D35-1135-4656-A3D3-1B93F31931DC}"/>
              </a:ext>
            </a:extLst>
          </p:cNvPr>
          <p:cNvCxnSpPr>
            <a:cxnSpLocks/>
            <a:stCxn id="14" idx="0"/>
            <a:endCxn id="13" idx="2"/>
          </p:cNvCxnSpPr>
          <p:nvPr/>
        </p:nvCxnSpPr>
        <p:spPr>
          <a:xfrm flipV="1">
            <a:off x="8052658" y="4923145"/>
            <a:ext cx="514147" cy="997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25B5975-E75F-47A8-BEFF-7B3F8E46202C}"/>
              </a:ext>
            </a:extLst>
          </p:cNvPr>
          <p:cNvSpPr/>
          <p:nvPr/>
        </p:nvSpPr>
        <p:spPr>
          <a:xfrm>
            <a:off x="10567094" y="4044967"/>
            <a:ext cx="242047" cy="152409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6350">
                <a:solidFill>
                  <a:schemeClr val="tx1"/>
                </a:solidFill>
              </a:ln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2972BCE-7C6C-4A3F-842E-2117FD13BCC6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10205042" y="4120369"/>
            <a:ext cx="362052" cy="419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AF8E451-9F5E-4E80-BD2C-C009FC696414}"/>
              </a:ext>
            </a:extLst>
          </p:cNvPr>
          <p:cNvSpPr/>
          <p:nvPr/>
        </p:nvSpPr>
        <p:spPr>
          <a:xfrm>
            <a:off x="10597574" y="6141177"/>
            <a:ext cx="152086" cy="138033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n w="6350">
                <a:solidFill>
                  <a:schemeClr val="tx1"/>
                </a:solidFill>
              </a:ln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F56DF7C-8549-4B69-89F9-76994EE0AF60}"/>
              </a:ext>
            </a:extLst>
          </p:cNvPr>
          <p:cNvCxnSpPr>
            <a:cxnSpLocks/>
            <a:stCxn id="18" idx="1"/>
            <a:endCxn id="10" idx="2"/>
          </p:cNvCxnSpPr>
          <p:nvPr/>
        </p:nvCxnSpPr>
        <p:spPr>
          <a:xfrm flipH="1" flipV="1">
            <a:off x="9430731" y="5785723"/>
            <a:ext cx="1166843" cy="42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8B92B95-7A5F-4356-8EB8-41AD2B98E35F}"/>
              </a:ext>
            </a:extLst>
          </p:cNvPr>
          <p:cNvSpPr/>
          <p:nvPr/>
        </p:nvSpPr>
        <p:spPr>
          <a:xfrm>
            <a:off x="10780294" y="6138579"/>
            <a:ext cx="152086" cy="138033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n w="6350">
                <a:solidFill>
                  <a:schemeClr val="tx1"/>
                </a:solidFill>
              </a:ln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3F02799-5E74-4915-BCBE-71F3F1475608}"/>
              </a:ext>
            </a:extLst>
          </p:cNvPr>
          <p:cNvCxnSpPr>
            <a:cxnSpLocks/>
            <a:stCxn id="20" idx="0"/>
            <a:endCxn id="11" idx="2"/>
          </p:cNvCxnSpPr>
          <p:nvPr/>
        </p:nvCxnSpPr>
        <p:spPr>
          <a:xfrm flipH="1" flipV="1">
            <a:off x="10444450" y="5731617"/>
            <a:ext cx="411887" cy="406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31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445A78-F135-4BB5-9F6B-44CDBD908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937" y="838200"/>
            <a:ext cx="7830048" cy="602311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C68349C-E5DE-4219-9030-C1A02F557C7E}"/>
              </a:ext>
            </a:extLst>
          </p:cNvPr>
          <p:cNvSpPr txBox="1">
            <a:spLocks/>
          </p:cNvSpPr>
          <p:nvPr/>
        </p:nvSpPr>
        <p:spPr bwMode="auto">
          <a:xfrm>
            <a:off x="379412" y="365971"/>
            <a:ext cx="11642867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Verdana" charset="0"/>
                <a:ea typeface="MS PGothic" pitchFamily="34" charset="-128"/>
                <a:cs typeface="Verdana" pitchFamily="34" charset="0"/>
              </a:defRPr>
            </a:lvl5pPr>
            <a:lvl6pPr marL="457086"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Lucida Sans" charset="0"/>
                <a:ea typeface="ＭＳ Ｐゴシック" charset="0"/>
                <a:cs typeface="Arial" charset="0"/>
              </a:defRPr>
            </a:lvl6pPr>
            <a:lvl7pPr marL="914171"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Lucida Sans" charset="0"/>
                <a:ea typeface="ＭＳ Ｐゴシック" charset="0"/>
                <a:cs typeface="Arial" charset="0"/>
              </a:defRPr>
            </a:lvl7pPr>
            <a:lvl8pPr marL="1371257"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Lucida Sans" charset="0"/>
                <a:ea typeface="ＭＳ Ｐゴシック" charset="0"/>
                <a:cs typeface="Arial" charset="0"/>
              </a:defRPr>
            </a:lvl8pPr>
            <a:lvl9pPr marL="1828343" algn="l" rtl="0" eaLnBrk="1" fontAlgn="base" hangingPunct="1">
              <a:spcBef>
                <a:spcPct val="0"/>
              </a:spcBef>
              <a:spcAft>
                <a:spcPct val="0"/>
              </a:spcAft>
              <a:defRPr sz="2399" b="1">
                <a:solidFill>
                  <a:srgbClr val="000000"/>
                </a:solidFill>
                <a:latin typeface="Lucida Sans" charset="0"/>
                <a:ea typeface="ＭＳ Ｐゴシック" charset="0"/>
                <a:cs typeface="Arial" charset="0"/>
              </a:defRPr>
            </a:lvl9pPr>
          </a:lstStyle>
          <a:p>
            <a:pPr defTabSz="914400"/>
            <a:r>
              <a:rPr lang="fr-FR" kern="0" dirty="0">
                <a:latin typeface="Stag LCG Medium"/>
              </a:rPr>
              <a:t>Application case</a:t>
            </a:r>
            <a:br>
              <a:rPr lang="fr-FR" kern="0" dirty="0">
                <a:latin typeface="Stag LCG Medium"/>
              </a:rPr>
            </a:br>
            <a:r>
              <a:rPr lang="fr-FR" sz="2000" b="0" i="1" kern="0" dirty="0" err="1">
                <a:latin typeface="Stag LCG Medium"/>
              </a:rPr>
              <a:t>Step</a:t>
            </a:r>
            <a:r>
              <a:rPr lang="fr-FR" sz="2000" b="0" i="1" kern="0" dirty="0">
                <a:latin typeface="Stag LCG Medium"/>
              </a:rPr>
              <a:t> 2: Cluster fusion</a:t>
            </a:r>
            <a:endParaRPr lang="fr-FR" b="0" i="1" kern="0" dirty="0">
              <a:latin typeface="Stag LCG Medium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E58481A-D76E-40AB-BB4E-47176690D8FB}"/>
              </a:ext>
            </a:extLst>
          </p:cNvPr>
          <p:cNvSpPr txBox="1"/>
          <p:nvPr/>
        </p:nvSpPr>
        <p:spPr>
          <a:xfrm>
            <a:off x="912812" y="2590800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Verdana"/>
                <a:cs typeface="Verdana"/>
              </a:rPr>
              <a:t>Best </a:t>
            </a:r>
            <a:r>
              <a:rPr lang="fr-FR" sz="1400" dirty="0" err="1">
                <a:latin typeface="Verdana"/>
                <a:cs typeface="Verdana"/>
              </a:rPr>
              <a:t>cut</a:t>
            </a:r>
            <a:r>
              <a:rPr lang="fr-FR" sz="1400" dirty="0">
                <a:latin typeface="Verdana"/>
                <a:cs typeface="Verdana"/>
              </a:rPr>
              <a:t> = 4 groups</a:t>
            </a:r>
          </a:p>
        </p:txBody>
      </p:sp>
    </p:spTree>
    <p:extLst>
      <p:ext uri="{BB962C8B-B14F-4D97-AF65-F5344CB8AC3E}">
        <p14:creationId xmlns:p14="http://schemas.microsoft.com/office/powerpoint/2010/main" val="2468378312"/>
      </p:ext>
    </p:extLst>
  </p:cSld>
  <p:clrMapOvr>
    <a:masterClrMapping/>
  </p:clrMapOvr>
</p:sld>
</file>

<file path=ppt/theme/theme1.xml><?xml version="1.0" encoding="utf-8"?>
<a:theme xmlns:a="http://schemas.openxmlformats.org/drawingml/2006/main" name="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tos v4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echnology Unit H1 2016" id="{856ECD45-8D35-1B4B-A616-96EDB291CD92}" vid="{97D919D0-DC5F-584B-A116-7A582B9704CC}"/>
    </a:ext>
  </a:extLst>
</a:theme>
</file>

<file path=ppt/theme/theme3.xml><?xml version="1.0" encoding="utf-8"?>
<a:theme xmlns:a="http://schemas.openxmlformats.org/drawingml/2006/main" name="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13945</TotalTime>
  <Words>346</Words>
  <Application>Microsoft Office PowerPoint</Application>
  <PresentationFormat>Personnalisé</PresentationFormat>
  <Paragraphs>106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9" baseType="lpstr">
      <vt:lpstr>Arial</vt:lpstr>
      <vt:lpstr>Calibri</vt:lpstr>
      <vt:lpstr>Lucida Sans</vt:lpstr>
      <vt:lpstr>Lucida Sans Unicode</vt:lpstr>
      <vt:lpstr>Roboto Light</vt:lpstr>
      <vt:lpstr>Stag LCG Book</vt:lpstr>
      <vt:lpstr>Stag LCG Light</vt:lpstr>
      <vt:lpstr>Stag LCG Medium</vt:lpstr>
      <vt:lpstr>Stag LCG Semibold</vt:lpstr>
      <vt:lpstr>Stag Sans Book</vt:lpstr>
      <vt:lpstr>Stag Sans LCG Book</vt:lpstr>
      <vt:lpstr>Stag Sans LCG Light</vt:lpstr>
      <vt:lpstr>Times New Roman</vt:lpstr>
      <vt:lpstr>Verdana</vt:lpstr>
      <vt:lpstr>Wingdings</vt:lpstr>
      <vt:lpstr>Atos_2016_16-9_template</vt:lpstr>
      <vt:lpstr>1_Atos v4.0</vt:lpstr>
      <vt:lpstr>New Atos Template with corporate colours</vt:lpstr>
      <vt:lpstr>GPI team meeting</vt:lpstr>
      <vt:lpstr>Contextualisation</vt:lpstr>
      <vt:lpstr>Contextualisation</vt:lpstr>
      <vt:lpstr>Proposed approach</vt:lpstr>
      <vt:lpstr>Proposed approach</vt:lpstr>
      <vt:lpstr>Application case</vt:lpstr>
      <vt:lpstr>Présentation PowerPoint</vt:lpstr>
      <vt:lpstr>Présentation PowerPoint</vt:lpstr>
      <vt:lpstr>Présentation PowerPoint</vt:lpstr>
      <vt:lpstr>Présentation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Plénière – 1 an de thèse</dc:title>
  <dc:creator>MOTTIER, MANON</dc:creator>
  <cp:lastModifiedBy>MOTTIER, MANON</cp:lastModifiedBy>
  <cp:revision>153</cp:revision>
  <dcterms:created xsi:type="dcterms:W3CDTF">2020-11-02T13:27:23Z</dcterms:created>
  <dcterms:modified xsi:type="dcterms:W3CDTF">2021-06-08T12:30:44Z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463cba9-5f6c-478d-9329-7b2295e4e8ed_Enabled">
    <vt:lpwstr>true</vt:lpwstr>
  </property>
  <property fmtid="{D5CDD505-2E9C-101B-9397-08002B2CF9AE}" pid="3" name="MSIP_Label_e463cba9-5f6c-478d-9329-7b2295e4e8ed_SetDate">
    <vt:lpwstr>2021-06-08T12:09:58Z</vt:lpwstr>
  </property>
  <property fmtid="{D5CDD505-2E9C-101B-9397-08002B2CF9AE}" pid="4" name="MSIP_Label_e463cba9-5f6c-478d-9329-7b2295e4e8ed_Method">
    <vt:lpwstr>Standard</vt:lpwstr>
  </property>
  <property fmtid="{D5CDD505-2E9C-101B-9397-08002B2CF9AE}" pid="5" name="MSIP_Label_e463cba9-5f6c-478d-9329-7b2295e4e8ed_Name">
    <vt:lpwstr>All Employees_2</vt:lpwstr>
  </property>
  <property fmtid="{D5CDD505-2E9C-101B-9397-08002B2CF9AE}" pid="6" name="MSIP_Label_e463cba9-5f6c-478d-9329-7b2295e4e8ed_SiteId">
    <vt:lpwstr>33440fc6-b7c7-412c-bb73-0e70b0198d5a</vt:lpwstr>
  </property>
  <property fmtid="{D5CDD505-2E9C-101B-9397-08002B2CF9AE}" pid="7" name="MSIP_Label_e463cba9-5f6c-478d-9329-7b2295e4e8ed_ActionId">
    <vt:lpwstr>7313c202-9fb9-41eb-9639-e75215c70671</vt:lpwstr>
  </property>
  <property fmtid="{D5CDD505-2E9C-101B-9397-08002B2CF9AE}" pid="8" name="MSIP_Label_e463cba9-5f6c-478d-9329-7b2295e4e8ed_ContentBits">
    <vt:lpwstr>0</vt:lpwstr>
  </property>
</Properties>
</file>