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700" r:id="rId2"/>
    <p:sldMasterId id="2147483724" r:id="rId3"/>
    <p:sldMasterId id="2147483751" r:id="rId4"/>
    <p:sldMasterId id="2147483770" r:id="rId5"/>
  </p:sldMasterIdLst>
  <p:notesMasterIdLst>
    <p:notesMasterId r:id="rId64"/>
  </p:notesMasterIdLst>
  <p:handoutMasterIdLst>
    <p:handoutMasterId r:id="rId65"/>
  </p:handoutMasterIdLst>
  <p:sldIdLst>
    <p:sldId id="325" r:id="rId6"/>
    <p:sldId id="4195" r:id="rId7"/>
    <p:sldId id="393" r:id="rId8"/>
    <p:sldId id="4273" r:id="rId9"/>
    <p:sldId id="4275" r:id="rId10"/>
    <p:sldId id="4276" r:id="rId11"/>
    <p:sldId id="331" r:id="rId12"/>
    <p:sldId id="4277" r:id="rId13"/>
    <p:sldId id="4278" r:id="rId14"/>
    <p:sldId id="4279" r:id="rId15"/>
    <p:sldId id="4280" r:id="rId16"/>
    <p:sldId id="4281" r:id="rId17"/>
    <p:sldId id="406" r:id="rId18"/>
    <p:sldId id="4253" r:id="rId19"/>
    <p:sldId id="4318" r:id="rId20"/>
    <p:sldId id="4367" r:id="rId21"/>
    <p:sldId id="4208" r:id="rId22"/>
    <p:sldId id="4265" r:id="rId23"/>
    <p:sldId id="4264" r:id="rId24"/>
    <p:sldId id="4286" r:id="rId25"/>
    <p:sldId id="4287" r:id="rId26"/>
    <p:sldId id="4288" r:id="rId27"/>
    <p:sldId id="4366" r:id="rId28"/>
    <p:sldId id="4289" r:id="rId29"/>
    <p:sldId id="4290" r:id="rId30"/>
    <p:sldId id="4320" r:id="rId31"/>
    <p:sldId id="4268" r:id="rId32"/>
    <p:sldId id="4292" r:id="rId33"/>
    <p:sldId id="4322" r:id="rId34"/>
    <p:sldId id="4368" r:id="rId35"/>
    <p:sldId id="4323" r:id="rId36"/>
    <p:sldId id="4324" r:id="rId37"/>
    <p:sldId id="4326" r:id="rId38"/>
    <p:sldId id="4327" r:id="rId39"/>
    <p:sldId id="4328" r:id="rId40"/>
    <p:sldId id="4333" r:id="rId41"/>
    <p:sldId id="4329" r:id="rId42"/>
    <p:sldId id="4330" r:id="rId43"/>
    <p:sldId id="4331" r:id="rId44"/>
    <p:sldId id="4332" r:id="rId45"/>
    <p:sldId id="4304" r:id="rId46"/>
    <p:sldId id="4360" r:id="rId47"/>
    <p:sldId id="4347" r:id="rId48"/>
    <p:sldId id="4369" r:id="rId49"/>
    <p:sldId id="4348" r:id="rId50"/>
    <p:sldId id="4349" r:id="rId51"/>
    <p:sldId id="4351" r:id="rId52"/>
    <p:sldId id="4352" r:id="rId53"/>
    <p:sldId id="4353" r:id="rId54"/>
    <p:sldId id="4363" r:id="rId55"/>
    <p:sldId id="4354" r:id="rId56"/>
    <p:sldId id="4362" r:id="rId57"/>
    <p:sldId id="4364" r:id="rId58"/>
    <p:sldId id="4365" r:id="rId59"/>
    <p:sldId id="4359" r:id="rId60"/>
    <p:sldId id="407" r:id="rId61"/>
    <p:sldId id="4282" r:id="rId62"/>
    <p:sldId id="347" r:id="rId63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1A"/>
    <a:srgbClr val="83BE50"/>
    <a:srgbClr val="B29F00"/>
    <a:srgbClr val="00AEEF"/>
    <a:srgbClr val="174760"/>
    <a:srgbClr val="E9242A"/>
    <a:srgbClr val="669900"/>
    <a:srgbClr val="F2F2F2"/>
    <a:srgbClr val="0066A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9" autoAdjust="0"/>
    <p:restoredTop sz="96517" autoAdjust="0"/>
  </p:normalViewPr>
  <p:slideViewPr>
    <p:cSldViewPr>
      <p:cViewPr varScale="1">
        <p:scale>
          <a:sx n="153" d="100"/>
          <a:sy n="153" d="100"/>
        </p:scale>
        <p:origin x="40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240" y="14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8D35-C925-4B78-8BD4-A0245E8CA4FD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</dgm:pt>
    <dgm:pt modelId="{C9D8EE4F-F58D-4351-8E4C-1A706AF70CA8}">
      <dgm:prSet phldrT="[Texte]" custT="1"/>
      <dgm:spPr>
        <a:xfrm rot="5400000">
          <a:off x="-302696" y="303984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gm:t>
    </dgm:pt>
    <dgm:pt modelId="{7194B44B-34E5-4721-9DD5-A1D963DD8194}" type="parTrans" cxnId="{352765BA-077C-466D-B0D7-8E8DB2052A61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00175-DBAE-4259-B402-B68AD4B0B3F4}" type="sibTrans" cxnId="{352765BA-077C-466D-B0D7-8E8DB2052A61}">
      <dgm:prSet custT="1"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6307-C979-4230-A607-5D8431FA6670}">
      <dgm:prSet phldrT="[Texte]" custT="1"/>
      <dgm:spPr>
        <a:xfrm rot="5400000">
          <a:off x="-302696" y="2033721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gm:t>
    </dgm:pt>
    <dgm:pt modelId="{5D5A0C2E-FF7B-43C6-AA77-7CE1AB804109}" type="par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CED16-12B6-4A22-83BC-B43F376CF4E6}" type="sib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E9DC3-8CA0-450E-884C-B1BD3762AC7D}">
      <dgm:prSet custT="1"/>
      <dgm:spPr>
        <a:xfrm rot="5400000">
          <a:off x="3509968" y="-2096095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gm:t>
    </dgm:pt>
    <dgm:pt modelId="{0900770E-1168-40C5-BC90-0A2C31DD7386}" type="par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069B-2B6F-4BBE-B7D0-99F6F8AACE62}" type="sib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0F58E-1F74-40CD-B108-6CEB8FE4F95E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1EEB112-652E-4F78-939E-A756EDFD0096}" type="par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0F051-9002-4F94-BE55-F76313286E73}" type="sib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74E4F-8AE0-4F8C-BB1A-1BFA2615DFF6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</dgm:t>
    </dgm:pt>
    <dgm:pt modelId="{924A398A-B7EA-4C36-87E9-05F4D8C26A54}" type="parTrans" cxnId="{113830D0-6185-4784-90B8-DAB10D7572C2}">
      <dgm:prSet/>
      <dgm:spPr/>
      <dgm:t>
        <a:bodyPr/>
        <a:lstStyle/>
        <a:p>
          <a:endParaRPr lang="fr-FR" sz="1600"/>
        </a:p>
      </dgm:t>
    </dgm:pt>
    <dgm:pt modelId="{B2AD6BFE-0EB2-4E36-8B7B-2E27B4064E49}" type="sibTrans" cxnId="{113830D0-6185-4784-90B8-DAB10D7572C2}">
      <dgm:prSet/>
      <dgm:spPr/>
      <dgm:t>
        <a:bodyPr/>
        <a:lstStyle/>
        <a:p>
          <a:endParaRPr lang="fr-FR" sz="1600"/>
        </a:p>
      </dgm:t>
    </dgm:pt>
    <dgm:pt modelId="{F7619597-FF2E-42BA-80BB-C12C5BD46269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gm:t>
    </dgm:pt>
    <dgm:pt modelId="{CA11DA1C-189D-401B-BE82-E385C3487DB1}" type="parTrans" cxnId="{C7CEDD33-03C0-4438-B64D-CA3A8553762F}">
      <dgm:prSet/>
      <dgm:spPr/>
      <dgm:t>
        <a:bodyPr/>
        <a:lstStyle/>
        <a:p>
          <a:endParaRPr lang="fr-FR" sz="1600"/>
        </a:p>
      </dgm:t>
    </dgm:pt>
    <dgm:pt modelId="{5F711C29-111C-47DC-B6FB-07188C0C18E6}" type="sibTrans" cxnId="{C7CEDD33-03C0-4438-B64D-CA3A8553762F}">
      <dgm:prSet/>
      <dgm:spPr/>
      <dgm:t>
        <a:bodyPr/>
        <a:lstStyle/>
        <a:p>
          <a:endParaRPr lang="fr-FR" sz="1600"/>
        </a:p>
      </dgm:t>
    </dgm:pt>
    <dgm:pt modelId="{8E15493E-2BA3-47FD-BD6A-5769AC395FA8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6E9A1BB-D70D-463D-8A74-F170D3D94C55}" type="parTrans" cxnId="{397EB670-A04A-4967-A3FF-82D0F95004A6}">
      <dgm:prSet/>
      <dgm:spPr/>
      <dgm:t>
        <a:bodyPr/>
        <a:lstStyle/>
        <a:p>
          <a:endParaRPr lang="fr-FR"/>
        </a:p>
      </dgm:t>
    </dgm:pt>
    <dgm:pt modelId="{99FA98FA-5A15-4803-AD3D-3E737A27B368}" type="sibTrans" cxnId="{397EB670-A04A-4967-A3FF-82D0F95004A6}">
      <dgm:prSet/>
      <dgm:spPr/>
      <dgm:t>
        <a:bodyPr/>
        <a:lstStyle/>
        <a:p>
          <a:endParaRPr lang="fr-FR"/>
        </a:p>
      </dgm:t>
    </dgm:pt>
    <dgm:pt modelId="{CFF2CF8D-B476-4759-8392-3815797C10DF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A6505FF-CB25-4414-A9FD-2BD9F8F0938D}" type="parTrans" cxnId="{EDFAF383-1EA2-4E2C-A537-3FED04E610C0}">
      <dgm:prSet/>
      <dgm:spPr/>
      <dgm:t>
        <a:bodyPr/>
        <a:lstStyle/>
        <a:p>
          <a:endParaRPr lang="fr-FR"/>
        </a:p>
      </dgm:t>
    </dgm:pt>
    <dgm:pt modelId="{CAD0261F-4ACE-4D8A-A1FE-35D021C5CC65}" type="sibTrans" cxnId="{EDFAF383-1EA2-4E2C-A537-3FED04E610C0}">
      <dgm:prSet/>
      <dgm:spPr/>
      <dgm:t>
        <a:bodyPr/>
        <a:lstStyle/>
        <a:p>
          <a:endParaRPr lang="fr-FR"/>
        </a:p>
      </dgm:t>
    </dgm:pt>
    <dgm:pt modelId="{D88DA67E-3233-4170-AA5D-BD7A6ECB4255}" type="pres">
      <dgm:prSet presAssocID="{776C8D35-C925-4B78-8BD4-A0245E8CA4FD}" presName="linearFlow" presStyleCnt="0">
        <dgm:presLayoutVars>
          <dgm:dir/>
          <dgm:animLvl val="lvl"/>
          <dgm:resizeHandles val="exact"/>
        </dgm:presLayoutVars>
      </dgm:prSet>
      <dgm:spPr/>
    </dgm:pt>
    <dgm:pt modelId="{1956F7C0-A74A-4C43-A332-DAE19972E8A6}" type="pres">
      <dgm:prSet presAssocID="{C9D8EE4F-F58D-4351-8E4C-1A706AF70CA8}" presName="composite" presStyleCnt="0"/>
      <dgm:spPr/>
    </dgm:pt>
    <dgm:pt modelId="{10B3A7C1-0211-4E3C-81B5-44A8E77A418A}" type="pres">
      <dgm:prSet presAssocID="{C9D8EE4F-F58D-4351-8E4C-1A706AF70CA8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33AC5B50-31CB-4BCE-AA58-DA492CFC3C36}" type="pres">
      <dgm:prSet presAssocID="{C9D8EE4F-F58D-4351-8E4C-1A706AF70CA8}" presName="parSh" presStyleLbl="node1" presStyleIdx="0" presStyleCnt="2"/>
      <dgm:spPr/>
    </dgm:pt>
    <dgm:pt modelId="{1FA28F10-EE53-4046-A7D7-8CCAF24B7BD1}" type="pres">
      <dgm:prSet presAssocID="{C9D8EE4F-F58D-4351-8E4C-1A706AF70CA8}" presName="desTx" presStyleLbl="fgAcc1" presStyleIdx="0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  <dgm:pt modelId="{1569326D-EAD1-488F-96A5-7E7AE3A998D8}" type="pres">
      <dgm:prSet presAssocID="{FE900175-DBAE-4259-B402-B68AD4B0B3F4}" presName="sibTrans" presStyleLbl="sibTrans2D1" presStyleIdx="0" presStyleCnt="1"/>
      <dgm:spPr/>
    </dgm:pt>
    <dgm:pt modelId="{F935E311-E7CD-4047-B879-3CD1121662A4}" type="pres">
      <dgm:prSet presAssocID="{FE900175-DBAE-4259-B402-B68AD4B0B3F4}" presName="connTx" presStyleLbl="sibTrans2D1" presStyleIdx="0" presStyleCnt="1"/>
      <dgm:spPr/>
    </dgm:pt>
    <dgm:pt modelId="{3F6913DC-96B9-40EF-967A-B8984E5BFB96}" type="pres">
      <dgm:prSet presAssocID="{3C826307-C979-4230-A607-5D8431FA6670}" presName="composite" presStyleCnt="0"/>
      <dgm:spPr/>
    </dgm:pt>
    <dgm:pt modelId="{6BE09510-3AAE-4CAE-9C76-C55C9EB7602D}" type="pres">
      <dgm:prSet presAssocID="{3C826307-C979-4230-A607-5D8431FA6670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AF0B9A31-6A56-47D8-BC75-1921471E2489}" type="pres">
      <dgm:prSet presAssocID="{3C826307-C979-4230-A607-5D8431FA6670}" presName="parSh" presStyleLbl="node1" presStyleIdx="1" presStyleCnt="2"/>
      <dgm:spPr/>
    </dgm:pt>
    <dgm:pt modelId="{4768C460-B16B-4A0B-BC4D-0A6416846D13}" type="pres">
      <dgm:prSet presAssocID="{3C826307-C979-4230-A607-5D8431FA6670}" presName="desTx" presStyleLbl="fgAcc1" presStyleIdx="1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2E2DB40A-B7F9-4755-AF04-92FF7AC5235D}" type="presOf" srcId="{8E15493E-2BA3-47FD-BD6A-5769AC395FA8}" destId="{4768C460-B16B-4A0B-BC4D-0A6416846D13}" srcOrd="0" destOrd="1" presId="urn:microsoft.com/office/officeart/2005/8/layout/process3"/>
    <dgm:cxn modelId="{DAAE8512-97E8-4AA3-BB99-CCF19F1B4D17}" type="presOf" srcId="{CFF2CF8D-B476-4759-8392-3815797C10DF}" destId="{4768C460-B16B-4A0B-BC4D-0A6416846D13}" srcOrd="0" destOrd="3" presId="urn:microsoft.com/office/officeart/2005/8/layout/process3"/>
    <dgm:cxn modelId="{A2DA5029-D4AF-4F13-9E22-9B900CA178D1}" type="presOf" srcId="{C9D8EE4F-F58D-4351-8E4C-1A706AF70CA8}" destId="{10B3A7C1-0211-4E3C-81B5-44A8E77A418A}" srcOrd="0" destOrd="0" presId="urn:microsoft.com/office/officeart/2005/8/layout/process3"/>
    <dgm:cxn modelId="{C7CEDD33-03C0-4438-B64D-CA3A8553762F}" srcId="{3C826307-C979-4230-A607-5D8431FA6670}" destId="{F7619597-FF2E-42BA-80BB-C12C5BD46269}" srcOrd="4" destOrd="0" parTransId="{CA11DA1C-189D-401B-BE82-E385C3487DB1}" sibTransId="{5F711C29-111C-47DC-B6FB-07188C0C18E6}"/>
    <dgm:cxn modelId="{AA87153D-7F0C-49C6-BDDA-77F85088B7E9}" type="presOf" srcId="{C9D8EE4F-F58D-4351-8E4C-1A706AF70CA8}" destId="{33AC5B50-31CB-4BCE-AA58-DA492CFC3C36}" srcOrd="1" destOrd="0" presId="urn:microsoft.com/office/officeart/2005/8/layout/process3"/>
    <dgm:cxn modelId="{1BA1205C-2937-4BA1-96F8-A0185C87CD5F}" type="presOf" srcId="{8680F58E-1F74-40CD-B108-6CEB8FE4F95E}" destId="{4768C460-B16B-4A0B-BC4D-0A6416846D13}" srcOrd="0" destOrd="0" presId="urn:microsoft.com/office/officeart/2005/8/layout/process3"/>
    <dgm:cxn modelId="{2696EB5F-1B49-4D9A-8172-A74320832BCF}" srcId="{3C826307-C979-4230-A607-5D8431FA6670}" destId="{8680F58E-1F74-40CD-B108-6CEB8FE4F95E}" srcOrd="0" destOrd="0" parTransId="{01EEB112-652E-4F78-939E-A756EDFD0096}" sibTransId="{8D60F051-9002-4F94-BE55-F76313286E73}"/>
    <dgm:cxn modelId="{F1CAC466-6C1F-4224-9574-2CA30A785B79}" srcId="{776C8D35-C925-4B78-8BD4-A0245E8CA4FD}" destId="{3C826307-C979-4230-A607-5D8431FA6670}" srcOrd="1" destOrd="0" parTransId="{5D5A0C2E-FF7B-43C6-AA77-7CE1AB804109}" sibTransId="{BA9CED16-12B6-4A22-83BC-B43F376CF4E6}"/>
    <dgm:cxn modelId="{FAEE226A-BD90-44FD-A6A7-14F8A858A9D4}" srcId="{C9D8EE4F-F58D-4351-8E4C-1A706AF70CA8}" destId="{8C4E9DC3-8CA0-450E-884C-B1BD3762AC7D}" srcOrd="0" destOrd="0" parTransId="{0900770E-1168-40C5-BC90-0A2C31DD7386}" sibTransId="{483B069B-2B6F-4BBE-B7D0-99F6F8AACE62}"/>
    <dgm:cxn modelId="{11949350-3103-4643-95E3-0FF6CCF20881}" type="presOf" srcId="{3C826307-C979-4230-A607-5D8431FA6670}" destId="{AF0B9A31-6A56-47D8-BC75-1921471E2489}" srcOrd="1" destOrd="0" presId="urn:microsoft.com/office/officeart/2005/8/layout/process3"/>
    <dgm:cxn modelId="{397EB670-A04A-4967-A3FF-82D0F95004A6}" srcId="{3C826307-C979-4230-A607-5D8431FA6670}" destId="{8E15493E-2BA3-47FD-BD6A-5769AC395FA8}" srcOrd="1" destOrd="0" parTransId="{E6E9A1BB-D70D-463D-8A74-F170D3D94C55}" sibTransId="{99FA98FA-5A15-4803-AD3D-3E737A27B368}"/>
    <dgm:cxn modelId="{4ED05854-E9B8-4FDE-94A0-7E813C987E79}" type="presOf" srcId="{8C4E9DC3-8CA0-450E-884C-B1BD3762AC7D}" destId="{1FA28F10-EE53-4046-A7D7-8CCAF24B7BD1}" srcOrd="0" destOrd="0" presId="urn:microsoft.com/office/officeart/2005/8/layout/process3"/>
    <dgm:cxn modelId="{ACCFB054-67C8-4096-B9F7-ED6B3D7A8C20}" type="presOf" srcId="{F7619597-FF2E-42BA-80BB-C12C5BD46269}" destId="{4768C460-B16B-4A0B-BC4D-0A6416846D13}" srcOrd="0" destOrd="4" presId="urn:microsoft.com/office/officeart/2005/8/layout/process3"/>
    <dgm:cxn modelId="{EDFAF383-1EA2-4E2C-A537-3FED04E610C0}" srcId="{3C826307-C979-4230-A607-5D8431FA6670}" destId="{CFF2CF8D-B476-4759-8392-3815797C10DF}" srcOrd="3" destOrd="0" parTransId="{3A6505FF-CB25-4414-A9FD-2BD9F8F0938D}" sibTransId="{CAD0261F-4ACE-4D8A-A1FE-35D021C5CC65}"/>
    <dgm:cxn modelId="{691E888E-111A-43C5-B62C-1B2F27577D2B}" type="presOf" srcId="{FE900175-DBAE-4259-B402-B68AD4B0B3F4}" destId="{F935E311-E7CD-4047-B879-3CD1121662A4}" srcOrd="1" destOrd="0" presId="urn:microsoft.com/office/officeart/2005/8/layout/process3"/>
    <dgm:cxn modelId="{FA3FF1AF-25A4-4E75-BAD6-9AED4E02A716}" type="presOf" srcId="{CE974E4F-8AE0-4F8C-BB1A-1BFA2615DFF6}" destId="{4768C460-B16B-4A0B-BC4D-0A6416846D13}" srcOrd="0" destOrd="2" presId="urn:microsoft.com/office/officeart/2005/8/layout/process3"/>
    <dgm:cxn modelId="{352765BA-077C-466D-B0D7-8E8DB2052A61}" srcId="{776C8D35-C925-4B78-8BD4-A0245E8CA4FD}" destId="{C9D8EE4F-F58D-4351-8E4C-1A706AF70CA8}" srcOrd="0" destOrd="0" parTransId="{7194B44B-34E5-4721-9DD5-A1D963DD8194}" sibTransId="{FE900175-DBAE-4259-B402-B68AD4B0B3F4}"/>
    <dgm:cxn modelId="{422756BE-2E16-480F-BC80-A208DB2E87CB}" type="presOf" srcId="{3C826307-C979-4230-A607-5D8431FA6670}" destId="{6BE09510-3AAE-4CAE-9C76-C55C9EB7602D}" srcOrd="0" destOrd="0" presId="urn:microsoft.com/office/officeart/2005/8/layout/process3"/>
    <dgm:cxn modelId="{113830D0-6185-4784-90B8-DAB10D7572C2}" srcId="{3C826307-C979-4230-A607-5D8431FA6670}" destId="{CE974E4F-8AE0-4F8C-BB1A-1BFA2615DFF6}" srcOrd="2" destOrd="0" parTransId="{924A398A-B7EA-4C36-87E9-05F4D8C26A54}" sibTransId="{B2AD6BFE-0EB2-4E36-8B7B-2E27B4064E49}"/>
    <dgm:cxn modelId="{441DE4D2-1D1D-4019-AD2E-DB21CC435E4A}" type="presOf" srcId="{776C8D35-C925-4B78-8BD4-A0245E8CA4FD}" destId="{D88DA67E-3233-4170-AA5D-BD7A6ECB4255}" srcOrd="0" destOrd="0" presId="urn:microsoft.com/office/officeart/2005/8/layout/process3"/>
    <dgm:cxn modelId="{A76256F6-1835-4B4D-9674-BCBF4F04B75C}" type="presOf" srcId="{FE900175-DBAE-4259-B402-B68AD4B0B3F4}" destId="{1569326D-EAD1-488F-96A5-7E7AE3A998D8}" srcOrd="0" destOrd="0" presId="urn:microsoft.com/office/officeart/2005/8/layout/process3"/>
    <dgm:cxn modelId="{A10E7748-7917-4E58-8EA4-0FE4A590D8E3}" type="presParOf" srcId="{D88DA67E-3233-4170-AA5D-BD7A6ECB4255}" destId="{1956F7C0-A74A-4C43-A332-DAE19972E8A6}" srcOrd="0" destOrd="0" presId="urn:microsoft.com/office/officeart/2005/8/layout/process3"/>
    <dgm:cxn modelId="{49D290BF-2AD9-4144-9E33-F22C8964E4A0}" type="presParOf" srcId="{1956F7C0-A74A-4C43-A332-DAE19972E8A6}" destId="{10B3A7C1-0211-4E3C-81B5-44A8E77A418A}" srcOrd="0" destOrd="0" presId="urn:microsoft.com/office/officeart/2005/8/layout/process3"/>
    <dgm:cxn modelId="{1ADFB7A5-8801-45AF-908D-6A91A821E31B}" type="presParOf" srcId="{1956F7C0-A74A-4C43-A332-DAE19972E8A6}" destId="{33AC5B50-31CB-4BCE-AA58-DA492CFC3C36}" srcOrd="1" destOrd="0" presId="urn:microsoft.com/office/officeart/2005/8/layout/process3"/>
    <dgm:cxn modelId="{B1BA960E-2D37-4859-857B-4A50B66A16A3}" type="presParOf" srcId="{1956F7C0-A74A-4C43-A332-DAE19972E8A6}" destId="{1FA28F10-EE53-4046-A7D7-8CCAF24B7BD1}" srcOrd="2" destOrd="0" presId="urn:microsoft.com/office/officeart/2005/8/layout/process3"/>
    <dgm:cxn modelId="{AE9B3CC4-E7A4-4D7B-BFAE-75F2422B1B88}" type="presParOf" srcId="{D88DA67E-3233-4170-AA5D-BD7A6ECB4255}" destId="{1569326D-EAD1-488F-96A5-7E7AE3A998D8}" srcOrd="1" destOrd="0" presId="urn:microsoft.com/office/officeart/2005/8/layout/process3"/>
    <dgm:cxn modelId="{3F175235-D3B1-4104-BC96-2472BF34E1B2}" type="presParOf" srcId="{1569326D-EAD1-488F-96A5-7E7AE3A998D8}" destId="{F935E311-E7CD-4047-B879-3CD1121662A4}" srcOrd="0" destOrd="0" presId="urn:microsoft.com/office/officeart/2005/8/layout/process3"/>
    <dgm:cxn modelId="{4E91B817-D599-41D3-9D83-8A5F4F804BB7}" type="presParOf" srcId="{D88DA67E-3233-4170-AA5D-BD7A6ECB4255}" destId="{3F6913DC-96B9-40EF-967A-B8984E5BFB96}" srcOrd="2" destOrd="0" presId="urn:microsoft.com/office/officeart/2005/8/layout/process3"/>
    <dgm:cxn modelId="{3E1091BA-B970-4879-9371-82DB82F366F1}" type="presParOf" srcId="{3F6913DC-96B9-40EF-967A-B8984E5BFB96}" destId="{6BE09510-3AAE-4CAE-9C76-C55C9EB7602D}" srcOrd="0" destOrd="0" presId="urn:microsoft.com/office/officeart/2005/8/layout/process3"/>
    <dgm:cxn modelId="{85B10FFF-6D36-4A4B-A3E5-286FD08BB0EF}" type="presParOf" srcId="{3F6913DC-96B9-40EF-967A-B8984E5BFB96}" destId="{AF0B9A31-6A56-47D8-BC75-1921471E2489}" srcOrd="1" destOrd="0" presId="urn:microsoft.com/office/officeart/2005/8/layout/process3"/>
    <dgm:cxn modelId="{E06D20C9-ABD5-44DE-B5A2-2EF2B43A3158}" type="presParOf" srcId="{3F6913DC-96B9-40EF-967A-B8984E5BFB96}" destId="{4768C460-B16B-4A0B-BC4D-0A6416846D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5B50-31CB-4BCE-AA58-DA492CFC3C36}">
      <dsp:nvSpPr>
        <dsp:cNvPr id="0" name=""/>
        <dsp:cNvSpPr/>
      </dsp:nvSpPr>
      <dsp:spPr>
        <a:xfrm>
          <a:off x="3160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sp:txBody>
      <dsp:txXfrm>
        <a:off x="276760" y="21436"/>
        <a:ext cx="2165703" cy="547200"/>
      </dsp:txXfrm>
    </dsp:sp>
    <dsp:sp modelId="{1FA28F10-EE53-4046-A7D7-8CCAF24B7BD1}">
      <dsp:nvSpPr>
        <dsp:cNvPr id="0" name=""/>
        <dsp:cNvSpPr/>
      </dsp:nvSpPr>
      <dsp:spPr>
        <a:xfrm>
          <a:off x="558815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sp:txBody>
      <dsp:txXfrm>
        <a:off x="655442" y="616056"/>
        <a:ext cx="2519649" cy="1882786"/>
      </dsp:txXfrm>
    </dsp:sp>
    <dsp:sp modelId="{1569326D-EAD1-488F-96A5-7E7AE3A998D8}">
      <dsp:nvSpPr>
        <dsp:cNvPr id="0" name=""/>
        <dsp:cNvSpPr/>
      </dsp:nvSpPr>
      <dsp:spPr>
        <a:xfrm>
          <a:off x="3127330" y="-42680"/>
          <a:ext cx="871884" cy="67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330" y="92407"/>
        <a:ext cx="669254" cy="405260"/>
      </dsp:txXfrm>
    </dsp:sp>
    <dsp:sp modelId="{AF0B9A31-6A56-47D8-BC75-1921471E2489}">
      <dsp:nvSpPr>
        <dsp:cNvPr id="0" name=""/>
        <dsp:cNvSpPr/>
      </dsp:nvSpPr>
      <dsp:spPr>
        <a:xfrm>
          <a:off x="4361129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sp:txBody>
      <dsp:txXfrm>
        <a:off x="4634729" y="21436"/>
        <a:ext cx="2165703" cy="547200"/>
      </dsp:txXfrm>
    </dsp:sp>
    <dsp:sp modelId="{4768C460-B16B-4A0B-BC4D-0A6416846D13}">
      <dsp:nvSpPr>
        <dsp:cNvPr id="0" name=""/>
        <dsp:cNvSpPr/>
      </dsp:nvSpPr>
      <dsp:spPr>
        <a:xfrm>
          <a:off x="4916784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sp:txBody>
      <dsp:txXfrm>
        <a:off x="5013411" y="616056"/>
        <a:ext cx="2519649" cy="188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26798" r="5868" b="27271"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F997-9B5F-4A82-AF31-6E87F2574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72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8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5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Complétude : Un radar est éclaté en plusieurs clusters</a:t>
            </a:r>
          </a:p>
          <a:p>
            <a:r>
              <a:rPr lang="fr-FR" dirty="0"/>
              <a:t>Homogénéité : Un cluster comprend les impulsions d’un seul radar (mélange)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9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Radar 0	36 428	98,8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Radar 1	470	1,2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1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7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fr-FR" b="1" u="sng" dirty="0" err="1"/>
              <a:t>pd.crosstab</a:t>
            </a:r>
            <a:r>
              <a:rPr lang="fr-FR" b="1" u="sng" dirty="0"/>
              <a:t>(temp['</a:t>
            </a:r>
            <a:r>
              <a:rPr lang="fr-FR" b="1" u="sng" dirty="0" err="1"/>
              <a:t>ID_radar</a:t>
            </a:r>
            <a:r>
              <a:rPr lang="fr-FR" b="1" u="sng" dirty="0"/>
              <a:t>'], temp['</a:t>
            </a:r>
            <a:r>
              <a:rPr lang="fr-FR" b="1" u="sng" dirty="0" err="1"/>
              <a:t>cluster_ot_toa</a:t>
            </a:r>
            <a:r>
              <a:rPr lang="fr-FR" b="1" u="sng" dirty="0"/>
              <a:t>'])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/>
              <a:t>Emetteur		0		1		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0		0		3 825		14 221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1		142		0		0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6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9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fr-FR" b="1" u="sng" dirty="0" err="1"/>
              <a:t>pd.crosstab</a:t>
            </a:r>
            <a:r>
              <a:rPr lang="fr-FR" b="1" u="sng" dirty="0"/>
              <a:t>(temp['</a:t>
            </a:r>
            <a:r>
              <a:rPr lang="fr-FR" b="1" u="sng" dirty="0" err="1"/>
              <a:t>ID_radar</a:t>
            </a:r>
            <a:r>
              <a:rPr lang="fr-FR" b="1" u="sng" dirty="0"/>
              <a:t>'], temp['</a:t>
            </a:r>
            <a:r>
              <a:rPr lang="fr-FR" b="1" u="sng" dirty="0" err="1"/>
              <a:t>cluster_ot_toa</a:t>
            </a:r>
            <a:r>
              <a:rPr lang="fr-FR" b="1" u="sng" dirty="0"/>
              <a:t>'])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/>
              <a:t>Emetteur	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0		0	0	0	7 812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1		0	0		13 080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2		0	3 562	0	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3		0	0	350	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4		25 195	0	0	0</a:t>
            </a:r>
          </a:p>
          <a:p>
            <a:endParaRPr lang="fr-FR" dirty="0"/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fr-FR" b="1" u="sng" dirty="0" err="1"/>
              <a:t>pd.crosstab</a:t>
            </a:r>
            <a:r>
              <a:rPr lang="fr-FR" b="1" u="sng" dirty="0"/>
              <a:t>(temp['</a:t>
            </a:r>
            <a:r>
              <a:rPr lang="fr-FR" b="1" u="sng" dirty="0" err="1"/>
              <a:t>ID_radar</a:t>
            </a:r>
            <a:r>
              <a:rPr lang="fr-FR" b="1" u="sng" dirty="0"/>
              <a:t>'], temp['</a:t>
            </a:r>
            <a:r>
              <a:rPr lang="fr-FR" b="1" u="sng" dirty="0" err="1"/>
              <a:t>cluster_ot_lvl</a:t>
            </a:r>
            <a:r>
              <a:rPr lang="fr-FR" b="1" u="sng" dirty="0"/>
              <a:t>'])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/>
              <a:t>Emetteur	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0		0	7 812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1		0	13 080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2		0	3 562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3		350	0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Radar 4		0	25 195	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8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0	1 576	3,2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1	1 725	3,5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2	50	0,1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3	9 319	18,6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4	37 329	74,7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76749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417446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97047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609179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7359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36137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9054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96176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059459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298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36049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94266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0330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6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14" y="485778"/>
            <a:ext cx="8229600" cy="577453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0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6958"/>
            <a:endParaRPr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02" y="4631191"/>
            <a:ext cx="843955" cy="4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9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3203848" y="1995686"/>
            <a:ext cx="5472608" cy="108012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3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62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852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10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53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527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647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879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02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5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01697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5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1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48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26" y="-706594"/>
            <a:ext cx="10434122" cy="633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37426" y="-706594"/>
            <a:ext cx="10434122" cy="6338903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479635" y="4646845"/>
            <a:ext cx="1847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8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2931" y="4658001"/>
            <a:ext cx="2412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525" y="43178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80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2242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8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3789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8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355" y="0"/>
            <a:ext cx="9142645" cy="522346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2645" cy="514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824804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3545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324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871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193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67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3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85234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503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52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619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3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79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26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213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8613" y="1189038"/>
            <a:ext cx="8505826" cy="327977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chemeClr val="tx1"/>
              </a:buClr>
              <a:buFont typeface="Stag Sans Book" pitchFamily="34" charset="0"/>
              <a:buChar char="•"/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382588" indent="-1809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723900" indent="-18415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914400" indent="-19050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155700" indent="-2317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8613" y="393404"/>
            <a:ext cx="8505825" cy="6166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200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6447" y="202019"/>
            <a:ext cx="2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11440"/>
            <a:ext cx="2917052" cy="202424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800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270000" indent="0">
              <a:buFontTx/>
              <a:buNone/>
              <a:defRPr sz="1400"/>
            </a:lvl2pPr>
            <a:lvl3pPr marL="540000" indent="0">
              <a:buFontTx/>
              <a:buNone/>
              <a:defRPr sz="1400"/>
            </a:lvl3pPr>
            <a:lvl4pPr marL="810000" indent="0">
              <a:buFontTx/>
              <a:buNone/>
              <a:defRPr sz="1400"/>
            </a:lvl4pPr>
            <a:lvl5pPr marL="10800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72" y="336691"/>
            <a:ext cx="1512615" cy="5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70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617015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497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041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74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702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62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0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65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498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111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0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254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1106" y="0"/>
            <a:ext cx="916510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7485318" y="4372678"/>
            <a:ext cx="1497935" cy="5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" y="4708984"/>
            <a:ext cx="3120894" cy="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2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6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774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71364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31080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1867590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91351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898063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853424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2349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8884112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9267714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698158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36505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78419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42127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61745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58037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68351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2990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4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55" r:id="rId29"/>
    <p:sldLayoutId id="2147483682" r:id="rId30"/>
    <p:sldLayoutId id="2147483684" r:id="rId3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30342" y="4719801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000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000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000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31247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5831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1" r:id="rId30"/>
    <p:sldLayoutId id="2147483802" r:id="rId31"/>
    <p:sldLayoutId id="2147483803" r:id="rId3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9726" y="2286000"/>
            <a:ext cx="8804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906D5AB-A71F-4899-A11E-5A485B26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775" y="1059582"/>
            <a:ext cx="5740449" cy="1102519"/>
          </a:xfrm>
        </p:spPr>
        <p:txBody>
          <a:bodyPr/>
          <a:lstStyle/>
          <a:p>
            <a:r>
              <a:rPr lang="fr-FR" dirty="0"/>
              <a:t>Plénière – 2 ans de thèse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D61C6081-205B-43BA-A1D5-AABA25E4C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31" y="2320746"/>
            <a:ext cx="8312194" cy="1115100"/>
          </a:xfrm>
        </p:spPr>
        <p:txBody>
          <a:bodyPr/>
          <a:lstStyle/>
          <a:p>
            <a:r>
              <a:rPr lang="fr-FR" sz="1600" dirty="0"/>
              <a:t>Manon Mottier</a:t>
            </a:r>
          </a:p>
          <a:p>
            <a:r>
              <a:rPr lang="fr-FR" sz="1200" dirty="0"/>
              <a:t>24/06/2021</a:t>
            </a:r>
          </a:p>
        </p:txBody>
      </p:sp>
    </p:spTree>
    <p:extLst>
      <p:ext uri="{BB962C8B-B14F-4D97-AF65-F5344CB8AC3E}">
        <p14:creationId xmlns:p14="http://schemas.microsoft.com/office/powerpoint/2010/main" val="20780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u="sng" dirty="0"/>
              <a:t>Développement d'un algorithme de clustering hiérarchique utilisant les distances de transport optimales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Réduction de la dimensionnalité : chaque cluster est représenté par un histogramme.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distances entre les histogrammes des clusters en utilisant le transport optimal. 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Agrégation des 2 clusters les plus proches, c'est-à-dire les 2 clusters ayant les coûts de transport les plus bas.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nouveaux coûts entre les anciens clusters et les nouveaux.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Répétition des étapes 2 à 4 jusqu'à ce qu'un seul cluster soit obtenu.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Visualisation des résultats sous forme de dendrogramme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56935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u="sng" dirty="0"/>
              <a:t>Construction d'un modèle de décision utilisant plusieurs métriques non supervisées pour couper le dendrogramme et arrêter le regroupement des clusters 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silhouette : mesure l'homogénéité du cluster en utilisant la différence entre tous les points du même cluster et la distance aux points des autres clusters.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Utilisation de 2 distances différentes pour plus de robustesse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</a:t>
            </a:r>
            <a:r>
              <a:rPr lang="fr-FR" dirty="0" err="1"/>
              <a:t>Calinski-Harabasz</a:t>
            </a:r>
            <a:r>
              <a:rPr lang="fr-FR" dirty="0"/>
              <a:t> : mesure la proportion de la variance inter-groupe par rapport à la variance intra-groupe (également appelé critère du ratio de variance).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Davies-</a:t>
            </a:r>
            <a:r>
              <a:rPr lang="fr-FR" dirty="0" err="1"/>
              <a:t>Bouldin</a:t>
            </a:r>
            <a:r>
              <a:rPr lang="fr-FR" dirty="0"/>
              <a:t> : mesure l'homogénéité en utilisant la distance entre un point et son centroïde et la distance entre les autres centroïdes.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Règle de la majorité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78975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Evaluation : </a:t>
            </a:r>
            <a:r>
              <a:rPr lang="fr-FR" dirty="0"/>
              <a:t>Qualité de la fusion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u="sng" dirty="0"/>
              <a:t>Construction d'un modèle d'évaluation pour mesurer la qualité de la fusion sur la base de 3 critères existants :</a:t>
            </a:r>
          </a:p>
          <a:p>
            <a:pPr marL="0" indent="0">
              <a:buNone/>
            </a:pPr>
            <a:endParaRPr lang="fr-FR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Homogénéité : mesure si tous les points d'un cluster donné appartiennent à la même classe (varie entre 0 et 1, 1 indiquant une homogénéité parfaite au sein du cluster).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Complétude : mesure si tous les points d'une classe donnée sont regroupés dans un seul cluster (varie entre 0 et 1, 1 indiquant qu'il n'y a pas de dispersion des données de la classe entre plusieurs clusters).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Taux de non-classification : mesure la quantité de données perdues au cours du processus (</a:t>
            </a:r>
            <a:r>
              <a:rPr lang="fr-FR" dirty="0" err="1"/>
              <a:t>ie</a:t>
            </a:r>
            <a:r>
              <a:rPr lang="fr-FR" dirty="0"/>
              <a:t> outliers). </a:t>
            </a:r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3148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3368B-84A1-42A5-98F7-7F890C5A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49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CE8E420-F881-4C1A-9785-86FFB15E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80" y="555526"/>
            <a:ext cx="6120934" cy="45879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707904" y="3075806"/>
            <a:ext cx="216024" cy="172819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16" idx="3"/>
          </p:cNvCxnSpPr>
          <p:nvPr/>
        </p:nvCxnSpPr>
        <p:spPr>
          <a:xfrm flipH="1" flipV="1">
            <a:off x="2566327" y="2391730"/>
            <a:ext cx="1141577" cy="1548172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E5DA83C-6CAB-41BF-A6A3-7C0550A2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97" y="1527633"/>
            <a:ext cx="2197630" cy="1728193"/>
          </a:xfrm>
          <a:prstGeom prst="rect">
            <a:avLst/>
          </a:prstGeom>
          <a:ln w="12700"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28853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AF7CC-9065-4B4E-8DFA-DB6CA5D8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diverses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2E2FEBA-9F0C-418A-AB9B-7D251ED2A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687447"/>
              </p:ext>
            </p:extLst>
          </p:nvPr>
        </p:nvGraphicFramePr>
        <p:xfrm>
          <a:off x="4788024" y="1059582"/>
          <a:ext cx="388843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">
                  <a:extLst>
                    <a:ext uri="{9D8B030D-6E8A-4147-A177-3AD203B41FA5}">
                      <a16:colId xmlns:a16="http://schemas.microsoft.com/office/drawing/2014/main" val="778853357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048281463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923667343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3301740559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272261579"/>
                    </a:ext>
                  </a:extLst>
                </a:gridCol>
              </a:tblGrid>
              <a:tr h="203778">
                <a:tc>
                  <a:txBody>
                    <a:bodyPr/>
                    <a:lstStyle/>
                    <a:p>
                      <a:r>
                        <a:rPr lang="fr-FR" sz="1100" dirty="0"/>
                        <a:t>Emetteur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Freq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Pulses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65467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r>
                        <a:rPr lang="fr-FR" sz="1100" dirty="0"/>
                        <a:t>B4</a:t>
                      </a:r>
                    </a:p>
                    <a:p>
                      <a:r>
                        <a:rPr lang="fr-FR" sz="1100" dirty="0"/>
                        <a:t>Radar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Aéroporte / Chasse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9757</a:t>
                      </a:r>
                    </a:p>
                    <a:p>
                      <a:r>
                        <a:rPr lang="fr-FR" sz="1100" dirty="0"/>
                        <a:t>9812</a:t>
                      </a:r>
                    </a:p>
                    <a:p>
                      <a:r>
                        <a:rPr lang="fr-FR" sz="1100" dirty="0"/>
                        <a:t>9867</a:t>
                      </a:r>
                    </a:p>
                    <a:p>
                      <a:r>
                        <a:rPr lang="fr-FR" sz="1100" dirty="0"/>
                        <a:t>9922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1,5</a:t>
                      </a:r>
                    </a:p>
                    <a:p>
                      <a:r>
                        <a:rPr lang="fr-FR" sz="1100" dirty="0"/>
                        <a:t>14</a:t>
                      </a:r>
                    </a:p>
                    <a:p>
                      <a:r>
                        <a:rPr lang="fr-FR" sz="1100" dirty="0"/>
                        <a:t>0,7</a:t>
                      </a:r>
                    </a:p>
                    <a:p>
                      <a:r>
                        <a:rPr lang="fr-FR" sz="1100" dirty="0"/>
                        <a:t>38</a:t>
                      </a:r>
                    </a:p>
                    <a:p>
                      <a:r>
                        <a:rPr lang="fr-FR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18 046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29295"/>
                  </a:ext>
                </a:extLst>
              </a:tr>
              <a:tr h="1332393">
                <a:tc>
                  <a:txBody>
                    <a:bodyPr/>
                    <a:lstStyle/>
                    <a:p>
                      <a:r>
                        <a:rPr lang="fr-FR" sz="1100" dirty="0"/>
                        <a:t>D2</a:t>
                      </a:r>
                    </a:p>
                    <a:p>
                      <a:r>
                        <a:rPr lang="fr-FR" sz="1100" dirty="0"/>
                        <a:t>Radar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Aéroporte / Chasse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9600</a:t>
                      </a:r>
                    </a:p>
                    <a:p>
                      <a:r>
                        <a:rPr lang="fr-FR" sz="1100" dirty="0"/>
                        <a:t>9604</a:t>
                      </a:r>
                    </a:p>
                    <a:p>
                      <a:r>
                        <a:rPr lang="fr-FR" sz="1100" dirty="0"/>
                        <a:t>9608</a:t>
                      </a:r>
                    </a:p>
                    <a:p>
                      <a:r>
                        <a:rPr lang="fr-FR" sz="1100" dirty="0"/>
                        <a:t>9616</a:t>
                      </a:r>
                    </a:p>
                    <a:p>
                      <a:r>
                        <a:rPr lang="fr-FR" sz="1100" dirty="0"/>
                        <a:t>9624</a:t>
                      </a:r>
                    </a:p>
                    <a:p>
                      <a:r>
                        <a:rPr lang="fr-FR" sz="1100" dirty="0"/>
                        <a:t>9628</a:t>
                      </a:r>
                    </a:p>
                    <a:p>
                      <a:r>
                        <a:rPr lang="fr-FR" sz="1100" dirty="0"/>
                        <a:t>9632</a:t>
                      </a:r>
                    </a:p>
                    <a:p>
                      <a:r>
                        <a:rPr lang="fr-FR" sz="1100" dirty="0"/>
                        <a:t>9648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42</a:t>
                      </a:r>
                    </a:p>
                    <a:p>
                      <a:r>
                        <a:rPr lang="fr-FR" sz="1100" dirty="0"/>
                        <a:t>21</a:t>
                      </a:r>
                    </a:p>
                    <a:p>
                      <a:r>
                        <a:rPr lang="fr-FR" sz="1100" dirty="0"/>
                        <a:t>1,45</a:t>
                      </a:r>
                    </a:p>
                    <a:p>
                      <a:r>
                        <a:rPr lang="fr-FR" sz="1100" dirty="0"/>
                        <a:t>0,75</a:t>
                      </a:r>
                    </a:p>
                    <a:p>
                      <a:r>
                        <a:rPr lang="fr-FR" sz="1100" dirty="0"/>
                        <a:t>3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87728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DA8493D0-E882-4050-A1E6-C5B43BFE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00" y="2355726"/>
            <a:ext cx="3100472" cy="21299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D27F5E-44F7-4CF7-8790-F2C841D5C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96" y="1191412"/>
            <a:ext cx="4156585" cy="8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2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6CA5B98-3635-4597-9B71-114C45586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88" y="411510"/>
            <a:ext cx="6135080" cy="4731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74400"/>
              </p:ext>
            </p:extLst>
          </p:nvPr>
        </p:nvGraphicFramePr>
        <p:xfrm>
          <a:off x="457023" y="1203598"/>
          <a:ext cx="2331369" cy="1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12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78181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 flipH="1" flipV="1">
            <a:off x="2546830" y="3522510"/>
            <a:ext cx="1017058" cy="345384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3563888" y="3003798"/>
            <a:ext cx="216024" cy="1728192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FDEC41-3F01-4CD1-9BD9-D6A3E7FC1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62" y="2658414"/>
            <a:ext cx="2265668" cy="1728192"/>
          </a:xfrm>
          <a:prstGeom prst="rect">
            <a:avLst/>
          </a:prstGeom>
          <a:ln w="12700"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4228547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7F88859-EA2C-4BBF-BBB8-4812EF9D5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79824"/>
              </p:ext>
            </p:extLst>
          </p:nvPr>
        </p:nvGraphicFramePr>
        <p:xfrm>
          <a:off x="467544" y="1779662"/>
          <a:ext cx="2088232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97D18C68-CAFE-4B12-B396-08A5E8F6D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72360"/>
            <a:ext cx="6084168" cy="49711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11E1F2-14B7-46A6-A26E-07D934897E1D}"/>
              </a:ext>
            </a:extLst>
          </p:cNvPr>
          <p:cNvSpPr/>
          <p:nvPr/>
        </p:nvSpPr>
        <p:spPr>
          <a:xfrm>
            <a:off x="3347864" y="2211710"/>
            <a:ext cx="576064" cy="93610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3A377-2DE6-4D15-BCD2-ADD5FCE9E40A}"/>
              </a:ext>
            </a:extLst>
          </p:cNvPr>
          <p:cNvSpPr/>
          <p:nvPr/>
        </p:nvSpPr>
        <p:spPr>
          <a:xfrm>
            <a:off x="4932042" y="2103698"/>
            <a:ext cx="648070" cy="1044113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C782AA-2B9D-4510-94F5-36BD563B70D9}"/>
              </a:ext>
            </a:extLst>
          </p:cNvPr>
          <p:cNvSpPr/>
          <p:nvPr/>
        </p:nvSpPr>
        <p:spPr>
          <a:xfrm>
            <a:off x="3347864" y="3867894"/>
            <a:ext cx="576064" cy="936102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E4533-3DDB-4900-8303-C2A32254F9B3}"/>
              </a:ext>
            </a:extLst>
          </p:cNvPr>
          <p:cNvSpPr/>
          <p:nvPr/>
        </p:nvSpPr>
        <p:spPr>
          <a:xfrm>
            <a:off x="4932042" y="3795885"/>
            <a:ext cx="648070" cy="1044113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E491-5751-4B1C-B447-F6F7967D9C96}"/>
              </a:ext>
            </a:extLst>
          </p:cNvPr>
          <p:cNvSpPr/>
          <p:nvPr/>
        </p:nvSpPr>
        <p:spPr>
          <a:xfrm>
            <a:off x="3300617" y="499690"/>
            <a:ext cx="576064" cy="93610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A3DD-629E-46BC-8394-7EDAE8C5502E}"/>
              </a:ext>
            </a:extLst>
          </p:cNvPr>
          <p:cNvSpPr/>
          <p:nvPr/>
        </p:nvSpPr>
        <p:spPr>
          <a:xfrm>
            <a:off x="4884795" y="427681"/>
            <a:ext cx="648070" cy="1044113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DC6A2D2-994E-4C59-BCE2-AB320438F4A2}"/>
              </a:ext>
            </a:extLst>
          </p:cNvPr>
          <p:cNvCxnSpPr>
            <a:stCxn id="3" idx="0"/>
            <a:endCxn id="11" idx="2"/>
          </p:cNvCxnSpPr>
          <p:nvPr/>
        </p:nvCxnSpPr>
        <p:spPr>
          <a:xfrm flipH="1" flipV="1">
            <a:off x="3588649" y="1435792"/>
            <a:ext cx="47247" cy="775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9C21233-899A-4D51-A33A-A0FE28DF5819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H="1" flipV="1">
            <a:off x="5208830" y="1471794"/>
            <a:ext cx="47247" cy="631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B2624CE-AA0C-4FE3-9AA3-1BBDDF21720B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635896" y="3147812"/>
            <a:ext cx="0" cy="7200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51F0FFA-AC85-43E3-B453-4F64EDAE3485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5256077" y="3147811"/>
            <a:ext cx="0" cy="64807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6AAA7799-1406-4DDB-B658-6E97EB7A4568}"/>
              </a:ext>
            </a:extLst>
          </p:cNvPr>
          <p:cNvSpPr txBox="1"/>
          <p:nvPr/>
        </p:nvSpPr>
        <p:spPr>
          <a:xfrm>
            <a:off x="3959931" y="1622118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FF0000"/>
                </a:solidFill>
                <a:latin typeface="Verdana"/>
                <a:cs typeface="Verdana"/>
              </a:rPr>
              <a:t>Coût élevé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1C1024C-4B32-4304-AFED-054821E332A6}"/>
              </a:ext>
            </a:extLst>
          </p:cNvPr>
          <p:cNvSpPr txBox="1"/>
          <p:nvPr/>
        </p:nvSpPr>
        <p:spPr>
          <a:xfrm>
            <a:off x="3989028" y="3272327"/>
            <a:ext cx="1002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Verdana"/>
                <a:cs typeface="Verdana"/>
              </a:rPr>
              <a:t>Coût faible</a:t>
            </a:r>
          </a:p>
        </p:txBody>
      </p:sp>
    </p:spTree>
    <p:extLst>
      <p:ext uri="{BB962C8B-B14F-4D97-AF65-F5344CB8AC3E}">
        <p14:creationId xmlns:p14="http://schemas.microsoft.com/office/powerpoint/2010/main" val="130112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587952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2499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Paramètres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Variable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TOA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Cut optimal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Type de données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Histogrammes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Spécificités des données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/>
                        <a:t>Nombre d’impulsions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/>
                        <a:t>Bins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AB07F10-AFF1-4656-BD20-9B1A89D7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038046"/>
            <a:ext cx="5364088" cy="41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8" y="1275606"/>
            <a:ext cx="8744847" cy="2724894"/>
          </a:xfrm>
        </p:spPr>
        <p:txBody>
          <a:bodyPr/>
          <a:lstStyle/>
          <a:p>
            <a:pPr marL="300038" indent="-300038">
              <a:buFont typeface="+mj-lt"/>
              <a:buAutoNum type="romanUcPeriod"/>
            </a:pPr>
            <a:r>
              <a:rPr lang="fr-FR" sz="1800" dirty="0"/>
              <a:t>Introduction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Approche proposée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Applications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Conclusions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7098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95476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8A5DFA0-4D6C-422D-9220-FA60662E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070116"/>
            <a:ext cx="5220072" cy="40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3540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9D54CEF-D879-4454-97A8-1001CF05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987314"/>
            <a:ext cx="5440908" cy="41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6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5BB4CD-45D6-48CB-B41E-A7F703D7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4" y="1712475"/>
            <a:ext cx="2774056" cy="22373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4BB62F-CE68-4EF1-8E8D-524A23A44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333" y="1002629"/>
            <a:ext cx="2303333" cy="17590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E461EEA-A58D-4000-8B2B-83907F786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501" y="3008097"/>
            <a:ext cx="2146076" cy="16508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ACB768-758F-473E-B278-EE388C3D7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825" y="1044873"/>
            <a:ext cx="2412599" cy="17441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C6B7E68-8D40-4AC4-AECB-D9F29DB91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522" y="3042724"/>
            <a:ext cx="2221203" cy="15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43F629-A496-4941-8085-D2B54BE2E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1873621"/>
            <a:ext cx="2867964" cy="19723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DF008D-203C-4BE4-9249-47B0D8DB5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04" y="2973223"/>
            <a:ext cx="2523579" cy="17003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58E90E-8F33-4183-A552-3B63D3454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794" y="1039238"/>
            <a:ext cx="2528358" cy="18053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53A549-4215-491A-B2C9-341381E6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794" y="2973223"/>
            <a:ext cx="2508300" cy="165689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EB5DC18-FABB-4A54-AB4A-F711564CC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243" y="1130877"/>
            <a:ext cx="2508300" cy="16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sz="1400" dirty="0"/>
            </a:br>
            <a:endParaRPr lang="fr-FR" sz="1200" i="1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EFDD657-FAB6-47AE-8514-EACED2EB913B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1B864EC-3750-4EFD-A832-B6B34B497FEC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FBAFA74-0D57-44B2-BD73-D68D85EE586E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734F98C-3C81-470E-9347-DB351DC7BB6B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3E4105-5C58-4E2C-9F20-FE9F55349CA5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4E4B0DE-F8AB-4986-AEBB-81353A79AB8B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A29B8AA-2634-422F-8A21-009136D4BBF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3EE54BE-D63F-4F1B-82CF-91972F2292C8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9F4D627-7471-40CE-91A2-956C5F9F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1" y="1921963"/>
            <a:ext cx="2777107" cy="19459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601808-79D1-48D3-BBAA-5BCF901E4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075" y="2929533"/>
            <a:ext cx="2474502" cy="1730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44611B-76A3-4614-9AD9-A8F72024B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006" y="1028005"/>
            <a:ext cx="2505146" cy="17614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5ADFB1-EABE-40AE-8644-3F04C3926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006" y="2933534"/>
            <a:ext cx="2474503" cy="174115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6399E7A-980C-4A4D-83B7-ECC296746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075" y="1016543"/>
            <a:ext cx="2474503" cy="17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sz="1400" dirty="0"/>
            </a:br>
            <a:endParaRPr lang="fr-FR" sz="1200" i="1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5F4272E-B250-4CBF-8AB5-898288023172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E2B50B9-E380-46CA-85F7-819B432AAC93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D888E1E0-E1D4-4381-98DC-D9B26951B3E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B60AF5E-BA18-4E24-B227-56DA611D0BD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8339693-E05B-4A00-93C7-90FF1C3D11A7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EE61AD1-0FF2-4CAF-9D66-3D6469C63343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050EC09-36E7-48FA-B4D7-04D39EFB39F5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170CC58-4F29-4E99-815A-38EFFE431721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6363F02-B53D-4FD3-95A5-24CC3ACD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7" y="1876839"/>
            <a:ext cx="2889852" cy="19658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BA69B0-39F9-4D7F-B0AB-9231DDD5A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59" y="2941438"/>
            <a:ext cx="2504107" cy="17665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C6F8F0-9555-47A6-9238-830F4C54C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238" y="996857"/>
            <a:ext cx="2558780" cy="17418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12362A-3438-4623-919C-54FEE61AC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440" y="2941438"/>
            <a:ext cx="2610449" cy="174611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E920F9B-F3E5-4CF2-B393-019D8163E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287" y="1041655"/>
            <a:ext cx="2610449" cy="17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6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sz="1400" dirty="0"/>
            </a:br>
            <a:endParaRPr lang="fr-FR" sz="1200" i="1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44B393E-E44E-4050-A0A8-7D07F60A04EE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729CB48-1D85-447D-BE4C-31E44058C87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78F4D3F-F0BA-412C-829C-C3F9C498A53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8D7B6C-B0A6-4DDB-AD76-383BAA484E79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987C486-F026-4741-ABF9-C3B1FBEA392C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5EB20E4-69C0-46DC-83FF-688916150CE7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EDFB394-9FC7-4349-A6BC-9A7EDE5F9DDD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1F137A0-DA5C-4C34-A72A-B9E1D4F817DF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5E051B9F-25AE-4C4A-B502-AB07C82C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" y="1755979"/>
            <a:ext cx="2871547" cy="22076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AD1FBF-E61D-471F-822C-897590E83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914841"/>
            <a:ext cx="2171301" cy="17663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0C53D4-933E-47CB-9219-F41B51471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906" y="999667"/>
            <a:ext cx="2218183" cy="18425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1F6093-AE87-47A9-BC41-1A1D59080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938" y="2931791"/>
            <a:ext cx="2086123" cy="173414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BA4FD18-1128-4290-B811-081DA2BD9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812" y="1056606"/>
            <a:ext cx="2086123" cy="17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2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5325"/>
              </p:ext>
            </p:extLst>
          </p:nvPr>
        </p:nvGraphicFramePr>
        <p:xfrm>
          <a:off x="1259631" y="1779662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04FFF66-F8C7-471C-B647-0263D21BA613}"/>
              </a:ext>
            </a:extLst>
          </p:cNvPr>
          <p:cNvSpPr/>
          <p:nvPr/>
        </p:nvSpPr>
        <p:spPr>
          <a:xfrm>
            <a:off x="3995936" y="1851670"/>
            <a:ext cx="936104" cy="216024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25E4AC-2E52-4C1B-9B30-F48B416425D0}"/>
              </a:ext>
            </a:extLst>
          </p:cNvPr>
          <p:cNvSpPr txBox="1"/>
          <p:nvPr/>
        </p:nvSpPr>
        <p:spPr>
          <a:xfrm>
            <a:off x="3403778" y="1031381"/>
            <a:ext cx="1484702" cy="253916"/>
          </a:xfrm>
          <a:prstGeom prst="rect">
            <a:avLst/>
          </a:prstGeom>
          <a:noFill/>
          <a:ln w="12700">
            <a:solidFill>
              <a:srgbClr val="FE581A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E581A"/>
                </a:solidFill>
                <a:latin typeface="Verdana"/>
                <a:cs typeface="Verdana"/>
              </a:rPr>
              <a:t>Niveau de mélange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FDCFBD0-479E-4BDA-9CDB-DDF82FE043F2}"/>
              </a:ext>
            </a:extLst>
          </p:cNvPr>
          <p:cNvCxnSpPr>
            <a:cxnSpLocks/>
            <a:stCxn id="4" idx="0"/>
            <a:endCxn id="7" idx="2"/>
          </p:cNvCxnSpPr>
          <p:nvPr/>
        </p:nvCxnSpPr>
        <p:spPr>
          <a:xfrm flipH="1" flipV="1">
            <a:off x="4146129" y="1285297"/>
            <a:ext cx="317859" cy="566373"/>
          </a:xfrm>
          <a:prstGeom prst="straightConnector1">
            <a:avLst/>
          </a:prstGeom>
          <a:ln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FC3EE-1A11-4A99-BDA2-334D03FFB966}"/>
              </a:ext>
            </a:extLst>
          </p:cNvPr>
          <p:cNvSpPr/>
          <p:nvPr/>
        </p:nvSpPr>
        <p:spPr>
          <a:xfrm>
            <a:off x="5208476" y="1851670"/>
            <a:ext cx="936104" cy="21602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4632BA-DB42-47AC-BFD1-D6A5C94CD755}"/>
              </a:ext>
            </a:extLst>
          </p:cNvPr>
          <p:cNvSpPr txBox="1"/>
          <p:nvPr/>
        </p:nvSpPr>
        <p:spPr>
          <a:xfrm>
            <a:off x="5185022" y="1162186"/>
            <a:ext cx="1745991" cy="25391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C000"/>
                </a:solidFill>
                <a:latin typeface="Verdana"/>
                <a:cs typeface="Verdana"/>
              </a:rPr>
              <a:t>Dispersion des clusters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D69F139-055C-4086-9521-5672FFAF8DDD}"/>
              </a:ext>
            </a:extLst>
          </p:cNvPr>
          <p:cNvCxnSpPr>
            <a:endCxn id="12" idx="2"/>
          </p:cNvCxnSpPr>
          <p:nvPr/>
        </p:nvCxnSpPr>
        <p:spPr>
          <a:xfrm flipV="1">
            <a:off x="5676533" y="1416102"/>
            <a:ext cx="381485" cy="4355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3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702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003BC7-9A43-4823-93C5-A287F09E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57" y="409746"/>
            <a:ext cx="6178643" cy="4731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491880" y="2946755"/>
            <a:ext cx="360040" cy="1773201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792763" y="2571750"/>
            <a:ext cx="699117" cy="126160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A481B68-F758-449E-AD97-41EC6F9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73404"/>
            <a:ext cx="2541243" cy="1996691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3949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7864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AF7CC-9065-4B4E-8DFA-DB6CA5D8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diverses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2E2FEBA-9F0C-418A-AB9B-7D251ED2A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93360"/>
              </p:ext>
            </p:extLst>
          </p:nvPr>
        </p:nvGraphicFramePr>
        <p:xfrm>
          <a:off x="4788024" y="1059582"/>
          <a:ext cx="3888430" cy="311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">
                  <a:extLst>
                    <a:ext uri="{9D8B030D-6E8A-4147-A177-3AD203B41FA5}">
                      <a16:colId xmlns:a16="http://schemas.microsoft.com/office/drawing/2014/main" val="778853357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048281463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923667343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3301740559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1189396839"/>
                    </a:ext>
                  </a:extLst>
                </a:gridCol>
              </a:tblGrid>
              <a:tr h="121870">
                <a:tc>
                  <a:txBody>
                    <a:bodyPr/>
                    <a:lstStyle/>
                    <a:p>
                      <a:r>
                        <a:rPr lang="fr-FR" sz="900" dirty="0"/>
                        <a:t>Emetteur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Freq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Pulses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65467"/>
                  </a:ext>
                </a:extLst>
              </a:tr>
              <a:tr h="459355">
                <a:tc>
                  <a:txBody>
                    <a:bodyPr/>
                    <a:lstStyle/>
                    <a:p>
                      <a:r>
                        <a:rPr lang="fr-FR" sz="900" dirty="0"/>
                        <a:t>E10</a:t>
                      </a:r>
                    </a:p>
                    <a:p>
                      <a:r>
                        <a:rPr lang="fr-FR" sz="900" dirty="0"/>
                        <a:t>Radar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Multifonction / Navalise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9300</a:t>
                      </a:r>
                    </a:p>
                    <a:p>
                      <a:r>
                        <a:rPr lang="fr-FR" sz="900" dirty="0"/>
                        <a:t>9310</a:t>
                      </a:r>
                    </a:p>
                    <a:p>
                      <a:r>
                        <a:rPr lang="fr-FR" sz="900" dirty="0"/>
                        <a:t>9325</a:t>
                      </a:r>
                    </a:p>
                    <a:p>
                      <a:r>
                        <a:rPr lang="fr-FR" sz="900" dirty="0"/>
                        <a:t>9340</a:t>
                      </a:r>
                    </a:p>
                    <a:p>
                      <a:r>
                        <a:rPr lang="fr-FR" sz="900" dirty="0"/>
                        <a:t>9360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5</a:t>
                      </a:r>
                    </a:p>
                    <a:p>
                      <a:r>
                        <a:rPr lang="fr-FR" sz="9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7 812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29295"/>
                  </a:ext>
                </a:extLst>
              </a:tr>
              <a:tr h="459355">
                <a:tc>
                  <a:txBody>
                    <a:bodyPr/>
                    <a:lstStyle/>
                    <a:p>
                      <a:r>
                        <a:rPr lang="fr-FR" sz="900" dirty="0"/>
                        <a:t>S5_1</a:t>
                      </a:r>
                    </a:p>
                    <a:p>
                      <a:r>
                        <a:rPr lang="fr-FR" sz="900" dirty="0"/>
                        <a:t>Radar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Autodirecteur / Missile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9365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16</a:t>
                      </a:r>
                    </a:p>
                    <a:p>
                      <a:r>
                        <a:rPr lang="fr-FR" sz="9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13 080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87728"/>
                  </a:ext>
                </a:extLst>
              </a:tr>
              <a:tr h="373220">
                <a:tc>
                  <a:txBody>
                    <a:bodyPr/>
                    <a:lstStyle/>
                    <a:p>
                      <a:r>
                        <a:rPr lang="fr-FR" sz="900" dirty="0"/>
                        <a:t>P2</a:t>
                      </a:r>
                    </a:p>
                    <a:p>
                      <a:r>
                        <a:rPr lang="fr-FR" sz="900" dirty="0"/>
                        <a:t>Radar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Veille combinée / Naval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9329</a:t>
                      </a:r>
                    </a:p>
                    <a:p>
                      <a:r>
                        <a:rPr lang="fr-FR" sz="900" dirty="0"/>
                        <a:t>9334</a:t>
                      </a:r>
                    </a:p>
                    <a:p>
                      <a:r>
                        <a:rPr lang="fr-FR" sz="900" dirty="0"/>
                        <a:t>9339</a:t>
                      </a:r>
                    </a:p>
                    <a:p>
                      <a:r>
                        <a:rPr lang="fr-FR" sz="900" dirty="0"/>
                        <a:t>9340</a:t>
                      </a:r>
                    </a:p>
                    <a:p>
                      <a:r>
                        <a:rPr lang="fr-FR" sz="900" dirty="0"/>
                        <a:t>9359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16</a:t>
                      </a:r>
                    </a:p>
                    <a:p>
                      <a:r>
                        <a:rPr lang="fr-FR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3 562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78490"/>
                  </a:ext>
                </a:extLst>
              </a:tr>
              <a:tr h="373220">
                <a:tc>
                  <a:txBody>
                    <a:bodyPr/>
                    <a:lstStyle/>
                    <a:p>
                      <a:r>
                        <a:rPr lang="fr-FR" sz="900" dirty="0"/>
                        <a:t>A5_1</a:t>
                      </a:r>
                    </a:p>
                    <a:p>
                      <a:r>
                        <a:rPr lang="fr-FR" sz="900" dirty="0"/>
                        <a:t>Radar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Surveillance côtière / Terrestre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9200</a:t>
                      </a:r>
                    </a:p>
                    <a:p>
                      <a:r>
                        <a:rPr lang="fr-FR" sz="900" dirty="0"/>
                        <a:t>9240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240213"/>
                  </a:ext>
                </a:extLst>
              </a:tr>
              <a:tr h="373220">
                <a:tc>
                  <a:txBody>
                    <a:bodyPr/>
                    <a:lstStyle/>
                    <a:p>
                      <a:r>
                        <a:rPr lang="fr-FR" sz="900" dirty="0"/>
                        <a:t>A1</a:t>
                      </a:r>
                    </a:p>
                    <a:p>
                      <a:r>
                        <a:rPr lang="fr-FR" sz="900" dirty="0"/>
                        <a:t>Radar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Navigation / Navalise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25 195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5693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782D29BF-E30E-4CE5-B0E4-88DB64498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02" y="2813002"/>
            <a:ext cx="2900256" cy="18548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503068-CDB3-4BF5-89ED-542987F06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44628"/>
            <a:ext cx="2550026" cy="8070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4E0A72-09FA-4467-BFDE-965EAFA34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923678"/>
            <a:ext cx="2454291" cy="8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61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68344"/>
              </p:ext>
            </p:extLst>
          </p:nvPr>
        </p:nvGraphicFramePr>
        <p:xfrm>
          <a:off x="467544" y="1203598"/>
          <a:ext cx="2232248" cy="290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8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36592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51573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91399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125235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260576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47937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81288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9896141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020431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102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05017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000143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17827880-DBFD-4DF2-8483-D3434854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762748"/>
            <a:ext cx="6156176" cy="43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59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11A6C6-8998-482F-B1AB-91FEF847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-3889"/>
            <a:ext cx="6858000" cy="514350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E8ED5D8-1188-497B-AFE1-EFFA2C2C5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49951"/>
              </p:ext>
            </p:extLst>
          </p:nvPr>
        </p:nvGraphicFramePr>
        <p:xfrm>
          <a:off x="286274" y="1779662"/>
          <a:ext cx="1999726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99863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AC0DF1A-90AF-4E04-A909-AFC44906DC13}"/>
              </a:ext>
            </a:extLst>
          </p:cNvPr>
          <p:cNvSpPr/>
          <p:nvPr/>
        </p:nvSpPr>
        <p:spPr>
          <a:xfrm>
            <a:off x="3059832" y="3980985"/>
            <a:ext cx="576064" cy="356046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C33E2-CD97-4201-8616-C3476E6711FE}"/>
              </a:ext>
            </a:extLst>
          </p:cNvPr>
          <p:cNvSpPr/>
          <p:nvPr/>
        </p:nvSpPr>
        <p:spPr>
          <a:xfrm>
            <a:off x="4644010" y="3939902"/>
            <a:ext cx="648070" cy="397128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3343A6-F861-44A8-BB85-04D64E41CB12}"/>
              </a:ext>
            </a:extLst>
          </p:cNvPr>
          <p:cNvSpPr/>
          <p:nvPr/>
        </p:nvSpPr>
        <p:spPr>
          <a:xfrm>
            <a:off x="3062362" y="4535056"/>
            <a:ext cx="576064" cy="434798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B7B9DD-0F41-4188-85EC-9966D8EBE2DE}"/>
              </a:ext>
            </a:extLst>
          </p:cNvPr>
          <p:cNvSpPr/>
          <p:nvPr/>
        </p:nvSpPr>
        <p:spPr>
          <a:xfrm>
            <a:off x="4646540" y="4463047"/>
            <a:ext cx="648070" cy="484967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1B28D-027E-4D27-A8BE-337682D73ECF}"/>
              </a:ext>
            </a:extLst>
          </p:cNvPr>
          <p:cNvSpPr/>
          <p:nvPr/>
        </p:nvSpPr>
        <p:spPr>
          <a:xfrm>
            <a:off x="3049538" y="3260535"/>
            <a:ext cx="576064" cy="434798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63BD27-0FD4-4C4A-B226-0FD910D3A510}"/>
              </a:ext>
            </a:extLst>
          </p:cNvPr>
          <p:cNvSpPr/>
          <p:nvPr/>
        </p:nvSpPr>
        <p:spPr>
          <a:xfrm>
            <a:off x="4633716" y="3246368"/>
            <a:ext cx="648070" cy="484967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5A9F190-B68E-4148-84AE-FA0360353F7B}"/>
              </a:ext>
            </a:extLst>
          </p:cNvPr>
          <p:cNvCxnSpPr>
            <a:cxnSpLocks/>
            <a:stCxn id="5" idx="0"/>
            <a:endCxn id="10" idx="2"/>
          </p:cNvCxnSpPr>
          <p:nvPr/>
        </p:nvCxnSpPr>
        <p:spPr>
          <a:xfrm flipH="1" flipV="1">
            <a:off x="3337570" y="3695333"/>
            <a:ext cx="10294" cy="285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967AEEE-3D16-4EB1-919D-8CB812ACEDBD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H="1" flipV="1">
            <a:off x="4957751" y="3731335"/>
            <a:ext cx="10294" cy="2085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A5FCF64-A5F7-494A-B936-94CA102BFA58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3347864" y="4337031"/>
            <a:ext cx="2530" cy="1980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BCD2419-BBD3-45AD-9349-2EBEC98305DA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4968045" y="4337030"/>
            <a:ext cx="2530" cy="1260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FE133C4-63EE-457E-AAE6-6E5AABFACA7B}"/>
              </a:ext>
            </a:extLst>
          </p:cNvPr>
          <p:cNvSpPr txBox="1"/>
          <p:nvPr/>
        </p:nvSpPr>
        <p:spPr>
          <a:xfrm>
            <a:off x="1438411" y="3567782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FF0000"/>
                </a:solidFill>
                <a:latin typeface="Verdana"/>
                <a:cs typeface="Verdana"/>
              </a:rPr>
              <a:t>Coût élevé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AC02E1B-F351-4588-9BB4-7580F9F07A25}"/>
              </a:ext>
            </a:extLst>
          </p:cNvPr>
          <p:cNvSpPr txBox="1"/>
          <p:nvPr/>
        </p:nvSpPr>
        <p:spPr>
          <a:xfrm>
            <a:off x="1442032" y="4187474"/>
            <a:ext cx="1002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Verdana"/>
                <a:cs typeface="Verdana"/>
              </a:rPr>
              <a:t>Coût faible</a:t>
            </a:r>
          </a:p>
        </p:txBody>
      </p:sp>
    </p:spTree>
    <p:extLst>
      <p:ext uri="{BB962C8B-B14F-4D97-AF65-F5344CB8AC3E}">
        <p14:creationId xmlns:p14="http://schemas.microsoft.com/office/powerpoint/2010/main" val="3656188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7400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sur la TOA</a:t>
            </a:r>
            <a:br>
              <a:rPr lang="fr-FR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19141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F6D9C96-DA54-4851-9F31-95015960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01006"/>
            <a:ext cx="5436096" cy="41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8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34657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D7A1149-8147-47A8-AD3D-5C3A24DD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70EFC4-7D66-4030-A0B6-BC3C1E41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019426"/>
            <a:ext cx="5292080" cy="41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3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03592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7A65179F-2858-4BC7-92BC-E6566940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D19311-3FE6-46F8-91BD-39D58826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043111"/>
            <a:ext cx="5292080" cy="4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0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97781C0-2812-440C-8EED-A792B4145275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34300C9-502A-472A-A1F2-9BB2B015BD28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F5EEED4E-8552-47CF-A04B-D8B2A0CC610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9D38ACA-211F-4A28-8326-0925EBEF75E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25825F3-B0A3-4651-B663-B4D1351BB8BF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C66828C-49F3-42B7-9919-2EAB3A3AC77E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37A9D6F-1251-4642-AE8C-77941CB5895C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C1E505E-EBCC-4F27-90A0-56A700BE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85" y="1075690"/>
            <a:ext cx="2521743" cy="16228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3A457D-7FC7-48B6-92D1-B86466F53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75" y="2986332"/>
            <a:ext cx="2659385" cy="16736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C89CD4-4A26-474B-8748-57DD02E1A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439" y="2967946"/>
            <a:ext cx="2288480" cy="16920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B1BF4F9-7559-438A-9523-891D74094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795" y="1075690"/>
            <a:ext cx="2343344" cy="15749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D0D2DF1-95B8-4DDB-99BE-E3426B2D6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854407"/>
            <a:ext cx="2930075" cy="20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9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894CBB6-55BF-40B6-B7C2-0ECC347FF6D6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8D833E1-BDE8-4280-A257-A496E14E25A6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DB4D503E-8743-4C23-9223-C96CA19AF30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54C956A-D14C-40AC-BA18-499699C6DBDA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9B96566-47B6-41D4-9F92-DEE93BCDEC3C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56EBEAD-3B7E-45F6-A6AA-0E054B1EE448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2317ECD-89D1-40B7-98A1-EA1D00A1089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BFC3E9-DAD3-428C-A56A-9B68DA02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5" y="1876057"/>
            <a:ext cx="2776706" cy="19101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8067A8-D53D-4358-BB86-61F118EEA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71" y="2916568"/>
            <a:ext cx="2577144" cy="17514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A46FE9-D899-440D-A73C-11069AC82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560" y="1044943"/>
            <a:ext cx="2404481" cy="16843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223585-3D5F-4E82-88CF-721864792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304" y="1016222"/>
            <a:ext cx="2483163" cy="17158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273A24-E736-42E1-8F98-1B9839A0E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192" y="2912144"/>
            <a:ext cx="2542784" cy="17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1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680B9A-756A-45AF-9806-31A96F87FF33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FC1F2BC-E74A-4E9D-85EB-F03122780EC8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5613C42-CA24-4411-93CC-CA149F0E807B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2F6B6F8-6F72-4BDD-B573-67E960A5082F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C08074E-F5FB-4C9D-9F68-92F02614794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A991A7C-CE36-478E-9F91-D3557888B7F7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512E170-C204-4ABD-BD5D-C18796B83AE0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6BB4B21-4372-4123-BB73-A2EE7D8E0B9F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63DC42-EC21-4FCC-B5A9-CE0D4CD56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" y="1985185"/>
            <a:ext cx="2918050" cy="1945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431A44-D73A-41AE-B706-EB171BE1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74" y="2931790"/>
            <a:ext cx="2542959" cy="17126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DA0291-D666-4BAB-9A14-415A7900C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115" y="1014981"/>
            <a:ext cx="2519037" cy="17442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15D60EB-7810-47F8-8A0F-7C61D3C7F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826" y="1073449"/>
            <a:ext cx="2471734" cy="16718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8227FA-D972-44B3-8FC3-1786A634D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804" y="2931790"/>
            <a:ext cx="2505943" cy="17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42B48D3-4D98-4D74-83C7-CC718BF6BBA2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9772037-DAF8-4662-B70B-B61B920CC18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1B3BAB8-8C7E-4097-B887-09A923461084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665FC25-6986-4A43-9DDC-D858C7F56541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98778A-A98B-46A0-87FB-C5412013987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465DFE-3CE4-40AC-9A33-4885E731A30B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8CD1246-4BE2-477C-B9C1-6D35456F6FE8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052D6CB-726D-4484-884D-544E8025AFC5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34C59A-8C4D-4371-A51D-31CBEA31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8" y="1946199"/>
            <a:ext cx="2852177" cy="20233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C9E833-A665-4884-8CF9-2971E49E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69" y="2910872"/>
            <a:ext cx="2570705" cy="17766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A1D9F8-B4B5-4D7D-98CC-DE2DDE662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249" y="976792"/>
            <a:ext cx="2461886" cy="17548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055FC9-FD21-440D-821C-A61EBEAB0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161" y="996730"/>
            <a:ext cx="2570705" cy="17766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239D92-BF07-43B0-824F-78FAFE37D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984" y="2894974"/>
            <a:ext cx="2473652" cy="17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7" y="1143000"/>
            <a:ext cx="5799296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Contexte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Utilisation et développement d'outils d'apprentissage automatique dans le domaine de la guerre électronique, plus particulièrement pour le RADAR passif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Amélioration du traitement des signaux RADAR grâce aux approches de Machine Learning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 dé-entrelacement des signaux RADAR comprend les techniques capables de :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Séparer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Caractériser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Identifier tous les émetteurs présents dans le signal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714E4-4E95-4295-944C-CB996851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74" y="1374452"/>
            <a:ext cx="1348822" cy="606970"/>
          </a:xfrm>
          <a:prstGeom prst="rect">
            <a:avLst/>
          </a:prstGeom>
        </p:spPr>
      </p:pic>
      <p:pic>
        <p:nvPicPr>
          <p:cNvPr id="5" name="Picture 2" descr="Université Paris-Saclay">
            <a:extLst>
              <a:ext uri="{FF2B5EF4-FFF2-40B4-BE49-F238E27FC236}">
                <a16:creationId xmlns:a16="http://schemas.microsoft.com/office/drawing/2014/main" id="{A1BB490E-C794-4A81-A796-136B1511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2931790"/>
            <a:ext cx="12001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A813619-B2AF-4A1B-84AD-54A4F57F51DF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9EE150A-E4C3-40DA-95F3-A35F471158A6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1101289-C9E8-4500-8CBA-7632B3949B28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503A4A9-3B2C-48B3-A633-F148B026362E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FB339BB-B3AE-46A0-827E-723483C71FC7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5A25F5E-BF20-440C-AC20-601DC69E80DE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5AEF138-4EE9-454C-8587-CDD4F1DDEC0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57DB23-5780-430B-A3CC-5933759EA51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AAC751-7984-487F-B13C-D3D1764D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5" y="1848496"/>
            <a:ext cx="2914697" cy="20193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FAAAC6-8061-4FE4-9923-763FF525A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627" y="2896156"/>
            <a:ext cx="2592285" cy="17862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D9BB8D-8574-4713-B306-671FD9042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440" y="1001853"/>
            <a:ext cx="2607540" cy="1807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7A09A0-8C0C-4DCF-9066-7DADA3E3D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677" y="994784"/>
            <a:ext cx="2591277" cy="18291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922D6AB-309D-4D2E-8F75-A539D5BB9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073" y="2914033"/>
            <a:ext cx="2521903" cy="17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1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B8E370A-7B0D-4ACF-AAC3-F51B581B0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61991"/>
              </p:ext>
            </p:extLst>
          </p:nvPr>
        </p:nvGraphicFramePr>
        <p:xfrm>
          <a:off x="1331640" y="1740600"/>
          <a:ext cx="6480719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704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32553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195473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17954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55035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00159A59-B480-46C2-8E6C-FD16C176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E85E18-9EBC-4F3C-A349-8C7D43E64F5A}"/>
              </a:ext>
            </a:extLst>
          </p:cNvPr>
          <p:cNvSpPr/>
          <p:nvPr/>
        </p:nvSpPr>
        <p:spPr>
          <a:xfrm>
            <a:off x="3995936" y="1821074"/>
            <a:ext cx="936104" cy="216024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E62783-8711-4DBD-B768-A030A67AA3E0}"/>
              </a:ext>
            </a:extLst>
          </p:cNvPr>
          <p:cNvSpPr txBox="1"/>
          <p:nvPr/>
        </p:nvSpPr>
        <p:spPr>
          <a:xfrm>
            <a:off x="3361962" y="1143040"/>
            <a:ext cx="1547218" cy="261610"/>
          </a:xfrm>
          <a:prstGeom prst="rect">
            <a:avLst/>
          </a:prstGeom>
          <a:noFill/>
          <a:ln w="12700">
            <a:solidFill>
              <a:srgbClr val="FE581A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E581A"/>
                </a:solidFill>
                <a:latin typeface="Verdana"/>
                <a:cs typeface="Verdana"/>
              </a:rPr>
              <a:t>Niveau de mélange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2775A91-CA94-41D0-B757-B833D1F02CC5}"/>
              </a:ext>
            </a:extLst>
          </p:cNvPr>
          <p:cNvCxnSpPr>
            <a:cxnSpLocks/>
            <a:stCxn id="13" idx="0"/>
            <a:endCxn id="14" idx="2"/>
          </p:cNvCxnSpPr>
          <p:nvPr/>
        </p:nvCxnSpPr>
        <p:spPr>
          <a:xfrm flipH="1" flipV="1">
            <a:off x="4135571" y="1404650"/>
            <a:ext cx="328417" cy="416424"/>
          </a:xfrm>
          <a:prstGeom prst="straightConnector1">
            <a:avLst/>
          </a:prstGeom>
          <a:ln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4C123-679D-4E43-A64A-84DDD622ED02}"/>
              </a:ext>
            </a:extLst>
          </p:cNvPr>
          <p:cNvSpPr/>
          <p:nvPr/>
        </p:nvSpPr>
        <p:spPr>
          <a:xfrm>
            <a:off x="5208476" y="1821074"/>
            <a:ext cx="936104" cy="21602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C2BF16-5424-41AD-9D21-A9C0BE90AA35}"/>
              </a:ext>
            </a:extLst>
          </p:cNvPr>
          <p:cNvSpPr txBox="1"/>
          <p:nvPr/>
        </p:nvSpPr>
        <p:spPr>
          <a:xfrm>
            <a:off x="5185022" y="1131590"/>
            <a:ext cx="1745991" cy="25391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C000"/>
                </a:solidFill>
                <a:latin typeface="Verdana"/>
                <a:cs typeface="Verdana"/>
              </a:rPr>
              <a:t>Dispersion des clusters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2AAC8F9-74C4-41A9-B68F-63AA84CB2CAD}"/>
              </a:ext>
            </a:extLst>
          </p:cNvPr>
          <p:cNvCxnSpPr>
            <a:endCxn id="17" idx="2"/>
          </p:cNvCxnSpPr>
          <p:nvPr/>
        </p:nvCxnSpPr>
        <p:spPr>
          <a:xfrm flipV="1">
            <a:off x="5676533" y="1385506"/>
            <a:ext cx="381485" cy="4355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8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534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8D30C4-F7B6-4E8F-B997-E014881C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86447"/>
            <a:ext cx="6012160" cy="46321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4349773" y="2931790"/>
            <a:ext cx="792088" cy="1756900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 flipV="1">
            <a:off x="2555776" y="3755516"/>
            <a:ext cx="1793997" cy="5472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8605620-8840-484E-A0A4-91DFF0AD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58" y="2891420"/>
            <a:ext cx="2220218" cy="1728192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EAA7B6-505A-4F6F-BE01-363C71F68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58" y="1006956"/>
            <a:ext cx="2220217" cy="163680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F23747-1CB1-4594-996F-9301C2CFCD3C}"/>
              </a:ext>
            </a:extLst>
          </p:cNvPr>
          <p:cNvSpPr/>
          <p:nvPr/>
        </p:nvSpPr>
        <p:spPr>
          <a:xfrm>
            <a:off x="3623492" y="2099331"/>
            <a:ext cx="2244651" cy="256395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E5CAC50-7685-48B0-9F1F-ADE64EF40B7A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 flipV="1">
            <a:off x="2555775" y="1825357"/>
            <a:ext cx="1067717" cy="40217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47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AF7CC-9065-4B4E-8DFA-DB6CA5D8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diverses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2E2FEBA-9F0C-418A-AB9B-7D251ED2A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896971"/>
              </p:ext>
            </p:extLst>
          </p:nvPr>
        </p:nvGraphicFramePr>
        <p:xfrm>
          <a:off x="4782370" y="1074768"/>
          <a:ext cx="4104455" cy="34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">
                  <a:extLst>
                    <a:ext uri="{9D8B030D-6E8A-4147-A177-3AD203B41FA5}">
                      <a16:colId xmlns:a16="http://schemas.microsoft.com/office/drawing/2014/main" val="778853357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val="1048281463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val="1923667343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val="3301740559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val="4138677185"/>
                    </a:ext>
                  </a:extLst>
                </a:gridCol>
              </a:tblGrid>
              <a:tr h="149770">
                <a:tc>
                  <a:txBody>
                    <a:bodyPr/>
                    <a:lstStyle/>
                    <a:p>
                      <a:r>
                        <a:rPr lang="fr-FR" sz="900" dirty="0"/>
                        <a:t>Emetteur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 err="1"/>
                        <a:t>Freq</a:t>
                      </a: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Pulses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65467"/>
                  </a:ext>
                </a:extLst>
              </a:tr>
              <a:tr h="424086">
                <a:tc>
                  <a:txBody>
                    <a:bodyPr/>
                    <a:lstStyle/>
                    <a:p>
                      <a:r>
                        <a:rPr lang="fr-FR" sz="900" dirty="0"/>
                        <a:t>A8</a:t>
                      </a:r>
                    </a:p>
                    <a:p>
                      <a:r>
                        <a:rPr lang="fr-FR" sz="900" dirty="0"/>
                        <a:t>Radar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Navigation / Navalise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0,5</a:t>
                      </a:r>
                    </a:p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1 576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29295"/>
                  </a:ext>
                </a:extLst>
              </a:tr>
              <a:tr h="329495">
                <a:tc>
                  <a:txBody>
                    <a:bodyPr/>
                    <a:lstStyle/>
                    <a:p>
                      <a:r>
                        <a:rPr lang="fr-FR" sz="900" dirty="0"/>
                        <a:t>A9</a:t>
                      </a:r>
                    </a:p>
                    <a:p>
                      <a:r>
                        <a:rPr lang="fr-FR" sz="900" dirty="0"/>
                        <a:t>Radar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Navigation / Navalise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9405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0,1</a:t>
                      </a:r>
                    </a:p>
                    <a:p>
                      <a:r>
                        <a:rPr lang="fr-FR" sz="900" dirty="0"/>
                        <a:t>0,5</a:t>
                      </a:r>
                    </a:p>
                    <a:p>
                      <a:r>
                        <a:rPr lang="fr-FR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1 725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87728"/>
                  </a:ext>
                </a:extLst>
              </a:tr>
              <a:tr h="778805">
                <a:tc>
                  <a:txBody>
                    <a:bodyPr/>
                    <a:lstStyle/>
                    <a:p>
                      <a:r>
                        <a:rPr lang="fr-FR" sz="900" dirty="0"/>
                        <a:t>D2</a:t>
                      </a:r>
                    </a:p>
                    <a:p>
                      <a:r>
                        <a:rPr lang="fr-FR" sz="900" dirty="0"/>
                        <a:t>Radar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Aéroporte / Chasse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9600    9624</a:t>
                      </a:r>
                    </a:p>
                    <a:p>
                      <a:r>
                        <a:rPr lang="fr-FR" sz="900" dirty="0"/>
                        <a:t>9604    9628</a:t>
                      </a:r>
                    </a:p>
                    <a:p>
                      <a:r>
                        <a:rPr lang="fr-FR" sz="900" dirty="0"/>
                        <a:t>9608    9632</a:t>
                      </a:r>
                    </a:p>
                    <a:p>
                      <a:r>
                        <a:rPr lang="fr-FR" sz="900" dirty="0"/>
                        <a:t>9616    9648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42</a:t>
                      </a:r>
                    </a:p>
                    <a:p>
                      <a:r>
                        <a:rPr lang="fr-FR" sz="900" dirty="0"/>
                        <a:t>21</a:t>
                      </a:r>
                    </a:p>
                    <a:p>
                      <a:r>
                        <a:rPr lang="fr-FR" sz="900" dirty="0"/>
                        <a:t>1,45</a:t>
                      </a:r>
                    </a:p>
                    <a:p>
                      <a:r>
                        <a:rPr lang="fr-FR" sz="900" dirty="0"/>
                        <a:t>0,75</a:t>
                      </a:r>
                    </a:p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78490"/>
                  </a:ext>
                </a:extLst>
              </a:tr>
              <a:tr h="509219">
                <a:tc>
                  <a:txBody>
                    <a:bodyPr/>
                    <a:lstStyle/>
                    <a:p>
                      <a:r>
                        <a:rPr lang="fr-FR" sz="900" dirty="0"/>
                        <a:t>B4</a:t>
                      </a:r>
                    </a:p>
                    <a:p>
                      <a:r>
                        <a:rPr lang="fr-FR" sz="900" dirty="0"/>
                        <a:t>Radar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Aéroporte / Chasse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9757</a:t>
                      </a:r>
                    </a:p>
                    <a:p>
                      <a:r>
                        <a:rPr lang="fr-FR" sz="900" dirty="0"/>
                        <a:t>9812</a:t>
                      </a:r>
                    </a:p>
                    <a:p>
                      <a:r>
                        <a:rPr lang="fr-FR" sz="900" dirty="0"/>
                        <a:t>9867</a:t>
                      </a:r>
                    </a:p>
                    <a:p>
                      <a:r>
                        <a:rPr lang="fr-FR" sz="900" dirty="0"/>
                        <a:t>9922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1,5</a:t>
                      </a:r>
                    </a:p>
                    <a:p>
                      <a:r>
                        <a:rPr lang="fr-FR" sz="900" dirty="0"/>
                        <a:t>14</a:t>
                      </a:r>
                    </a:p>
                    <a:p>
                      <a:r>
                        <a:rPr lang="fr-FR" sz="900" dirty="0"/>
                        <a:t>0,7</a:t>
                      </a:r>
                    </a:p>
                    <a:p>
                      <a:r>
                        <a:rPr lang="fr-FR" sz="900" dirty="0"/>
                        <a:t>38</a:t>
                      </a:r>
                    </a:p>
                    <a:p>
                      <a:r>
                        <a:rPr lang="fr-FR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9 319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240213"/>
                  </a:ext>
                </a:extLst>
              </a:tr>
              <a:tr h="688943">
                <a:tc>
                  <a:txBody>
                    <a:bodyPr/>
                    <a:lstStyle/>
                    <a:p>
                      <a:r>
                        <a:rPr lang="fr-FR" sz="900" dirty="0"/>
                        <a:t>A7</a:t>
                      </a:r>
                    </a:p>
                    <a:p>
                      <a:r>
                        <a:rPr lang="fr-FR" sz="900" dirty="0"/>
                        <a:t>Radar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Conduite de tir canon / Navalise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9200    9240</a:t>
                      </a:r>
                    </a:p>
                    <a:p>
                      <a:r>
                        <a:rPr lang="fr-FR" sz="900" dirty="0"/>
                        <a:t>9210    9250</a:t>
                      </a:r>
                    </a:p>
                    <a:p>
                      <a:r>
                        <a:rPr lang="fr-FR" sz="900" dirty="0"/>
                        <a:t>9220    9260</a:t>
                      </a:r>
                    </a:p>
                    <a:p>
                      <a:r>
                        <a:rPr lang="fr-FR" sz="900" dirty="0"/>
                        <a:t>9230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37 329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56932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E42FC5FE-3572-47A0-9146-8A3B8D5CF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79035"/>
            <a:ext cx="2224167" cy="8806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C1CE17-B590-444E-A823-427B2F418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385" y="2094563"/>
            <a:ext cx="2224167" cy="8651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72F65B-A16C-4067-8217-8D3C1FFE3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1074768"/>
            <a:ext cx="3236451" cy="8390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9B159D-215D-491A-82D4-3ED631A42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140395"/>
            <a:ext cx="2974909" cy="20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88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29C4EF-034F-4F80-B2C8-179158658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1470"/>
            <a:ext cx="5940152" cy="3760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12598"/>
              </p:ext>
            </p:extLst>
          </p:nvPr>
        </p:nvGraphicFramePr>
        <p:xfrm>
          <a:off x="3214392" y="3873857"/>
          <a:ext cx="3652954" cy="122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68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3979561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5826659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52947376"/>
                    </a:ext>
                  </a:extLst>
                </a:gridCol>
                <a:gridCol w="529498">
                  <a:extLst>
                    <a:ext uri="{9D8B030D-6E8A-4147-A177-3AD203B41FA5}">
                      <a16:colId xmlns:a16="http://schemas.microsoft.com/office/drawing/2014/main" val="1504415452"/>
                    </a:ext>
                  </a:extLst>
                </a:gridCol>
              </a:tblGrid>
              <a:tr h="168096"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006242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6823086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179005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819849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898002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547692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705613" y="2730945"/>
            <a:ext cx="1520191" cy="740915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4225804" y="1902853"/>
            <a:ext cx="778244" cy="165618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283620-17C2-4827-BACA-582C78C1C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89" y="2787774"/>
            <a:ext cx="2491724" cy="177112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A629BAE-CBB3-4D04-9441-B76AD6F62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89" y="1020839"/>
            <a:ext cx="2491724" cy="1668367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A07ABDD-BAE5-4A98-9AC8-F41D37D87CF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705613" y="1487349"/>
            <a:ext cx="930283" cy="166199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FAAF2B9-5697-4631-8BB1-B07D9858F5D7}"/>
              </a:ext>
            </a:extLst>
          </p:cNvPr>
          <p:cNvSpPr/>
          <p:nvPr/>
        </p:nvSpPr>
        <p:spPr>
          <a:xfrm>
            <a:off x="3635896" y="1372237"/>
            <a:ext cx="2088232" cy="23022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DD9233-F6C7-4CAE-A77B-A8FA83A2FD6E}"/>
              </a:ext>
            </a:extLst>
          </p:cNvPr>
          <p:cNvSpPr/>
          <p:nvPr/>
        </p:nvSpPr>
        <p:spPr>
          <a:xfrm>
            <a:off x="6444208" y="3415021"/>
            <a:ext cx="292702" cy="144016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BF6620E-7D69-4DBF-A0A2-7108AB055DE6}"/>
              </a:ext>
            </a:extLst>
          </p:cNvPr>
          <p:cNvCxnSpPr>
            <a:cxnSpLocks/>
            <a:stCxn id="19" idx="2"/>
            <a:endCxn id="24" idx="2"/>
          </p:cNvCxnSpPr>
          <p:nvPr/>
        </p:nvCxnSpPr>
        <p:spPr>
          <a:xfrm>
            <a:off x="6590559" y="3559037"/>
            <a:ext cx="1472031" cy="533002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B8EDEC98-DBF8-4ABF-BDE6-F965F3252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092280" y="4092039"/>
            <a:ext cx="1940619" cy="262850"/>
          </a:xfrm>
          <a:prstGeom prst="rect">
            <a:avLst/>
          </a:prstGeom>
          <a:ln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1020418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93434"/>
              </p:ext>
            </p:extLst>
          </p:nvPr>
        </p:nvGraphicFramePr>
        <p:xfrm>
          <a:off x="360310" y="1779662"/>
          <a:ext cx="1979442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21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89721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C38745FD-5840-4227-B6D5-3E4E71BA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63" y="0"/>
            <a:ext cx="667923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1B67CF-0BC8-4D70-B47C-56AAE24ABC44}"/>
              </a:ext>
            </a:extLst>
          </p:cNvPr>
          <p:cNvSpPr/>
          <p:nvPr/>
        </p:nvSpPr>
        <p:spPr>
          <a:xfrm>
            <a:off x="6444208" y="2211710"/>
            <a:ext cx="324036" cy="57606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98D5E-6186-4C6E-8F5C-DB6FC75B36C7}"/>
              </a:ext>
            </a:extLst>
          </p:cNvPr>
          <p:cNvSpPr/>
          <p:nvPr/>
        </p:nvSpPr>
        <p:spPr>
          <a:xfrm>
            <a:off x="8100392" y="2211711"/>
            <a:ext cx="378044" cy="57606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F07A4-C85D-47F2-81AE-2A94E697D67D}"/>
              </a:ext>
            </a:extLst>
          </p:cNvPr>
          <p:cNvSpPr/>
          <p:nvPr/>
        </p:nvSpPr>
        <p:spPr>
          <a:xfrm>
            <a:off x="6444208" y="3038994"/>
            <a:ext cx="360040" cy="484917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8B431-3A8F-401D-9604-E7E4C927C4B4}"/>
              </a:ext>
            </a:extLst>
          </p:cNvPr>
          <p:cNvSpPr/>
          <p:nvPr/>
        </p:nvSpPr>
        <p:spPr>
          <a:xfrm>
            <a:off x="8100392" y="2966986"/>
            <a:ext cx="378044" cy="540868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EF421-504D-4140-9233-0BC1DFC45660}"/>
              </a:ext>
            </a:extLst>
          </p:cNvPr>
          <p:cNvSpPr/>
          <p:nvPr/>
        </p:nvSpPr>
        <p:spPr>
          <a:xfrm>
            <a:off x="6372198" y="1635646"/>
            <a:ext cx="324036" cy="48605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2E922-EDF7-4D33-9227-6811EA7B5675}"/>
              </a:ext>
            </a:extLst>
          </p:cNvPr>
          <p:cNvSpPr/>
          <p:nvPr/>
        </p:nvSpPr>
        <p:spPr>
          <a:xfrm>
            <a:off x="8280411" y="1635646"/>
            <a:ext cx="324036" cy="41404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CEE8831-1909-4268-A87A-E5B4D4DD3260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H="1" flipV="1">
            <a:off x="6534216" y="2121700"/>
            <a:ext cx="72010" cy="90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A2828BD-B1B9-4FD4-BC66-CB88F442C509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8289414" y="2049692"/>
            <a:ext cx="153015" cy="1620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21D4088-0A2C-4F19-B0FB-E36B93AF335D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6606226" y="2787774"/>
            <a:ext cx="18002" cy="2512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E195890-1359-4DD8-B5F2-BD5A5CCC5D40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8289414" y="2787775"/>
            <a:ext cx="0" cy="1792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86D38DB7-8F7B-443E-B70F-AAE44E7A7D04}"/>
              </a:ext>
            </a:extLst>
          </p:cNvPr>
          <p:cNvSpPr txBox="1"/>
          <p:nvPr/>
        </p:nvSpPr>
        <p:spPr>
          <a:xfrm>
            <a:off x="6970582" y="1735781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FF0000"/>
                </a:solidFill>
                <a:latin typeface="Verdana"/>
                <a:cs typeface="Verdana"/>
              </a:rPr>
              <a:t>Coût élevé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4CB470B-891C-408A-AF8D-F81B2F139BB8}"/>
              </a:ext>
            </a:extLst>
          </p:cNvPr>
          <p:cNvSpPr txBox="1"/>
          <p:nvPr/>
        </p:nvSpPr>
        <p:spPr>
          <a:xfrm>
            <a:off x="6983406" y="3146109"/>
            <a:ext cx="1002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00B050"/>
                </a:solidFill>
                <a:latin typeface="Verdana"/>
                <a:cs typeface="Verdana"/>
              </a:rPr>
              <a:t>Coût faible</a:t>
            </a:r>
          </a:p>
        </p:txBody>
      </p:sp>
    </p:spTree>
    <p:extLst>
      <p:ext uri="{BB962C8B-B14F-4D97-AF65-F5344CB8AC3E}">
        <p14:creationId xmlns:p14="http://schemas.microsoft.com/office/powerpoint/2010/main" val="1593583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01672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9072E3CF-A46B-4E26-AF9D-E5AC3C99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7400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sur la TOA</a:t>
            </a:r>
            <a:br>
              <a:rPr lang="fr-FR" dirty="0"/>
            </a:br>
            <a:endParaRPr lang="fr-FR" sz="1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D923842-3021-4FE0-8F58-BE20B0A0C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020930"/>
            <a:ext cx="5508104" cy="41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5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62951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CDCDD3D5-A8C1-4B45-8687-76ED104E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F53E19-345E-4B5B-AD24-8B7043DD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72" y="977098"/>
            <a:ext cx="5368528" cy="41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2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77555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DC94B4E1-BAE5-4FAE-B14F-D685E706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5E8300-710C-43F1-A72D-76B7A8C04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32085"/>
            <a:ext cx="5436096" cy="41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1143000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Principaux challenges :</a:t>
            </a:r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Certains </a:t>
            </a:r>
            <a:r>
              <a:rPr lang="fr-FR" dirty="0" err="1"/>
              <a:t>RADARs</a:t>
            </a:r>
            <a:r>
              <a:rPr lang="fr-FR" dirty="0"/>
              <a:t> ne transmettent pas de façon continue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Données bruitées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Problèmes d'</a:t>
            </a:r>
            <a:r>
              <a:rPr lang="fr-FR" dirty="0" err="1"/>
              <a:t>identifiabilité</a:t>
            </a:r>
            <a:r>
              <a:rPr lang="fr-FR" dirty="0"/>
              <a:t> : Différents </a:t>
            </a:r>
            <a:r>
              <a:rPr lang="fr-FR" dirty="0" err="1"/>
              <a:t>RADARs</a:t>
            </a:r>
            <a:r>
              <a:rPr lang="fr-FR" dirty="0"/>
              <a:t> peuvent avoir des caractéristiques très proches / identiques (par exemple, dans les aéroports ou les ports...).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Volume et hétérogénéité : Signaux de différentes tailles (de 50 impulsions à plus de 1 000 000 d'impulsions) pouvant contenir jusqu'à 10 RADAR(s).</a:t>
            </a:r>
          </a:p>
        </p:txBody>
      </p:sp>
    </p:spTree>
    <p:extLst>
      <p:ext uri="{BB962C8B-B14F-4D97-AF65-F5344CB8AC3E}">
        <p14:creationId xmlns:p14="http://schemas.microsoft.com/office/powerpoint/2010/main" val="353951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1FB6DE-C761-4846-8E17-AAC9CD1BD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5" y="1749655"/>
            <a:ext cx="2932364" cy="21629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D5C643-7A40-4C3C-B53A-5228EDBF5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397" y="2974043"/>
            <a:ext cx="2241205" cy="17292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BD10F9-A6DE-486A-9863-9CAA8119B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051" y="3026056"/>
            <a:ext cx="2416472" cy="16252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E15D20-2006-460B-AD39-54BA4C125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397" y="1086102"/>
            <a:ext cx="2241194" cy="16020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A7CA63-94D5-4C21-8B43-ECFD70530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157" y="1080753"/>
            <a:ext cx="2128723" cy="16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2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D6DD88-A114-48D0-BD3A-1FF84191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3" y="1837903"/>
            <a:ext cx="2800350" cy="1943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96E5C3-202B-4F4B-8552-DAF11F595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75" y="2950558"/>
            <a:ext cx="2611478" cy="171126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949F891-18C0-44AC-9048-B871FC023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142" y="1030123"/>
            <a:ext cx="2521843" cy="179093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B4ACDF-DBB7-4D7D-8C5B-7E6FCF583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38" y="1058476"/>
            <a:ext cx="2611478" cy="16938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8E86302-F458-4556-8403-BAD653290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284" y="2971880"/>
            <a:ext cx="2472867" cy="16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8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791FCA-0EDE-4F53-8B38-A67E8D49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6" y="1740350"/>
            <a:ext cx="2765916" cy="23764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96C48E-849C-44A5-9951-6B13CC32F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25" y="2958995"/>
            <a:ext cx="2449309" cy="16471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E6C4EE-1126-44BA-9D4F-17A34A722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97" y="1016222"/>
            <a:ext cx="2232909" cy="17832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1C04BC-B362-44AF-A9AE-9A47E7B51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325" y="1003664"/>
            <a:ext cx="2175208" cy="17841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5E55B83-126C-47D9-968B-C509990B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697" y="2941594"/>
            <a:ext cx="2198785" cy="17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2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381648-08A9-4F6A-94F2-912503DC2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0" y="1908021"/>
            <a:ext cx="2829469" cy="19253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5B1E25-7560-4DE7-80BA-69E77477E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587" y="2948474"/>
            <a:ext cx="2441184" cy="16700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63A60FC-6AF7-4778-A271-993489348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719" y="997399"/>
            <a:ext cx="2632517" cy="18061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F84EED-B392-44D5-82EB-C20AAA542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349" y="1009988"/>
            <a:ext cx="2517651" cy="18070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093734F-59B7-4E0B-80E4-2792E3A5F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719" y="2948474"/>
            <a:ext cx="2618429" cy="16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88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D3A01B-3019-48F8-8FCF-ED9E3C8C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25706"/>
            <a:ext cx="2911027" cy="20642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6A69A9-23FE-47EE-AD60-E1FAB2A5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25" y="2946175"/>
            <a:ext cx="2445068" cy="16065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E76394-3B8D-4522-AB6D-DB67949CC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242" y="1041108"/>
            <a:ext cx="2468050" cy="17350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F34614-488C-4567-9DE1-2F4A80A40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767" y="1018283"/>
            <a:ext cx="2531641" cy="17110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6365B5E-AC94-4E8A-B64A-20CAC836F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524" y="2887126"/>
            <a:ext cx="2539676" cy="17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9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BCFFECD-3B0A-4063-8C6E-05FEE4661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346756"/>
              </p:ext>
            </p:extLst>
          </p:nvPr>
        </p:nvGraphicFramePr>
        <p:xfrm>
          <a:off x="1259631" y="1740600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6895F3B-F785-4405-8268-B3764DDF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DFBCBF-96D3-49C6-92A5-8196989C5398}"/>
              </a:ext>
            </a:extLst>
          </p:cNvPr>
          <p:cNvSpPr/>
          <p:nvPr/>
        </p:nvSpPr>
        <p:spPr>
          <a:xfrm>
            <a:off x="3995936" y="1821074"/>
            <a:ext cx="936104" cy="216024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91048C-0C67-4DBE-B6BF-BFE61D922B02}"/>
              </a:ext>
            </a:extLst>
          </p:cNvPr>
          <p:cNvSpPr txBox="1"/>
          <p:nvPr/>
        </p:nvSpPr>
        <p:spPr>
          <a:xfrm>
            <a:off x="3361962" y="1143040"/>
            <a:ext cx="1547218" cy="261610"/>
          </a:xfrm>
          <a:prstGeom prst="rect">
            <a:avLst/>
          </a:prstGeom>
          <a:noFill/>
          <a:ln w="12700">
            <a:solidFill>
              <a:srgbClr val="FE581A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E581A"/>
                </a:solidFill>
                <a:latin typeface="Verdana"/>
                <a:cs typeface="Verdana"/>
              </a:rPr>
              <a:t>Niveau de mélange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792E3DA-B637-4566-825D-6D807F516CB2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flipH="1" flipV="1">
            <a:off x="4135571" y="1404650"/>
            <a:ext cx="328417" cy="416424"/>
          </a:xfrm>
          <a:prstGeom prst="straightConnector1">
            <a:avLst/>
          </a:prstGeom>
          <a:ln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8E584F4-C26D-4E75-B38F-110AC7AEDC48}"/>
              </a:ext>
            </a:extLst>
          </p:cNvPr>
          <p:cNvSpPr/>
          <p:nvPr/>
        </p:nvSpPr>
        <p:spPr>
          <a:xfrm>
            <a:off x="5208476" y="1821074"/>
            <a:ext cx="936104" cy="21602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62C5686-E13B-4F17-9F8E-D0F9AFEB209D}"/>
              </a:ext>
            </a:extLst>
          </p:cNvPr>
          <p:cNvSpPr txBox="1"/>
          <p:nvPr/>
        </p:nvSpPr>
        <p:spPr>
          <a:xfrm>
            <a:off x="5185022" y="1131590"/>
            <a:ext cx="1745991" cy="25391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C000"/>
                </a:solidFill>
                <a:latin typeface="Verdana"/>
                <a:cs typeface="Verdana"/>
              </a:rPr>
              <a:t>Dispersion des clusters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72A7495-BC8B-4053-B0DF-3BC751DCDDE4}"/>
              </a:ext>
            </a:extLst>
          </p:cNvPr>
          <p:cNvCxnSpPr>
            <a:endCxn id="10" idx="2"/>
          </p:cNvCxnSpPr>
          <p:nvPr/>
        </p:nvCxnSpPr>
        <p:spPr>
          <a:xfrm flipV="1">
            <a:off x="5676533" y="1385506"/>
            <a:ext cx="381485" cy="4355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10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869B4-955D-4AA7-B228-C0D3451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005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Publication d’un article et participation à la conférence IEEE Radar </a:t>
            </a:r>
            <a:r>
              <a:rPr lang="fr-FR" dirty="0" err="1"/>
              <a:t>Conference</a:t>
            </a:r>
            <a:r>
              <a:rPr lang="fr-FR" dirty="0"/>
              <a:t> 2021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Prochaines étapes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Création d’une métrique pour évaluer les regroupements entre les clusters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Création d’une méthode pour normaliser les données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4654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4016" y="2161405"/>
            <a:ext cx="3779912" cy="2066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For more information please contact:</a:t>
            </a:r>
          </a:p>
          <a:p>
            <a:pPr marL="0" indent="0">
              <a:buNone/>
            </a:pP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 MOTTIER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manon.mottier@atos.net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6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Description des données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Simulation des données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Chaque jeu de données est composé d'impulsions RADAR, décrites par seulement 4 caractéristiques 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Frequency (F),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Pulse </a:t>
            </a:r>
            <a:r>
              <a:rPr lang="fr-FR" dirty="0" err="1"/>
              <a:t>Width</a:t>
            </a:r>
            <a:r>
              <a:rPr lang="fr-FR" dirty="0"/>
              <a:t> (PW)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 err="1"/>
              <a:t>Level</a:t>
            </a:r>
            <a:r>
              <a:rPr lang="fr-FR" dirty="0"/>
              <a:t> (L)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Time of </a:t>
            </a:r>
            <a:r>
              <a:rPr lang="fr-FR" dirty="0" err="1"/>
              <a:t>Arrival</a:t>
            </a:r>
            <a:r>
              <a:rPr lang="fr-FR" dirty="0"/>
              <a:t> (TOA)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d'utilisation de la dTOA	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de supposition sur la forme d'onde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Paramètrage</a:t>
            </a:r>
            <a:r>
              <a:rPr lang="fr-FR" dirty="0"/>
              <a:t> non supervisé mais évaluation des méthodes sur des ensembles de données étiquetées.</a:t>
            </a:r>
          </a:p>
        </p:txBody>
      </p:sp>
    </p:spTree>
    <p:extLst>
      <p:ext uri="{BB962C8B-B14F-4D97-AF65-F5344CB8AC3E}">
        <p14:creationId xmlns:p14="http://schemas.microsoft.com/office/powerpoint/2010/main" val="13480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proposée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6004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Méthodologie :</a:t>
            </a:r>
            <a:r>
              <a:rPr lang="fr-FR" dirty="0"/>
              <a:t> Implémentation d’une stratégie en 2 étapes</a:t>
            </a:r>
          </a:p>
          <a:p>
            <a:pPr marL="0" indent="0">
              <a:buNone/>
            </a:pPr>
            <a:endParaRPr lang="fr-FR" b="1" u="sng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810BBFA-B04C-489F-A301-73934AB55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01708"/>
              </p:ext>
            </p:extLst>
          </p:nvPr>
        </p:nvGraphicFramePr>
        <p:xfrm>
          <a:off x="755576" y="1707654"/>
          <a:ext cx="76328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81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1 : </a:t>
            </a:r>
            <a:r>
              <a:rPr lang="fr-FR" dirty="0"/>
              <a:t>Clustering avec HDBSCAN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Application de l'algorithme de clustering sur deux </a:t>
            </a:r>
            <a:r>
              <a:rPr lang="fr-FR" dirty="0" err="1"/>
              <a:t>features</a:t>
            </a:r>
            <a:r>
              <a:rPr lang="fr-FR" dirty="0"/>
              <a:t> : la fréquence et la durée d'impulsion.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Pourquoi HDBSCAN 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Algorithme non supervisé qui permet de rechercher des clusters de densité(s) variable(s).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Peu de paramètres à optimiser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Sur-estimation</a:t>
            </a:r>
            <a:r>
              <a:rPr lang="fr-FR" dirty="0"/>
              <a:t> du nombre de clusters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Permet de recevoir des </a:t>
            </a:r>
            <a:r>
              <a:rPr lang="fr-FR" dirty="0" err="1"/>
              <a:t>RADARs</a:t>
            </a:r>
            <a:r>
              <a:rPr lang="fr-FR" dirty="0"/>
              <a:t> qui n'émettent pas en continu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Chaque cluster ne doit pas contenir les observations de différents </a:t>
            </a:r>
            <a:r>
              <a:rPr lang="fr-FR" dirty="0" err="1"/>
              <a:t>RADARs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578173788"/>
      </p:ext>
    </p:extLst>
  </p:cSld>
  <p:clrMapOvr>
    <a:masterClrMapping/>
  </p:clrMapOvr>
</p:sld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4.xml><?xml version="1.0" encoding="utf-8"?>
<a:theme xmlns:a="http://schemas.openxmlformats.org/drawingml/2006/main" name="1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Atos_2016_16-9_template</Template>
  <TotalTime>0</TotalTime>
  <Words>2459</Words>
  <Application>Microsoft Office PowerPoint</Application>
  <PresentationFormat>Affichage à l'écran (16:9)</PresentationFormat>
  <Paragraphs>786</Paragraphs>
  <Slides>58</Slides>
  <Notes>12</Notes>
  <HiddenSlides>3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58</vt:i4>
      </vt:variant>
    </vt:vector>
  </HeadingPairs>
  <TitlesOfParts>
    <vt:vector size="78" baseType="lpstr">
      <vt:lpstr>Arial</vt:lpstr>
      <vt:lpstr>Calibri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New Atos Template with corporate colours</vt:lpstr>
      <vt:lpstr>1_Atos v4.0</vt:lpstr>
      <vt:lpstr>1_New Atos Template with corporate colours</vt:lpstr>
      <vt:lpstr>1_Atos_2016_16-9_template</vt:lpstr>
      <vt:lpstr>Plénière – 2 ans de thèse</vt:lpstr>
      <vt:lpstr>Plan</vt:lpstr>
      <vt:lpstr>Introduction</vt:lpstr>
      <vt:lpstr>Introduction</vt:lpstr>
      <vt:lpstr>Introduction</vt:lpstr>
      <vt:lpstr>Introduction</vt:lpstr>
      <vt:lpstr>Approche proposée</vt:lpstr>
      <vt:lpstr>Approche proposée</vt:lpstr>
      <vt:lpstr>Approche proposée</vt:lpstr>
      <vt:lpstr>Approche proposée</vt:lpstr>
      <vt:lpstr>Approche proposée</vt:lpstr>
      <vt:lpstr>Approche proposée</vt:lpstr>
      <vt:lpstr>Applications</vt:lpstr>
      <vt:lpstr>CAS D’application 1</vt:lpstr>
      <vt:lpstr>Données brutes</vt:lpstr>
      <vt:lpstr>Informations diverses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FREQ x DI </vt:lpstr>
      <vt:lpstr>Regroupements finaux FREQ x TOA </vt:lpstr>
      <vt:lpstr>Regroupements finaux  DI x TOA </vt:lpstr>
      <vt:lpstr>Regroupements finaux LEVEL x TOA </vt:lpstr>
      <vt:lpstr>Regroupements finaux LEVEL x TOA zoom </vt:lpstr>
      <vt:lpstr>Regroupements finaux Statistiques</vt:lpstr>
      <vt:lpstr>CAS D’application 2</vt:lpstr>
      <vt:lpstr>Données brutes</vt:lpstr>
      <vt:lpstr>Informations diverses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FREQ x DI </vt:lpstr>
      <vt:lpstr>Regroupements finaux FREQ x TOA </vt:lpstr>
      <vt:lpstr>Regroupements finaux DI x TOA </vt:lpstr>
      <vt:lpstr>Regroupements finaux LEVEL x TOA </vt:lpstr>
      <vt:lpstr>Regroupements finaux LEVEL x TOA zoom </vt:lpstr>
      <vt:lpstr>Regroupements finaux Statistiques</vt:lpstr>
      <vt:lpstr>CAS D’application 3</vt:lpstr>
      <vt:lpstr>Données brutes</vt:lpstr>
      <vt:lpstr>Informations diverses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 FREQ x DI </vt:lpstr>
      <vt:lpstr>Regroupements finaux FREQ x TOA </vt:lpstr>
      <vt:lpstr>Regroupements finaux DI x TOA </vt:lpstr>
      <vt:lpstr>Regroupements finaux LEVEL x TOA </vt:lpstr>
      <vt:lpstr>Regroupements finaux LEVEL x TOA zoom </vt:lpstr>
      <vt:lpstr>Regroupements finaux Statistiques</vt:lpstr>
      <vt:lpstr>Conclusion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27</cp:revision>
  <dcterms:created xsi:type="dcterms:W3CDTF">2017-04-26T14:42:54Z</dcterms:created>
  <dcterms:modified xsi:type="dcterms:W3CDTF">2021-06-24T06:53:35Z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-855785316</vt:i4>
  </property>
  <property fmtid="{D5CDD505-2E9C-101B-9397-08002B2CF9AE}" pid="4" name="_PreviousAdHocReviewCycleID">
    <vt:i4>-344032757</vt:i4>
  </property>
  <property fmtid="{D5CDD505-2E9C-101B-9397-08002B2CF9AE}" pid="5" name="MSIP_Label_e463cba9-5f6c-478d-9329-7b2295e4e8ed_Enabled">
    <vt:lpwstr>true</vt:lpwstr>
  </property>
  <property fmtid="{D5CDD505-2E9C-101B-9397-08002B2CF9AE}" pid="6" name="MSIP_Label_e463cba9-5f6c-478d-9329-7b2295e4e8ed_SetDate">
    <vt:lpwstr>2021-03-31T08:23:35Z</vt:lpwstr>
  </property>
  <property fmtid="{D5CDD505-2E9C-101B-9397-08002B2CF9AE}" pid="7" name="MSIP_Label_e463cba9-5f6c-478d-9329-7b2295e4e8ed_Method">
    <vt:lpwstr>Standard</vt:lpwstr>
  </property>
  <property fmtid="{D5CDD505-2E9C-101B-9397-08002B2CF9AE}" pid="8" name="MSIP_Label_e463cba9-5f6c-478d-9329-7b2295e4e8ed_Name">
    <vt:lpwstr>All Employees_2</vt:lpwstr>
  </property>
  <property fmtid="{D5CDD505-2E9C-101B-9397-08002B2CF9AE}" pid="9" name="MSIP_Label_e463cba9-5f6c-478d-9329-7b2295e4e8ed_SiteId">
    <vt:lpwstr>33440fc6-b7c7-412c-bb73-0e70b0198d5a</vt:lpwstr>
  </property>
  <property fmtid="{D5CDD505-2E9C-101B-9397-08002B2CF9AE}" pid="10" name="MSIP_Label_e463cba9-5f6c-478d-9329-7b2295e4e8ed_ActionId">
    <vt:lpwstr>761df80f-dacb-447b-b2d1-460f593e9a9f</vt:lpwstr>
  </property>
  <property fmtid="{D5CDD505-2E9C-101B-9397-08002B2CF9AE}" pid="11" name="MSIP_Label_e463cba9-5f6c-478d-9329-7b2295e4e8ed_ContentBits">
    <vt:lpwstr>0</vt:lpwstr>
  </property>
</Properties>
</file>