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64"/>
  </p:notesMasterIdLst>
  <p:handoutMasterIdLst>
    <p:handoutMasterId r:id="rId65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18" r:id="rId20"/>
    <p:sldId id="4367" r:id="rId21"/>
    <p:sldId id="4208" r:id="rId22"/>
    <p:sldId id="4265" r:id="rId23"/>
    <p:sldId id="4264" r:id="rId24"/>
    <p:sldId id="4286" r:id="rId25"/>
    <p:sldId id="4287" r:id="rId26"/>
    <p:sldId id="4288" r:id="rId27"/>
    <p:sldId id="4366" r:id="rId28"/>
    <p:sldId id="4289" r:id="rId29"/>
    <p:sldId id="4290" r:id="rId30"/>
    <p:sldId id="4320" r:id="rId31"/>
    <p:sldId id="4268" r:id="rId32"/>
    <p:sldId id="4292" r:id="rId33"/>
    <p:sldId id="4322" r:id="rId34"/>
    <p:sldId id="4368" r:id="rId35"/>
    <p:sldId id="4323" r:id="rId36"/>
    <p:sldId id="4324" r:id="rId37"/>
    <p:sldId id="4326" r:id="rId38"/>
    <p:sldId id="4327" r:id="rId39"/>
    <p:sldId id="4328" r:id="rId40"/>
    <p:sldId id="4333" r:id="rId41"/>
    <p:sldId id="4329" r:id="rId42"/>
    <p:sldId id="4330" r:id="rId43"/>
    <p:sldId id="4331" r:id="rId44"/>
    <p:sldId id="4332" r:id="rId45"/>
    <p:sldId id="4304" r:id="rId46"/>
    <p:sldId id="4360" r:id="rId47"/>
    <p:sldId id="4347" r:id="rId48"/>
    <p:sldId id="4369" r:id="rId49"/>
    <p:sldId id="4348" r:id="rId50"/>
    <p:sldId id="4349" r:id="rId51"/>
    <p:sldId id="4351" r:id="rId52"/>
    <p:sldId id="4352" r:id="rId53"/>
    <p:sldId id="4353" r:id="rId54"/>
    <p:sldId id="4363" r:id="rId55"/>
    <p:sldId id="4354" r:id="rId56"/>
    <p:sldId id="4362" r:id="rId57"/>
    <p:sldId id="4364" r:id="rId58"/>
    <p:sldId id="4365" r:id="rId59"/>
    <p:sldId id="4359" r:id="rId60"/>
    <p:sldId id="407" r:id="rId61"/>
    <p:sldId id="4282" r:id="rId62"/>
    <p:sldId id="347" r:id="rId63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 autoAdjust="0"/>
    <p:restoredTop sz="87779" autoAdjust="0"/>
  </p:normalViewPr>
  <p:slideViewPr>
    <p:cSldViewPr>
      <p:cViewPr>
        <p:scale>
          <a:sx n="125" d="100"/>
          <a:sy n="125" d="100"/>
        </p:scale>
        <p:origin x="134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8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Complétude : Un radar est éclaté en plusieurs clusters</a:t>
            </a:r>
          </a:p>
          <a:p>
            <a:r>
              <a:rPr lang="fr-FR" dirty="0"/>
              <a:t>Homogénéité : Un cluster comprend les impulsions d’un seul radar (mélange)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0	36 428	98,8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1	470	1,2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7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fr-FR" b="1" u="sng" dirty="0" err="1"/>
              <a:t>pd.crosstab</a:t>
            </a:r>
            <a:r>
              <a:rPr lang="fr-FR" b="1" u="sng" dirty="0"/>
              <a:t>(temp['</a:t>
            </a:r>
            <a:r>
              <a:rPr lang="fr-FR" b="1" u="sng" dirty="0" err="1"/>
              <a:t>ID_radar</a:t>
            </a:r>
            <a:r>
              <a:rPr lang="fr-FR" b="1" u="sng" dirty="0"/>
              <a:t>'], temp['</a:t>
            </a:r>
            <a:r>
              <a:rPr lang="fr-FR" b="1" u="sng" dirty="0" err="1"/>
              <a:t>cluster_ot_toa</a:t>
            </a:r>
            <a:r>
              <a:rPr lang="fr-FR" b="1" u="sng" dirty="0"/>
              <a:t>'])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Emetteur		0		1		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0		0		3 825		14 221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1		142		0		0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6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fr-FR" b="1" u="sng" dirty="0" err="1"/>
              <a:t>pd.crosstab</a:t>
            </a:r>
            <a:r>
              <a:rPr lang="fr-FR" b="1" u="sng" dirty="0"/>
              <a:t>(temp['</a:t>
            </a:r>
            <a:r>
              <a:rPr lang="fr-FR" b="1" u="sng" dirty="0" err="1"/>
              <a:t>ID_radar</a:t>
            </a:r>
            <a:r>
              <a:rPr lang="fr-FR" b="1" u="sng" dirty="0"/>
              <a:t>'], temp['</a:t>
            </a:r>
            <a:r>
              <a:rPr lang="fr-FR" b="1" u="sng" dirty="0" err="1"/>
              <a:t>cluster_ot_toa</a:t>
            </a:r>
            <a:r>
              <a:rPr lang="fr-FR" b="1" u="sng" dirty="0"/>
              <a:t>'])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Emetteur	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0		0	0	0	7 812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1		0	0		13 080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2		0	3 562	0	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3		0	0	350	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4		25 195	0	0	0</a:t>
            </a:r>
          </a:p>
          <a:p>
            <a:endParaRPr lang="fr-FR" dirty="0"/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fr-FR" b="1" u="sng" dirty="0" err="1"/>
              <a:t>pd.crosstab</a:t>
            </a:r>
            <a:r>
              <a:rPr lang="fr-FR" b="1" u="sng" dirty="0"/>
              <a:t>(temp['</a:t>
            </a:r>
            <a:r>
              <a:rPr lang="fr-FR" b="1" u="sng" dirty="0" err="1"/>
              <a:t>ID_radar</a:t>
            </a:r>
            <a:r>
              <a:rPr lang="fr-FR" b="1" u="sng" dirty="0"/>
              <a:t>'], temp['</a:t>
            </a:r>
            <a:r>
              <a:rPr lang="fr-FR" b="1" u="sng" dirty="0" err="1"/>
              <a:t>cluster_ot_lvl</a:t>
            </a:r>
            <a:r>
              <a:rPr lang="fr-FR" b="1" u="sng" dirty="0"/>
              <a:t>'])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Emetteur	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0		0	7 812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1		0	13 080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2		0	3 562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3		350	0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4		0	25 195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0	1 576	3,2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1	1 725	3,5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2	50	0,1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3	9 319	18,6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4	37 329	74,7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1" r:id="rId30"/>
    <p:sldLayoutId id="2147483802" r:id="rId31"/>
    <p:sldLayoutId id="2147483803" r:id="rId3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</a:t>
            </a:r>
            <a:r>
              <a:rPr lang="fr-FR" dirty="0" err="1"/>
              <a:t>Bouldin</a:t>
            </a:r>
            <a:r>
              <a:rPr lang="fr-FR" dirty="0"/>
              <a:t>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CE8E420-F881-4C1A-9785-86FFB15E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80" y="555526"/>
            <a:ext cx="6120934" cy="45879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707904" y="3075806"/>
            <a:ext cx="216024" cy="172819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6" idx="3"/>
          </p:cNvCxnSpPr>
          <p:nvPr/>
        </p:nvCxnSpPr>
        <p:spPr>
          <a:xfrm flipH="1" flipV="1">
            <a:off x="2566327" y="2391730"/>
            <a:ext cx="1141577" cy="154817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E5DA83C-6CAB-41BF-A6A3-7C0550A2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97" y="1527633"/>
            <a:ext cx="2197630" cy="1728193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87447"/>
              </p:ext>
            </p:extLst>
          </p:nvPr>
        </p:nvGraphicFramePr>
        <p:xfrm>
          <a:off x="4788024" y="1059582"/>
          <a:ext cx="388843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72261579"/>
                    </a:ext>
                  </a:extLst>
                </a:gridCol>
              </a:tblGrid>
              <a:tr h="203778">
                <a:tc>
                  <a:txBody>
                    <a:bodyPr/>
                    <a:lstStyle/>
                    <a:p>
                      <a:r>
                        <a:rPr lang="fr-FR" sz="1100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Freq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fr-FR" sz="1100" dirty="0"/>
                        <a:t>B4</a:t>
                      </a:r>
                    </a:p>
                    <a:p>
                      <a:r>
                        <a:rPr lang="fr-FR" sz="1100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9757</a:t>
                      </a:r>
                    </a:p>
                    <a:p>
                      <a:r>
                        <a:rPr lang="fr-FR" sz="1100" dirty="0"/>
                        <a:t>9812</a:t>
                      </a:r>
                    </a:p>
                    <a:p>
                      <a:r>
                        <a:rPr lang="fr-FR" sz="1100" dirty="0"/>
                        <a:t>9867</a:t>
                      </a:r>
                    </a:p>
                    <a:p>
                      <a:r>
                        <a:rPr lang="fr-FR" sz="1100" dirty="0"/>
                        <a:t>9922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1,5</a:t>
                      </a:r>
                    </a:p>
                    <a:p>
                      <a:r>
                        <a:rPr lang="fr-FR" sz="1100" dirty="0"/>
                        <a:t>14</a:t>
                      </a:r>
                    </a:p>
                    <a:p>
                      <a:r>
                        <a:rPr lang="fr-FR" sz="1100" dirty="0"/>
                        <a:t>0,7</a:t>
                      </a:r>
                    </a:p>
                    <a:p>
                      <a:r>
                        <a:rPr lang="fr-FR" sz="1100" dirty="0"/>
                        <a:t>38</a:t>
                      </a:r>
                    </a:p>
                    <a:p>
                      <a:r>
                        <a:rPr lang="fr-F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18 046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1332393">
                <a:tc>
                  <a:txBody>
                    <a:bodyPr/>
                    <a:lstStyle/>
                    <a:p>
                      <a:r>
                        <a:rPr lang="fr-FR" sz="1100" dirty="0"/>
                        <a:t>D2</a:t>
                      </a:r>
                    </a:p>
                    <a:p>
                      <a:r>
                        <a:rPr lang="fr-FR" sz="1100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9600</a:t>
                      </a:r>
                    </a:p>
                    <a:p>
                      <a:r>
                        <a:rPr lang="fr-FR" sz="1100" dirty="0"/>
                        <a:t>9604</a:t>
                      </a:r>
                    </a:p>
                    <a:p>
                      <a:r>
                        <a:rPr lang="fr-FR" sz="1100" dirty="0"/>
                        <a:t>9608</a:t>
                      </a:r>
                    </a:p>
                    <a:p>
                      <a:r>
                        <a:rPr lang="fr-FR" sz="1100" dirty="0"/>
                        <a:t>9616</a:t>
                      </a:r>
                    </a:p>
                    <a:p>
                      <a:r>
                        <a:rPr lang="fr-FR" sz="1100" dirty="0"/>
                        <a:t>9624</a:t>
                      </a:r>
                    </a:p>
                    <a:p>
                      <a:r>
                        <a:rPr lang="fr-FR" sz="1100" dirty="0"/>
                        <a:t>9628</a:t>
                      </a:r>
                    </a:p>
                    <a:p>
                      <a:r>
                        <a:rPr lang="fr-FR" sz="1100" dirty="0"/>
                        <a:t>9632</a:t>
                      </a:r>
                    </a:p>
                    <a:p>
                      <a:r>
                        <a:rPr lang="fr-FR" sz="1100" dirty="0"/>
                        <a:t>9648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42</a:t>
                      </a:r>
                    </a:p>
                    <a:p>
                      <a:r>
                        <a:rPr lang="fr-FR" sz="1100" dirty="0"/>
                        <a:t>21</a:t>
                      </a:r>
                    </a:p>
                    <a:p>
                      <a:r>
                        <a:rPr lang="fr-FR" sz="1100" dirty="0"/>
                        <a:t>1,45</a:t>
                      </a:r>
                    </a:p>
                    <a:p>
                      <a:r>
                        <a:rPr lang="fr-FR" sz="1100" dirty="0"/>
                        <a:t>0,75</a:t>
                      </a:r>
                    </a:p>
                    <a:p>
                      <a:r>
                        <a:rPr lang="fr-FR" sz="1100" dirty="0"/>
                        <a:t>3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A8493D0-E882-4050-A1E6-C5B43BFE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00" y="2355726"/>
            <a:ext cx="3100472" cy="21299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D27F5E-44F7-4CF7-8790-F2C841D5C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6" y="1191412"/>
            <a:ext cx="4156585" cy="8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6CA5B98-3635-4597-9B71-114C4558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88" y="411510"/>
            <a:ext cx="6135080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74400"/>
              </p:ext>
            </p:extLst>
          </p:nvPr>
        </p:nvGraphicFramePr>
        <p:xfrm>
          <a:off x="457023" y="1203598"/>
          <a:ext cx="2331369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2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7818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 flipV="1">
            <a:off x="2546830" y="3522510"/>
            <a:ext cx="1017058" cy="345384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003798"/>
            <a:ext cx="216024" cy="172819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FDEC41-3F01-4CD1-9BD9-D6A3E7FC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2" y="2658414"/>
            <a:ext cx="2265668" cy="1728192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F88859-EA2C-4BBF-BBB8-4812EF9D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68090"/>
              </p:ext>
            </p:extLst>
          </p:nvPr>
        </p:nvGraphicFramePr>
        <p:xfrm>
          <a:off x="755576" y="1779662"/>
          <a:ext cx="208823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7D18C68-CAFE-4B12-B396-08A5E8F6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2360"/>
            <a:ext cx="6084168" cy="49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587952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2499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Paramètres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Variable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TOA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Cut optimal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Type de données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Histogrammes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Spécificités des données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/>
                        <a:t>Nombre d’impulsions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Bins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AB07F10-AFF1-4656-BD20-9B1A89D7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038046"/>
            <a:ext cx="5364088" cy="41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95476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8A5DFA0-4D6C-422D-9220-FA60662E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70116"/>
            <a:ext cx="5220072" cy="40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3540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9D54CEF-D879-4454-97A8-1001CF05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87314"/>
            <a:ext cx="5440908" cy="41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5BB4CD-45D6-48CB-B41E-A7F703D7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" y="1712475"/>
            <a:ext cx="2774056" cy="2237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BB62F-CE68-4EF1-8E8D-524A23A4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333" y="1002629"/>
            <a:ext cx="2303333" cy="17590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461EEA-A58D-4000-8B2B-83907F78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01" y="3008097"/>
            <a:ext cx="2146076" cy="16508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ACB768-758F-473E-B278-EE388C3D7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25" y="1044873"/>
            <a:ext cx="2412599" cy="17441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C6B7E68-8D40-4AC4-AECB-D9F29DB91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22" y="3042724"/>
            <a:ext cx="2221203" cy="15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43F629-A496-4941-8085-D2B54BE2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1873621"/>
            <a:ext cx="2867964" cy="19723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F008D-203C-4BE4-9249-47B0D8DB5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04" y="2973223"/>
            <a:ext cx="2523579" cy="17003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58E90E-8F33-4183-A552-3B63D345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794" y="1039238"/>
            <a:ext cx="2528358" cy="18053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53A549-4215-491A-B2C9-341381E6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94" y="2973223"/>
            <a:ext cx="2508300" cy="16568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EB5DC18-FABB-4A54-AB4A-F711564C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243" y="1130877"/>
            <a:ext cx="2508300" cy="16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EFDD657-FAB6-47AE-8514-EACED2EB913B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1B864EC-3750-4EFD-A832-B6B34B497FEC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BAFA74-0D57-44B2-BD73-D68D85EE586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34F98C-3C81-470E-9347-DB351DC7BB6B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3E4105-5C58-4E2C-9F20-FE9F55349CA5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4E4B0DE-F8AB-4986-AEBB-81353A79AB8B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29B8AA-2634-422F-8A21-009136D4BBF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3EE54BE-D63F-4F1B-82CF-91972F2292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9F4D627-7471-40CE-91A2-956C5F9F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1" y="1921963"/>
            <a:ext cx="2777107" cy="19459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601808-79D1-48D3-BBAA-5BCF901E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075" y="2929533"/>
            <a:ext cx="2474502" cy="1730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44611B-76A3-4614-9AD9-A8F72024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006" y="1028005"/>
            <a:ext cx="2505146" cy="17614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5ADFB1-EABE-40AE-8644-3F04C3926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006" y="2933534"/>
            <a:ext cx="2474503" cy="174115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399E7A-980C-4A4D-83B7-ECC296746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075" y="1016543"/>
            <a:ext cx="2474503" cy="17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5F4272E-B250-4CBF-8AB5-898288023172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E2B50B9-E380-46CA-85F7-819B432AAC93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888E1E0-E1D4-4381-98DC-D9B26951B3E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B60AF5E-BA18-4E24-B227-56DA611D0BD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8339693-E05B-4A00-93C7-90FF1C3D11A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EE61AD1-0FF2-4CAF-9D66-3D6469C63343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050EC09-36E7-48FA-B4D7-04D39EFB39F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170CC58-4F29-4E99-815A-38EFFE431721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6363F02-B53D-4FD3-95A5-24CC3ACD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" y="1876839"/>
            <a:ext cx="2889852" cy="19658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BA69B0-39F9-4D7F-B0AB-9231DDD5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59" y="2941438"/>
            <a:ext cx="2504107" cy="17665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C6F8F0-9555-47A6-9238-830F4C54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238" y="996857"/>
            <a:ext cx="2558780" cy="17418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12362A-3438-4623-919C-54FEE61AC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440" y="2941438"/>
            <a:ext cx="2610449" cy="174611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E920F9B-F3E5-4CF2-B393-019D8163E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287" y="1041655"/>
            <a:ext cx="2610449" cy="17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44B393E-E44E-4050-A0A8-7D07F60A04EE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729CB48-1D85-447D-BE4C-31E44058C87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78F4D3F-F0BA-412C-829C-C3F9C498A53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D7B6C-B0A6-4DDB-AD76-383BAA484E79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87C486-F026-4741-ABF9-C3B1FBEA392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EB20E4-69C0-46DC-83FF-688916150CE7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EDFB394-9FC7-4349-A6BC-9A7EDE5F9DDD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1F137A0-DA5C-4C34-A72A-B9E1D4F817DF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E051B9F-25AE-4C4A-B502-AB07C82C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" y="1755979"/>
            <a:ext cx="2871547" cy="22076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AD1FBF-E61D-471F-822C-897590E8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914841"/>
            <a:ext cx="2171301" cy="17663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0C53D4-933E-47CB-9219-F41B51471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906" y="999667"/>
            <a:ext cx="2218183" cy="18425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1F6093-AE87-47A9-BC41-1A1D59080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938" y="2931791"/>
            <a:ext cx="2086123" cy="17341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BA4FD18-1128-4290-B811-081DA2BD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812" y="1056606"/>
            <a:ext cx="2086123" cy="17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325"/>
              </p:ext>
            </p:extLst>
          </p:nvPr>
        </p:nvGraphicFramePr>
        <p:xfrm>
          <a:off x="1259631" y="1779662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4FFF66-F8C7-471C-B647-0263D21BA613}"/>
              </a:ext>
            </a:extLst>
          </p:cNvPr>
          <p:cNvSpPr/>
          <p:nvPr/>
        </p:nvSpPr>
        <p:spPr>
          <a:xfrm>
            <a:off x="3995936" y="1851670"/>
            <a:ext cx="936104" cy="216024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25E4AC-2E52-4C1B-9B30-F48B416425D0}"/>
              </a:ext>
            </a:extLst>
          </p:cNvPr>
          <p:cNvSpPr txBox="1"/>
          <p:nvPr/>
        </p:nvSpPr>
        <p:spPr>
          <a:xfrm>
            <a:off x="3403778" y="1031381"/>
            <a:ext cx="1484702" cy="253916"/>
          </a:xfrm>
          <a:prstGeom prst="rect">
            <a:avLst/>
          </a:prstGeom>
          <a:noFill/>
          <a:ln w="12700">
            <a:solidFill>
              <a:srgbClr val="FE581A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E581A"/>
                </a:solidFill>
                <a:latin typeface="Verdana"/>
                <a:cs typeface="Verdana"/>
              </a:rPr>
              <a:t>Niveau de mélange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FDCFBD0-479E-4BDA-9CDB-DDF82FE043F2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flipH="1" flipV="1">
            <a:off x="4146129" y="1285297"/>
            <a:ext cx="317859" cy="566373"/>
          </a:xfrm>
          <a:prstGeom prst="straightConnector1">
            <a:avLst/>
          </a:prstGeom>
          <a:ln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FC3EE-1A11-4A99-BDA2-334D03FFB966}"/>
              </a:ext>
            </a:extLst>
          </p:cNvPr>
          <p:cNvSpPr/>
          <p:nvPr/>
        </p:nvSpPr>
        <p:spPr>
          <a:xfrm>
            <a:off x="5208476" y="1851670"/>
            <a:ext cx="936104" cy="2160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4632BA-DB42-47AC-BFD1-D6A5C94CD755}"/>
              </a:ext>
            </a:extLst>
          </p:cNvPr>
          <p:cNvSpPr txBox="1"/>
          <p:nvPr/>
        </p:nvSpPr>
        <p:spPr>
          <a:xfrm>
            <a:off x="5185022" y="1162186"/>
            <a:ext cx="1794081" cy="2539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  <a:latin typeface="Verdana"/>
                <a:cs typeface="Verdana"/>
              </a:rPr>
              <a:t>Eclatement des clusters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D69F139-055C-4086-9521-5672FFAF8DDD}"/>
              </a:ext>
            </a:extLst>
          </p:cNvPr>
          <p:cNvCxnSpPr>
            <a:endCxn id="12" idx="2"/>
          </p:cNvCxnSpPr>
          <p:nvPr/>
        </p:nvCxnSpPr>
        <p:spPr>
          <a:xfrm flipV="1">
            <a:off x="5676533" y="1416102"/>
            <a:ext cx="405530" cy="435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03BC7-9A43-4823-93C5-A287F09E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57" y="409746"/>
            <a:ext cx="6178643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491880" y="2946755"/>
            <a:ext cx="360040" cy="1773201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792763" y="2571750"/>
            <a:ext cx="699117" cy="126160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A481B68-F758-449E-AD97-41EC6F9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73404"/>
            <a:ext cx="2541243" cy="1996691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394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93360"/>
              </p:ext>
            </p:extLst>
          </p:nvPr>
        </p:nvGraphicFramePr>
        <p:xfrm>
          <a:off x="4788024" y="1059582"/>
          <a:ext cx="3888430" cy="311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189396839"/>
                    </a:ext>
                  </a:extLst>
                </a:gridCol>
              </a:tblGrid>
              <a:tr h="121870">
                <a:tc>
                  <a:txBody>
                    <a:bodyPr/>
                    <a:lstStyle/>
                    <a:p>
                      <a:r>
                        <a:rPr lang="fr-FR" sz="900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Freq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459355">
                <a:tc>
                  <a:txBody>
                    <a:bodyPr/>
                    <a:lstStyle/>
                    <a:p>
                      <a:r>
                        <a:rPr lang="fr-FR" sz="900" dirty="0"/>
                        <a:t>E10</a:t>
                      </a:r>
                    </a:p>
                    <a:p>
                      <a:r>
                        <a:rPr lang="fr-FR" sz="900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Multifonction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9300</a:t>
                      </a:r>
                    </a:p>
                    <a:p>
                      <a:r>
                        <a:rPr lang="fr-FR" sz="900" dirty="0"/>
                        <a:t>9310</a:t>
                      </a:r>
                    </a:p>
                    <a:p>
                      <a:r>
                        <a:rPr lang="fr-FR" sz="900" dirty="0"/>
                        <a:t>9325</a:t>
                      </a:r>
                    </a:p>
                    <a:p>
                      <a:r>
                        <a:rPr lang="fr-FR" sz="900" dirty="0"/>
                        <a:t>9340</a:t>
                      </a:r>
                    </a:p>
                    <a:p>
                      <a:r>
                        <a:rPr lang="fr-FR" sz="900" dirty="0"/>
                        <a:t>9360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  <a:p>
                      <a:r>
                        <a:rPr lang="fr-FR" sz="9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7 812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459355">
                <a:tc>
                  <a:txBody>
                    <a:bodyPr/>
                    <a:lstStyle/>
                    <a:p>
                      <a:r>
                        <a:rPr lang="fr-FR" sz="900" dirty="0"/>
                        <a:t>S5_1</a:t>
                      </a:r>
                    </a:p>
                    <a:p>
                      <a:r>
                        <a:rPr lang="fr-FR" sz="900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Autodirecteur / Missile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9365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16</a:t>
                      </a:r>
                    </a:p>
                    <a:p>
                      <a:r>
                        <a:rPr lang="fr-FR" sz="9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13 080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r>
                        <a:rPr lang="fr-FR" sz="900" dirty="0"/>
                        <a:t>P2</a:t>
                      </a:r>
                    </a:p>
                    <a:p>
                      <a:r>
                        <a:rPr lang="fr-FR" sz="900" dirty="0"/>
                        <a:t>Radar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Veille combinée / Naval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9329</a:t>
                      </a:r>
                    </a:p>
                    <a:p>
                      <a:r>
                        <a:rPr lang="fr-FR" sz="900" dirty="0"/>
                        <a:t>9334</a:t>
                      </a:r>
                    </a:p>
                    <a:p>
                      <a:r>
                        <a:rPr lang="fr-FR" sz="900" dirty="0"/>
                        <a:t>9339</a:t>
                      </a:r>
                    </a:p>
                    <a:p>
                      <a:r>
                        <a:rPr lang="fr-FR" sz="900" dirty="0"/>
                        <a:t>9340</a:t>
                      </a:r>
                    </a:p>
                    <a:p>
                      <a:r>
                        <a:rPr lang="fr-FR" sz="900" dirty="0"/>
                        <a:t>9359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16</a:t>
                      </a:r>
                    </a:p>
                    <a:p>
                      <a:r>
                        <a:rPr lang="fr-FR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3 562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8490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r>
                        <a:rPr lang="fr-FR" sz="900" dirty="0"/>
                        <a:t>A5_1</a:t>
                      </a:r>
                    </a:p>
                    <a:p>
                      <a:r>
                        <a:rPr lang="fr-FR" sz="900" dirty="0"/>
                        <a:t>Radar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Surveillance côtière / Terrestre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9200</a:t>
                      </a:r>
                    </a:p>
                    <a:p>
                      <a:r>
                        <a:rPr lang="fr-FR" sz="900" dirty="0"/>
                        <a:t>9240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40213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r>
                        <a:rPr lang="fr-FR" sz="900" dirty="0"/>
                        <a:t>A1</a:t>
                      </a:r>
                    </a:p>
                    <a:p>
                      <a:r>
                        <a:rPr lang="fr-FR" sz="900" dirty="0"/>
                        <a:t>Radar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Navigation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25 195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5693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82D29BF-E30E-4CE5-B0E4-88DB64498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02" y="2813002"/>
            <a:ext cx="2900256" cy="18548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503068-CDB3-4BF5-89ED-542987F0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44628"/>
            <a:ext cx="2550026" cy="8070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4E0A72-09FA-4467-BFDE-965EAFA34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23678"/>
            <a:ext cx="2454291" cy="8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1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68344"/>
              </p:ext>
            </p:extLst>
          </p:nvPr>
        </p:nvGraphicFramePr>
        <p:xfrm>
          <a:off x="467544" y="1203598"/>
          <a:ext cx="2232248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36592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5157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91399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25235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0576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47937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81288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896141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0431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02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05017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00143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7827880-DBFD-4DF2-8483-D3434854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62748"/>
            <a:ext cx="6156176" cy="4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9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11A6C6-8998-482F-B1AB-91FEF847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E8ED5D8-1188-497B-AFE1-EFFA2C2C5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49951"/>
              </p:ext>
            </p:extLst>
          </p:nvPr>
        </p:nvGraphicFramePr>
        <p:xfrm>
          <a:off x="286274" y="1779662"/>
          <a:ext cx="1999726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99863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88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914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F6D9C96-DA54-4851-9F31-95015960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01006"/>
            <a:ext cx="5436096" cy="41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34657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D7A1149-8147-47A8-AD3D-5C3A24DD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70EFC4-7D66-4030-A0B6-BC3C1E41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19426"/>
            <a:ext cx="5292080" cy="41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3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03592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7A65179F-2858-4BC7-92BC-E6566940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D19311-3FE6-46F8-91BD-39D58826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43111"/>
            <a:ext cx="5292080" cy="4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97781C0-2812-440C-8EED-A792B4145275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34300C9-502A-472A-A1F2-9BB2B015BD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5EEED4E-8552-47CF-A04B-D8B2A0CC610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9D38ACA-211F-4A28-8326-0925EBEF75E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5825F3-B0A3-4651-B663-B4D1351BB8BF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C66828C-49F3-42B7-9919-2EAB3A3AC77E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7A9D6F-1251-4642-AE8C-77941CB5895C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1E505E-EBCC-4F27-90A0-56A700BE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85" y="1075690"/>
            <a:ext cx="2521743" cy="16228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3A457D-7FC7-48B6-92D1-B86466F5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5" y="2986332"/>
            <a:ext cx="2659385" cy="1673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C89CD4-4A26-474B-8748-57DD02E1A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439" y="2967946"/>
            <a:ext cx="2288480" cy="16920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1BF4F9-7559-438A-9523-891D74094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795" y="1075690"/>
            <a:ext cx="2343344" cy="15749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0D2DF1-95B8-4DDB-99BE-E3426B2D6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854407"/>
            <a:ext cx="2930075" cy="20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94CBB6-55BF-40B6-B7C2-0ECC347FF6D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8D833E1-BDE8-4280-A257-A496E14E25A6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DB4D503E-8743-4C23-9223-C96CA19AF30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54C956A-D14C-40AC-BA18-499699C6DBDA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B96566-47B6-41D4-9F92-DEE93BCDEC3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56EBEAD-3B7E-45F6-A6AA-0E054B1EE44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2317ECD-89D1-40B7-98A1-EA1D00A1089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BFC3E9-DAD3-428C-A56A-9B68DA02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5" y="1876057"/>
            <a:ext cx="2776706" cy="19101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8067A8-D53D-4358-BB86-61F118EE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71" y="2916568"/>
            <a:ext cx="2577144" cy="17514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A46FE9-D899-440D-A73C-11069AC8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560" y="1044943"/>
            <a:ext cx="2404481" cy="16843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23585-3D5F-4E82-88CF-721864792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304" y="1016222"/>
            <a:ext cx="2483163" cy="1715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273A24-E736-42E1-8F98-1B9839A0E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192" y="2912144"/>
            <a:ext cx="2542784" cy="17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1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680B9A-756A-45AF-9806-31A96F87FF33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FC1F2BC-E74A-4E9D-85EB-F03122780E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5613C42-CA24-4411-93CC-CA149F0E807B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2F6B6F8-6F72-4BDD-B573-67E960A5082F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08074E-F5FB-4C9D-9F68-92F02614794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A991A7C-CE36-478E-9F91-D3557888B7F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12E170-C204-4ABD-BD5D-C18796B83AE0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BB4B21-4372-4123-BB73-A2EE7D8E0B9F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63DC42-EC21-4FCC-B5A9-CE0D4CD5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" y="1985185"/>
            <a:ext cx="2918050" cy="1945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431A44-D73A-41AE-B706-EB171BE1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74" y="2931790"/>
            <a:ext cx="2542959" cy="17126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DA0291-D666-4BAB-9A14-415A7900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15" y="1014981"/>
            <a:ext cx="2519037" cy="17442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5D60EB-7810-47F8-8A0F-7C61D3C7F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826" y="1073449"/>
            <a:ext cx="2471734" cy="1671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8227FA-D972-44B3-8FC3-1786A634D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804" y="2931790"/>
            <a:ext cx="2505943" cy="17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42B48D3-4D98-4D74-83C7-CC718BF6BBA2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772037-DAF8-4662-B70B-B61B920CC18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1B3BAB8-8C7E-4097-B887-09A923461084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665FC25-6986-4A43-9DDC-D858C7F56541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98778A-A98B-46A0-87FB-C5412013987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465DFE-3CE4-40AC-9A33-4885E731A30B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CD1246-4BE2-477C-B9C1-6D35456F6FE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52D6CB-726D-4484-884D-544E8025AFC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34C59A-8C4D-4371-A51D-31CBEA31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" y="1946199"/>
            <a:ext cx="2852177" cy="20233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C9E833-A665-4884-8CF9-2971E49E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69" y="2910872"/>
            <a:ext cx="2570705" cy="17766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A1D9F8-B4B5-4D7D-98CC-DE2DDE662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49" y="976792"/>
            <a:ext cx="2461886" cy="17548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055FC9-FD21-440D-821C-A61EBEAB0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161" y="996730"/>
            <a:ext cx="2570705" cy="17766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239D92-BF07-43B0-824F-78FAFE37D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84" y="2894974"/>
            <a:ext cx="2473652" cy="17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813619-B2AF-4A1B-84AD-54A4F57F51DF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9EE150A-E4C3-40DA-95F3-A35F471158A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101289-C9E8-4500-8CBA-7632B3949B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503A4A9-3B2C-48B3-A633-F148B026362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FB339BB-B3AE-46A0-827E-723483C71FC7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5A25F5E-BF20-440C-AC20-601DC69E80DE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AEF138-4EE9-454C-8587-CDD4F1DDEC0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57DB23-5780-430B-A3CC-5933759EA51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AAC751-7984-487F-B13C-D3D1764D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" y="1848496"/>
            <a:ext cx="2914697" cy="20193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FAAAC6-8061-4FE4-9923-763FF525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27" y="2896156"/>
            <a:ext cx="2592285" cy="17862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D9BB8D-8574-4713-B306-671FD9042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440" y="1001853"/>
            <a:ext cx="2607540" cy="1807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7A09A0-8C0C-4DCF-9066-7DADA3E3D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77" y="994784"/>
            <a:ext cx="2591277" cy="18291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22D6AB-309D-4D2E-8F75-A539D5BB9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073" y="2914033"/>
            <a:ext cx="2521903" cy="17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1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8E370A-7B0D-4ACF-AAC3-F51B581B0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61991"/>
              </p:ext>
            </p:extLst>
          </p:nvPr>
        </p:nvGraphicFramePr>
        <p:xfrm>
          <a:off x="1331640" y="1740600"/>
          <a:ext cx="6480719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704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32553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195473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1795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55035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00159A59-B480-46C2-8E6C-FD16C176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85E18-9EBC-4F3C-A349-8C7D43E64F5A}"/>
              </a:ext>
            </a:extLst>
          </p:cNvPr>
          <p:cNvSpPr/>
          <p:nvPr/>
        </p:nvSpPr>
        <p:spPr>
          <a:xfrm>
            <a:off x="3995936" y="1821074"/>
            <a:ext cx="936104" cy="216024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E62783-8711-4DBD-B768-A030A67AA3E0}"/>
              </a:ext>
            </a:extLst>
          </p:cNvPr>
          <p:cNvSpPr txBox="1"/>
          <p:nvPr/>
        </p:nvSpPr>
        <p:spPr>
          <a:xfrm>
            <a:off x="3361962" y="1143040"/>
            <a:ext cx="1547218" cy="261610"/>
          </a:xfrm>
          <a:prstGeom prst="rect">
            <a:avLst/>
          </a:prstGeom>
          <a:noFill/>
          <a:ln w="12700">
            <a:solidFill>
              <a:srgbClr val="FE581A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E581A"/>
                </a:solidFill>
                <a:latin typeface="Verdana"/>
                <a:cs typeface="Verdana"/>
              </a:rPr>
              <a:t>Niveau de mélange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2775A91-CA94-41D0-B757-B833D1F02CC5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flipH="1" flipV="1">
            <a:off x="4135571" y="1404650"/>
            <a:ext cx="328417" cy="416424"/>
          </a:xfrm>
          <a:prstGeom prst="straightConnector1">
            <a:avLst/>
          </a:prstGeom>
          <a:ln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4C123-679D-4E43-A64A-84DDD622ED02}"/>
              </a:ext>
            </a:extLst>
          </p:cNvPr>
          <p:cNvSpPr/>
          <p:nvPr/>
        </p:nvSpPr>
        <p:spPr>
          <a:xfrm>
            <a:off x="5208476" y="1821074"/>
            <a:ext cx="936104" cy="2160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C2BF16-5424-41AD-9D21-A9C0BE90AA35}"/>
              </a:ext>
            </a:extLst>
          </p:cNvPr>
          <p:cNvSpPr txBox="1"/>
          <p:nvPr/>
        </p:nvSpPr>
        <p:spPr>
          <a:xfrm>
            <a:off x="5185022" y="1131590"/>
            <a:ext cx="1794081" cy="2539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  <a:latin typeface="Verdana"/>
                <a:cs typeface="Verdana"/>
              </a:rPr>
              <a:t>Eclatement des clusters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2AAC8F9-74C4-41A9-B68F-63AA84CB2CAD}"/>
              </a:ext>
            </a:extLst>
          </p:cNvPr>
          <p:cNvCxnSpPr>
            <a:endCxn id="17" idx="2"/>
          </p:cNvCxnSpPr>
          <p:nvPr/>
        </p:nvCxnSpPr>
        <p:spPr>
          <a:xfrm flipV="1">
            <a:off x="5676533" y="1385506"/>
            <a:ext cx="405530" cy="435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3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8D30C4-F7B6-4E8F-B997-E014881C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6447"/>
            <a:ext cx="6012160" cy="46321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4349773" y="2931790"/>
            <a:ext cx="792088" cy="175690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 flipV="1">
            <a:off x="2555776" y="3755516"/>
            <a:ext cx="1793997" cy="5472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8605620-8840-484E-A0A4-91DFF0AD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8" y="2891420"/>
            <a:ext cx="2220218" cy="172819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EAA7B6-505A-4F6F-BE01-363C71F68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58" y="1006956"/>
            <a:ext cx="2220217" cy="163680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F23747-1CB1-4594-996F-9301C2CFCD3C}"/>
              </a:ext>
            </a:extLst>
          </p:cNvPr>
          <p:cNvSpPr/>
          <p:nvPr/>
        </p:nvSpPr>
        <p:spPr>
          <a:xfrm>
            <a:off x="3623492" y="2099331"/>
            <a:ext cx="2244651" cy="25639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E5CAC50-7685-48B0-9F1F-ADE64EF40B7A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2555775" y="1825357"/>
            <a:ext cx="1067717" cy="40217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47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896971"/>
              </p:ext>
            </p:extLst>
          </p:nvPr>
        </p:nvGraphicFramePr>
        <p:xfrm>
          <a:off x="4782370" y="1074768"/>
          <a:ext cx="4104455" cy="34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4138677185"/>
                    </a:ext>
                  </a:extLst>
                </a:gridCol>
              </a:tblGrid>
              <a:tr h="149770">
                <a:tc>
                  <a:txBody>
                    <a:bodyPr/>
                    <a:lstStyle/>
                    <a:p>
                      <a:r>
                        <a:rPr lang="fr-FR" sz="900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Freq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424086">
                <a:tc>
                  <a:txBody>
                    <a:bodyPr/>
                    <a:lstStyle/>
                    <a:p>
                      <a:r>
                        <a:rPr lang="fr-FR" sz="900" dirty="0"/>
                        <a:t>A8</a:t>
                      </a:r>
                    </a:p>
                    <a:p>
                      <a:r>
                        <a:rPr lang="fr-FR" sz="900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Navigation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0,5</a:t>
                      </a:r>
                    </a:p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1 576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329495">
                <a:tc>
                  <a:txBody>
                    <a:bodyPr/>
                    <a:lstStyle/>
                    <a:p>
                      <a:r>
                        <a:rPr lang="fr-FR" sz="900" dirty="0"/>
                        <a:t>A9</a:t>
                      </a:r>
                    </a:p>
                    <a:p>
                      <a:r>
                        <a:rPr lang="fr-FR" sz="900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Navigation / Navalise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9405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0,1</a:t>
                      </a:r>
                    </a:p>
                    <a:p>
                      <a:r>
                        <a:rPr lang="fr-FR" sz="900" dirty="0"/>
                        <a:t>0,5</a:t>
                      </a:r>
                    </a:p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1 725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  <a:tr h="778805">
                <a:tc>
                  <a:txBody>
                    <a:bodyPr/>
                    <a:lstStyle/>
                    <a:p>
                      <a:r>
                        <a:rPr lang="fr-FR" sz="900" dirty="0"/>
                        <a:t>D2</a:t>
                      </a:r>
                    </a:p>
                    <a:p>
                      <a:r>
                        <a:rPr lang="fr-FR" sz="900" dirty="0"/>
                        <a:t>Radar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9600    9624</a:t>
                      </a:r>
                    </a:p>
                    <a:p>
                      <a:r>
                        <a:rPr lang="fr-FR" sz="900" dirty="0"/>
                        <a:t>9604    9628</a:t>
                      </a:r>
                    </a:p>
                    <a:p>
                      <a:r>
                        <a:rPr lang="fr-FR" sz="900" dirty="0"/>
                        <a:t>9608    9632</a:t>
                      </a:r>
                    </a:p>
                    <a:p>
                      <a:r>
                        <a:rPr lang="fr-FR" sz="900" dirty="0"/>
                        <a:t>9616    9648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42</a:t>
                      </a:r>
                    </a:p>
                    <a:p>
                      <a:r>
                        <a:rPr lang="fr-FR" sz="900" dirty="0"/>
                        <a:t>21</a:t>
                      </a:r>
                    </a:p>
                    <a:p>
                      <a:r>
                        <a:rPr lang="fr-FR" sz="900" dirty="0"/>
                        <a:t>1,45</a:t>
                      </a:r>
                    </a:p>
                    <a:p>
                      <a:r>
                        <a:rPr lang="fr-FR" sz="900" dirty="0"/>
                        <a:t>0,75</a:t>
                      </a:r>
                    </a:p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8490"/>
                  </a:ext>
                </a:extLst>
              </a:tr>
              <a:tr h="509219">
                <a:tc>
                  <a:txBody>
                    <a:bodyPr/>
                    <a:lstStyle/>
                    <a:p>
                      <a:r>
                        <a:rPr lang="fr-FR" sz="900" dirty="0"/>
                        <a:t>B4</a:t>
                      </a:r>
                    </a:p>
                    <a:p>
                      <a:r>
                        <a:rPr lang="fr-FR" sz="900" dirty="0"/>
                        <a:t>Radar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9757</a:t>
                      </a:r>
                    </a:p>
                    <a:p>
                      <a:r>
                        <a:rPr lang="fr-FR" sz="900" dirty="0"/>
                        <a:t>9812</a:t>
                      </a:r>
                    </a:p>
                    <a:p>
                      <a:r>
                        <a:rPr lang="fr-FR" sz="900" dirty="0"/>
                        <a:t>9867</a:t>
                      </a:r>
                    </a:p>
                    <a:p>
                      <a:r>
                        <a:rPr lang="fr-FR" sz="900" dirty="0"/>
                        <a:t>9922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1,5</a:t>
                      </a:r>
                    </a:p>
                    <a:p>
                      <a:r>
                        <a:rPr lang="fr-FR" sz="900" dirty="0"/>
                        <a:t>14</a:t>
                      </a:r>
                    </a:p>
                    <a:p>
                      <a:r>
                        <a:rPr lang="fr-FR" sz="900" dirty="0"/>
                        <a:t>0,7</a:t>
                      </a:r>
                    </a:p>
                    <a:p>
                      <a:r>
                        <a:rPr lang="fr-FR" sz="900" dirty="0"/>
                        <a:t>38</a:t>
                      </a:r>
                    </a:p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9 319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40213"/>
                  </a:ext>
                </a:extLst>
              </a:tr>
              <a:tr h="688943">
                <a:tc>
                  <a:txBody>
                    <a:bodyPr/>
                    <a:lstStyle/>
                    <a:p>
                      <a:r>
                        <a:rPr lang="fr-FR" sz="900" dirty="0"/>
                        <a:t>A7</a:t>
                      </a:r>
                    </a:p>
                    <a:p>
                      <a:r>
                        <a:rPr lang="fr-FR" sz="900" dirty="0"/>
                        <a:t>Radar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Conduite de tir canon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9200    9240</a:t>
                      </a:r>
                    </a:p>
                    <a:p>
                      <a:r>
                        <a:rPr lang="fr-FR" sz="900" dirty="0"/>
                        <a:t>9210    9250</a:t>
                      </a:r>
                    </a:p>
                    <a:p>
                      <a:r>
                        <a:rPr lang="fr-FR" sz="900" dirty="0"/>
                        <a:t>9220    9260</a:t>
                      </a:r>
                    </a:p>
                    <a:p>
                      <a:r>
                        <a:rPr lang="fr-FR" sz="900" dirty="0"/>
                        <a:t>9230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37 329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5693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E42FC5FE-3572-47A0-9146-8A3B8D5C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79035"/>
            <a:ext cx="2224167" cy="8806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C1CE17-B590-444E-A823-427B2F418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385" y="2094563"/>
            <a:ext cx="2224167" cy="8651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72F65B-A16C-4067-8217-8D3C1FFE3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1074768"/>
            <a:ext cx="3236451" cy="8390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9B159D-215D-491A-82D4-3ED631A42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140395"/>
            <a:ext cx="2974909" cy="20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8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29C4EF-034F-4F80-B2C8-17915865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1470"/>
            <a:ext cx="5940152" cy="3760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12598"/>
              </p:ext>
            </p:extLst>
          </p:nvPr>
        </p:nvGraphicFramePr>
        <p:xfrm>
          <a:off x="3214392" y="3873857"/>
          <a:ext cx="3652954" cy="122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68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979561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5826659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52947376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val="1504415452"/>
                    </a:ext>
                  </a:extLst>
                </a:gridCol>
              </a:tblGrid>
              <a:tr h="168096"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00624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823086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179005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81984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89800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547692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705613" y="2730945"/>
            <a:ext cx="1520191" cy="74091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225804" y="1902853"/>
            <a:ext cx="778244" cy="165618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83620-17C2-4827-BACA-582C78C1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89" y="2787774"/>
            <a:ext cx="2491724" cy="177112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629BAE-CBB3-4D04-9441-B76AD6F62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89" y="1020839"/>
            <a:ext cx="2491724" cy="1668367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A07ABDD-BAE5-4A98-9AC8-F41D37D87CF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705613" y="1487349"/>
            <a:ext cx="930283" cy="16619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FAAF2B9-5697-4631-8BB1-B07D9858F5D7}"/>
              </a:ext>
            </a:extLst>
          </p:cNvPr>
          <p:cNvSpPr/>
          <p:nvPr/>
        </p:nvSpPr>
        <p:spPr>
          <a:xfrm>
            <a:off x="3635896" y="1372237"/>
            <a:ext cx="2088232" cy="2302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D9233-F6C7-4CAE-A77B-A8FA83A2FD6E}"/>
              </a:ext>
            </a:extLst>
          </p:cNvPr>
          <p:cNvSpPr/>
          <p:nvPr/>
        </p:nvSpPr>
        <p:spPr>
          <a:xfrm>
            <a:off x="6444208" y="3415021"/>
            <a:ext cx="292702" cy="144016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F6620E-7D69-4DBF-A0A2-7108AB055DE6}"/>
              </a:ext>
            </a:extLst>
          </p:cNvPr>
          <p:cNvCxnSpPr>
            <a:cxnSpLocks/>
            <a:stCxn id="19" idx="2"/>
            <a:endCxn id="24" idx="2"/>
          </p:cNvCxnSpPr>
          <p:nvPr/>
        </p:nvCxnSpPr>
        <p:spPr>
          <a:xfrm>
            <a:off x="6590559" y="3559037"/>
            <a:ext cx="1472031" cy="53300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B8EDEC98-DBF8-4ABF-BDE6-F965F3252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092280" y="4092039"/>
            <a:ext cx="1940619" cy="262850"/>
          </a:xfrm>
          <a:prstGeom prst="rect">
            <a:avLst/>
          </a:prstGeom>
          <a:ln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1020418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93434"/>
              </p:ext>
            </p:extLst>
          </p:nvPr>
        </p:nvGraphicFramePr>
        <p:xfrm>
          <a:off x="360310" y="1779662"/>
          <a:ext cx="197944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21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8972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38745FD-5840-4227-B6D5-3E4E71BA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63" y="0"/>
            <a:ext cx="6679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3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01672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9072E3CF-A46B-4E26-AF9D-E5AC3C9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923842-3021-4FE0-8F58-BE20B0A0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20930"/>
            <a:ext cx="5508104" cy="41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5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6295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CDCDD3D5-A8C1-4B45-8687-76ED104E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F53E19-345E-4B5B-AD24-8B7043DD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72" y="977098"/>
            <a:ext cx="5368528" cy="41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2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77555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C94B4E1-BAE5-4FAE-B14F-D685E706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E8300-710C-43F1-A72D-76B7A8C0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32085"/>
            <a:ext cx="5436096" cy="41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1FB6DE-C761-4846-8E17-AAC9CD1B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5" y="1749655"/>
            <a:ext cx="2932364" cy="21629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D5C643-7A40-4C3C-B53A-5228EDBF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97" y="2974043"/>
            <a:ext cx="2241205" cy="17292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BD10F9-A6DE-486A-9863-9CAA8119B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051" y="3026056"/>
            <a:ext cx="2416472" cy="1625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E15D20-2006-460B-AD39-54BA4C125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397" y="1086102"/>
            <a:ext cx="2241194" cy="1602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A7CA63-94D5-4C21-8B43-ECFD70530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157" y="1080753"/>
            <a:ext cx="2128723" cy="16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D6DD88-A114-48D0-BD3A-1FF84191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1837903"/>
            <a:ext cx="2800350" cy="1943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96E5C3-202B-4F4B-8552-DAF11F59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5" y="2950558"/>
            <a:ext cx="2611478" cy="17112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49F891-18C0-44AC-9048-B871FC023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142" y="1030123"/>
            <a:ext cx="2521843" cy="179093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B4ACDF-DBB7-4D7D-8C5B-7E6FCF583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38" y="1058476"/>
            <a:ext cx="2611478" cy="1693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E86302-F458-4556-8403-BAD653290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284" y="2971880"/>
            <a:ext cx="2472867" cy="16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91FCA-0EDE-4F53-8B38-A67E8D49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6" y="1740350"/>
            <a:ext cx="2765916" cy="2376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96C48E-849C-44A5-9951-6B13CC32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25" y="2958995"/>
            <a:ext cx="2449309" cy="1647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E6C4EE-1126-44BA-9D4F-17A34A722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97" y="1016222"/>
            <a:ext cx="2232909" cy="1783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1C04BC-B362-44AF-A9AE-9A47E7B51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25" y="1003664"/>
            <a:ext cx="2175208" cy="17841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E55B83-126C-47D9-968B-C509990B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697" y="2941594"/>
            <a:ext cx="2198785" cy="17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2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81648-08A9-4F6A-94F2-912503DC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0" y="1908021"/>
            <a:ext cx="2829469" cy="1925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5B1E25-7560-4DE7-80BA-69E77477E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587" y="2948474"/>
            <a:ext cx="2441184" cy="16700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3A60FC-6AF7-4778-A271-99348934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19" y="997399"/>
            <a:ext cx="2632517" cy="18061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F84EED-B392-44D5-82EB-C20AAA542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349" y="1009988"/>
            <a:ext cx="2517651" cy="18070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093734F-59B7-4E0B-80E4-2792E3A5F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719" y="2948474"/>
            <a:ext cx="2618429" cy="16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8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D3A01B-3019-48F8-8FCF-ED9E3C8C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25706"/>
            <a:ext cx="2911027" cy="20642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6A69A9-23FE-47EE-AD60-E1FAB2A5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5" y="2946175"/>
            <a:ext cx="2445068" cy="16065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E76394-3B8D-4522-AB6D-DB67949CC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242" y="1041108"/>
            <a:ext cx="2468050" cy="17350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F34614-488C-4567-9DE1-2F4A80A40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767" y="1018283"/>
            <a:ext cx="2531641" cy="17110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6365B5E-AC94-4E8A-B64A-20CAC836F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524" y="2887126"/>
            <a:ext cx="2539676" cy="17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9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CFFECD-3B0A-4063-8C6E-05FEE466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46756"/>
              </p:ext>
            </p:extLst>
          </p:nvPr>
        </p:nvGraphicFramePr>
        <p:xfrm>
          <a:off x="1259631" y="1740600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6895F3B-F785-4405-8268-B3764DDF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FBCBF-96D3-49C6-92A5-8196989C5398}"/>
              </a:ext>
            </a:extLst>
          </p:cNvPr>
          <p:cNvSpPr/>
          <p:nvPr/>
        </p:nvSpPr>
        <p:spPr>
          <a:xfrm>
            <a:off x="3995936" y="1821074"/>
            <a:ext cx="936104" cy="216024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91048C-0C67-4DBE-B6BF-BFE61D922B02}"/>
              </a:ext>
            </a:extLst>
          </p:cNvPr>
          <p:cNvSpPr txBox="1"/>
          <p:nvPr/>
        </p:nvSpPr>
        <p:spPr>
          <a:xfrm>
            <a:off x="3361962" y="1143040"/>
            <a:ext cx="1547218" cy="261610"/>
          </a:xfrm>
          <a:prstGeom prst="rect">
            <a:avLst/>
          </a:prstGeom>
          <a:noFill/>
          <a:ln w="12700">
            <a:solidFill>
              <a:srgbClr val="FE581A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E581A"/>
                </a:solidFill>
                <a:latin typeface="Verdana"/>
                <a:cs typeface="Verdana"/>
              </a:rPr>
              <a:t>Niveau de mélange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792E3DA-B637-4566-825D-6D807F516CB2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H="1" flipV="1">
            <a:off x="4135571" y="1404650"/>
            <a:ext cx="328417" cy="416424"/>
          </a:xfrm>
          <a:prstGeom prst="straightConnector1">
            <a:avLst/>
          </a:prstGeom>
          <a:ln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8E584F4-C26D-4E75-B38F-110AC7AEDC48}"/>
              </a:ext>
            </a:extLst>
          </p:cNvPr>
          <p:cNvSpPr/>
          <p:nvPr/>
        </p:nvSpPr>
        <p:spPr>
          <a:xfrm>
            <a:off x="5208476" y="1821074"/>
            <a:ext cx="936104" cy="2160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2C5686-E13B-4F17-9F8E-D0F9AFEB209D}"/>
              </a:ext>
            </a:extLst>
          </p:cNvPr>
          <p:cNvSpPr txBox="1"/>
          <p:nvPr/>
        </p:nvSpPr>
        <p:spPr>
          <a:xfrm>
            <a:off x="5185022" y="1131590"/>
            <a:ext cx="1794081" cy="2539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  <a:latin typeface="Verdana"/>
                <a:cs typeface="Verdana"/>
              </a:rPr>
              <a:t>Eclatement des clusters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72A7495-BC8B-4053-B0DF-3BC751DCDDE4}"/>
              </a:ext>
            </a:extLst>
          </p:cNvPr>
          <p:cNvCxnSpPr>
            <a:endCxn id="10" idx="2"/>
          </p:cNvCxnSpPr>
          <p:nvPr/>
        </p:nvCxnSpPr>
        <p:spPr>
          <a:xfrm flipV="1">
            <a:off x="5676533" y="1385506"/>
            <a:ext cx="405530" cy="435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10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métrique pour évaluer les regroupements entre les clusters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méthode pour normaliser les données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Paramètre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2447</Words>
  <Application>Microsoft Office PowerPoint</Application>
  <PresentationFormat>Affichage à l'écran (16:9)</PresentationFormat>
  <Paragraphs>780</Paragraphs>
  <Slides>58</Slides>
  <Notes>12</Notes>
  <HiddenSlides>3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58</vt:i4>
      </vt:variant>
    </vt:vector>
  </HeadingPairs>
  <TitlesOfParts>
    <vt:vector size="78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Données brutes</vt:lpstr>
      <vt:lpstr>Informations diverses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 DI x TOA </vt:lpstr>
      <vt:lpstr>Regroupements finaux LEVEL x TOA </vt:lpstr>
      <vt:lpstr>Regroupements finaux LEVEL x TOA zoom </vt:lpstr>
      <vt:lpstr>Regroupements finaux Statistiques</vt:lpstr>
      <vt:lpstr>CAS D’application 2</vt:lpstr>
      <vt:lpstr>Données brutes</vt:lpstr>
      <vt:lpstr>Informations diverses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CAS D’application 3</vt:lpstr>
      <vt:lpstr>Données brutes</vt:lpstr>
      <vt:lpstr>Informations diverses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Conclusion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2021-06-22T11:39:06Z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