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700" r:id="rId2"/>
    <p:sldMasterId id="2147483724" r:id="rId3"/>
    <p:sldMasterId id="2147483751" r:id="rId4"/>
    <p:sldMasterId id="2147483770" r:id="rId5"/>
  </p:sldMasterIdLst>
  <p:notesMasterIdLst>
    <p:notesMasterId r:id="rId79"/>
  </p:notesMasterIdLst>
  <p:handoutMasterIdLst>
    <p:handoutMasterId r:id="rId80"/>
  </p:handoutMasterIdLst>
  <p:sldIdLst>
    <p:sldId id="325" r:id="rId6"/>
    <p:sldId id="4195" r:id="rId7"/>
    <p:sldId id="393" r:id="rId8"/>
    <p:sldId id="4273" r:id="rId9"/>
    <p:sldId id="4275" r:id="rId10"/>
    <p:sldId id="4276" r:id="rId11"/>
    <p:sldId id="331" r:id="rId12"/>
    <p:sldId id="4277" r:id="rId13"/>
    <p:sldId id="4278" r:id="rId14"/>
    <p:sldId id="4279" r:id="rId15"/>
    <p:sldId id="4280" r:id="rId16"/>
    <p:sldId id="4281" r:id="rId17"/>
    <p:sldId id="406" r:id="rId18"/>
    <p:sldId id="4253" r:id="rId19"/>
    <p:sldId id="4318" r:id="rId20"/>
    <p:sldId id="4208" r:id="rId21"/>
    <p:sldId id="4265" r:id="rId22"/>
    <p:sldId id="4321" r:id="rId23"/>
    <p:sldId id="4264" r:id="rId24"/>
    <p:sldId id="4286" r:id="rId25"/>
    <p:sldId id="4287" r:id="rId26"/>
    <p:sldId id="4288" r:id="rId27"/>
    <p:sldId id="4289" r:id="rId28"/>
    <p:sldId id="4290" r:id="rId29"/>
    <p:sldId id="4320" r:id="rId30"/>
    <p:sldId id="4291" r:id="rId31"/>
    <p:sldId id="4268" r:id="rId32"/>
    <p:sldId id="4292" r:id="rId33"/>
    <p:sldId id="4322" r:id="rId34"/>
    <p:sldId id="4323" r:id="rId35"/>
    <p:sldId id="4324" r:id="rId36"/>
    <p:sldId id="4325" r:id="rId37"/>
    <p:sldId id="4326" r:id="rId38"/>
    <p:sldId id="4327" r:id="rId39"/>
    <p:sldId id="4328" r:id="rId40"/>
    <p:sldId id="4329" r:id="rId41"/>
    <p:sldId id="4330" r:id="rId42"/>
    <p:sldId id="4331" r:id="rId43"/>
    <p:sldId id="4332" r:id="rId44"/>
    <p:sldId id="4333" r:id="rId45"/>
    <p:sldId id="4304" r:id="rId46"/>
    <p:sldId id="4360" r:id="rId47"/>
    <p:sldId id="4347" r:id="rId48"/>
    <p:sldId id="4348" r:id="rId49"/>
    <p:sldId id="4349" r:id="rId50"/>
    <p:sldId id="4350" r:id="rId51"/>
    <p:sldId id="4351" r:id="rId52"/>
    <p:sldId id="4352" r:id="rId53"/>
    <p:sldId id="4353" r:id="rId54"/>
    <p:sldId id="4354" r:id="rId55"/>
    <p:sldId id="4355" r:id="rId56"/>
    <p:sldId id="4356" r:id="rId57"/>
    <p:sldId id="4357" r:id="rId58"/>
    <p:sldId id="4358" r:id="rId59"/>
    <p:sldId id="4359" r:id="rId60"/>
    <p:sldId id="4305" r:id="rId61"/>
    <p:sldId id="4334" r:id="rId62"/>
    <p:sldId id="4335" r:id="rId63"/>
    <p:sldId id="4336" r:id="rId64"/>
    <p:sldId id="4337" r:id="rId65"/>
    <p:sldId id="4338" r:id="rId66"/>
    <p:sldId id="4339" r:id="rId67"/>
    <p:sldId id="4340" r:id="rId68"/>
    <p:sldId id="4341" r:id="rId69"/>
    <p:sldId id="4342" r:id="rId70"/>
    <p:sldId id="4343" r:id="rId71"/>
    <p:sldId id="4344" r:id="rId72"/>
    <p:sldId id="4345" r:id="rId73"/>
    <p:sldId id="4346" r:id="rId74"/>
    <p:sldId id="407" r:id="rId75"/>
    <p:sldId id="4361" r:id="rId76"/>
    <p:sldId id="4282" r:id="rId77"/>
    <p:sldId id="347" r:id="rId78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1A"/>
    <a:srgbClr val="83BE50"/>
    <a:srgbClr val="B29F00"/>
    <a:srgbClr val="00AEEF"/>
    <a:srgbClr val="174760"/>
    <a:srgbClr val="E9242A"/>
    <a:srgbClr val="669900"/>
    <a:srgbClr val="F2F2F2"/>
    <a:srgbClr val="0066A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9" autoAdjust="0"/>
    <p:restoredTop sz="94944" autoAdjust="0"/>
  </p:normalViewPr>
  <p:slideViewPr>
    <p:cSldViewPr>
      <p:cViewPr varScale="1">
        <p:scale>
          <a:sx n="138" d="100"/>
          <a:sy n="138" d="100"/>
        </p:scale>
        <p:origin x="98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240" y="14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 custT="1"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74E4F-8AE0-4F8C-BB1A-1BFA2615DFF6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</dgm:t>
    </dgm:pt>
    <dgm:pt modelId="{924A398A-B7EA-4C36-87E9-05F4D8C26A54}" type="parTrans" cxnId="{113830D0-6185-4784-90B8-DAB10D7572C2}">
      <dgm:prSet/>
      <dgm:spPr/>
      <dgm:t>
        <a:bodyPr/>
        <a:lstStyle/>
        <a:p>
          <a:endParaRPr lang="fr-FR" sz="1600"/>
        </a:p>
      </dgm:t>
    </dgm:pt>
    <dgm:pt modelId="{B2AD6BFE-0EB2-4E36-8B7B-2E27B4064E49}" type="sibTrans" cxnId="{113830D0-6185-4784-90B8-DAB10D7572C2}">
      <dgm:prSet/>
      <dgm:spPr/>
      <dgm:t>
        <a:bodyPr/>
        <a:lstStyle/>
        <a:p>
          <a:endParaRPr lang="fr-FR" sz="1600"/>
        </a:p>
      </dgm:t>
    </dgm:pt>
    <dgm:pt modelId="{F7619597-FF2E-42BA-80BB-C12C5BD46269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gm:t>
    </dgm:pt>
    <dgm:pt modelId="{CA11DA1C-189D-401B-BE82-E385C3487DB1}" type="parTrans" cxnId="{C7CEDD33-03C0-4438-B64D-CA3A8553762F}">
      <dgm:prSet/>
      <dgm:spPr/>
      <dgm:t>
        <a:bodyPr/>
        <a:lstStyle/>
        <a:p>
          <a:endParaRPr lang="fr-FR" sz="1600"/>
        </a:p>
      </dgm:t>
    </dgm:pt>
    <dgm:pt modelId="{5F711C29-111C-47DC-B6FB-07188C0C18E6}" type="sibTrans" cxnId="{C7CEDD33-03C0-4438-B64D-CA3A8553762F}">
      <dgm:prSet/>
      <dgm:spPr/>
      <dgm:t>
        <a:bodyPr/>
        <a:lstStyle/>
        <a:p>
          <a:endParaRPr lang="fr-FR" sz="1600"/>
        </a:p>
      </dgm:t>
    </dgm:pt>
    <dgm:pt modelId="{8E15493E-2BA3-47FD-BD6A-5769AC395FA8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6E9A1BB-D70D-463D-8A74-F170D3D94C55}" type="parTrans" cxnId="{397EB670-A04A-4967-A3FF-82D0F95004A6}">
      <dgm:prSet/>
      <dgm:spPr/>
      <dgm:t>
        <a:bodyPr/>
        <a:lstStyle/>
        <a:p>
          <a:endParaRPr lang="fr-FR"/>
        </a:p>
      </dgm:t>
    </dgm:pt>
    <dgm:pt modelId="{99FA98FA-5A15-4803-AD3D-3E737A27B368}" type="sibTrans" cxnId="{397EB670-A04A-4967-A3FF-82D0F95004A6}">
      <dgm:prSet/>
      <dgm:spPr/>
      <dgm:t>
        <a:bodyPr/>
        <a:lstStyle/>
        <a:p>
          <a:endParaRPr lang="fr-FR"/>
        </a:p>
      </dgm:t>
    </dgm:pt>
    <dgm:pt modelId="{CFF2CF8D-B476-4759-8392-3815797C10DF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A6505FF-CB25-4414-A9FD-2BD9F8F0938D}" type="parTrans" cxnId="{EDFAF383-1EA2-4E2C-A537-3FED04E610C0}">
      <dgm:prSet/>
      <dgm:spPr/>
      <dgm:t>
        <a:bodyPr/>
        <a:lstStyle/>
        <a:p>
          <a:endParaRPr lang="fr-FR"/>
        </a:p>
      </dgm:t>
    </dgm:pt>
    <dgm:pt modelId="{CAD0261F-4ACE-4D8A-A1FE-35D021C5CC65}" type="sibTrans" cxnId="{EDFAF383-1EA2-4E2C-A537-3FED04E610C0}">
      <dgm:prSet/>
      <dgm:spPr/>
      <dgm:t>
        <a:bodyPr/>
        <a:lstStyle/>
        <a:p>
          <a:endParaRPr lang="fr-FR"/>
        </a:p>
      </dgm:t>
    </dgm:pt>
    <dgm:pt modelId="{D88DA67E-3233-4170-AA5D-BD7A6ECB4255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1956F7C0-A74A-4C43-A332-DAE19972E8A6}" type="pres">
      <dgm:prSet presAssocID="{C9D8EE4F-F58D-4351-8E4C-1A706AF70CA8}" presName="composite" presStyleCnt="0"/>
      <dgm:spPr/>
    </dgm:pt>
    <dgm:pt modelId="{10B3A7C1-0211-4E3C-81B5-44A8E77A418A}" type="pres">
      <dgm:prSet presAssocID="{C9D8EE4F-F58D-4351-8E4C-1A706AF70CA8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3AC5B50-31CB-4BCE-AA58-DA492CFC3C36}" type="pres">
      <dgm:prSet presAssocID="{C9D8EE4F-F58D-4351-8E4C-1A706AF70CA8}" presName="parSh" presStyleLbl="node1" presStyleIdx="0" presStyleCnt="2"/>
      <dgm:spPr/>
    </dgm:pt>
    <dgm:pt modelId="{1FA28F10-EE53-4046-A7D7-8CCAF24B7BD1}" type="pres">
      <dgm:prSet presAssocID="{C9D8EE4F-F58D-4351-8E4C-1A706AF70CA8}" presName="desTx" presStyleLbl="fgAcc1" presStyleIdx="0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  <dgm:pt modelId="{1569326D-EAD1-488F-96A5-7E7AE3A998D8}" type="pres">
      <dgm:prSet presAssocID="{FE900175-DBAE-4259-B402-B68AD4B0B3F4}" presName="sibTrans" presStyleLbl="sibTrans2D1" presStyleIdx="0" presStyleCnt="1"/>
      <dgm:spPr/>
    </dgm:pt>
    <dgm:pt modelId="{F935E311-E7CD-4047-B879-3CD1121662A4}" type="pres">
      <dgm:prSet presAssocID="{FE900175-DBAE-4259-B402-B68AD4B0B3F4}" presName="connTx" presStyleLbl="sibTrans2D1" presStyleIdx="0" presStyleCnt="1"/>
      <dgm:spPr/>
    </dgm:pt>
    <dgm:pt modelId="{3F6913DC-96B9-40EF-967A-B8984E5BFB96}" type="pres">
      <dgm:prSet presAssocID="{3C826307-C979-4230-A607-5D8431FA6670}" presName="composite" presStyleCnt="0"/>
      <dgm:spPr/>
    </dgm:pt>
    <dgm:pt modelId="{6BE09510-3AAE-4CAE-9C76-C55C9EB7602D}" type="pres">
      <dgm:prSet presAssocID="{3C826307-C979-4230-A607-5D8431FA6670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AF0B9A31-6A56-47D8-BC75-1921471E2489}" type="pres">
      <dgm:prSet presAssocID="{3C826307-C979-4230-A607-5D8431FA6670}" presName="parSh" presStyleLbl="node1" presStyleIdx="1" presStyleCnt="2"/>
      <dgm:spPr/>
    </dgm:pt>
    <dgm:pt modelId="{4768C460-B16B-4A0B-BC4D-0A6416846D13}" type="pres">
      <dgm:prSet presAssocID="{3C826307-C979-4230-A607-5D8431FA6670}" presName="desTx" presStyleLbl="fgAcc1" presStyleIdx="1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2E2DB40A-B7F9-4755-AF04-92FF7AC5235D}" type="presOf" srcId="{8E15493E-2BA3-47FD-BD6A-5769AC395FA8}" destId="{4768C460-B16B-4A0B-BC4D-0A6416846D13}" srcOrd="0" destOrd="1" presId="urn:microsoft.com/office/officeart/2005/8/layout/process3"/>
    <dgm:cxn modelId="{DAAE8512-97E8-4AA3-BB99-CCF19F1B4D17}" type="presOf" srcId="{CFF2CF8D-B476-4759-8392-3815797C10DF}" destId="{4768C460-B16B-4A0B-BC4D-0A6416846D13}" srcOrd="0" destOrd="3" presId="urn:microsoft.com/office/officeart/2005/8/layout/process3"/>
    <dgm:cxn modelId="{A2DA5029-D4AF-4F13-9E22-9B900CA178D1}" type="presOf" srcId="{C9D8EE4F-F58D-4351-8E4C-1A706AF70CA8}" destId="{10B3A7C1-0211-4E3C-81B5-44A8E77A418A}" srcOrd="0" destOrd="0" presId="urn:microsoft.com/office/officeart/2005/8/layout/process3"/>
    <dgm:cxn modelId="{C7CEDD33-03C0-4438-B64D-CA3A8553762F}" srcId="{3C826307-C979-4230-A607-5D8431FA6670}" destId="{F7619597-FF2E-42BA-80BB-C12C5BD46269}" srcOrd="4" destOrd="0" parTransId="{CA11DA1C-189D-401B-BE82-E385C3487DB1}" sibTransId="{5F711C29-111C-47DC-B6FB-07188C0C18E6}"/>
    <dgm:cxn modelId="{AA87153D-7F0C-49C6-BDDA-77F85088B7E9}" type="presOf" srcId="{C9D8EE4F-F58D-4351-8E4C-1A706AF70CA8}" destId="{33AC5B50-31CB-4BCE-AA58-DA492CFC3C36}" srcOrd="1" destOrd="0" presId="urn:microsoft.com/office/officeart/2005/8/layout/process3"/>
    <dgm:cxn modelId="{1BA1205C-2937-4BA1-96F8-A0185C87CD5F}" type="presOf" srcId="{8680F58E-1F74-40CD-B108-6CEB8FE4F95E}" destId="{4768C460-B16B-4A0B-BC4D-0A6416846D13}" srcOrd="0" destOrd="0" presId="urn:microsoft.com/office/officeart/2005/8/layout/process3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11949350-3103-4643-95E3-0FF6CCF20881}" type="presOf" srcId="{3C826307-C979-4230-A607-5D8431FA6670}" destId="{AF0B9A31-6A56-47D8-BC75-1921471E2489}" srcOrd="1" destOrd="0" presId="urn:microsoft.com/office/officeart/2005/8/layout/process3"/>
    <dgm:cxn modelId="{397EB670-A04A-4967-A3FF-82D0F95004A6}" srcId="{3C826307-C979-4230-A607-5D8431FA6670}" destId="{8E15493E-2BA3-47FD-BD6A-5769AC395FA8}" srcOrd="1" destOrd="0" parTransId="{E6E9A1BB-D70D-463D-8A74-F170D3D94C55}" sibTransId="{99FA98FA-5A15-4803-AD3D-3E737A27B368}"/>
    <dgm:cxn modelId="{4ED05854-E9B8-4FDE-94A0-7E813C987E79}" type="presOf" srcId="{8C4E9DC3-8CA0-450E-884C-B1BD3762AC7D}" destId="{1FA28F10-EE53-4046-A7D7-8CCAF24B7BD1}" srcOrd="0" destOrd="0" presId="urn:microsoft.com/office/officeart/2005/8/layout/process3"/>
    <dgm:cxn modelId="{ACCFB054-67C8-4096-B9F7-ED6B3D7A8C20}" type="presOf" srcId="{F7619597-FF2E-42BA-80BB-C12C5BD46269}" destId="{4768C460-B16B-4A0B-BC4D-0A6416846D13}" srcOrd="0" destOrd="4" presId="urn:microsoft.com/office/officeart/2005/8/layout/process3"/>
    <dgm:cxn modelId="{EDFAF383-1EA2-4E2C-A537-3FED04E610C0}" srcId="{3C826307-C979-4230-A607-5D8431FA6670}" destId="{CFF2CF8D-B476-4759-8392-3815797C10DF}" srcOrd="3" destOrd="0" parTransId="{3A6505FF-CB25-4414-A9FD-2BD9F8F0938D}" sibTransId="{CAD0261F-4ACE-4D8A-A1FE-35D021C5CC65}"/>
    <dgm:cxn modelId="{691E888E-111A-43C5-B62C-1B2F27577D2B}" type="presOf" srcId="{FE900175-DBAE-4259-B402-B68AD4B0B3F4}" destId="{F935E311-E7CD-4047-B879-3CD1121662A4}" srcOrd="1" destOrd="0" presId="urn:microsoft.com/office/officeart/2005/8/layout/process3"/>
    <dgm:cxn modelId="{FA3FF1AF-25A4-4E75-BAD6-9AED4E02A716}" type="presOf" srcId="{CE974E4F-8AE0-4F8C-BB1A-1BFA2615DFF6}" destId="{4768C460-B16B-4A0B-BC4D-0A6416846D13}" srcOrd="0" destOrd="2" presId="urn:microsoft.com/office/officeart/2005/8/layout/process3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422756BE-2E16-480F-BC80-A208DB2E87CB}" type="presOf" srcId="{3C826307-C979-4230-A607-5D8431FA6670}" destId="{6BE09510-3AAE-4CAE-9C76-C55C9EB7602D}" srcOrd="0" destOrd="0" presId="urn:microsoft.com/office/officeart/2005/8/layout/process3"/>
    <dgm:cxn modelId="{113830D0-6185-4784-90B8-DAB10D7572C2}" srcId="{3C826307-C979-4230-A607-5D8431FA6670}" destId="{CE974E4F-8AE0-4F8C-BB1A-1BFA2615DFF6}" srcOrd="2" destOrd="0" parTransId="{924A398A-B7EA-4C36-87E9-05F4D8C26A54}" sibTransId="{B2AD6BFE-0EB2-4E36-8B7B-2E27B4064E49}"/>
    <dgm:cxn modelId="{441DE4D2-1D1D-4019-AD2E-DB21CC435E4A}" type="presOf" srcId="{776C8D35-C925-4B78-8BD4-A0245E8CA4FD}" destId="{D88DA67E-3233-4170-AA5D-BD7A6ECB4255}" srcOrd="0" destOrd="0" presId="urn:microsoft.com/office/officeart/2005/8/layout/process3"/>
    <dgm:cxn modelId="{A76256F6-1835-4B4D-9674-BCBF4F04B75C}" type="presOf" srcId="{FE900175-DBAE-4259-B402-B68AD4B0B3F4}" destId="{1569326D-EAD1-488F-96A5-7E7AE3A998D8}" srcOrd="0" destOrd="0" presId="urn:microsoft.com/office/officeart/2005/8/layout/process3"/>
    <dgm:cxn modelId="{A10E7748-7917-4E58-8EA4-0FE4A590D8E3}" type="presParOf" srcId="{D88DA67E-3233-4170-AA5D-BD7A6ECB4255}" destId="{1956F7C0-A74A-4C43-A332-DAE19972E8A6}" srcOrd="0" destOrd="0" presId="urn:microsoft.com/office/officeart/2005/8/layout/process3"/>
    <dgm:cxn modelId="{49D290BF-2AD9-4144-9E33-F22C8964E4A0}" type="presParOf" srcId="{1956F7C0-A74A-4C43-A332-DAE19972E8A6}" destId="{10B3A7C1-0211-4E3C-81B5-44A8E77A418A}" srcOrd="0" destOrd="0" presId="urn:microsoft.com/office/officeart/2005/8/layout/process3"/>
    <dgm:cxn modelId="{1ADFB7A5-8801-45AF-908D-6A91A821E31B}" type="presParOf" srcId="{1956F7C0-A74A-4C43-A332-DAE19972E8A6}" destId="{33AC5B50-31CB-4BCE-AA58-DA492CFC3C36}" srcOrd="1" destOrd="0" presId="urn:microsoft.com/office/officeart/2005/8/layout/process3"/>
    <dgm:cxn modelId="{B1BA960E-2D37-4859-857B-4A50B66A16A3}" type="presParOf" srcId="{1956F7C0-A74A-4C43-A332-DAE19972E8A6}" destId="{1FA28F10-EE53-4046-A7D7-8CCAF24B7BD1}" srcOrd="2" destOrd="0" presId="urn:microsoft.com/office/officeart/2005/8/layout/process3"/>
    <dgm:cxn modelId="{AE9B3CC4-E7A4-4D7B-BFAE-75F2422B1B88}" type="presParOf" srcId="{D88DA67E-3233-4170-AA5D-BD7A6ECB4255}" destId="{1569326D-EAD1-488F-96A5-7E7AE3A998D8}" srcOrd="1" destOrd="0" presId="urn:microsoft.com/office/officeart/2005/8/layout/process3"/>
    <dgm:cxn modelId="{3F175235-D3B1-4104-BC96-2472BF34E1B2}" type="presParOf" srcId="{1569326D-EAD1-488F-96A5-7E7AE3A998D8}" destId="{F935E311-E7CD-4047-B879-3CD1121662A4}" srcOrd="0" destOrd="0" presId="urn:microsoft.com/office/officeart/2005/8/layout/process3"/>
    <dgm:cxn modelId="{4E91B817-D599-41D3-9D83-8A5F4F804BB7}" type="presParOf" srcId="{D88DA67E-3233-4170-AA5D-BD7A6ECB4255}" destId="{3F6913DC-96B9-40EF-967A-B8984E5BFB96}" srcOrd="2" destOrd="0" presId="urn:microsoft.com/office/officeart/2005/8/layout/process3"/>
    <dgm:cxn modelId="{3E1091BA-B970-4879-9371-82DB82F366F1}" type="presParOf" srcId="{3F6913DC-96B9-40EF-967A-B8984E5BFB96}" destId="{6BE09510-3AAE-4CAE-9C76-C55C9EB7602D}" srcOrd="0" destOrd="0" presId="urn:microsoft.com/office/officeart/2005/8/layout/process3"/>
    <dgm:cxn modelId="{85B10FFF-6D36-4A4B-A3E5-286FD08BB0EF}" type="presParOf" srcId="{3F6913DC-96B9-40EF-967A-B8984E5BFB96}" destId="{AF0B9A31-6A56-47D8-BC75-1921471E2489}" srcOrd="1" destOrd="0" presId="urn:microsoft.com/office/officeart/2005/8/layout/process3"/>
    <dgm:cxn modelId="{E06D20C9-ABD5-44DE-B5A2-2EF2B43A3158}" type="presParOf" srcId="{3F6913DC-96B9-40EF-967A-B8984E5BFB96}" destId="{4768C460-B16B-4A0B-BC4D-0A6416846D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5B50-31CB-4BCE-AA58-DA492CFC3C36}">
      <dsp:nvSpPr>
        <dsp:cNvPr id="0" name=""/>
        <dsp:cNvSpPr/>
      </dsp:nvSpPr>
      <dsp:spPr>
        <a:xfrm>
          <a:off x="3160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>
        <a:off x="276760" y="21436"/>
        <a:ext cx="2165703" cy="547200"/>
      </dsp:txXfrm>
    </dsp:sp>
    <dsp:sp modelId="{1FA28F10-EE53-4046-A7D7-8CCAF24B7BD1}">
      <dsp:nvSpPr>
        <dsp:cNvPr id="0" name=""/>
        <dsp:cNvSpPr/>
      </dsp:nvSpPr>
      <dsp:spPr>
        <a:xfrm>
          <a:off x="558815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sp:txBody>
      <dsp:txXfrm>
        <a:off x="655442" y="616056"/>
        <a:ext cx="2519649" cy="1882786"/>
      </dsp:txXfrm>
    </dsp:sp>
    <dsp:sp modelId="{1569326D-EAD1-488F-96A5-7E7AE3A998D8}">
      <dsp:nvSpPr>
        <dsp:cNvPr id="0" name=""/>
        <dsp:cNvSpPr/>
      </dsp:nvSpPr>
      <dsp:spPr>
        <a:xfrm>
          <a:off x="3127330" y="-42680"/>
          <a:ext cx="871884" cy="67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330" y="92407"/>
        <a:ext cx="669254" cy="405260"/>
      </dsp:txXfrm>
    </dsp:sp>
    <dsp:sp modelId="{AF0B9A31-6A56-47D8-BC75-1921471E2489}">
      <dsp:nvSpPr>
        <dsp:cNvPr id="0" name=""/>
        <dsp:cNvSpPr/>
      </dsp:nvSpPr>
      <dsp:spPr>
        <a:xfrm>
          <a:off x="4361129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>
        <a:off x="4634729" y="21436"/>
        <a:ext cx="2165703" cy="547200"/>
      </dsp:txXfrm>
    </dsp:sp>
    <dsp:sp modelId="{4768C460-B16B-4A0B-BC4D-0A6416846D13}">
      <dsp:nvSpPr>
        <dsp:cNvPr id="0" name=""/>
        <dsp:cNvSpPr/>
      </dsp:nvSpPr>
      <dsp:spPr>
        <a:xfrm>
          <a:off x="4916784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sp:txBody>
      <dsp:txXfrm>
        <a:off x="5013411" y="616056"/>
        <a:ext cx="2519649" cy="188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26798" r="5868" b="27271"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97-9B5F-4A82-AF31-6E87F2574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58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8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76749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417446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97047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60917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7359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3613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9054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6176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059459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298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36049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94266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0330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6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7020"/>
      </p:ext>
    </p:extLst>
  </p:cSld>
  <p:clrMapOvr>
    <a:masterClrMapping/>
  </p:clrMapOvr>
  <p:hf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14" y="485778"/>
            <a:ext cx="8229600" cy="577453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0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6958"/>
            <a:endParaRPr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02" y="4631191"/>
            <a:ext cx="843955" cy="4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9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203848" y="1995686"/>
            <a:ext cx="5472608" cy="108012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3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62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852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10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53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527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647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87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02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01697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5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1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48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26" y="-706594"/>
            <a:ext cx="10434122" cy="63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37426" y="-706594"/>
            <a:ext cx="10434122" cy="6338903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479635" y="4646845"/>
            <a:ext cx="18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8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2931" y="4658001"/>
            <a:ext cx="2412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43178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2242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378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8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55" y="0"/>
            <a:ext cx="9142645" cy="522346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2645" cy="514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82480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3545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32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87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193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67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3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85234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503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5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619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3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79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26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213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8613" y="1189038"/>
            <a:ext cx="8505826" cy="327977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chemeClr val="tx1"/>
              </a:buClr>
              <a:buFont typeface="Stag Sans Book" pitchFamily="34" charset="0"/>
              <a:buChar char="•"/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382588" indent="-1809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723900" indent="-18415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914400" indent="-19050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155700" indent="-2317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8613" y="393404"/>
            <a:ext cx="8505825" cy="6166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200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6447" y="202019"/>
            <a:ext cx="2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11440"/>
            <a:ext cx="2917052" cy="202424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800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270000" indent="0">
              <a:buFontTx/>
              <a:buNone/>
              <a:defRPr sz="1400"/>
            </a:lvl2pPr>
            <a:lvl3pPr marL="540000" indent="0">
              <a:buFontTx/>
              <a:buNone/>
              <a:defRPr sz="1400"/>
            </a:lvl3pPr>
            <a:lvl4pPr marL="810000" indent="0">
              <a:buFontTx/>
              <a:buNone/>
              <a:defRPr sz="1400"/>
            </a:lvl4pPr>
            <a:lvl5pPr marL="10800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2" y="336691"/>
            <a:ext cx="1512615" cy="5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70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61701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497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41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74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2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62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0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65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98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111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254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1106" y="0"/>
            <a:ext cx="916510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7485318" y="4372678"/>
            <a:ext cx="1497935" cy="5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4708984"/>
            <a:ext cx="3120894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6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774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71364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31080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67590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91351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98063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53424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234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88411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926771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698158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650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78419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4212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61745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58037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68351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2990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4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55" r:id="rId29"/>
    <p:sldLayoutId id="2147483682" r:id="rId30"/>
    <p:sldLayoutId id="2147483684" r:id="rId3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30342" y="4719801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000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000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000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31247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5831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9726" y="2286000"/>
            <a:ext cx="8804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906D5AB-A71F-4899-A11E-5A485B26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75" y="1059582"/>
            <a:ext cx="5740449" cy="1102519"/>
          </a:xfrm>
        </p:spPr>
        <p:txBody>
          <a:bodyPr/>
          <a:lstStyle/>
          <a:p>
            <a:r>
              <a:rPr lang="fr-FR" dirty="0"/>
              <a:t>Plénière – 2 ans de thèse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61C6081-205B-43BA-A1D5-AABA25E4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31" y="2320746"/>
            <a:ext cx="8312194" cy="1115100"/>
          </a:xfrm>
        </p:spPr>
        <p:txBody>
          <a:bodyPr/>
          <a:lstStyle/>
          <a:p>
            <a:r>
              <a:rPr lang="fr-FR" sz="1600" dirty="0"/>
              <a:t>Manon Mottier</a:t>
            </a:r>
          </a:p>
          <a:p>
            <a:r>
              <a:rPr lang="fr-FR" sz="1200" dirty="0"/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20780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Développement d'un algorithme de clustering hiérarchique utilisant les distances de transport optimales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Réduction de la dimensionnalité : chaque cluster est représenté par un histogramme de sa TOA,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distances entre les histogrammes des clusters en utilisant le transport optimal. 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Agrégation des 2 clusters les plus proches, c'est-à-dire les 2 clusters ayant les coûts de transport les plus bas.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nouveaux coûts entre les anciens clusters et les nouveaux.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Répétition des étapes 2 à 4 jusqu'à ce qu'un seul cluster soit obtenu.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Visualisation des résultats sous forme de dendrogramme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56935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de décision utilisant plusieurs métriques non supervisées pour couper le dendrogramme et arrêter le regroupement des clusters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silhouette : mesure l'homogénéité du cluster en utilisant la différence entre tous les points du même cluster et la distance aux points des autres clusters.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Utilisation de 2 distances différentes pour plus de robustesse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</a:t>
            </a:r>
            <a:r>
              <a:rPr lang="fr-FR" dirty="0" err="1"/>
              <a:t>Calinski-Harabasz</a:t>
            </a:r>
            <a:r>
              <a:rPr lang="fr-FR" dirty="0"/>
              <a:t> : mesure la proportion de la variance inter-groupe par rapport à la variance intra-groupe (également appelé critère du ratio de variance).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Davies-Bouldin3 : mesure l'homogénéité en utilisant la distance entre un point et son centroïde et la distance entre les autres centroïdes.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Règle de la majorité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78975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Evaluation : </a:t>
            </a:r>
            <a:r>
              <a:rPr lang="fr-FR" dirty="0"/>
              <a:t>Qualité de la fusion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d'évaluation pour mesurer la qualité de la fusion sur la base de 3 critères existants :</a:t>
            </a:r>
          </a:p>
          <a:p>
            <a:pPr marL="0" indent="0">
              <a:buNone/>
            </a:pPr>
            <a:endParaRPr lang="fr-FR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Homogénéité : mesure si tous les points d'un cluster donné appartiennent à la même classe (varie entre 0 et 1, 1 indiquant une homogénéité parfaite au sein du cluster).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Complétude : mesure si tous les points d'une classe donnée sont regroupés dans un seul cluster (varie entre 0 et 1, 1 indiquant qu'il n'y a pas de dispersion des données de la classe entre plusieurs clusters).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Taux de non-classification : mesure la quantité de données perdues au cours du processus (</a:t>
            </a:r>
            <a:r>
              <a:rPr lang="fr-FR" dirty="0" err="1"/>
              <a:t>ie</a:t>
            </a:r>
            <a:r>
              <a:rPr lang="fr-FR" dirty="0"/>
              <a:t> outliers). </a:t>
            </a:r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3148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3368B-84A1-42A5-98F7-7F890C5A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9DD2BF-2534-461E-8A30-5F7F7A8B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81206"/>
            <a:ext cx="6012160" cy="45574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4501F-8083-429B-9ACC-AB452E56A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31" y="3219822"/>
            <a:ext cx="1869579" cy="1364728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923928" y="3075806"/>
            <a:ext cx="360040" cy="172819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2576910" y="3902186"/>
            <a:ext cx="1347018" cy="3771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5">
            <a:extLst>
              <a:ext uri="{FF2B5EF4-FFF2-40B4-BE49-F238E27FC236}">
                <a16:creationId xmlns:a16="http://schemas.microsoft.com/office/drawing/2014/main" id="{B707A055-59C9-4FBE-8E0B-4CB737354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71601"/>
              </p:ext>
            </p:extLst>
          </p:nvPr>
        </p:nvGraphicFramePr>
        <p:xfrm>
          <a:off x="493396" y="1692302"/>
          <a:ext cx="2297447" cy="68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816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63948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67683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36 428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3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AFC19C6-0328-4962-B13E-39B648007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898" y="852488"/>
            <a:ext cx="6127166" cy="42910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1279"/>
              </p:ext>
            </p:extLst>
          </p:nvPr>
        </p:nvGraphicFramePr>
        <p:xfrm>
          <a:off x="186320" y="1151169"/>
          <a:ext cx="2763417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39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159457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 flipV="1">
            <a:off x="2798912" y="3762650"/>
            <a:ext cx="764976" cy="237488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3563888" y="3219822"/>
            <a:ext cx="360040" cy="156063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28A84CF-8280-4B41-A5EE-07D003F53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931790"/>
            <a:ext cx="2331368" cy="1661720"/>
          </a:xfrm>
          <a:prstGeom prst="rect">
            <a:avLst/>
          </a:prstGeom>
          <a:ln w="12700"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422854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Time of </a:t>
            </a:r>
            <a:r>
              <a:rPr lang="fr-FR" sz="1400" dirty="0" err="1"/>
              <a:t>Arrival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869"/>
              </p:ext>
            </p:extLst>
          </p:nvPr>
        </p:nvGraphicFramePr>
        <p:xfrm>
          <a:off x="683568" y="163564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66EDA05A-346D-45C8-819E-ABF40D6C7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97" y="956136"/>
            <a:ext cx="5355703" cy="41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2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 err="1"/>
              <a:t>Level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37016"/>
              </p:ext>
            </p:extLst>
          </p:nvPr>
        </p:nvGraphicFramePr>
        <p:xfrm>
          <a:off x="273968" y="1768707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/>
                        <a:t>Level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D7E13B2-06D6-4D3F-AFEF-1C781C48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73238"/>
            <a:ext cx="6156176" cy="47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25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63388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B655F443-AFCF-4129-B225-B7A64F62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159" y="994202"/>
            <a:ext cx="5615841" cy="41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8" y="1275606"/>
            <a:ext cx="8744847" cy="2724894"/>
          </a:xfrm>
        </p:spPr>
        <p:txBody>
          <a:bodyPr/>
          <a:lstStyle/>
          <a:p>
            <a:pPr marL="300038" indent="-300038">
              <a:buFont typeface="+mj-lt"/>
              <a:buAutoNum type="romanUcPeriod"/>
            </a:pPr>
            <a:r>
              <a:rPr lang="fr-FR" sz="1800" dirty="0"/>
              <a:t>Introduction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Approche proposée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Applications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Conclusions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709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47162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4E7DDC66-E912-4FF1-BE13-7B3D7AD9A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017252"/>
            <a:ext cx="5508104" cy="41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+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10498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42C424F-3A78-483C-89A0-9C58DFB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19564"/>
            <a:ext cx="5436096" cy="41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53CF0B-00D8-45C6-BC74-38156FAA8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41" y="3067072"/>
            <a:ext cx="1986800" cy="14856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3C918A-D50D-429A-94E5-2D43A9F3C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51" y="1170290"/>
            <a:ext cx="2029890" cy="15195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779AD0-88D9-4F63-A553-9D983BC86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01" y="1112808"/>
            <a:ext cx="2198818" cy="16127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A79356-3698-4389-88E2-931054D86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649" y="1077180"/>
            <a:ext cx="2230672" cy="17001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436D79-08E3-4CF8-BB34-C578286F1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066" y="3000933"/>
            <a:ext cx="2198818" cy="16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7ADC99-5DB8-4429-8684-43D5D7B2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5" y="3058172"/>
            <a:ext cx="1934744" cy="14945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291EA49-E872-4E30-89E2-11A877287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84" y="1147732"/>
            <a:ext cx="1870228" cy="14326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528CA1-782E-4667-969D-2E99D3BB7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834" y="1093600"/>
            <a:ext cx="2140331" cy="16264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700EB0-23A7-4F2C-B7B5-FEFCF27B2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256" y="1078689"/>
            <a:ext cx="2152624" cy="15826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A8B90F-A94B-4222-8D87-C54197416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337" y="2987521"/>
            <a:ext cx="2045828" cy="16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918DDC-6E1D-4EB7-B813-E954067F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29693"/>
            <a:ext cx="2104556" cy="16185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5323EFF-F843-4E3C-98A4-25694E7B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12" y="1129898"/>
            <a:ext cx="2098996" cy="16158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581129-6A75-42C2-89D6-628904A0C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309" y="1111108"/>
            <a:ext cx="2246634" cy="1650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A49CF2-1AC8-4969-A68B-7666334BF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678" y="1149626"/>
            <a:ext cx="2033053" cy="15481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AFFEB7-0148-48C5-9C78-44844EC1C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682" y="2959781"/>
            <a:ext cx="2246635" cy="17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2D8156-7850-4913-89AC-D5F8563E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87" y="3103326"/>
            <a:ext cx="2108938" cy="15437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315129-B7CB-4CFC-BA75-0B2328DF0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85" y="1160650"/>
            <a:ext cx="2105967" cy="15529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2CCE284-A230-43B4-9D78-51FDF1A3A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891" y="1073702"/>
            <a:ext cx="2311125" cy="16999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305838-7840-4F0D-9792-1C1A4E2FD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503" y="1092577"/>
            <a:ext cx="2179403" cy="15271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999232-B4E1-42C9-9F61-C4A668AF6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798" y="3026324"/>
            <a:ext cx="2114746" cy="15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E46F86-6B95-4799-8467-99CC15F7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29693"/>
            <a:ext cx="2277612" cy="15196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EF3A22-C7A6-46F1-8780-E9C7ECF9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08505"/>
            <a:ext cx="2242128" cy="14789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D1FFEA-5FE9-4BFA-9A41-E78FF12DF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115" y="1124837"/>
            <a:ext cx="2242128" cy="1456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C1DE8D-9556-4200-8F9D-7AE5FFD67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123033"/>
            <a:ext cx="2375899" cy="15281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A22C8B-9D5D-46C4-896B-5758A8B12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15" y="3076197"/>
            <a:ext cx="2251344" cy="14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70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15263"/>
              </p:ext>
            </p:extLst>
          </p:nvPr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2D (TOA + 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83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70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003BC7-9A43-4823-93C5-A287F09E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041" y="0"/>
            <a:ext cx="6715959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2987824" y="2787774"/>
            <a:ext cx="360040" cy="1944216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277876" y="3722771"/>
            <a:ext cx="709948" cy="3711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A481B68-F758-449E-AD97-41EC6F9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65" y="2946756"/>
            <a:ext cx="1975311" cy="1552030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3949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7864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9312AF9-9E3C-4AF2-9961-A6B4C3AE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7" y="1074128"/>
            <a:ext cx="5247959" cy="40693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57527"/>
              </p:ext>
            </p:extLst>
          </p:nvPr>
        </p:nvGraphicFramePr>
        <p:xfrm>
          <a:off x="323528" y="1203598"/>
          <a:ext cx="2763417" cy="290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39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159457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91399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125235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260576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47937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81288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896141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20431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102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05017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000143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4391980" y="3291830"/>
            <a:ext cx="360040" cy="1416616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627004" y="3690642"/>
            <a:ext cx="764976" cy="309496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59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Time of </a:t>
            </a:r>
            <a:r>
              <a:rPr lang="fr-FR" sz="1400" dirty="0" err="1"/>
              <a:t>Arrival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5059"/>
              </p:ext>
            </p:extLst>
          </p:nvPr>
        </p:nvGraphicFramePr>
        <p:xfrm>
          <a:off x="251520" y="1568782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611A6C6-8998-482F-B1AB-91FEF847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796398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88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 err="1"/>
              <a:t>Level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73240"/>
              </p:ext>
            </p:extLst>
          </p:nvPr>
        </p:nvGraphicFramePr>
        <p:xfrm>
          <a:off x="273968" y="1768707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/>
                        <a:t>Level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EE7E98D-BD9D-4EE0-9BD0-A91F2616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596006"/>
            <a:ext cx="6043593" cy="45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03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23232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EF2781D-22DD-40D2-9D52-68A07306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12623"/>
            <a:ext cx="5429913" cy="41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8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67886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47D95E3-0895-478C-90B9-766AE9C4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83887"/>
            <a:ext cx="5436096" cy="41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3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+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37674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BF4627C3-B676-4307-81F4-9C0CEA45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58844"/>
            <a:ext cx="5436096" cy="41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1090341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121686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879810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123217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7" y="1143000"/>
            <a:ext cx="5799296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Contexte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Utilisation et développement d'outils d'apprentissage automatique dans le domaine de la guerre électronique, plus particulièrement pour le RADAR passif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Amélioration du traitement des signaux RADAR grâce aux approches de Machine Learning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dé-entrelacement des signaux RADAR comprend les techniques capables de :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Séparer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Caractériser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Identifier tous les émetteurs présents dans le signal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714E4-4E95-4295-944C-CB996851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74" y="1374452"/>
            <a:ext cx="1348822" cy="606970"/>
          </a:xfrm>
          <a:prstGeom prst="rect">
            <a:avLst/>
          </a:prstGeom>
        </p:spPr>
      </p:pic>
      <p:pic>
        <p:nvPicPr>
          <p:cNvPr id="5" name="Picture 2" descr="Université Paris-Saclay">
            <a:extLst>
              <a:ext uri="{FF2B5EF4-FFF2-40B4-BE49-F238E27FC236}">
                <a16:creationId xmlns:a16="http://schemas.microsoft.com/office/drawing/2014/main" id="{A1BB490E-C794-4A81-A796-136B1511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931790"/>
            <a:ext cx="12001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2010390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0253"/>
              </p:ext>
            </p:extLst>
          </p:nvPr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2D (TOA + 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88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534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923928" y="3075806"/>
            <a:ext cx="360040" cy="172819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</p:cNvCxnSpPr>
          <p:nvPr/>
        </p:nvCxnSpPr>
        <p:spPr>
          <a:xfrm flipH="1" flipV="1">
            <a:off x="2576910" y="3902186"/>
            <a:ext cx="1347018" cy="3771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5">
            <a:extLst>
              <a:ext uri="{FF2B5EF4-FFF2-40B4-BE49-F238E27FC236}">
                <a16:creationId xmlns:a16="http://schemas.microsoft.com/office/drawing/2014/main" id="{B707A055-59C9-4FBE-8E0B-4CB7373546CF}"/>
              </a:ext>
            </a:extLst>
          </p:cNvPr>
          <p:cNvGraphicFramePr>
            <a:graphicFrameLocks noGrp="1"/>
          </p:cNvGraphicFramePr>
          <p:nvPr/>
        </p:nvGraphicFramePr>
        <p:xfrm>
          <a:off x="493396" y="1692302"/>
          <a:ext cx="2297447" cy="68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816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63948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67683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747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/>
        </p:nvGraphicFramePr>
        <p:xfrm>
          <a:off x="186320" y="1151169"/>
          <a:ext cx="2763417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39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159457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798912" y="3762650"/>
            <a:ext cx="764976" cy="237488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3563888" y="3219822"/>
            <a:ext cx="360040" cy="156063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418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Time of </a:t>
            </a:r>
            <a:r>
              <a:rPr lang="fr-FR" sz="1400" dirty="0" err="1"/>
              <a:t>Arrival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163564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583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 err="1"/>
              <a:t>Level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273968" y="1768707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/>
                        <a:t>Level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464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75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982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+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3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1143000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Principaux challenges :</a:t>
            </a:r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Certains </a:t>
            </a:r>
            <a:r>
              <a:rPr lang="fr-FR" dirty="0" err="1"/>
              <a:t>RADARs</a:t>
            </a:r>
            <a:r>
              <a:rPr lang="fr-FR" dirty="0"/>
              <a:t> ne transmettent pas de façon continue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Données bruitées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Problèmes d'</a:t>
            </a:r>
            <a:r>
              <a:rPr lang="fr-FR" dirty="0" err="1"/>
              <a:t>identifiabilité</a:t>
            </a:r>
            <a:r>
              <a:rPr lang="fr-FR" dirty="0"/>
              <a:t> : Différents </a:t>
            </a:r>
            <a:r>
              <a:rPr lang="fr-FR" dirty="0" err="1"/>
              <a:t>RADARs</a:t>
            </a:r>
            <a:r>
              <a:rPr lang="fr-FR" dirty="0"/>
              <a:t> peuvent avoir des caractéristiques très proches / identiques (par exemple, dans les aéroports ou les ports...).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Volume et hétérogénéité : Signaux de différentes tailles (de 50 impulsions à plus de 1 000 000 d'impulsions) pouvant contenir jusqu'à 10 RADAR(s).</a:t>
            </a:r>
          </a:p>
        </p:txBody>
      </p:sp>
    </p:spTree>
    <p:extLst>
      <p:ext uri="{BB962C8B-B14F-4D97-AF65-F5344CB8AC3E}">
        <p14:creationId xmlns:p14="http://schemas.microsoft.com/office/powerpoint/2010/main" val="353951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851558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3515290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3928561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2287366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2295532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2D (TOA + 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210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7446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923928" y="3075806"/>
            <a:ext cx="360040" cy="172819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</p:cNvCxnSpPr>
          <p:nvPr/>
        </p:nvCxnSpPr>
        <p:spPr>
          <a:xfrm flipH="1" flipV="1">
            <a:off x="2576910" y="3902186"/>
            <a:ext cx="1347018" cy="3771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5">
            <a:extLst>
              <a:ext uri="{FF2B5EF4-FFF2-40B4-BE49-F238E27FC236}">
                <a16:creationId xmlns:a16="http://schemas.microsoft.com/office/drawing/2014/main" id="{B707A055-59C9-4FBE-8E0B-4CB7373546CF}"/>
              </a:ext>
            </a:extLst>
          </p:cNvPr>
          <p:cNvGraphicFramePr>
            <a:graphicFrameLocks noGrp="1"/>
          </p:cNvGraphicFramePr>
          <p:nvPr/>
        </p:nvGraphicFramePr>
        <p:xfrm>
          <a:off x="493396" y="1692302"/>
          <a:ext cx="2297447" cy="68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816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63948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67683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295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/>
        </p:nvGraphicFramePr>
        <p:xfrm>
          <a:off x="186320" y="1151169"/>
          <a:ext cx="2763417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39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159457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798912" y="3762650"/>
            <a:ext cx="764976" cy="237488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3563888" y="3219822"/>
            <a:ext cx="360040" cy="156063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810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Time of </a:t>
            </a:r>
            <a:r>
              <a:rPr lang="fr-FR" sz="1400" dirty="0" err="1"/>
              <a:t>Arrival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163564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3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Description des données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Simulation des données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Chaque jeu de données est composé d'impulsions RADAR, décrites par seulement 4 caractéristiques 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Frequency (F),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Pulse </a:t>
            </a:r>
            <a:r>
              <a:rPr lang="fr-FR" dirty="0" err="1"/>
              <a:t>Width</a:t>
            </a:r>
            <a:r>
              <a:rPr lang="fr-FR" dirty="0"/>
              <a:t> (PW)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 err="1"/>
              <a:t>Level</a:t>
            </a:r>
            <a:r>
              <a:rPr lang="fr-FR" dirty="0"/>
              <a:t> (L)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Time of </a:t>
            </a:r>
            <a:r>
              <a:rPr lang="fr-FR" dirty="0" err="1"/>
              <a:t>Arrival</a:t>
            </a:r>
            <a:r>
              <a:rPr lang="fr-FR" dirty="0"/>
              <a:t> (TOA)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d'utilisation de la dTOA	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de supposition sur la forme d'onde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Paramètre non supervisé mais évaluation des méthodes sur des ensembles de données étiquetées.</a:t>
            </a:r>
          </a:p>
        </p:txBody>
      </p:sp>
    </p:spTree>
    <p:extLst>
      <p:ext uri="{BB962C8B-B14F-4D97-AF65-F5344CB8AC3E}">
        <p14:creationId xmlns:p14="http://schemas.microsoft.com/office/powerpoint/2010/main" val="1348087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 err="1"/>
              <a:t>Level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273968" y="1768707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/>
                        <a:t>Level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229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1256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578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+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20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34427735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13994731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19152141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39970168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6644165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2D (TOA + 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8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proposée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869B4-955D-4AA7-B228-C0D3451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005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10346"/>
              </p:ext>
            </p:extLst>
          </p:nvPr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0284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Publication d’un article et participation à la conférence IEEE Radar </a:t>
            </a:r>
            <a:r>
              <a:rPr lang="fr-FR" dirty="0" err="1"/>
              <a:t>Conference</a:t>
            </a:r>
            <a:r>
              <a:rPr lang="fr-FR" dirty="0"/>
              <a:t> 2021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Prochaines étapes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844654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161405"/>
            <a:ext cx="3779912" cy="2066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For more information please contact:</a:t>
            </a:r>
          </a:p>
          <a:p>
            <a:pPr marL="0" indent="0">
              <a:buNone/>
            </a:pP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 MOTTIER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manon.mottier@atos.net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6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6004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Méthodologie :</a:t>
            </a:r>
            <a:r>
              <a:rPr lang="fr-FR" dirty="0"/>
              <a:t> Implémentation d’une stratégie en 2 étapes</a:t>
            </a:r>
          </a:p>
          <a:p>
            <a:pPr marL="0" indent="0">
              <a:buNone/>
            </a:pPr>
            <a:endParaRPr lang="fr-FR" b="1" u="sng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810BBFA-B04C-489F-A301-73934AB55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01708"/>
              </p:ext>
            </p:extLst>
          </p:nvPr>
        </p:nvGraphicFramePr>
        <p:xfrm>
          <a:off x="755576" y="1707654"/>
          <a:ext cx="76328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81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1 : </a:t>
            </a:r>
            <a:r>
              <a:rPr lang="fr-FR" dirty="0"/>
              <a:t>Clustering avec HDBSCAN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Application de l'algorithme de clustering sur deux </a:t>
            </a:r>
            <a:r>
              <a:rPr lang="fr-FR" dirty="0" err="1"/>
              <a:t>features</a:t>
            </a:r>
            <a:r>
              <a:rPr lang="fr-FR" dirty="0"/>
              <a:t> : la fréquence et la durée d'impulsion.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Pourquoi HDBSCAN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Algorithme non supervisé qui permet de rechercher des clusters de densité(s) variable(s).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Peu de paramètres à optimiser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Sur-estimation</a:t>
            </a:r>
            <a:r>
              <a:rPr lang="fr-FR" dirty="0"/>
              <a:t> du nombre de clusters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Permet de recevoir des </a:t>
            </a:r>
            <a:r>
              <a:rPr lang="fr-FR" dirty="0" err="1"/>
              <a:t>RADARs</a:t>
            </a:r>
            <a:r>
              <a:rPr lang="fr-FR" dirty="0"/>
              <a:t> qui n'émettent pas en continu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Chaque cluster ne doit pas contenir les observations de différents </a:t>
            </a:r>
            <a:r>
              <a:rPr lang="fr-FR" dirty="0" err="1"/>
              <a:t>RADARs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78173788"/>
      </p:ext>
    </p:extLst>
  </p:cSld>
  <p:clrMapOvr>
    <a:masterClrMapping/>
  </p:clrMapOvr>
</p:sld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4.xml><?xml version="1.0" encoding="utf-8"?>
<a:theme xmlns:a="http://schemas.openxmlformats.org/drawingml/2006/main" name="1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Atos_2016_16-9_template</Template>
  <TotalTime>0</TotalTime>
  <Words>2367</Words>
  <Application>Microsoft Office PowerPoint</Application>
  <PresentationFormat>Affichage à l'écran (16:9)</PresentationFormat>
  <Paragraphs>692</Paragraphs>
  <Slides>73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73</vt:i4>
      </vt:variant>
    </vt:vector>
  </HeadingPairs>
  <TitlesOfParts>
    <vt:vector size="93" baseType="lpstr">
      <vt:lpstr>Arial</vt:lpstr>
      <vt:lpstr>Calibri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New Atos Template with corporate colours</vt:lpstr>
      <vt:lpstr>1_Atos v4.0</vt:lpstr>
      <vt:lpstr>1_New Atos Template with corporate colours</vt:lpstr>
      <vt:lpstr>1_Atos_2016_16-9_template</vt:lpstr>
      <vt:lpstr>Plénière – 2 ans de thèse</vt:lpstr>
      <vt:lpstr>Plan</vt:lpstr>
      <vt:lpstr>Introduction</vt:lpstr>
      <vt:lpstr>Introduction</vt:lpstr>
      <vt:lpstr>Introduction</vt:lpstr>
      <vt:lpstr>Introduction</vt:lpstr>
      <vt:lpstr>Approche proposée</vt:lpstr>
      <vt:lpstr>Approche proposée</vt:lpstr>
      <vt:lpstr>Approche proposée</vt:lpstr>
      <vt:lpstr>Approche proposée</vt:lpstr>
      <vt:lpstr>Approche proposée</vt:lpstr>
      <vt:lpstr>Approche proposée</vt:lpstr>
      <vt:lpstr>Applications</vt:lpstr>
      <vt:lpstr>CAS D’application 1</vt:lpstr>
      <vt:lpstr>Données brutes</vt:lpstr>
      <vt:lpstr>Clustering (HDBSCAN)</vt:lpstr>
      <vt:lpstr>Histogrammes Time of Arrival</vt:lpstr>
      <vt:lpstr>Histogrammes Level</vt:lpstr>
      <vt:lpstr>Dendrogramme HAC avec distances du Transport Optimal sur la TOA </vt:lpstr>
      <vt:lpstr>Dendrogramme HAC avec distances du Transport Optimal sur le LEVEL </vt:lpstr>
      <vt:lpstr>Dendrogramme HAC avec distances du Transport Optimal sur la TOA + LEVEL </vt:lpstr>
      <vt:lpstr>Regroupements finaux : Freq x TOA </vt:lpstr>
      <vt:lpstr>Regroupements finaux : DI x TOA </vt:lpstr>
      <vt:lpstr>Regroupements finaux : LEVEL x TOA </vt:lpstr>
      <vt:lpstr>Regroupements finaux : LEVEL x TOA </vt:lpstr>
      <vt:lpstr>Regroupements finaux : FREQ x DI </vt:lpstr>
      <vt:lpstr>Analyses regroupements finaux</vt:lpstr>
      <vt:lpstr>CAS D’application 2</vt:lpstr>
      <vt:lpstr>Données brutes</vt:lpstr>
      <vt:lpstr>Clustering (HDBSCAN)</vt:lpstr>
      <vt:lpstr>Histogrammes Time of Arrival</vt:lpstr>
      <vt:lpstr>Histogrammes Level</vt:lpstr>
      <vt:lpstr>Dendrogramme HAC avec distances du Transport Optimal sur la TOA </vt:lpstr>
      <vt:lpstr>Dendrogramme HAC avec distances du Transport Optimal sur le LEVEL </vt:lpstr>
      <vt:lpstr>Dendrogramme HAC avec distances du Transport Optimal sur la TOA + LEVEL </vt:lpstr>
      <vt:lpstr>Regroupements finaux : Freq x TOA </vt:lpstr>
      <vt:lpstr>Regroupements finaux : DI x TOA </vt:lpstr>
      <vt:lpstr>Regroupements finaux : LEVEL x TOA </vt:lpstr>
      <vt:lpstr>Regroupements finaux : LEVEL x TOA </vt:lpstr>
      <vt:lpstr>Regroupements finaux : FREQ x DI </vt:lpstr>
      <vt:lpstr>Analyses regroupements finaux</vt:lpstr>
      <vt:lpstr>CAS D’application 3</vt:lpstr>
      <vt:lpstr>Données brutes</vt:lpstr>
      <vt:lpstr>Clustering (HDBSCAN)</vt:lpstr>
      <vt:lpstr>Histogrammes Time of Arrival</vt:lpstr>
      <vt:lpstr>Histogrammes Level</vt:lpstr>
      <vt:lpstr>Dendrogramme HAC avec distances du Transport Optimal sur la TOA </vt:lpstr>
      <vt:lpstr>Dendrogramme HAC avec distances du Transport Optimal sur le LEVEL </vt:lpstr>
      <vt:lpstr>Dendrogramme HAC avec distances du Transport Optimal sur la TOA + LEVEL </vt:lpstr>
      <vt:lpstr>Regroupements finaux : Freq x TOA </vt:lpstr>
      <vt:lpstr>Regroupements finaux : DI x TOA </vt:lpstr>
      <vt:lpstr>Regroupements finaux : LEVEL x TOA </vt:lpstr>
      <vt:lpstr>Regroupements finaux : LEVEL x TOA </vt:lpstr>
      <vt:lpstr>Regroupements finaux : FREQ x DI </vt:lpstr>
      <vt:lpstr>Analyses regroupements finaux</vt:lpstr>
      <vt:lpstr>CAS D’application 4</vt:lpstr>
      <vt:lpstr>Données brutes</vt:lpstr>
      <vt:lpstr>Clustering (HDBSCAN)</vt:lpstr>
      <vt:lpstr>Histogrammes Time of Arrival</vt:lpstr>
      <vt:lpstr>Histogrammes Level</vt:lpstr>
      <vt:lpstr>Dendrogramme HAC avec distances du Transport Optimal sur la TOA </vt:lpstr>
      <vt:lpstr>Dendrogramme HAC avec distances du Transport Optimal sur le LEVEL </vt:lpstr>
      <vt:lpstr>Dendrogramme HAC avec distances du Transport Optimal sur la TOA + LEVEL </vt:lpstr>
      <vt:lpstr>Regroupements finaux : Freq x TOA </vt:lpstr>
      <vt:lpstr>Regroupements finaux : DI x TOA </vt:lpstr>
      <vt:lpstr>Regroupements finaux : LEVEL x TOA </vt:lpstr>
      <vt:lpstr>Regroupements finaux : LEVEL x TOA </vt:lpstr>
      <vt:lpstr>Regroupements finaux : FREQ x DI </vt:lpstr>
      <vt:lpstr>Analyses regroupements finaux</vt:lpstr>
      <vt:lpstr>Conclusion</vt:lpstr>
      <vt:lpstr>Analyses regroupements finaux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27</cp:revision>
  <dcterms:created xsi:type="dcterms:W3CDTF">2017-04-26T14:42:54Z</dcterms:created>
  <dcterms:modified xsi:type="dcterms:W3CDTF">2021-06-16T07:05:12Z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-855785316</vt:i4>
  </property>
  <property fmtid="{D5CDD505-2E9C-101B-9397-08002B2CF9AE}" pid="4" name="_PreviousAdHocReviewCycleID">
    <vt:i4>-344032757</vt:i4>
  </property>
  <property fmtid="{D5CDD505-2E9C-101B-9397-08002B2CF9AE}" pid="5" name="MSIP_Label_e463cba9-5f6c-478d-9329-7b2295e4e8ed_Enabled">
    <vt:lpwstr>true</vt:lpwstr>
  </property>
  <property fmtid="{D5CDD505-2E9C-101B-9397-08002B2CF9AE}" pid="6" name="MSIP_Label_e463cba9-5f6c-478d-9329-7b2295e4e8ed_SetDate">
    <vt:lpwstr>2021-03-31T08:23:35Z</vt:lpwstr>
  </property>
  <property fmtid="{D5CDD505-2E9C-101B-9397-08002B2CF9AE}" pid="7" name="MSIP_Label_e463cba9-5f6c-478d-9329-7b2295e4e8ed_Method">
    <vt:lpwstr>Standard</vt:lpwstr>
  </property>
  <property fmtid="{D5CDD505-2E9C-101B-9397-08002B2CF9AE}" pid="8" name="MSIP_Label_e463cba9-5f6c-478d-9329-7b2295e4e8ed_Name">
    <vt:lpwstr>All Employees_2</vt:lpwstr>
  </property>
  <property fmtid="{D5CDD505-2E9C-101B-9397-08002B2CF9AE}" pid="9" name="MSIP_Label_e463cba9-5f6c-478d-9329-7b2295e4e8ed_SiteId">
    <vt:lpwstr>33440fc6-b7c7-412c-bb73-0e70b0198d5a</vt:lpwstr>
  </property>
  <property fmtid="{D5CDD505-2E9C-101B-9397-08002B2CF9AE}" pid="10" name="MSIP_Label_e463cba9-5f6c-478d-9329-7b2295e4e8ed_ActionId">
    <vt:lpwstr>761df80f-dacb-447b-b2d1-460f593e9a9f</vt:lpwstr>
  </property>
  <property fmtid="{D5CDD505-2E9C-101B-9397-08002B2CF9AE}" pid="11" name="MSIP_Label_e463cba9-5f6c-478d-9329-7b2295e4e8ed_ContentBits">
    <vt:lpwstr>0</vt:lpwstr>
  </property>
</Properties>
</file>