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  <p:sldMasterId id="2147483700" r:id="rId2"/>
    <p:sldMasterId id="2147483724" r:id="rId3"/>
    <p:sldMasterId id="2147483751" r:id="rId4"/>
    <p:sldMasterId id="2147483770" r:id="rId5"/>
  </p:sldMasterIdLst>
  <p:notesMasterIdLst>
    <p:notesMasterId r:id="rId63"/>
  </p:notesMasterIdLst>
  <p:handoutMasterIdLst>
    <p:handoutMasterId r:id="rId64"/>
  </p:handoutMasterIdLst>
  <p:sldIdLst>
    <p:sldId id="325" r:id="rId6"/>
    <p:sldId id="4195" r:id="rId7"/>
    <p:sldId id="393" r:id="rId8"/>
    <p:sldId id="4273" r:id="rId9"/>
    <p:sldId id="4275" r:id="rId10"/>
    <p:sldId id="4276" r:id="rId11"/>
    <p:sldId id="331" r:id="rId12"/>
    <p:sldId id="4277" r:id="rId13"/>
    <p:sldId id="4278" r:id="rId14"/>
    <p:sldId id="4279" r:id="rId15"/>
    <p:sldId id="4280" r:id="rId16"/>
    <p:sldId id="4281" r:id="rId17"/>
    <p:sldId id="406" r:id="rId18"/>
    <p:sldId id="4253" r:id="rId19"/>
    <p:sldId id="4318" r:id="rId20"/>
    <p:sldId id="4208" r:id="rId21"/>
    <p:sldId id="4265" r:id="rId22"/>
    <p:sldId id="4264" r:id="rId23"/>
    <p:sldId id="4286" r:id="rId24"/>
    <p:sldId id="4287" r:id="rId25"/>
    <p:sldId id="4291" r:id="rId26"/>
    <p:sldId id="4288" r:id="rId27"/>
    <p:sldId id="4289" r:id="rId28"/>
    <p:sldId id="4290" r:id="rId29"/>
    <p:sldId id="4320" r:id="rId30"/>
    <p:sldId id="4268" r:id="rId31"/>
    <p:sldId id="4292" r:id="rId32"/>
    <p:sldId id="4322" r:id="rId33"/>
    <p:sldId id="4323" r:id="rId34"/>
    <p:sldId id="4324" r:id="rId35"/>
    <p:sldId id="4326" r:id="rId36"/>
    <p:sldId id="4327" r:id="rId37"/>
    <p:sldId id="4328" r:id="rId38"/>
    <p:sldId id="4329" r:id="rId39"/>
    <p:sldId id="4330" r:id="rId40"/>
    <p:sldId id="4331" r:id="rId41"/>
    <p:sldId id="4332" r:id="rId42"/>
    <p:sldId id="4333" r:id="rId43"/>
    <p:sldId id="4304" r:id="rId44"/>
    <p:sldId id="4360" r:id="rId45"/>
    <p:sldId id="4347" r:id="rId46"/>
    <p:sldId id="4348" r:id="rId47"/>
    <p:sldId id="4349" r:id="rId48"/>
    <p:sldId id="4350" r:id="rId49"/>
    <p:sldId id="4351" r:id="rId50"/>
    <p:sldId id="4352" r:id="rId51"/>
    <p:sldId id="4353" r:id="rId52"/>
    <p:sldId id="4354" r:id="rId53"/>
    <p:sldId id="4355" r:id="rId54"/>
    <p:sldId id="4356" r:id="rId55"/>
    <p:sldId id="4357" r:id="rId56"/>
    <p:sldId id="4358" r:id="rId57"/>
    <p:sldId id="4359" r:id="rId58"/>
    <p:sldId id="407" r:id="rId59"/>
    <p:sldId id="4361" r:id="rId60"/>
    <p:sldId id="4282" r:id="rId61"/>
    <p:sldId id="347" r:id="rId62"/>
  </p:sldIdLst>
  <p:sldSz cx="9144000" cy="5143500" type="screen16x9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81A"/>
    <a:srgbClr val="83BE50"/>
    <a:srgbClr val="B29F00"/>
    <a:srgbClr val="00AEEF"/>
    <a:srgbClr val="174760"/>
    <a:srgbClr val="E9242A"/>
    <a:srgbClr val="669900"/>
    <a:srgbClr val="F2F2F2"/>
    <a:srgbClr val="0066A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9" autoAdjust="0"/>
    <p:restoredTop sz="94944" autoAdjust="0"/>
  </p:normalViewPr>
  <p:slideViewPr>
    <p:cSldViewPr>
      <p:cViewPr>
        <p:scale>
          <a:sx n="140" d="100"/>
          <a:sy n="140" d="100"/>
        </p:scale>
        <p:origin x="924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143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200" d="100"/>
          <a:sy n="200" d="100"/>
        </p:scale>
        <p:origin x="-240" y="144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6C8D35-C925-4B78-8BD4-A0245E8CA4FD}" type="doc">
      <dgm:prSet loTypeId="urn:microsoft.com/office/officeart/2005/8/layout/process3" loCatId="process" qsTypeId="urn:microsoft.com/office/officeart/2005/8/quickstyle/simple1" qsCatId="simple" csTypeId="urn:microsoft.com/office/officeart/2005/8/colors/accent3_2" csCatId="accent3" phldr="1"/>
      <dgm:spPr/>
    </dgm:pt>
    <dgm:pt modelId="{C9D8EE4F-F58D-4351-8E4C-1A706AF70CA8}">
      <dgm:prSet phldrT="[Texte]" custT="1"/>
      <dgm:spPr>
        <a:xfrm rot="5400000">
          <a:off x="-302696" y="303984"/>
          <a:ext cx="2017978" cy="1412585"/>
        </a:xfrm>
        <a:solidFill>
          <a:srgbClr val="90BB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sz="1100" b="1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Step</a:t>
          </a:r>
          <a:r>
            <a:rPr lang="fr-FR" sz="11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1: Clustering</a:t>
          </a:r>
        </a:p>
      </dgm:t>
    </dgm:pt>
    <dgm:pt modelId="{7194B44B-34E5-4721-9DD5-A1D963DD8194}" type="parTrans" cxnId="{352765BA-077C-466D-B0D7-8E8DB2052A61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900175-DBAE-4259-B402-B68AD4B0B3F4}" type="sibTrans" cxnId="{352765BA-077C-466D-B0D7-8E8DB2052A61}">
      <dgm:prSet custT="1"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826307-C979-4230-A607-5D8431FA6670}">
      <dgm:prSet phldrT="[Texte]" custT="1"/>
      <dgm:spPr>
        <a:xfrm rot="5400000">
          <a:off x="-302696" y="2033721"/>
          <a:ext cx="2017978" cy="1412585"/>
        </a:xfrm>
        <a:solidFill>
          <a:srgbClr val="90BB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sz="1100" b="1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Step</a:t>
          </a:r>
          <a:r>
            <a:rPr lang="fr-FR" sz="11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2: Cluster fusion</a:t>
          </a:r>
        </a:p>
      </dgm:t>
    </dgm:pt>
    <dgm:pt modelId="{5D5A0C2E-FF7B-43C6-AA77-7CE1AB804109}" type="parTrans" cxnId="{F1CAC466-6C1F-4224-9574-2CA30A785B79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9CED16-12B6-4A22-83BC-B43F376CF4E6}" type="sibTrans" cxnId="{F1CAC466-6C1F-4224-9574-2CA30A785B79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4E9DC3-8CA0-450E-884C-B1BD3762AC7D}">
      <dgm:prSet custT="1"/>
      <dgm:spPr>
        <a:xfrm rot="5400000">
          <a:off x="3509968" y="-2096095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fr-FR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Regrouper chaque observation de ce signal en respectant la contrainte de ne pas fusionner différents radars dans un même cluster</a:t>
          </a:r>
        </a:p>
      </dgm:t>
    </dgm:pt>
    <dgm:pt modelId="{0900770E-1168-40C5-BC90-0A2C31DD7386}" type="parTrans" cxnId="{FAEE226A-BD90-44FD-A6A7-14F8A858A9D4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3B069B-2B6F-4BBE-B7D0-99F6F8AACE62}" type="sibTrans" cxnId="{FAEE226A-BD90-44FD-A6A7-14F8A858A9D4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80F58E-1F74-40CD-B108-6CEB8FE4F95E}">
      <dgm:prSet custT="1"/>
      <dgm:spPr>
        <a:xfrm rot="5400000">
          <a:off x="3509968" y="-366358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Hierarchical agglomerative clustering </a:t>
          </a:r>
          <a:r>
            <a:rPr lang="en-US" sz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combiné</a:t>
          </a: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 aux distances du transport optimal </a:t>
          </a:r>
          <a:endParaRPr lang="fr-FR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01EEB112-652E-4F78-939E-A756EDFD0096}" type="parTrans" cxnId="{2696EB5F-1B49-4D9A-8172-A74320832BCF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60F051-9002-4F94-BE55-F76313286E73}" type="sibTrans" cxnId="{2696EB5F-1B49-4D9A-8172-A74320832BCF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74E4F-8AE0-4F8C-BB1A-1BFA2615DFF6}">
      <dgm:prSet custT="1"/>
      <dgm:spPr>
        <a:xfrm rot="5400000">
          <a:off x="3509968" y="-366358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fr-FR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Modèle de décision</a:t>
          </a:r>
        </a:p>
      </dgm:t>
    </dgm:pt>
    <dgm:pt modelId="{924A398A-B7EA-4C36-87E9-05F4D8C26A54}" type="parTrans" cxnId="{113830D0-6185-4784-90B8-DAB10D7572C2}">
      <dgm:prSet/>
      <dgm:spPr/>
      <dgm:t>
        <a:bodyPr/>
        <a:lstStyle/>
        <a:p>
          <a:endParaRPr lang="fr-FR" sz="1600"/>
        </a:p>
      </dgm:t>
    </dgm:pt>
    <dgm:pt modelId="{B2AD6BFE-0EB2-4E36-8B7B-2E27B4064E49}" type="sibTrans" cxnId="{113830D0-6185-4784-90B8-DAB10D7572C2}">
      <dgm:prSet/>
      <dgm:spPr/>
      <dgm:t>
        <a:bodyPr/>
        <a:lstStyle/>
        <a:p>
          <a:endParaRPr lang="fr-FR" sz="1600"/>
        </a:p>
      </dgm:t>
    </dgm:pt>
    <dgm:pt modelId="{F7619597-FF2E-42BA-80BB-C12C5BD46269}">
      <dgm:prSet custT="1"/>
      <dgm:spPr>
        <a:xfrm rot="5400000">
          <a:off x="3509968" y="-366358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fr-FR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Evaluation des regroupements</a:t>
          </a:r>
        </a:p>
      </dgm:t>
    </dgm:pt>
    <dgm:pt modelId="{CA11DA1C-189D-401B-BE82-E385C3487DB1}" type="parTrans" cxnId="{C7CEDD33-03C0-4438-B64D-CA3A8553762F}">
      <dgm:prSet/>
      <dgm:spPr/>
      <dgm:t>
        <a:bodyPr/>
        <a:lstStyle/>
        <a:p>
          <a:endParaRPr lang="fr-FR" sz="1600"/>
        </a:p>
      </dgm:t>
    </dgm:pt>
    <dgm:pt modelId="{5F711C29-111C-47DC-B6FB-07188C0C18E6}" type="sibTrans" cxnId="{C7CEDD33-03C0-4438-B64D-CA3A8553762F}">
      <dgm:prSet/>
      <dgm:spPr/>
      <dgm:t>
        <a:bodyPr/>
        <a:lstStyle/>
        <a:p>
          <a:endParaRPr lang="fr-FR" sz="1600"/>
        </a:p>
      </dgm:t>
    </dgm:pt>
    <dgm:pt modelId="{8E15493E-2BA3-47FD-BD6A-5769AC395FA8}">
      <dgm:prSet custT="1"/>
      <dgm:spPr>
        <a:xfrm rot="5400000">
          <a:off x="3509968" y="-366358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fr-FR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E6E9A1BB-D70D-463D-8A74-F170D3D94C55}" type="parTrans" cxnId="{397EB670-A04A-4967-A3FF-82D0F95004A6}">
      <dgm:prSet/>
      <dgm:spPr/>
      <dgm:t>
        <a:bodyPr/>
        <a:lstStyle/>
        <a:p>
          <a:endParaRPr lang="fr-FR"/>
        </a:p>
      </dgm:t>
    </dgm:pt>
    <dgm:pt modelId="{99FA98FA-5A15-4803-AD3D-3E737A27B368}" type="sibTrans" cxnId="{397EB670-A04A-4967-A3FF-82D0F95004A6}">
      <dgm:prSet/>
      <dgm:spPr/>
      <dgm:t>
        <a:bodyPr/>
        <a:lstStyle/>
        <a:p>
          <a:endParaRPr lang="fr-FR"/>
        </a:p>
      </dgm:t>
    </dgm:pt>
    <dgm:pt modelId="{CFF2CF8D-B476-4759-8392-3815797C10DF}">
      <dgm:prSet custT="1"/>
      <dgm:spPr>
        <a:xfrm rot="5400000">
          <a:off x="3509968" y="-366358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fr-FR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3A6505FF-CB25-4414-A9FD-2BD9F8F0938D}" type="parTrans" cxnId="{EDFAF383-1EA2-4E2C-A537-3FED04E610C0}">
      <dgm:prSet/>
      <dgm:spPr/>
      <dgm:t>
        <a:bodyPr/>
        <a:lstStyle/>
        <a:p>
          <a:endParaRPr lang="fr-FR"/>
        </a:p>
      </dgm:t>
    </dgm:pt>
    <dgm:pt modelId="{CAD0261F-4ACE-4D8A-A1FE-35D021C5CC65}" type="sibTrans" cxnId="{EDFAF383-1EA2-4E2C-A537-3FED04E610C0}">
      <dgm:prSet/>
      <dgm:spPr/>
      <dgm:t>
        <a:bodyPr/>
        <a:lstStyle/>
        <a:p>
          <a:endParaRPr lang="fr-FR"/>
        </a:p>
      </dgm:t>
    </dgm:pt>
    <dgm:pt modelId="{D88DA67E-3233-4170-AA5D-BD7A6ECB4255}" type="pres">
      <dgm:prSet presAssocID="{776C8D35-C925-4B78-8BD4-A0245E8CA4FD}" presName="linearFlow" presStyleCnt="0">
        <dgm:presLayoutVars>
          <dgm:dir/>
          <dgm:animLvl val="lvl"/>
          <dgm:resizeHandles val="exact"/>
        </dgm:presLayoutVars>
      </dgm:prSet>
      <dgm:spPr/>
    </dgm:pt>
    <dgm:pt modelId="{1956F7C0-A74A-4C43-A332-DAE19972E8A6}" type="pres">
      <dgm:prSet presAssocID="{C9D8EE4F-F58D-4351-8E4C-1A706AF70CA8}" presName="composite" presStyleCnt="0"/>
      <dgm:spPr/>
    </dgm:pt>
    <dgm:pt modelId="{10B3A7C1-0211-4E3C-81B5-44A8E77A418A}" type="pres">
      <dgm:prSet presAssocID="{C9D8EE4F-F58D-4351-8E4C-1A706AF70CA8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33AC5B50-31CB-4BCE-AA58-DA492CFC3C36}" type="pres">
      <dgm:prSet presAssocID="{C9D8EE4F-F58D-4351-8E4C-1A706AF70CA8}" presName="parSh" presStyleLbl="node1" presStyleIdx="0" presStyleCnt="2"/>
      <dgm:spPr/>
    </dgm:pt>
    <dgm:pt modelId="{1FA28F10-EE53-4046-A7D7-8CCAF24B7BD1}" type="pres">
      <dgm:prSet presAssocID="{C9D8EE4F-F58D-4351-8E4C-1A706AF70CA8}" presName="desTx" presStyleLbl="fgAcc1" presStyleIdx="0" presStyleCnt="2" custScaleY="105232">
        <dgm:presLayoutVars>
          <dgm:bulletEnabled val="1"/>
        </dgm:presLayoutVars>
      </dgm:prSet>
      <dgm:spPr>
        <a:prstGeom prst="round2SameRect">
          <a:avLst/>
        </a:prstGeom>
      </dgm:spPr>
    </dgm:pt>
    <dgm:pt modelId="{1569326D-EAD1-488F-96A5-7E7AE3A998D8}" type="pres">
      <dgm:prSet presAssocID="{FE900175-DBAE-4259-B402-B68AD4B0B3F4}" presName="sibTrans" presStyleLbl="sibTrans2D1" presStyleIdx="0" presStyleCnt="1"/>
      <dgm:spPr/>
    </dgm:pt>
    <dgm:pt modelId="{F935E311-E7CD-4047-B879-3CD1121662A4}" type="pres">
      <dgm:prSet presAssocID="{FE900175-DBAE-4259-B402-B68AD4B0B3F4}" presName="connTx" presStyleLbl="sibTrans2D1" presStyleIdx="0" presStyleCnt="1"/>
      <dgm:spPr/>
    </dgm:pt>
    <dgm:pt modelId="{3F6913DC-96B9-40EF-967A-B8984E5BFB96}" type="pres">
      <dgm:prSet presAssocID="{3C826307-C979-4230-A607-5D8431FA6670}" presName="composite" presStyleCnt="0"/>
      <dgm:spPr/>
    </dgm:pt>
    <dgm:pt modelId="{6BE09510-3AAE-4CAE-9C76-C55C9EB7602D}" type="pres">
      <dgm:prSet presAssocID="{3C826307-C979-4230-A607-5D8431FA6670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AF0B9A31-6A56-47D8-BC75-1921471E2489}" type="pres">
      <dgm:prSet presAssocID="{3C826307-C979-4230-A607-5D8431FA6670}" presName="parSh" presStyleLbl="node1" presStyleIdx="1" presStyleCnt="2"/>
      <dgm:spPr/>
    </dgm:pt>
    <dgm:pt modelId="{4768C460-B16B-4A0B-BC4D-0A6416846D13}" type="pres">
      <dgm:prSet presAssocID="{3C826307-C979-4230-A607-5D8431FA6670}" presName="desTx" presStyleLbl="fgAcc1" presStyleIdx="1" presStyleCnt="2" custScaleY="105232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2E2DB40A-B7F9-4755-AF04-92FF7AC5235D}" type="presOf" srcId="{8E15493E-2BA3-47FD-BD6A-5769AC395FA8}" destId="{4768C460-B16B-4A0B-BC4D-0A6416846D13}" srcOrd="0" destOrd="1" presId="urn:microsoft.com/office/officeart/2005/8/layout/process3"/>
    <dgm:cxn modelId="{DAAE8512-97E8-4AA3-BB99-CCF19F1B4D17}" type="presOf" srcId="{CFF2CF8D-B476-4759-8392-3815797C10DF}" destId="{4768C460-B16B-4A0B-BC4D-0A6416846D13}" srcOrd="0" destOrd="3" presId="urn:microsoft.com/office/officeart/2005/8/layout/process3"/>
    <dgm:cxn modelId="{A2DA5029-D4AF-4F13-9E22-9B900CA178D1}" type="presOf" srcId="{C9D8EE4F-F58D-4351-8E4C-1A706AF70CA8}" destId="{10B3A7C1-0211-4E3C-81B5-44A8E77A418A}" srcOrd="0" destOrd="0" presId="urn:microsoft.com/office/officeart/2005/8/layout/process3"/>
    <dgm:cxn modelId="{C7CEDD33-03C0-4438-B64D-CA3A8553762F}" srcId="{3C826307-C979-4230-A607-5D8431FA6670}" destId="{F7619597-FF2E-42BA-80BB-C12C5BD46269}" srcOrd="4" destOrd="0" parTransId="{CA11DA1C-189D-401B-BE82-E385C3487DB1}" sibTransId="{5F711C29-111C-47DC-B6FB-07188C0C18E6}"/>
    <dgm:cxn modelId="{AA87153D-7F0C-49C6-BDDA-77F85088B7E9}" type="presOf" srcId="{C9D8EE4F-F58D-4351-8E4C-1A706AF70CA8}" destId="{33AC5B50-31CB-4BCE-AA58-DA492CFC3C36}" srcOrd="1" destOrd="0" presId="urn:microsoft.com/office/officeart/2005/8/layout/process3"/>
    <dgm:cxn modelId="{1BA1205C-2937-4BA1-96F8-A0185C87CD5F}" type="presOf" srcId="{8680F58E-1F74-40CD-B108-6CEB8FE4F95E}" destId="{4768C460-B16B-4A0B-BC4D-0A6416846D13}" srcOrd="0" destOrd="0" presId="urn:microsoft.com/office/officeart/2005/8/layout/process3"/>
    <dgm:cxn modelId="{2696EB5F-1B49-4D9A-8172-A74320832BCF}" srcId="{3C826307-C979-4230-A607-5D8431FA6670}" destId="{8680F58E-1F74-40CD-B108-6CEB8FE4F95E}" srcOrd="0" destOrd="0" parTransId="{01EEB112-652E-4F78-939E-A756EDFD0096}" sibTransId="{8D60F051-9002-4F94-BE55-F76313286E73}"/>
    <dgm:cxn modelId="{F1CAC466-6C1F-4224-9574-2CA30A785B79}" srcId="{776C8D35-C925-4B78-8BD4-A0245E8CA4FD}" destId="{3C826307-C979-4230-A607-5D8431FA6670}" srcOrd="1" destOrd="0" parTransId="{5D5A0C2E-FF7B-43C6-AA77-7CE1AB804109}" sibTransId="{BA9CED16-12B6-4A22-83BC-B43F376CF4E6}"/>
    <dgm:cxn modelId="{FAEE226A-BD90-44FD-A6A7-14F8A858A9D4}" srcId="{C9D8EE4F-F58D-4351-8E4C-1A706AF70CA8}" destId="{8C4E9DC3-8CA0-450E-884C-B1BD3762AC7D}" srcOrd="0" destOrd="0" parTransId="{0900770E-1168-40C5-BC90-0A2C31DD7386}" sibTransId="{483B069B-2B6F-4BBE-B7D0-99F6F8AACE62}"/>
    <dgm:cxn modelId="{11949350-3103-4643-95E3-0FF6CCF20881}" type="presOf" srcId="{3C826307-C979-4230-A607-5D8431FA6670}" destId="{AF0B9A31-6A56-47D8-BC75-1921471E2489}" srcOrd="1" destOrd="0" presId="urn:microsoft.com/office/officeart/2005/8/layout/process3"/>
    <dgm:cxn modelId="{397EB670-A04A-4967-A3FF-82D0F95004A6}" srcId="{3C826307-C979-4230-A607-5D8431FA6670}" destId="{8E15493E-2BA3-47FD-BD6A-5769AC395FA8}" srcOrd="1" destOrd="0" parTransId="{E6E9A1BB-D70D-463D-8A74-F170D3D94C55}" sibTransId="{99FA98FA-5A15-4803-AD3D-3E737A27B368}"/>
    <dgm:cxn modelId="{4ED05854-E9B8-4FDE-94A0-7E813C987E79}" type="presOf" srcId="{8C4E9DC3-8CA0-450E-884C-B1BD3762AC7D}" destId="{1FA28F10-EE53-4046-A7D7-8CCAF24B7BD1}" srcOrd="0" destOrd="0" presId="urn:microsoft.com/office/officeart/2005/8/layout/process3"/>
    <dgm:cxn modelId="{ACCFB054-67C8-4096-B9F7-ED6B3D7A8C20}" type="presOf" srcId="{F7619597-FF2E-42BA-80BB-C12C5BD46269}" destId="{4768C460-B16B-4A0B-BC4D-0A6416846D13}" srcOrd="0" destOrd="4" presId="urn:microsoft.com/office/officeart/2005/8/layout/process3"/>
    <dgm:cxn modelId="{EDFAF383-1EA2-4E2C-A537-3FED04E610C0}" srcId="{3C826307-C979-4230-A607-5D8431FA6670}" destId="{CFF2CF8D-B476-4759-8392-3815797C10DF}" srcOrd="3" destOrd="0" parTransId="{3A6505FF-CB25-4414-A9FD-2BD9F8F0938D}" sibTransId="{CAD0261F-4ACE-4D8A-A1FE-35D021C5CC65}"/>
    <dgm:cxn modelId="{691E888E-111A-43C5-B62C-1B2F27577D2B}" type="presOf" srcId="{FE900175-DBAE-4259-B402-B68AD4B0B3F4}" destId="{F935E311-E7CD-4047-B879-3CD1121662A4}" srcOrd="1" destOrd="0" presId="urn:microsoft.com/office/officeart/2005/8/layout/process3"/>
    <dgm:cxn modelId="{FA3FF1AF-25A4-4E75-BAD6-9AED4E02A716}" type="presOf" srcId="{CE974E4F-8AE0-4F8C-BB1A-1BFA2615DFF6}" destId="{4768C460-B16B-4A0B-BC4D-0A6416846D13}" srcOrd="0" destOrd="2" presId="urn:microsoft.com/office/officeart/2005/8/layout/process3"/>
    <dgm:cxn modelId="{352765BA-077C-466D-B0D7-8E8DB2052A61}" srcId="{776C8D35-C925-4B78-8BD4-A0245E8CA4FD}" destId="{C9D8EE4F-F58D-4351-8E4C-1A706AF70CA8}" srcOrd="0" destOrd="0" parTransId="{7194B44B-34E5-4721-9DD5-A1D963DD8194}" sibTransId="{FE900175-DBAE-4259-B402-B68AD4B0B3F4}"/>
    <dgm:cxn modelId="{422756BE-2E16-480F-BC80-A208DB2E87CB}" type="presOf" srcId="{3C826307-C979-4230-A607-5D8431FA6670}" destId="{6BE09510-3AAE-4CAE-9C76-C55C9EB7602D}" srcOrd="0" destOrd="0" presId="urn:microsoft.com/office/officeart/2005/8/layout/process3"/>
    <dgm:cxn modelId="{113830D0-6185-4784-90B8-DAB10D7572C2}" srcId="{3C826307-C979-4230-A607-5D8431FA6670}" destId="{CE974E4F-8AE0-4F8C-BB1A-1BFA2615DFF6}" srcOrd="2" destOrd="0" parTransId="{924A398A-B7EA-4C36-87E9-05F4D8C26A54}" sibTransId="{B2AD6BFE-0EB2-4E36-8B7B-2E27B4064E49}"/>
    <dgm:cxn modelId="{441DE4D2-1D1D-4019-AD2E-DB21CC435E4A}" type="presOf" srcId="{776C8D35-C925-4B78-8BD4-A0245E8CA4FD}" destId="{D88DA67E-3233-4170-AA5D-BD7A6ECB4255}" srcOrd="0" destOrd="0" presId="urn:microsoft.com/office/officeart/2005/8/layout/process3"/>
    <dgm:cxn modelId="{A76256F6-1835-4B4D-9674-BCBF4F04B75C}" type="presOf" srcId="{FE900175-DBAE-4259-B402-B68AD4B0B3F4}" destId="{1569326D-EAD1-488F-96A5-7E7AE3A998D8}" srcOrd="0" destOrd="0" presId="urn:microsoft.com/office/officeart/2005/8/layout/process3"/>
    <dgm:cxn modelId="{A10E7748-7917-4E58-8EA4-0FE4A590D8E3}" type="presParOf" srcId="{D88DA67E-3233-4170-AA5D-BD7A6ECB4255}" destId="{1956F7C0-A74A-4C43-A332-DAE19972E8A6}" srcOrd="0" destOrd="0" presId="urn:microsoft.com/office/officeart/2005/8/layout/process3"/>
    <dgm:cxn modelId="{49D290BF-2AD9-4144-9E33-F22C8964E4A0}" type="presParOf" srcId="{1956F7C0-A74A-4C43-A332-DAE19972E8A6}" destId="{10B3A7C1-0211-4E3C-81B5-44A8E77A418A}" srcOrd="0" destOrd="0" presId="urn:microsoft.com/office/officeart/2005/8/layout/process3"/>
    <dgm:cxn modelId="{1ADFB7A5-8801-45AF-908D-6A91A821E31B}" type="presParOf" srcId="{1956F7C0-A74A-4C43-A332-DAE19972E8A6}" destId="{33AC5B50-31CB-4BCE-AA58-DA492CFC3C36}" srcOrd="1" destOrd="0" presId="urn:microsoft.com/office/officeart/2005/8/layout/process3"/>
    <dgm:cxn modelId="{B1BA960E-2D37-4859-857B-4A50B66A16A3}" type="presParOf" srcId="{1956F7C0-A74A-4C43-A332-DAE19972E8A6}" destId="{1FA28F10-EE53-4046-A7D7-8CCAF24B7BD1}" srcOrd="2" destOrd="0" presId="urn:microsoft.com/office/officeart/2005/8/layout/process3"/>
    <dgm:cxn modelId="{AE9B3CC4-E7A4-4D7B-BFAE-75F2422B1B88}" type="presParOf" srcId="{D88DA67E-3233-4170-AA5D-BD7A6ECB4255}" destId="{1569326D-EAD1-488F-96A5-7E7AE3A998D8}" srcOrd="1" destOrd="0" presId="urn:microsoft.com/office/officeart/2005/8/layout/process3"/>
    <dgm:cxn modelId="{3F175235-D3B1-4104-BC96-2472BF34E1B2}" type="presParOf" srcId="{1569326D-EAD1-488F-96A5-7E7AE3A998D8}" destId="{F935E311-E7CD-4047-B879-3CD1121662A4}" srcOrd="0" destOrd="0" presId="urn:microsoft.com/office/officeart/2005/8/layout/process3"/>
    <dgm:cxn modelId="{4E91B817-D599-41D3-9D83-8A5F4F804BB7}" type="presParOf" srcId="{D88DA67E-3233-4170-AA5D-BD7A6ECB4255}" destId="{3F6913DC-96B9-40EF-967A-B8984E5BFB96}" srcOrd="2" destOrd="0" presId="urn:microsoft.com/office/officeart/2005/8/layout/process3"/>
    <dgm:cxn modelId="{3E1091BA-B970-4879-9371-82DB82F366F1}" type="presParOf" srcId="{3F6913DC-96B9-40EF-967A-B8984E5BFB96}" destId="{6BE09510-3AAE-4CAE-9C76-C55C9EB7602D}" srcOrd="0" destOrd="0" presId="urn:microsoft.com/office/officeart/2005/8/layout/process3"/>
    <dgm:cxn modelId="{85B10FFF-6D36-4A4B-A3E5-286FD08BB0EF}" type="presParOf" srcId="{3F6913DC-96B9-40EF-967A-B8984E5BFB96}" destId="{AF0B9A31-6A56-47D8-BC75-1921471E2489}" srcOrd="1" destOrd="0" presId="urn:microsoft.com/office/officeart/2005/8/layout/process3"/>
    <dgm:cxn modelId="{E06D20C9-ABD5-44DE-B5A2-2EF2B43A3158}" type="presParOf" srcId="{3F6913DC-96B9-40EF-967A-B8984E5BFB96}" destId="{4768C460-B16B-4A0B-BC4D-0A6416846D1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C5B50-31CB-4BCE-AA58-DA492CFC3C36}">
      <dsp:nvSpPr>
        <dsp:cNvPr id="0" name=""/>
        <dsp:cNvSpPr/>
      </dsp:nvSpPr>
      <dsp:spPr>
        <a:xfrm>
          <a:off x="3160" y="21436"/>
          <a:ext cx="2712903" cy="820800"/>
        </a:xfrm>
        <a:prstGeom prst="roundRect">
          <a:avLst>
            <a:gd name="adj" fmla="val 10000"/>
          </a:avLst>
        </a:prstGeom>
        <a:solidFill>
          <a:srgbClr val="90BB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Step</a:t>
          </a:r>
          <a:r>
            <a:rPr lang="fr-FR" sz="1100" b="1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1: Clustering</a:t>
          </a:r>
        </a:p>
      </dsp:txBody>
      <dsp:txXfrm>
        <a:off x="276760" y="21436"/>
        <a:ext cx="2165703" cy="547200"/>
      </dsp:txXfrm>
    </dsp:sp>
    <dsp:sp modelId="{1FA28F10-EE53-4046-A7D7-8CCAF24B7BD1}">
      <dsp:nvSpPr>
        <dsp:cNvPr id="0" name=""/>
        <dsp:cNvSpPr/>
      </dsp:nvSpPr>
      <dsp:spPr>
        <a:xfrm>
          <a:off x="558815" y="519429"/>
          <a:ext cx="2712903" cy="1979413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Regrouper chaque observation de ce signal en respectant la contrainte de ne pas fusionner différents radars dans un même cluster</a:t>
          </a:r>
        </a:p>
      </dsp:txBody>
      <dsp:txXfrm>
        <a:off x="655442" y="616056"/>
        <a:ext cx="2519649" cy="1882786"/>
      </dsp:txXfrm>
    </dsp:sp>
    <dsp:sp modelId="{1569326D-EAD1-488F-96A5-7E7AE3A998D8}">
      <dsp:nvSpPr>
        <dsp:cNvPr id="0" name=""/>
        <dsp:cNvSpPr/>
      </dsp:nvSpPr>
      <dsp:spPr>
        <a:xfrm>
          <a:off x="3127330" y="-42680"/>
          <a:ext cx="871884" cy="6754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27330" y="92407"/>
        <a:ext cx="669254" cy="405260"/>
      </dsp:txXfrm>
    </dsp:sp>
    <dsp:sp modelId="{AF0B9A31-6A56-47D8-BC75-1921471E2489}">
      <dsp:nvSpPr>
        <dsp:cNvPr id="0" name=""/>
        <dsp:cNvSpPr/>
      </dsp:nvSpPr>
      <dsp:spPr>
        <a:xfrm>
          <a:off x="4361129" y="21436"/>
          <a:ext cx="2712903" cy="820800"/>
        </a:xfrm>
        <a:prstGeom prst="roundRect">
          <a:avLst>
            <a:gd name="adj" fmla="val 10000"/>
          </a:avLst>
        </a:prstGeom>
        <a:solidFill>
          <a:srgbClr val="90BB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Step</a:t>
          </a:r>
          <a:r>
            <a:rPr lang="fr-FR" sz="1100" b="1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2: Cluster fusion</a:t>
          </a:r>
        </a:p>
      </dsp:txBody>
      <dsp:txXfrm>
        <a:off x="4634729" y="21436"/>
        <a:ext cx="2165703" cy="547200"/>
      </dsp:txXfrm>
    </dsp:sp>
    <dsp:sp modelId="{4768C460-B16B-4A0B-BC4D-0A6416846D13}">
      <dsp:nvSpPr>
        <dsp:cNvPr id="0" name=""/>
        <dsp:cNvSpPr/>
      </dsp:nvSpPr>
      <dsp:spPr>
        <a:xfrm>
          <a:off x="4916784" y="519429"/>
          <a:ext cx="2712903" cy="1979413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Hierarchical agglomerative clustering </a:t>
          </a:r>
          <a:r>
            <a:rPr lang="en-US" sz="12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combiné</a:t>
          </a: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 aux distances du transport optimal </a:t>
          </a:r>
          <a:endParaRPr lang="fr-FR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Modèle de décision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Evaluation des regroupements</a:t>
          </a:r>
        </a:p>
      </dsp:txBody>
      <dsp:txXfrm>
        <a:off x="5013411" y="616056"/>
        <a:ext cx="2519649" cy="1882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13478" y="9279028"/>
            <a:ext cx="619399" cy="4045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‹N°›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ddNotifier#2"/>
          <p:cNvSpPr txBox="1">
            <a:spLocks noChangeArrowheads="1"/>
          </p:cNvSpPr>
          <p:nvPr/>
        </p:nvSpPr>
        <p:spPr bwMode="auto">
          <a:xfrm>
            <a:off x="227150" y="9292020"/>
            <a:ext cx="5868361" cy="43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Worldgrid, Worldline,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Bull, Canopy the Open Cloud Company, Unify,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Zero Email, Zero Email Certified and The Zero Email Company are registered trademarks of the Atos group. May 2016. © 2016 Atos. Confidential information owned by Atos, to be used by the recipient only. This document, or any part of it, may not be reproduced, copied, circulated and/or distributed nor quoted without prior written approval from Atos.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713" y="105078"/>
            <a:ext cx="1401984" cy="5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91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013478" y="9279028"/>
            <a:ext cx="619399" cy="4045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‹N°›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AddNotifier#3"/>
          <p:cNvSpPr txBox="1">
            <a:spLocks noChangeArrowheads="1"/>
          </p:cNvSpPr>
          <p:nvPr/>
        </p:nvSpPr>
        <p:spPr bwMode="auto">
          <a:xfrm>
            <a:off x="227150" y="9292020"/>
            <a:ext cx="5868361" cy="43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Worldgrid, Worldline,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Bull, Canopy the Open Cloud Company, Unify,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Zero Email, Zero Email Certified and The Zero Email Company are registered trademarks of the Atos group. May 2016. © 2016 Atos. Confidential information owned by Atos, to be used by the recipient only. This document, or any part of it, may not be reproduced, copied, circulated and/or distributed nor quoted without prior written approval from Atos.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t="26798" r="5868" b="27271"/>
          <a:stretch/>
        </p:blipFill>
        <p:spPr>
          <a:xfrm>
            <a:off x="5260713" y="105078"/>
            <a:ext cx="1401984" cy="5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28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BF997-9B5F-4A82-AF31-6E87F2574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872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Initialement on avait 25 clusters + 1 classe d’outliers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Seuil à 100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Outliers: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Radar 1 : 364 </a:t>
            </a:r>
            <a:r>
              <a:rPr lang="fr-FR" dirty="0" err="1"/>
              <a:t>obs</a:t>
            </a:r>
            <a:endParaRPr lang="fr-FR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Radar 2 : 77 </a:t>
            </a:r>
            <a:r>
              <a:rPr lang="fr-FR" dirty="0" err="1"/>
              <a:t>obs</a:t>
            </a: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Radar 1 (en bas) : clusters 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16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735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Initialement on avait 25 clusters + 1 classe d’outliers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Seuil à 100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Outliers: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Radar 1 : 364 </a:t>
            </a:r>
            <a:r>
              <a:rPr lang="fr-FR" dirty="0" err="1"/>
              <a:t>obs</a:t>
            </a:r>
            <a:endParaRPr lang="fr-FR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Radar 2 : 77 </a:t>
            </a:r>
            <a:r>
              <a:rPr lang="fr-FR" dirty="0" err="1"/>
              <a:t>obs</a:t>
            </a: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Radar 1 (en bas) : clusters 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29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8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Initialement on avait 25 clusters + 1 classe d’outliers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Seuil à 100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Outliers: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Radar 1 : 364 </a:t>
            </a:r>
            <a:r>
              <a:rPr lang="fr-FR" dirty="0" err="1"/>
              <a:t>obs</a:t>
            </a:r>
            <a:endParaRPr lang="fr-FR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Radar 2 : 77 </a:t>
            </a:r>
            <a:r>
              <a:rPr lang="fr-FR" dirty="0" err="1"/>
              <a:t>obs</a:t>
            </a: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Radar 1 (en bas) : clusters 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42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255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tif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tiff"/><Relationship Id="rId4" Type="http://schemas.openxmlformats.org/officeDocument/2006/relationships/image" Target="../media/image2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tiff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tiff"/><Relationship Id="rId4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tif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tiff"/><Relationship Id="rId4" Type="http://schemas.openxmlformats.org/officeDocument/2006/relationships/image" Target="../media/image8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tif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tiff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only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79" y="1203598"/>
            <a:ext cx="8309346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2931" y="232074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the sub title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17612" y="372387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noProof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17/01/2018</a:t>
            </a: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3830451" y="4646845"/>
            <a:ext cx="14830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GB" sz="800" b="0" noProof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Atos - For internal use</a:t>
            </a:r>
          </a:p>
        </p:txBody>
      </p:sp>
    </p:spTree>
    <p:extLst>
      <p:ext uri="{BB962C8B-B14F-4D97-AF65-F5344CB8AC3E}">
        <p14:creationId xmlns:p14="http://schemas.microsoft.com/office/powerpoint/2010/main" val="374200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44701257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3767499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7417446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7970477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609179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0472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8173599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45361376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390544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5961761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4059459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729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429885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" y="-19613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85502626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23604950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6942668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55976" y="1995686"/>
            <a:ext cx="4680520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150330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779" y="1203598"/>
            <a:ext cx="4950000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noProof="0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234016" y="4240618"/>
            <a:ext cx="4914048" cy="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Worldgrid, Worldline, </a:t>
            </a:r>
            <a:r>
              <a:rPr lang="en-US" sz="700" kern="1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Bull, Canopy the Open Cloud Company, Unify, </a:t>
            </a:r>
            <a:r>
              <a:rPr lang="en-US" sz="700" kern="1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Zero Email, Zero Email Certified and The Zero Email Company are registered trademarks of the Atos group. May 2016. © 2016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7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2605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p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365126" y="578645"/>
            <a:ext cx="8421689" cy="439971"/>
          </a:xfrm>
        </p:spPr>
        <p:txBody>
          <a:bodyPr vert="horz" wrap="square" lIns="0" tIns="0" rIns="0" bIns="0" rtlCol="0">
            <a:noAutofit/>
          </a:bodyPr>
          <a:lstStyle>
            <a:lvl1pPr marL="0" indent="0">
              <a:buFontTx/>
              <a:buNone/>
              <a:defRPr lang="en-US" sz="1350" b="1" spc="-23" smtClean="0">
                <a:solidFill>
                  <a:schemeClr val="tx2"/>
                </a:solidFill>
              </a:defRPr>
            </a:lvl1pPr>
            <a:lvl2pPr marL="140348" indent="0">
              <a:buFontTx/>
              <a:buNone/>
              <a:defRPr lang="en-US" sz="1350" smtClean="0">
                <a:latin typeface="+mn-lt"/>
                <a:ea typeface="+mn-ea"/>
                <a:cs typeface="+mn-cs"/>
              </a:defRPr>
            </a:lvl2pPr>
            <a:lvl3pPr marL="483190" indent="0">
              <a:buFontTx/>
              <a:buNone/>
              <a:defRPr lang="en-US" sz="1350" smtClean="0">
                <a:latin typeface="+mn-lt"/>
                <a:ea typeface="+mn-ea"/>
                <a:cs typeface="+mn-cs"/>
              </a:defRPr>
            </a:lvl3pPr>
            <a:lvl4pPr marL="826032" indent="0">
              <a:buFontTx/>
              <a:buNone/>
              <a:defRPr lang="en-US" sz="1350" smtClean="0">
                <a:latin typeface="+mn-lt"/>
                <a:ea typeface="+mn-ea"/>
                <a:cs typeface="+mn-cs"/>
              </a:defRPr>
            </a:lvl4pPr>
            <a:lvl5pPr marL="1168875" indent="0">
              <a:buFontTx/>
              <a:buNone/>
              <a:defRPr lang="en-GB" sz="1350">
                <a:latin typeface="+mn-lt"/>
                <a:ea typeface="+mn-ea"/>
                <a:cs typeface="+mn-cs"/>
              </a:defRPr>
            </a:lvl5pPr>
          </a:lstStyle>
          <a:p>
            <a:pPr marL="9509" marR="3803" lvl="0" defTabSz="342842">
              <a:lnSpc>
                <a:spcPct val="9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7" y="211792"/>
            <a:ext cx="4137025" cy="352316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nl-NL" sz="1050" spc="-19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object 12"/>
          <p:cNvSpPr/>
          <p:nvPr/>
        </p:nvSpPr>
        <p:spPr>
          <a:xfrm>
            <a:off x="3" y="388875"/>
            <a:ext cx="292963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26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35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327" y="4801057"/>
            <a:ext cx="362599" cy="16671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25356" algn="r">
              <a:lnSpc>
                <a:spcPts val="1332"/>
              </a:lnSpc>
              <a:defRPr sz="1200">
                <a:latin typeface="Stag Light"/>
                <a:cs typeface="Stag Light"/>
              </a:defRPr>
            </a:lvl1pPr>
          </a:lstStyle>
          <a:p>
            <a:pPr lvl="0" algn="r"/>
            <a:fld id="{CB59B384-42B2-4AEB-B4FD-F2BCF9C535CC}" type="slidenum">
              <a:rPr lang="en-GB" sz="825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lvl="0" algn="r"/>
              <a:t>‹N°›</a:t>
            </a:fld>
            <a:endParaRPr lang="en-GB" sz="82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bject 2"/>
          <p:cNvSpPr/>
          <p:nvPr/>
        </p:nvSpPr>
        <p:spPr>
          <a:xfrm>
            <a:off x="3" y="4877270"/>
            <a:ext cx="292963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26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33" y="4851247"/>
            <a:ext cx="1635224" cy="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37020"/>
      </p:ext>
    </p:extLst>
  </p:cSld>
  <p:clrMapOvr>
    <a:masterClrMapping/>
  </p:clrMapOvr>
  <p:hf hd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4"/>
          </p:nvPr>
        </p:nvSpPr>
        <p:spPr>
          <a:xfrm>
            <a:off x="271613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5"/>
          </p:nvPr>
        </p:nvSpPr>
        <p:spPr>
          <a:xfrm>
            <a:off x="2425427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6"/>
          </p:nvPr>
        </p:nvSpPr>
        <p:spPr>
          <a:xfrm>
            <a:off x="4579250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7"/>
          </p:nvPr>
        </p:nvSpPr>
        <p:spPr>
          <a:xfrm>
            <a:off x="6733043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271649" y="1200150"/>
            <a:ext cx="7881797" cy="609600"/>
          </a:xfrm>
        </p:spPr>
        <p:txBody>
          <a:bodyPr lIns="134967" tIns="70182" rIns="134967" bIns="70182"/>
          <a:lstStyle>
            <a:lvl1pPr algn="l">
              <a:lnSpc>
                <a:spcPct val="120000"/>
              </a:lnSpc>
              <a:spcAft>
                <a:spcPts val="600"/>
              </a:spcAft>
              <a:defRPr/>
            </a:lvl1pPr>
            <a:lvl2pPr algn="ctr">
              <a:lnSpc>
                <a:spcPct val="120000"/>
              </a:lnSpc>
              <a:spcAft>
                <a:spcPts val="600"/>
              </a:spcAft>
              <a:defRPr/>
            </a:lvl2pPr>
            <a:lvl3pPr algn="ctr">
              <a:lnSpc>
                <a:spcPct val="120000"/>
              </a:lnSpc>
              <a:spcAft>
                <a:spcPts val="600"/>
              </a:spcAft>
              <a:defRPr/>
            </a:lvl3pPr>
            <a:lvl4pPr algn="ctr">
              <a:lnSpc>
                <a:spcPct val="120000"/>
              </a:lnSpc>
              <a:spcAft>
                <a:spcPts val="600"/>
              </a:spcAft>
              <a:defRPr/>
            </a:lvl4pPr>
            <a:lvl5pPr algn="ctr"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5496468-0413-4731-BC8D-F40F8207B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7920" y="4709602"/>
            <a:ext cx="1346844" cy="441908"/>
          </a:xfrm>
          <a:prstGeom prst="rect">
            <a:avLst/>
          </a:prstGeom>
          <a:noFill/>
          <a:ln w="12700" cmpd="sng">
            <a:noFill/>
          </a:ln>
        </p:spPr>
        <p:txBody>
          <a:bodyPr wrap="squar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r>
              <a:rPr lang="fr-FR" dirty="0"/>
              <a:t> - </a:t>
            </a:r>
            <a:fld id="{77513DED-9F41-6D4C-AADB-00EAAC4B4386}" type="slidenum">
              <a:rPr lang="fr-FR" smtClean="0"/>
              <a:pPr defTabSz="685783"/>
              <a:t>‹N°›</a:t>
            </a:fld>
            <a:r>
              <a:rPr lang="fr-FR" dirty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21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14" y="485778"/>
            <a:ext cx="8229600" cy="577453"/>
          </a:xfrm>
        </p:spPr>
        <p:txBody>
          <a:bodyPr>
            <a:normAutofit/>
          </a:bodyPr>
          <a:lstStyle>
            <a:lvl1pPr algn="l">
              <a:defRPr sz="16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object 12"/>
          <p:cNvSpPr/>
          <p:nvPr userDrawn="1"/>
        </p:nvSpPr>
        <p:spPr>
          <a:xfrm>
            <a:off x="10" y="388875"/>
            <a:ext cx="292963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26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6958"/>
            <a:endParaRPr>
              <a:solidFill>
                <a:prstClr val="black"/>
              </a:solidFill>
            </a:endParaRPr>
          </a:p>
        </p:txBody>
      </p:sp>
      <p:pic>
        <p:nvPicPr>
          <p:cNvPr id="8" name="Picture 26" descr="Logo_CMYK 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402" y="4631191"/>
            <a:ext cx="843955" cy="4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995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3203848" y="1995686"/>
            <a:ext cx="5472608" cy="1080120"/>
          </a:xfrm>
          <a:prstGeom prst="rect">
            <a:avLst/>
          </a:prstGeo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 baseline="0">
                <a:solidFill>
                  <a:schemeClr val="bg1"/>
                </a:solidFill>
                <a:latin typeface="Stag Book" pitchFamily="50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  <a:latin typeface="Verdana" panose="020B0604030504040204" pitchFamily="34" charset="0"/>
              </a:rPr>
              <a:t>Click to add chapter title 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21106" y="0"/>
            <a:ext cx="9165105" cy="5143500"/>
            <a:chOff x="-21106" y="0"/>
            <a:chExt cx="9165105" cy="514350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7036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872602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816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27481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534631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816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583176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41435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313170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313170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8062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507246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0472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729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55976" y="1995686"/>
            <a:ext cx="4680520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779" y="1203598"/>
            <a:ext cx="4950000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noProof="0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234016" y="4240618"/>
            <a:ext cx="4914048" cy="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Worldgrid, Worldline, </a:t>
            </a:r>
            <a:r>
              <a:rPr lang="en-US" sz="700" kern="1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Bull, Canopy the Open Cloud Company, Unify, </a:t>
            </a:r>
            <a:r>
              <a:rPr lang="en-US" sz="700" kern="1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Zero Email, Zero Email Certified and The Zero Email Company are registered trademarks of the Atos group. May 2016. © 2016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7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20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8607829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p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365126" y="578645"/>
            <a:ext cx="8421689" cy="439971"/>
          </a:xfrm>
        </p:spPr>
        <p:txBody>
          <a:bodyPr vert="horz" wrap="square" lIns="0" tIns="0" rIns="0" bIns="0" rtlCol="0">
            <a:noAutofit/>
          </a:bodyPr>
          <a:lstStyle>
            <a:lvl1pPr marL="0" indent="0">
              <a:buFontTx/>
              <a:buNone/>
              <a:defRPr lang="en-US" sz="1350" b="1" spc="-23" smtClean="0">
                <a:solidFill>
                  <a:schemeClr val="tx2"/>
                </a:solidFill>
              </a:defRPr>
            </a:lvl1pPr>
            <a:lvl2pPr marL="140348" indent="0">
              <a:buFontTx/>
              <a:buNone/>
              <a:defRPr lang="en-US" sz="1350" smtClean="0">
                <a:latin typeface="+mn-lt"/>
                <a:ea typeface="+mn-ea"/>
                <a:cs typeface="+mn-cs"/>
              </a:defRPr>
            </a:lvl2pPr>
            <a:lvl3pPr marL="483190" indent="0">
              <a:buFontTx/>
              <a:buNone/>
              <a:defRPr lang="en-US" sz="1350" smtClean="0">
                <a:latin typeface="+mn-lt"/>
                <a:ea typeface="+mn-ea"/>
                <a:cs typeface="+mn-cs"/>
              </a:defRPr>
            </a:lvl3pPr>
            <a:lvl4pPr marL="826032" indent="0">
              <a:buFontTx/>
              <a:buNone/>
              <a:defRPr lang="en-US" sz="1350" smtClean="0">
                <a:latin typeface="+mn-lt"/>
                <a:ea typeface="+mn-ea"/>
                <a:cs typeface="+mn-cs"/>
              </a:defRPr>
            </a:lvl4pPr>
            <a:lvl5pPr marL="1168875" indent="0">
              <a:buFontTx/>
              <a:buNone/>
              <a:defRPr lang="en-GB" sz="1350">
                <a:latin typeface="+mn-lt"/>
                <a:ea typeface="+mn-ea"/>
                <a:cs typeface="+mn-cs"/>
              </a:defRPr>
            </a:lvl5pPr>
          </a:lstStyle>
          <a:p>
            <a:pPr marL="9509" marR="3803" lvl="0" defTabSz="342842">
              <a:lnSpc>
                <a:spcPct val="9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7" y="211792"/>
            <a:ext cx="4137025" cy="352316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nl-NL" sz="1050" spc="-19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object 12"/>
          <p:cNvSpPr/>
          <p:nvPr/>
        </p:nvSpPr>
        <p:spPr>
          <a:xfrm>
            <a:off x="3" y="388875"/>
            <a:ext cx="292963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26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35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327" y="4801057"/>
            <a:ext cx="362599" cy="16671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25356" algn="r">
              <a:lnSpc>
                <a:spcPts val="1332"/>
              </a:lnSpc>
              <a:defRPr sz="1200">
                <a:latin typeface="Stag Light"/>
                <a:cs typeface="Stag Light"/>
              </a:defRPr>
            </a:lvl1pPr>
          </a:lstStyle>
          <a:p>
            <a:pPr lvl="0" algn="r"/>
            <a:fld id="{CB59B384-42B2-4AEB-B4FD-F2BCF9C535CC}" type="slidenum">
              <a:rPr lang="en-GB" sz="825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lvl="0" algn="r"/>
              <a:t>‹N°›</a:t>
            </a:fld>
            <a:endParaRPr lang="en-GB" sz="82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bject 2"/>
          <p:cNvSpPr/>
          <p:nvPr/>
        </p:nvSpPr>
        <p:spPr>
          <a:xfrm>
            <a:off x="3" y="4877270"/>
            <a:ext cx="292963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26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33" y="4851247"/>
            <a:ext cx="1635224" cy="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50620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4"/>
          </p:nvPr>
        </p:nvSpPr>
        <p:spPr>
          <a:xfrm>
            <a:off x="271613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5"/>
          </p:nvPr>
        </p:nvSpPr>
        <p:spPr>
          <a:xfrm>
            <a:off x="2425427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6"/>
          </p:nvPr>
        </p:nvSpPr>
        <p:spPr>
          <a:xfrm>
            <a:off x="4579250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7"/>
          </p:nvPr>
        </p:nvSpPr>
        <p:spPr>
          <a:xfrm>
            <a:off x="6733043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271649" y="1200150"/>
            <a:ext cx="7881797" cy="609600"/>
          </a:xfrm>
        </p:spPr>
        <p:txBody>
          <a:bodyPr lIns="134967" tIns="70182" rIns="134967" bIns="70182"/>
          <a:lstStyle>
            <a:lvl1pPr algn="l">
              <a:lnSpc>
                <a:spcPct val="120000"/>
              </a:lnSpc>
              <a:spcAft>
                <a:spcPts val="600"/>
              </a:spcAft>
              <a:defRPr/>
            </a:lvl1pPr>
            <a:lvl2pPr algn="ctr">
              <a:lnSpc>
                <a:spcPct val="120000"/>
              </a:lnSpc>
              <a:spcAft>
                <a:spcPts val="600"/>
              </a:spcAft>
              <a:defRPr/>
            </a:lvl2pPr>
            <a:lvl3pPr algn="ctr">
              <a:lnSpc>
                <a:spcPct val="120000"/>
              </a:lnSpc>
              <a:spcAft>
                <a:spcPts val="600"/>
              </a:spcAft>
              <a:defRPr/>
            </a:lvl3pPr>
            <a:lvl4pPr algn="ctr">
              <a:lnSpc>
                <a:spcPct val="120000"/>
              </a:lnSpc>
              <a:spcAft>
                <a:spcPts val="600"/>
              </a:spcAft>
              <a:defRPr/>
            </a:lvl4pPr>
            <a:lvl5pPr algn="ctr"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5496468-0413-4731-BC8D-F40F8207B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7920" y="4709602"/>
            <a:ext cx="1346844" cy="441908"/>
          </a:xfrm>
          <a:prstGeom prst="rect">
            <a:avLst/>
          </a:prstGeom>
          <a:noFill/>
          <a:ln w="12700" cmpd="sng">
            <a:noFill/>
          </a:ln>
        </p:spPr>
        <p:txBody>
          <a:bodyPr wrap="squar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r>
              <a:rPr lang="fr-FR" dirty="0"/>
              <a:t> - </a:t>
            </a:r>
            <a:fld id="{77513DED-9F41-6D4C-AADB-00EAAC4B4386}" type="slidenum">
              <a:rPr lang="fr-FR" smtClean="0"/>
              <a:pPr defTabSz="685783"/>
              <a:t>‹N°›</a:t>
            </a:fld>
            <a:r>
              <a:rPr lang="fr-FR" dirty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62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513" y="1046562"/>
            <a:ext cx="4732337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513" y="2215754"/>
            <a:ext cx="4732337" cy="1114425"/>
          </a:xfrm>
        </p:spPr>
        <p:txBody>
          <a:bodyPr/>
          <a:lstStyle>
            <a:lvl1pPr marL="0" indent="0">
              <a:buFont typeface="Lucida Sans Unicode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385239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5106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6530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9701" y="1091805"/>
            <a:ext cx="4297364" cy="34742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>
                <a:latin typeface="Verdana"/>
                <a:cs typeface="Verdana"/>
              </a:defRPr>
            </a:lvl3pPr>
            <a:lvl4pPr>
              <a:defRPr sz="1350">
                <a:latin typeface="Verdana"/>
                <a:cs typeface="Verdana"/>
              </a:defRPr>
            </a:lvl4pPr>
            <a:lvl5pPr>
              <a:defRPr sz="1350">
                <a:latin typeface="Verdana"/>
                <a:cs typeface="Verdan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89463" y="1091805"/>
            <a:ext cx="4297363" cy="34742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>
                <a:latin typeface="Verdana"/>
                <a:cs typeface="Verdana"/>
              </a:defRPr>
            </a:lvl3pPr>
            <a:lvl4pPr>
              <a:defRPr sz="1350">
                <a:latin typeface="Verdana"/>
                <a:cs typeface="Verdana"/>
              </a:defRPr>
            </a:lvl4pPr>
            <a:lvl5pPr>
              <a:defRPr sz="1350">
                <a:latin typeface="Verdana"/>
                <a:cs typeface="Verdan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9527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500">
                <a:latin typeface="Verdana"/>
                <a:cs typeface="Verdana"/>
              </a:defRPr>
            </a:lvl1pPr>
            <a:lvl2pPr>
              <a:defRPr sz="1500">
                <a:latin typeface="Verdana"/>
                <a:cs typeface="Verdana"/>
              </a:defRPr>
            </a:lvl2pPr>
            <a:lvl3pPr>
              <a:defRPr sz="1350">
                <a:latin typeface="Verdana"/>
                <a:cs typeface="Verdana"/>
              </a:defRPr>
            </a:lvl3pPr>
            <a:lvl4pPr>
              <a:defRPr sz="1200">
                <a:latin typeface="Verdana"/>
                <a:cs typeface="Verdana"/>
              </a:defRPr>
            </a:lvl4pPr>
            <a:lvl5pPr>
              <a:defRPr sz="1200">
                <a:latin typeface="Verdana"/>
                <a:cs typeface="Verdan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6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6" cy="2963466"/>
          </a:xfrm>
        </p:spPr>
        <p:txBody>
          <a:bodyPr/>
          <a:lstStyle>
            <a:lvl1pPr>
              <a:defRPr sz="1500">
                <a:latin typeface="Verdana"/>
                <a:cs typeface="Verdana"/>
              </a:defRPr>
            </a:lvl1pPr>
            <a:lvl2pPr>
              <a:defRPr sz="1500">
                <a:latin typeface="Verdana"/>
                <a:cs typeface="Verdana"/>
              </a:defRPr>
            </a:lvl2pPr>
            <a:lvl3pPr>
              <a:defRPr sz="1350">
                <a:latin typeface="Verdana"/>
                <a:cs typeface="Verdana"/>
              </a:defRPr>
            </a:lvl3pPr>
            <a:lvl4pPr>
              <a:defRPr sz="1200">
                <a:latin typeface="Verdana"/>
                <a:cs typeface="Verdana"/>
              </a:defRPr>
            </a:lvl4pPr>
            <a:lvl5pPr>
              <a:defRPr sz="1200">
                <a:latin typeface="Verdana"/>
                <a:cs typeface="Verdan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36476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0879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6028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7271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1500"/>
            </a:lvl1pPr>
            <a:lvl2pPr>
              <a:defRPr sz="1500">
                <a:latin typeface="Verdana"/>
                <a:cs typeface="Verdana"/>
              </a:defRPr>
            </a:lvl2pPr>
            <a:lvl3pPr>
              <a:defRPr sz="1500">
                <a:latin typeface="Verdana"/>
                <a:cs typeface="Verdana"/>
              </a:defRPr>
            </a:lvl3pPr>
            <a:lvl4pPr>
              <a:defRPr sz="1500">
                <a:latin typeface="Verdana"/>
                <a:cs typeface="Verdana"/>
              </a:defRPr>
            </a:lvl4pPr>
            <a:lvl5pPr>
              <a:defRPr sz="1500">
                <a:latin typeface="Verdana"/>
                <a:cs typeface="Verdan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35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50:50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4283504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75907" y="1091481"/>
            <a:ext cx="4283504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5016976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558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4416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0839" y="282180"/>
            <a:ext cx="2185988" cy="42838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9700" y="282180"/>
            <a:ext cx="6408739" cy="4283869"/>
          </a:xfrm>
        </p:spPr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74898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only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26" y="-706594"/>
            <a:ext cx="10434122" cy="633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-737426" y="-706594"/>
            <a:ext cx="10434122" cy="6338903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79" y="1203598"/>
            <a:ext cx="8309346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i="0" baseline="0">
                <a:solidFill>
                  <a:schemeClr val="bg1"/>
                </a:solidFill>
                <a:latin typeface="Stag LCG Semibold" charset="0"/>
                <a:ea typeface="Stag LCG Semibold" charset="0"/>
                <a:cs typeface="Stag LCG Semibold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2931" y="232074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Stag LCG Book" charset="0"/>
                <a:ea typeface="Stag LCG Book" charset="0"/>
                <a:cs typeface="Stag LCG Book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to edit the sub title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17612" y="3723878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1200" b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479635" y="4646845"/>
            <a:ext cx="18473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endParaRPr lang="en-US" sz="800" b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12931" y="4658001"/>
            <a:ext cx="24128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0" i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Trusted partner for your </a:t>
            </a:r>
            <a:r>
              <a:rPr lang="en-GB" sz="1000" b="0" i="0">
                <a:solidFill>
                  <a:schemeClr val="bg1"/>
                </a:solidFill>
                <a:latin typeface="Stag Sans LCG Book" charset="0"/>
                <a:ea typeface="Stag Sans LCG Book" charset="0"/>
                <a:cs typeface="Stag Sans LCG Book" charset="0"/>
              </a:rPr>
              <a:t>Digital Journey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7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518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9525" y="43178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380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1pPr>
            <a:lvl2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2pPr>
            <a:lvl3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3pPr>
            <a:lvl4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4pPr>
            <a:lvl5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5pPr>
          </a:lstStyle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 b="1" i="0">
                <a:latin typeface="Stag LCG Semibold" charset="0"/>
                <a:ea typeface="Stag LCG Semibold" charset="0"/>
                <a:cs typeface="Stag LCG Semibold" charset="0"/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222429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2nd top lin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843558"/>
            <a:ext cx="8748000" cy="3723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237895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8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355" y="0"/>
            <a:ext cx="9142645" cy="5223468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" y="0"/>
            <a:ext cx="9142645" cy="5144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3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3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5DCC47CD-747A-4ADE-9ED6-ED253FFD8F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" y="0"/>
            <a:ext cx="9141291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0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3:66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9" y="1090800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61718" y="1091481"/>
            <a:ext cx="569706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58248046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47F7A6-B4D3-4DD5-8C50-C097826E07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3D10F3-9FBA-49C1-89B0-D3BC9092334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DB35CE-7101-4A81-8867-51DBC1F74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83E6470-4D48-43D5-8E4C-1F19125465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2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" y="0"/>
            <a:ext cx="9141291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-13545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9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6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5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816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4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33243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0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58714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91936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0472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46714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03339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66:3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569706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32629" y="1091481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31852344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25035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528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06194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729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6365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03790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5267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55976" y="1995686"/>
            <a:ext cx="4680520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82132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779" y="1203598"/>
            <a:ext cx="4950000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0" i="0" baseline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nl-NL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234016" y="4240618"/>
            <a:ext cx="4914048" cy="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700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Atos, the Atos logo, Atos Codex, Atos Consulting, Atos </a:t>
            </a:r>
            <a:r>
              <a:rPr lang="en-US" sz="700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Worldgrid</a:t>
            </a:r>
            <a:r>
              <a:rPr lang="en-US" sz="700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</a:t>
            </a:r>
            <a:r>
              <a:rPr lang="en-US" sz="700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Worldline</a:t>
            </a:r>
            <a:r>
              <a:rPr lang="en-US" sz="700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</a:t>
            </a:r>
            <a:r>
              <a:rPr lang="en-US" sz="700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BlueKiwi</a:t>
            </a:r>
            <a:r>
              <a:rPr lang="en-US" sz="700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Bull, Canopy the Open Cloud Company, Unify, </a:t>
            </a:r>
            <a:r>
              <a:rPr lang="en-US" sz="700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Yunano</a:t>
            </a:r>
            <a:r>
              <a:rPr lang="en-US" sz="700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Zero Email, Zero Email Certified and The Zero Email Company are registered trademarks of the Atos group. June 2016. © 2016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700" b="0" i="0" dirty="0">
              <a:solidFill>
                <a:schemeClr val="bg1"/>
              </a:solidFill>
              <a:latin typeface="Stag LCG Light" charset="0"/>
              <a:ea typeface="Stag LCG Light" charset="0"/>
              <a:cs typeface="Stag LCG Ligh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9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th section nam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8613" y="1189038"/>
            <a:ext cx="8505826" cy="3279775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buClr>
                <a:schemeClr val="tx1"/>
              </a:buClr>
              <a:buFont typeface="Stag Sans Book" pitchFamily="34" charset="0"/>
              <a:buChar char="•"/>
              <a:defRPr sz="1000" b="0" i="0">
                <a:latin typeface="Stag Sans LCG Light" charset="0"/>
                <a:ea typeface="Stag Sans LCG Light" charset="0"/>
                <a:cs typeface="Stag Sans LCG Light" charset="0"/>
              </a:defRPr>
            </a:lvl1pPr>
            <a:lvl2pPr marL="382588" indent="-180975">
              <a:defRPr sz="1000" b="0" i="0">
                <a:latin typeface="Stag Sans LCG Light" charset="0"/>
                <a:ea typeface="Stag Sans LCG Light" charset="0"/>
                <a:cs typeface="Stag Sans LCG Light" charset="0"/>
              </a:defRPr>
            </a:lvl2pPr>
            <a:lvl3pPr marL="723900" indent="-184150">
              <a:defRPr sz="1000" b="0" i="0">
                <a:latin typeface="Stag Sans LCG Light" charset="0"/>
                <a:ea typeface="Stag Sans LCG Light" charset="0"/>
                <a:cs typeface="Stag Sans LCG Light" charset="0"/>
              </a:defRPr>
            </a:lvl3pPr>
            <a:lvl4pPr marL="914400" indent="-190500">
              <a:defRPr sz="1000" b="0" i="0">
                <a:latin typeface="Stag Sans LCG Light" charset="0"/>
                <a:ea typeface="Stag Sans LCG Light" charset="0"/>
                <a:cs typeface="Stag Sans LCG Light" charset="0"/>
              </a:defRPr>
            </a:lvl4pPr>
            <a:lvl5pPr marL="1155700" indent="-231775">
              <a:defRPr sz="1000" b="0" i="0">
                <a:latin typeface="Stag Sans LCG Light" charset="0"/>
                <a:ea typeface="Stag Sans LCG Light" charset="0"/>
                <a:cs typeface="Stag Sans LCG Light" charset="0"/>
              </a:defRPr>
            </a:lvl5pPr>
          </a:lstStyle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28613" y="393404"/>
            <a:ext cx="8505825" cy="6166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2200" dirty="0"/>
            </a:lvl1pPr>
          </a:lstStyle>
          <a:p>
            <a:pPr lvl="0"/>
            <a:r>
              <a:rPr lang="en-US" dirty="0"/>
              <a:t>Click to edit the header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16447" y="202019"/>
            <a:ext cx="2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8613" y="111440"/>
            <a:ext cx="2917052" cy="202424"/>
          </a:xfrm>
        </p:spPr>
        <p:txBody>
          <a:bodyPr lIns="0" tIns="0" rIns="0" bIns="0" anchor="ctr"/>
          <a:lstStyle>
            <a:lvl1pPr marL="0" indent="0">
              <a:buFontTx/>
              <a:buNone/>
              <a:defRPr sz="800" b="0" i="0">
                <a:solidFill>
                  <a:schemeClr val="tx1"/>
                </a:solidFill>
                <a:latin typeface="Stag Sans LCG Book" charset="0"/>
                <a:ea typeface="Stag Sans LCG Book" charset="0"/>
                <a:cs typeface="Stag Sans LCG Book" charset="0"/>
              </a:defRPr>
            </a:lvl1pPr>
            <a:lvl2pPr marL="270000" indent="0">
              <a:buFontTx/>
              <a:buNone/>
              <a:defRPr sz="1400"/>
            </a:lvl2pPr>
            <a:lvl3pPr marL="540000" indent="0">
              <a:buFontTx/>
              <a:buNone/>
              <a:defRPr sz="1400"/>
            </a:lvl3pPr>
            <a:lvl4pPr marL="810000" indent="0">
              <a:buFontTx/>
              <a:buNone/>
              <a:defRPr sz="1400"/>
            </a:lvl4pPr>
            <a:lvl5pPr marL="10800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section name</a:t>
            </a:r>
            <a:endParaRPr lang="en-GB" dirty="0"/>
          </a:p>
        </p:txBody>
      </p:sp>
      <p:pic>
        <p:nvPicPr>
          <p:cNvPr id="6" name="Picture 8" descr="logo_ED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872" y="336691"/>
            <a:ext cx="1512615" cy="59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79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513" y="1046562"/>
            <a:ext cx="4732337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513" y="2215754"/>
            <a:ext cx="4732337" cy="1114425"/>
          </a:xfrm>
        </p:spPr>
        <p:txBody>
          <a:bodyPr/>
          <a:lstStyle>
            <a:lvl1pPr marL="0" indent="0">
              <a:buFont typeface="Lucida Sans Unicode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92701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3:33:3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284853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32629" y="1090800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174558" y="1090800"/>
            <a:ext cx="284853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36170155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94971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0417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9701" y="1091805"/>
            <a:ext cx="4297364" cy="34742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>
                <a:latin typeface="Verdana"/>
                <a:cs typeface="Verdana"/>
              </a:defRPr>
            </a:lvl3pPr>
            <a:lvl4pPr>
              <a:defRPr sz="1350">
                <a:latin typeface="Verdana"/>
                <a:cs typeface="Verdana"/>
              </a:defRPr>
            </a:lvl4pPr>
            <a:lvl5pPr>
              <a:defRPr sz="1350">
                <a:latin typeface="Verdana"/>
                <a:cs typeface="Verdan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89463" y="1091805"/>
            <a:ext cx="4297363" cy="34742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>
                <a:latin typeface="Verdana"/>
                <a:cs typeface="Verdana"/>
              </a:defRPr>
            </a:lvl3pPr>
            <a:lvl4pPr>
              <a:defRPr sz="1350">
                <a:latin typeface="Verdana"/>
                <a:cs typeface="Verdana"/>
              </a:defRPr>
            </a:lvl4pPr>
            <a:lvl5pPr>
              <a:defRPr sz="1350">
                <a:latin typeface="Verdana"/>
                <a:cs typeface="Verdan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97483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500">
                <a:latin typeface="Verdana"/>
                <a:cs typeface="Verdana"/>
              </a:defRPr>
            </a:lvl1pPr>
            <a:lvl2pPr>
              <a:defRPr sz="1500">
                <a:latin typeface="Verdana"/>
                <a:cs typeface="Verdana"/>
              </a:defRPr>
            </a:lvl2pPr>
            <a:lvl3pPr>
              <a:defRPr sz="1350">
                <a:latin typeface="Verdana"/>
                <a:cs typeface="Verdana"/>
              </a:defRPr>
            </a:lvl3pPr>
            <a:lvl4pPr>
              <a:defRPr sz="1200">
                <a:latin typeface="Verdana"/>
                <a:cs typeface="Verdana"/>
              </a:defRPr>
            </a:lvl4pPr>
            <a:lvl5pPr>
              <a:defRPr sz="1200">
                <a:latin typeface="Verdana"/>
                <a:cs typeface="Verdan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6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6" cy="2963466"/>
          </a:xfrm>
        </p:spPr>
        <p:txBody>
          <a:bodyPr/>
          <a:lstStyle>
            <a:lvl1pPr>
              <a:defRPr sz="1500">
                <a:latin typeface="Verdana"/>
                <a:cs typeface="Verdana"/>
              </a:defRPr>
            </a:lvl1pPr>
            <a:lvl2pPr>
              <a:defRPr sz="1500">
                <a:latin typeface="Verdana"/>
                <a:cs typeface="Verdana"/>
              </a:defRPr>
            </a:lvl2pPr>
            <a:lvl3pPr>
              <a:defRPr sz="1350">
                <a:latin typeface="Verdana"/>
                <a:cs typeface="Verdana"/>
              </a:defRPr>
            </a:lvl3pPr>
            <a:lvl4pPr>
              <a:defRPr sz="1200">
                <a:latin typeface="Verdana"/>
                <a:cs typeface="Verdana"/>
              </a:defRPr>
            </a:lvl4pPr>
            <a:lvl5pPr>
              <a:defRPr sz="1200">
                <a:latin typeface="Verdana"/>
                <a:cs typeface="Verdan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97026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26218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606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7271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1500"/>
            </a:lvl1pPr>
            <a:lvl2pPr>
              <a:defRPr sz="1500">
                <a:latin typeface="Verdana"/>
                <a:cs typeface="Verdana"/>
              </a:defRPr>
            </a:lvl2pPr>
            <a:lvl3pPr>
              <a:defRPr sz="1500">
                <a:latin typeface="Verdana"/>
                <a:cs typeface="Verdana"/>
              </a:defRPr>
            </a:lvl3pPr>
            <a:lvl4pPr>
              <a:defRPr sz="1500">
                <a:latin typeface="Verdana"/>
                <a:cs typeface="Verdana"/>
              </a:defRPr>
            </a:lvl4pPr>
            <a:lvl5pPr>
              <a:defRPr sz="1500">
                <a:latin typeface="Verdana"/>
                <a:cs typeface="Verdan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08655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4984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51116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0839" y="282180"/>
            <a:ext cx="2185988" cy="42838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9700" y="282180"/>
            <a:ext cx="6408739" cy="4283869"/>
          </a:xfrm>
        </p:spPr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706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Boston-Matrix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496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88496" y="2787774"/>
            <a:ext cx="4283504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05383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05383" y="2787774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51520" y="2745242"/>
            <a:ext cx="878497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639903" y="947465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9036496" y="951003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251520" y="947465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82549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text only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5"/>
          <a:stretch/>
        </p:blipFill>
        <p:spPr>
          <a:xfrm>
            <a:off x="-21106" y="0"/>
            <a:ext cx="916510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79" y="1203598"/>
            <a:ext cx="8309346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2931" y="232074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to edit the sub title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00"/>
          <a:stretch/>
        </p:blipFill>
        <p:spPr bwMode="auto">
          <a:xfrm>
            <a:off x="7485318" y="4372678"/>
            <a:ext cx="1497935" cy="55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12" y="4708984"/>
            <a:ext cx="3120894" cy="32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227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203848" y="1995686"/>
            <a:ext cx="5472608" cy="1080120"/>
          </a:xfrm>
          <a:ln w="15874">
            <a:noFill/>
          </a:ln>
        </p:spPr>
        <p:txBody>
          <a:bodyPr lIns="0" tIns="0" rIns="0" bIns="0" anchor="b" anchorCtr="0"/>
          <a:lstStyle>
            <a:lvl1pPr>
              <a:defRPr sz="3000" b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1106" y="0"/>
            <a:ext cx="9165105" cy="5143500"/>
            <a:chOff x="-21106" y="0"/>
            <a:chExt cx="9165105" cy="5143500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163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21106" y="0"/>
            <a:ext cx="9165105" cy="5143500"/>
            <a:chOff x="-21106" y="0"/>
            <a:chExt cx="9165105" cy="514350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774303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21106" y="0"/>
            <a:ext cx="9165105" cy="5143500"/>
            <a:chOff x="-21106" y="0"/>
            <a:chExt cx="9165105" cy="514350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" y="-19613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1713642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21106" y="0"/>
            <a:ext cx="9165105" cy="5143500"/>
            <a:chOff x="-21106" y="0"/>
            <a:chExt cx="9165105" cy="514350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2310800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only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79" y="1203598"/>
            <a:ext cx="8309346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2931" y="232074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the sub title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17612" y="372387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noProof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17/01/2018</a:t>
            </a: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3830451" y="4646845"/>
            <a:ext cx="14830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GB" sz="800" b="0" noProof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Atos - For internal use</a:t>
            </a:r>
          </a:p>
        </p:txBody>
      </p:sp>
    </p:spTree>
    <p:extLst>
      <p:ext uri="{BB962C8B-B14F-4D97-AF65-F5344CB8AC3E}">
        <p14:creationId xmlns:p14="http://schemas.microsoft.com/office/powerpoint/2010/main" val="18675907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0913516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98980636"/>
      </p:ext>
    </p:extLst>
  </p:cSld>
  <p:clrMapOvr>
    <a:masterClrMapping/>
  </p:clrMapOvr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50:50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4283504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75907" y="1091481"/>
            <a:ext cx="4283504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2853424"/>
      </p:ext>
    </p:extLst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3:66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9" y="1090800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61718" y="1091481"/>
            <a:ext cx="569706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2234921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 2nd top line 4 x Quarters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496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40887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88496" y="2787774"/>
            <a:ext cx="4283504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05383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05383" y="2787774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79512" y="2745242"/>
            <a:ext cx="8856984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639903" y="915566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346279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66:3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569706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32629" y="1091481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18884112"/>
      </p:ext>
    </p:extLst>
  </p:cSld>
  <p:clrMapOvr>
    <a:masterClrMapping/>
  </p:clrMapOvr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3:33:3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284853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32629" y="1090800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174558" y="1090800"/>
            <a:ext cx="284853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99267714"/>
      </p:ext>
    </p:extLst>
  </p:cSld>
  <p:clrMapOvr>
    <a:masterClrMapping/>
  </p:clrMapOvr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Boston-Matrix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496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88496" y="2787774"/>
            <a:ext cx="4283504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05383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05383" y="2787774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51520" y="2745242"/>
            <a:ext cx="878497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639903" y="947465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9036496" y="951003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251520" y="947465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46981589"/>
      </p:ext>
    </p:extLst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 2nd top line 4 x Quarters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496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40887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88496" y="2787774"/>
            <a:ext cx="4283504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05383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05383" y="2787774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79512" y="2745242"/>
            <a:ext cx="8856984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639903" y="915566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136505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1784192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" y="-19613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1421279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7617458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816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058037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2683514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816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729904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image" Target="../media/image26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26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105.xml"/><Relationship Id="rId34" Type="http://schemas.openxmlformats.org/officeDocument/2006/relationships/theme" Target="../theme/theme5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5" Type="http://schemas.openxmlformats.org/officeDocument/2006/relationships/slideLayout" Target="../slideLayouts/slideLayout109.xml"/><Relationship Id="rId33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29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24" Type="http://schemas.openxmlformats.org/officeDocument/2006/relationships/slideLayout" Target="../slideLayouts/slideLayout108.xml"/><Relationship Id="rId32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23" Type="http://schemas.openxmlformats.org/officeDocument/2006/relationships/slideLayout" Target="../slideLayouts/slideLayout107.xml"/><Relationship Id="rId28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31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slideLayout" Target="../slideLayouts/slideLayout106.xml"/><Relationship Id="rId27" Type="http://schemas.openxmlformats.org/officeDocument/2006/relationships/slideLayout" Target="../slideLayouts/slideLayout111.xml"/><Relationship Id="rId30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300" y="4907073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10" name="AddCustomFooter#1"/>
          <p:cNvSpPr txBox="1"/>
          <p:nvPr/>
        </p:nvSpPr>
        <p:spPr>
          <a:xfrm>
            <a:off x="236700" y="4891975"/>
            <a:ext cx="2528256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| </a:t>
            </a:r>
            <a:r>
              <a:rPr lang="en-GB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Nov-18</a:t>
            </a:r>
            <a:r>
              <a:rPr lang="en-US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| Consulting/DDL| © Atos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16488" y="1090800"/>
            <a:ext cx="8748000" cy="3713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16488" y="123478"/>
            <a:ext cx="8748000" cy="567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199818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3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54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55" r:id="rId29"/>
    <p:sldLayoutId id="2147483682" r:id="rId30"/>
    <p:sldLayoutId id="2147483684" r:id="rId3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70000" indent="-270000" algn="l" defTabSz="914400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40000" indent="-2700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1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08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5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82179"/>
            <a:ext cx="8734425" cy="57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701" y="1091805"/>
            <a:ext cx="8747125" cy="347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802189" y="4901283"/>
            <a:ext cx="619125" cy="17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26" tIns="37514" rIns="75026" bIns="37514" anchor="ctr">
            <a:spAutoFit/>
          </a:bodyPr>
          <a:lstStyle>
            <a:lvl1pPr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1pPr>
            <a:lvl2pPr marL="742950" indent="-28575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2pPr>
            <a:lvl3pPr marL="11430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3pPr>
            <a:lvl4pPr marL="16002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4pPr>
            <a:lvl5pPr marL="20574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5pPr>
            <a:lvl6pPr marL="25146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6pPr>
            <a:lvl7pPr marL="29718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7pPr>
            <a:lvl8pPr marL="34290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8pPr>
            <a:lvl9pPr marL="38862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347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7BBDBE16-9CD6-445E-B48B-4D9D7507000B}" type="slidenum">
              <a:rPr lang="en-US" sz="675" smtClean="0">
                <a:solidFill>
                  <a:srgbClr val="818181"/>
                </a:solidFill>
                <a:latin typeface="Lucida Sans" pitchFamily="34" charset="0"/>
              </a:rPr>
              <a:pPr algn="ctr" eaLnBrk="1" hangingPunct="1">
                <a:spcBef>
                  <a:spcPts val="347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‹N°›</a:t>
            </a:fld>
            <a:endParaRPr lang="en-US" sz="675" dirty="0">
              <a:solidFill>
                <a:srgbClr val="818181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03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9pPr>
    </p:titleStyle>
    <p:bodyStyle>
      <a:lvl1pPr marL="201216" indent="-20121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Lucida Sans Unicode" pitchFamily="34" charset="0"/>
        <a:buChar char="▶"/>
        <a:defRPr sz="1200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marL="404813" indent="-20240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–"/>
        <a:defRPr sz="1200">
          <a:solidFill>
            <a:srgbClr val="000000"/>
          </a:solidFill>
          <a:latin typeface="Verdana"/>
          <a:ea typeface="Arial" charset="0"/>
          <a:cs typeface="Verdana"/>
        </a:defRPr>
      </a:lvl2pPr>
      <a:lvl3pPr marL="607219" indent="-20121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•"/>
        <a:defRPr sz="1200">
          <a:solidFill>
            <a:srgbClr val="000000"/>
          </a:solidFill>
          <a:latin typeface="Verdana"/>
          <a:ea typeface="Arial" charset="0"/>
          <a:cs typeface="Verdana"/>
        </a:defRPr>
      </a:lvl3pPr>
      <a:lvl4pPr marL="810816" indent="-20240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–"/>
        <a:defRPr sz="1200">
          <a:solidFill>
            <a:srgbClr val="000000"/>
          </a:solidFill>
          <a:latin typeface="+mn-lt"/>
          <a:ea typeface="Arial" charset="0"/>
          <a:cs typeface="+mn-cs"/>
        </a:defRPr>
      </a:lvl4pPr>
      <a:lvl5pPr marL="10120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5pPr>
      <a:lvl6pPr marL="13549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6pPr>
      <a:lvl7pPr marL="16978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7pPr>
      <a:lvl8pPr marL="20407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8pPr>
      <a:lvl9pPr marL="23836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16488" y="123478"/>
            <a:ext cx="8748000" cy="567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dirty="0"/>
              <a:t>Click to edit the header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30342" y="4719801"/>
            <a:ext cx="2646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9AF32-36D4-7344-A3EF-96AB86137B92}" type="slidenum">
              <a:rPr lang="en-GB" sz="1000" b="0" i="0" smtClean="0">
                <a:solidFill>
                  <a:schemeClr val="tx2"/>
                </a:solidFill>
                <a:latin typeface="Stag LCG Light" charset="0"/>
                <a:ea typeface="Stag LCG Light" charset="0"/>
                <a:cs typeface="Stag LCG Light" charset="0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lang="en-GB" sz="1000" b="0" i="0" dirty="0">
                <a:solidFill>
                  <a:schemeClr val="tx2"/>
                </a:solidFill>
                <a:latin typeface="Stag LCG Book" charset="0"/>
                <a:ea typeface="Stag LCG Book" charset="0"/>
                <a:cs typeface="Stag LCG Book" charset="0"/>
              </a:rPr>
              <a:t>  |  </a:t>
            </a:r>
            <a:r>
              <a:rPr lang="en-GB" sz="1000" b="0" i="0" dirty="0">
                <a:solidFill>
                  <a:schemeClr val="tx2"/>
                </a:solidFill>
                <a:latin typeface="Stag LCG Light" charset="0"/>
                <a:ea typeface="Stag LCG Light" charset="0"/>
                <a:cs typeface="Stag LCG Light" charset="0"/>
              </a:rPr>
              <a:t>Trusted partner for your </a:t>
            </a:r>
            <a:r>
              <a:rPr lang="en-GB" sz="1000" b="0" i="0" dirty="0">
                <a:solidFill>
                  <a:schemeClr val="tx2"/>
                </a:solidFill>
                <a:latin typeface="Stag Sans LCG Book" charset="0"/>
                <a:ea typeface="Stag Sans LCG Book" charset="0"/>
                <a:cs typeface="Stag Sans LCG Book" charset="0"/>
              </a:rPr>
              <a:t>Digital Journey</a:t>
            </a:r>
          </a:p>
        </p:txBody>
      </p:sp>
    </p:spTree>
    <p:extLst>
      <p:ext uri="{BB962C8B-B14F-4D97-AF65-F5344CB8AC3E}">
        <p14:creationId xmlns:p14="http://schemas.microsoft.com/office/powerpoint/2010/main" val="312471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  <p:sldLayoutId id="2147483747" r:id="rId23"/>
    <p:sldLayoutId id="2147483748" r:id="rId24"/>
    <p:sldLayoutId id="2147483749" r:id="rId25"/>
    <p:sldLayoutId id="2147483750" r:id="rId26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0" i="0" kern="1200" baseline="0">
          <a:solidFill>
            <a:schemeClr val="tx1"/>
          </a:solidFill>
          <a:latin typeface="Stag LCG Medium" charset="0"/>
          <a:ea typeface="Stag LCG Medium" charset="0"/>
          <a:cs typeface="Stag LCG Medium" charset="0"/>
        </a:defRPr>
      </a:lvl1pPr>
    </p:titleStyle>
    <p:bodyStyle>
      <a:lvl1pPr marL="270000" indent="-270000" algn="l" defTabSz="914400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1600" b="0" i="0" kern="1200" baseline="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1pPr>
      <a:lvl2pPr marL="540000" indent="-2700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b="0" i="0" kern="1200" baseline="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2pPr>
      <a:lvl3pPr marL="81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b="0" i="0" kern="120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3pPr>
      <a:lvl4pPr marL="108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b="0" i="0" kern="1200" baseline="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4pPr>
      <a:lvl5pPr marL="135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b="0" i="0" kern="120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82179"/>
            <a:ext cx="8734425" cy="57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701" y="1091805"/>
            <a:ext cx="8747125" cy="347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802189" y="4901283"/>
            <a:ext cx="619125" cy="17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26" tIns="37514" rIns="75026" bIns="37514" anchor="ctr">
            <a:spAutoFit/>
          </a:bodyPr>
          <a:lstStyle>
            <a:lvl1pPr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1pPr>
            <a:lvl2pPr marL="742950" indent="-28575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2pPr>
            <a:lvl3pPr marL="11430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3pPr>
            <a:lvl4pPr marL="16002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4pPr>
            <a:lvl5pPr marL="20574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5pPr>
            <a:lvl6pPr marL="25146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6pPr>
            <a:lvl7pPr marL="29718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7pPr>
            <a:lvl8pPr marL="34290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8pPr>
            <a:lvl9pPr marL="38862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347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7BBDBE16-9CD6-445E-B48B-4D9D7507000B}" type="slidenum">
              <a:rPr lang="en-US" sz="675" smtClean="0">
                <a:solidFill>
                  <a:srgbClr val="818181"/>
                </a:solidFill>
                <a:latin typeface="Lucida Sans" pitchFamily="34" charset="0"/>
              </a:rPr>
              <a:pPr algn="ctr" eaLnBrk="1" hangingPunct="1">
                <a:spcBef>
                  <a:spcPts val="347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‹N°›</a:t>
            </a:fld>
            <a:endParaRPr lang="en-US" sz="675" dirty="0">
              <a:solidFill>
                <a:srgbClr val="818181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72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9pPr>
    </p:titleStyle>
    <p:bodyStyle>
      <a:lvl1pPr marL="201216" indent="-20121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Lucida Sans Unicode" pitchFamily="34" charset="0"/>
        <a:buChar char="▶"/>
        <a:defRPr sz="1200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marL="404813" indent="-20240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–"/>
        <a:defRPr sz="1200">
          <a:solidFill>
            <a:srgbClr val="000000"/>
          </a:solidFill>
          <a:latin typeface="Verdana"/>
          <a:ea typeface="Arial" charset="0"/>
          <a:cs typeface="Verdana"/>
        </a:defRPr>
      </a:lvl2pPr>
      <a:lvl3pPr marL="607219" indent="-20121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•"/>
        <a:defRPr sz="1200">
          <a:solidFill>
            <a:srgbClr val="000000"/>
          </a:solidFill>
          <a:latin typeface="Verdana"/>
          <a:ea typeface="Arial" charset="0"/>
          <a:cs typeface="Verdana"/>
        </a:defRPr>
      </a:lvl3pPr>
      <a:lvl4pPr marL="810816" indent="-20240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–"/>
        <a:defRPr sz="1200">
          <a:solidFill>
            <a:srgbClr val="000000"/>
          </a:solidFill>
          <a:latin typeface="+mn-lt"/>
          <a:ea typeface="Arial" charset="0"/>
          <a:cs typeface="+mn-cs"/>
        </a:defRPr>
      </a:lvl4pPr>
      <a:lvl5pPr marL="10120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5pPr>
      <a:lvl6pPr marL="13549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6pPr>
      <a:lvl7pPr marL="16978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7pPr>
      <a:lvl8pPr marL="20407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8pPr>
      <a:lvl9pPr marL="23836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300" y="4907073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10" name="AddCustomFooter#1"/>
          <p:cNvSpPr txBox="1"/>
          <p:nvPr/>
        </p:nvSpPr>
        <p:spPr>
          <a:xfrm>
            <a:off x="236700" y="4891975"/>
            <a:ext cx="2528256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| </a:t>
            </a:r>
            <a:r>
              <a:rPr lang="en-GB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Nov-18</a:t>
            </a:r>
            <a:r>
              <a:rPr lang="en-US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| Consulting/DDL| © Atos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16488" y="1090800"/>
            <a:ext cx="8748000" cy="3713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16488" y="123478"/>
            <a:ext cx="8748000" cy="567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158313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  <p:sldLayoutId id="2147483791" r:id="rId21"/>
    <p:sldLayoutId id="2147483792" r:id="rId22"/>
    <p:sldLayoutId id="2147483793" r:id="rId23"/>
    <p:sldLayoutId id="2147483794" r:id="rId24"/>
    <p:sldLayoutId id="2147483795" r:id="rId25"/>
    <p:sldLayoutId id="2147483796" r:id="rId26"/>
    <p:sldLayoutId id="2147483797" r:id="rId27"/>
    <p:sldLayoutId id="2147483798" r:id="rId28"/>
    <p:sldLayoutId id="2147483799" r:id="rId29"/>
    <p:sldLayoutId id="2147483800" r:id="rId30"/>
    <p:sldLayoutId id="2147483801" r:id="rId31"/>
    <p:sldLayoutId id="2147483802" r:id="rId32"/>
    <p:sldLayoutId id="2147483803" r:id="rId3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70000" indent="-270000" algn="l" defTabSz="914400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40000" indent="-2700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1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08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5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39726" y="2286000"/>
            <a:ext cx="8804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>
            <a:extLst>
              <a:ext uri="{FF2B5EF4-FFF2-40B4-BE49-F238E27FC236}">
                <a16:creationId xmlns:a16="http://schemas.microsoft.com/office/drawing/2014/main" id="{5906D5AB-A71F-4899-A11E-5A485B26C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775" y="1059582"/>
            <a:ext cx="5740449" cy="1102519"/>
          </a:xfrm>
        </p:spPr>
        <p:txBody>
          <a:bodyPr/>
          <a:lstStyle/>
          <a:p>
            <a:r>
              <a:rPr lang="fr-FR" dirty="0"/>
              <a:t>Plénière – 2 ans de thèse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D61C6081-205B-43BA-A1D5-AABA25E4C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931" y="2320746"/>
            <a:ext cx="8312194" cy="1115100"/>
          </a:xfrm>
        </p:spPr>
        <p:txBody>
          <a:bodyPr/>
          <a:lstStyle/>
          <a:p>
            <a:r>
              <a:rPr lang="fr-FR" sz="1600" dirty="0"/>
              <a:t>Manon Mottier</a:t>
            </a:r>
          </a:p>
          <a:p>
            <a:r>
              <a:rPr lang="fr-FR" sz="1200" dirty="0"/>
              <a:t>24/06/2021</a:t>
            </a:r>
          </a:p>
        </p:txBody>
      </p:sp>
    </p:spTree>
    <p:extLst>
      <p:ext uri="{BB962C8B-B14F-4D97-AF65-F5344CB8AC3E}">
        <p14:creationId xmlns:p14="http://schemas.microsoft.com/office/powerpoint/2010/main" val="207802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 proposée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528392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Étape 2 : </a:t>
            </a:r>
            <a:r>
              <a:rPr lang="fr-FR" dirty="0"/>
              <a:t>Regroupement des clusters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u="sng" dirty="0"/>
              <a:t>Développement d'un algorithme de clustering hiérarchique utilisant les distances de transport optimales :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marL="634603" lvl="2" indent="-228600">
              <a:buFont typeface="+mj-lt"/>
              <a:buAutoNum type="arabicParenR"/>
            </a:pPr>
            <a:r>
              <a:rPr lang="fr-FR" dirty="0"/>
              <a:t>Réduction de la dimensionnalité : chaque cluster est représenté par un histogramme de sa TOA,</a:t>
            </a:r>
          </a:p>
          <a:p>
            <a:pPr marL="634603" lvl="2" indent="-228600">
              <a:buFont typeface="+mj-lt"/>
              <a:buAutoNum type="arabicParenR"/>
            </a:pPr>
            <a:endParaRPr lang="fr-FR" dirty="0"/>
          </a:p>
          <a:p>
            <a:pPr marL="634603" lvl="2" indent="-228600">
              <a:buFont typeface="+mj-lt"/>
              <a:buAutoNum type="arabicParenR"/>
            </a:pPr>
            <a:r>
              <a:rPr lang="fr-FR" dirty="0"/>
              <a:t>Calcul des distances entre les histogrammes des clusters en utilisant le transport optimal. </a:t>
            </a:r>
          </a:p>
          <a:p>
            <a:pPr marL="634603" lvl="2" indent="-228600">
              <a:buFont typeface="+mj-lt"/>
              <a:buAutoNum type="arabicParenR"/>
            </a:pPr>
            <a:endParaRPr lang="fr-FR" dirty="0"/>
          </a:p>
          <a:p>
            <a:pPr marL="634603" lvl="2" indent="-228600">
              <a:buFont typeface="+mj-lt"/>
              <a:buAutoNum type="arabicParenR"/>
            </a:pPr>
            <a:r>
              <a:rPr lang="fr-FR" dirty="0"/>
              <a:t>Agrégation des 2 clusters les plus proches, c'est-à-dire les 2 clusters ayant les coûts de transport les plus bas.</a:t>
            </a:r>
          </a:p>
          <a:p>
            <a:pPr marL="634603" lvl="2" indent="-228600">
              <a:buFont typeface="+mj-lt"/>
              <a:buAutoNum type="arabicParenR"/>
            </a:pPr>
            <a:endParaRPr lang="fr-FR" dirty="0"/>
          </a:p>
          <a:p>
            <a:pPr marL="634603" lvl="2" indent="-228600">
              <a:buFont typeface="+mj-lt"/>
              <a:buAutoNum type="arabicParenR"/>
            </a:pPr>
            <a:r>
              <a:rPr lang="fr-FR" dirty="0"/>
              <a:t>Calcul des nouveaux coûts entre les anciens clusters et les nouveaux.</a:t>
            </a:r>
          </a:p>
          <a:p>
            <a:pPr marL="634603" lvl="2" indent="-228600">
              <a:buFont typeface="+mj-lt"/>
              <a:buAutoNum type="arabicParenR"/>
            </a:pPr>
            <a:endParaRPr lang="fr-FR" dirty="0"/>
          </a:p>
          <a:p>
            <a:pPr marL="634603" lvl="2" indent="-228600">
              <a:buFont typeface="+mj-lt"/>
              <a:buAutoNum type="arabicParenR"/>
            </a:pPr>
            <a:r>
              <a:rPr lang="fr-FR" dirty="0"/>
              <a:t>Répétition des étapes 2 à 4 jusqu'à ce qu'un seul cluster soit obtenu.</a:t>
            </a:r>
          </a:p>
          <a:p>
            <a:pPr marL="634603" lvl="2" indent="-228600">
              <a:buFont typeface="+mj-lt"/>
              <a:buAutoNum type="arabicParenR"/>
            </a:pPr>
            <a:endParaRPr lang="fr-FR" dirty="0"/>
          </a:p>
          <a:p>
            <a:pPr lvl="5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Visualisation des résultats sous forme de dendrogramme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3569359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 proposée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528392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Étape 2 : </a:t>
            </a:r>
            <a:r>
              <a:rPr lang="fr-FR" dirty="0"/>
              <a:t>Regroupement des clusters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u="sng" dirty="0"/>
              <a:t>Construction d'un modèle de décision utilisant plusieurs métriques non supervisées pour couper le dendrogramme et arrêter le regroupement des clusters :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Score de silhouette : mesure l'homogénéité du cluster en utilisant la différence entre tous les points du même cluster et la distance aux points des autres clusters.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Utilisation de 2 distances différentes pour plus de robustesse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Score de </a:t>
            </a:r>
            <a:r>
              <a:rPr lang="fr-FR" dirty="0" err="1"/>
              <a:t>Calinski-Harabasz</a:t>
            </a:r>
            <a:r>
              <a:rPr lang="fr-FR" dirty="0"/>
              <a:t> : mesure la proportion de la variance inter-groupe par rapport à la variance intra-groupe (également appelé critère du ratio de variance). 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Score de Davies-Bouldin3 : mesure l'homogénéité en utilisant la distance entre un point et son centroïde et la distance entre les autres centroïdes.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FF0000"/>
                </a:solidFill>
              </a:rPr>
              <a:t>Règle de la majorité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3789756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 proposée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528392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Evaluation : </a:t>
            </a:r>
            <a:r>
              <a:rPr lang="fr-FR" dirty="0"/>
              <a:t>Qualité de la fusion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u="sng" dirty="0"/>
              <a:t>Construction d'un modèle d'évaluation pour mesurer la qualité de la fusion sur la base de 3 critères existants :</a:t>
            </a:r>
          </a:p>
          <a:p>
            <a:pPr marL="0" indent="0">
              <a:buNone/>
            </a:pPr>
            <a:endParaRPr lang="fr-FR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Homogénéité : mesure si tous les points d'un cluster donné appartiennent à la même classe (varie entre 0 et 1, 1 indiquant une homogénéité parfaite au sein du cluster).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Complétude : mesure si tous les points d'une classe donnée sont regroupés dans un seul cluster (varie entre 0 et 1, 1 indiquant qu'il n'y a pas de dispersion des données de la classe entre plusieurs clusters).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Taux de non-classification : mesure la quantité de données perdues au cours du processus (</a:t>
            </a:r>
            <a:r>
              <a:rPr lang="fr-FR" dirty="0" err="1"/>
              <a:t>ie</a:t>
            </a:r>
            <a:r>
              <a:rPr lang="fr-FR" dirty="0"/>
              <a:t> outliers). </a:t>
            </a:r>
          </a:p>
          <a:p>
            <a:pPr marL="0" indent="0">
              <a:buNone/>
            </a:pP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1314801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33368B-84A1-42A5-98F7-7F890C5A4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1363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3C6A5D-8722-421C-9B92-FAE0DFB8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D’application 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9705C6-D084-4A36-9996-8490087A5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2497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Données brutes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9DD2BF-2534-461E-8A30-5F7F7A8BA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581206"/>
            <a:ext cx="6012160" cy="455743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7B4501F-8083-429B-9ACC-AB452E56A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31" y="3219822"/>
            <a:ext cx="1869579" cy="1364728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D8EF59-869F-487C-83BF-3D3B37D8841B}"/>
              </a:ext>
            </a:extLst>
          </p:cNvPr>
          <p:cNvSpPr/>
          <p:nvPr/>
        </p:nvSpPr>
        <p:spPr>
          <a:xfrm>
            <a:off x="3923928" y="3075806"/>
            <a:ext cx="360040" cy="1728192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53E8AB2-7306-4BCA-B339-597AFCFF019F}"/>
              </a:ext>
            </a:extLst>
          </p:cNvPr>
          <p:cNvCxnSpPr>
            <a:endCxn id="6" idx="3"/>
          </p:cNvCxnSpPr>
          <p:nvPr/>
        </p:nvCxnSpPr>
        <p:spPr>
          <a:xfrm flipH="1" flipV="1">
            <a:off x="2576910" y="3902186"/>
            <a:ext cx="1347018" cy="37716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au 5">
            <a:extLst>
              <a:ext uri="{FF2B5EF4-FFF2-40B4-BE49-F238E27FC236}">
                <a16:creationId xmlns:a16="http://schemas.microsoft.com/office/drawing/2014/main" id="{B707A055-59C9-4FBE-8E0B-4CB737354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871601"/>
              </p:ext>
            </p:extLst>
          </p:nvPr>
        </p:nvGraphicFramePr>
        <p:xfrm>
          <a:off x="493396" y="1692302"/>
          <a:ext cx="2297447" cy="687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816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963948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  <a:gridCol w="567683">
                  <a:extLst>
                    <a:ext uri="{9D8B030D-6E8A-4147-A177-3AD203B41FA5}">
                      <a16:colId xmlns:a16="http://schemas.microsoft.com/office/drawing/2014/main" val="3296947661"/>
                    </a:ext>
                  </a:extLst>
                </a:gridCol>
              </a:tblGrid>
              <a:tr h="125163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Radar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Impulsions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36 428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37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AFC19C6-0328-4962-B13E-39B648007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898" y="852488"/>
            <a:ext cx="6127166" cy="429101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82179"/>
            <a:ext cx="2331368" cy="570309"/>
          </a:xfrm>
        </p:spPr>
        <p:txBody>
          <a:bodyPr/>
          <a:lstStyle/>
          <a:p>
            <a:r>
              <a:rPr lang="fr-FR" dirty="0"/>
              <a:t>Clustering</a:t>
            </a:r>
            <a:br>
              <a:rPr lang="fr-FR" dirty="0"/>
            </a:br>
            <a:r>
              <a:rPr lang="fr-FR" sz="1200" i="1" dirty="0"/>
              <a:t>(HDBSCAN)</a:t>
            </a:r>
            <a:endParaRPr lang="fr-FR" i="1" dirty="0"/>
          </a:p>
        </p:txBody>
      </p:sp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9881A948-DCC6-439A-B63A-06B5EE9B1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51279"/>
              </p:ext>
            </p:extLst>
          </p:nvPr>
        </p:nvGraphicFramePr>
        <p:xfrm>
          <a:off x="186320" y="1151169"/>
          <a:ext cx="2763417" cy="1137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139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159457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3296947661"/>
                    </a:ext>
                  </a:extLst>
                </a:gridCol>
              </a:tblGrid>
              <a:tr h="125163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Impulsions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3744564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0373085"/>
                  </a:ext>
                </a:extLst>
              </a:tr>
            </a:tbl>
          </a:graphicData>
        </a:graphic>
      </p:graphicFrame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BBF0EE3-FD74-49D0-8ACD-4A35070D801B}"/>
              </a:ext>
            </a:extLst>
          </p:cNvPr>
          <p:cNvCxnSpPr>
            <a:cxnSpLocks/>
            <a:stCxn id="9" idx="1"/>
            <a:endCxn id="12" idx="3"/>
          </p:cNvCxnSpPr>
          <p:nvPr/>
        </p:nvCxnSpPr>
        <p:spPr>
          <a:xfrm flipH="1" flipV="1">
            <a:off x="2798912" y="3762650"/>
            <a:ext cx="764976" cy="237488"/>
          </a:xfrm>
          <a:prstGeom prst="straightConnector1">
            <a:avLst/>
          </a:prstGeom>
          <a:ln w="12700">
            <a:solidFill>
              <a:srgbClr val="FE581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0C60645-36A4-4B0E-8010-7A0465DF3F40}"/>
              </a:ext>
            </a:extLst>
          </p:cNvPr>
          <p:cNvSpPr/>
          <p:nvPr/>
        </p:nvSpPr>
        <p:spPr>
          <a:xfrm>
            <a:off x="3563888" y="3219822"/>
            <a:ext cx="360040" cy="1560632"/>
          </a:xfrm>
          <a:prstGeom prst="rect">
            <a:avLst/>
          </a:prstGeom>
          <a:noFill/>
          <a:ln w="12700">
            <a:solidFill>
              <a:srgbClr val="FE58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28A84CF-8280-4B41-A5EE-07D003F53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931790"/>
            <a:ext cx="2331368" cy="1661720"/>
          </a:xfrm>
          <a:prstGeom prst="rect">
            <a:avLst/>
          </a:prstGeom>
          <a:ln w="12700">
            <a:solidFill>
              <a:srgbClr val="FE581A"/>
            </a:solidFill>
          </a:ln>
        </p:spPr>
      </p:pic>
    </p:spTree>
    <p:extLst>
      <p:ext uri="{BB962C8B-B14F-4D97-AF65-F5344CB8AC3E}">
        <p14:creationId xmlns:p14="http://schemas.microsoft.com/office/powerpoint/2010/main" val="4228547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Histogrammes</a:t>
            </a:r>
            <a:br>
              <a:rPr lang="fr-FR" dirty="0"/>
            </a:br>
            <a:r>
              <a:rPr lang="fr-FR" sz="1400" dirty="0"/>
              <a:t>Time of </a:t>
            </a:r>
            <a:r>
              <a:rPr lang="fr-FR" sz="1400" dirty="0" err="1"/>
              <a:t>Arrival</a:t>
            </a:r>
            <a:endParaRPr lang="fr-FR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778B27D5-AC4C-4F87-84F1-69177185F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723608"/>
              </p:ext>
            </p:extLst>
          </p:nvPr>
        </p:nvGraphicFramePr>
        <p:xfrm>
          <a:off x="683568" y="1635646"/>
          <a:ext cx="2592288" cy="20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Time of </a:t>
                      </a:r>
                      <a:r>
                        <a:rPr lang="fr-FR" sz="1050" dirty="0" err="1"/>
                        <a:t>arrival</a:t>
                      </a:r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Uniforme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2ADC7EBC-EA14-43BD-B0FC-40C61DACA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806278"/>
            <a:ext cx="5580112" cy="433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22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693988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la TOA</a:t>
            </a:r>
            <a:br>
              <a:rPr lang="fr-FR" sz="1400" u="sng" dirty="0"/>
            </a:br>
            <a:endParaRPr lang="fr-FR" sz="1400" dirty="0"/>
          </a:p>
        </p:txBody>
      </p:sp>
      <p:graphicFrame>
        <p:nvGraphicFramePr>
          <p:cNvPr id="7" name="Tableau 5">
            <a:extLst>
              <a:ext uri="{FF2B5EF4-FFF2-40B4-BE49-F238E27FC236}">
                <a16:creationId xmlns:a16="http://schemas.microsoft.com/office/drawing/2014/main" id="{4A8E9B14-6D21-4396-AE14-30D2D1205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063388"/>
              </p:ext>
            </p:extLst>
          </p:nvPr>
        </p:nvGraphicFramePr>
        <p:xfrm>
          <a:off x="323528" y="1419623"/>
          <a:ext cx="2592288" cy="2433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Dimension(s)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84815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TOA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/>
                        <a:t>Nombre d’impulsions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B655F443-AFCF-4129-B225-B7A64F623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159" y="994202"/>
            <a:ext cx="5615841" cy="414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3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693988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le LEVEL</a:t>
            </a:r>
            <a:br>
              <a:rPr lang="fr-FR" sz="1400" u="sng" dirty="0"/>
            </a:br>
            <a:endParaRPr lang="fr-FR" sz="1400" dirty="0"/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A435B16C-C2D5-4D88-8E34-A1C97EB35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907711"/>
              </p:ext>
            </p:extLst>
          </p:nvPr>
        </p:nvGraphicFramePr>
        <p:xfrm>
          <a:off x="323528" y="1419623"/>
          <a:ext cx="2592288" cy="2433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Dimension(s)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84815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Nombre d’impulsions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4E7DDC66-E912-4FF1-BE13-7B3D7AD9A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1017252"/>
            <a:ext cx="5508104" cy="412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82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78" y="1275606"/>
            <a:ext cx="8744847" cy="2724894"/>
          </a:xfrm>
        </p:spPr>
        <p:txBody>
          <a:bodyPr/>
          <a:lstStyle/>
          <a:p>
            <a:pPr marL="300038" indent="-300038">
              <a:buFont typeface="+mj-lt"/>
              <a:buAutoNum type="romanUcPeriod"/>
            </a:pPr>
            <a:r>
              <a:rPr lang="fr-FR" sz="1800" dirty="0"/>
              <a:t>Introduction</a:t>
            </a:r>
          </a:p>
          <a:p>
            <a:pPr marL="300038" indent="-300038">
              <a:buFont typeface="+mj-lt"/>
              <a:buAutoNum type="romanUcPeriod"/>
            </a:pPr>
            <a:endParaRPr lang="fr-FR" sz="1800" dirty="0"/>
          </a:p>
          <a:p>
            <a:pPr marL="300038" indent="-300038">
              <a:buFont typeface="+mj-lt"/>
              <a:buAutoNum type="romanUcPeriod"/>
            </a:pPr>
            <a:r>
              <a:rPr lang="fr-FR" sz="1800" dirty="0"/>
              <a:t> Approche proposée</a:t>
            </a:r>
          </a:p>
          <a:p>
            <a:pPr marL="300038" indent="-300038">
              <a:buFont typeface="+mj-lt"/>
              <a:buAutoNum type="romanUcPeriod"/>
            </a:pPr>
            <a:endParaRPr lang="fr-FR" sz="1800" dirty="0"/>
          </a:p>
          <a:p>
            <a:pPr marL="300038" indent="-300038">
              <a:buFont typeface="+mj-lt"/>
              <a:buAutoNum type="romanUcPeriod"/>
            </a:pPr>
            <a:r>
              <a:rPr lang="fr-FR" sz="1800" dirty="0"/>
              <a:t> Applications</a:t>
            </a:r>
          </a:p>
          <a:p>
            <a:pPr marL="300038" indent="-300038">
              <a:buFont typeface="+mj-lt"/>
              <a:buAutoNum type="romanUcPeriod"/>
            </a:pPr>
            <a:endParaRPr lang="fr-FR" sz="1800" dirty="0"/>
          </a:p>
          <a:p>
            <a:pPr marL="300038" indent="-300038">
              <a:buFont typeface="+mj-lt"/>
              <a:buAutoNum type="romanUcPeriod"/>
            </a:pPr>
            <a:r>
              <a:rPr lang="fr-FR" sz="1800" dirty="0"/>
              <a:t> Conclusions</a:t>
            </a:r>
          </a:p>
          <a:p>
            <a:pPr marL="0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870988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765996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la TOA + LEVEL</a:t>
            </a:r>
            <a:br>
              <a:rPr lang="fr-FR" sz="1400" u="sng" dirty="0"/>
            </a:br>
            <a:endParaRPr lang="fr-FR" sz="1400" dirty="0"/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5B18B9CF-68DE-4F54-960A-BE3EEB86E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910498"/>
              </p:ext>
            </p:extLst>
          </p:nvPr>
        </p:nvGraphicFramePr>
        <p:xfrm>
          <a:off x="323528" y="1419623"/>
          <a:ext cx="2592288" cy="2433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Dimension(s)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84815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TOA +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Niveaux cumulés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F42C424F-3A78-483C-89A0-9C58DFB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019564"/>
            <a:ext cx="5436096" cy="412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26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FREQ x DI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BEF3A22-C7A6-46F1-8780-E9C7ECF9B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08505"/>
            <a:ext cx="2242128" cy="147892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CD1FFEA-5FE9-4BFA-9A41-E78FF12DF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115" y="1124837"/>
            <a:ext cx="2242128" cy="14568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6C1DE8D-9556-4200-8F9D-7AE5FFD67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1123033"/>
            <a:ext cx="2375899" cy="152817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0A22C8B-9D5D-46C4-896B-5758A8B12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9115" y="3076197"/>
            <a:ext cx="2251344" cy="144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70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</a:t>
            </a:r>
            <a:r>
              <a:rPr lang="fr-FR" dirty="0" err="1"/>
              <a:t>Freq</a:t>
            </a:r>
            <a:r>
              <a:rPr lang="fr-FR" dirty="0"/>
              <a:t>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D3C918A-D50D-429A-94E5-2D43A9F3C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51" y="1170290"/>
            <a:ext cx="2029890" cy="151958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D779AD0-88D9-4F63-A553-9D983BC86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301" y="1112808"/>
            <a:ext cx="2198818" cy="161273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2A79356-3698-4389-88E2-931054D86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649" y="1077180"/>
            <a:ext cx="2230672" cy="170015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E436D79-08E3-4CF8-BB34-C578286F1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066" y="3000933"/>
            <a:ext cx="2198818" cy="161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0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DI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291EA49-E872-4E30-89E2-11A877287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84" y="1147732"/>
            <a:ext cx="1870228" cy="143266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4528CA1-782E-4667-969D-2E99D3BB7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834" y="1093600"/>
            <a:ext cx="2140331" cy="162649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5700EB0-23A7-4F2C-B7B5-FEFCF27B2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256" y="1078689"/>
            <a:ext cx="2152624" cy="15826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4A8B90F-A94B-4222-8D87-C54197416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337" y="2987521"/>
            <a:ext cx="2045828" cy="164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29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LEVEL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5323EFF-F843-4E3C-98A4-25694E7BA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12" y="1129898"/>
            <a:ext cx="2098996" cy="161583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D581129-6A75-42C2-89D6-628904A0C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309" y="1111108"/>
            <a:ext cx="2246634" cy="165058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DA49CF2-1AC8-4969-A68B-7666334BF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678" y="1149626"/>
            <a:ext cx="2033053" cy="154810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FAFFEB7-0148-48C5-9C78-44844EC1C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8682" y="2959781"/>
            <a:ext cx="2246635" cy="172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26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LEVEL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5315129-B7CB-4CFC-BA75-0B2328DF0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85" y="1160650"/>
            <a:ext cx="2105967" cy="155296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2CCE284-A230-43B4-9D78-51FDF1A3A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891" y="1073702"/>
            <a:ext cx="2311125" cy="16999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4305838-7840-4F0D-9792-1C1A4E2FD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503" y="1092577"/>
            <a:ext cx="2179403" cy="152711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4999232-B4E1-42C9-9F61-C4A668AF6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5798" y="3026324"/>
            <a:ext cx="2114746" cy="150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32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Analyses regroupements finaux</a:t>
            </a:r>
          </a:p>
        </p:txBody>
      </p:sp>
      <p:graphicFrame>
        <p:nvGraphicFramePr>
          <p:cNvPr id="6" name="Tableau 4">
            <a:extLst>
              <a:ext uri="{FF2B5EF4-FFF2-40B4-BE49-F238E27FC236}">
                <a16:creationId xmlns:a16="http://schemas.microsoft.com/office/drawing/2014/main" id="{EDD5BBE9-5A6D-4C50-B784-AA3A2AE91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04754"/>
              </p:ext>
            </p:extLst>
          </p:nvPr>
        </p:nvGraphicFramePr>
        <p:xfrm>
          <a:off x="1115616" y="1740600"/>
          <a:ext cx="6912767" cy="166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391">
                  <a:extLst>
                    <a:ext uri="{9D8B030D-6E8A-4147-A177-3AD203B41FA5}">
                      <a16:colId xmlns:a16="http://schemas.microsoft.com/office/drawing/2014/main" val="2042600353"/>
                    </a:ext>
                  </a:extLst>
                </a:gridCol>
                <a:gridCol w="1076745">
                  <a:extLst>
                    <a:ext uri="{9D8B030D-6E8A-4147-A177-3AD203B41FA5}">
                      <a16:colId xmlns:a16="http://schemas.microsoft.com/office/drawing/2014/main" val="4037389714"/>
                    </a:ext>
                  </a:extLst>
                </a:gridCol>
                <a:gridCol w="1059045">
                  <a:extLst>
                    <a:ext uri="{9D8B030D-6E8A-4147-A177-3AD203B41FA5}">
                      <a16:colId xmlns:a16="http://schemas.microsoft.com/office/drawing/2014/main" val="250754606"/>
                    </a:ext>
                  </a:extLst>
                </a:gridCol>
                <a:gridCol w="1338293">
                  <a:extLst>
                    <a:ext uri="{9D8B030D-6E8A-4147-A177-3AD203B41FA5}">
                      <a16:colId xmlns:a16="http://schemas.microsoft.com/office/drawing/2014/main" val="2645516685"/>
                    </a:ext>
                  </a:extLst>
                </a:gridCol>
                <a:gridCol w="1338293">
                  <a:extLst>
                    <a:ext uri="{9D8B030D-6E8A-4147-A177-3AD203B41FA5}">
                      <a16:colId xmlns:a16="http://schemas.microsoft.com/office/drawing/2014/main" val="4166305214"/>
                    </a:ext>
                  </a:extLst>
                </a:gridCol>
              </a:tblGrid>
              <a:tr h="332460"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Homogénéité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dirty="0"/>
                        <a:t>Complétude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Outliers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Clusters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36365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1D (TOA)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7875155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1D (LEVEL)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14938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2D (TOA + LEVEL)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738191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AVANTIX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9599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836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3C6A5D-8722-421C-9B92-FAE0DFB8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D’application 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9705C6-D084-4A36-9996-8490087A5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8702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C003BC7-9A43-4823-93C5-A287F09E6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041" y="0"/>
            <a:ext cx="6715959" cy="51435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Données brutes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D8EF59-869F-487C-83BF-3D3B37D8841B}"/>
              </a:ext>
            </a:extLst>
          </p:cNvPr>
          <p:cNvSpPr/>
          <p:nvPr/>
        </p:nvSpPr>
        <p:spPr>
          <a:xfrm>
            <a:off x="2987824" y="2787774"/>
            <a:ext cx="360040" cy="1944216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53E8AB2-7306-4BCA-B339-597AFCFF019F}"/>
              </a:ext>
            </a:extLst>
          </p:cNvPr>
          <p:cNvCxnSpPr>
            <a:cxnSpLocks/>
            <a:stCxn id="7" idx="1"/>
            <a:endCxn id="4" idx="3"/>
          </p:cNvCxnSpPr>
          <p:nvPr/>
        </p:nvCxnSpPr>
        <p:spPr>
          <a:xfrm flipH="1" flipV="1">
            <a:off x="2277876" y="3722771"/>
            <a:ext cx="709948" cy="37111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AA481B68-F758-449E-AD97-41EC6F901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65" y="2946756"/>
            <a:ext cx="1975311" cy="1552030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639498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9312AF9-9E3C-4AF2-9961-A6B4C3AE6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7" y="1059582"/>
            <a:ext cx="5247959" cy="406937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82179"/>
            <a:ext cx="2331368" cy="570309"/>
          </a:xfrm>
        </p:spPr>
        <p:txBody>
          <a:bodyPr/>
          <a:lstStyle/>
          <a:p>
            <a:r>
              <a:rPr lang="fr-FR" dirty="0"/>
              <a:t>Clustering</a:t>
            </a:r>
            <a:br>
              <a:rPr lang="fr-FR" dirty="0"/>
            </a:br>
            <a:r>
              <a:rPr lang="fr-FR" sz="1200" i="1" dirty="0"/>
              <a:t>(HDBSCAN)</a:t>
            </a:r>
            <a:endParaRPr lang="fr-FR" i="1" dirty="0"/>
          </a:p>
        </p:txBody>
      </p:sp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9881A948-DCC6-439A-B63A-06B5EE9B1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257527"/>
              </p:ext>
            </p:extLst>
          </p:nvPr>
        </p:nvGraphicFramePr>
        <p:xfrm>
          <a:off x="323528" y="1203598"/>
          <a:ext cx="2763417" cy="2908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139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159457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3296947661"/>
                    </a:ext>
                  </a:extLst>
                </a:gridCol>
              </a:tblGrid>
              <a:tr h="125163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Impulsions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9913990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1252356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260576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8479372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4812884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9896141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0204312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310264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205017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9000143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3744564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037308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0C60645-36A4-4B0E-8010-7A0465DF3F40}"/>
              </a:ext>
            </a:extLst>
          </p:cNvPr>
          <p:cNvSpPr/>
          <p:nvPr/>
        </p:nvSpPr>
        <p:spPr>
          <a:xfrm>
            <a:off x="4391980" y="3291830"/>
            <a:ext cx="360040" cy="1416616"/>
          </a:xfrm>
          <a:prstGeom prst="rect">
            <a:avLst/>
          </a:prstGeom>
          <a:noFill/>
          <a:ln w="12700">
            <a:solidFill>
              <a:srgbClr val="FE58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BBF0EE3-FD74-49D0-8ACD-4A35070D801B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3627004" y="3690642"/>
            <a:ext cx="764976" cy="309496"/>
          </a:xfrm>
          <a:prstGeom prst="straightConnector1">
            <a:avLst/>
          </a:prstGeom>
          <a:ln w="12700">
            <a:solidFill>
              <a:srgbClr val="FE581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45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378647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Histogrammes</a:t>
            </a:r>
            <a:br>
              <a:rPr lang="fr-FR" dirty="0"/>
            </a:br>
            <a:r>
              <a:rPr lang="fr-FR" sz="1400" dirty="0"/>
              <a:t>Time of </a:t>
            </a:r>
            <a:r>
              <a:rPr lang="fr-FR" sz="1400" dirty="0" err="1"/>
              <a:t>Arrival</a:t>
            </a:r>
            <a:endParaRPr lang="fr-FR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778B27D5-AC4C-4F87-84F1-69177185F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05059"/>
              </p:ext>
            </p:extLst>
          </p:nvPr>
        </p:nvGraphicFramePr>
        <p:xfrm>
          <a:off x="251520" y="1568782"/>
          <a:ext cx="2592288" cy="20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Time of </a:t>
                      </a:r>
                      <a:r>
                        <a:rPr lang="fr-FR" sz="1050" dirty="0" err="1"/>
                        <a:t>arrival</a:t>
                      </a:r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Uniforme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6611A6C6-8998-482F-B1AB-91FEF847A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796398"/>
            <a:ext cx="5796136" cy="43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88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693988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la TOA</a:t>
            </a:r>
            <a:br>
              <a:rPr lang="fr-FR" sz="1400" u="sng" dirty="0"/>
            </a:br>
            <a:endParaRPr lang="fr-FR" sz="1400" dirty="0"/>
          </a:p>
        </p:txBody>
      </p:sp>
      <p:graphicFrame>
        <p:nvGraphicFramePr>
          <p:cNvPr id="7" name="Tableau 5">
            <a:extLst>
              <a:ext uri="{FF2B5EF4-FFF2-40B4-BE49-F238E27FC236}">
                <a16:creationId xmlns:a16="http://schemas.microsoft.com/office/drawing/2014/main" id="{4A8E9B14-6D21-4396-AE14-30D2D1205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323232"/>
              </p:ext>
            </p:extLst>
          </p:nvPr>
        </p:nvGraphicFramePr>
        <p:xfrm>
          <a:off x="323528" y="1419623"/>
          <a:ext cx="2592288" cy="2433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Dimension(s)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84815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TOA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/>
                        <a:t>Nombre d’impulsions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DEF2781D-22DD-40D2-9D52-68A073063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012623"/>
            <a:ext cx="5429913" cy="419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48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693988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le LEVEL</a:t>
            </a:r>
            <a:br>
              <a:rPr lang="fr-FR" sz="1400" u="sng" dirty="0"/>
            </a:br>
            <a:endParaRPr lang="fr-FR" sz="1400" dirty="0"/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A435B16C-C2D5-4D88-8E34-A1C97EB35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567886"/>
              </p:ext>
            </p:extLst>
          </p:nvPr>
        </p:nvGraphicFramePr>
        <p:xfrm>
          <a:off x="323528" y="1419623"/>
          <a:ext cx="2592288" cy="2433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Dimension(s)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84815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Nombre d’impulsions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E47D95E3-0895-478C-90B9-766AE9C42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983887"/>
            <a:ext cx="5436096" cy="415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733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765996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la TOA + LEVEL</a:t>
            </a:r>
            <a:br>
              <a:rPr lang="fr-FR" sz="1400" u="sng" dirty="0"/>
            </a:br>
            <a:endParaRPr lang="fr-FR" sz="1400" dirty="0"/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5B18B9CF-68DE-4F54-960A-BE3EEB86E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437674"/>
              </p:ext>
            </p:extLst>
          </p:nvPr>
        </p:nvGraphicFramePr>
        <p:xfrm>
          <a:off x="323528" y="1419623"/>
          <a:ext cx="2592288" cy="2433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Dimension(s)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84815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TOA +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Niveaux cumulés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BF4627C3-B676-4307-81F4-9C0CEA457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958844"/>
            <a:ext cx="5436096" cy="418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501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</a:t>
            </a:r>
            <a:r>
              <a:rPr lang="fr-FR" dirty="0" err="1"/>
              <a:t>Freq</a:t>
            </a:r>
            <a:r>
              <a:rPr lang="fr-FR" dirty="0"/>
              <a:t>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6E64CE-52F7-4371-8E30-FE9B5C84A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033" y="986471"/>
            <a:ext cx="2268859" cy="166876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AB49835-8B71-48A0-ACDE-324F559E3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636" y="1082953"/>
            <a:ext cx="2168277" cy="160833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93B5D52-4311-4609-B677-4FB431D68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953" y="2957869"/>
            <a:ext cx="2133592" cy="165373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BD8A686-1EA0-4D15-9BE9-A1C7E39BA9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891" y="1058476"/>
            <a:ext cx="2192696" cy="164553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6FC137-C374-478B-8AF9-2920E1FF36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839" y="2957869"/>
            <a:ext cx="2335862" cy="17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412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DI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644FF7B-7F63-4DBE-B598-8499CFE03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915" y="1092853"/>
            <a:ext cx="2077219" cy="155983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7A787A9-C3C7-420C-B22B-22715E64D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037299"/>
            <a:ext cx="2323932" cy="169126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782C9DD-FBB0-4FC5-AC98-2CB866895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284" y="2991006"/>
            <a:ext cx="2145431" cy="16989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5B2A2CF-FE80-4F75-B39C-7401009AD4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298" y="1034512"/>
            <a:ext cx="2153769" cy="164324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3AE5FD1-8CC0-406A-9B71-64CA560FFF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899" y="3041807"/>
            <a:ext cx="2181814" cy="161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65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LEVEL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36E84C4-D8ED-427F-AD08-C74FD4392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907" y="1066035"/>
            <a:ext cx="1950186" cy="153962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BED4DA1-AA2C-419C-AE2F-57B6420C7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451" y="1044873"/>
            <a:ext cx="2337359" cy="173443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D0E08E9-882B-485B-AD27-B9FBFF063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91" y="1044873"/>
            <a:ext cx="2074880" cy="161163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5A01F73-6A37-459C-BC7A-8F2C6AAB7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104" y="2984522"/>
            <a:ext cx="2208529" cy="16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10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LEVEL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2D4552A-1584-4751-8095-E22AD0A38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440" y="1010318"/>
            <a:ext cx="2371688" cy="169163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62A0067-E48B-41CF-9E1F-36539B089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226" y="1086438"/>
            <a:ext cx="2371688" cy="170133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428BE73-9098-4FC4-861F-925DCBBDA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567" y="3021671"/>
            <a:ext cx="2111978" cy="165302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5187FAE-2BFE-4148-807C-FE899C9B8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31" y="1096812"/>
            <a:ext cx="2111978" cy="146984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030CE9-C982-4F52-BEF1-3A8AFA5E2D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567" y="3002004"/>
            <a:ext cx="2149287" cy="15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716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FREQ x DI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4CDE6CD-DF49-40E0-8634-B2D8FB5AE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893" y="1044873"/>
            <a:ext cx="2073027" cy="16079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D874180-DA30-4538-B151-A2681F3B0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054" y="1058476"/>
            <a:ext cx="2328490" cy="15423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3860BEB-E62B-4115-80EF-6E7B4E24B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7890" y="2992068"/>
            <a:ext cx="2462293" cy="162596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4901685-AF12-48BB-9C8E-C45C26DD51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419" y="1086871"/>
            <a:ext cx="2505234" cy="154019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744A0C6-CDD2-4161-B7A0-FE0B884B2E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964" y="3019743"/>
            <a:ext cx="2426690" cy="158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906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Analyses regroupements finaux</a:t>
            </a:r>
          </a:p>
        </p:txBody>
      </p:sp>
      <p:graphicFrame>
        <p:nvGraphicFramePr>
          <p:cNvPr id="6" name="Tableau 4">
            <a:extLst>
              <a:ext uri="{FF2B5EF4-FFF2-40B4-BE49-F238E27FC236}">
                <a16:creationId xmlns:a16="http://schemas.microsoft.com/office/drawing/2014/main" id="{EDD5BBE9-5A6D-4C50-B784-AA3A2AE91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256008"/>
              </p:ext>
            </p:extLst>
          </p:nvPr>
        </p:nvGraphicFramePr>
        <p:xfrm>
          <a:off x="1115616" y="1740600"/>
          <a:ext cx="6912767" cy="166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391">
                  <a:extLst>
                    <a:ext uri="{9D8B030D-6E8A-4147-A177-3AD203B41FA5}">
                      <a16:colId xmlns:a16="http://schemas.microsoft.com/office/drawing/2014/main" val="2042600353"/>
                    </a:ext>
                  </a:extLst>
                </a:gridCol>
                <a:gridCol w="1076745">
                  <a:extLst>
                    <a:ext uri="{9D8B030D-6E8A-4147-A177-3AD203B41FA5}">
                      <a16:colId xmlns:a16="http://schemas.microsoft.com/office/drawing/2014/main" val="4037389714"/>
                    </a:ext>
                  </a:extLst>
                </a:gridCol>
                <a:gridCol w="1059045">
                  <a:extLst>
                    <a:ext uri="{9D8B030D-6E8A-4147-A177-3AD203B41FA5}">
                      <a16:colId xmlns:a16="http://schemas.microsoft.com/office/drawing/2014/main" val="250754606"/>
                    </a:ext>
                  </a:extLst>
                </a:gridCol>
                <a:gridCol w="1338293">
                  <a:extLst>
                    <a:ext uri="{9D8B030D-6E8A-4147-A177-3AD203B41FA5}">
                      <a16:colId xmlns:a16="http://schemas.microsoft.com/office/drawing/2014/main" val="2645516685"/>
                    </a:ext>
                  </a:extLst>
                </a:gridCol>
                <a:gridCol w="1338293">
                  <a:extLst>
                    <a:ext uri="{9D8B030D-6E8A-4147-A177-3AD203B41FA5}">
                      <a16:colId xmlns:a16="http://schemas.microsoft.com/office/drawing/2014/main" val="1954945854"/>
                    </a:ext>
                  </a:extLst>
                </a:gridCol>
              </a:tblGrid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Méthode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Homogénéité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dirty="0"/>
                        <a:t>Complétude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Outliers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Clusters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36365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1D (TOA)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7875155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1D (LEVEL)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14938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2D (TOA + LEVEL)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738191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AVANTIX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9599064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1AB6A5D7-D8AB-4E63-A6EB-9607F9328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3795886"/>
            <a:ext cx="2769263" cy="75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8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7" y="1143000"/>
            <a:ext cx="5799296" cy="3486150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Contexte :</a:t>
            </a:r>
          </a:p>
          <a:p>
            <a:pPr marL="0" indent="0">
              <a:buNone/>
            </a:pPr>
            <a:endParaRPr lang="fr-FR" b="1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Utilisation et développement d'outils d'apprentissage automatique dans le domaine de la guerre électronique, plus particulièrement pour le RADAR passif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Amélioration du traitement des signaux RADAR grâce aux approches de Machine Learning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Le dé-entrelacement des signaux RADAR comprend les techniques capables de : 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Séparer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Caractériser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Identifier tous les émetteurs présents dans le signal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67714E4-4E95-4295-944C-CB99685183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074" y="1374452"/>
            <a:ext cx="1348822" cy="606970"/>
          </a:xfrm>
          <a:prstGeom prst="rect">
            <a:avLst/>
          </a:prstGeom>
        </p:spPr>
      </p:pic>
      <p:pic>
        <p:nvPicPr>
          <p:cNvPr id="5" name="Picture 2" descr="Université Paris-Saclay">
            <a:extLst>
              <a:ext uri="{FF2B5EF4-FFF2-40B4-BE49-F238E27FC236}">
                <a16:creationId xmlns:a16="http://schemas.microsoft.com/office/drawing/2014/main" id="{A1BB490E-C794-4A81-A796-136B15112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2931790"/>
            <a:ext cx="120013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0464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3C6A5D-8722-421C-9B92-FAE0DFB8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D’application 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9705C6-D084-4A36-9996-8490087A5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75345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Données brutes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D8EF59-869F-487C-83BF-3D3B37D8841B}"/>
              </a:ext>
            </a:extLst>
          </p:cNvPr>
          <p:cNvSpPr/>
          <p:nvPr/>
        </p:nvSpPr>
        <p:spPr>
          <a:xfrm>
            <a:off x="3923928" y="3075806"/>
            <a:ext cx="360040" cy="1728192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53E8AB2-7306-4BCA-B339-597AFCFF019F}"/>
              </a:ext>
            </a:extLst>
          </p:cNvPr>
          <p:cNvCxnSpPr>
            <a:cxnSpLocks/>
          </p:cNvCxnSpPr>
          <p:nvPr/>
        </p:nvCxnSpPr>
        <p:spPr>
          <a:xfrm flipH="1" flipV="1">
            <a:off x="2576910" y="3902186"/>
            <a:ext cx="1347018" cy="37716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au 5">
            <a:extLst>
              <a:ext uri="{FF2B5EF4-FFF2-40B4-BE49-F238E27FC236}">
                <a16:creationId xmlns:a16="http://schemas.microsoft.com/office/drawing/2014/main" id="{B707A055-59C9-4FBE-8E0B-4CB7373546CF}"/>
              </a:ext>
            </a:extLst>
          </p:cNvPr>
          <p:cNvGraphicFramePr>
            <a:graphicFrameLocks noGrp="1"/>
          </p:cNvGraphicFramePr>
          <p:nvPr/>
        </p:nvGraphicFramePr>
        <p:xfrm>
          <a:off x="493396" y="1692302"/>
          <a:ext cx="2297447" cy="687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816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963948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  <a:gridCol w="567683">
                  <a:extLst>
                    <a:ext uri="{9D8B030D-6E8A-4147-A177-3AD203B41FA5}">
                      <a16:colId xmlns:a16="http://schemas.microsoft.com/office/drawing/2014/main" val="3296947661"/>
                    </a:ext>
                  </a:extLst>
                </a:gridCol>
              </a:tblGrid>
              <a:tr h="125163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Radar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Impulsions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747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82179"/>
            <a:ext cx="2331368" cy="570309"/>
          </a:xfrm>
        </p:spPr>
        <p:txBody>
          <a:bodyPr/>
          <a:lstStyle/>
          <a:p>
            <a:r>
              <a:rPr lang="fr-FR" dirty="0"/>
              <a:t>Clustering</a:t>
            </a:r>
            <a:br>
              <a:rPr lang="fr-FR" dirty="0"/>
            </a:br>
            <a:r>
              <a:rPr lang="fr-FR" sz="1200" i="1" dirty="0"/>
              <a:t>(HDBSCAN)</a:t>
            </a:r>
            <a:endParaRPr lang="fr-FR" i="1" dirty="0"/>
          </a:p>
        </p:txBody>
      </p:sp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9881A948-DCC6-439A-B63A-06B5EE9B1AD7}"/>
              </a:ext>
            </a:extLst>
          </p:cNvPr>
          <p:cNvGraphicFramePr>
            <a:graphicFrameLocks noGrp="1"/>
          </p:cNvGraphicFramePr>
          <p:nvPr/>
        </p:nvGraphicFramePr>
        <p:xfrm>
          <a:off x="186320" y="1151169"/>
          <a:ext cx="2763417" cy="1137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139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159457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3296947661"/>
                    </a:ext>
                  </a:extLst>
                </a:gridCol>
              </a:tblGrid>
              <a:tr h="125163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Impulsions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3744564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0373085"/>
                  </a:ext>
                </a:extLst>
              </a:tr>
            </a:tbl>
          </a:graphicData>
        </a:graphic>
      </p:graphicFrame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BBF0EE3-FD74-49D0-8ACD-4A35070D801B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2798912" y="3762650"/>
            <a:ext cx="764976" cy="237488"/>
          </a:xfrm>
          <a:prstGeom prst="straightConnector1">
            <a:avLst/>
          </a:prstGeom>
          <a:ln w="12700">
            <a:solidFill>
              <a:srgbClr val="FE581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0C60645-36A4-4B0E-8010-7A0465DF3F40}"/>
              </a:ext>
            </a:extLst>
          </p:cNvPr>
          <p:cNvSpPr/>
          <p:nvPr/>
        </p:nvSpPr>
        <p:spPr>
          <a:xfrm>
            <a:off x="3563888" y="3219822"/>
            <a:ext cx="360040" cy="1560632"/>
          </a:xfrm>
          <a:prstGeom prst="rect">
            <a:avLst/>
          </a:prstGeom>
          <a:noFill/>
          <a:ln w="12700">
            <a:solidFill>
              <a:srgbClr val="FE58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4188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Histogrammes</a:t>
            </a:r>
            <a:br>
              <a:rPr lang="fr-FR" dirty="0"/>
            </a:br>
            <a:r>
              <a:rPr lang="fr-FR" sz="1400" dirty="0"/>
              <a:t>Time of </a:t>
            </a:r>
            <a:r>
              <a:rPr lang="fr-FR" sz="1400" dirty="0" err="1"/>
              <a:t>Arrival</a:t>
            </a:r>
            <a:endParaRPr lang="fr-FR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778B27D5-AC4C-4F87-84F1-69177185FC72}"/>
              </a:ext>
            </a:extLst>
          </p:cNvPr>
          <p:cNvGraphicFramePr>
            <a:graphicFrameLocks noGrp="1"/>
          </p:cNvGraphicFramePr>
          <p:nvPr/>
        </p:nvGraphicFramePr>
        <p:xfrm>
          <a:off x="683568" y="1635646"/>
          <a:ext cx="2592288" cy="20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Time of </a:t>
                      </a:r>
                      <a:r>
                        <a:rPr lang="fr-FR" sz="1050" dirty="0" err="1"/>
                        <a:t>arrival</a:t>
                      </a:r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Uniforme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5838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Histogrammes</a:t>
            </a:r>
            <a:br>
              <a:rPr lang="fr-FR" dirty="0"/>
            </a:br>
            <a:r>
              <a:rPr lang="fr-FR" sz="1400" dirty="0" err="1"/>
              <a:t>Level</a:t>
            </a:r>
            <a:endParaRPr lang="fr-FR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778B27D5-AC4C-4F87-84F1-69177185FC72}"/>
              </a:ext>
            </a:extLst>
          </p:cNvPr>
          <p:cNvGraphicFramePr>
            <a:graphicFrameLocks noGrp="1"/>
          </p:cNvGraphicFramePr>
          <p:nvPr/>
        </p:nvGraphicFramePr>
        <p:xfrm>
          <a:off x="273968" y="1768707"/>
          <a:ext cx="2592288" cy="20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err="1"/>
                        <a:t>Level</a:t>
                      </a:r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Uniforme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r>
                        <a:rPr lang="fr-FR" sz="105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4642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693988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la TOA</a:t>
            </a:r>
            <a:br>
              <a:rPr lang="fr-FR" sz="1400" u="sng" dirty="0"/>
            </a:br>
            <a:endParaRPr lang="fr-FR" sz="1400" dirty="0"/>
          </a:p>
        </p:txBody>
      </p:sp>
      <p:graphicFrame>
        <p:nvGraphicFramePr>
          <p:cNvPr id="7" name="Tableau 5">
            <a:extLst>
              <a:ext uri="{FF2B5EF4-FFF2-40B4-BE49-F238E27FC236}">
                <a16:creationId xmlns:a16="http://schemas.microsoft.com/office/drawing/2014/main" id="{4A8E9B14-6D21-4396-AE14-30D2D1205F26}"/>
              </a:ext>
            </a:extLst>
          </p:cNvPr>
          <p:cNvGraphicFramePr>
            <a:graphicFrameLocks noGrp="1"/>
          </p:cNvGraphicFramePr>
          <p:nvPr/>
        </p:nvGraphicFramePr>
        <p:xfrm>
          <a:off x="323528" y="1419623"/>
          <a:ext cx="2592288" cy="2433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Dimension(s)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84815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TOA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/>
                        <a:t>Nombre d’impulsions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0758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693988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le LEVEL</a:t>
            </a:r>
            <a:br>
              <a:rPr lang="fr-FR" sz="1400" u="sng" dirty="0"/>
            </a:br>
            <a:endParaRPr lang="fr-FR" sz="1400" dirty="0"/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A435B16C-C2D5-4D88-8E34-A1C97EB35604}"/>
              </a:ext>
            </a:extLst>
          </p:cNvPr>
          <p:cNvGraphicFramePr>
            <a:graphicFrameLocks noGrp="1"/>
          </p:cNvGraphicFramePr>
          <p:nvPr/>
        </p:nvGraphicFramePr>
        <p:xfrm>
          <a:off x="323528" y="1419623"/>
          <a:ext cx="2592288" cy="2433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Dimension(s)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84815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Nombre d’impulsions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9828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765996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la TOA + LEVEL</a:t>
            </a:r>
            <a:br>
              <a:rPr lang="fr-FR" sz="1400" u="sng" dirty="0"/>
            </a:br>
            <a:endParaRPr lang="fr-FR" sz="1400" dirty="0"/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5B18B9CF-68DE-4F54-960A-BE3EEB86ED68}"/>
              </a:ext>
            </a:extLst>
          </p:cNvPr>
          <p:cNvGraphicFramePr>
            <a:graphicFrameLocks noGrp="1"/>
          </p:cNvGraphicFramePr>
          <p:nvPr/>
        </p:nvGraphicFramePr>
        <p:xfrm>
          <a:off x="323528" y="1419623"/>
          <a:ext cx="2592288" cy="2433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Dimension(s)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84815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TOA +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Niveaux cumulés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4376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</a:t>
            </a:r>
            <a:r>
              <a:rPr lang="fr-FR" dirty="0" err="1"/>
              <a:t>Freq</a:t>
            </a:r>
            <a:r>
              <a:rPr lang="fr-FR" dirty="0"/>
              <a:t>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</p:spTree>
    <p:extLst>
      <p:ext uri="{BB962C8B-B14F-4D97-AF65-F5344CB8AC3E}">
        <p14:creationId xmlns:p14="http://schemas.microsoft.com/office/powerpoint/2010/main" val="8515587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DI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</p:spTree>
    <p:extLst>
      <p:ext uri="{BB962C8B-B14F-4D97-AF65-F5344CB8AC3E}">
        <p14:creationId xmlns:p14="http://schemas.microsoft.com/office/powerpoint/2010/main" val="3515290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1143000"/>
            <a:ext cx="8744847" cy="3486150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Principaux challenges :</a:t>
            </a:r>
          </a:p>
          <a:p>
            <a:pPr marL="0" indent="0">
              <a:buNone/>
            </a:pPr>
            <a:endParaRPr lang="fr-FR" b="1" u="sng" dirty="0"/>
          </a:p>
          <a:p>
            <a:pPr marL="0" indent="0">
              <a:buNone/>
            </a:pPr>
            <a:endParaRPr lang="fr-FR" b="1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Certains </a:t>
            </a:r>
            <a:r>
              <a:rPr lang="fr-FR" dirty="0" err="1"/>
              <a:t>RADARs</a:t>
            </a:r>
            <a:r>
              <a:rPr lang="fr-FR" dirty="0"/>
              <a:t> ne transmettent pas de façon continue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Données bruitées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Problèmes d'</a:t>
            </a:r>
            <a:r>
              <a:rPr lang="fr-FR" dirty="0" err="1"/>
              <a:t>identifiabilité</a:t>
            </a:r>
            <a:r>
              <a:rPr lang="fr-FR" dirty="0"/>
              <a:t> : Différents </a:t>
            </a:r>
            <a:r>
              <a:rPr lang="fr-FR" dirty="0" err="1"/>
              <a:t>RADARs</a:t>
            </a:r>
            <a:r>
              <a:rPr lang="fr-FR" dirty="0"/>
              <a:t> peuvent avoir des caractéristiques très proches / identiques (par exemple, dans les aéroports ou les ports...).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Volume et hétérogénéité : Signaux de différentes tailles (de 50 impulsions à plus de 1 000 000 d'impulsions) pouvant contenir jusqu'à 10 RADAR(s).</a:t>
            </a:r>
          </a:p>
        </p:txBody>
      </p:sp>
    </p:spTree>
    <p:extLst>
      <p:ext uri="{BB962C8B-B14F-4D97-AF65-F5344CB8AC3E}">
        <p14:creationId xmlns:p14="http://schemas.microsoft.com/office/powerpoint/2010/main" val="35395169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LEVEL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</p:spTree>
    <p:extLst>
      <p:ext uri="{BB962C8B-B14F-4D97-AF65-F5344CB8AC3E}">
        <p14:creationId xmlns:p14="http://schemas.microsoft.com/office/powerpoint/2010/main" val="39285612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LEVEL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</p:spTree>
    <p:extLst>
      <p:ext uri="{BB962C8B-B14F-4D97-AF65-F5344CB8AC3E}">
        <p14:creationId xmlns:p14="http://schemas.microsoft.com/office/powerpoint/2010/main" val="22873663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: FREQ x DI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53752" y="2859782"/>
            <a:ext cx="9036496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>
            <a:off x="47350" y="1202861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47349" y="3246493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(TOA)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1D (LEVEL)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70611" y="986471"/>
            <a:ext cx="3231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2D (TOA x LVL)</a:t>
            </a:r>
          </a:p>
        </p:txBody>
      </p:sp>
    </p:spTree>
    <p:extLst>
      <p:ext uri="{BB962C8B-B14F-4D97-AF65-F5344CB8AC3E}">
        <p14:creationId xmlns:p14="http://schemas.microsoft.com/office/powerpoint/2010/main" val="22955323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Analyses regroupements finaux</a:t>
            </a:r>
          </a:p>
        </p:txBody>
      </p:sp>
      <p:graphicFrame>
        <p:nvGraphicFramePr>
          <p:cNvPr id="6" name="Tableau 4">
            <a:extLst>
              <a:ext uri="{FF2B5EF4-FFF2-40B4-BE49-F238E27FC236}">
                <a16:creationId xmlns:a16="http://schemas.microsoft.com/office/drawing/2014/main" id="{EDD5BBE9-5A6D-4C50-B784-AA3A2AE9191A}"/>
              </a:ext>
            </a:extLst>
          </p:cNvPr>
          <p:cNvGraphicFramePr>
            <a:graphicFrameLocks noGrp="1"/>
          </p:cNvGraphicFramePr>
          <p:nvPr/>
        </p:nvGraphicFramePr>
        <p:xfrm>
          <a:off x="1115616" y="1740600"/>
          <a:ext cx="6912768" cy="166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643">
                  <a:extLst>
                    <a:ext uri="{9D8B030D-6E8A-4147-A177-3AD203B41FA5}">
                      <a16:colId xmlns:a16="http://schemas.microsoft.com/office/drawing/2014/main" val="2042600353"/>
                    </a:ext>
                  </a:extLst>
                </a:gridCol>
                <a:gridCol w="1335245">
                  <a:extLst>
                    <a:ext uri="{9D8B030D-6E8A-4147-A177-3AD203B41FA5}">
                      <a16:colId xmlns:a16="http://schemas.microsoft.com/office/drawing/2014/main" val="4037389714"/>
                    </a:ext>
                  </a:extLst>
                </a:gridCol>
                <a:gridCol w="1313296">
                  <a:extLst>
                    <a:ext uri="{9D8B030D-6E8A-4147-A177-3AD203B41FA5}">
                      <a16:colId xmlns:a16="http://schemas.microsoft.com/office/drawing/2014/main" val="250754606"/>
                    </a:ext>
                  </a:extLst>
                </a:gridCol>
                <a:gridCol w="1659584">
                  <a:extLst>
                    <a:ext uri="{9D8B030D-6E8A-4147-A177-3AD203B41FA5}">
                      <a16:colId xmlns:a16="http://schemas.microsoft.com/office/drawing/2014/main" val="2645516685"/>
                    </a:ext>
                  </a:extLst>
                </a:gridCol>
              </a:tblGrid>
              <a:tr h="332460"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Homogénéité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dirty="0"/>
                        <a:t>Complétude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Outliers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36365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1D (TOA)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7875155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1D (LEVEL)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14938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2D (TOA + LEVEL)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738191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AVANTIX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9599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2104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D869B4-955D-4AA7-B228-C0D345149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5005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Analyses regroupements finaux</a:t>
            </a:r>
          </a:p>
        </p:txBody>
      </p:sp>
      <p:graphicFrame>
        <p:nvGraphicFramePr>
          <p:cNvPr id="6" name="Tableau 4">
            <a:extLst>
              <a:ext uri="{FF2B5EF4-FFF2-40B4-BE49-F238E27FC236}">
                <a16:creationId xmlns:a16="http://schemas.microsoft.com/office/drawing/2014/main" id="{EDD5BBE9-5A6D-4C50-B784-AA3A2AE91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510346"/>
              </p:ext>
            </p:extLst>
          </p:nvPr>
        </p:nvGraphicFramePr>
        <p:xfrm>
          <a:off x="1115616" y="1740600"/>
          <a:ext cx="6912768" cy="166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643">
                  <a:extLst>
                    <a:ext uri="{9D8B030D-6E8A-4147-A177-3AD203B41FA5}">
                      <a16:colId xmlns:a16="http://schemas.microsoft.com/office/drawing/2014/main" val="2042600353"/>
                    </a:ext>
                  </a:extLst>
                </a:gridCol>
                <a:gridCol w="1335245">
                  <a:extLst>
                    <a:ext uri="{9D8B030D-6E8A-4147-A177-3AD203B41FA5}">
                      <a16:colId xmlns:a16="http://schemas.microsoft.com/office/drawing/2014/main" val="4037389714"/>
                    </a:ext>
                  </a:extLst>
                </a:gridCol>
                <a:gridCol w="1313296">
                  <a:extLst>
                    <a:ext uri="{9D8B030D-6E8A-4147-A177-3AD203B41FA5}">
                      <a16:colId xmlns:a16="http://schemas.microsoft.com/office/drawing/2014/main" val="250754606"/>
                    </a:ext>
                  </a:extLst>
                </a:gridCol>
                <a:gridCol w="1659584">
                  <a:extLst>
                    <a:ext uri="{9D8B030D-6E8A-4147-A177-3AD203B41FA5}">
                      <a16:colId xmlns:a16="http://schemas.microsoft.com/office/drawing/2014/main" val="2645516685"/>
                    </a:ext>
                  </a:extLst>
                </a:gridCol>
              </a:tblGrid>
              <a:tr h="332460"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Homogénéité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dirty="0"/>
                        <a:t>Complétude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Outliers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36365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7875155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14938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738191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9599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0284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528392"/>
          </a:xfrm>
        </p:spPr>
        <p:txBody>
          <a:bodyPr/>
          <a:lstStyle/>
          <a:p>
            <a:pPr marL="0" indent="0">
              <a:buNone/>
            </a:pPr>
            <a:endParaRPr lang="fr-FR" b="1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Publication d’un article et participation à la conférence IEEE Radar </a:t>
            </a:r>
            <a:r>
              <a:rPr lang="fr-FR" dirty="0" err="1"/>
              <a:t>Conference</a:t>
            </a:r>
            <a:r>
              <a:rPr lang="fr-FR" dirty="0"/>
              <a:t> 2021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Prochaines étapes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6844654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144016" y="2161405"/>
            <a:ext cx="3779912" cy="206652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Thank you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bg1"/>
                </a:solidFill>
              </a:rPr>
              <a:t>For more information please contact:</a:t>
            </a:r>
          </a:p>
          <a:p>
            <a:pPr marL="0" indent="0">
              <a:buNone/>
            </a:pP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Manon MOTTIER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manon.mottier@atos.net</a:t>
            </a:r>
            <a:endParaRPr lang="en-US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0" y="2499742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465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486150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Description des données :</a:t>
            </a:r>
          </a:p>
          <a:p>
            <a:pPr marL="0" indent="0">
              <a:buNone/>
            </a:pPr>
            <a:endParaRPr lang="fr-FR" b="1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Simulation des données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Chaque jeu de données est composé d'impulsions RADAR, décrites par seulement 4 caractéristiques :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Frequency (F),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Pulse </a:t>
            </a:r>
            <a:r>
              <a:rPr lang="fr-FR" dirty="0" err="1"/>
              <a:t>Width</a:t>
            </a:r>
            <a:r>
              <a:rPr lang="fr-FR" dirty="0"/>
              <a:t> (PW)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 err="1"/>
              <a:t>Level</a:t>
            </a:r>
            <a:r>
              <a:rPr lang="fr-FR" dirty="0"/>
              <a:t> (L)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Time of </a:t>
            </a:r>
            <a:r>
              <a:rPr lang="fr-FR" dirty="0" err="1"/>
              <a:t>Arrival</a:t>
            </a:r>
            <a:r>
              <a:rPr lang="fr-FR" dirty="0"/>
              <a:t> (TOA)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Pas d'utilisation de la dTOA	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Pas de supposition sur la forme d'onde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Paramètre non supervisé mais évaluation des méthodes sur des ensembles de données étiquetées.</a:t>
            </a:r>
          </a:p>
        </p:txBody>
      </p:sp>
    </p:spTree>
    <p:extLst>
      <p:ext uri="{BB962C8B-B14F-4D97-AF65-F5344CB8AC3E}">
        <p14:creationId xmlns:p14="http://schemas.microsoft.com/office/powerpoint/2010/main" val="134808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Approche</a:t>
            </a:r>
            <a:r>
              <a:rPr lang="en-US" dirty="0"/>
              <a:t> </a:t>
            </a:r>
            <a:r>
              <a:rPr lang="en-US" dirty="0" err="1"/>
              <a:t>proposée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7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 proposée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60040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Méthodologie :</a:t>
            </a:r>
            <a:r>
              <a:rPr lang="fr-FR" dirty="0"/>
              <a:t> Implémentation d’une stratégie en 2 étapes</a:t>
            </a:r>
          </a:p>
          <a:p>
            <a:pPr marL="0" indent="0">
              <a:buNone/>
            </a:pPr>
            <a:endParaRPr lang="fr-FR" b="1" u="sng" dirty="0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3810BBFA-B04C-489F-A301-73934AB558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701708"/>
              </p:ext>
            </p:extLst>
          </p:nvPr>
        </p:nvGraphicFramePr>
        <p:xfrm>
          <a:off x="755576" y="1707654"/>
          <a:ext cx="763284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4810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 proposée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528392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Étape 1 : </a:t>
            </a:r>
            <a:r>
              <a:rPr lang="fr-FR" dirty="0"/>
              <a:t>Clustering avec HDBSCAN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Application de l'algorithme de clustering sur deux </a:t>
            </a:r>
            <a:r>
              <a:rPr lang="fr-FR" dirty="0" err="1"/>
              <a:t>features</a:t>
            </a:r>
            <a:r>
              <a:rPr lang="fr-FR" dirty="0"/>
              <a:t> : la fréquence et la durée d'impulsion.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Pourquoi HDBSCAN ?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Algorithme non supervisé qui permet de rechercher des clusters de densité(s) variable(s).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Peu de paramètres à optimiser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 err="1"/>
              <a:t>Sur-estimation</a:t>
            </a:r>
            <a:r>
              <a:rPr lang="fr-FR" dirty="0"/>
              <a:t> du nombre de clusters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Permet de recevoir des </a:t>
            </a:r>
            <a:r>
              <a:rPr lang="fr-FR" dirty="0" err="1"/>
              <a:t>RADARs</a:t>
            </a:r>
            <a:r>
              <a:rPr lang="fr-FR" dirty="0"/>
              <a:t> qui n'émettent pas en continu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Chaque cluster ne doit pas contenir les observations de différents </a:t>
            </a:r>
            <a:r>
              <a:rPr lang="fr-FR" dirty="0" err="1"/>
              <a:t>RADARs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2578173788"/>
      </p:ext>
    </p:extLst>
  </p:cSld>
  <p:clrMapOvr>
    <a:masterClrMapping/>
  </p:clrMapOvr>
</p:sld>
</file>

<file path=ppt/theme/theme1.xml><?xml version="1.0" encoding="utf-8"?>
<a:theme xmlns:a="http://schemas.openxmlformats.org/drawingml/2006/main" name="Atos_2016_16-9_template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 Atos Template with corporate colours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smtClean="0">
            <a:latin typeface="Verdana"/>
            <a:cs typeface="Verdana"/>
          </a:defRPr>
        </a:defPPr>
      </a:lstStyle>
    </a:tx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tos v4.0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 Technology Unit H1 2016" id="{856ECD45-8D35-1B4B-A616-96EDB291CD92}" vid="{97D919D0-DC5F-584B-A116-7A582B9704CC}"/>
    </a:ext>
  </a:extLst>
</a:theme>
</file>

<file path=ppt/theme/theme4.xml><?xml version="1.0" encoding="utf-8"?>
<a:theme xmlns:a="http://schemas.openxmlformats.org/drawingml/2006/main" name="1_New Atos Template with corporate colours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smtClean="0">
            <a:latin typeface="Verdana"/>
            <a:cs typeface="Verdana"/>
          </a:defRPr>
        </a:defPPr>
      </a:lstStyle>
    </a:tx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Atos_2016_16-9_template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Atos_2016_16-9_template</Template>
  <TotalTime>0</TotalTime>
  <Words>1980</Words>
  <Application>Microsoft Office PowerPoint</Application>
  <PresentationFormat>Affichage à l'écran (16:9)</PresentationFormat>
  <Paragraphs>572</Paragraphs>
  <Slides>57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57</vt:i4>
      </vt:variant>
    </vt:vector>
  </HeadingPairs>
  <TitlesOfParts>
    <vt:vector size="77" baseType="lpstr">
      <vt:lpstr>Arial</vt:lpstr>
      <vt:lpstr>Calibri</vt:lpstr>
      <vt:lpstr>Lucida Sans</vt:lpstr>
      <vt:lpstr>Lucida Sans Unicode</vt:lpstr>
      <vt:lpstr>Roboto Light</vt:lpstr>
      <vt:lpstr>Stag LCG Book</vt:lpstr>
      <vt:lpstr>Stag LCG Light</vt:lpstr>
      <vt:lpstr>Stag LCG Medium</vt:lpstr>
      <vt:lpstr>Stag LCG Semibold</vt:lpstr>
      <vt:lpstr>Stag Sans Book</vt:lpstr>
      <vt:lpstr>Stag Sans LCG Book</vt:lpstr>
      <vt:lpstr>Stag Sans LCG Light</vt:lpstr>
      <vt:lpstr>Times New Roman</vt:lpstr>
      <vt:lpstr>Verdana</vt:lpstr>
      <vt:lpstr>Wingdings</vt:lpstr>
      <vt:lpstr>Atos_2016_16-9_template</vt:lpstr>
      <vt:lpstr>New Atos Template with corporate colours</vt:lpstr>
      <vt:lpstr>1_Atos v4.0</vt:lpstr>
      <vt:lpstr>1_New Atos Template with corporate colours</vt:lpstr>
      <vt:lpstr>1_Atos_2016_16-9_template</vt:lpstr>
      <vt:lpstr>Plénière – 2 ans de thèse</vt:lpstr>
      <vt:lpstr>Plan</vt:lpstr>
      <vt:lpstr>Introduction</vt:lpstr>
      <vt:lpstr>Introduction</vt:lpstr>
      <vt:lpstr>Introduction</vt:lpstr>
      <vt:lpstr>Introduction</vt:lpstr>
      <vt:lpstr>Approche proposée</vt:lpstr>
      <vt:lpstr>Approche proposée</vt:lpstr>
      <vt:lpstr>Approche proposée</vt:lpstr>
      <vt:lpstr>Approche proposée</vt:lpstr>
      <vt:lpstr>Approche proposée</vt:lpstr>
      <vt:lpstr>Approche proposée</vt:lpstr>
      <vt:lpstr>Applications</vt:lpstr>
      <vt:lpstr>CAS D’application 1</vt:lpstr>
      <vt:lpstr>Données brutes</vt:lpstr>
      <vt:lpstr>Clustering (HDBSCAN)</vt:lpstr>
      <vt:lpstr>Histogrammes Time of Arrival</vt:lpstr>
      <vt:lpstr>Dendrogramme HAC avec distances du Transport Optimal sur la TOA </vt:lpstr>
      <vt:lpstr>Dendrogramme HAC avec distances du Transport Optimal sur le LEVEL </vt:lpstr>
      <vt:lpstr>Dendrogramme HAC avec distances du Transport Optimal sur la TOA + LEVEL </vt:lpstr>
      <vt:lpstr>Regroupements finaux : FREQ x DI </vt:lpstr>
      <vt:lpstr>Regroupements finaux : Freq x TOA </vt:lpstr>
      <vt:lpstr>Regroupements finaux : DI x TOA </vt:lpstr>
      <vt:lpstr>Regroupements finaux : LEVEL x TOA </vt:lpstr>
      <vt:lpstr>Regroupements finaux : LEVEL x TOA </vt:lpstr>
      <vt:lpstr>Analyses regroupements finaux</vt:lpstr>
      <vt:lpstr>CAS D’application 2</vt:lpstr>
      <vt:lpstr>Données brutes</vt:lpstr>
      <vt:lpstr>Clustering (HDBSCAN)</vt:lpstr>
      <vt:lpstr>Histogrammes Time of Arrival</vt:lpstr>
      <vt:lpstr>Dendrogramme HAC avec distances du Transport Optimal sur la TOA </vt:lpstr>
      <vt:lpstr>Dendrogramme HAC avec distances du Transport Optimal sur le LEVEL </vt:lpstr>
      <vt:lpstr>Dendrogramme HAC avec distances du Transport Optimal sur la TOA + LEVEL </vt:lpstr>
      <vt:lpstr>Regroupements finaux : Freq x TOA </vt:lpstr>
      <vt:lpstr>Regroupements finaux : DI x TOA </vt:lpstr>
      <vt:lpstr>Regroupements finaux : LEVEL x TOA </vt:lpstr>
      <vt:lpstr>Regroupements finaux : LEVEL x TOA </vt:lpstr>
      <vt:lpstr>Regroupements finaux : FREQ x DI </vt:lpstr>
      <vt:lpstr>Analyses regroupements finaux</vt:lpstr>
      <vt:lpstr>CAS D’application 3</vt:lpstr>
      <vt:lpstr>Données brutes</vt:lpstr>
      <vt:lpstr>Clustering (HDBSCAN)</vt:lpstr>
      <vt:lpstr>Histogrammes Time of Arrival</vt:lpstr>
      <vt:lpstr>Histogrammes Level</vt:lpstr>
      <vt:lpstr>Dendrogramme HAC avec distances du Transport Optimal sur la TOA </vt:lpstr>
      <vt:lpstr>Dendrogramme HAC avec distances du Transport Optimal sur le LEVEL </vt:lpstr>
      <vt:lpstr>Dendrogramme HAC avec distances du Transport Optimal sur la TOA + LEVEL </vt:lpstr>
      <vt:lpstr>Regroupements finaux : Freq x TOA </vt:lpstr>
      <vt:lpstr>Regroupements finaux : DI x TOA </vt:lpstr>
      <vt:lpstr>Regroupements finaux : LEVEL x TOA </vt:lpstr>
      <vt:lpstr>Regroupements finaux : LEVEL x TOA </vt:lpstr>
      <vt:lpstr>Regroupements finaux : FREQ x DI </vt:lpstr>
      <vt:lpstr>Analyses regroupements finaux</vt:lpstr>
      <vt:lpstr>Conclusion</vt:lpstr>
      <vt:lpstr>Analyses regroupements finaux</vt:lpstr>
      <vt:lpstr>Conclusion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/>
  <cp:lastModifiedBy/>
  <cp:revision>27</cp:revision>
  <dcterms:created xsi:type="dcterms:W3CDTF">2017-04-26T14:42:54Z</dcterms:created>
  <dcterms:modified xsi:type="dcterms:W3CDTF">2021-06-17T08:42:42Z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-855785316</vt:i4>
  </property>
  <property fmtid="{D5CDD505-2E9C-101B-9397-08002B2CF9AE}" pid="4" name="_PreviousAdHocReviewCycleID">
    <vt:i4>-344032757</vt:i4>
  </property>
  <property fmtid="{D5CDD505-2E9C-101B-9397-08002B2CF9AE}" pid="5" name="MSIP_Label_e463cba9-5f6c-478d-9329-7b2295e4e8ed_Enabled">
    <vt:lpwstr>true</vt:lpwstr>
  </property>
  <property fmtid="{D5CDD505-2E9C-101B-9397-08002B2CF9AE}" pid="6" name="MSIP_Label_e463cba9-5f6c-478d-9329-7b2295e4e8ed_SetDate">
    <vt:lpwstr>2021-03-31T08:23:35Z</vt:lpwstr>
  </property>
  <property fmtid="{D5CDD505-2E9C-101B-9397-08002B2CF9AE}" pid="7" name="MSIP_Label_e463cba9-5f6c-478d-9329-7b2295e4e8ed_Method">
    <vt:lpwstr>Standard</vt:lpwstr>
  </property>
  <property fmtid="{D5CDD505-2E9C-101B-9397-08002B2CF9AE}" pid="8" name="MSIP_Label_e463cba9-5f6c-478d-9329-7b2295e4e8ed_Name">
    <vt:lpwstr>All Employees_2</vt:lpwstr>
  </property>
  <property fmtid="{D5CDD505-2E9C-101B-9397-08002B2CF9AE}" pid="9" name="MSIP_Label_e463cba9-5f6c-478d-9329-7b2295e4e8ed_SiteId">
    <vt:lpwstr>33440fc6-b7c7-412c-bb73-0e70b0198d5a</vt:lpwstr>
  </property>
  <property fmtid="{D5CDD505-2E9C-101B-9397-08002B2CF9AE}" pid="10" name="MSIP_Label_e463cba9-5f6c-478d-9329-7b2295e4e8ed_ActionId">
    <vt:lpwstr>761df80f-dacb-447b-b2d1-460f593e9a9f</vt:lpwstr>
  </property>
  <property fmtid="{D5CDD505-2E9C-101B-9397-08002B2CF9AE}" pid="11" name="MSIP_Label_e463cba9-5f6c-478d-9329-7b2295e4e8ed_ContentBits">
    <vt:lpwstr>0</vt:lpwstr>
  </property>
</Properties>
</file>