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700" r:id="rId2"/>
    <p:sldMasterId id="2147483724" r:id="rId3"/>
    <p:sldMasterId id="2147483751" r:id="rId4"/>
    <p:sldMasterId id="2147483770" r:id="rId5"/>
  </p:sldMasterIdLst>
  <p:notesMasterIdLst>
    <p:notesMasterId r:id="rId62"/>
  </p:notesMasterIdLst>
  <p:handoutMasterIdLst>
    <p:handoutMasterId r:id="rId63"/>
  </p:handoutMasterIdLst>
  <p:sldIdLst>
    <p:sldId id="325" r:id="rId6"/>
    <p:sldId id="4195" r:id="rId7"/>
    <p:sldId id="393" r:id="rId8"/>
    <p:sldId id="4273" r:id="rId9"/>
    <p:sldId id="4275" r:id="rId10"/>
    <p:sldId id="4276" r:id="rId11"/>
    <p:sldId id="331" r:id="rId12"/>
    <p:sldId id="4277" r:id="rId13"/>
    <p:sldId id="4278" r:id="rId14"/>
    <p:sldId id="4279" r:id="rId15"/>
    <p:sldId id="4280" r:id="rId16"/>
    <p:sldId id="4281" r:id="rId17"/>
    <p:sldId id="406" r:id="rId18"/>
    <p:sldId id="4253" r:id="rId19"/>
    <p:sldId id="4367" r:id="rId20"/>
    <p:sldId id="4318" r:id="rId21"/>
    <p:sldId id="4208" r:id="rId22"/>
    <p:sldId id="4265" r:id="rId23"/>
    <p:sldId id="4264" r:id="rId24"/>
    <p:sldId id="4286" r:id="rId25"/>
    <p:sldId id="4287" r:id="rId26"/>
    <p:sldId id="4288" r:id="rId27"/>
    <p:sldId id="4366" r:id="rId28"/>
    <p:sldId id="4289" r:id="rId29"/>
    <p:sldId id="4290" r:id="rId30"/>
    <p:sldId id="4320" r:id="rId31"/>
    <p:sldId id="4268" r:id="rId32"/>
    <p:sldId id="4292" r:id="rId33"/>
    <p:sldId id="4322" r:id="rId34"/>
    <p:sldId id="4323" r:id="rId35"/>
    <p:sldId id="4324" r:id="rId36"/>
    <p:sldId id="4326" r:id="rId37"/>
    <p:sldId id="4327" r:id="rId38"/>
    <p:sldId id="4328" r:id="rId39"/>
    <p:sldId id="4333" r:id="rId40"/>
    <p:sldId id="4329" r:id="rId41"/>
    <p:sldId id="4330" r:id="rId42"/>
    <p:sldId id="4331" r:id="rId43"/>
    <p:sldId id="4332" r:id="rId44"/>
    <p:sldId id="4304" r:id="rId45"/>
    <p:sldId id="4360" r:id="rId46"/>
    <p:sldId id="4347" r:id="rId47"/>
    <p:sldId id="4348" r:id="rId48"/>
    <p:sldId id="4349" r:id="rId49"/>
    <p:sldId id="4351" r:id="rId50"/>
    <p:sldId id="4352" r:id="rId51"/>
    <p:sldId id="4353" r:id="rId52"/>
    <p:sldId id="4363" r:id="rId53"/>
    <p:sldId id="4354" r:id="rId54"/>
    <p:sldId id="4362" r:id="rId55"/>
    <p:sldId id="4364" r:id="rId56"/>
    <p:sldId id="4365" r:id="rId57"/>
    <p:sldId id="4359" r:id="rId58"/>
    <p:sldId id="407" r:id="rId59"/>
    <p:sldId id="4282" r:id="rId60"/>
    <p:sldId id="347" r:id="rId61"/>
  </p:sldIdLst>
  <p:sldSz cx="9144000" cy="5143500" type="screen16x9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81A"/>
    <a:srgbClr val="83BE50"/>
    <a:srgbClr val="B29F00"/>
    <a:srgbClr val="00AEEF"/>
    <a:srgbClr val="174760"/>
    <a:srgbClr val="E9242A"/>
    <a:srgbClr val="669900"/>
    <a:srgbClr val="F2F2F2"/>
    <a:srgbClr val="0066A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9" autoAdjust="0"/>
    <p:restoredTop sz="96517" autoAdjust="0"/>
  </p:normalViewPr>
  <p:slideViewPr>
    <p:cSldViewPr>
      <p:cViewPr>
        <p:scale>
          <a:sx n="150" d="100"/>
          <a:sy n="150" d="100"/>
        </p:scale>
        <p:origin x="624" y="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4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-240" y="14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C8D35-C925-4B78-8BD4-A0245E8CA4FD}" type="doc">
      <dgm:prSet loTypeId="urn:microsoft.com/office/officeart/2005/8/layout/process3" loCatId="process" qsTypeId="urn:microsoft.com/office/officeart/2005/8/quickstyle/simple1" qsCatId="simple" csTypeId="urn:microsoft.com/office/officeart/2005/8/colors/accent3_2" csCatId="accent3" phldr="1"/>
      <dgm:spPr/>
    </dgm:pt>
    <dgm:pt modelId="{C9D8EE4F-F58D-4351-8E4C-1A706AF70CA8}">
      <dgm:prSet phldrT="[Texte]" custT="1"/>
      <dgm:spPr>
        <a:xfrm rot="5400000">
          <a:off x="-302696" y="303984"/>
          <a:ext cx="2017978" cy="1412585"/>
        </a:xfr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1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1: Clustering</a:t>
          </a:r>
        </a:p>
      </dgm:t>
    </dgm:pt>
    <dgm:pt modelId="{7194B44B-34E5-4721-9DD5-A1D963DD8194}" type="parTrans" cxnId="{352765BA-077C-466D-B0D7-8E8DB2052A61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900175-DBAE-4259-B402-B68AD4B0B3F4}" type="sibTrans" cxnId="{352765BA-077C-466D-B0D7-8E8DB2052A61}">
      <dgm:prSet custT="1"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26307-C979-4230-A607-5D8431FA6670}">
      <dgm:prSet phldrT="[Texte]" custT="1"/>
      <dgm:spPr>
        <a:xfrm rot="5400000">
          <a:off x="-302696" y="2033721"/>
          <a:ext cx="2017978" cy="1412585"/>
        </a:xfr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1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2: Cluster fusion</a:t>
          </a:r>
        </a:p>
      </dgm:t>
    </dgm:pt>
    <dgm:pt modelId="{5D5A0C2E-FF7B-43C6-AA77-7CE1AB804109}" type="parTrans" cxnId="{F1CAC466-6C1F-4224-9574-2CA30A785B79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CED16-12B6-4A22-83BC-B43F376CF4E6}" type="sibTrans" cxnId="{F1CAC466-6C1F-4224-9574-2CA30A785B79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E9DC3-8CA0-450E-884C-B1BD3762AC7D}">
      <dgm:prSet custT="1"/>
      <dgm:spPr>
        <a:xfrm rot="5400000">
          <a:off x="3509968" y="-2096095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Regrouper chaque observation de ce signal en respectant la contrainte de ne pas fusionner différents radars dans un même cluster</a:t>
          </a:r>
        </a:p>
      </dgm:t>
    </dgm:pt>
    <dgm:pt modelId="{0900770E-1168-40C5-BC90-0A2C31DD7386}" type="parTrans" cxnId="{FAEE226A-BD90-44FD-A6A7-14F8A858A9D4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B069B-2B6F-4BBE-B7D0-99F6F8AACE62}" type="sibTrans" cxnId="{FAEE226A-BD90-44FD-A6A7-14F8A858A9D4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0F58E-1F74-40CD-B108-6CEB8FE4F95E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Hierarchical agglomerative clustering </a:t>
          </a:r>
          <a:r>
            <a:rPr lang="en-US" sz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combiné</a:t>
          </a: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 aux distances du transport optimal </a:t>
          </a: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1EEB112-652E-4F78-939E-A756EDFD0096}" type="parTrans" cxnId="{2696EB5F-1B49-4D9A-8172-A74320832BCF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60F051-9002-4F94-BE55-F76313286E73}" type="sibTrans" cxnId="{2696EB5F-1B49-4D9A-8172-A74320832BCF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74E4F-8AE0-4F8C-BB1A-1BFA2615DFF6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Modèle de décision</a:t>
          </a:r>
        </a:p>
      </dgm:t>
    </dgm:pt>
    <dgm:pt modelId="{924A398A-B7EA-4C36-87E9-05F4D8C26A54}" type="parTrans" cxnId="{113830D0-6185-4784-90B8-DAB10D7572C2}">
      <dgm:prSet/>
      <dgm:spPr/>
      <dgm:t>
        <a:bodyPr/>
        <a:lstStyle/>
        <a:p>
          <a:endParaRPr lang="fr-FR" sz="1600"/>
        </a:p>
      </dgm:t>
    </dgm:pt>
    <dgm:pt modelId="{B2AD6BFE-0EB2-4E36-8B7B-2E27B4064E49}" type="sibTrans" cxnId="{113830D0-6185-4784-90B8-DAB10D7572C2}">
      <dgm:prSet/>
      <dgm:spPr/>
      <dgm:t>
        <a:bodyPr/>
        <a:lstStyle/>
        <a:p>
          <a:endParaRPr lang="fr-FR" sz="1600"/>
        </a:p>
      </dgm:t>
    </dgm:pt>
    <dgm:pt modelId="{F7619597-FF2E-42BA-80BB-C12C5BD46269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Evaluation des regroupements</a:t>
          </a:r>
        </a:p>
      </dgm:t>
    </dgm:pt>
    <dgm:pt modelId="{CA11DA1C-189D-401B-BE82-E385C3487DB1}" type="parTrans" cxnId="{C7CEDD33-03C0-4438-B64D-CA3A8553762F}">
      <dgm:prSet/>
      <dgm:spPr/>
      <dgm:t>
        <a:bodyPr/>
        <a:lstStyle/>
        <a:p>
          <a:endParaRPr lang="fr-FR" sz="1600"/>
        </a:p>
      </dgm:t>
    </dgm:pt>
    <dgm:pt modelId="{5F711C29-111C-47DC-B6FB-07188C0C18E6}" type="sibTrans" cxnId="{C7CEDD33-03C0-4438-B64D-CA3A8553762F}">
      <dgm:prSet/>
      <dgm:spPr/>
      <dgm:t>
        <a:bodyPr/>
        <a:lstStyle/>
        <a:p>
          <a:endParaRPr lang="fr-FR" sz="1600"/>
        </a:p>
      </dgm:t>
    </dgm:pt>
    <dgm:pt modelId="{8E15493E-2BA3-47FD-BD6A-5769AC395FA8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E6E9A1BB-D70D-463D-8A74-F170D3D94C55}" type="parTrans" cxnId="{397EB670-A04A-4967-A3FF-82D0F95004A6}">
      <dgm:prSet/>
      <dgm:spPr/>
      <dgm:t>
        <a:bodyPr/>
        <a:lstStyle/>
        <a:p>
          <a:endParaRPr lang="fr-FR"/>
        </a:p>
      </dgm:t>
    </dgm:pt>
    <dgm:pt modelId="{99FA98FA-5A15-4803-AD3D-3E737A27B368}" type="sibTrans" cxnId="{397EB670-A04A-4967-A3FF-82D0F95004A6}">
      <dgm:prSet/>
      <dgm:spPr/>
      <dgm:t>
        <a:bodyPr/>
        <a:lstStyle/>
        <a:p>
          <a:endParaRPr lang="fr-FR"/>
        </a:p>
      </dgm:t>
    </dgm:pt>
    <dgm:pt modelId="{CFF2CF8D-B476-4759-8392-3815797C10DF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3A6505FF-CB25-4414-A9FD-2BD9F8F0938D}" type="parTrans" cxnId="{EDFAF383-1EA2-4E2C-A537-3FED04E610C0}">
      <dgm:prSet/>
      <dgm:spPr/>
      <dgm:t>
        <a:bodyPr/>
        <a:lstStyle/>
        <a:p>
          <a:endParaRPr lang="fr-FR"/>
        </a:p>
      </dgm:t>
    </dgm:pt>
    <dgm:pt modelId="{CAD0261F-4ACE-4D8A-A1FE-35D021C5CC65}" type="sibTrans" cxnId="{EDFAF383-1EA2-4E2C-A537-3FED04E610C0}">
      <dgm:prSet/>
      <dgm:spPr/>
      <dgm:t>
        <a:bodyPr/>
        <a:lstStyle/>
        <a:p>
          <a:endParaRPr lang="fr-FR"/>
        </a:p>
      </dgm:t>
    </dgm:pt>
    <dgm:pt modelId="{D88DA67E-3233-4170-AA5D-BD7A6ECB4255}" type="pres">
      <dgm:prSet presAssocID="{776C8D35-C925-4B78-8BD4-A0245E8CA4FD}" presName="linearFlow" presStyleCnt="0">
        <dgm:presLayoutVars>
          <dgm:dir/>
          <dgm:animLvl val="lvl"/>
          <dgm:resizeHandles val="exact"/>
        </dgm:presLayoutVars>
      </dgm:prSet>
      <dgm:spPr/>
    </dgm:pt>
    <dgm:pt modelId="{1956F7C0-A74A-4C43-A332-DAE19972E8A6}" type="pres">
      <dgm:prSet presAssocID="{C9D8EE4F-F58D-4351-8E4C-1A706AF70CA8}" presName="composite" presStyleCnt="0"/>
      <dgm:spPr/>
    </dgm:pt>
    <dgm:pt modelId="{10B3A7C1-0211-4E3C-81B5-44A8E77A418A}" type="pres">
      <dgm:prSet presAssocID="{C9D8EE4F-F58D-4351-8E4C-1A706AF70CA8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33AC5B50-31CB-4BCE-AA58-DA492CFC3C36}" type="pres">
      <dgm:prSet presAssocID="{C9D8EE4F-F58D-4351-8E4C-1A706AF70CA8}" presName="parSh" presStyleLbl="node1" presStyleIdx="0" presStyleCnt="2"/>
      <dgm:spPr/>
    </dgm:pt>
    <dgm:pt modelId="{1FA28F10-EE53-4046-A7D7-8CCAF24B7BD1}" type="pres">
      <dgm:prSet presAssocID="{C9D8EE4F-F58D-4351-8E4C-1A706AF70CA8}" presName="desTx" presStyleLbl="fgAcc1" presStyleIdx="0" presStyleCnt="2" custScaleY="105232">
        <dgm:presLayoutVars>
          <dgm:bulletEnabled val="1"/>
        </dgm:presLayoutVars>
      </dgm:prSet>
      <dgm:spPr>
        <a:prstGeom prst="round2SameRect">
          <a:avLst/>
        </a:prstGeom>
      </dgm:spPr>
    </dgm:pt>
    <dgm:pt modelId="{1569326D-EAD1-488F-96A5-7E7AE3A998D8}" type="pres">
      <dgm:prSet presAssocID="{FE900175-DBAE-4259-B402-B68AD4B0B3F4}" presName="sibTrans" presStyleLbl="sibTrans2D1" presStyleIdx="0" presStyleCnt="1"/>
      <dgm:spPr/>
    </dgm:pt>
    <dgm:pt modelId="{F935E311-E7CD-4047-B879-3CD1121662A4}" type="pres">
      <dgm:prSet presAssocID="{FE900175-DBAE-4259-B402-B68AD4B0B3F4}" presName="connTx" presStyleLbl="sibTrans2D1" presStyleIdx="0" presStyleCnt="1"/>
      <dgm:spPr/>
    </dgm:pt>
    <dgm:pt modelId="{3F6913DC-96B9-40EF-967A-B8984E5BFB96}" type="pres">
      <dgm:prSet presAssocID="{3C826307-C979-4230-A607-5D8431FA6670}" presName="composite" presStyleCnt="0"/>
      <dgm:spPr/>
    </dgm:pt>
    <dgm:pt modelId="{6BE09510-3AAE-4CAE-9C76-C55C9EB7602D}" type="pres">
      <dgm:prSet presAssocID="{3C826307-C979-4230-A607-5D8431FA6670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AF0B9A31-6A56-47D8-BC75-1921471E2489}" type="pres">
      <dgm:prSet presAssocID="{3C826307-C979-4230-A607-5D8431FA6670}" presName="parSh" presStyleLbl="node1" presStyleIdx="1" presStyleCnt="2"/>
      <dgm:spPr/>
    </dgm:pt>
    <dgm:pt modelId="{4768C460-B16B-4A0B-BC4D-0A6416846D13}" type="pres">
      <dgm:prSet presAssocID="{3C826307-C979-4230-A607-5D8431FA6670}" presName="desTx" presStyleLbl="fgAcc1" presStyleIdx="1" presStyleCnt="2" custScaleY="105232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2E2DB40A-B7F9-4755-AF04-92FF7AC5235D}" type="presOf" srcId="{8E15493E-2BA3-47FD-BD6A-5769AC395FA8}" destId="{4768C460-B16B-4A0B-BC4D-0A6416846D13}" srcOrd="0" destOrd="1" presId="urn:microsoft.com/office/officeart/2005/8/layout/process3"/>
    <dgm:cxn modelId="{DAAE8512-97E8-4AA3-BB99-CCF19F1B4D17}" type="presOf" srcId="{CFF2CF8D-B476-4759-8392-3815797C10DF}" destId="{4768C460-B16B-4A0B-BC4D-0A6416846D13}" srcOrd="0" destOrd="3" presId="urn:microsoft.com/office/officeart/2005/8/layout/process3"/>
    <dgm:cxn modelId="{A2DA5029-D4AF-4F13-9E22-9B900CA178D1}" type="presOf" srcId="{C9D8EE4F-F58D-4351-8E4C-1A706AF70CA8}" destId="{10B3A7C1-0211-4E3C-81B5-44A8E77A418A}" srcOrd="0" destOrd="0" presId="urn:microsoft.com/office/officeart/2005/8/layout/process3"/>
    <dgm:cxn modelId="{C7CEDD33-03C0-4438-B64D-CA3A8553762F}" srcId="{3C826307-C979-4230-A607-5D8431FA6670}" destId="{F7619597-FF2E-42BA-80BB-C12C5BD46269}" srcOrd="4" destOrd="0" parTransId="{CA11DA1C-189D-401B-BE82-E385C3487DB1}" sibTransId="{5F711C29-111C-47DC-B6FB-07188C0C18E6}"/>
    <dgm:cxn modelId="{AA87153D-7F0C-49C6-BDDA-77F85088B7E9}" type="presOf" srcId="{C9D8EE4F-F58D-4351-8E4C-1A706AF70CA8}" destId="{33AC5B50-31CB-4BCE-AA58-DA492CFC3C36}" srcOrd="1" destOrd="0" presId="urn:microsoft.com/office/officeart/2005/8/layout/process3"/>
    <dgm:cxn modelId="{1BA1205C-2937-4BA1-96F8-A0185C87CD5F}" type="presOf" srcId="{8680F58E-1F74-40CD-B108-6CEB8FE4F95E}" destId="{4768C460-B16B-4A0B-BC4D-0A6416846D13}" srcOrd="0" destOrd="0" presId="urn:microsoft.com/office/officeart/2005/8/layout/process3"/>
    <dgm:cxn modelId="{2696EB5F-1B49-4D9A-8172-A74320832BCF}" srcId="{3C826307-C979-4230-A607-5D8431FA6670}" destId="{8680F58E-1F74-40CD-B108-6CEB8FE4F95E}" srcOrd="0" destOrd="0" parTransId="{01EEB112-652E-4F78-939E-A756EDFD0096}" sibTransId="{8D60F051-9002-4F94-BE55-F76313286E73}"/>
    <dgm:cxn modelId="{F1CAC466-6C1F-4224-9574-2CA30A785B79}" srcId="{776C8D35-C925-4B78-8BD4-A0245E8CA4FD}" destId="{3C826307-C979-4230-A607-5D8431FA6670}" srcOrd="1" destOrd="0" parTransId="{5D5A0C2E-FF7B-43C6-AA77-7CE1AB804109}" sibTransId="{BA9CED16-12B6-4A22-83BC-B43F376CF4E6}"/>
    <dgm:cxn modelId="{FAEE226A-BD90-44FD-A6A7-14F8A858A9D4}" srcId="{C9D8EE4F-F58D-4351-8E4C-1A706AF70CA8}" destId="{8C4E9DC3-8CA0-450E-884C-B1BD3762AC7D}" srcOrd="0" destOrd="0" parTransId="{0900770E-1168-40C5-BC90-0A2C31DD7386}" sibTransId="{483B069B-2B6F-4BBE-B7D0-99F6F8AACE62}"/>
    <dgm:cxn modelId="{11949350-3103-4643-95E3-0FF6CCF20881}" type="presOf" srcId="{3C826307-C979-4230-A607-5D8431FA6670}" destId="{AF0B9A31-6A56-47D8-BC75-1921471E2489}" srcOrd="1" destOrd="0" presId="urn:microsoft.com/office/officeart/2005/8/layout/process3"/>
    <dgm:cxn modelId="{397EB670-A04A-4967-A3FF-82D0F95004A6}" srcId="{3C826307-C979-4230-A607-5D8431FA6670}" destId="{8E15493E-2BA3-47FD-BD6A-5769AC395FA8}" srcOrd="1" destOrd="0" parTransId="{E6E9A1BB-D70D-463D-8A74-F170D3D94C55}" sibTransId="{99FA98FA-5A15-4803-AD3D-3E737A27B368}"/>
    <dgm:cxn modelId="{4ED05854-E9B8-4FDE-94A0-7E813C987E79}" type="presOf" srcId="{8C4E9DC3-8CA0-450E-884C-B1BD3762AC7D}" destId="{1FA28F10-EE53-4046-A7D7-8CCAF24B7BD1}" srcOrd="0" destOrd="0" presId="urn:microsoft.com/office/officeart/2005/8/layout/process3"/>
    <dgm:cxn modelId="{ACCFB054-67C8-4096-B9F7-ED6B3D7A8C20}" type="presOf" srcId="{F7619597-FF2E-42BA-80BB-C12C5BD46269}" destId="{4768C460-B16B-4A0B-BC4D-0A6416846D13}" srcOrd="0" destOrd="4" presId="urn:microsoft.com/office/officeart/2005/8/layout/process3"/>
    <dgm:cxn modelId="{EDFAF383-1EA2-4E2C-A537-3FED04E610C0}" srcId="{3C826307-C979-4230-A607-5D8431FA6670}" destId="{CFF2CF8D-B476-4759-8392-3815797C10DF}" srcOrd="3" destOrd="0" parTransId="{3A6505FF-CB25-4414-A9FD-2BD9F8F0938D}" sibTransId="{CAD0261F-4ACE-4D8A-A1FE-35D021C5CC65}"/>
    <dgm:cxn modelId="{691E888E-111A-43C5-B62C-1B2F27577D2B}" type="presOf" srcId="{FE900175-DBAE-4259-B402-B68AD4B0B3F4}" destId="{F935E311-E7CD-4047-B879-3CD1121662A4}" srcOrd="1" destOrd="0" presId="urn:microsoft.com/office/officeart/2005/8/layout/process3"/>
    <dgm:cxn modelId="{FA3FF1AF-25A4-4E75-BAD6-9AED4E02A716}" type="presOf" srcId="{CE974E4F-8AE0-4F8C-BB1A-1BFA2615DFF6}" destId="{4768C460-B16B-4A0B-BC4D-0A6416846D13}" srcOrd="0" destOrd="2" presId="urn:microsoft.com/office/officeart/2005/8/layout/process3"/>
    <dgm:cxn modelId="{352765BA-077C-466D-B0D7-8E8DB2052A61}" srcId="{776C8D35-C925-4B78-8BD4-A0245E8CA4FD}" destId="{C9D8EE4F-F58D-4351-8E4C-1A706AF70CA8}" srcOrd="0" destOrd="0" parTransId="{7194B44B-34E5-4721-9DD5-A1D963DD8194}" sibTransId="{FE900175-DBAE-4259-B402-B68AD4B0B3F4}"/>
    <dgm:cxn modelId="{422756BE-2E16-480F-BC80-A208DB2E87CB}" type="presOf" srcId="{3C826307-C979-4230-A607-5D8431FA6670}" destId="{6BE09510-3AAE-4CAE-9C76-C55C9EB7602D}" srcOrd="0" destOrd="0" presId="urn:microsoft.com/office/officeart/2005/8/layout/process3"/>
    <dgm:cxn modelId="{113830D0-6185-4784-90B8-DAB10D7572C2}" srcId="{3C826307-C979-4230-A607-5D8431FA6670}" destId="{CE974E4F-8AE0-4F8C-BB1A-1BFA2615DFF6}" srcOrd="2" destOrd="0" parTransId="{924A398A-B7EA-4C36-87E9-05F4D8C26A54}" sibTransId="{B2AD6BFE-0EB2-4E36-8B7B-2E27B4064E49}"/>
    <dgm:cxn modelId="{441DE4D2-1D1D-4019-AD2E-DB21CC435E4A}" type="presOf" srcId="{776C8D35-C925-4B78-8BD4-A0245E8CA4FD}" destId="{D88DA67E-3233-4170-AA5D-BD7A6ECB4255}" srcOrd="0" destOrd="0" presId="urn:microsoft.com/office/officeart/2005/8/layout/process3"/>
    <dgm:cxn modelId="{A76256F6-1835-4B4D-9674-BCBF4F04B75C}" type="presOf" srcId="{FE900175-DBAE-4259-B402-B68AD4B0B3F4}" destId="{1569326D-EAD1-488F-96A5-7E7AE3A998D8}" srcOrd="0" destOrd="0" presId="urn:microsoft.com/office/officeart/2005/8/layout/process3"/>
    <dgm:cxn modelId="{A10E7748-7917-4E58-8EA4-0FE4A590D8E3}" type="presParOf" srcId="{D88DA67E-3233-4170-AA5D-BD7A6ECB4255}" destId="{1956F7C0-A74A-4C43-A332-DAE19972E8A6}" srcOrd="0" destOrd="0" presId="urn:microsoft.com/office/officeart/2005/8/layout/process3"/>
    <dgm:cxn modelId="{49D290BF-2AD9-4144-9E33-F22C8964E4A0}" type="presParOf" srcId="{1956F7C0-A74A-4C43-A332-DAE19972E8A6}" destId="{10B3A7C1-0211-4E3C-81B5-44A8E77A418A}" srcOrd="0" destOrd="0" presId="urn:microsoft.com/office/officeart/2005/8/layout/process3"/>
    <dgm:cxn modelId="{1ADFB7A5-8801-45AF-908D-6A91A821E31B}" type="presParOf" srcId="{1956F7C0-A74A-4C43-A332-DAE19972E8A6}" destId="{33AC5B50-31CB-4BCE-AA58-DA492CFC3C36}" srcOrd="1" destOrd="0" presId="urn:microsoft.com/office/officeart/2005/8/layout/process3"/>
    <dgm:cxn modelId="{B1BA960E-2D37-4859-857B-4A50B66A16A3}" type="presParOf" srcId="{1956F7C0-A74A-4C43-A332-DAE19972E8A6}" destId="{1FA28F10-EE53-4046-A7D7-8CCAF24B7BD1}" srcOrd="2" destOrd="0" presId="urn:microsoft.com/office/officeart/2005/8/layout/process3"/>
    <dgm:cxn modelId="{AE9B3CC4-E7A4-4D7B-BFAE-75F2422B1B88}" type="presParOf" srcId="{D88DA67E-3233-4170-AA5D-BD7A6ECB4255}" destId="{1569326D-EAD1-488F-96A5-7E7AE3A998D8}" srcOrd="1" destOrd="0" presId="urn:microsoft.com/office/officeart/2005/8/layout/process3"/>
    <dgm:cxn modelId="{3F175235-D3B1-4104-BC96-2472BF34E1B2}" type="presParOf" srcId="{1569326D-EAD1-488F-96A5-7E7AE3A998D8}" destId="{F935E311-E7CD-4047-B879-3CD1121662A4}" srcOrd="0" destOrd="0" presId="urn:microsoft.com/office/officeart/2005/8/layout/process3"/>
    <dgm:cxn modelId="{4E91B817-D599-41D3-9D83-8A5F4F804BB7}" type="presParOf" srcId="{D88DA67E-3233-4170-AA5D-BD7A6ECB4255}" destId="{3F6913DC-96B9-40EF-967A-B8984E5BFB96}" srcOrd="2" destOrd="0" presId="urn:microsoft.com/office/officeart/2005/8/layout/process3"/>
    <dgm:cxn modelId="{3E1091BA-B970-4879-9371-82DB82F366F1}" type="presParOf" srcId="{3F6913DC-96B9-40EF-967A-B8984E5BFB96}" destId="{6BE09510-3AAE-4CAE-9C76-C55C9EB7602D}" srcOrd="0" destOrd="0" presId="urn:microsoft.com/office/officeart/2005/8/layout/process3"/>
    <dgm:cxn modelId="{85B10FFF-6D36-4A4B-A3E5-286FD08BB0EF}" type="presParOf" srcId="{3F6913DC-96B9-40EF-967A-B8984E5BFB96}" destId="{AF0B9A31-6A56-47D8-BC75-1921471E2489}" srcOrd="1" destOrd="0" presId="urn:microsoft.com/office/officeart/2005/8/layout/process3"/>
    <dgm:cxn modelId="{E06D20C9-ABD5-44DE-B5A2-2EF2B43A3158}" type="presParOf" srcId="{3F6913DC-96B9-40EF-967A-B8984E5BFB96}" destId="{4768C460-B16B-4A0B-BC4D-0A6416846D1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C5B50-31CB-4BCE-AA58-DA492CFC3C36}">
      <dsp:nvSpPr>
        <dsp:cNvPr id="0" name=""/>
        <dsp:cNvSpPr/>
      </dsp:nvSpPr>
      <dsp:spPr>
        <a:xfrm>
          <a:off x="3160" y="21436"/>
          <a:ext cx="2712903" cy="820800"/>
        </a:xfrm>
        <a:prstGeom prst="roundRect">
          <a:avLst>
            <a:gd name="adj" fmla="val 10000"/>
          </a:avLst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1: Clustering</a:t>
          </a:r>
        </a:p>
      </dsp:txBody>
      <dsp:txXfrm>
        <a:off x="276760" y="21436"/>
        <a:ext cx="2165703" cy="547200"/>
      </dsp:txXfrm>
    </dsp:sp>
    <dsp:sp modelId="{1FA28F10-EE53-4046-A7D7-8CCAF24B7BD1}">
      <dsp:nvSpPr>
        <dsp:cNvPr id="0" name=""/>
        <dsp:cNvSpPr/>
      </dsp:nvSpPr>
      <dsp:spPr>
        <a:xfrm>
          <a:off x="558815" y="519429"/>
          <a:ext cx="2712903" cy="197941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Regrouper chaque observation de ce signal en respectant la contrainte de ne pas fusionner différents radars dans un même cluster</a:t>
          </a:r>
        </a:p>
      </dsp:txBody>
      <dsp:txXfrm>
        <a:off x="655442" y="616056"/>
        <a:ext cx="2519649" cy="1882786"/>
      </dsp:txXfrm>
    </dsp:sp>
    <dsp:sp modelId="{1569326D-EAD1-488F-96A5-7E7AE3A998D8}">
      <dsp:nvSpPr>
        <dsp:cNvPr id="0" name=""/>
        <dsp:cNvSpPr/>
      </dsp:nvSpPr>
      <dsp:spPr>
        <a:xfrm>
          <a:off x="3127330" y="-42680"/>
          <a:ext cx="871884" cy="675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7330" y="92407"/>
        <a:ext cx="669254" cy="405260"/>
      </dsp:txXfrm>
    </dsp:sp>
    <dsp:sp modelId="{AF0B9A31-6A56-47D8-BC75-1921471E2489}">
      <dsp:nvSpPr>
        <dsp:cNvPr id="0" name=""/>
        <dsp:cNvSpPr/>
      </dsp:nvSpPr>
      <dsp:spPr>
        <a:xfrm>
          <a:off x="4361129" y="21436"/>
          <a:ext cx="2712903" cy="820800"/>
        </a:xfrm>
        <a:prstGeom prst="roundRect">
          <a:avLst>
            <a:gd name="adj" fmla="val 10000"/>
          </a:avLst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2: Cluster fusion</a:t>
          </a:r>
        </a:p>
      </dsp:txBody>
      <dsp:txXfrm>
        <a:off x="4634729" y="21436"/>
        <a:ext cx="2165703" cy="547200"/>
      </dsp:txXfrm>
    </dsp:sp>
    <dsp:sp modelId="{4768C460-B16B-4A0B-BC4D-0A6416846D13}">
      <dsp:nvSpPr>
        <dsp:cNvPr id="0" name=""/>
        <dsp:cNvSpPr/>
      </dsp:nvSpPr>
      <dsp:spPr>
        <a:xfrm>
          <a:off x="4916784" y="519429"/>
          <a:ext cx="2712903" cy="197941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Hierarchical agglomerative clustering </a:t>
          </a:r>
          <a:r>
            <a:rPr lang="en-US" sz="12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combiné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 aux distances du transport optimal </a:t>
          </a: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Modèle de décision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Evaluation des regroupements</a:t>
          </a:r>
        </a:p>
      </dsp:txBody>
      <dsp:txXfrm>
        <a:off x="5013411" y="616056"/>
        <a:ext cx="2519649" cy="1882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13478" y="9279028"/>
            <a:ext cx="619399" cy="4045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ddNotifier#2"/>
          <p:cNvSpPr txBox="1">
            <a:spLocks noChangeArrowheads="1"/>
          </p:cNvSpPr>
          <p:nvPr/>
        </p:nvSpPr>
        <p:spPr bwMode="auto">
          <a:xfrm>
            <a:off x="227150" y="9292020"/>
            <a:ext cx="5868361" cy="4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713" y="105078"/>
            <a:ext cx="1401984" cy="5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013478" y="9279028"/>
            <a:ext cx="619399" cy="4045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AddNotifier#3"/>
          <p:cNvSpPr txBox="1">
            <a:spLocks noChangeArrowheads="1"/>
          </p:cNvSpPr>
          <p:nvPr/>
        </p:nvSpPr>
        <p:spPr bwMode="auto">
          <a:xfrm>
            <a:off x="227150" y="9292020"/>
            <a:ext cx="5868361" cy="4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26798" r="5868" b="27271"/>
          <a:stretch/>
        </p:blipFill>
        <p:spPr>
          <a:xfrm>
            <a:off x="5260713" y="105078"/>
            <a:ext cx="1401984" cy="5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F997-9B5F-4A82-AF31-6E87F2574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7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Radar 0	36 428	98,8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Radar 1	470	1,2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11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Initialement on avait 25 clusters + 1 classe d’outliers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Seuil à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Outliers: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1 : 364 </a:t>
            </a:r>
            <a:r>
              <a:rPr lang="fr-FR" dirty="0" err="1"/>
              <a:t>obs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2 : 77 </a:t>
            </a:r>
            <a:r>
              <a:rPr lang="fr-FR" dirty="0" err="1"/>
              <a:t>obs</a:t>
            </a: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Radar 1 (en bas) : clusters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17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35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Initialement on avait 25 clusters + 1 classe d’outliers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Seuil à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Outliers: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1 : 364 </a:t>
            </a:r>
            <a:r>
              <a:rPr lang="fr-FR" dirty="0" err="1"/>
              <a:t>obs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2 : 77 </a:t>
            </a:r>
            <a:r>
              <a:rPr lang="fr-FR" dirty="0" err="1"/>
              <a:t>obs</a:t>
            </a: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Radar 1 (en bas) : clusters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30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3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eaLnBrk="1" fontAlgn="b" latinLnBrk="0" hangingPunct="1">
              <a:buFont typeface="Arial" panose="020B0604020202020204" pitchFamily="34" charset="0"/>
              <a:buChar char="•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 0	1 576	3,2</a:t>
            </a:r>
          </a:p>
          <a:p>
            <a:pPr marL="171450" indent="-171450" rtl="0" eaLnBrk="1" fontAlgn="b" latinLnBrk="0" hangingPunct="1">
              <a:buFont typeface="Arial" panose="020B0604020202020204" pitchFamily="34" charset="0"/>
              <a:buChar char="•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 1	1 725	3,5</a:t>
            </a:r>
          </a:p>
          <a:p>
            <a:pPr marL="171450" indent="-171450" rtl="0" eaLnBrk="1" fontAlgn="b" latinLnBrk="0" hangingPunct="1">
              <a:buFont typeface="Arial" panose="020B0604020202020204" pitchFamily="34" charset="0"/>
              <a:buChar char="•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 2	50	0,1</a:t>
            </a:r>
          </a:p>
          <a:p>
            <a:pPr marL="171450" indent="-171450" rtl="0" eaLnBrk="1" fontAlgn="b" latinLnBrk="0" hangingPunct="1">
              <a:buFont typeface="Arial" panose="020B0604020202020204" pitchFamily="34" charset="0"/>
              <a:buChar char="•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 3	9 319	18,6</a:t>
            </a:r>
          </a:p>
          <a:p>
            <a:pPr marL="171450" indent="-171450" rtl="0" eaLnBrk="1" fontAlgn="b" latinLnBrk="0" hangingPunct="1">
              <a:buFont typeface="Arial" panose="020B0604020202020204" pitchFamily="34" charset="0"/>
              <a:buChar char="•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 4	37 329	74,7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42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12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Initialement on avait 25 clusters + 1 classe d’outliers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Seuil à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Outliers: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1 : 364 </a:t>
            </a:r>
            <a:r>
              <a:rPr lang="fr-FR" dirty="0" err="1"/>
              <a:t>obs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2 : 77 </a:t>
            </a:r>
            <a:r>
              <a:rPr lang="fr-FR" dirty="0" err="1"/>
              <a:t>obs</a:t>
            </a: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Radar 1 (en bas) : clusters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43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5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Complétude : Un radar est éclaté en plusieurs clusters</a:t>
            </a:r>
          </a:p>
          <a:p>
            <a:r>
              <a:rPr lang="fr-FR" dirty="0"/>
              <a:t>Homogénéité : Un cluster comprend les impulsions d’un seul radar (mélange)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53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9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17/01/2018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830451" y="4646845"/>
            <a:ext cx="1483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GB" sz="8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374200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470125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767499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7417446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7970477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609179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8173599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536137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90544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5961761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059459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2988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550262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2360495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6942668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150330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60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27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0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271649" y="1200150"/>
            <a:ext cx="7881797" cy="6096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496468-0413-4731-BC8D-F40F8207B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7920" y="4709602"/>
            <a:ext cx="1346844" cy="44190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r>
              <a:rPr lang="fr-FR" dirty="0"/>
              <a:t> - </a:t>
            </a:r>
            <a:fld id="{77513DED-9F41-6D4C-AADB-00EAAC4B4386}" type="slidenum">
              <a:rPr lang="fr-FR" smtClean="0"/>
              <a:pPr defTabSz="685783"/>
              <a:t>‹N°›</a:t>
            </a:fld>
            <a:r>
              <a:rPr lang="fr-FR" dirty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21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14" y="485778"/>
            <a:ext cx="8229600" cy="577453"/>
          </a:xfrm>
        </p:spPr>
        <p:txBody>
          <a:bodyPr>
            <a:normAutofit/>
          </a:bodyPr>
          <a:lstStyle>
            <a:lvl1pPr algn="l"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object 12"/>
          <p:cNvSpPr/>
          <p:nvPr userDrawn="1"/>
        </p:nvSpPr>
        <p:spPr>
          <a:xfrm>
            <a:off x="10" y="388875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6958"/>
            <a:endParaRPr>
              <a:solidFill>
                <a:prstClr val="black"/>
              </a:solidFill>
            </a:endParaRPr>
          </a:p>
        </p:txBody>
      </p:sp>
      <p:pic>
        <p:nvPicPr>
          <p:cNvPr id="8" name="Picture 26" descr="Logo_CMYK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402" y="4631191"/>
            <a:ext cx="843955" cy="4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99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3203848" y="1995686"/>
            <a:ext cx="5472608" cy="1080120"/>
          </a:xfrm>
          <a:prstGeom prst="rect">
            <a:avLst/>
          </a:prstGeo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 baseline="0">
                <a:solidFill>
                  <a:schemeClr val="bg1"/>
                </a:solidFill>
                <a:latin typeface="Stag Book" pitchFamily="50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  <a:latin typeface="Verdana" panose="020B0604030504040204" pitchFamily="34" charset="0"/>
              </a:rPr>
              <a:t>Click to add chapter title 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03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7260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27481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53463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58317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1435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8062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07246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0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8607829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p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65126" y="578645"/>
            <a:ext cx="8421689" cy="439971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FontTx/>
              <a:buNone/>
              <a:defRPr lang="en-US" sz="1350" b="1" spc="-23" smtClean="0">
                <a:solidFill>
                  <a:schemeClr val="tx2"/>
                </a:solidFill>
              </a:defRPr>
            </a:lvl1pPr>
            <a:lvl2pPr marL="140348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2pPr>
            <a:lvl3pPr marL="483190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3pPr>
            <a:lvl4pPr marL="826032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4pPr>
            <a:lvl5pPr marL="1168875" indent="0">
              <a:buFontTx/>
              <a:buNone/>
              <a:defRPr lang="en-GB" sz="1350">
                <a:latin typeface="+mn-lt"/>
                <a:ea typeface="+mn-ea"/>
                <a:cs typeface="+mn-cs"/>
              </a:defRPr>
            </a:lvl5pPr>
          </a:lstStyle>
          <a:p>
            <a:pPr marL="9509" marR="3803" lvl="0" defTabSz="342842">
              <a:lnSpc>
                <a:spcPct val="9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7" y="211792"/>
            <a:ext cx="4137025" cy="352316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NL" sz="1050" spc="-19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object 12"/>
          <p:cNvSpPr/>
          <p:nvPr/>
        </p:nvSpPr>
        <p:spPr>
          <a:xfrm>
            <a:off x="3" y="388875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35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7" y="4801057"/>
            <a:ext cx="36259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25356" algn="r">
              <a:lnSpc>
                <a:spcPts val="1332"/>
              </a:lnSpc>
              <a:defRPr sz="1200">
                <a:latin typeface="Stag Light"/>
                <a:cs typeface="Stag Light"/>
              </a:defRPr>
            </a:lvl1pPr>
          </a:lstStyle>
          <a:p>
            <a:pPr lvl="0" algn="r"/>
            <a:fld id="{CB59B384-42B2-4AEB-B4FD-F2BCF9C535CC}" type="slidenum">
              <a:rPr lang="en-GB" sz="825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lvl="0" algn="r"/>
              <a:t>‹N°›</a:t>
            </a:fld>
            <a:endParaRPr lang="en-GB" sz="82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3" y="4877270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3" y="4851247"/>
            <a:ext cx="1635224" cy="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50620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27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0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271649" y="1200150"/>
            <a:ext cx="7881797" cy="6096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496468-0413-4731-BC8D-F40F8207B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7920" y="4709602"/>
            <a:ext cx="1346844" cy="44190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r>
              <a:rPr lang="fr-FR" dirty="0"/>
              <a:t> - </a:t>
            </a:r>
            <a:fld id="{77513DED-9F41-6D4C-AADB-00EAAC4B4386}" type="slidenum">
              <a:rPr lang="fr-FR" smtClean="0"/>
              <a:pPr defTabSz="685783"/>
              <a:t>‹N°›</a:t>
            </a:fld>
            <a:r>
              <a:rPr lang="fr-FR" dirty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2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046562"/>
            <a:ext cx="4732337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215754"/>
            <a:ext cx="4732337" cy="1114425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38523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5106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530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9701" y="1091805"/>
            <a:ext cx="4297364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9463" y="1091805"/>
            <a:ext cx="4297363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527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647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879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602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7271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500"/>
            </a:lvl1pPr>
            <a:lvl2pPr>
              <a:defRPr sz="1500">
                <a:latin typeface="Verdana"/>
                <a:cs typeface="Verdana"/>
              </a:defRPr>
            </a:lvl2pPr>
            <a:lvl3pPr>
              <a:defRPr sz="1500">
                <a:latin typeface="Verdana"/>
                <a:cs typeface="Verdana"/>
              </a:defRPr>
            </a:lvl3pPr>
            <a:lvl4pPr>
              <a:defRPr sz="1500">
                <a:latin typeface="Verdana"/>
                <a:cs typeface="Verdana"/>
              </a:defRPr>
            </a:lvl4pPr>
            <a:lvl5pPr>
              <a:defRPr sz="1500">
                <a:latin typeface="Verdana"/>
                <a:cs typeface="Verdan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35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0:50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5907" y="1091481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501697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558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416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0839" y="282180"/>
            <a:ext cx="2185988" cy="42838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9700" y="282180"/>
            <a:ext cx="6408739" cy="4283869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489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26" y="-706594"/>
            <a:ext cx="10434122" cy="633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737426" y="-706594"/>
            <a:ext cx="10434122" cy="6338903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Stag LCG Book" charset="0"/>
                <a:ea typeface="Stag LCG Book" charset="0"/>
                <a:cs typeface="Stag LCG Boo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200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479635" y="4646845"/>
            <a:ext cx="1847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endParaRPr lang="en-US" sz="800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12931" y="4658001"/>
            <a:ext cx="2412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000" b="0" i="0">
                <a:solidFill>
                  <a:schemeClr val="bg1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518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9525" y="43178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80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 b="1" i="0"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2242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2nd top lin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843558"/>
            <a:ext cx="8748000" cy="372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3789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8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355" y="0"/>
            <a:ext cx="9142645" cy="5223468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0"/>
            <a:ext cx="9142645" cy="5144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5DCC47CD-747A-4ADE-9ED6-ED253FFD8F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" y="0"/>
            <a:ext cx="914129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6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61718" y="1091481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58248046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7F7A6-B4D3-4DD5-8C50-C097826E0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3D10F3-9FBA-49C1-89B0-D3BC9092334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DB35CE-7101-4A81-8867-51DBC1F74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83E6470-4D48-43D5-8E4C-1F19125465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" y="0"/>
            <a:ext cx="914129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-13545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9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324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0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871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9193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671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333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66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1481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31852344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5035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52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619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636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379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267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2132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0" i="0" baseline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Atos, the Atos logo, Atos Codex, Atos Consulting, Atos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Worldgrid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Worldline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BlueKiwi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Bull, Canopy the Open Cloud Company, Unify,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Yunano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Zero Email, Zero Email Certified and The Zero Email Company are registered trademarks of the Atos group. June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b="0" i="0" dirty="0">
              <a:solidFill>
                <a:schemeClr val="bg1"/>
              </a:solidFill>
              <a:latin typeface="Stag LCG Light" charset="0"/>
              <a:ea typeface="Stag LCG Light" charset="0"/>
              <a:cs typeface="Stag LCG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section nam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8613" y="1189038"/>
            <a:ext cx="8505826" cy="3279775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chemeClr val="tx1"/>
              </a:buClr>
              <a:buFont typeface="Stag Sans Book" pitchFamily="34" charset="0"/>
              <a:buChar char="•"/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 marL="382588" indent="-180975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 marL="723900" indent="-184150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 marL="914400" indent="-190500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 marL="1155700" indent="-231775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28613" y="393404"/>
            <a:ext cx="8505825" cy="6166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200" dirty="0"/>
            </a:lvl1pPr>
          </a:lstStyle>
          <a:p>
            <a:pPr lvl="0"/>
            <a:r>
              <a:rPr lang="en-US" dirty="0"/>
              <a:t>Click to edit the header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6447" y="202019"/>
            <a:ext cx="2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111440"/>
            <a:ext cx="2917052" cy="202424"/>
          </a:xfrm>
        </p:spPr>
        <p:txBody>
          <a:bodyPr lIns="0" tIns="0" rIns="0" bIns="0" anchor="ctr"/>
          <a:lstStyle>
            <a:lvl1pPr marL="0" indent="0">
              <a:buFontTx/>
              <a:buNone/>
              <a:defRPr sz="800" b="0" i="0">
                <a:solidFill>
                  <a:schemeClr val="tx1"/>
                </a:solidFill>
                <a:latin typeface="Stag Sans LCG Book" charset="0"/>
                <a:ea typeface="Stag Sans LCG Book" charset="0"/>
                <a:cs typeface="Stag Sans LCG Book" charset="0"/>
              </a:defRPr>
            </a:lvl1pPr>
            <a:lvl2pPr marL="270000" indent="0">
              <a:buFontTx/>
              <a:buNone/>
              <a:defRPr sz="1400"/>
            </a:lvl2pPr>
            <a:lvl3pPr marL="540000" indent="0">
              <a:buFontTx/>
              <a:buNone/>
              <a:defRPr sz="1400"/>
            </a:lvl3pPr>
            <a:lvl4pPr marL="810000" indent="0">
              <a:buFontTx/>
              <a:buNone/>
              <a:defRPr sz="1400"/>
            </a:lvl4pPr>
            <a:lvl5pPr marL="10800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section name</a:t>
            </a:r>
            <a:endParaRPr lang="en-GB" dirty="0"/>
          </a:p>
        </p:txBody>
      </p:sp>
      <p:pic>
        <p:nvPicPr>
          <p:cNvPr id="6" name="Picture 8" descr="logo_ED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72" y="336691"/>
            <a:ext cx="1512615" cy="59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7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046562"/>
            <a:ext cx="4732337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215754"/>
            <a:ext cx="4732337" cy="1114425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2701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33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17455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36170155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94971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0417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9701" y="1091805"/>
            <a:ext cx="4297364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9463" y="1091805"/>
            <a:ext cx="4297363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97483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7026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621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606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7271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500"/>
            </a:lvl1pPr>
            <a:lvl2pPr>
              <a:defRPr sz="1500">
                <a:latin typeface="Verdana"/>
                <a:cs typeface="Verdana"/>
              </a:defRPr>
            </a:lvl2pPr>
            <a:lvl3pPr>
              <a:defRPr sz="1500">
                <a:latin typeface="Verdana"/>
                <a:cs typeface="Verdana"/>
              </a:defRPr>
            </a:lvl3pPr>
            <a:lvl4pPr>
              <a:defRPr sz="1500">
                <a:latin typeface="Verdana"/>
                <a:cs typeface="Verdana"/>
              </a:defRPr>
            </a:lvl4pPr>
            <a:lvl5pPr>
              <a:defRPr sz="1500">
                <a:latin typeface="Verdana"/>
                <a:cs typeface="Verdan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8655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4984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1116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0839" y="282180"/>
            <a:ext cx="2185988" cy="42838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9700" y="282180"/>
            <a:ext cx="6408739" cy="4283869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06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oston-Matrix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1520" y="2745242"/>
            <a:ext cx="87849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036496" y="951003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520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82549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>
          <a:xfrm>
            <a:off x="-21106" y="0"/>
            <a:ext cx="916510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0"/>
          <a:stretch/>
        </p:blipFill>
        <p:spPr bwMode="auto">
          <a:xfrm>
            <a:off x="7485318" y="4372678"/>
            <a:ext cx="1497935" cy="55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2" y="4708984"/>
            <a:ext cx="3120894" cy="3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227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lIns="0" tIns="0" rIns="0" bIns="0" anchor="b" anchorCtr="0"/>
          <a:lstStyle>
            <a:lvl1pPr>
              <a:defRPr sz="3000" b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163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77430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1713642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310800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17/01/2018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830451" y="4646845"/>
            <a:ext cx="1483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GB" sz="8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18675907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0913516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98980636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0:50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5907" y="1091481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2853424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6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61718" y="1091481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223492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2nd top line 4 x Quarter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887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9512" y="2745242"/>
            <a:ext cx="885698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15566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346279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66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1481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18884112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33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17455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99267714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oston-Matrix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1520" y="2745242"/>
            <a:ext cx="87849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036496" y="951003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520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46981589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2nd top line 4 x Quarter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887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9512" y="2745242"/>
            <a:ext cx="885698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15566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136505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1784192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1421279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7617458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058037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268351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72990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9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29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32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28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31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Relationship Id="rId27" Type="http://schemas.openxmlformats.org/officeDocument/2006/relationships/slideLayout" Target="../slideLayouts/slideLayout111.xml"/><Relationship Id="rId30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907073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236700" y="4891975"/>
            <a:ext cx="252825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</a:t>
            </a:r>
            <a:r>
              <a:rPr lang="en-GB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Nov-18</a:t>
            </a:r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| Consulting/DDL| © Atos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71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9981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3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54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55" r:id="rId29"/>
    <p:sldLayoutId id="2147483682" r:id="rId30"/>
    <p:sldLayoutId id="2147483684" r:id="rId3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82179"/>
            <a:ext cx="8734425" cy="57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1" y="1091805"/>
            <a:ext cx="8747125" cy="347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02189" y="4901283"/>
            <a:ext cx="619125" cy="17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26" tIns="37514" rIns="75026" bIns="37514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347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675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347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675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3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01216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2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404813" indent="-20240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200">
          <a:solidFill>
            <a:srgbClr val="000000"/>
          </a:solidFill>
          <a:latin typeface="Verdana"/>
          <a:ea typeface="Arial" charset="0"/>
          <a:cs typeface="Verdana"/>
        </a:defRPr>
      </a:lvl2pPr>
      <a:lvl3pPr marL="607219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200">
          <a:solidFill>
            <a:srgbClr val="000000"/>
          </a:solidFill>
          <a:latin typeface="Verdana"/>
          <a:ea typeface="Arial" charset="0"/>
          <a:cs typeface="Verdana"/>
        </a:defRPr>
      </a:lvl3pPr>
      <a:lvl4pPr marL="810816" indent="-20240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200">
          <a:solidFill>
            <a:srgbClr val="000000"/>
          </a:solidFill>
          <a:latin typeface="+mn-lt"/>
          <a:ea typeface="Arial" charset="0"/>
          <a:cs typeface="+mn-cs"/>
        </a:defRPr>
      </a:lvl4pPr>
      <a:lvl5pPr marL="10120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5pPr>
      <a:lvl6pPr marL="13549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6pPr>
      <a:lvl7pPr marL="16978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7pPr>
      <a:lvl8pPr marL="20407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8pPr>
      <a:lvl9pPr marL="23836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30342" y="4719801"/>
            <a:ext cx="2646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AF32-36D4-7344-A3EF-96AB86137B92}" type="slidenum">
              <a:rPr lang="en-GB" sz="1000" b="0" i="0" smtClean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en-GB" sz="1000" b="0" i="0" dirty="0">
                <a:solidFill>
                  <a:schemeClr val="tx2"/>
                </a:solidFill>
                <a:latin typeface="Stag LCG Book" charset="0"/>
                <a:ea typeface="Stag LCG Book" charset="0"/>
                <a:cs typeface="Stag LCG Book" charset="0"/>
              </a:rPr>
              <a:t>  |  </a:t>
            </a:r>
            <a:r>
              <a:rPr lang="en-GB" sz="1000" b="0" i="0" dirty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000" b="0" i="0" dirty="0">
                <a:solidFill>
                  <a:schemeClr val="tx2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</p:spTree>
    <p:extLst>
      <p:ext uri="{BB962C8B-B14F-4D97-AF65-F5344CB8AC3E}">
        <p14:creationId xmlns:p14="http://schemas.microsoft.com/office/powerpoint/2010/main" val="31247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i="0" kern="1200" baseline="0">
          <a:solidFill>
            <a:schemeClr val="tx1"/>
          </a:solidFill>
          <a:latin typeface="Stag LCG Medium" charset="0"/>
          <a:ea typeface="Stag LCG Medium" charset="0"/>
          <a:cs typeface="Stag LCG Medium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82179"/>
            <a:ext cx="8734425" cy="57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1" y="1091805"/>
            <a:ext cx="8747125" cy="347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02189" y="4901283"/>
            <a:ext cx="619125" cy="17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26" tIns="37514" rIns="75026" bIns="37514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347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675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347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675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2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01216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2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404813" indent="-20240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200">
          <a:solidFill>
            <a:srgbClr val="000000"/>
          </a:solidFill>
          <a:latin typeface="Verdana"/>
          <a:ea typeface="Arial" charset="0"/>
          <a:cs typeface="Verdana"/>
        </a:defRPr>
      </a:lvl2pPr>
      <a:lvl3pPr marL="607219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200">
          <a:solidFill>
            <a:srgbClr val="000000"/>
          </a:solidFill>
          <a:latin typeface="Verdana"/>
          <a:ea typeface="Arial" charset="0"/>
          <a:cs typeface="Verdana"/>
        </a:defRPr>
      </a:lvl3pPr>
      <a:lvl4pPr marL="810816" indent="-20240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200">
          <a:solidFill>
            <a:srgbClr val="000000"/>
          </a:solidFill>
          <a:latin typeface="+mn-lt"/>
          <a:ea typeface="Arial" charset="0"/>
          <a:cs typeface="+mn-cs"/>
        </a:defRPr>
      </a:lvl4pPr>
      <a:lvl5pPr marL="10120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5pPr>
      <a:lvl6pPr marL="13549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6pPr>
      <a:lvl7pPr marL="16978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7pPr>
      <a:lvl8pPr marL="20407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8pPr>
      <a:lvl9pPr marL="23836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907073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236700" y="4891975"/>
            <a:ext cx="252825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</a:t>
            </a:r>
            <a:r>
              <a:rPr lang="en-GB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Nov-18</a:t>
            </a:r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| Consulting/DDL| © Atos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71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58313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1" r:id="rId30"/>
    <p:sldLayoutId id="2147483802" r:id="rId31"/>
    <p:sldLayoutId id="2147483803" r:id="rId3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39726" y="2286000"/>
            <a:ext cx="8804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>
            <a:extLst>
              <a:ext uri="{FF2B5EF4-FFF2-40B4-BE49-F238E27FC236}">
                <a16:creationId xmlns:a16="http://schemas.microsoft.com/office/drawing/2014/main" id="{5906D5AB-A71F-4899-A11E-5A485B26C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775" y="1059582"/>
            <a:ext cx="5740449" cy="1102519"/>
          </a:xfrm>
        </p:spPr>
        <p:txBody>
          <a:bodyPr/>
          <a:lstStyle/>
          <a:p>
            <a:r>
              <a:rPr lang="fr-FR" dirty="0"/>
              <a:t>Plénière – 2 ans de thèse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D61C6081-205B-43BA-A1D5-AABA25E4C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931" y="2320746"/>
            <a:ext cx="8312194" cy="1115100"/>
          </a:xfrm>
        </p:spPr>
        <p:txBody>
          <a:bodyPr/>
          <a:lstStyle/>
          <a:p>
            <a:r>
              <a:rPr lang="fr-FR" sz="1600" dirty="0"/>
              <a:t>Manon Mottier</a:t>
            </a:r>
          </a:p>
          <a:p>
            <a:r>
              <a:rPr lang="fr-FR" sz="1200" dirty="0"/>
              <a:t>24/06/2021</a:t>
            </a:r>
          </a:p>
        </p:txBody>
      </p:sp>
    </p:spTree>
    <p:extLst>
      <p:ext uri="{BB962C8B-B14F-4D97-AF65-F5344CB8AC3E}">
        <p14:creationId xmlns:p14="http://schemas.microsoft.com/office/powerpoint/2010/main" val="20780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2 : </a:t>
            </a:r>
            <a:r>
              <a:rPr lang="fr-FR" dirty="0"/>
              <a:t>Regroupement des clusters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Développement d'un algorithme de clustering hiérarchique utilisant les distances de transport optimales :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Réduction de la dimensionnalité : chaque cluster est représenté par un histogramme de sa TOA,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Calcul des distances entre les histogrammes des clusters en utilisant le transport optimal. 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Agrégation des 2 clusters les plus proches, c'est-à-dire les 2 clusters ayant les coûts de transport les plus bas.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Calcul des nouveaux coûts entre les anciens clusters et les nouveaux.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Répétition des étapes 2 à 4 jusqu'à ce qu'un seul cluster soit obtenu.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lvl="5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Visualisation des résultats sous forme de dendrogramme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56935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2 : </a:t>
            </a:r>
            <a:r>
              <a:rPr lang="fr-FR" dirty="0"/>
              <a:t>Regroupement des clusters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Construction d'un modèle de décision utilisant plusieurs métriques non supervisées pour couper le dendrogramme et arrêter le regroupement des clusters :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silhouette : mesure l'homogénéité du cluster en utilisant la différence entre tous les points du même cluster et la distance aux points des autres clusters.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Utilisation de 2 distances différentes pour plus de robustesse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</a:t>
            </a:r>
            <a:r>
              <a:rPr lang="fr-FR" dirty="0" err="1"/>
              <a:t>Calinski-Harabasz</a:t>
            </a:r>
            <a:r>
              <a:rPr lang="fr-FR" dirty="0"/>
              <a:t> : mesure la proportion de la variance inter-groupe par rapport à la variance intra-groupe (également appelé critère du ratio de variance).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Davies-</a:t>
            </a:r>
            <a:r>
              <a:rPr lang="fr-FR" dirty="0" err="1"/>
              <a:t>Bouldin</a:t>
            </a:r>
            <a:r>
              <a:rPr lang="fr-FR" dirty="0"/>
              <a:t> : mesure l'homogénéité en utilisant la distance entre un point et son centroïde et la distance entre les autres centroïdes.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</a:rPr>
              <a:t>Règle de la majorité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78975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Evaluation : </a:t>
            </a:r>
            <a:r>
              <a:rPr lang="fr-FR" dirty="0"/>
              <a:t>Qualité de la fusion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Construction d'un modèle d'évaluation pour mesurer la qualité de la fusion sur la base de 3 critères existants :</a:t>
            </a:r>
          </a:p>
          <a:p>
            <a:pPr marL="0" indent="0">
              <a:buNone/>
            </a:pPr>
            <a:endParaRPr lang="fr-FR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Homogénéité : mesure si tous les points d'un cluster donné appartiennent à la même classe (varie entre 0 et 1, 1 indiquant une homogénéité parfaite au sein du cluster).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Complétude : mesure si tous les points d'une classe donnée sont regroupés dans un seul cluster (varie entre 0 et 1, 1 indiquant qu'il n'y a pas de dispersion des données de la classe entre plusieurs clusters).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Taux de non-classification : mesure la quantité de données perdues au cours du processus (</a:t>
            </a:r>
            <a:r>
              <a:rPr lang="fr-FR" dirty="0" err="1"/>
              <a:t>ie</a:t>
            </a:r>
            <a:r>
              <a:rPr lang="fr-FR" dirty="0"/>
              <a:t> outliers). </a:t>
            </a:r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131480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3368B-84A1-42A5-98F7-7F890C5A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36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49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BAF7CC-9065-4B4E-8DFA-DB6CA5D8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diverses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2E2FEBA-9F0C-418A-AB9B-7D251ED2A6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967372"/>
              </p:ext>
            </p:extLst>
          </p:nvPr>
        </p:nvGraphicFramePr>
        <p:xfrm>
          <a:off x="4788024" y="1059582"/>
          <a:ext cx="3888432" cy="336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08">
                  <a:extLst>
                    <a:ext uri="{9D8B030D-6E8A-4147-A177-3AD203B41FA5}">
                      <a16:colId xmlns:a16="http://schemas.microsoft.com/office/drawing/2014/main" val="778853357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1048281463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1923667343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3301740559"/>
                    </a:ext>
                  </a:extLst>
                </a:gridCol>
              </a:tblGrid>
              <a:tr h="203778">
                <a:tc>
                  <a:txBody>
                    <a:bodyPr/>
                    <a:lstStyle/>
                    <a:p>
                      <a:r>
                        <a:rPr lang="fr-FR" dirty="0"/>
                        <a:t>Emetteur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Freq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65467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r>
                        <a:rPr lang="fr-FR" dirty="0"/>
                        <a:t>B4</a:t>
                      </a:r>
                    </a:p>
                    <a:p>
                      <a:r>
                        <a:rPr lang="fr-FR" dirty="0"/>
                        <a:t>Radar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Aéroporte / Chasse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9757</a:t>
                      </a:r>
                    </a:p>
                    <a:p>
                      <a:r>
                        <a:rPr lang="fr-FR" dirty="0"/>
                        <a:t>9812</a:t>
                      </a:r>
                    </a:p>
                    <a:p>
                      <a:r>
                        <a:rPr lang="fr-FR" dirty="0"/>
                        <a:t>9867</a:t>
                      </a:r>
                    </a:p>
                    <a:p>
                      <a:r>
                        <a:rPr lang="fr-FR" dirty="0"/>
                        <a:t>9922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1,5</a:t>
                      </a:r>
                    </a:p>
                    <a:p>
                      <a:r>
                        <a:rPr lang="fr-FR" dirty="0"/>
                        <a:t>14</a:t>
                      </a:r>
                    </a:p>
                    <a:p>
                      <a:r>
                        <a:rPr lang="fr-FR" dirty="0"/>
                        <a:t>0,7</a:t>
                      </a:r>
                    </a:p>
                    <a:p>
                      <a:r>
                        <a:rPr lang="fr-FR" dirty="0"/>
                        <a:t>38</a:t>
                      </a:r>
                    </a:p>
                    <a:p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429295"/>
                  </a:ext>
                </a:extLst>
              </a:tr>
              <a:tr h="1332393">
                <a:tc>
                  <a:txBody>
                    <a:bodyPr/>
                    <a:lstStyle/>
                    <a:p>
                      <a:r>
                        <a:rPr lang="fr-FR" dirty="0"/>
                        <a:t>D2</a:t>
                      </a:r>
                    </a:p>
                    <a:p>
                      <a:r>
                        <a:rPr lang="fr-FR" dirty="0"/>
                        <a:t>Radar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Aéroporte / Chasse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9600</a:t>
                      </a:r>
                    </a:p>
                    <a:p>
                      <a:r>
                        <a:rPr lang="fr-FR" dirty="0"/>
                        <a:t>9604</a:t>
                      </a:r>
                    </a:p>
                    <a:p>
                      <a:r>
                        <a:rPr lang="fr-FR" dirty="0"/>
                        <a:t>9608</a:t>
                      </a:r>
                    </a:p>
                    <a:p>
                      <a:r>
                        <a:rPr lang="fr-FR" dirty="0"/>
                        <a:t>9616</a:t>
                      </a:r>
                    </a:p>
                    <a:p>
                      <a:r>
                        <a:rPr lang="fr-FR" dirty="0"/>
                        <a:t>9624</a:t>
                      </a:r>
                    </a:p>
                    <a:p>
                      <a:r>
                        <a:rPr lang="fr-FR" dirty="0"/>
                        <a:t>9628</a:t>
                      </a:r>
                    </a:p>
                    <a:p>
                      <a:r>
                        <a:rPr lang="fr-FR" dirty="0"/>
                        <a:t>9632</a:t>
                      </a:r>
                    </a:p>
                    <a:p>
                      <a:r>
                        <a:rPr lang="fr-FR" dirty="0"/>
                        <a:t>9648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42</a:t>
                      </a:r>
                    </a:p>
                    <a:p>
                      <a:r>
                        <a:rPr lang="fr-FR" dirty="0"/>
                        <a:t>21</a:t>
                      </a:r>
                    </a:p>
                    <a:p>
                      <a:r>
                        <a:rPr lang="fr-FR" dirty="0"/>
                        <a:t>1,45</a:t>
                      </a:r>
                    </a:p>
                    <a:p>
                      <a:r>
                        <a:rPr lang="fr-FR" dirty="0"/>
                        <a:t>0,75</a:t>
                      </a:r>
                    </a:p>
                    <a:p>
                      <a:r>
                        <a:rPr lang="fr-FR" dirty="0"/>
                        <a:t>3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487728"/>
                  </a:ext>
                </a:extLst>
              </a:tr>
            </a:tbl>
          </a:graphicData>
        </a:graphic>
      </p:graphicFrame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B01997DD-5117-42A2-9C66-ABC4C333A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97328"/>
              </p:ext>
            </p:extLst>
          </p:nvPr>
        </p:nvGraphicFramePr>
        <p:xfrm>
          <a:off x="323528" y="1067346"/>
          <a:ext cx="2032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89674345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1295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Emetteur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Pulses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076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18 046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055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483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026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FCE8E420-F881-4C1A-9785-86FFB15EB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280" y="555526"/>
            <a:ext cx="6120934" cy="458797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8EF59-869F-487C-83BF-3D3B37D8841B}"/>
              </a:ext>
            </a:extLst>
          </p:cNvPr>
          <p:cNvSpPr/>
          <p:nvPr/>
        </p:nvSpPr>
        <p:spPr>
          <a:xfrm>
            <a:off x="3707904" y="3075806"/>
            <a:ext cx="216024" cy="1728192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3E8AB2-7306-4BCA-B339-597AFCFF019F}"/>
              </a:ext>
            </a:extLst>
          </p:cNvPr>
          <p:cNvCxnSpPr>
            <a:cxnSpLocks/>
            <a:stCxn id="7" idx="1"/>
            <a:endCxn id="16" idx="3"/>
          </p:cNvCxnSpPr>
          <p:nvPr/>
        </p:nvCxnSpPr>
        <p:spPr>
          <a:xfrm flipH="1" flipV="1">
            <a:off x="2566327" y="2391730"/>
            <a:ext cx="1141577" cy="1548172"/>
          </a:xfrm>
          <a:prstGeom prst="straightConnector1">
            <a:avLst/>
          </a:prstGeom>
          <a:ln w="12700"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E5DA83C-6CAB-41BF-A6A3-7C0550A27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97" y="1527633"/>
            <a:ext cx="2197630" cy="1728193"/>
          </a:xfrm>
          <a:prstGeom prst="rect">
            <a:avLst/>
          </a:prstGeom>
          <a:ln w="12700">
            <a:solidFill>
              <a:srgbClr val="FE581A"/>
            </a:solidFill>
          </a:ln>
        </p:spPr>
      </p:pic>
    </p:spTree>
    <p:extLst>
      <p:ext uri="{BB962C8B-B14F-4D97-AF65-F5344CB8AC3E}">
        <p14:creationId xmlns:p14="http://schemas.microsoft.com/office/powerpoint/2010/main" val="288537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16CA5B98-3635-4597-9B71-114C45586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288" y="411510"/>
            <a:ext cx="6135080" cy="4731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400" dirty="0"/>
              <a:t>HDBSCAN</a:t>
            </a:r>
            <a:endParaRPr lang="fr-FR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881A948-DCC6-439A-B63A-06B5EE9B1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174400"/>
              </p:ext>
            </p:extLst>
          </p:nvPr>
        </p:nvGraphicFramePr>
        <p:xfrm>
          <a:off x="457023" y="1203598"/>
          <a:ext cx="2331369" cy="1137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123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78181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37445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0373085"/>
                  </a:ext>
                </a:extLst>
              </a:tr>
            </a:tbl>
          </a:graphicData>
        </a:graphic>
      </p:graphicFrame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BBF0EE3-FD74-49D0-8ACD-4A35070D801B}"/>
              </a:ext>
            </a:extLst>
          </p:cNvPr>
          <p:cNvCxnSpPr>
            <a:cxnSpLocks/>
            <a:stCxn id="9" idx="1"/>
            <a:endCxn id="15" idx="3"/>
          </p:cNvCxnSpPr>
          <p:nvPr/>
        </p:nvCxnSpPr>
        <p:spPr>
          <a:xfrm flipH="1" flipV="1">
            <a:off x="2546830" y="3522510"/>
            <a:ext cx="1017058" cy="345384"/>
          </a:xfrm>
          <a:prstGeom prst="straightConnector1">
            <a:avLst/>
          </a:prstGeom>
          <a:ln w="12700"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C60645-36A4-4B0E-8010-7A0465DF3F40}"/>
              </a:ext>
            </a:extLst>
          </p:cNvPr>
          <p:cNvSpPr/>
          <p:nvPr/>
        </p:nvSpPr>
        <p:spPr>
          <a:xfrm>
            <a:off x="3563888" y="3003798"/>
            <a:ext cx="216024" cy="1728192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EFDEC41-3F01-4CD1-9BD9-D6A3E7FC1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62" y="2658414"/>
            <a:ext cx="2265668" cy="1728192"/>
          </a:xfrm>
          <a:prstGeom prst="rect">
            <a:avLst/>
          </a:prstGeom>
          <a:ln w="12700">
            <a:solidFill>
              <a:srgbClr val="FE581A"/>
            </a:solidFill>
          </a:ln>
        </p:spPr>
      </p:pic>
    </p:spTree>
    <p:extLst>
      <p:ext uri="{BB962C8B-B14F-4D97-AF65-F5344CB8AC3E}">
        <p14:creationId xmlns:p14="http://schemas.microsoft.com/office/powerpoint/2010/main" val="4228547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TOA</a:t>
            </a:r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7F88859-EA2C-4BBF-BBB8-4812EF9D5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968090"/>
              </p:ext>
            </p:extLst>
          </p:nvPr>
        </p:nvGraphicFramePr>
        <p:xfrm>
          <a:off x="755576" y="1779662"/>
          <a:ext cx="2088232" cy="136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97D18C68-CAFE-4B12-B396-08A5E8F6D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72360"/>
            <a:ext cx="6084168" cy="497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22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7587952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1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2499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/>
                        <a:t>Paramètres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/>
                        <a:t>Variable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/>
                        <a:t>TOA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/>
                        <a:t>Cut optimal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/>
                        <a:t>Type de données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/>
                        <a:t>Histogrammes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/>
                        <a:t>Spécificités des données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/>
                        <a:t>Nombre d’impulsions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/>
                        <a:t>Bins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DAB07F10-AFF1-4656-BD20-9B1A89D7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038046"/>
            <a:ext cx="5364088" cy="41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78" y="1275606"/>
            <a:ext cx="8744847" cy="2724894"/>
          </a:xfrm>
        </p:spPr>
        <p:txBody>
          <a:bodyPr/>
          <a:lstStyle/>
          <a:p>
            <a:pPr marL="300038" indent="-300038">
              <a:buFont typeface="+mj-lt"/>
              <a:buAutoNum type="romanUcPeriod"/>
            </a:pPr>
            <a:r>
              <a:rPr lang="fr-FR" sz="1800" dirty="0"/>
              <a:t>Introduction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Approche proposée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Applications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Conclusions</a:t>
            </a:r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70988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2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435B16C-C2D5-4D88-8E34-A1C97EB3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95476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D8A5DFA0-4D6C-422D-9220-FA60662EC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070116"/>
            <a:ext cx="5220072" cy="40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82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236024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3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avec le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B18B9CF-68DE-4F54-960A-BE3EEB86E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13540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Niveaux cumulés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C9D54CEF-D879-4454-97A8-1001CF051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987314"/>
            <a:ext cx="5440908" cy="41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26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15BB4CD-45D6-48CB-B41E-A7F703D71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4" y="1712475"/>
            <a:ext cx="2774056" cy="22373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C4BB62F-CE68-4EF1-8E8D-524A23A44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333" y="1002629"/>
            <a:ext cx="2303333" cy="17590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E461EEA-A58D-4000-8B2B-83907F786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501" y="3008097"/>
            <a:ext cx="2146076" cy="165082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7ACB768-758F-473E-B278-EE388C3D7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825" y="1044873"/>
            <a:ext cx="2412599" cy="17441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C6B7E68-8D40-4AC4-AECB-D9F29DB91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522" y="3042724"/>
            <a:ext cx="2221203" cy="159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0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FREQ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F0E635-CCB9-4626-88AA-51D72D929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31" y="1723874"/>
            <a:ext cx="2757876" cy="21278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26FB71-2527-4304-8D2D-CBE9BE0E6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440" y="992790"/>
            <a:ext cx="2408683" cy="18065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055FBC-D495-4B9E-B108-6392D601F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223" y="2973223"/>
            <a:ext cx="2219553" cy="167727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63F9A14-75DE-4C55-B006-24F7A1735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825" y="1110847"/>
            <a:ext cx="2194505" cy="166213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B55FB67-14B3-4D74-BC93-C6C28DEF9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771" y="2958327"/>
            <a:ext cx="2359917" cy="174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92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</a:t>
            </a:r>
            <a:br>
              <a:rPr lang="fr-FR" dirty="0"/>
            </a:br>
            <a:r>
              <a:rPr lang="fr-FR" sz="1400" dirty="0"/>
              <a:t>DI x TOA</a:t>
            </a:r>
            <a:br>
              <a:rPr lang="fr-FR" sz="1400" dirty="0"/>
            </a:br>
            <a:endParaRPr lang="fr-FR" sz="1200" i="1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EFDD657-FAB6-47AE-8514-EACED2EB913B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1B864EC-3750-4EFD-A832-B6B34B497FEC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CFBAFA74-0D57-44B2-BD73-D68D85EE586E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734F98C-3C81-470E-9347-DB351DC7BB6B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83E4105-5C58-4E2C-9F20-FE9F55349CA5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4E4B0DE-F8AB-4986-AEBB-81353A79AB8B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A29B8AA-2634-422F-8A21-009136D4BBFA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3EE54BE-D63F-4F1B-82CF-91972F2292C8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82CE6A31-75B3-4C30-B244-81E83C9B0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1" y="1881114"/>
            <a:ext cx="2763493" cy="215350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E22D2D2-C19E-4BD0-8D48-46B615F46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155" y="984606"/>
            <a:ext cx="2279690" cy="179301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7B30062-D0CB-483C-8765-D332A14BE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513" y="3050402"/>
            <a:ext cx="2044973" cy="161046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B169F83-5013-4B44-98E8-833D03D7D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559" y="1066775"/>
            <a:ext cx="2159322" cy="162867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57E0313-AEDF-4AB0-8EED-EB4B2BB5F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870" y="2990001"/>
            <a:ext cx="2115011" cy="166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29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</a:t>
            </a:r>
            <a:br>
              <a:rPr lang="fr-FR" sz="1400" dirty="0"/>
            </a:br>
            <a:endParaRPr lang="fr-FR" sz="1200" i="1"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5F4272E-B250-4CBF-8AB5-898288023172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3E2B50B9-E380-46CA-85F7-819B432AAC93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D888E1E0-E1D4-4381-98DC-D9B26951B3E8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B60AF5E-BA18-4E24-B227-56DA611D0BD0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8339693-E05B-4A00-93C7-90FF1C3D11A7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EE61AD1-0FF2-4CAF-9D66-3D6469C63343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050EC09-36E7-48FA-B4D7-04D39EFB39F5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170CC58-4F29-4E99-815A-38EFFE431721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6A5B4088-7D78-462A-932F-215E0952A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8" y="1784066"/>
            <a:ext cx="2893689" cy="220834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CA1E2D-2510-4A7F-BDDF-490C5EE9E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892" y="1012643"/>
            <a:ext cx="2289743" cy="17577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C87C563-2A5C-4C6B-B24B-0CEF10637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241" y="2968500"/>
            <a:ext cx="2207517" cy="170619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93DC070-1B26-479C-9EAC-47C2FEA2F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143" y="1030035"/>
            <a:ext cx="2348025" cy="175773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E308DB1-827B-42CB-888E-3633B62EB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5396" y="2975725"/>
            <a:ext cx="2207517" cy="169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26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 zoom</a:t>
            </a:r>
            <a:br>
              <a:rPr lang="fr-FR" sz="1400" dirty="0"/>
            </a:br>
            <a:endParaRPr lang="fr-FR" sz="1200" i="1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44B393E-E44E-4050-A0A8-7D07F60A04EE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729CB48-1D85-447D-BE4C-31E44058C87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78F4D3F-F0BA-412C-829C-C3F9C498A538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C8D7B6C-B0A6-4DDB-AD76-383BAA484E79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987C486-F026-4741-ABF9-C3B1FBEA392C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5EB20E4-69C0-46DC-83FF-688916150CE7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EDFB394-9FC7-4349-A6BC-9A7EDE5F9DDD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D1F137A0-DA5C-4C34-A72A-B9E1D4F817DF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A7A1D1E6-39F2-4601-A7FA-B1C8B0A56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89" y="1802961"/>
            <a:ext cx="2767988" cy="21136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CF08762-3021-4B3A-B12F-B009EE708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871" y="1020887"/>
            <a:ext cx="2200257" cy="17368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F19E381-9011-4B64-952F-7802C6A01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73" y="3021890"/>
            <a:ext cx="2044451" cy="160803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7C5752A-10A2-4FB0-9F45-A762DED8B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1047049"/>
            <a:ext cx="2175386" cy="16755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C3F3F8C-0992-4F98-8080-97EBAF1B6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3038286"/>
            <a:ext cx="2100635" cy="16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32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Statistiques</a:t>
            </a:r>
            <a:endParaRPr lang="fr-FR" dirty="0"/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EDD5BBE9-5A6D-4C50-B784-AA3A2AE91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85325"/>
              </p:ext>
            </p:extLst>
          </p:nvPr>
        </p:nvGraphicFramePr>
        <p:xfrm>
          <a:off x="1259631" y="1779662"/>
          <a:ext cx="6624737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31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157721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222039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836132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  <a:gridCol w="771814">
                  <a:extLst>
                    <a:ext uri="{9D8B030D-6E8A-4147-A177-3AD203B41FA5}">
                      <a16:colId xmlns:a16="http://schemas.microsoft.com/office/drawing/2014/main" val="4166305214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Méthode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Clusters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 avec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836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8702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C003BC7-9A43-4823-93C5-A287F09E6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357" y="409746"/>
            <a:ext cx="6178643" cy="4731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8EF59-869F-487C-83BF-3D3B37D8841B}"/>
              </a:ext>
            </a:extLst>
          </p:cNvPr>
          <p:cNvSpPr/>
          <p:nvPr/>
        </p:nvSpPr>
        <p:spPr>
          <a:xfrm>
            <a:off x="3491880" y="2946755"/>
            <a:ext cx="360040" cy="1773201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3E8AB2-7306-4BCA-B339-597AFCFF019F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 flipV="1">
            <a:off x="2792763" y="2571750"/>
            <a:ext cx="699117" cy="1261606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AA481B68-F758-449E-AD97-41EC6F90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73404"/>
            <a:ext cx="2541243" cy="1996691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63949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378647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400" dirty="0"/>
              <a:t>HDBSCAN</a:t>
            </a:r>
            <a:endParaRPr lang="fr-FR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881A948-DCC6-439A-B63A-06B5EE9B1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868344"/>
              </p:ext>
            </p:extLst>
          </p:nvPr>
        </p:nvGraphicFramePr>
        <p:xfrm>
          <a:off x="467544" y="1203598"/>
          <a:ext cx="2232248" cy="2908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083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36592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551573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991399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1252356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260576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8479372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481288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9896141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0204312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3102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205017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9000143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37445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0373085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17827880-DBFD-4DF2-8483-D3434854F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762748"/>
            <a:ext cx="6156176" cy="436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59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TOA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11A6C6-8998-482F-B1AB-91FEF847A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E8ED5D8-1188-497B-AFE1-EFFA2C2C5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949951"/>
              </p:ext>
            </p:extLst>
          </p:nvPr>
        </p:nvGraphicFramePr>
        <p:xfrm>
          <a:off x="286274" y="1779662"/>
          <a:ext cx="1999726" cy="136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863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99863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88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7400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1 : HAC avec distances du Transport Optimal sur la TOA</a:t>
            </a:r>
            <a:br>
              <a:rPr lang="fr-FR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319141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AF6D9C96-DA54-4851-9F31-95015960E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001006"/>
            <a:ext cx="5436096" cy="41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48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435B16C-C2D5-4D88-8E34-A1C97EB3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434657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6D7A1149-8147-47A8-AD3D-5C3A24DD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2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70EFC4-7D66-4030-A0B6-BC3C1E411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019426"/>
            <a:ext cx="5292080" cy="412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73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B18B9CF-68DE-4F54-960A-BE3EEB86E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903592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Niveaux cumulés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7A65179F-2858-4BC7-92BC-E6566940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236024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3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avec le LEVEL</a:t>
            </a:r>
            <a:br>
              <a:rPr lang="fr-FR" sz="1400" u="sng" dirty="0"/>
            </a:br>
            <a:endParaRPr lang="fr-FR" sz="1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7D19311-3FE6-46F8-91BD-39D58826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043111"/>
            <a:ext cx="5292080" cy="41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50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54901685-AF12-48BB-9C8E-C45C26DD5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7" y="1912996"/>
            <a:ext cx="2845767" cy="1749555"/>
          </a:xfrm>
          <a:prstGeom prst="rect">
            <a:avLst/>
          </a:prstGeom>
        </p:spPr>
      </p:pic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A97781C0-2812-440C-8EED-A792B4145275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34300C9-502A-472A-A1F2-9BB2B015BD28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F5EEED4E-8552-47CF-A04B-D8B2A0CC6108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9D38ACA-211F-4A28-8326-0925EBEF75EC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25825F3-B0A3-4651-B663-B4D1351BB8BF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C66828C-49F3-42B7-9919-2EAB3A3AC77E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37A9D6F-1251-4642-AE8C-77941CB5895C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C1E505E-EBCC-4F27-90A0-56A700BED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885" y="1075690"/>
            <a:ext cx="2521743" cy="162286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3A457D-7FC7-48B6-92D1-B86466F53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775" y="2986332"/>
            <a:ext cx="2659385" cy="167365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4C89CD4-4A26-474B-8748-57DD02E1A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439" y="2967946"/>
            <a:ext cx="2288480" cy="169203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B1BF4F9-7559-438A-9523-891D74094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1795" y="1075690"/>
            <a:ext cx="2343344" cy="15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90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FREQ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ABD8A686-1EA0-4D15-9BE9-A1C7E39BA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5" y="1714496"/>
            <a:ext cx="2860311" cy="2146555"/>
          </a:xfrm>
          <a:prstGeom prst="rect">
            <a:avLst/>
          </a:prstGeom>
        </p:spPr>
      </p:pic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6894CBB6-55BF-40B6-B7C2-0ECC347FF6D6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38D833E1-BDE8-4280-A257-A496E14E25A6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DB4D503E-8743-4C23-9223-C96CA19AF30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54C956A-D14C-40AC-BA18-499699C6DBDA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9B96566-47B6-41D4-9F92-DEE93BCDEC3C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56EBEAD-3B7E-45F6-A6AA-0E054B1EE448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2317ECD-89D1-40B7-98A1-EA1D00A1089A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AE800B1-0A2A-4B42-B62B-2C18B418D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775" y="2957869"/>
            <a:ext cx="2350962" cy="16871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A51A69E-4587-44D4-B2BF-FF6269411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908" y="1062616"/>
            <a:ext cx="2265309" cy="16490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16B3CCE-A1BE-46FB-AADF-F7D33E92D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4757" y="2963872"/>
            <a:ext cx="2240460" cy="17108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329877B-8F3F-4FB9-A341-3C92BD1FEF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128" y="1104464"/>
            <a:ext cx="2173609" cy="16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41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DI x TOA</a:t>
            </a:r>
            <a:br>
              <a:rPr lang="fr-FR" dirty="0"/>
            </a:br>
            <a:endParaRPr lang="fr-FR" sz="1200" i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B2A2CF-FE80-4F75-B39C-7401009AD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69" y="1708267"/>
            <a:ext cx="2943433" cy="2245730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A680B9A-756A-45AF-9806-31A96F87FF33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FC1F2BC-E74A-4E9D-85EB-F03122780EC8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5613C42-CA24-4411-93CC-CA149F0E807B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2F6B6F8-6F72-4BDD-B573-67E960A5082F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C08074E-F5FB-4C9D-9F68-92F026147940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A991A7C-CE36-478E-9F91-D3557888B7F7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512E170-C204-4ABD-BD5D-C18796B83AE0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6BB4B21-4372-4123-BB73-A2EE7D8E0B9F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C44E66-B878-4939-B7FD-384A7911D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7" y="2961175"/>
            <a:ext cx="2323931" cy="17135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D2FAD0D-D97E-441E-A3FA-19538097A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468" y="1071852"/>
            <a:ext cx="2225063" cy="1675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4732EDF-E549-4F0A-B29C-0A0896338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381" y="2981695"/>
            <a:ext cx="2210150" cy="170556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2D700B5-B226-41D8-8296-D6D01AE83B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8521" y="1071852"/>
            <a:ext cx="2159322" cy="15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6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</a:t>
            </a:r>
            <a:br>
              <a:rPr lang="fr-FR" dirty="0"/>
            </a:br>
            <a:endParaRPr lang="fr-FR" sz="1200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0E08E9-882B-485B-AD27-B9FBFF063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4" y="1743207"/>
            <a:ext cx="2875044" cy="2233149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42B48D3-4D98-4D74-83C7-CC718BF6BBA2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9772037-DAF8-4662-B70B-B61B920CC18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1B3BAB8-8C7E-4097-B887-09A923461084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0665FC25-6986-4A43-9DDC-D858C7F56541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698778A-A98B-46A0-87FB-C54120139870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D465DFE-3CE4-40AC-9A33-4885E731A30B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8CD1246-4BE2-477C-B9C1-6D35456F6FE8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052D6CB-726D-4484-884D-544E8025AFC5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86E857-4578-4DD6-99D2-E6DBF8447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133" y="2964839"/>
            <a:ext cx="2197993" cy="16716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F8DFFEE-1907-4AFD-B57E-4CBAA6AF8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157" y="1000992"/>
            <a:ext cx="2343686" cy="17790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1DD8DE8-14C4-4A1C-A4B0-C02D4FA95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003" y="2931790"/>
            <a:ext cx="2197993" cy="16946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748206C-B747-4673-B764-5374655EA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491" y="1016222"/>
            <a:ext cx="2343687" cy="176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10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 zoom</a:t>
            </a:r>
            <a:br>
              <a:rPr lang="fr-FR" dirty="0"/>
            </a:br>
            <a:endParaRPr lang="fr-FR" sz="1200" i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5187FAE-2BFE-4148-807C-FE899C9B8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842446"/>
            <a:ext cx="2933139" cy="2041342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A813619-B2AF-4A1B-84AD-54A4F57F51DF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9EE150A-E4C3-40DA-95F3-A35F471158A6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1101289-C9E8-4500-8CBA-7632B3949B28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A503A4A9-3B2C-48B3-A633-F148B026362E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FB339BB-B3AE-46A0-827E-723483C71FC7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5A25F5E-BF20-440C-AC20-601DC69E80DE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5AEF138-4EE9-454C-8587-CDD4F1DDEC0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957DB23-5780-430B-A3CC-5933759EA51A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910F8C-9E13-447C-BEC8-5227E334B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65" y="2988081"/>
            <a:ext cx="2173609" cy="16138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E57FFFA-5F90-42AE-B825-07698575A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602" y="1049929"/>
            <a:ext cx="2196391" cy="166190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513CA7D-60DA-43EC-8442-A0FCFF5A8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472" y="2957869"/>
            <a:ext cx="2299384" cy="17245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C1E3F98-F0D2-4C12-88EB-30C9E93BD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233" y="1117009"/>
            <a:ext cx="2115671" cy="15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7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7" y="1143000"/>
            <a:ext cx="5799296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Contexte :</a:t>
            </a:r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Utilisation et développement d'outils d'apprentissage automatique dans le domaine de la guerre électronique, plus particulièrement pour le RADAR passif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Amélioration du traitement des signaux RADAR grâce aux approches de Machine Learning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Le dé-entrelacement des signaux RADAR comprend les techniques capables de :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Séparer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Caractériser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Identifier tous les émetteurs présents dans le signal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7714E4-4E95-4295-944C-CB9968518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74" y="1374452"/>
            <a:ext cx="1348822" cy="606970"/>
          </a:xfrm>
          <a:prstGeom prst="rect">
            <a:avLst/>
          </a:prstGeom>
        </p:spPr>
      </p:pic>
      <p:pic>
        <p:nvPicPr>
          <p:cNvPr id="5" name="Picture 2" descr="Université Paris-Saclay">
            <a:extLst>
              <a:ext uri="{FF2B5EF4-FFF2-40B4-BE49-F238E27FC236}">
                <a16:creationId xmlns:a16="http://schemas.microsoft.com/office/drawing/2014/main" id="{A1BB490E-C794-4A81-A796-136B15112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2931790"/>
            <a:ext cx="120013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46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B8E370A-7B0D-4ACF-AAC3-F51B581B0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439332"/>
              </p:ext>
            </p:extLst>
          </p:nvPr>
        </p:nvGraphicFramePr>
        <p:xfrm>
          <a:off x="1259631" y="1779662"/>
          <a:ext cx="6624737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31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157721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222039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836132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  <a:gridCol w="771814">
                  <a:extLst>
                    <a:ext uri="{9D8B030D-6E8A-4147-A177-3AD203B41FA5}">
                      <a16:colId xmlns:a16="http://schemas.microsoft.com/office/drawing/2014/main" val="4166305214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Méthode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Clusters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 avec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00159A59-B480-46C2-8E6C-FD16C176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Statistiques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088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534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C8D30C4-F7B6-4E8F-B997-E014881C7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86447"/>
            <a:ext cx="6012160" cy="463214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8EF59-869F-487C-83BF-3D3B37D8841B}"/>
              </a:ext>
            </a:extLst>
          </p:cNvPr>
          <p:cNvSpPr/>
          <p:nvPr/>
        </p:nvSpPr>
        <p:spPr>
          <a:xfrm>
            <a:off x="4349773" y="2931790"/>
            <a:ext cx="792088" cy="1756900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3E8AB2-7306-4BCA-B339-597AFCFF019F}"/>
              </a:ext>
            </a:extLst>
          </p:cNvPr>
          <p:cNvCxnSpPr>
            <a:cxnSpLocks/>
            <a:stCxn id="7" idx="1"/>
            <a:endCxn id="10" idx="3"/>
          </p:cNvCxnSpPr>
          <p:nvPr/>
        </p:nvCxnSpPr>
        <p:spPr>
          <a:xfrm flipH="1" flipV="1">
            <a:off x="2555776" y="3755516"/>
            <a:ext cx="1793997" cy="54724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8605620-8840-484E-A0A4-91DFF0AD9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58" y="2891420"/>
            <a:ext cx="2220218" cy="1728192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EEAA7B6-505A-4F6F-BE01-363C71F68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58" y="1006956"/>
            <a:ext cx="2220217" cy="1636802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F23747-1CB1-4594-996F-9301C2CFCD3C}"/>
              </a:ext>
            </a:extLst>
          </p:cNvPr>
          <p:cNvSpPr/>
          <p:nvPr/>
        </p:nvSpPr>
        <p:spPr>
          <a:xfrm>
            <a:off x="3623492" y="2099331"/>
            <a:ext cx="2244651" cy="256395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E5CAC50-7685-48B0-9F1F-ADE64EF40B7A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flipH="1" flipV="1">
            <a:off x="2555775" y="1825357"/>
            <a:ext cx="1067717" cy="402172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747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A29C4EF-034F-4F80-B2C8-179158658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51470"/>
            <a:ext cx="5940152" cy="3760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400" dirty="0"/>
              <a:t>HDBSCAN</a:t>
            </a:r>
            <a:endParaRPr lang="fr-FR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881A948-DCC6-439A-B63A-06B5EE9B1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12598"/>
              </p:ext>
            </p:extLst>
          </p:nvPr>
        </p:nvGraphicFramePr>
        <p:xfrm>
          <a:off x="3214392" y="3873857"/>
          <a:ext cx="3652954" cy="1224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168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33979561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45826659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152947376"/>
                    </a:ext>
                  </a:extLst>
                </a:gridCol>
                <a:gridCol w="529498">
                  <a:extLst>
                    <a:ext uri="{9D8B030D-6E8A-4147-A177-3AD203B41FA5}">
                      <a16:colId xmlns:a16="http://schemas.microsoft.com/office/drawing/2014/main" val="1504415452"/>
                    </a:ext>
                  </a:extLst>
                </a:gridCol>
              </a:tblGrid>
              <a:tr h="168096"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1006242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6823086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6179005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8819849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7898002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7547692"/>
                  </a:ext>
                </a:extLst>
              </a:tr>
            </a:tbl>
          </a:graphicData>
        </a:graphic>
      </p:graphicFrame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BBF0EE3-FD74-49D0-8ACD-4A35070D801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2705613" y="2730945"/>
            <a:ext cx="1520191" cy="740915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C60645-36A4-4B0E-8010-7A0465DF3F40}"/>
              </a:ext>
            </a:extLst>
          </p:cNvPr>
          <p:cNvSpPr/>
          <p:nvPr/>
        </p:nvSpPr>
        <p:spPr>
          <a:xfrm>
            <a:off x="4225804" y="1902853"/>
            <a:ext cx="778244" cy="1656184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283620-17C2-4827-BACA-582C78C1C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89" y="2787774"/>
            <a:ext cx="2491724" cy="177112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A629BAE-CBB3-4D04-9441-B76AD6F62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89" y="1020839"/>
            <a:ext cx="2491724" cy="1668367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A07ABDD-BAE5-4A98-9AC8-F41D37D87CF4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705613" y="1487349"/>
            <a:ext cx="930283" cy="166199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FAAF2B9-5697-4631-8BB1-B07D9858F5D7}"/>
              </a:ext>
            </a:extLst>
          </p:cNvPr>
          <p:cNvSpPr/>
          <p:nvPr/>
        </p:nvSpPr>
        <p:spPr>
          <a:xfrm>
            <a:off x="3635896" y="1372237"/>
            <a:ext cx="2088232" cy="230224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DD9233-F6C7-4CAE-A77B-A8FA83A2FD6E}"/>
              </a:ext>
            </a:extLst>
          </p:cNvPr>
          <p:cNvSpPr/>
          <p:nvPr/>
        </p:nvSpPr>
        <p:spPr>
          <a:xfrm>
            <a:off x="6444208" y="3415021"/>
            <a:ext cx="292702" cy="144016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BF6620E-7D69-4DBF-A0A2-7108AB055DE6}"/>
              </a:ext>
            </a:extLst>
          </p:cNvPr>
          <p:cNvCxnSpPr>
            <a:cxnSpLocks/>
            <a:stCxn id="19" idx="2"/>
            <a:endCxn id="24" idx="2"/>
          </p:cNvCxnSpPr>
          <p:nvPr/>
        </p:nvCxnSpPr>
        <p:spPr>
          <a:xfrm>
            <a:off x="6590559" y="3559037"/>
            <a:ext cx="1472031" cy="533002"/>
          </a:xfrm>
          <a:prstGeom prst="straightConnector1">
            <a:avLst/>
          </a:prstGeom>
          <a:ln w="12700"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B8EDEC98-DBF8-4ABF-BDE6-F965F3252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7092280" y="4092039"/>
            <a:ext cx="1940619" cy="262850"/>
          </a:xfrm>
          <a:prstGeom prst="rect">
            <a:avLst/>
          </a:prstGeom>
          <a:ln>
            <a:solidFill>
              <a:srgbClr val="FE581A"/>
            </a:solidFill>
          </a:ln>
        </p:spPr>
      </p:pic>
    </p:spTree>
    <p:extLst>
      <p:ext uri="{BB962C8B-B14F-4D97-AF65-F5344CB8AC3E}">
        <p14:creationId xmlns:p14="http://schemas.microsoft.com/office/powerpoint/2010/main" val="1020418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TOA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93434"/>
              </p:ext>
            </p:extLst>
          </p:nvPr>
        </p:nvGraphicFramePr>
        <p:xfrm>
          <a:off x="360310" y="1779662"/>
          <a:ext cx="1979442" cy="136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721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89721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C38745FD-5840-4227-B6D5-3E4E71BA4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763" y="0"/>
            <a:ext cx="66792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83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673365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9072E3CF-A46B-4E26-AF9D-E5AC3C99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7400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1 : HAC avec distances du Transport Optimal sur la TOA</a:t>
            </a:r>
            <a:br>
              <a:rPr lang="fr-FR" dirty="0"/>
            </a:br>
            <a:endParaRPr lang="fr-FR" sz="1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A670012-1228-44CC-9523-23F72623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030462"/>
            <a:ext cx="5508104" cy="411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75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435B16C-C2D5-4D88-8E34-A1C97EB3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962951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CDCDD3D5-A8C1-4B45-8687-76ED104E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2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6F53E19-345E-4B5B-AD24-8B7043DDB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472" y="977098"/>
            <a:ext cx="5368528" cy="41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828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B18B9CF-68DE-4F54-960A-BE3EEB86E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077555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Niveaux cumulés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DC94B4E1-BAE5-4FAE-B14F-D685E706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236024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3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avec le LEVEL</a:t>
            </a:r>
            <a:br>
              <a:rPr lang="fr-FR" sz="1400" u="sng" dirty="0"/>
            </a:br>
            <a:endParaRPr lang="fr-FR" sz="1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5E8300-710C-43F1-A72D-76B7A8C04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032085"/>
            <a:ext cx="5436096" cy="41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37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</a:t>
            </a:r>
            <a:br>
              <a:rPr lang="fr-FR" dirty="0"/>
            </a:br>
            <a:r>
              <a:rPr lang="fr-FR" sz="1400" dirty="0"/>
              <a:t>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8689D8-CE12-4A47-B795-DCB5556C93C0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AF4594-E280-43AE-A805-171FCFD7EB42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F108CE-44F5-45D3-BBA8-BAC1184EE2A1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FF826-63F8-46C6-9D01-F6F4BBAC42B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9D9314-CF8F-4531-85D0-1A628FB165D8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CF97D0-F4A0-4340-B1E5-B50345BFA008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2A4D0-3EEE-46BA-B875-443E67D0521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80557A-B131-49D4-B994-F05337F9F4E4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1FB6DE-C761-4846-8E17-AAC9CD1BD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5" y="1749655"/>
            <a:ext cx="2932364" cy="21629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D5C643-7A40-4C3C-B53A-5228EDBF5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397" y="2974043"/>
            <a:ext cx="2241205" cy="17292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EBD10F9-A6DE-486A-9863-9CAA8119B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051" y="3026056"/>
            <a:ext cx="2416472" cy="16252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8E15D20-2006-460B-AD39-54BA4C125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397" y="1086102"/>
            <a:ext cx="2241194" cy="16020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EA7CA63-94D5-4C21-8B43-ECFD70530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157" y="1080753"/>
            <a:ext cx="2128723" cy="162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72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FREQ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8689D8-CE12-4A47-B795-DCB5556C93C0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AF4594-E280-43AE-A805-171FCFD7EB42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F108CE-44F5-45D3-BBA8-BAC1184EE2A1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FF826-63F8-46C6-9D01-F6F4BBAC42B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9D9314-CF8F-4531-85D0-1A628FB165D8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CF97D0-F4A0-4340-B1E5-B50345BFA008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2A4D0-3EEE-46BA-B875-443E67D0521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80557A-B131-49D4-B994-F05337F9F4E4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88BFDD-E8C0-4429-8933-B09CDAF43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0" y="1749802"/>
            <a:ext cx="2915823" cy="216265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759A3C2-2EDE-435F-BE49-CB0AF747F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142" y="2941048"/>
            <a:ext cx="2283718" cy="17001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8998A6E-F043-49FB-AABB-D92241B5A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345" y="2941047"/>
            <a:ext cx="2406127" cy="17001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0F1E5B5-5712-4186-939E-DC586C92E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440" y="1018127"/>
            <a:ext cx="2406127" cy="17913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6FF9E17-77E1-4249-821E-2AAAD0F7B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127" y="1029900"/>
            <a:ext cx="2374775" cy="171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1143000"/>
            <a:ext cx="8744847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Principaux challenges :</a:t>
            </a:r>
          </a:p>
          <a:p>
            <a:pPr marL="0" indent="0">
              <a:buNone/>
            </a:pPr>
            <a:endParaRPr lang="fr-FR" b="1" u="sng" dirty="0"/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Certains </a:t>
            </a:r>
            <a:r>
              <a:rPr lang="fr-FR" dirty="0" err="1"/>
              <a:t>RADARs</a:t>
            </a:r>
            <a:r>
              <a:rPr lang="fr-FR" dirty="0"/>
              <a:t> ne transmettent pas de façon continue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Données bruitées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Problèmes d'</a:t>
            </a:r>
            <a:r>
              <a:rPr lang="fr-FR" dirty="0" err="1"/>
              <a:t>identifiabilité</a:t>
            </a:r>
            <a:r>
              <a:rPr lang="fr-FR" dirty="0"/>
              <a:t> : Différents </a:t>
            </a:r>
            <a:r>
              <a:rPr lang="fr-FR" dirty="0" err="1"/>
              <a:t>RADARs</a:t>
            </a:r>
            <a:r>
              <a:rPr lang="fr-FR" dirty="0"/>
              <a:t> peuvent avoir des caractéristiques très proches / identiques (par exemple, dans les aéroports ou les ports...).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Volume et hétérogénéité : Signaux de différentes tailles (de 50 impulsions à plus de 1 000 000 d'impulsions) pouvant contenir jusqu'à 10 RADAR(s).</a:t>
            </a:r>
          </a:p>
        </p:txBody>
      </p:sp>
    </p:spTree>
    <p:extLst>
      <p:ext uri="{BB962C8B-B14F-4D97-AF65-F5344CB8AC3E}">
        <p14:creationId xmlns:p14="http://schemas.microsoft.com/office/powerpoint/2010/main" val="35395169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DI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8689D8-CE12-4A47-B795-DCB5556C93C0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AF4594-E280-43AE-A805-171FCFD7EB42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F108CE-44F5-45D3-BBA8-BAC1184EE2A1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FF826-63F8-46C6-9D01-F6F4BBAC42B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9D9314-CF8F-4531-85D0-1A628FB165D8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CF97D0-F4A0-4340-B1E5-B50345BFA008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2A4D0-3EEE-46BA-B875-443E67D0521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80557A-B131-49D4-B994-F05337F9F4E4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0439B1-A516-4D28-B87C-73540A26E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6" y="1682531"/>
            <a:ext cx="2882761" cy="22972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8CE73E4-0B08-4614-8508-9BCB9826D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998" y="2972788"/>
            <a:ext cx="2230004" cy="17305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6C41CE3-E3F2-4BEF-A751-228B642EA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863" y="2928565"/>
            <a:ext cx="2299141" cy="17747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3702EC5-DAA5-48BB-B7B7-FB69BCC17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998" y="1044135"/>
            <a:ext cx="2231863" cy="17019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B2B2F54-024E-4849-AF74-B7E075804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465" y="1075243"/>
            <a:ext cx="2276539" cy="17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727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8689D8-CE12-4A47-B795-DCB5556C93C0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AF4594-E280-43AE-A805-171FCFD7EB42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F108CE-44F5-45D3-BBA8-BAC1184EE2A1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FF826-63F8-46C6-9D01-F6F4BBAC42B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9D9314-CF8F-4531-85D0-1A628FB165D8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CF97D0-F4A0-4340-B1E5-B50345BFA008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2A4D0-3EEE-46BA-B875-443E67D0521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80557A-B131-49D4-B994-F05337F9F4E4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5A6EBB-9BA3-4302-AD71-D9CE5D280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6" y="1765740"/>
            <a:ext cx="2903883" cy="215943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0270F9B-8692-440B-A4A6-94EA1F8E9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673" y="2952676"/>
            <a:ext cx="2316390" cy="17491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3B55ED7-DE70-4919-AF53-626B66F4C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340" y="2949559"/>
            <a:ext cx="2246116" cy="17522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BCC6D1-8281-403B-8F55-5C57B8225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4013" y="1002272"/>
            <a:ext cx="2282676" cy="178550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EF7C72-C524-4B3E-BA1F-F2E3E7644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5643" y="1078433"/>
            <a:ext cx="2135509" cy="16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880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 zoom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8689D8-CE12-4A47-B795-DCB5556C93C0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AF4594-E280-43AE-A805-171FCFD7EB42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F108CE-44F5-45D3-BBA8-BAC1184EE2A1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FF826-63F8-46C6-9D01-F6F4BBAC42B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9D9314-CF8F-4531-85D0-1A628FB165D8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CF97D0-F4A0-4340-B1E5-B50345BFA008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2A4D0-3EEE-46BA-B875-443E67D0521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80557A-B131-49D4-B994-F05337F9F4E4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DCECBB-601F-49A9-A8AA-EBD36DE3C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5878"/>
            <a:ext cx="2961810" cy="22678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060ABA-7294-4F32-AD08-C145FA8AD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806" y="2926863"/>
            <a:ext cx="2246208" cy="172223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15B6718-7FD2-4370-A300-0EFDB2303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818" y="2971657"/>
            <a:ext cx="2257413" cy="17075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186A60C-7598-4CD7-93BD-D4B0D8090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892" y="1038035"/>
            <a:ext cx="2293812" cy="17497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973AAD-3DDB-430B-A399-47EBD036E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635" y="1059582"/>
            <a:ext cx="2285763" cy="17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891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BCFFECD-3B0A-4063-8C6E-05FEE4661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058567"/>
              </p:ext>
            </p:extLst>
          </p:nvPr>
        </p:nvGraphicFramePr>
        <p:xfrm>
          <a:off x="1259631" y="1740600"/>
          <a:ext cx="6624737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31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157721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222039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836132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  <a:gridCol w="771814">
                  <a:extLst>
                    <a:ext uri="{9D8B030D-6E8A-4147-A177-3AD203B41FA5}">
                      <a16:colId xmlns:a16="http://schemas.microsoft.com/office/drawing/2014/main" val="4166305214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Méthode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Clusters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 avec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66895F3B-F785-4405-8268-B3764DDF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Statistiques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8210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869B4-955D-4AA7-B228-C0D34514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005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Publication d’un article et participation à la conférence IEEE Radar </a:t>
            </a:r>
            <a:r>
              <a:rPr lang="fr-FR" dirty="0" err="1"/>
              <a:t>Conference</a:t>
            </a:r>
            <a:r>
              <a:rPr lang="fr-FR" dirty="0"/>
              <a:t> 2021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Prochaines étapes :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Création d’une métrique pour évaluer les regroupements entre les clusters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Création d’une méthode pour normaliser les données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44654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44016" y="2161405"/>
            <a:ext cx="3779912" cy="206652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Thank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</a:rPr>
              <a:t>For more information please contact:</a:t>
            </a:r>
          </a:p>
          <a:p>
            <a:pPr marL="0" indent="0">
              <a:buNone/>
            </a:pP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Manon MOTTIER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manon.mottier@atos.net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249974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46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Description des données :</a:t>
            </a:r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Simulation des données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Chaque jeu de données est composé d'impulsions RADAR, décrites par seulement 4 caractéristiques :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Frequency (F),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Pulse </a:t>
            </a:r>
            <a:r>
              <a:rPr lang="fr-FR" dirty="0" err="1"/>
              <a:t>Width</a:t>
            </a:r>
            <a:r>
              <a:rPr lang="fr-FR" dirty="0"/>
              <a:t> (PW)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 err="1"/>
              <a:t>Level</a:t>
            </a:r>
            <a:r>
              <a:rPr lang="fr-FR" dirty="0"/>
              <a:t> (L)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Time of </a:t>
            </a:r>
            <a:r>
              <a:rPr lang="fr-FR" dirty="0" err="1"/>
              <a:t>Arrival</a:t>
            </a:r>
            <a:r>
              <a:rPr lang="fr-FR" dirty="0"/>
              <a:t> (TOA)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Pas d'utilisation de la dTOA	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Pas de supposition sur la forme d'onde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Paramètre non supervisé mais évaluation des méthodes sur des ensembles de données étiquetées.</a:t>
            </a:r>
          </a:p>
        </p:txBody>
      </p:sp>
    </p:spTree>
    <p:extLst>
      <p:ext uri="{BB962C8B-B14F-4D97-AF65-F5344CB8AC3E}">
        <p14:creationId xmlns:p14="http://schemas.microsoft.com/office/powerpoint/2010/main" val="13480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Approche</a:t>
            </a:r>
            <a:r>
              <a:rPr lang="en-US" dirty="0"/>
              <a:t> </a:t>
            </a:r>
            <a:r>
              <a:rPr lang="en-US" dirty="0" err="1"/>
              <a:t>proposée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6004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Méthodologie :</a:t>
            </a:r>
            <a:r>
              <a:rPr lang="fr-FR" dirty="0"/>
              <a:t> Implémentation d’une stratégie en 2 étapes</a:t>
            </a:r>
          </a:p>
          <a:p>
            <a:pPr marL="0" indent="0">
              <a:buNone/>
            </a:pPr>
            <a:endParaRPr lang="fr-FR" b="1" u="sng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810BBFA-B04C-489F-A301-73934AB55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701708"/>
              </p:ext>
            </p:extLst>
          </p:nvPr>
        </p:nvGraphicFramePr>
        <p:xfrm>
          <a:off x="755576" y="1707654"/>
          <a:ext cx="763284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81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1 : </a:t>
            </a:r>
            <a:r>
              <a:rPr lang="fr-FR" dirty="0"/>
              <a:t>Clustering avec HDBSCAN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Application de l'algorithme de clustering sur deux </a:t>
            </a:r>
            <a:r>
              <a:rPr lang="fr-FR" dirty="0" err="1"/>
              <a:t>features</a:t>
            </a:r>
            <a:r>
              <a:rPr lang="fr-FR" dirty="0"/>
              <a:t> : la fréquence et la durée d'impulsion.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Pourquoi HDBSCAN ?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Algorithme non supervisé qui permet de rechercher des clusters de densité(s) variable(s).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Peu de paramètres à optimiser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err="1"/>
              <a:t>Sur-estimation</a:t>
            </a:r>
            <a:r>
              <a:rPr lang="fr-FR" dirty="0"/>
              <a:t> du nombre de clusters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Permet de recevoir des </a:t>
            </a:r>
            <a:r>
              <a:rPr lang="fr-FR" dirty="0" err="1"/>
              <a:t>RADARs</a:t>
            </a:r>
            <a:r>
              <a:rPr lang="fr-FR" dirty="0"/>
              <a:t> qui n'émettent pas en continu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Chaque cluster ne doit pas contenir les observations de différents </a:t>
            </a:r>
            <a:r>
              <a:rPr lang="fr-FR" dirty="0" err="1"/>
              <a:t>RADARs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578173788"/>
      </p:ext>
    </p:extLst>
  </p:cSld>
  <p:clrMapOvr>
    <a:masterClrMapping/>
  </p:clrMapOvr>
</p:sld>
</file>

<file path=ppt/theme/theme1.xml><?xml version="1.0" encoding="utf-8"?>
<a:theme xmlns:a="http://schemas.openxmlformats.org/drawingml/2006/main" name="Atos_2016_16-9_templat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tos v4.0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Technology Unit H1 2016" id="{856ECD45-8D35-1B4B-A616-96EDB291CD92}" vid="{97D919D0-DC5F-584B-A116-7A582B9704CC}"/>
    </a:ext>
  </a:extLst>
</a:theme>
</file>

<file path=ppt/theme/theme4.xml><?xml version="1.0" encoding="utf-8"?>
<a:theme xmlns:a="http://schemas.openxmlformats.org/drawingml/2006/main" name="1_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tos_2016_16-9_templat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Atos_2016_16-9_template</Template>
  <TotalTime>0</TotalTime>
  <Words>2076</Words>
  <Application>Microsoft Office PowerPoint</Application>
  <PresentationFormat>Affichage à l'écran (16:9)</PresentationFormat>
  <Paragraphs>646</Paragraphs>
  <Slides>56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56</vt:i4>
      </vt:variant>
    </vt:vector>
  </HeadingPairs>
  <TitlesOfParts>
    <vt:vector size="76" baseType="lpstr">
      <vt:lpstr>Arial</vt:lpstr>
      <vt:lpstr>Calibri</vt:lpstr>
      <vt:lpstr>Lucida Sans</vt:lpstr>
      <vt:lpstr>Lucida Sans Unicode</vt:lpstr>
      <vt:lpstr>Roboto Light</vt:lpstr>
      <vt:lpstr>Stag LCG Book</vt:lpstr>
      <vt:lpstr>Stag LCG Light</vt:lpstr>
      <vt:lpstr>Stag LCG Medium</vt:lpstr>
      <vt:lpstr>Stag LCG Semibold</vt:lpstr>
      <vt:lpstr>Stag Sans Book</vt:lpstr>
      <vt:lpstr>Stag Sans LCG Book</vt:lpstr>
      <vt:lpstr>Stag Sans LCG Light</vt:lpstr>
      <vt:lpstr>Times New Roman</vt:lpstr>
      <vt:lpstr>Verdana</vt:lpstr>
      <vt:lpstr>Wingdings</vt:lpstr>
      <vt:lpstr>Atos_2016_16-9_template</vt:lpstr>
      <vt:lpstr>New Atos Template with corporate colours</vt:lpstr>
      <vt:lpstr>1_Atos v4.0</vt:lpstr>
      <vt:lpstr>1_New Atos Template with corporate colours</vt:lpstr>
      <vt:lpstr>1_Atos_2016_16-9_template</vt:lpstr>
      <vt:lpstr>Plénière – 2 ans de thèse</vt:lpstr>
      <vt:lpstr>Plan</vt:lpstr>
      <vt:lpstr>Introduction</vt:lpstr>
      <vt:lpstr>Introduction</vt:lpstr>
      <vt:lpstr>Introduction</vt:lpstr>
      <vt:lpstr>Introduction</vt:lpstr>
      <vt:lpstr>Approche proposée</vt:lpstr>
      <vt:lpstr>Approche proposée</vt:lpstr>
      <vt:lpstr>Approche proposée</vt:lpstr>
      <vt:lpstr>Approche proposée</vt:lpstr>
      <vt:lpstr>Approche proposée</vt:lpstr>
      <vt:lpstr>Approche proposée</vt:lpstr>
      <vt:lpstr>Applications</vt:lpstr>
      <vt:lpstr>CAS D’application 1</vt:lpstr>
      <vt:lpstr>Informations diverses</vt:lpstr>
      <vt:lpstr>Données brutes</vt:lpstr>
      <vt:lpstr>Clustering HDBSCAN</vt:lpstr>
      <vt:lpstr>Histogrammes TOA</vt:lpstr>
      <vt:lpstr>Dendrogramme Méthode 1 : HAC avec distances du Transport Optimal sur la TOA </vt:lpstr>
      <vt:lpstr>Dendrogramme Méthode 2 : HAC avec distances du Transport Optimal sur le LEVEL </vt:lpstr>
      <vt:lpstr>Dendrogramme Méthode 3 : HAC avec distances du Transport Optimal sur la TOA avec le LEVEL </vt:lpstr>
      <vt:lpstr>Regroupements finaux FREQ x DI </vt:lpstr>
      <vt:lpstr>Regroupements finaux FREQ x TOA </vt:lpstr>
      <vt:lpstr>Regroupements finaux  DI x TOA </vt:lpstr>
      <vt:lpstr>Regroupements finaux LEVEL x TOA </vt:lpstr>
      <vt:lpstr>Regroupements finaux LEVEL x TOA zoom </vt:lpstr>
      <vt:lpstr>Regroupements finaux Statistiques</vt:lpstr>
      <vt:lpstr>CAS D’application 2</vt:lpstr>
      <vt:lpstr>Données brutes</vt:lpstr>
      <vt:lpstr>Clustering HDBSCAN</vt:lpstr>
      <vt:lpstr>Histogrammes TOA</vt:lpstr>
      <vt:lpstr>Dendrogramme Méthode 1 : HAC avec distances du Transport Optimal sur la TOA </vt:lpstr>
      <vt:lpstr>Dendrogramme Méthode 2 : HAC avec distances du Transport Optimal sur le LEVEL </vt:lpstr>
      <vt:lpstr>Dendrogramme Méthode 3 : HAC avec distances du Transport Optimal sur la TOA avec le LEVEL </vt:lpstr>
      <vt:lpstr>Regroupements finaux FREQ x DI </vt:lpstr>
      <vt:lpstr>Regroupements finaux FREQ x TOA </vt:lpstr>
      <vt:lpstr>Regroupements finaux DI x TOA </vt:lpstr>
      <vt:lpstr>Regroupements finaux LEVEL x TOA </vt:lpstr>
      <vt:lpstr>Regroupements finaux LEVEL x TOA zoom </vt:lpstr>
      <vt:lpstr>Regroupements finaux Statistiques</vt:lpstr>
      <vt:lpstr>CAS D’application 3</vt:lpstr>
      <vt:lpstr>Données brutes</vt:lpstr>
      <vt:lpstr>Clustering HDBSCAN</vt:lpstr>
      <vt:lpstr>Histogrammes TOA</vt:lpstr>
      <vt:lpstr>Dendrogramme Méthode 1 : HAC avec distances du Transport Optimal sur la TOA </vt:lpstr>
      <vt:lpstr>Dendrogramme Méthode 2 : HAC avec distances du Transport Optimal sur le LEVEL </vt:lpstr>
      <vt:lpstr>Dendrogramme Méthode 3 : HAC avec distances du Transport Optimal sur la TOA avec le LEVEL </vt:lpstr>
      <vt:lpstr>Regroupements finaux  FREQ x DI </vt:lpstr>
      <vt:lpstr>Regroupements finaux FREQ x TOA </vt:lpstr>
      <vt:lpstr>Regroupements finaux DI x TOA </vt:lpstr>
      <vt:lpstr>Regroupements finaux LEVEL x TOA </vt:lpstr>
      <vt:lpstr>Regroupements finaux LEVEL x TOA zoom </vt:lpstr>
      <vt:lpstr>Regroupements finaux Statistiques</vt:lpstr>
      <vt:lpstr>Conclusion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/>
  <cp:revision>27</cp:revision>
  <dcterms:created xsi:type="dcterms:W3CDTF">2017-04-26T14:42:54Z</dcterms:created>
  <dcterms:modified xsi:type="dcterms:W3CDTF">2021-06-22T08:33:24Z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-855785316</vt:i4>
  </property>
  <property fmtid="{D5CDD505-2E9C-101B-9397-08002B2CF9AE}" pid="4" name="_PreviousAdHocReviewCycleID">
    <vt:i4>-344032757</vt:i4>
  </property>
  <property fmtid="{D5CDD505-2E9C-101B-9397-08002B2CF9AE}" pid="5" name="MSIP_Label_e463cba9-5f6c-478d-9329-7b2295e4e8ed_Enabled">
    <vt:lpwstr>true</vt:lpwstr>
  </property>
  <property fmtid="{D5CDD505-2E9C-101B-9397-08002B2CF9AE}" pid="6" name="MSIP_Label_e463cba9-5f6c-478d-9329-7b2295e4e8ed_SetDate">
    <vt:lpwstr>2021-03-31T08:23:35Z</vt:lpwstr>
  </property>
  <property fmtid="{D5CDD505-2E9C-101B-9397-08002B2CF9AE}" pid="7" name="MSIP_Label_e463cba9-5f6c-478d-9329-7b2295e4e8ed_Method">
    <vt:lpwstr>Standard</vt:lpwstr>
  </property>
  <property fmtid="{D5CDD505-2E9C-101B-9397-08002B2CF9AE}" pid="8" name="MSIP_Label_e463cba9-5f6c-478d-9329-7b2295e4e8ed_Name">
    <vt:lpwstr>All Employees_2</vt:lpwstr>
  </property>
  <property fmtid="{D5CDD505-2E9C-101B-9397-08002B2CF9AE}" pid="9" name="MSIP_Label_e463cba9-5f6c-478d-9329-7b2295e4e8ed_SiteId">
    <vt:lpwstr>33440fc6-b7c7-412c-bb73-0e70b0198d5a</vt:lpwstr>
  </property>
  <property fmtid="{D5CDD505-2E9C-101B-9397-08002B2CF9AE}" pid="10" name="MSIP_Label_e463cba9-5f6c-478d-9329-7b2295e4e8ed_ActionId">
    <vt:lpwstr>761df80f-dacb-447b-b2d1-460f593e9a9f</vt:lpwstr>
  </property>
  <property fmtid="{D5CDD505-2E9C-101B-9397-08002B2CF9AE}" pid="11" name="MSIP_Label_e463cba9-5f6c-478d-9329-7b2295e4e8ed_ContentBits">
    <vt:lpwstr>0</vt:lpwstr>
  </property>
</Properties>
</file>