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700" r:id="rId2"/>
    <p:sldMasterId id="2147483724" r:id="rId3"/>
    <p:sldMasterId id="2147483751" r:id="rId4"/>
    <p:sldMasterId id="2147483770" r:id="rId5"/>
  </p:sldMasterIdLst>
  <p:notesMasterIdLst>
    <p:notesMasterId r:id="rId61"/>
  </p:notesMasterIdLst>
  <p:handoutMasterIdLst>
    <p:handoutMasterId r:id="rId62"/>
  </p:handoutMasterIdLst>
  <p:sldIdLst>
    <p:sldId id="325" r:id="rId6"/>
    <p:sldId id="4195" r:id="rId7"/>
    <p:sldId id="393" r:id="rId8"/>
    <p:sldId id="4273" r:id="rId9"/>
    <p:sldId id="4275" r:id="rId10"/>
    <p:sldId id="4276" r:id="rId11"/>
    <p:sldId id="331" r:id="rId12"/>
    <p:sldId id="4277" r:id="rId13"/>
    <p:sldId id="4278" r:id="rId14"/>
    <p:sldId id="4279" r:id="rId15"/>
    <p:sldId id="4280" r:id="rId16"/>
    <p:sldId id="4281" r:id="rId17"/>
    <p:sldId id="406" r:id="rId18"/>
    <p:sldId id="4253" r:id="rId19"/>
    <p:sldId id="4318" r:id="rId20"/>
    <p:sldId id="4208" r:id="rId21"/>
    <p:sldId id="4265" r:id="rId22"/>
    <p:sldId id="4285" r:id="rId23"/>
    <p:sldId id="4264" r:id="rId24"/>
    <p:sldId id="4286" r:id="rId25"/>
    <p:sldId id="4287" r:id="rId26"/>
    <p:sldId id="4288" r:id="rId27"/>
    <p:sldId id="4289" r:id="rId28"/>
    <p:sldId id="4290" r:id="rId29"/>
    <p:sldId id="4291" r:id="rId30"/>
    <p:sldId id="4268" r:id="rId31"/>
    <p:sldId id="4292" r:id="rId32"/>
    <p:sldId id="4293" r:id="rId33"/>
    <p:sldId id="4294" r:id="rId34"/>
    <p:sldId id="4295" r:id="rId35"/>
    <p:sldId id="4296" r:id="rId36"/>
    <p:sldId id="4297" r:id="rId37"/>
    <p:sldId id="4298" r:id="rId38"/>
    <p:sldId id="4299" r:id="rId39"/>
    <p:sldId id="4300" r:id="rId40"/>
    <p:sldId id="4301" r:id="rId41"/>
    <p:sldId id="4302" r:id="rId42"/>
    <p:sldId id="4303" r:id="rId43"/>
    <p:sldId id="4304" r:id="rId44"/>
    <p:sldId id="4305" r:id="rId45"/>
    <p:sldId id="4306" r:id="rId46"/>
    <p:sldId id="4307" r:id="rId47"/>
    <p:sldId id="4308" r:id="rId48"/>
    <p:sldId id="4309" r:id="rId49"/>
    <p:sldId id="4310" r:id="rId50"/>
    <p:sldId id="4311" r:id="rId51"/>
    <p:sldId id="4312" r:id="rId52"/>
    <p:sldId id="4313" r:id="rId53"/>
    <p:sldId id="4314" r:id="rId54"/>
    <p:sldId id="4315" r:id="rId55"/>
    <p:sldId id="4316" r:id="rId56"/>
    <p:sldId id="4317" r:id="rId57"/>
    <p:sldId id="407" r:id="rId58"/>
    <p:sldId id="4282" r:id="rId59"/>
    <p:sldId id="347" r:id="rId60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81A"/>
    <a:srgbClr val="83BE50"/>
    <a:srgbClr val="B29F00"/>
    <a:srgbClr val="00AEEF"/>
    <a:srgbClr val="174760"/>
    <a:srgbClr val="E9242A"/>
    <a:srgbClr val="669900"/>
    <a:srgbClr val="F2F2F2"/>
    <a:srgbClr val="0066A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9" autoAdjust="0"/>
    <p:restoredTop sz="94944" autoAdjust="0"/>
  </p:normalViewPr>
  <p:slideViewPr>
    <p:cSldViewPr>
      <p:cViewPr varScale="1">
        <p:scale>
          <a:sx n="145" d="100"/>
          <a:sy n="145" d="100"/>
        </p:scale>
        <p:origin x="50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240" y="14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8D35-C925-4B78-8BD4-A0245E8CA4FD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</dgm:pt>
    <dgm:pt modelId="{C9D8EE4F-F58D-4351-8E4C-1A706AF70CA8}">
      <dgm:prSet phldrT="[Texte]" custT="1"/>
      <dgm:spPr>
        <a:xfrm rot="5400000">
          <a:off x="-302696" y="303984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gm:t>
    </dgm:pt>
    <dgm:pt modelId="{7194B44B-34E5-4721-9DD5-A1D963DD8194}" type="parTrans" cxnId="{352765BA-077C-466D-B0D7-8E8DB2052A61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00175-DBAE-4259-B402-B68AD4B0B3F4}" type="sibTrans" cxnId="{352765BA-077C-466D-B0D7-8E8DB2052A61}">
      <dgm:prSet custT="1"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26307-C979-4230-A607-5D8431FA6670}">
      <dgm:prSet phldrT="[Texte]" custT="1"/>
      <dgm:spPr>
        <a:xfrm rot="5400000">
          <a:off x="-302696" y="2033721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gm:t>
    </dgm:pt>
    <dgm:pt modelId="{5D5A0C2E-FF7B-43C6-AA77-7CE1AB804109}" type="par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CED16-12B6-4A22-83BC-B43F376CF4E6}" type="sib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E9DC3-8CA0-450E-884C-B1BD3762AC7D}">
      <dgm:prSet custT="1"/>
      <dgm:spPr>
        <a:xfrm rot="5400000">
          <a:off x="3509968" y="-2096095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gm:t>
    </dgm:pt>
    <dgm:pt modelId="{0900770E-1168-40C5-BC90-0A2C31DD7386}" type="par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B069B-2B6F-4BBE-B7D0-99F6F8AACE62}" type="sib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0F58E-1F74-40CD-B108-6CEB8FE4F95E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1EEB112-652E-4F78-939E-A756EDFD0096}" type="par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0F051-9002-4F94-BE55-F76313286E73}" type="sib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74E4F-8AE0-4F8C-BB1A-1BFA2615DFF6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</dgm:t>
    </dgm:pt>
    <dgm:pt modelId="{924A398A-B7EA-4C36-87E9-05F4D8C26A54}" type="parTrans" cxnId="{113830D0-6185-4784-90B8-DAB10D7572C2}">
      <dgm:prSet/>
      <dgm:spPr/>
      <dgm:t>
        <a:bodyPr/>
        <a:lstStyle/>
        <a:p>
          <a:endParaRPr lang="fr-FR" sz="1600"/>
        </a:p>
      </dgm:t>
    </dgm:pt>
    <dgm:pt modelId="{B2AD6BFE-0EB2-4E36-8B7B-2E27B4064E49}" type="sibTrans" cxnId="{113830D0-6185-4784-90B8-DAB10D7572C2}">
      <dgm:prSet/>
      <dgm:spPr/>
      <dgm:t>
        <a:bodyPr/>
        <a:lstStyle/>
        <a:p>
          <a:endParaRPr lang="fr-FR" sz="1600"/>
        </a:p>
      </dgm:t>
    </dgm:pt>
    <dgm:pt modelId="{F7619597-FF2E-42BA-80BB-C12C5BD46269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gm:t>
    </dgm:pt>
    <dgm:pt modelId="{CA11DA1C-189D-401B-BE82-E385C3487DB1}" type="parTrans" cxnId="{C7CEDD33-03C0-4438-B64D-CA3A8553762F}">
      <dgm:prSet/>
      <dgm:spPr/>
      <dgm:t>
        <a:bodyPr/>
        <a:lstStyle/>
        <a:p>
          <a:endParaRPr lang="fr-FR" sz="1600"/>
        </a:p>
      </dgm:t>
    </dgm:pt>
    <dgm:pt modelId="{5F711C29-111C-47DC-B6FB-07188C0C18E6}" type="sibTrans" cxnId="{C7CEDD33-03C0-4438-B64D-CA3A8553762F}">
      <dgm:prSet/>
      <dgm:spPr/>
      <dgm:t>
        <a:bodyPr/>
        <a:lstStyle/>
        <a:p>
          <a:endParaRPr lang="fr-FR" sz="1600"/>
        </a:p>
      </dgm:t>
    </dgm:pt>
    <dgm:pt modelId="{8E15493E-2BA3-47FD-BD6A-5769AC395FA8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6E9A1BB-D70D-463D-8A74-F170D3D94C55}" type="parTrans" cxnId="{397EB670-A04A-4967-A3FF-82D0F95004A6}">
      <dgm:prSet/>
      <dgm:spPr/>
      <dgm:t>
        <a:bodyPr/>
        <a:lstStyle/>
        <a:p>
          <a:endParaRPr lang="fr-FR"/>
        </a:p>
      </dgm:t>
    </dgm:pt>
    <dgm:pt modelId="{99FA98FA-5A15-4803-AD3D-3E737A27B368}" type="sibTrans" cxnId="{397EB670-A04A-4967-A3FF-82D0F95004A6}">
      <dgm:prSet/>
      <dgm:spPr/>
      <dgm:t>
        <a:bodyPr/>
        <a:lstStyle/>
        <a:p>
          <a:endParaRPr lang="fr-FR"/>
        </a:p>
      </dgm:t>
    </dgm:pt>
    <dgm:pt modelId="{CFF2CF8D-B476-4759-8392-3815797C10DF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3A6505FF-CB25-4414-A9FD-2BD9F8F0938D}" type="parTrans" cxnId="{EDFAF383-1EA2-4E2C-A537-3FED04E610C0}">
      <dgm:prSet/>
      <dgm:spPr/>
      <dgm:t>
        <a:bodyPr/>
        <a:lstStyle/>
        <a:p>
          <a:endParaRPr lang="fr-FR"/>
        </a:p>
      </dgm:t>
    </dgm:pt>
    <dgm:pt modelId="{CAD0261F-4ACE-4D8A-A1FE-35D021C5CC65}" type="sibTrans" cxnId="{EDFAF383-1EA2-4E2C-A537-3FED04E610C0}">
      <dgm:prSet/>
      <dgm:spPr/>
      <dgm:t>
        <a:bodyPr/>
        <a:lstStyle/>
        <a:p>
          <a:endParaRPr lang="fr-FR"/>
        </a:p>
      </dgm:t>
    </dgm:pt>
    <dgm:pt modelId="{D88DA67E-3233-4170-AA5D-BD7A6ECB4255}" type="pres">
      <dgm:prSet presAssocID="{776C8D35-C925-4B78-8BD4-A0245E8CA4FD}" presName="linearFlow" presStyleCnt="0">
        <dgm:presLayoutVars>
          <dgm:dir/>
          <dgm:animLvl val="lvl"/>
          <dgm:resizeHandles val="exact"/>
        </dgm:presLayoutVars>
      </dgm:prSet>
      <dgm:spPr/>
    </dgm:pt>
    <dgm:pt modelId="{1956F7C0-A74A-4C43-A332-DAE19972E8A6}" type="pres">
      <dgm:prSet presAssocID="{C9D8EE4F-F58D-4351-8E4C-1A706AF70CA8}" presName="composite" presStyleCnt="0"/>
      <dgm:spPr/>
    </dgm:pt>
    <dgm:pt modelId="{10B3A7C1-0211-4E3C-81B5-44A8E77A418A}" type="pres">
      <dgm:prSet presAssocID="{C9D8EE4F-F58D-4351-8E4C-1A706AF70CA8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33AC5B50-31CB-4BCE-AA58-DA492CFC3C36}" type="pres">
      <dgm:prSet presAssocID="{C9D8EE4F-F58D-4351-8E4C-1A706AF70CA8}" presName="parSh" presStyleLbl="node1" presStyleIdx="0" presStyleCnt="2"/>
      <dgm:spPr/>
    </dgm:pt>
    <dgm:pt modelId="{1FA28F10-EE53-4046-A7D7-8CCAF24B7BD1}" type="pres">
      <dgm:prSet presAssocID="{C9D8EE4F-F58D-4351-8E4C-1A706AF70CA8}" presName="desTx" presStyleLbl="fgAcc1" presStyleIdx="0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  <dgm:pt modelId="{1569326D-EAD1-488F-96A5-7E7AE3A998D8}" type="pres">
      <dgm:prSet presAssocID="{FE900175-DBAE-4259-B402-B68AD4B0B3F4}" presName="sibTrans" presStyleLbl="sibTrans2D1" presStyleIdx="0" presStyleCnt="1"/>
      <dgm:spPr/>
    </dgm:pt>
    <dgm:pt modelId="{F935E311-E7CD-4047-B879-3CD1121662A4}" type="pres">
      <dgm:prSet presAssocID="{FE900175-DBAE-4259-B402-B68AD4B0B3F4}" presName="connTx" presStyleLbl="sibTrans2D1" presStyleIdx="0" presStyleCnt="1"/>
      <dgm:spPr/>
    </dgm:pt>
    <dgm:pt modelId="{3F6913DC-96B9-40EF-967A-B8984E5BFB96}" type="pres">
      <dgm:prSet presAssocID="{3C826307-C979-4230-A607-5D8431FA6670}" presName="composite" presStyleCnt="0"/>
      <dgm:spPr/>
    </dgm:pt>
    <dgm:pt modelId="{6BE09510-3AAE-4CAE-9C76-C55C9EB7602D}" type="pres">
      <dgm:prSet presAssocID="{3C826307-C979-4230-A607-5D8431FA6670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AF0B9A31-6A56-47D8-BC75-1921471E2489}" type="pres">
      <dgm:prSet presAssocID="{3C826307-C979-4230-A607-5D8431FA6670}" presName="parSh" presStyleLbl="node1" presStyleIdx="1" presStyleCnt="2"/>
      <dgm:spPr/>
    </dgm:pt>
    <dgm:pt modelId="{4768C460-B16B-4A0B-BC4D-0A6416846D13}" type="pres">
      <dgm:prSet presAssocID="{3C826307-C979-4230-A607-5D8431FA6670}" presName="desTx" presStyleLbl="fgAcc1" presStyleIdx="1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2E2DB40A-B7F9-4755-AF04-92FF7AC5235D}" type="presOf" srcId="{8E15493E-2BA3-47FD-BD6A-5769AC395FA8}" destId="{4768C460-B16B-4A0B-BC4D-0A6416846D13}" srcOrd="0" destOrd="1" presId="urn:microsoft.com/office/officeart/2005/8/layout/process3"/>
    <dgm:cxn modelId="{DAAE8512-97E8-4AA3-BB99-CCF19F1B4D17}" type="presOf" srcId="{CFF2CF8D-B476-4759-8392-3815797C10DF}" destId="{4768C460-B16B-4A0B-BC4D-0A6416846D13}" srcOrd="0" destOrd="3" presId="urn:microsoft.com/office/officeart/2005/8/layout/process3"/>
    <dgm:cxn modelId="{A2DA5029-D4AF-4F13-9E22-9B900CA178D1}" type="presOf" srcId="{C9D8EE4F-F58D-4351-8E4C-1A706AF70CA8}" destId="{10B3A7C1-0211-4E3C-81B5-44A8E77A418A}" srcOrd="0" destOrd="0" presId="urn:microsoft.com/office/officeart/2005/8/layout/process3"/>
    <dgm:cxn modelId="{C7CEDD33-03C0-4438-B64D-CA3A8553762F}" srcId="{3C826307-C979-4230-A607-5D8431FA6670}" destId="{F7619597-FF2E-42BA-80BB-C12C5BD46269}" srcOrd="4" destOrd="0" parTransId="{CA11DA1C-189D-401B-BE82-E385C3487DB1}" sibTransId="{5F711C29-111C-47DC-B6FB-07188C0C18E6}"/>
    <dgm:cxn modelId="{AA87153D-7F0C-49C6-BDDA-77F85088B7E9}" type="presOf" srcId="{C9D8EE4F-F58D-4351-8E4C-1A706AF70CA8}" destId="{33AC5B50-31CB-4BCE-AA58-DA492CFC3C36}" srcOrd="1" destOrd="0" presId="urn:microsoft.com/office/officeart/2005/8/layout/process3"/>
    <dgm:cxn modelId="{1BA1205C-2937-4BA1-96F8-A0185C87CD5F}" type="presOf" srcId="{8680F58E-1F74-40CD-B108-6CEB8FE4F95E}" destId="{4768C460-B16B-4A0B-BC4D-0A6416846D13}" srcOrd="0" destOrd="0" presId="urn:microsoft.com/office/officeart/2005/8/layout/process3"/>
    <dgm:cxn modelId="{2696EB5F-1B49-4D9A-8172-A74320832BCF}" srcId="{3C826307-C979-4230-A607-5D8431FA6670}" destId="{8680F58E-1F74-40CD-B108-6CEB8FE4F95E}" srcOrd="0" destOrd="0" parTransId="{01EEB112-652E-4F78-939E-A756EDFD0096}" sibTransId="{8D60F051-9002-4F94-BE55-F76313286E73}"/>
    <dgm:cxn modelId="{F1CAC466-6C1F-4224-9574-2CA30A785B79}" srcId="{776C8D35-C925-4B78-8BD4-A0245E8CA4FD}" destId="{3C826307-C979-4230-A607-5D8431FA6670}" srcOrd="1" destOrd="0" parTransId="{5D5A0C2E-FF7B-43C6-AA77-7CE1AB804109}" sibTransId="{BA9CED16-12B6-4A22-83BC-B43F376CF4E6}"/>
    <dgm:cxn modelId="{FAEE226A-BD90-44FD-A6A7-14F8A858A9D4}" srcId="{C9D8EE4F-F58D-4351-8E4C-1A706AF70CA8}" destId="{8C4E9DC3-8CA0-450E-884C-B1BD3762AC7D}" srcOrd="0" destOrd="0" parTransId="{0900770E-1168-40C5-BC90-0A2C31DD7386}" sibTransId="{483B069B-2B6F-4BBE-B7D0-99F6F8AACE62}"/>
    <dgm:cxn modelId="{11949350-3103-4643-95E3-0FF6CCF20881}" type="presOf" srcId="{3C826307-C979-4230-A607-5D8431FA6670}" destId="{AF0B9A31-6A56-47D8-BC75-1921471E2489}" srcOrd="1" destOrd="0" presId="urn:microsoft.com/office/officeart/2005/8/layout/process3"/>
    <dgm:cxn modelId="{397EB670-A04A-4967-A3FF-82D0F95004A6}" srcId="{3C826307-C979-4230-A607-5D8431FA6670}" destId="{8E15493E-2BA3-47FD-BD6A-5769AC395FA8}" srcOrd="1" destOrd="0" parTransId="{E6E9A1BB-D70D-463D-8A74-F170D3D94C55}" sibTransId="{99FA98FA-5A15-4803-AD3D-3E737A27B368}"/>
    <dgm:cxn modelId="{4ED05854-E9B8-4FDE-94A0-7E813C987E79}" type="presOf" srcId="{8C4E9DC3-8CA0-450E-884C-B1BD3762AC7D}" destId="{1FA28F10-EE53-4046-A7D7-8CCAF24B7BD1}" srcOrd="0" destOrd="0" presId="urn:microsoft.com/office/officeart/2005/8/layout/process3"/>
    <dgm:cxn modelId="{ACCFB054-67C8-4096-B9F7-ED6B3D7A8C20}" type="presOf" srcId="{F7619597-FF2E-42BA-80BB-C12C5BD46269}" destId="{4768C460-B16B-4A0B-BC4D-0A6416846D13}" srcOrd="0" destOrd="4" presId="urn:microsoft.com/office/officeart/2005/8/layout/process3"/>
    <dgm:cxn modelId="{EDFAF383-1EA2-4E2C-A537-3FED04E610C0}" srcId="{3C826307-C979-4230-A607-5D8431FA6670}" destId="{CFF2CF8D-B476-4759-8392-3815797C10DF}" srcOrd="3" destOrd="0" parTransId="{3A6505FF-CB25-4414-A9FD-2BD9F8F0938D}" sibTransId="{CAD0261F-4ACE-4D8A-A1FE-35D021C5CC65}"/>
    <dgm:cxn modelId="{691E888E-111A-43C5-B62C-1B2F27577D2B}" type="presOf" srcId="{FE900175-DBAE-4259-B402-B68AD4B0B3F4}" destId="{F935E311-E7CD-4047-B879-3CD1121662A4}" srcOrd="1" destOrd="0" presId="urn:microsoft.com/office/officeart/2005/8/layout/process3"/>
    <dgm:cxn modelId="{FA3FF1AF-25A4-4E75-BAD6-9AED4E02A716}" type="presOf" srcId="{CE974E4F-8AE0-4F8C-BB1A-1BFA2615DFF6}" destId="{4768C460-B16B-4A0B-BC4D-0A6416846D13}" srcOrd="0" destOrd="2" presId="urn:microsoft.com/office/officeart/2005/8/layout/process3"/>
    <dgm:cxn modelId="{352765BA-077C-466D-B0D7-8E8DB2052A61}" srcId="{776C8D35-C925-4B78-8BD4-A0245E8CA4FD}" destId="{C9D8EE4F-F58D-4351-8E4C-1A706AF70CA8}" srcOrd="0" destOrd="0" parTransId="{7194B44B-34E5-4721-9DD5-A1D963DD8194}" sibTransId="{FE900175-DBAE-4259-B402-B68AD4B0B3F4}"/>
    <dgm:cxn modelId="{422756BE-2E16-480F-BC80-A208DB2E87CB}" type="presOf" srcId="{3C826307-C979-4230-A607-5D8431FA6670}" destId="{6BE09510-3AAE-4CAE-9C76-C55C9EB7602D}" srcOrd="0" destOrd="0" presId="urn:microsoft.com/office/officeart/2005/8/layout/process3"/>
    <dgm:cxn modelId="{113830D0-6185-4784-90B8-DAB10D7572C2}" srcId="{3C826307-C979-4230-A607-5D8431FA6670}" destId="{CE974E4F-8AE0-4F8C-BB1A-1BFA2615DFF6}" srcOrd="2" destOrd="0" parTransId="{924A398A-B7EA-4C36-87E9-05F4D8C26A54}" sibTransId="{B2AD6BFE-0EB2-4E36-8B7B-2E27B4064E49}"/>
    <dgm:cxn modelId="{441DE4D2-1D1D-4019-AD2E-DB21CC435E4A}" type="presOf" srcId="{776C8D35-C925-4B78-8BD4-A0245E8CA4FD}" destId="{D88DA67E-3233-4170-AA5D-BD7A6ECB4255}" srcOrd="0" destOrd="0" presId="urn:microsoft.com/office/officeart/2005/8/layout/process3"/>
    <dgm:cxn modelId="{A76256F6-1835-4B4D-9674-BCBF4F04B75C}" type="presOf" srcId="{FE900175-DBAE-4259-B402-B68AD4B0B3F4}" destId="{1569326D-EAD1-488F-96A5-7E7AE3A998D8}" srcOrd="0" destOrd="0" presId="urn:microsoft.com/office/officeart/2005/8/layout/process3"/>
    <dgm:cxn modelId="{A10E7748-7917-4E58-8EA4-0FE4A590D8E3}" type="presParOf" srcId="{D88DA67E-3233-4170-AA5D-BD7A6ECB4255}" destId="{1956F7C0-A74A-4C43-A332-DAE19972E8A6}" srcOrd="0" destOrd="0" presId="urn:microsoft.com/office/officeart/2005/8/layout/process3"/>
    <dgm:cxn modelId="{49D290BF-2AD9-4144-9E33-F22C8964E4A0}" type="presParOf" srcId="{1956F7C0-A74A-4C43-A332-DAE19972E8A6}" destId="{10B3A7C1-0211-4E3C-81B5-44A8E77A418A}" srcOrd="0" destOrd="0" presId="urn:microsoft.com/office/officeart/2005/8/layout/process3"/>
    <dgm:cxn modelId="{1ADFB7A5-8801-45AF-908D-6A91A821E31B}" type="presParOf" srcId="{1956F7C0-A74A-4C43-A332-DAE19972E8A6}" destId="{33AC5B50-31CB-4BCE-AA58-DA492CFC3C36}" srcOrd="1" destOrd="0" presId="urn:microsoft.com/office/officeart/2005/8/layout/process3"/>
    <dgm:cxn modelId="{B1BA960E-2D37-4859-857B-4A50B66A16A3}" type="presParOf" srcId="{1956F7C0-A74A-4C43-A332-DAE19972E8A6}" destId="{1FA28F10-EE53-4046-A7D7-8CCAF24B7BD1}" srcOrd="2" destOrd="0" presId="urn:microsoft.com/office/officeart/2005/8/layout/process3"/>
    <dgm:cxn modelId="{AE9B3CC4-E7A4-4D7B-BFAE-75F2422B1B88}" type="presParOf" srcId="{D88DA67E-3233-4170-AA5D-BD7A6ECB4255}" destId="{1569326D-EAD1-488F-96A5-7E7AE3A998D8}" srcOrd="1" destOrd="0" presId="urn:microsoft.com/office/officeart/2005/8/layout/process3"/>
    <dgm:cxn modelId="{3F175235-D3B1-4104-BC96-2472BF34E1B2}" type="presParOf" srcId="{1569326D-EAD1-488F-96A5-7E7AE3A998D8}" destId="{F935E311-E7CD-4047-B879-3CD1121662A4}" srcOrd="0" destOrd="0" presId="urn:microsoft.com/office/officeart/2005/8/layout/process3"/>
    <dgm:cxn modelId="{4E91B817-D599-41D3-9D83-8A5F4F804BB7}" type="presParOf" srcId="{D88DA67E-3233-4170-AA5D-BD7A6ECB4255}" destId="{3F6913DC-96B9-40EF-967A-B8984E5BFB96}" srcOrd="2" destOrd="0" presId="urn:microsoft.com/office/officeart/2005/8/layout/process3"/>
    <dgm:cxn modelId="{3E1091BA-B970-4879-9371-82DB82F366F1}" type="presParOf" srcId="{3F6913DC-96B9-40EF-967A-B8984E5BFB96}" destId="{6BE09510-3AAE-4CAE-9C76-C55C9EB7602D}" srcOrd="0" destOrd="0" presId="urn:microsoft.com/office/officeart/2005/8/layout/process3"/>
    <dgm:cxn modelId="{85B10FFF-6D36-4A4B-A3E5-286FD08BB0EF}" type="presParOf" srcId="{3F6913DC-96B9-40EF-967A-B8984E5BFB96}" destId="{AF0B9A31-6A56-47D8-BC75-1921471E2489}" srcOrd="1" destOrd="0" presId="urn:microsoft.com/office/officeart/2005/8/layout/process3"/>
    <dgm:cxn modelId="{E06D20C9-ABD5-44DE-B5A2-2EF2B43A3158}" type="presParOf" srcId="{3F6913DC-96B9-40EF-967A-B8984E5BFB96}" destId="{4768C460-B16B-4A0B-BC4D-0A6416846D1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5B50-31CB-4BCE-AA58-DA492CFC3C36}">
      <dsp:nvSpPr>
        <dsp:cNvPr id="0" name=""/>
        <dsp:cNvSpPr/>
      </dsp:nvSpPr>
      <dsp:spPr>
        <a:xfrm>
          <a:off x="3160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sp:txBody>
      <dsp:txXfrm>
        <a:off x="276760" y="21436"/>
        <a:ext cx="2165703" cy="547200"/>
      </dsp:txXfrm>
    </dsp:sp>
    <dsp:sp modelId="{1FA28F10-EE53-4046-A7D7-8CCAF24B7BD1}">
      <dsp:nvSpPr>
        <dsp:cNvPr id="0" name=""/>
        <dsp:cNvSpPr/>
      </dsp:nvSpPr>
      <dsp:spPr>
        <a:xfrm>
          <a:off x="558815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sp:txBody>
      <dsp:txXfrm>
        <a:off x="655442" y="616056"/>
        <a:ext cx="2519649" cy="1882786"/>
      </dsp:txXfrm>
    </dsp:sp>
    <dsp:sp modelId="{1569326D-EAD1-488F-96A5-7E7AE3A998D8}">
      <dsp:nvSpPr>
        <dsp:cNvPr id="0" name=""/>
        <dsp:cNvSpPr/>
      </dsp:nvSpPr>
      <dsp:spPr>
        <a:xfrm>
          <a:off x="3127330" y="-42680"/>
          <a:ext cx="871884" cy="675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7330" y="92407"/>
        <a:ext cx="669254" cy="405260"/>
      </dsp:txXfrm>
    </dsp:sp>
    <dsp:sp modelId="{AF0B9A31-6A56-47D8-BC75-1921471E2489}">
      <dsp:nvSpPr>
        <dsp:cNvPr id="0" name=""/>
        <dsp:cNvSpPr/>
      </dsp:nvSpPr>
      <dsp:spPr>
        <a:xfrm>
          <a:off x="4361129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sp:txBody>
      <dsp:txXfrm>
        <a:off x="4634729" y="21436"/>
        <a:ext cx="2165703" cy="547200"/>
      </dsp:txXfrm>
    </dsp:sp>
    <dsp:sp modelId="{4768C460-B16B-4A0B-BC4D-0A6416846D13}">
      <dsp:nvSpPr>
        <dsp:cNvPr id="0" name=""/>
        <dsp:cNvSpPr/>
      </dsp:nvSpPr>
      <dsp:spPr>
        <a:xfrm>
          <a:off x="4916784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sp:txBody>
      <dsp:txXfrm>
        <a:off x="5013411" y="616056"/>
        <a:ext cx="2519649" cy="188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26798" r="5868" b="27271"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F997-9B5F-4A82-AF31-6E87F2574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7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3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1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8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76749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417446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97047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609179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173599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536137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90544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596176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059459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2988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36049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94266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50330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60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65126" y="578645"/>
            <a:ext cx="8421689" cy="439971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350" b="1" spc="-23" smtClean="0">
                <a:solidFill>
                  <a:schemeClr val="tx2"/>
                </a:solidFill>
              </a:defRPr>
            </a:lvl1pPr>
            <a:lvl2pPr marL="140348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2pPr>
            <a:lvl3pPr marL="483190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3pPr>
            <a:lvl4pPr marL="826032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4pPr>
            <a:lvl5pPr marL="1168875" indent="0">
              <a:buFontTx/>
              <a:buNone/>
              <a:defRPr lang="en-GB" sz="1350">
                <a:latin typeface="+mn-lt"/>
                <a:ea typeface="+mn-ea"/>
                <a:cs typeface="+mn-cs"/>
              </a:defRPr>
            </a:lvl5pPr>
          </a:lstStyle>
          <a:p>
            <a:pPr marL="9509" marR="3803" lvl="0" defTabSz="342842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211792"/>
            <a:ext cx="4137025" cy="352316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050" spc="-19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3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7" y="4801057"/>
            <a:ext cx="36259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825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8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3" y="4877270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7020"/>
      </p:ext>
    </p:extLst>
  </p:cSld>
  <p:clrMapOvr>
    <a:masterClrMapping/>
  </p:clrMapOvr>
  <p:hf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14" y="485778"/>
            <a:ext cx="8229600" cy="577453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object 12"/>
          <p:cNvSpPr/>
          <p:nvPr userDrawn="1"/>
        </p:nvSpPr>
        <p:spPr>
          <a:xfrm>
            <a:off x="10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6958"/>
            <a:endParaRPr>
              <a:solidFill>
                <a:prstClr val="black"/>
              </a:solidFill>
            </a:endParaRPr>
          </a:p>
        </p:txBody>
      </p:sp>
      <p:pic>
        <p:nvPicPr>
          <p:cNvPr id="8" name="Picture 26" descr="Logo_CMYK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02" y="4631191"/>
            <a:ext cx="843955" cy="4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9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3203848" y="1995686"/>
            <a:ext cx="5472608" cy="1080120"/>
          </a:xfrm>
          <a:prstGeom prst="rect">
            <a:avLst/>
          </a:prstGeo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Stag Book" pitchFamily="50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  <a:latin typeface="Verdana" panose="020B0604030504040204" pitchFamily="34" charset="0"/>
              </a:rPr>
              <a:t>Click to add chapter title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3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65126" y="578645"/>
            <a:ext cx="8421689" cy="439971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350" b="1" spc="-23" smtClean="0">
                <a:solidFill>
                  <a:schemeClr val="tx2"/>
                </a:solidFill>
              </a:defRPr>
            </a:lvl1pPr>
            <a:lvl2pPr marL="140348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2pPr>
            <a:lvl3pPr marL="483190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3pPr>
            <a:lvl4pPr marL="826032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4pPr>
            <a:lvl5pPr marL="1168875" indent="0">
              <a:buFontTx/>
              <a:buNone/>
              <a:defRPr lang="en-GB" sz="1350">
                <a:latin typeface="+mn-lt"/>
                <a:ea typeface="+mn-ea"/>
                <a:cs typeface="+mn-cs"/>
              </a:defRPr>
            </a:lvl5pPr>
          </a:lstStyle>
          <a:p>
            <a:pPr marL="9509" marR="3803" lvl="0" defTabSz="342842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211792"/>
            <a:ext cx="4137025" cy="352316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050" spc="-19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3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7" y="4801057"/>
            <a:ext cx="36259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825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8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3" y="4877270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062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852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10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530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527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647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879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02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5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501697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558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416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48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26" y="-706594"/>
            <a:ext cx="10434122" cy="633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737426" y="-706594"/>
            <a:ext cx="10434122" cy="6338903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Stag LCG Book" charset="0"/>
                <a:ea typeface="Stag LCG Book" charset="0"/>
                <a:cs typeface="Stag LCG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479635" y="4646845"/>
            <a:ext cx="1847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endParaRPr lang="en-US" sz="8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2931" y="4658001"/>
            <a:ext cx="2412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>
                <a:solidFill>
                  <a:schemeClr val="bg1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525" y="43178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80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 b="1" i="0"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2242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843558"/>
            <a:ext cx="8748000" cy="372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3789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8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355" y="0"/>
            <a:ext cx="9142645" cy="522346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2645" cy="514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CC47CD-747A-4ADE-9ED6-ED253FFD8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824804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F7A6-B4D3-4DD5-8C50-C097826E0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D10F3-9FBA-49C1-89B0-D3BC909233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DB35CE-7101-4A81-8867-51DBC1F74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83E6470-4D48-43D5-8E4C-1F1912546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3545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9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324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871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9193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671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33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185234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503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52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619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3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79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267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213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0" i="0" baseline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Atos, the Atos logo, Atos Codex, Atos Consulting, Atos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Worldgrid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Worldline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BlueKiwi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Bull, Canopy the Open Cloud Company, Unify,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Yunano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Zero Email, Zero Email Certified and The Zero Email Company are registered trademarks of the Atos group. June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b="0" i="0" dirty="0">
              <a:solidFill>
                <a:schemeClr val="bg1"/>
              </a:solidFill>
              <a:latin typeface="Stag LCG Light" charset="0"/>
              <a:ea typeface="Stag LCG Light" charset="0"/>
              <a:cs typeface="Stag LCG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ection nam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8613" y="1189038"/>
            <a:ext cx="8505826" cy="327977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chemeClr val="tx1"/>
              </a:buClr>
              <a:buFont typeface="Stag Sans Book" pitchFamily="34" charset="0"/>
              <a:buChar char="•"/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 marL="382588" indent="-1809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 marL="723900" indent="-18415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 marL="914400" indent="-19050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 marL="1155700" indent="-2317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8613" y="393404"/>
            <a:ext cx="8505825" cy="6166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200" dirty="0"/>
            </a:lvl1pPr>
          </a:lstStyle>
          <a:p>
            <a:pPr lvl="0"/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6447" y="202019"/>
            <a:ext cx="2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11440"/>
            <a:ext cx="2917052" cy="202424"/>
          </a:xfrm>
        </p:spPr>
        <p:txBody>
          <a:bodyPr lIns="0" tIns="0" rIns="0" bIns="0" anchor="ctr"/>
          <a:lstStyle>
            <a:lvl1pPr marL="0" indent="0">
              <a:buFontTx/>
              <a:buNone/>
              <a:defRPr sz="800" b="0" i="0">
                <a:solidFill>
                  <a:schemeClr val="tx1"/>
                </a:solidFill>
                <a:latin typeface="Stag Sans LCG Book" charset="0"/>
                <a:ea typeface="Stag Sans LCG Book" charset="0"/>
                <a:cs typeface="Stag Sans LCG Book" charset="0"/>
              </a:defRPr>
            </a:lvl1pPr>
            <a:lvl2pPr marL="270000" indent="0">
              <a:buFontTx/>
              <a:buNone/>
              <a:defRPr sz="1400"/>
            </a:lvl2pPr>
            <a:lvl3pPr marL="540000" indent="0">
              <a:buFontTx/>
              <a:buNone/>
              <a:defRPr sz="1400"/>
            </a:lvl3pPr>
            <a:lvl4pPr marL="810000" indent="0">
              <a:buFontTx/>
              <a:buNone/>
              <a:defRPr sz="1400"/>
            </a:lvl4pPr>
            <a:lvl5pPr marL="10800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section name</a:t>
            </a:r>
            <a:endParaRPr lang="en-GB" dirty="0"/>
          </a:p>
        </p:txBody>
      </p:sp>
      <p:pic>
        <p:nvPicPr>
          <p:cNvPr id="6" name="Picture 8" descr="logo_E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72" y="336691"/>
            <a:ext cx="1512615" cy="59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2701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6170155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497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041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748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702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621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60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65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4984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111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0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2549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1106" y="0"/>
            <a:ext cx="916510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7485318" y="4372678"/>
            <a:ext cx="1497935" cy="5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" y="4708984"/>
            <a:ext cx="3120894" cy="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22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lIns="0" tIns="0" rIns="0" bIns="0" anchor="b" anchorCtr="0"/>
          <a:lstStyle>
            <a:lvl1pPr>
              <a:defRPr sz="30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6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774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71364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31080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1867590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91351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8980636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853424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23492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46279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8884112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9267714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698158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36505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78419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42127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617458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58037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68351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2990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54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55" r:id="rId29"/>
    <p:sldLayoutId id="2147483682" r:id="rId30"/>
    <p:sldLayoutId id="2147483684" r:id="rId3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30342" y="4719801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AF32-36D4-7344-A3EF-96AB86137B92}" type="slidenum">
              <a:rPr lang="en-GB" sz="1000" b="0" i="0" smtClean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en-GB" sz="1000" b="0" i="0" dirty="0">
                <a:solidFill>
                  <a:schemeClr val="tx2"/>
                </a:solidFill>
                <a:latin typeface="Stag LCG Book" charset="0"/>
                <a:ea typeface="Stag LCG Book" charset="0"/>
                <a:cs typeface="Stag LCG Book" charset="0"/>
              </a:rPr>
              <a:t>  |  </a:t>
            </a:r>
            <a:r>
              <a:rPr lang="en-GB" sz="1000" b="0" i="0" dirty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 dirty="0">
                <a:solidFill>
                  <a:schemeClr val="tx2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</p:spTree>
    <p:extLst>
      <p:ext uri="{BB962C8B-B14F-4D97-AF65-F5344CB8AC3E}">
        <p14:creationId xmlns:p14="http://schemas.microsoft.com/office/powerpoint/2010/main" val="31247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Stag LCG Medium" charset="0"/>
          <a:ea typeface="Stag LCG Medium" charset="0"/>
          <a:cs typeface="Stag LCG Medium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5831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9726" y="2286000"/>
            <a:ext cx="8804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5906D5AB-A71F-4899-A11E-5A485B26C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775" y="1059582"/>
            <a:ext cx="5740449" cy="1102519"/>
          </a:xfrm>
        </p:spPr>
        <p:txBody>
          <a:bodyPr/>
          <a:lstStyle/>
          <a:p>
            <a:r>
              <a:rPr lang="fr-FR" dirty="0"/>
              <a:t>Plénière – 2 ans de thèse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D61C6081-205B-43BA-A1D5-AABA25E4C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31" y="2320746"/>
            <a:ext cx="8312194" cy="1115100"/>
          </a:xfrm>
        </p:spPr>
        <p:txBody>
          <a:bodyPr/>
          <a:lstStyle/>
          <a:p>
            <a:r>
              <a:rPr lang="fr-FR" sz="1600" dirty="0"/>
              <a:t>Manon Mottier</a:t>
            </a:r>
          </a:p>
          <a:p>
            <a:r>
              <a:rPr lang="fr-FR" sz="1200" dirty="0"/>
              <a:t>24/06/2021</a:t>
            </a:r>
          </a:p>
        </p:txBody>
      </p:sp>
    </p:spTree>
    <p:extLst>
      <p:ext uri="{BB962C8B-B14F-4D97-AF65-F5344CB8AC3E}">
        <p14:creationId xmlns:p14="http://schemas.microsoft.com/office/powerpoint/2010/main" val="20780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Développement d'un algorithme de clustering hiérarchique utilisant les distances de transport optimales :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Réduction de la dimensionnalité : chaque cluster est représenté par un histogramme de sa TOA,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distances entre les histogrammes des clusters en utilisant le transport optimal. 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Agrégation des 2 clusters les plus proches, c'est-à-dire les 2 clusters ayant les coûts de transport les plus bas.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nouveaux coûts entre les anciens clusters et les nouveaux.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Répétition des étapes 2 à 4 jusqu'à ce qu'un seul cluster soit obtenu.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Visualisation des résultats sous forme de dendrogramme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56935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Construction d'un modèle de décision utilisant plusieurs métriques non supervisées pour couper le dendrogramme et arrêter le regroupement des clusters :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silhouette : mesure l'homogénéité du cluster en utilisant la différence entre tous les points du même cluster et la distance aux points des autres clusters.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Utilisation de 2 distances différentes pour plus de robustesse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</a:t>
            </a:r>
            <a:r>
              <a:rPr lang="fr-FR" dirty="0" err="1"/>
              <a:t>Calinski-Harabasz</a:t>
            </a:r>
            <a:r>
              <a:rPr lang="fr-FR" dirty="0"/>
              <a:t> : mesure la proportion de la variance inter-groupe par rapport à la variance intra-groupe (également appelé critère du ratio de variance).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Davies-Bouldin3 : mesure l'homogénéité en utilisant la distance entre un point et son centroïde et la distance entre les autres centroïdes.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Règle de la majorité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78975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Evaluation : </a:t>
            </a:r>
            <a:r>
              <a:rPr lang="fr-FR" dirty="0"/>
              <a:t>Qualité de la fusion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Construction d'un modèle d'évaluation pour mesurer la qualité de la fusion sur la base de 3 critères existants :</a:t>
            </a:r>
          </a:p>
          <a:p>
            <a:pPr marL="0" indent="0">
              <a:buNone/>
            </a:pPr>
            <a:endParaRPr lang="fr-FR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Homogénéité : mesure si tous les points d'un cluster donné appartiennent à la même classe (varie entre 0 et 1, 1 indiquant une homogénéité parfaite au sein du cluster).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Complétude : mesure si tous les points d'une classe donnée sont regroupés dans un seul cluster (varie entre 0 et 1, 1 indiquant qu'il n'y a pas de dispersion des données de la classe entre plusieurs clusters).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Taux de non-classification : mesure la quantité de données perdues au cours du processus (</a:t>
            </a:r>
            <a:r>
              <a:rPr lang="fr-FR" dirty="0" err="1"/>
              <a:t>ie</a:t>
            </a:r>
            <a:r>
              <a:rPr lang="fr-FR" dirty="0"/>
              <a:t> outliers). </a:t>
            </a:r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31480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3368B-84A1-42A5-98F7-7F890C5A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36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49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73256"/>
              </p:ext>
            </p:extLst>
          </p:nvPr>
        </p:nvGraphicFramePr>
        <p:xfrm>
          <a:off x="152400" y="1131590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89DD2BF-2534-461E-8A30-5F7F7A8B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581206"/>
            <a:ext cx="6012160" cy="45574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B4501F-8083-429B-9ACC-AB452E56A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31" y="3219822"/>
            <a:ext cx="1869579" cy="1364728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923928" y="3075806"/>
            <a:ext cx="360040" cy="1728192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endCxn id="6" idx="3"/>
          </p:cNvCxnSpPr>
          <p:nvPr/>
        </p:nvCxnSpPr>
        <p:spPr>
          <a:xfrm flipH="1" flipV="1">
            <a:off x="2576910" y="3902186"/>
            <a:ext cx="1347018" cy="3771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200" i="1" dirty="0"/>
              <a:t>(HDBSCAN)</a:t>
            </a:r>
            <a:endParaRPr lang="fr-FR" i="1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1496"/>
              </p:ext>
            </p:extLst>
          </p:nvPr>
        </p:nvGraphicFramePr>
        <p:xfrm>
          <a:off x="152400" y="987574"/>
          <a:ext cx="2763417" cy="245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39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159457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12895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441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912765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857375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164518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485727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7914615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Petits clusters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9263826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7E15D0E0-3356-4178-B265-2A82C5BA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126" y="1059582"/>
            <a:ext cx="5975874" cy="40839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5ADE97-F6A5-4448-B13C-0D46CF8B7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49" y="3493169"/>
            <a:ext cx="1321846" cy="1368152"/>
          </a:xfrm>
          <a:prstGeom prst="rect">
            <a:avLst/>
          </a:prstGeom>
          <a:ln w="12700">
            <a:solidFill>
              <a:srgbClr val="FE581A"/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  <a:endCxn id="6" idx="3"/>
          </p:cNvCxnSpPr>
          <p:nvPr/>
        </p:nvCxnSpPr>
        <p:spPr>
          <a:xfrm flipH="1">
            <a:off x="2970995" y="4072146"/>
            <a:ext cx="1168957" cy="105099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4139952" y="3291830"/>
            <a:ext cx="288032" cy="1560632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54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Time of </a:t>
            </a:r>
            <a:r>
              <a:rPr lang="fr-FR" sz="1400" dirty="0" err="1"/>
              <a:t>Arrival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952530"/>
              </p:ext>
            </p:extLst>
          </p:nvPr>
        </p:nvGraphicFramePr>
        <p:xfrm>
          <a:off x="213670" y="1769376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Time of </a:t>
                      </a:r>
                      <a:r>
                        <a:rPr lang="fr-FR" sz="1050" dirty="0" err="1"/>
                        <a:t>arrival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64BEA14D-7146-4E15-862E-D0DAF9DE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96448"/>
            <a:ext cx="6012160" cy="45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2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003776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classique (MARDIA)</a:t>
            </a:r>
            <a:br>
              <a:rPr lang="fr-FR" sz="1600" u="sng" dirty="0"/>
            </a:br>
            <a:endParaRPr lang="fr-FR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C0D38697-C80D-4829-AB00-9D448FEA3DF8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77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Mode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46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232170"/>
              </p:ext>
            </p:extLst>
          </p:nvPr>
        </p:nvGraphicFramePr>
        <p:xfrm>
          <a:off x="323528" y="1419623"/>
          <a:ext cx="2592288" cy="277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Mode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2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8" y="1275606"/>
            <a:ext cx="8744847" cy="2724894"/>
          </a:xfrm>
        </p:spPr>
        <p:txBody>
          <a:bodyPr/>
          <a:lstStyle/>
          <a:p>
            <a:pPr marL="300038" indent="-300038">
              <a:buFont typeface="+mj-lt"/>
              <a:buAutoNum type="romanUcPeriod"/>
            </a:pPr>
            <a:r>
              <a:rPr lang="fr-FR" sz="1800" dirty="0"/>
              <a:t>Introduction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Approche proposée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Applications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Conclusions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7098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77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Mode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88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65996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x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77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Mode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026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</a:t>
            </a:r>
            <a:r>
              <a:rPr lang="fr-FR" dirty="0" err="1"/>
              <a:t>Freq</a:t>
            </a:r>
            <a:r>
              <a:rPr lang="fr-FR" dirty="0"/>
              <a:t>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B6892-47A3-4DA8-B1E3-7C7885758FD5}"/>
              </a:ext>
            </a:extLst>
          </p:cNvPr>
          <p:cNvSpPr txBox="1"/>
          <p:nvPr/>
        </p:nvSpPr>
        <p:spPr>
          <a:xfrm>
            <a:off x="6070611" y="3029693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MARDIA</a:t>
            </a:r>
          </a:p>
        </p:txBody>
      </p:sp>
    </p:spTree>
    <p:extLst>
      <p:ext uri="{BB962C8B-B14F-4D97-AF65-F5344CB8AC3E}">
        <p14:creationId xmlns:p14="http://schemas.microsoft.com/office/powerpoint/2010/main" val="108460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B6892-47A3-4DA8-B1E3-7C7885758FD5}"/>
              </a:ext>
            </a:extLst>
          </p:cNvPr>
          <p:cNvSpPr txBox="1"/>
          <p:nvPr/>
        </p:nvSpPr>
        <p:spPr>
          <a:xfrm>
            <a:off x="6070611" y="3029693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MARDIA</a:t>
            </a:r>
          </a:p>
        </p:txBody>
      </p:sp>
    </p:spTree>
    <p:extLst>
      <p:ext uri="{BB962C8B-B14F-4D97-AF65-F5344CB8AC3E}">
        <p14:creationId xmlns:p14="http://schemas.microsoft.com/office/powerpoint/2010/main" val="382052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B6892-47A3-4DA8-B1E3-7C7885758FD5}"/>
              </a:ext>
            </a:extLst>
          </p:cNvPr>
          <p:cNvSpPr txBox="1"/>
          <p:nvPr/>
        </p:nvSpPr>
        <p:spPr>
          <a:xfrm>
            <a:off x="6070611" y="3029693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MARDIA</a:t>
            </a:r>
          </a:p>
        </p:txBody>
      </p:sp>
    </p:spTree>
    <p:extLst>
      <p:ext uri="{BB962C8B-B14F-4D97-AF65-F5344CB8AC3E}">
        <p14:creationId xmlns:p14="http://schemas.microsoft.com/office/powerpoint/2010/main" val="1984626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B6892-47A3-4DA8-B1E3-7C7885758FD5}"/>
              </a:ext>
            </a:extLst>
          </p:cNvPr>
          <p:cNvSpPr txBox="1"/>
          <p:nvPr/>
        </p:nvSpPr>
        <p:spPr>
          <a:xfrm>
            <a:off x="6070611" y="3029693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MARDIA</a:t>
            </a:r>
          </a:p>
        </p:txBody>
      </p:sp>
    </p:spTree>
    <p:extLst>
      <p:ext uri="{BB962C8B-B14F-4D97-AF65-F5344CB8AC3E}">
        <p14:creationId xmlns:p14="http://schemas.microsoft.com/office/powerpoint/2010/main" val="1183070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33234"/>
              </p:ext>
            </p:extLst>
          </p:nvPr>
        </p:nvGraphicFramePr>
        <p:xfrm>
          <a:off x="1115616" y="1740600"/>
          <a:ext cx="6912768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43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335245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313296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1659584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(TOA)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836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702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/>
        </p:nvGraphicFramePr>
        <p:xfrm>
          <a:off x="213670" y="1769376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113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200" i="1" dirty="0"/>
              <a:t>(HDBSCAN)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04422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7864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VARIABLE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/>
        </p:nvGraphicFramePr>
        <p:xfrm>
          <a:off x="213670" y="1769376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Time of </a:t>
                      </a:r>
                      <a:r>
                        <a:rPr lang="fr-FR" sz="1050" dirty="0" err="1"/>
                        <a:t>arrival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920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003776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classique (MARDIA)</a:t>
            </a:r>
            <a:br>
              <a:rPr lang="fr-FR" sz="1600" u="sng" dirty="0"/>
            </a:br>
            <a:endParaRPr lang="fr-FR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C0D38697-C80D-4829-AB00-9D448FEA3DF8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77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Mode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499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77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Mode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83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77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Mode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0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65996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x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77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Mode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058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</a:t>
            </a:r>
            <a:r>
              <a:rPr lang="fr-FR" dirty="0" err="1"/>
              <a:t>Freq</a:t>
            </a:r>
            <a:r>
              <a:rPr lang="fr-FR" dirty="0"/>
              <a:t>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B6892-47A3-4DA8-B1E3-7C7885758FD5}"/>
              </a:ext>
            </a:extLst>
          </p:cNvPr>
          <p:cNvSpPr txBox="1"/>
          <p:nvPr/>
        </p:nvSpPr>
        <p:spPr>
          <a:xfrm>
            <a:off x="6070611" y="3029693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MARDIA</a:t>
            </a:r>
          </a:p>
        </p:txBody>
      </p:sp>
    </p:spTree>
    <p:extLst>
      <p:ext uri="{BB962C8B-B14F-4D97-AF65-F5344CB8AC3E}">
        <p14:creationId xmlns:p14="http://schemas.microsoft.com/office/powerpoint/2010/main" val="659297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B6892-47A3-4DA8-B1E3-7C7885758FD5}"/>
              </a:ext>
            </a:extLst>
          </p:cNvPr>
          <p:cNvSpPr txBox="1"/>
          <p:nvPr/>
        </p:nvSpPr>
        <p:spPr>
          <a:xfrm>
            <a:off x="6070611" y="3029693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MARDIA</a:t>
            </a:r>
          </a:p>
        </p:txBody>
      </p:sp>
    </p:spTree>
    <p:extLst>
      <p:ext uri="{BB962C8B-B14F-4D97-AF65-F5344CB8AC3E}">
        <p14:creationId xmlns:p14="http://schemas.microsoft.com/office/powerpoint/2010/main" val="1549932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B6892-47A3-4DA8-B1E3-7C7885758FD5}"/>
              </a:ext>
            </a:extLst>
          </p:cNvPr>
          <p:cNvSpPr txBox="1"/>
          <p:nvPr/>
        </p:nvSpPr>
        <p:spPr>
          <a:xfrm>
            <a:off x="6070611" y="3029693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MARDIA</a:t>
            </a:r>
          </a:p>
        </p:txBody>
      </p:sp>
    </p:spTree>
    <p:extLst>
      <p:ext uri="{BB962C8B-B14F-4D97-AF65-F5344CB8AC3E}">
        <p14:creationId xmlns:p14="http://schemas.microsoft.com/office/powerpoint/2010/main" val="2969892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B6892-47A3-4DA8-B1E3-7C7885758FD5}"/>
              </a:ext>
            </a:extLst>
          </p:cNvPr>
          <p:cNvSpPr txBox="1"/>
          <p:nvPr/>
        </p:nvSpPr>
        <p:spPr>
          <a:xfrm>
            <a:off x="6070611" y="3029693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MARDIA</a:t>
            </a:r>
          </a:p>
        </p:txBody>
      </p:sp>
    </p:spTree>
    <p:extLst>
      <p:ext uri="{BB962C8B-B14F-4D97-AF65-F5344CB8AC3E}">
        <p14:creationId xmlns:p14="http://schemas.microsoft.com/office/powerpoint/2010/main" val="1062746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1740600"/>
          <a:ext cx="6912768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43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335245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313296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1659584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(TOA)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8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7" y="1143000"/>
            <a:ext cx="5799296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Contexte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Utilisation et développement d'outils d'apprentissage automatique dans le domaine de la guerre électronique, plus particulièrement pour le RADAR passif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Amélioration du traitement des signaux RADAR grâce aux approches de Machine Learning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 dé-entrelacement des signaux RADAR comprend les techniques capables de :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Séparer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Caractériser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Identifier tous les émetteurs présents dans le signal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7714E4-4E95-4295-944C-CB9968518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74" y="1374452"/>
            <a:ext cx="1348822" cy="606970"/>
          </a:xfrm>
          <a:prstGeom prst="rect">
            <a:avLst/>
          </a:prstGeom>
        </p:spPr>
      </p:pic>
      <p:pic>
        <p:nvPicPr>
          <p:cNvPr id="5" name="Picture 2" descr="Université Paris-Saclay">
            <a:extLst>
              <a:ext uri="{FF2B5EF4-FFF2-40B4-BE49-F238E27FC236}">
                <a16:creationId xmlns:a16="http://schemas.microsoft.com/office/drawing/2014/main" id="{A1BB490E-C794-4A81-A796-136B1511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2931790"/>
            <a:ext cx="120013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46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744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/>
        </p:nvGraphicFramePr>
        <p:xfrm>
          <a:off x="213670" y="1769376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819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200" i="1" dirty="0"/>
              <a:t>(HDBSCAN)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145681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VARIABLE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/>
        </p:nvGraphicFramePr>
        <p:xfrm>
          <a:off x="213670" y="1769376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Time of </a:t>
                      </a:r>
                      <a:r>
                        <a:rPr lang="fr-FR" sz="1050" dirty="0" err="1"/>
                        <a:t>arrival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985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003776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classique (MARDIA)</a:t>
            </a:r>
            <a:br>
              <a:rPr lang="fr-FR" sz="1600" u="sng" dirty="0"/>
            </a:br>
            <a:endParaRPr lang="fr-FR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C0D38697-C80D-4829-AB00-9D448FEA3DF8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77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Mode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667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77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Mode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612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77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Mode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256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65996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x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77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Mode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791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</a:t>
            </a:r>
            <a:r>
              <a:rPr lang="fr-FR" dirty="0" err="1"/>
              <a:t>Freq</a:t>
            </a:r>
            <a:r>
              <a:rPr lang="fr-FR" dirty="0"/>
              <a:t>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B6892-47A3-4DA8-B1E3-7C7885758FD5}"/>
              </a:ext>
            </a:extLst>
          </p:cNvPr>
          <p:cNvSpPr txBox="1"/>
          <p:nvPr/>
        </p:nvSpPr>
        <p:spPr>
          <a:xfrm>
            <a:off x="6070611" y="3029693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MARDIA</a:t>
            </a:r>
          </a:p>
        </p:txBody>
      </p:sp>
    </p:spTree>
    <p:extLst>
      <p:ext uri="{BB962C8B-B14F-4D97-AF65-F5344CB8AC3E}">
        <p14:creationId xmlns:p14="http://schemas.microsoft.com/office/powerpoint/2010/main" val="2426360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B6892-47A3-4DA8-B1E3-7C7885758FD5}"/>
              </a:ext>
            </a:extLst>
          </p:cNvPr>
          <p:cNvSpPr txBox="1"/>
          <p:nvPr/>
        </p:nvSpPr>
        <p:spPr>
          <a:xfrm>
            <a:off x="6070611" y="3029693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MARDIA</a:t>
            </a:r>
          </a:p>
        </p:txBody>
      </p:sp>
    </p:spTree>
    <p:extLst>
      <p:ext uri="{BB962C8B-B14F-4D97-AF65-F5344CB8AC3E}">
        <p14:creationId xmlns:p14="http://schemas.microsoft.com/office/powerpoint/2010/main" val="106367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1143000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Principaux challenges :</a:t>
            </a:r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Certains </a:t>
            </a:r>
            <a:r>
              <a:rPr lang="fr-FR" dirty="0" err="1"/>
              <a:t>RADARs</a:t>
            </a:r>
            <a:r>
              <a:rPr lang="fr-FR" dirty="0"/>
              <a:t> ne transmettent pas de façon continue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Données bruitées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Problèmes d'</a:t>
            </a:r>
            <a:r>
              <a:rPr lang="fr-FR" dirty="0" err="1"/>
              <a:t>identifiabilité</a:t>
            </a:r>
            <a:r>
              <a:rPr lang="fr-FR" dirty="0"/>
              <a:t> : Différents </a:t>
            </a:r>
            <a:r>
              <a:rPr lang="fr-FR" dirty="0" err="1"/>
              <a:t>RADARs</a:t>
            </a:r>
            <a:r>
              <a:rPr lang="fr-FR" dirty="0"/>
              <a:t> peuvent avoir des caractéristiques très proches / identiques (par exemple, dans les aéroports ou les ports...).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Volume et hétérogénéité : Signaux de différentes tailles (de 50 impulsions à plus de 1 000 000 d'impulsions) pouvant contenir jusqu'à 10 RADAR(s).</a:t>
            </a:r>
          </a:p>
        </p:txBody>
      </p:sp>
    </p:spTree>
    <p:extLst>
      <p:ext uri="{BB962C8B-B14F-4D97-AF65-F5344CB8AC3E}">
        <p14:creationId xmlns:p14="http://schemas.microsoft.com/office/powerpoint/2010/main" val="3539516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B6892-47A3-4DA8-B1E3-7C7885758FD5}"/>
              </a:ext>
            </a:extLst>
          </p:cNvPr>
          <p:cNvSpPr txBox="1"/>
          <p:nvPr/>
        </p:nvSpPr>
        <p:spPr>
          <a:xfrm>
            <a:off x="6070611" y="3029693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MARDIA</a:t>
            </a:r>
          </a:p>
        </p:txBody>
      </p:sp>
    </p:spTree>
    <p:extLst>
      <p:ext uri="{BB962C8B-B14F-4D97-AF65-F5344CB8AC3E}">
        <p14:creationId xmlns:p14="http://schemas.microsoft.com/office/powerpoint/2010/main" val="3988493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B6892-47A3-4DA8-B1E3-7C7885758FD5}"/>
              </a:ext>
            </a:extLst>
          </p:cNvPr>
          <p:cNvSpPr txBox="1"/>
          <p:nvPr/>
        </p:nvSpPr>
        <p:spPr>
          <a:xfrm>
            <a:off x="6070611" y="3029693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MARDIA</a:t>
            </a:r>
          </a:p>
        </p:txBody>
      </p:sp>
    </p:spTree>
    <p:extLst>
      <p:ext uri="{BB962C8B-B14F-4D97-AF65-F5344CB8AC3E}">
        <p14:creationId xmlns:p14="http://schemas.microsoft.com/office/powerpoint/2010/main" val="3380514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1740600"/>
          <a:ext cx="6912768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43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335245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313296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1659584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(TOA)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8482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869B4-955D-4AA7-B228-C0D34514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005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Publication d’un article et participation à la conférence IEEE Radar </a:t>
            </a:r>
            <a:r>
              <a:rPr lang="fr-FR" dirty="0" err="1"/>
              <a:t>Conference</a:t>
            </a:r>
            <a:r>
              <a:rPr lang="fr-FR" dirty="0"/>
              <a:t> 2021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Prochaines étapes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684465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4016" y="2161405"/>
            <a:ext cx="3779912" cy="2066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For more information please contact:</a:t>
            </a:r>
          </a:p>
          <a:p>
            <a:pPr marL="0" indent="0">
              <a:buNone/>
            </a:pP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 MOTTIER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manon.mottier@atos.net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249974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6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Description des données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Simulation des données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Chaque jeu de données est composé d'impulsions RADAR, décrites par seulement 4 caractéristiques 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Frequency (F),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Pulse </a:t>
            </a:r>
            <a:r>
              <a:rPr lang="fr-FR" dirty="0" err="1"/>
              <a:t>Width</a:t>
            </a:r>
            <a:r>
              <a:rPr lang="fr-FR" dirty="0"/>
              <a:t> (PW)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 err="1"/>
              <a:t>Level</a:t>
            </a:r>
            <a:r>
              <a:rPr lang="fr-FR" dirty="0"/>
              <a:t> (L)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Time of </a:t>
            </a:r>
            <a:r>
              <a:rPr lang="fr-FR" dirty="0" err="1"/>
              <a:t>Arrival</a:t>
            </a:r>
            <a:r>
              <a:rPr lang="fr-FR" dirty="0"/>
              <a:t> (TOA)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d'utilisation de la dTOA	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de supposition sur la forme d'onde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Paramètre non supervisé mais évaluation des méthodes sur des ensembles de données étiquetées.</a:t>
            </a:r>
          </a:p>
        </p:txBody>
      </p:sp>
    </p:spTree>
    <p:extLst>
      <p:ext uri="{BB962C8B-B14F-4D97-AF65-F5344CB8AC3E}">
        <p14:creationId xmlns:p14="http://schemas.microsoft.com/office/powerpoint/2010/main" val="13480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proposée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6004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Méthodologie :</a:t>
            </a:r>
            <a:r>
              <a:rPr lang="fr-FR" dirty="0"/>
              <a:t> Implémentation d’une stratégie en 2 étapes</a:t>
            </a:r>
          </a:p>
          <a:p>
            <a:pPr marL="0" indent="0">
              <a:buNone/>
            </a:pPr>
            <a:endParaRPr lang="fr-FR" b="1" u="sng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810BBFA-B04C-489F-A301-73934AB55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701708"/>
              </p:ext>
            </p:extLst>
          </p:nvPr>
        </p:nvGraphicFramePr>
        <p:xfrm>
          <a:off x="755576" y="1707654"/>
          <a:ext cx="763284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81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1 : </a:t>
            </a:r>
            <a:r>
              <a:rPr lang="fr-FR" dirty="0"/>
              <a:t>Clustering avec HDBSCAN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Application de l'algorithme de clustering sur deux </a:t>
            </a:r>
            <a:r>
              <a:rPr lang="fr-FR" dirty="0" err="1"/>
              <a:t>features</a:t>
            </a:r>
            <a:r>
              <a:rPr lang="fr-FR" dirty="0"/>
              <a:t> : la fréquence et la durée d'impulsion.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Pourquoi HDBSCAN ?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Algorithme non supervisé qui permet de rechercher des clusters de densité(s) variable(s).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Peu de paramètres à optimiser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/>
              <a:t>Sur-estimation</a:t>
            </a:r>
            <a:r>
              <a:rPr lang="fr-FR" dirty="0"/>
              <a:t> du nombre de clusters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Permet de recevoir des </a:t>
            </a:r>
            <a:r>
              <a:rPr lang="fr-FR" dirty="0" err="1"/>
              <a:t>RADARs</a:t>
            </a:r>
            <a:r>
              <a:rPr lang="fr-FR" dirty="0"/>
              <a:t> qui n'émettent pas en continu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Chaque cluster ne doit pas contenir les observations de différents </a:t>
            </a:r>
            <a:r>
              <a:rPr lang="fr-FR" dirty="0" err="1"/>
              <a:t>RADARs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578173788"/>
      </p:ext>
    </p:extLst>
  </p:cSld>
  <p:clrMapOvr>
    <a:masterClrMapping/>
  </p:clrMapOvr>
</p:sld>
</file>

<file path=ppt/theme/theme1.xml><?xml version="1.0" encoding="utf-8"?>
<a:theme xmlns:a="http://schemas.openxmlformats.org/drawingml/2006/main" name="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echnology Unit H1 2016" id="{856ECD45-8D35-1B4B-A616-96EDB291CD92}" vid="{97D919D0-DC5F-584B-A116-7A582B9704CC}"/>
    </a:ext>
  </a:extLst>
</a:theme>
</file>

<file path=ppt/theme/theme4.xml><?xml version="1.0" encoding="utf-8"?>
<a:theme xmlns:a="http://schemas.openxmlformats.org/drawingml/2006/main" name="1_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Atos_2016_16-9_template</Template>
  <TotalTime>0</TotalTime>
  <Words>1727</Words>
  <Application>Microsoft Office PowerPoint</Application>
  <PresentationFormat>Affichage à l'écran (16:9)</PresentationFormat>
  <Paragraphs>453</Paragraphs>
  <Slides>55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55</vt:i4>
      </vt:variant>
    </vt:vector>
  </HeadingPairs>
  <TitlesOfParts>
    <vt:vector size="75" baseType="lpstr">
      <vt:lpstr>Arial</vt:lpstr>
      <vt:lpstr>Calibri</vt:lpstr>
      <vt:lpstr>Lucida Sans</vt:lpstr>
      <vt:lpstr>Lucida Sans Unicode</vt:lpstr>
      <vt:lpstr>Roboto Light</vt:lpstr>
      <vt:lpstr>Stag LCG Book</vt:lpstr>
      <vt:lpstr>Stag LCG Light</vt:lpstr>
      <vt:lpstr>Stag LCG Medium</vt:lpstr>
      <vt:lpstr>Stag LCG Semibold</vt:lpstr>
      <vt:lpstr>Stag Sans Book</vt:lpstr>
      <vt:lpstr>Stag Sans LCG Book</vt:lpstr>
      <vt:lpstr>Stag Sans LCG Light</vt:lpstr>
      <vt:lpstr>Times New Roman</vt:lpstr>
      <vt:lpstr>Verdana</vt:lpstr>
      <vt:lpstr>Wingdings</vt:lpstr>
      <vt:lpstr>Atos_2016_16-9_template</vt:lpstr>
      <vt:lpstr>New Atos Template with corporate colours</vt:lpstr>
      <vt:lpstr>1_Atos v4.0</vt:lpstr>
      <vt:lpstr>1_New Atos Template with corporate colours</vt:lpstr>
      <vt:lpstr>1_Atos_2016_16-9_template</vt:lpstr>
      <vt:lpstr>Plénière – 2 ans de thèse</vt:lpstr>
      <vt:lpstr>Plan</vt:lpstr>
      <vt:lpstr>Introduction</vt:lpstr>
      <vt:lpstr>Introduction</vt:lpstr>
      <vt:lpstr>Introduction</vt:lpstr>
      <vt:lpstr>Introduction</vt:lpstr>
      <vt:lpstr>Approche proposée</vt:lpstr>
      <vt:lpstr>Approche proposée</vt:lpstr>
      <vt:lpstr>Approche proposée</vt:lpstr>
      <vt:lpstr>Approche proposée</vt:lpstr>
      <vt:lpstr>Approche proposée</vt:lpstr>
      <vt:lpstr>Approche proposée</vt:lpstr>
      <vt:lpstr>Applications</vt:lpstr>
      <vt:lpstr>CAS D’application 1</vt:lpstr>
      <vt:lpstr>Données brutes</vt:lpstr>
      <vt:lpstr>Clustering (HDBSCAN)</vt:lpstr>
      <vt:lpstr>Histogrammes Time of Arrival</vt:lpstr>
      <vt:lpstr>Dendrogramme Méthode classique (MARDIA) </vt:lpstr>
      <vt:lpstr>Dendrogramme HAC avec distances du Transport Optimal sur la TOA </vt:lpstr>
      <vt:lpstr>Dendrogramme HAC avec distances du Transport Optimal sur le LEVEL </vt:lpstr>
      <vt:lpstr>Dendrogramme HAC avec distances du Transport Optimal sur la TOA x LEVEL </vt:lpstr>
      <vt:lpstr>Regroupements finaux : Freq x TOA </vt:lpstr>
      <vt:lpstr>Regroupements finaux : DI x TOA </vt:lpstr>
      <vt:lpstr>Regroupements finaux : LEVEL x TOA </vt:lpstr>
      <vt:lpstr>Regroupements finaux : FREQ x DI </vt:lpstr>
      <vt:lpstr>Analyses regroupements finaux</vt:lpstr>
      <vt:lpstr>CAS D’application 2</vt:lpstr>
      <vt:lpstr>Données brutes</vt:lpstr>
      <vt:lpstr>Clustering (HDBSCAN)</vt:lpstr>
      <vt:lpstr>Histogrammes VARIABLE</vt:lpstr>
      <vt:lpstr>Dendrogramme Méthode classique (MARDIA) </vt:lpstr>
      <vt:lpstr>Dendrogramme HAC avec distances du Transport Optimal sur la TOA </vt:lpstr>
      <vt:lpstr>Dendrogramme HAC avec distances du Transport Optimal sur le LEVEL </vt:lpstr>
      <vt:lpstr>Dendrogramme HAC avec distances du Transport Optimal sur la TOA x LEVEL </vt:lpstr>
      <vt:lpstr>Regroupements finaux : Freq x TOA </vt:lpstr>
      <vt:lpstr>Regroupements finaux : DI x TOA </vt:lpstr>
      <vt:lpstr>Regroupements finaux : LEVEL x TOA </vt:lpstr>
      <vt:lpstr>Regroupements finaux : FREQ x DI </vt:lpstr>
      <vt:lpstr>Analyses regroupements finaux</vt:lpstr>
      <vt:lpstr>CAS D’application 3</vt:lpstr>
      <vt:lpstr>Données brutes</vt:lpstr>
      <vt:lpstr>Clustering (HDBSCAN)</vt:lpstr>
      <vt:lpstr>Histogrammes VARIABLE</vt:lpstr>
      <vt:lpstr>Dendrogramme Méthode classique (MARDIA) </vt:lpstr>
      <vt:lpstr>Dendrogramme HAC avec distances du Transport Optimal sur la TOA </vt:lpstr>
      <vt:lpstr>Dendrogramme HAC avec distances du Transport Optimal sur le LEVEL </vt:lpstr>
      <vt:lpstr>Dendrogramme HAC avec distances du Transport Optimal sur la TOA x LEVEL </vt:lpstr>
      <vt:lpstr>Regroupements finaux : Freq x TOA </vt:lpstr>
      <vt:lpstr>Regroupements finaux : DI x TOA </vt:lpstr>
      <vt:lpstr>Regroupements finaux : LEVEL x TOA </vt:lpstr>
      <vt:lpstr>Regroupements finaux : FREQ x DI </vt:lpstr>
      <vt:lpstr>Analyses regroupements finaux</vt:lpstr>
      <vt:lpstr>Conclusion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27</cp:revision>
  <dcterms:created xsi:type="dcterms:W3CDTF">2017-04-26T14:42:54Z</dcterms:created>
  <dcterms:modified xsi:type="dcterms:W3CDTF">2021-06-12T10:36:45Z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-855785316</vt:i4>
  </property>
  <property fmtid="{D5CDD505-2E9C-101B-9397-08002B2CF9AE}" pid="4" name="_PreviousAdHocReviewCycleID">
    <vt:i4>-344032757</vt:i4>
  </property>
  <property fmtid="{D5CDD505-2E9C-101B-9397-08002B2CF9AE}" pid="5" name="MSIP_Label_e463cba9-5f6c-478d-9329-7b2295e4e8ed_Enabled">
    <vt:lpwstr>true</vt:lpwstr>
  </property>
  <property fmtid="{D5CDD505-2E9C-101B-9397-08002B2CF9AE}" pid="6" name="MSIP_Label_e463cba9-5f6c-478d-9329-7b2295e4e8ed_SetDate">
    <vt:lpwstr>2021-03-31T08:23:35Z</vt:lpwstr>
  </property>
  <property fmtid="{D5CDD505-2E9C-101B-9397-08002B2CF9AE}" pid="7" name="MSIP_Label_e463cba9-5f6c-478d-9329-7b2295e4e8ed_Method">
    <vt:lpwstr>Standard</vt:lpwstr>
  </property>
  <property fmtid="{D5CDD505-2E9C-101B-9397-08002B2CF9AE}" pid="8" name="MSIP_Label_e463cba9-5f6c-478d-9329-7b2295e4e8ed_Name">
    <vt:lpwstr>All Employees_2</vt:lpwstr>
  </property>
  <property fmtid="{D5CDD505-2E9C-101B-9397-08002B2CF9AE}" pid="9" name="MSIP_Label_e463cba9-5f6c-478d-9329-7b2295e4e8ed_SiteId">
    <vt:lpwstr>33440fc6-b7c7-412c-bb73-0e70b0198d5a</vt:lpwstr>
  </property>
  <property fmtid="{D5CDD505-2E9C-101B-9397-08002B2CF9AE}" pid="10" name="MSIP_Label_e463cba9-5f6c-478d-9329-7b2295e4e8ed_ActionId">
    <vt:lpwstr>761df80f-dacb-447b-b2d1-460f593e9a9f</vt:lpwstr>
  </property>
  <property fmtid="{D5CDD505-2E9C-101B-9397-08002B2CF9AE}" pid="11" name="MSIP_Label_e463cba9-5f6c-478d-9329-7b2295e4e8ed_ContentBits">
    <vt:lpwstr>0</vt:lpwstr>
  </property>
</Properties>
</file>