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7" r:id="rId3"/>
    <p:sldMasterId id="2147483694" r:id="rId4"/>
  </p:sldMasterIdLst>
  <p:notesMasterIdLst>
    <p:notesMasterId r:id="rId15"/>
  </p:notesMasterIdLst>
  <p:sldIdLst>
    <p:sldId id="325" r:id="rId5"/>
    <p:sldId id="4196" r:id="rId6"/>
    <p:sldId id="4372" r:id="rId7"/>
    <p:sldId id="4373" r:id="rId8"/>
    <p:sldId id="4395" r:id="rId9"/>
    <p:sldId id="4378" r:id="rId10"/>
    <p:sldId id="4382" r:id="rId11"/>
    <p:sldId id="4384" r:id="rId12"/>
    <p:sldId id="4392" r:id="rId13"/>
    <p:sldId id="347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2022" autoAdjust="0"/>
  </p:normalViewPr>
  <p:slideViewPr>
    <p:cSldViewPr snapToGrid="0">
      <p:cViewPr varScale="1">
        <p:scale>
          <a:sx n="106" d="100"/>
          <a:sy n="106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6C8D35-C925-4B78-8BD4-A0245E8CA4FD}" type="doc">
      <dgm:prSet loTypeId="urn:microsoft.com/office/officeart/2005/8/layout/process3" loCatId="process" qsTypeId="urn:microsoft.com/office/officeart/2005/8/quickstyle/simple1" qsCatId="simple" csTypeId="urn:microsoft.com/office/officeart/2005/8/colors/accent3_2" csCatId="accent3" phldr="1"/>
      <dgm:spPr/>
    </dgm:pt>
    <dgm:pt modelId="{C9D8EE4F-F58D-4351-8E4C-1A706AF70CA8}">
      <dgm:prSet phldrT="[Texte]" custT="1"/>
      <dgm:spPr>
        <a:xfrm rot="5400000">
          <a:off x="-302696" y="303984"/>
          <a:ext cx="2017978" cy="1412585"/>
        </a:xfrm>
        <a:solidFill>
          <a:srgbClr val="90BB23"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fr-FR" sz="1800" b="1" dirty="0" err="1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Step</a:t>
          </a:r>
          <a:r>
            <a:rPr lang="fr-FR" sz="1800" b="1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1: Clustering</a:t>
          </a:r>
        </a:p>
      </dgm:t>
    </dgm:pt>
    <dgm:pt modelId="{7194B44B-34E5-4721-9DD5-A1D963DD8194}" type="parTrans" cxnId="{352765BA-077C-466D-B0D7-8E8DB2052A61}">
      <dgm:prSet/>
      <dgm:spPr/>
      <dgm:t>
        <a:bodyPr/>
        <a:lstStyle/>
        <a:p>
          <a:endParaRPr lang="fr-FR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900175-DBAE-4259-B402-B68AD4B0B3F4}" type="sibTrans" cxnId="{352765BA-077C-466D-B0D7-8E8DB2052A61}">
      <dgm:prSet custT="1"/>
      <dgm:spPr/>
      <dgm:t>
        <a:bodyPr/>
        <a:lstStyle/>
        <a:p>
          <a:endParaRPr lang="fr-FR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826307-C979-4230-A607-5D8431FA6670}">
      <dgm:prSet phldrT="[Texte]" custT="1"/>
      <dgm:spPr>
        <a:xfrm rot="5400000">
          <a:off x="-302696" y="2033721"/>
          <a:ext cx="2017978" cy="1412585"/>
        </a:xfrm>
        <a:solidFill>
          <a:srgbClr val="90BB23"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fr-FR" sz="1800" b="1" dirty="0" err="1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Step</a:t>
          </a:r>
          <a:r>
            <a:rPr lang="fr-FR" sz="1800" b="1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2: Cluster fusion</a:t>
          </a:r>
        </a:p>
      </dgm:t>
    </dgm:pt>
    <dgm:pt modelId="{5D5A0C2E-FF7B-43C6-AA77-7CE1AB804109}" type="parTrans" cxnId="{F1CAC466-6C1F-4224-9574-2CA30A785B79}">
      <dgm:prSet/>
      <dgm:spPr/>
      <dgm:t>
        <a:bodyPr/>
        <a:lstStyle/>
        <a:p>
          <a:endParaRPr lang="fr-FR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9CED16-12B6-4A22-83BC-B43F376CF4E6}" type="sibTrans" cxnId="{F1CAC466-6C1F-4224-9574-2CA30A785B79}">
      <dgm:prSet/>
      <dgm:spPr/>
      <dgm:t>
        <a:bodyPr/>
        <a:lstStyle/>
        <a:p>
          <a:endParaRPr lang="fr-FR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4E9DC3-8CA0-450E-884C-B1BD3762AC7D}">
      <dgm:prSet custT="1"/>
      <dgm:spPr>
        <a:xfrm rot="5400000">
          <a:off x="3509968" y="-2096095"/>
          <a:ext cx="1311686" cy="5506452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Cluster each observation of this signal under the constraint of not merging different radars in one cluster</a:t>
          </a:r>
          <a:endParaRPr lang="fr-FR" sz="16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0900770E-1168-40C5-BC90-0A2C31DD7386}" type="parTrans" cxnId="{FAEE226A-BD90-44FD-A6A7-14F8A858A9D4}">
      <dgm:prSet/>
      <dgm:spPr/>
      <dgm:t>
        <a:bodyPr/>
        <a:lstStyle/>
        <a:p>
          <a:endParaRPr lang="fr-FR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3B069B-2B6F-4BBE-B7D0-99F6F8AACE62}" type="sibTrans" cxnId="{FAEE226A-BD90-44FD-A6A7-14F8A858A9D4}">
      <dgm:prSet/>
      <dgm:spPr/>
      <dgm:t>
        <a:bodyPr/>
        <a:lstStyle/>
        <a:p>
          <a:endParaRPr lang="fr-FR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80F58E-1F74-40CD-B108-6CEB8FE4F95E}">
      <dgm:prSet custT="1"/>
      <dgm:spPr>
        <a:xfrm rot="5400000">
          <a:off x="3509968" y="-366358"/>
          <a:ext cx="1311686" cy="5506452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Hierarchical agglomerative clustering combined with optimal transport distance</a:t>
          </a:r>
          <a:endParaRPr lang="fr-FR" sz="16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01EEB112-652E-4F78-939E-A756EDFD0096}" type="parTrans" cxnId="{2696EB5F-1B49-4D9A-8172-A74320832BCF}">
      <dgm:prSet/>
      <dgm:spPr/>
      <dgm:t>
        <a:bodyPr/>
        <a:lstStyle/>
        <a:p>
          <a:endParaRPr lang="fr-FR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60F051-9002-4F94-BE55-F76313286E73}" type="sibTrans" cxnId="{2696EB5F-1B49-4D9A-8172-A74320832BCF}">
      <dgm:prSet/>
      <dgm:spPr/>
      <dgm:t>
        <a:bodyPr/>
        <a:lstStyle/>
        <a:p>
          <a:endParaRPr lang="fr-FR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329F8A-10FA-44A3-BA3F-C65FA0787F8B}">
      <dgm:prSet custT="1"/>
      <dgm:spPr/>
      <dgm:t>
        <a:bodyPr/>
        <a:lstStyle/>
        <a:p>
          <a:pPr>
            <a:buChar char="•"/>
          </a:pPr>
          <a:endParaRPr lang="fr-FR" sz="16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C1E755A9-0A7C-4184-A8CC-D77A45412206}" type="parTrans" cxnId="{DBD89FFB-4732-4BF3-836A-297BDD74C5AD}">
      <dgm:prSet/>
      <dgm:spPr/>
      <dgm:t>
        <a:bodyPr/>
        <a:lstStyle/>
        <a:p>
          <a:endParaRPr lang="fr-FR" sz="2400"/>
        </a:p>
      </dgm:t>
    </dgm:pt>
    <dgm:pt modelId="{1FF08C1E-959A-41BF-A6FF-85CB1F42DDB2}" type="sibTrans" cxnId="{DBD89FFB-4732-4BF3-836A-297BDD74C5AD}">
      <dgm:prSet/>
      <dgm:spPr/>
      <dgm:t>
        <a:bodyPr/>
        <a:lstStyle/>
        <a:p>
          <a:endParaRPr lang="fr-FR" sz="2400"/>
        </a:p>
      </dgm:t>
    </dgm:pt>
    <dgm:pt modelId="{1089181C-EBF8-4F3F-AF96-8B87B0CA36CD}">
      <dgm:prSet custT="1"/>
      <dgm:spPr/>
      <dgm:t>
        <a:bodyPr/>
        <a:lstStyle/>
        <a:p>
          <a:pPr>
            <a:buNone/>
          </a:pPr>
          <a:endParaRPr lang="fr-FR" sz="16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4ABB76E3-8569-41F6-B6BF-84D1406BF08F}" type="parTrans" cxnId="{3501384B-B692-49CB-BEE5-F76AF5BF9831}">
      <dgm:prSet/>
      <dgm:spPr/>
      <dgm:t>
        <a:bodyPr/>
        <a:lstStyle/>
        <a:p>
          <a:endParaRPr lang="fr-FR" sz="2400"/>
        </a:p>
      </dgm:t>
    </dgm:pt>
    <dgm:pt modelId="{030F7C46-215F-4555-810E-193CB99C8D3C}" type="sibTrans" cxnId="{3501384B-B692-49CB-BEE5-F76AF5BF9831}">
      <dgm:prSet/>
      <dgm:spPr/>
      <dgm:t>
        <a:bodyPr/>
        <a:lstStyle/>
        <a:p>
          <a:endParaRPr lang="fr-FR" sz="2400"/>
        </a:p>
      </dgm:t>
    </dgm:pt>
    <dgm:pt modelId="{AC11273F-D8EE-45CA-8AE0-4F882049DCD0}">
      <dgm:prSet custT="1"/>
      <dgm:spPr>
        <a:xfrm rot="5400000">
          <a:off x="3509968" y="-366358"/>
          <a:ext cx="1311686" cy="5506452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endParaRPr lang="fr-FR" sz="16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2F27FF70-4D05-46E3-8323-D57BD66EFCDC}" type="parTrans" cxnId="{CDC9B8D3-C90C-436F-A528-2A9150CD8605}">
      <dgm:prSet/>
      <dgm:spPr/>
      <dgm:t>
        <a:bodyPr/>
        <a:lstStyle/>
        <a:p>
          <a:endParaRPr lang="fr-FR" sz="2400"/>
        </a:p>
      </dgm:t>
    </dgm:pt>
    <dgm:pt modelId="{549AC889-0584-40DA-8243-ECE4DECCBCEB}" type="sibTrans" cxnId="{CDC9B8D3-C90C-436F-A528-2A9150CD8605}">
      <dgm:prSet/>
      <dgm:spPr/>
      <dgm:t>
        <a:bodyPr/>
        <a:lstStyle/>
        <a:p>
          <a:endParaRPr lang="fr-FR" sz="2400"/>
        </a:p>
      </dgm:t>
    </dgm:pt>
    <dgm:pt modelId="{D88DA67E-3233-4170-AA5D-BD7A6ECB4255}" type="pres">
      <dgm:prSet presAssocID="{776C8D35-C925-4B78-8BD4-A0245E8CA4FD}" presName="linearFlow" presStyleCnt="0">
        <dgm:presLayoutVars>
          <dgm:dir/>
          <dgm:animLvl val="lvl"/>
          <dgm:resizeHandles val="exact"/>
        </dgm:presLayoutVars>
      </dgm:prSet>
      <dgm:spPr/>
    </dgm:pt>
    <dgm:pt modelId="{1956F7C0-A74A-4C43-A332-DAE19972E8A6}" type="pres">
      <dgm:prSet presAssocID="{C9D8EE4F-F58D-4351-8E4C-1A706AF70CA8}" presName="composite" presStyleCnt="0"/>
      <dgm:spPr/>
    </dgm:pt>
    <dgm:pt modelId="{10B3A7C1-0211-4E3C-81B5-44A8E77A418A}" type="pres">
      <dgm:prSet presAssocID="{C9D8EE4F-F58D-4351-8E4C-1A706AF70CA8}" presName="parTx" presStyleLbl="node1" presStyleIdx="0" presStyleCnt="2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</dgm:pt>
    <dgm:pt modelId="{33AC5B50-31CB-4BCE-AA58-DA492CFC3C36}" type="pres">
      <dgm:prSet presAssocID="{C9D8EE4F-F58D-4351-8E4C-1A706AF70CA8}" presName="parSh" presStyleLbl="node1" presStyleIdx="0" presStyleCnt="2"/>
      <dgm:spPr/>
    </dgm:pt>
    <dgm:pt modelId="{1FA28F10-EE53-4046-A7D7-8CCAF24B7BD1}" type="pres">
      <dgm:prSet presAssocID="{C9D8EE4F-F58D-4351-8E4C-1A706AF70CA8}" presName="desTx" presStyleLbl="fgAcc1" presStyleIdx="0" presStyleCnt="2" custScaleY="105232">
        <dgm:presLayoutVars>
          <dgm:bulletEnabled val="1"/>
        </dgm:presLayoutVars>
      </dgm:prSet>
      <dgm:spPr>
        <a:prstGeom prst="round2SameRect">
          <a:avLst/>
        </a:prstGeom>
      </dgm:spPr>
    </dgm:pt>
    <dgm:pt modelId="{1569326D-EAD1-488F-96A5-7E7AE3A998D8}" type="pres">
      <dgm:prSet presAssocID="{FE900175-DBAE-4259-B402-B68AD4B0B3F4}" presName="sibTrans" presStyleLbl="sibTrans2D1" presStyleIdx="0" presStyleCnt="1"/>
      <dgm:spPr/>
    </dgm:pt>
    <dgm:pt modelId="{F935E311-E7CD-4047-B879-3CD1121662A4}" type="pres">
      <dgm:prSet presAssocID="{FE900175-DBAE-4259-B402-B68AD4B0B3F4}" presName="connTx" presStyleLbl="sibTrans2D1" presStyleIdx="0" presStyleCnt="1"/>
      <dgm:spPr/>
    </dgm:pt>
    <dgm:pt modelId="{3F6913DC-96B9-40EF-967A-B8984E5BFB96}" type="pres">
      <dgm:prSet presAssocID="{3C826307-C979-4230-A607-5D8431FA6670}" presName="composite" presStyleCnt="0"/>
      <dgm:spPr/>
    </dgm:pt>
    <dgm:pt modelId="{6BE09510-3AAE-4CAE-9C76-C55C9EB7602D}" type="pres">
      <dgm:prSet presAssocID="{3C826307-C979-4230-A607-5D8431FA6670}" presName="parTx" presStyleLbl="node1" presStyleIdx="0" presStyleCnt="2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</dgm:pt>
    <dgm:pt modelId="{AF0B9A31-6A56-47D8-BC75-1921471E2489}" type="pres">
      <dgm:prSet presAssocID="{3C826307-C979-4230-A607-5D8431FA6670}" presName="parSh" presStyleLbl="node1" presStyleIdx="1" presStyleCnt="2"/>
      <dgm:spPr/>
    </dgm:pt>
    <dgm:pt modelId="{4768C460-B16B-4A0B-BC4D-0A6416846D13}" type="pres">
      <dgm:prSet presAssocID="{3C826307-C979-4230-A607-5D8431FA6670}" presName="desTx" presStyleLbl="fgAcc1" presStyleIdx="1" presStyleCnt="2" custScaleY="105232">
        <dgm:presLayoutVars>
          <dgm:bulletEnabled val="1"/>
        </dgm:presLayoutVars>
      </dgm:prSet>
      <dgm:spPr>
        <a:prstGeom prst="round2SameRect">
          <a:avLst/>
        </a:prstGeom>
      </dgm:spPr>
    </dgm:pt>
  </dgm:ptLst>
  <dgm:cxnLst>
    <dgm:cxn modelId="{A2DA5029-D4AF-4F13-9E22-9B900CA178D1}" type="presOf" srcId="{C9D8EE4F-F58D-4351-8E4C-1A706AF70CA8}" destId="{10B3A7C1-0211-4E3C-81B5-44A8E77A418A}" srcOrd="0" destOrd="0" presId="urn:microsoft.com/office/officeart/2005/8/layout/process3"/>
    <dgm:cxn modelId="{AA87153D-7F0C-49C6-BDDA-77F85088B7E9}" type="presOf" srcId="{C9D8EE4F-F58D-4351-8E4C-1A706AF70CA8}" destId="{33AC5B50-31CB-4BCE-AA58-DA492CFC3C36}" srcOrd="1" destOrd="0" presId="urn:microsoft.com/office/officeart/2005/8/layout/process3"/>
    <dgm:cxn modelId="{E8160C5B-D8BA-4CF2-BBAA-F6DC5992AA2C}" type="presOf" srcId="{AC11273F-D8EE-45CA-8AE0-4F882049DCD0}" destId="{4768C460-B16B-4A0B-BC4D-0A6416846D13}" srcOrd="0" destOrd="1" presId="urn:microsoft.com/office/officeart/2005/8/layout/process3"/>
    <dgm:cxn modelId="{1BA1205C-2937-4BA1-96F8-A0185C87CD5F}" type="presOf" srcId="{8680F58E-1F74-40CD-B108-6CEB8FE4F95E}" destId="{4768C460-B16B-4A0B-BC4D-0A6416846D13}" srcOrd="0" destOrd="0" presId="urn:microsoft.com/office/officeart/2005/8/layout/process3"/>
    <dgm:cxn modelId="{2696EB5F-1B49-4D9A-8172-A74320832BCF}" srcId="{3C826307-C979-4230-A607-5D8431FA6670}" destId="{8680F58E-1F74-40CD-B108-6CEB8FE4F95E}" srcOrd="0" destOrd="0" parTransId="{01EEB112-652E-4F78-939E-A756EDFD0096}" sibTransId="{8D60F051-9002-4F94-BE55-F76313286E73}"/>
    <dgm:cxn modelId="{F1CAC466-6C1F-4224-9574-2CA30A785B79}" srcId="{776C8D35-C925-4B78-8BD4-A0245E8CA4FD}" destId="{3C826307-C979-4230-A607-5D8431FA6670}" srcOrd="1" destOrd="0" parTransId="{5D5A0C2E-FF7B-43C6-AA77-7CE1AB804109}" sibTransId="{BA9CED16-12B6-4A22-83BC-B43F376CF4E6}"/>
    <dgm:cxn modelId="{FAEE226A-BD90-44FD-A6A7-14F8A858A9D4}" srcId="{C9D8EE4F-F58D-4351-8E4C-1A706AF70CA8}" destId="{8C4E9DC3-8CA0-450E-884C-B1BD3762AC7D}" srcOrd="0" destOrd="0" parTransId="{0900770E-1168-40C5-BC90-0A2C31DD7386}" sibTransId="{483B069B-2B6F-4BBE-B7D0-99F6F8AACE62}"/>
    <dgm:cxn modelId="{3501384B-B692-49CB-BEE5-F76AF5BF9831}" srcId="{3C826307-C979-4230-A607-5D8431FA6670}" destId="{1089181C-EBF8-4F3F-AF96-8B87B0CA36CD}" srcOrd="2" destOrd="0" parTransId="{4ABB76E3-8569-41F6-B6BF-84D1406BF08F}" sibTransId="{030F7C46-215F-4555-810E-193CB99C8D3C}"/>
    <dgm:cxn modelId="{11949350-3103-4643-95E3-0FF6CCF20881}" type="presOf" srcId="{3C826307-C979-4230-A607-5D8431FA6670}" destId="{AF0B9A31-6A56-47D8-BC75-1921471E2489}" srcOrd="1" destOrd="0" presId="urn:microsoft.com/office/officeart/2005/8/layout/process3"/>
    <dgm:cxn modelId="{4ED05854-E9B8-4FDE-94A0-7E813C987E79}" type="presOf" srcId="{8C4E9DC3-8CA0-450E-884C-B1BD3762AC7D}" destId="{1FA28F10-EE53-4046-A7D7-8CCAF24B7BD1}" srcOrd="0" destOrd="0" presId="urn:microsoft.com/office/officeart/2005/8/layout/process3"/>
    <dgm:cxn modelId="{013CE47D-4703-4FF5-87DB-FC3A29BE05C1}" type="presOf" srcId="{5E329F8A-10FA-44A3-BA3F-C65FA0787F8B}" destId="{1FA28F10-EE53-4046-A7D7-8CCAF24B7BD1}" srcOrd="0" destOrd="1" presId="urn:microsoft.com/office/officeart/2005/8/layout/process3"/>
    <dgm:cxn modelId="{691E888E-111A-43C5-B62C-1B2F27577D2B}" type="presOf" srcId="{FE900175-DBAE-4259-B402-B68AD4B0B3F4}" destId="{F935E311-E7CD-4047-B879-3CD1121662A4}" srcOrd="1" destOrd="0" presId="urn:microsoft.com/office/officeart/2005/8/layout/process3"/>
    <dgm:cxn modelId="{07A702A2-53A7-411D-9484-09FD88203655}" type="presOf" srcId="{1089181C-EBF8-4F3F-AF96-8B87B0CA36CD}" destId="{4768C460-B16B-4A0B-BC4D-0A6416846D13}" srcOrd="0" destOrd="2" presId="urn:microsoft.com/office/officeart/2005/8/layout/process3"/>
    <dgm:cxn modelId="{352765BA-077C-466D-B0D7-8E8DB2052A61}" srcId="{776C8D35-C925-4B78-8BD4-A0245E8CA4FD}" destId="{C9D8EE4F-F58D-4351-8E4C-1A706AF70CA8}" srcOrd="0" destOrd="0" parTransId="{7194B44B-34E5-4721-9DD5-A1D963DD8194}" sibTransId="{FE900175-DBAE-4259-B402-B68AD4B0B3F4}"/>
    <dgm:cxn modelId="{422756BE-2E16-480F-BC80-A208DB2E87CB}" type="presOf" srcId="{3C826307-C979-4230-A607-5D8431FA6670}" destId="{6BE09510-3AAE-4CAE-9C76-C55C9EB7602D}" srcOrd="0" destOrd="0" presId="urn:microsoft.com/office/officeart/2005/8/layout/process3"/>
    <dgm:cxn modelId="{441DE4D2-1D1D-4019-AD2E-DB21CC435E4A}" type="presOf" srcId="{776C8D35-C925-4B78-8BD4-A0245E8CA4FD}" destId="{D88DA67E-3233-4170-AA5D-BD7A6ECB4255}" srcOrd="0" destOrd="0" presId="urn:microsoft.com/office/officeart/2005/8/layout/process3"/>
    <dgm:cxn modelId="{CDC9B8D3-C90C-436F-A528-2A9150CD8605}" srcId="{3C826307-C979-4230-A607-5D8431FA6670}" destId="{AC11273F-D8EE-45CA-8AE0-4F882049DCD0}" srcOrd="1" destOrd="0" parTransId="{2F27FF70-4D05-46E3-8323-D57BD66EFCDC}" sibTransId="{549AC889-0584-40DA-8243-ECE4DECCBCEB}"/>
    <dgm:cxn modelId="{A76256F6-1835-4B4D-9674-BCBF4F04B75C}" type="presOf" srcId="{FE900175-DBAE-4259-B402-B68AD4B0B3F4}" destId="{1569326D-EAD1-488F-96A5-7E7AE3A998D8}" srcOrd="0" destOrd="0" presId="urn:microsoft.com/office/officeart/2005/8/layout/process3"/>
    <dgm:cxn modelId="{DBD89FFB-4732-4BF3-836A-297BDD74C5AD}" srcId="{C9D8EE4F-F58D-4351-8E4C-1A706AF70CA8}" destId="{5E329F8A-10FA-44A3-BA3F-C65FA0787F8B}" srcOrd="1" destOrd="0" parTransId="{C1E755A9-0A7C-4184-A8CC-D77A45412206}" sibTransId="{1FF08C1E-959A-41BF-A6FF-85CB1F42DDB2}"/>
    <dgm:cxn modelId="{A10E7748-7917-4E58-8EA4-0FE4A590D8E3}" type="presParOf" srcId="{D88DA67E-3233-4170-AA5D-BD7A6ECB4255}" destId="{1956F7C0-A74A-4C43-A332-DAE19972E8A6}" srcOrd="0" destOrd="0" presId="urn:microsoft.com/office/officeart/2005/8/layout/process3"/>
    <dgm:cxn modelId="{49D290BF-2AD9-4144-9E33-F22C8964E4A0}" type="presParOf" srcId="{1956F7C0-A74A-4C43-A332-DAE19972E8A6}" destId="{10B3A7C1-0211-4E3C-81B5-44A8E77A418A}" srcOrd="0" destOrd="0" presId="urn:microsoft.com/office/officeart/2005/8/layout/process3"/>
    <dgm:cxn modelId="{1ADFB7A5-8801-45AF-908D-6A91A821E31B}" type="presParOf" srcId="{1956F7C0-A74A-4C43-A332-DAE19972E8A6}" destId="{33AC5B50-31CB-4BCE-AA58-DA492CFC3C36}" srcOrd="1" destOrd="0" presId="urn:microsoft.com/office/officeart/2005/8/layout/process3"/>
    <dgm:cxn modelId="{B1BA960E-2D37-4859-857B-4A50B66A16A3}" type="presParOf" srcId="{1956F7C0-A74A-4C43-A332-DAE19972E8A6}" destId="{1FA28F10-EE53-4046-A7D7-8CCAF24B7BD1}" srcOrd="2" destOrd="0" presId="urn:microsoft.com/office/officeart/2005/8/layout/process3"/>
    <dgm:cxn modelId="{AE9B3CC4-E7A4-4D7B-BFAE-75F2422B1B88}" type="presParOf" srcId="{D88DA67E-3233-4170-AA5D-BD7A6ECB4255}" destId="{1569326D-EAD1-488F-96A5-7E7AE3A998D8}" srcOrd="1" destOrd="0" presId="urn:microsoft.com/office/officeart/2005/8/layout/process3"/>
    <dgm:cxn modelId="{3F175235-D3B1-4104-BC96-2472BF34E1B2}" type="presParOf" srcId="{1569326D-EAD1-488F-96A5-7E7AE3A998D8}" destId="{F935E311-E7CD-4047-B879-3CD1121662A4}" srcOrd="0" destOrd="0" presId="urn:microsoft.com/office/officeart/2005/8/layout/process3"/>
    <dgm:cxn modelId="{4E91B817-D599-41D3-9D83-8A5F4F804BB7}" type="presParOf" srcId="{D88DA67E-3233-4170-AA5D-BD7A6ECB4255}" destId="{3F6913DC-96B9-40EF-967A-B8984E5BFB96}" srcOrd="2" destOrd="0" presId="urn:microsoft.com/office/officeart/2005/8/layout/process3"/>
    <dgm:cxn modelId="{3E1091BA-B970-4879-9371-82DB82F366F1}" type="presParOf" srcId="{3F6913DC-96B9-40EF-967A-B8984E5BFB96}" destId="{6BE09510-3AAE-4CAE-9C76-C55C9EB7602D}" srcOrd="0" destOrd="0" presId="urn:microsoft.com/office/officeart/2005/8/layout/process3"/>
    <dgm:cxn modelId="{85B10FFF-6D36-4A4B-A3E5-286FD08BB0EF}" type="presParOf" srcId="{3F6913DC-96B9-40EF-967A-B8984E5BFB96}" destId="{AF0B9A31-6A56-47D8-BC75-1921471E2489}" srcOrd="1" destOrd="0" presId="urn:microsoft.com/office/officeart/2005/8/layout/process3"/>
    <dgm:cxn modelId="{E06D20C9-ABD5-44DE-B5A2-2EF2B43A3158}" type="presParOf" srcId="{3F6913DC-96B9-40EF-967A-B8984E5BFB96}" destId="{4768C460-B16B-4A0B-BC4D-0A6416846D13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AC5B50-31CB-4BCE-AA58-DA492CFC3C36}">
      <dsp:nvSpPr>
        <dsp:cNvPr id="0" name=""/>
        <dsp:cNvSpPr/>
      </dsp:nvSpPr>
      <dsp:spPr>
        <a:xfrm>
          <a:off x="4213" y="14429"/>
          <a:ext cx="3617204" cy="1296000"/>
        </a:xfrm>
        <a:prstGeom prst="roundRect">
          <a:avLst>
            <a:gd name="adj" fmla="val 10000"/>
          </a:avLst>
        </a:prstGeom>
        <a:solidFill>
          <a:srgbClr val="90BB23"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Step</a:t>
          </a:r>
          <a:r>
            <a:rPr lang="fr-FR" sz="1800" b="1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1: Clustering</a:t>
          </a:r>
        </a:p>
      </dsp:txBody>
      <dsp:txXfrm>
        <a:off x="436213" y="14429"/>
        <a:ext cx="2753204" cy="864000"/>
      </dsp:txXfrm>
    </dsp:sp>
    <dsp:sp modelId="{1FA28F10-EE53-4046-A7D7-8CCAF24B7BD1}">
      <dsp:nvSpPr>
        <dsp:cNvPr id="0" name=""/>
        <dsp:cNvSpPr/>
      </dsp:nvSpPr>
      <dsp:spPr>
        <a:xfrm>
          <a:off x="745086" y="833225"/>
          <a:ext cx="3617204" cy="1818408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Cluster each observation of this signal under the constraint of not merging different radars in one cluster</a:t>
          </a:r>
          <a:endParaRPr lang="fr-FR" sz="1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833853" y="921992"/>
        <a:ext cx="3439670" cy="1729641"/>
      </dsp:txXfrm>
    </dsp:sp>
    <dsp:sp modelId="{1569326D-EAD1-488F-96A5-7E7AE3A998D8}">
      <dsp:nvSpPr>
        <dsp:cNvPr id="0" name=""/>
        <dsp:cNvSpPr/>
      </dsp:nvSpPr>
      <dsp:spPr>
        <a:xfrm>
          <a:off x="4169773" y="-3859"/>
          <a:ext cx="1162512" cy="9005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69773" y="176257"/>
        <a:ext cx="892338" cy="540347"/>
      </dsp:txXfrm>
    </dsp:sp>
    <dsp:sp modelId="{AF0B9A31-6A56-47D8-BC75-1921471E2489}">
      <dsp:nvSpPr>
        <dsp:cNvPr id="0" name=""/>
        <dsp:cNvSpPr/>
      </dsp:nvSpPr>
      <dsp:spPr>
        <a:xfrm>
          <a:off x="5814839" y="14429"/>
          <a:ext cx="3617204" cy="1296000"/>
        </a:xfrm>
        <a:prstGeom prst="roundRect">
          <a:avLst>
            <a:gd name="adj" fmla="val 10000"/>
          </a:avLst>
        </a:prstGeom>
        <a:solidFill>
          <a:srgbClr val="90BB23"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Step</a:t>
          </a:r>
          <a:r>
            <a:rPr lang="fr-FR" sz="1800" b="1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2: Cluster fusion</a:t>
          </a:r>
        </a:p>
      </dsp:txBody>
      <dsp:txXfrm>
        <a:off x="6246839" y="14429"/>
        <a:ext cx="2753204" cy="864000"/>
      </dsp:txXfrm>
    </dsp:sp>
    <dsp:sp modelId="{4768C460-B16B-4A0B-BC4D-0A6416846D13}">
      <dsp:nvSpPr>
        <dsp:cNvPr id="0" name=""/>
        <dsp:cNvSpPr/>
      </dsp:nvSpPr>
      <dsp:spPr>
        <a:xfrm>
          <a:off x="6555712" y="833225"/>
          <a:ext cx="3617204" cy="1818408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Hierarchical agglomerative clustering combined with optimal transport distance</a:t>
          </a:r>
          <a:endParaRPr lang="fr-FR" sz="1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fr-FR" sz="1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6644479" y="921992"/>
        <a:ext cx="3439670" cy="17296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DDF41-C6FE-4332-BC5C-0EEA003EA936}" type="datetimeFigureOut">
              <a:rPr lang="fr-FR" smtClean="0"/>
              <a:t>07/07/2021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EF59C-58E7-4D87-890F-9FAD4D238E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3046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BF997-9B5F-4A82-AF31-6E87F2574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872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EF59C-58E7-4D87-890F-9FAD4D238E4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2832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Homogénéité : mélange</a:t>
            </a:r>
          </a:p>
          <a:p>
            <a:r>
              <a:rPr lang="fr-FR" dirty="0" err="1"/>
              <a:t>Completeness</a:t>
            </a:r>
            <a:r>
              <a:rPr lang="fr-FR" dirty="0"/>
              <a:t> : dispersion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EF59C-58E7-4D87-890F-9FAD4D238E4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3498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5C73B9-6C7F-430D-8850-6D2A909433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51E639F-298D-4C5D-B20E-A461AD7F4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FA79E2-DB00-4532-AEF4-55B47F754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E706-C9BF-4CA8-80CA-EB3196BA4D88}" type="datetimeFigureOut">
              <a:rPr lang="fr-FR" smtClean="0"/>
              <a:t>07/07/2021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453FE2-5333-4BBE-87E8-565D032FB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6B1A26-6F40-48CD-A29D-1843C7036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4EA3-8474-4888-B268-97A43B58A1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5429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DACC82-85CB-40F7-A51B-74552C24D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D7A5545-F3FB-4CD7-843B-7EE133933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EB1F27-8B81-4CDE-B647-B882D26B5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E706-C9BF-4CA8-80CA-EB3196BA4D88}" type="datetimeFigureOut">
              <a:rPr lang="fr-FR" smtClean="0"/>
              <a:t>07/07/2021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F57E3D-06AE-4320-817E-7581FCED4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70AC9B-6DD3-40B2-B1A0-0A61CD6EA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4EA3-8474-4888-B268-97A43B58A1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7409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743BED4-F074-492E-9C52-984B0A9BDA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7304FDE-113F-48E0-872E-7DE43E4413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0BC782-0045-4F21-B663-F47260E95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E706-C9BF-4CA8-80CA-EB3196BA4D88}" type="datetimeFigureOut">
              <a:rPr lang="fr-FR" smtClean="0"/>
              <a:t>07/07/2021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F37F28-84B7-496E-BDF4-069A1AFC3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B3020B-1472-4C4A-831E-E7E76CEC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4EA3-8474-4888-B268-97A43B58A1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0926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text only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5"/>
          <a:stretch/>
        </p:blipFill>
        <p:spPr>
          <a:xfrm>
            <a:off x="-28141" y="0"/>
            <a:ext cx="1222014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705" y="1604798"/>
            <a:ext cx="11079128" cy="147002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4000" b="1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3908" y="3094328"/>
            <a:ext cx="11082925" cy="148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733" b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Click to edit the sub title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00"/>
          <a:stretch/>
        </p:blipFill>
        <p:spPr bwMode="auto">
          <a:xfrm>
            <a:off x="9980425" y="5830238"/>
            <a:ext cx="1997247" cy="7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49" y="6278646"/>
            <a:ext cx="4161192" cy="43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23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27351" y="1395417"/>
            <a:ext cx="6309783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  <a:endParaRPr lang="fr-FR" noProof="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7351" y="2954339"/>
            <a:ext cx="6309783" cy="1485900"/>
          </a:xfrm>
        </p:spPr>
        <p:txBody>
          <a:bodyPr/>
          <a:lstStyle>
            <a:lvl1pPr marL="0" indent="0">
              <a:buFont typeface="Lucida Sans Unicode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698854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3887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008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86268" y="1455740"/>
            <a:ext cx="5729819" cy="4632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>
                <a:latin typeface="Verdana"/>
                <a:cs typeface="Verdana"/>
              </a:defRPr>
            </a:lvl3pPr>
            <a:lvl4pPr>
              <a:defRPr sz="1800">
                <a:latin typeface="Verdana"/>
                <a:cs typeface="Verdana"/>
              </a:defRPr>
            </a:lvl4pPr>
            <a:lvl5pPr>
              <a:defRPr sz="1800">
                <a:latin typeface="Verdana"/>
                <a:cs typeface="Verdan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9285" y="1455740"/>
            <a:ext cx="5729817" cy="4632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>
                <a:latin typeface="Verdana"/>
                <a:cs typeface="Verdana"/>
              </a:defRPr>
            </a:lvl3pPr>
            <a:lvl4pPr>
              <a:defRPr sz="1800">
                <a:latin typeface="Verdana"/>
                <a:cs typeface="Verdana"/>
              </a:defRPr>
            </a:lvl4pPr>
            <a:lvl5pPr>
              <a:defRPr sz="1800">
                <a:latin typeface="Verdana"/>
                <a:cs typeface="Verdan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939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000">
                <a:latin typeface="Verdana"/>
                <a:cs typeface="Verdana"/>
              </a:defRPr>
            </a:lvl1pPr>
            <a:lvl2pPr>
              <a:defRPr sz="2000">
                <a:latin typeface="Verdana"/>
                <a:cs typeface="Verdana"/>
              </a:defRPr>
            </a:lvl2pPr>
            <a:lvl3pPr>
              <a:defRPr sz="1800">
                <a:latin typeface="Verdana"/>
                <a:cs typeface="Verdana"/>
              </a:defRPr>
            </a:lvl3pPr>
            <a:lvl4pPr>
              <a:defRPr sz="1600">
                <a:latin typeface="Verdana"/>
                <a:cs typeface="Verdana"/>
              </a:defRPr>
            </a:lvl4pPr>
            <a:lvl5pPr>
              <a:defRPr sz="1600"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5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5" cy="3951288"/>
          </a:xfrm>
        </p:spPr>
        <p:txBody>
          <a:bodyPr/>
          <a:lstStyle>
            <a:lvl1pPr>
              <a:defRPr sz="2000">
                <a:latin typeface="Verdana"/>
                <a:cs typeface="Verdana"/>
              </a:defRPr>
            </a:lvl1pPr>
            <a:lvl2pPr>
              <a:defRPr sz="2000">
                <a:latin typeface="Verdana"/>
                <a:cs typeface="Verdana"/>
              </a:defRPr>
            </a:lvl2pPr>
            <a:lvl3pPr>
              <a:defRPr sz="1800">
                <a:latin typeface="Verdana"/>
                <a:cs typeface="Verdana"/>
              </a:defRPr>
            </a:lvl3pPr>
            <a:lvl4pPr>
              <a:defRPr sz="1600">
                <a:latin typeface="Verdana"/>
                <a:cs typeface="Verdana"/>
              </a:defRPr>
            </a:lvl4pPr>
            <a:lvl5pPr>
              <a:defRPr sz="1600"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3316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9683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5761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A51ACC-DA3A-4808-9BBF-19259773B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6660E7-DBF5-4659-A383-48F015CEA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5EBAC6-E8DC-41F2-BFDE-750A9E588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E706-C9BF-4CA8-80CA-EB3196BA4D88}" type="datetimeFigureOut">
              <a:rPr lang="fr-FR" smtClean="0"/>
              <a:t>07/07/2021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E2143D-A28A-42BA-9810-9F0CD04E2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FA6A1B-D290-4C73-A749-A69BB666B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4EA3-8474-4888-B268-97A43B58A1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1818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9694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000"/>
            </a:lvl1pPr>
            <a:lvl2pPr>
              <a:defRPr sz="2000">
                <a:latin typeface="Verdana"/>
                <a:cs typeface="Verdana"/>
              </a:defRPr>
            </a:lvl2pPr>
            <a:lvl3pPr>
              <a:defRPr sz="2000">
                <a:latin typeface="Verdana"/>
                <a:cs typeface="Verdana"/>
              </a:defRPr>
            </a:lvl3pPr>
            <a:lvl4pPr>
              <a:defRPr sz="2000">
                <a:latin typeface="Verdana"/>
                <a:cs typeface="Verdana"/>
              </a:defRPr>
            </a:lvl4pPr>
            <a:lvl5pPr>
              <a:defRPr sz="2000">
                <a:latin typeface="Verdana"/>
                <a:cs typeface="Verdan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18399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08182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8250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934452" y="376241"/>
            <a:ext cx="2914651" cy="5711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86268" y="376241"/>
            <a:ext cx="8544985" cy="5711825"/>
          </a:xfrm>
        </p:spPr>
        <p:txBody>
          <a:bodyPr vert="eaVert"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87642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text only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5"/>
          <a:stretch/>
        </p:blipFill>
        <p:spPr>
          <a:xfrm>
            <a:off x="-28141" y="0"/>
            <a:ext cx="1222014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705" y="1604798"/>
            <a:ext cx="11079128" cy="147002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4000" b="1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3908" y="3094328"/>
            <a:ext cx="11082925" cy="148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733" b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Click to edit the sub title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00"/>
          <a:stretch/>
        </p:blipFill>
        <p:spPr bwMode="auto">
          <a:xfrm>
            <a:off x="9980425" y="5830238"/>
            <a:ext cx="1997247" cy="7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49" y="6278646"/>
            <a:ext cx="4161192" cy="43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5493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27351" y="1395417"/>
            <a:ext cx="6309783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  <a:endParaRPr lang="fr-FR" noProof="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7351" y="2954339"/>
            <a:ext cx="6309783" cy="1485900"/>
          </a:xfrm>
        </p:spPr>
        <p:txBody>
          <a:bodyPr/>
          <a:lstStyle>
            <a:lvl1pPr marL="0" indent="0">
              <a:buFont typeface="Lucida Sans Unicode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8653052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89008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0526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86268" y="1455740"/>
            <a:ext cx="5729819" cy="4632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>
                <a:latin typeface="Verdana"/>
                <a:cs typeface="Verdana"/>
              </a:defRPr>
            </a:lvl3pPr>
            <a:lvl4pPr>
              <a:defRPr sz="1800">
                <a:latin typeface="Verdana"/>
                <a:cs typeface="Verdana"/>
              </a:defRPr>
            </a:lvl4pPr>
            <a:lvl5pPr>
              <a:defRPr sz="1800">
                <a:latin typeface="Verdana"/>
                <a:cs typeface="Verdan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9285" y="1455740"/>
            <a:ext cx="5729817" cy="4632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>
                <a:latin typeface="Verdana"/>
                <a:cs typeface="Verdana"/>
              </a:defRPr>
            </a:lvl3pPr>
            <a:lvl4pPr>
              <a:defRPr sz="1800">
                <a:latin typeface="Verdana"/>
                <a:cs typeface="Verdana"/>
              </a:defRPr>
            </a:lvl4pPr>
            <a:lvl5pPr>
              <a:defRPr sz="1800">
                <a:latin typeface="Verdana"/>
                <a:cs typeface="Verdan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63633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000">
                <a:latin typeface="Verdana"/>
                <a:cs typeface="Verdana"/>
              </a:defRPr>
            </a:lvl1pPr>
            <a:lvl2pPr>
              <a:defRPr sz="2000">
                <a:latin typeface="Verdana"/>
                <a:cs typeface="Verdana"/>
              </a:defRPr>
            </a:lvl2pPr>
            <a:lvl3pPr>
              <a:defRPr sz="1800">
                <a:latin typeface="Verdana"/>
                <a:cs typeface="Verdana"/>
              </a:defRPr>
            </a:lvl3pPr>
            <a:lvl4pPr>
              <a:defRPr sz="1600">
                <a:latin typeface="Verdana"/>
                <a:cs typeface="Verdana"/>
              </a:defRPr>
            </a:lvl4pPr>
            <a:lvl5pPr>
              <a:defRPr sz="1600"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5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5" cy="3951288"/>
          </a:xfrm>
        </p:spPr>
        <p:txBody>
          <a:bodyPr/>
          <a:lstStyle>
            <a:lvl1pPr>
              <a:defRPr sz="2000">
                <a:latin typeface="Verdana"/>
                <a:cs typeface="Verdana"/>
              </a:defRPr>
            </a:lvl1pPr>
            <a:lvl2pPr>
              <a:defRPr sz="2000">
                <a:latin typeface="Verdana"/>
                <a:cs typeface="Verdana"/>
              </a:defRPr>
            </a:lvl2pPr>
            <a:lvl3pPr>
              <a:defRPr sz="1800">
                <a:latin typeface="Verdana"/>
                <a:cs typeface="Verdana"/>
              </a:defRPr>
            </a:lvl3pPr>
            <a:lvl4pPr>
              <a:defRPr sz="1600">
                <a:latin typeface="Verdana"/>
                <a:cs typeface="Verdana"/>
              </a:defRPr>
            </a:lvl4pPr>
            <a:lvl5pPr>
              <a:defRPr sz="1600"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6322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CA5C4E-B252-4805-877A-8E47FC529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BBEA5B-BFA8-4105-80ED-31845C392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001C67-BA5E-46FE-A669-5796424E5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E706-C9BF-4CA8-80CA-EB3196BA4D88}" type="datetimeFigureOut">
              <a:rPr lang="fr-FR" smtClean="0"/>
              <a:t>07/07/2021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312015-37BC-4450-82C2-25ADEB4F9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5B6259-1FFF-4F26-AB0D-D6A9ACF41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4EA3-8474-4888-B268-97A43B58A1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77098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56196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72467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9694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000"/>
            </a:lvl1pPr>
            <a:lvl2pPr>
              <a:defRPr sz="2000">
                <a:latin typeface="Verdana"/>
                <a:cs typeface="Verdana"/>
              </a:defRPr>
            </a:lvl2pPr>
            <a:lvl3pPr>
              <a:defRPr sz="2000">
                <a:latin typeface="Verdana"/>
                <a:cs typeface="Verdana"/>
              </a:defRPr>
            </a:lvl3pPr>
            <a:lvl4pPr>
              <a:defRPr sz="2000">
                <a:latin typeface="Verdana"/>
                <a:cs typeface="Verdana"/>
              </a:defRPr>
            </a:lvl4pPr>
            <a:lvl5pPr>
              <a:defRPr sz="2000">
                <a:latin typeface="Verdana"/>
                <a:cs typeface="Verdan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53933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10310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89535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934452" y="376241"/>
            <a:ext cx="2914651" cy="5711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86268" y="376241"/>
            <a:ext cx="8544985" cy="5711825"/>
          </a:xfrm>
        </p:spPr>
        <p:txBody>
          <a:bodyPr vert="eaVert"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85595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text only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5"/>
          <a:stretch/>
        </p:blipFill>
        <p:spPr>
          <a:xfrm>
            <a:off x="-28141" y="0"/>
            <a:ext cx="1222014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705" y="1604798"/>
            <a:ext cx="11079128" cy="147002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4000" b="1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3908" y="3094328"/>
            <a:ext cx="11082925" cy="148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733" b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Click to edit the sub title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00"/>
          <a:stretch/>
        </p:blipFill>
        <p:spPr bwMode="auto">
          <a:xfrm>
            <a:off x="9980425" y="5830238"/>
            <a:ext cx="1997247" cy="7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49" y="6278646"/>
            <a:ext cx="4161192" cy="43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544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umber slide #1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271797" y="2660915"/>
            <a:ext cx="7296811" cy="1440160"/>
          </a:xfrm>
          <a:ln w="15874">
            <a:noFill/>
          </a:ln>
        </p:spPr>
        <p:txBody>
          <a:bodyPr lIns="0" tIns="0" rIns="0" bIns="0" anchor="b" anchorCtr="0"/>
          <a:lstStyle>
            <a:lvl1pPr>
              <a:defRPr sz="4000" b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-28141" y="0"/>
            <a:ext cx="12220140" cy="6858000"/>
            <a:chOff x="-21106" y="0"/>
            <a:chExt cx="9165105" cy="5143500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85"/>
            <a:stretch/>
          </p:blipFill>
          <p:spPr>
            <a:xfrm>
              <a:off x="-21106" y="0"/>
              <a:ext cx="9165105" cy="51435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 userDrawn="1"/>
          </p:nvSpPr>
          <p:spPr>
            <a:xfrm>
              <a:off x="-21106" y="0"/>
              <a:ext cx="9163751" cy="5143500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24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8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883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umber slide #2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28141" y="0"/>
            <a:ext cx="12220140" cy="6858000"/>
            <a:chOff x="-21106" y="0"/>
            <a:chExt cx="9165105" cy="5143500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85"/>
            <a:stretch/>
          </p:blipFill>
          <p:spPr>
            <a:xfrm>
              <a:off x="-21106" y="0"/>
              <a:ext cx="9165105" cy="51435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-21106" y="0"/>
              <a:ext cx="9163751" cy="5143500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24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8075"/>
            <a:ext cx="121883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1797" y="2660915"/>
            <a:ext cx="7296811" cy="1440160"/>
          </a:xfrm>
          <a:ln w="15874"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3733" b="0" dirty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9328903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umber slide #3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-28141" y="0"/>
            <a:ext cx="12220140" cy="6858000"/>
            <a:chOff x="-21106" y="0"/>
            <a:chExt cx="9165105" cy="5143500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85"/>
            <a:stretch/>
          </p:blipFill>
          <p:spPr>
            <a:xfrm>
              <a:off x="-21106" y="0"/>
              <a:ext cx="9165105" cy="51435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 userDrawn="1"/>
          </p:nvSpPr>
          <p:spPr>
            <a:xfrm>
              <a:off x="-21106" y="0"/>
              <a:ext cx="9163751" cy="5143500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24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4" y="-26151"/>
            <a:ext cx="121883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1797" y="2660915"/>
            <a:ext cx="7296811" cy="1440160"/>
          </a:xfrm>
          <a:ln w="15874"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3733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569742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C8E4EF-983A-492E-8DD3-6B893F287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CA1DD8-3AC3-4682-BC49-6B37C6038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105D63E-9C1F-4F18-B037-21A999C348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AFE00A-171B-4F53-9DFD-CAE55E598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E706-C9BF-4CA8-80CA-EB3196BA4D88}" type="datetimeFigureOut">
              <a:rPr lang="fr-FR" smtClean="0"/>
              <a:t>07/07/2021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7D18252-9583-4E2D-B6BB-2C5BA2888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BA3C9D0-034E-454F-AF41-6F15A4CD5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4EA3-8474-4888-B268-97A43B58A1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08824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text only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705" y="1604798"/>
            <a:ext cx="11079128" cy="147002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4000" b="1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3908" y="3094328"/>
            <a:ext cx="11082925" cy="148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733" b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the sub title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90149" y="4965171"/>
            <a:ext cx="14093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0" noProof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17/01/2018</a:t>
            </a:r>
          </a:p>
        </p:txBody>
      </p:sp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5142855" y="6195794"/>
            <a:ext cx="1906291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GB" sz="1067" b="0" noProof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Atos - For internal use</a:t>
            </a:r>
          </a:p>
        </p:txBody>
      </p:sp>
    </p:spTree>
    <p:extLst>
      <p:ext uri="{BB962C8B-B14F-4D97-AF65-F5344CB8AC3E}">
        <p14:creationId xmlns:p14="http://schemas.microsoft.com/office/powerpoint/2010/main" val="37362485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1797" y="2660915"/>
            <a:ext cx="7296811" cy="1440160"/>
          </a:xfrm>
        </p:spPr>
        <p:txBody>
          <a:bodyPr anchor="t"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3310544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sic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651" y="1454400"/>
            <a:ext cx="11664000" cy="4633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88651" y="164637"/>
            <a:ext cx="11664000" cy="96010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395900" y="6599489"/>
            <a:ext cx="365485" cy="16671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25349">
              <a:lnSpc>
                <a:spcPts val="1332"/>
              </a:lnSpc>
            </a:pPr>
            <a:fld id="{81D60167-4931-47E6-BA6A-407CBD079E47}" type="slidenum">
              <a:rPr lang="en-US" sz="1200" smtClean="0">
                <a:cs typeface="Verdana"/>
              </a:rPr>
              <a:pPr marL="25349">
                <a:lnSpc>
                  <a:spcPts val="1332"/>
                </a:lnSpc>
              </a:pPr>
              <a:t>‹N°›</a:t>
            </a:fld>
            <a:endParaRPr lang="en-US" sz="1067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426406400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50:50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651" y="1454400"/>
            <a:ext cx="5711339" cy="4633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88651" y="164637"/>
            <a:ext cx="11664000" cy="96010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234543" y="1455308"/>
            <a:ext cx="5711339" cy="4633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395900" y="6599489"/>
            <a:ext cx="365485" cy="16671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25349">
              <a:lnSpc>
                <a:spcPts val="1332"/>
              </a:lnSpc>
            </a:pPr>
            <a:fld id="{81D60167-4931-47E6-BA6A-407CBD079E47}" type="slidenum">
              <a:rPr lang="en-US" sz="1200" smtClean="0">
                <a:cs typeface="Verdana"/>
              </a:rPr>
              <a:pPr marL="25349">
                <a:lnSpc>
                  <a:spcPts val="1332"/>
                </a:lnSpc>
              </a:pPr>
              <a:t>‹N°›</a:t>
            </a:fld>
            <a:endParaRPr lang="en-US" sz="1067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213114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33:66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653" y="1454400"/>
            <a:ext cx="3769484" cy="4633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88651" y="164637"/>
            <a:ext cx="11664000" cy="96010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348957" y="1455308"/>
            <a:ext cx="7596080" cy="4633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395900" y="6599489"/>
            <a:ext cx="365485" cy="16671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25349">
              <a:lnSpc>
                <a:spcPts val="1332"/>
              </a:lnSpc>
            </a:pPr>
            <a:fld id="{81D60167-4931-47E6-BA6A-407CBD079E47}" type="slidenum">
              <a:rPr lang="en-US" sz="1200" smtClean="0">
                <a:cs typeface="Verdana"/>
              </a:rPr>
              <a:pPr marL="25349">
                <a:lnSpc>
                  <a:spcPts val="1332"/>
                </a:lnSpc>
              </a:pPr>
              <a:t>‹N°›</a:t>
            </a:fld>
            <a:endParaRPr lang="en-US" sz="1067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55260704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66:33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651" y="1454400"/>
            <a:ext cx="7596080" cy="4633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88651" y="164637"/>
            <a:ext cx="11664000" cy="96010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8176839" y="1455308"/>
            <a:ext cx="3769484" cy="4633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395900" y="6599489"/>
            <a:ext cx="365485" cy="16671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25349">
              <a:lnSpc>
                <a:spcPts val="1332"/>
              </a:lnSpc>
            </a:pPr>
            <a:fld id="{81D60167-4931-47E6-BA6A-407CBD079E47}" type="slidenum">
              <a:rPr lang="en-US" sz="1200" smtClean="0">
                <a:cs typeface="Verdana"/>
              </a:rPr>
              <a:pPr marL="25349">
                <a:lnSpc>
                  <a:spcPts val="1332"/>
                </a:lnSpc>
              </a:pPr>
              <a:t>‹N°›</a:t>
            </a:fld>
            <a:endParaRPr lang="en-US" sz="1067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60230391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33:33:33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651" y="1454400"/>
            <a:ext cx="3798040" cy="4633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88651" y="164637"/>
            <a:ext cx="11664000" cy="96010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8176839" y="1454400"/>
            <a:ext cx="3769484" cy="4633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232744" y="1454400"/>
            <a:ext cx="3798040" cy="4633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395900" y="6599489"/>
            <a:ext cx="365485" cy="16671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25349">
              <a:lnSpc>
                <a:spcPts val="1332"/>
              </a:lnSpc>
            </a:pPr>
            <a:fld id="{81D60167-4931-47E6-BA6A-407CBD079E47}" type="slidenum">
              <a:rPr lang="en-US" sz="1200" smtClean="0">
                <a:cs typeface="Verdana"/>
              </a:rPr>
              <a:pPr marL="25349">
                <a:lnSpc>
                  <a:spcPts val="1332"/>
                </a:lnSpc>
              </a:pPr>
              <a:t>‹N°›</a:t>
            </a:fld>
            <a:endParaRPr lang="en-US" sz="1067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43386392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Boston-Matrix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88651" y="164637"/>
            <a:ext cx="11664000" cy="96010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61" y="1274234"/>
            <a:ext cx="5711339" cy="2304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84661" y="3717032"/>
            <a:ext cx="5711339" cy="23042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273844" y="1274234"/>
            <a:ext cx="5711339" cy="2304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73844" y="3717033"/>
            <a:ext cx="5711339" cy="2304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35360" y="3660323"/>
            <a:ext cx="11713301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6186537" y="1263287"/>
            <a:ext cx="0" cy="489654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12048661" y="1268004"/>
            <a:ext cx="0" cy="489654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5360" y="1263287"/>
            <a:ext cx="0" cy="489654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395900" y="6599489"/>
            <a:ext cx="365485" cy="16671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25349">
              <a:lnSpc>
                <a:spcPts val="1332"/>
              </a:lnSpc>
            </a:pPr>
            <a:fld id="{81D60167-4931-47E6-BA6A-407CBD079E47}" type="slidenum">
              <a:rPr lang="en-US" sz="1200" smtClean="0">
                <a:cs typeface="Verdana"/>
              </a:rPr>
              <a:pPr marL="25349">
                <a:lnSpc>
                  <a:spcPts val="1332"/>
                </a:lnSpc>
              </a:pPr>
              <a:t>‹N°›</a:t>
            </a:fld>
            <a:endParaRPr lang="en-US" sz="1067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85500874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 2nd top line 4 x Quarters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61" y="1274234"/>
            <a:ext cx="5711339" cy="2304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21183" y="164637"/>
            <a:ext cx="11664000" cy="96010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84661" y="3717032"/>
            <a:ext cx="5711339" cy="23042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273844" y="1274234"/>
            <a:ext cx="5711339" cy="2304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73844" y="3717033"/>
            <a:ext cx="5711339" cy="2304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39349" y="3660323"/>
            <a:ext cx="11809312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6186537" y="1220755"/>
            <a:ext cx="0" cy="489654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395900" y="6599489"/>
            <a:ext cx="365485" cy="16671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25349">
              <a:lnSpc>
                <a:spcPts val="1332"/>
              </a:lnSpc>
            </a:pPr>
            <a:fld id="{81D60167-4931-47E6-BA6A-407CBD079E47}" type="slidenum">
              <a:rPr lang="en-US" sz="1200" smtClean="0">
                <a:cs typeface="Verdana"/>
              </a:rPr>
              <a:pPr marL="25349">
                <a:lnSpc>
                  <a:spcPts val="1332"/>
                </a:lnSpc>
              </a:pPr>
              <a:t>‹N°›</a:t>
            </a:fld>
            <a:endParaRPr lang="en-US" sz="1067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9926215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2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8075"/>
            <a:ext cx="121883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1797" y="2660915"/>
            <a:ext cx="7296811" cy="1440160"/>
          </a:xfrm>
        </p:spPr>
        <p:txBody>
          <a:bodyPr anchor="t"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743551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0BE2A7-8651-4921-8B5D-598B2E1A9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ABCE1F4-BC50-4405-8EA7-5A128A566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903EDB9-4B9C-47ED-A666-9D8823B283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F0F02B2-A98D-4F3F-B94E-B3FBCC20BC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B1B4D23-170D-406D-AB5C-7F1AAF3A95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CEFF2ED-0955-486B-88D3-144E80E28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E706-C9BF-4CA8-80CA-EB3196BA4D88}" type="datetimeFigureOut">
              <a:rPr lang="fr-FR" smtClean="0"/>
              <a:t>07/07/2021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51B7931-16CE-4C2A-A3AD-3F9187D0F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D3EFE40-27DA-4AD4-A1FB-DD25DD7B1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4EA3-8474-4888-B268-97A43B58A1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35850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3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4" y="-26151"/>
            <a:ext cx="121883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1797" y="2660915"/>
            <a:ext cx="7296811" cy="1440160"/>
          </a:xfrm>
        </p:spPr>
        <p:txBody>
          <a:bodyPr anchor="t"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5963640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4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8075"/>
            <a:ext cx="121883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1797" y="2660915"/>
            <a:ext cx="7296811" cy="1440160"/>
          </a:xfrm>
        </p:spPr>
        <p:txBody>
          <a:bodyPr anchor="t"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9713784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5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24224"/>
            <a:ext cx="121883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1797" y="2660915"/>
            <a:ext cx="7296811" cy="1440160"/>
          </a:xfrm>
        </p:spPr>
        <p:txBody>
          <a:bodyPr anchor="t"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8147997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6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40373"/>
            <a:ext cx="121883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1797" y="2660915"/>
            <a:ext cx="7296811" cy="1440160"/>
          </a:xfrm>
        </p:spPr>
        <p:txBody>
          <a:bodyPr anchor="t"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2223028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7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24224"/>
            <a:ext cx="121883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1797" y="2660915"/>
            <a:ext cx="7296811" cy="1440160"/>
          </a:xfrm>
        </p:spPr>
        <p:txBody>
          <a:bodyPr anchor="t"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2957794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8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40373"/>
            <a:ext cx="121883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1797" y="2660915"/>
            <a:ext cx="7296811" cy="1440160"/>
          </a:xfrm>
        </p:spPr>
        <p:txBody>
          <a:bodyPr anchor="t"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4385739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9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18197"/>
            <a:ext cx="121883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1797" y="2660915"/>
            <a:ext cx="7296811" cy="1440160"/>
          </a:xfrm>
        </p:spPr>
        <p:txBody>
          <a:bodyPr anchor="t"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6417204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0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18197"/>
            <a:ext cx="121883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3925" y="2660915"/>
            <a:ext cx="6624736" cy="1440160"/>
          </a:xfrm>
        </p:spPr>
        <p:txBody>
          <a:bodyPr anchor="t"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959019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1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45493"/>
            <a:ext cx="121883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3925" y="2660915"/>
            <a:ext cx="6624736" cy="1440160"/>
          </a:xfrm>
        </p:spPr>
        <p:txBody>
          <a:bodyPr anchor="t"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431643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2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27296"/>
            <a:ext cx="121883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3925" y="2660915"/>
            <a:ext cx="6624736" cy="1440160"/>
          </a:xfrm>
        </p:spPr>
        <p:txBody>
          <a:bodyPr anchor="t"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809368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EA84B2-5574-45EC-BE7B-37614BCA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0677B0B-33A5-4621-B344-EA5C0779D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E706-C9BF-4CA8-80CA-EB3196BA4D88}" type="datetimeFigureOut">
              <a:rPr lang="fr-FR" smtClean="0"/>
              <a:t>07/07/2021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8D26322-E14D-4973-8893-796586C96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F0EC5E-AAEC-42C8-830E-11227A434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4EA3-8474-4888-B268-97A43B58A1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08326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3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45493"/>
            <a:ext cx="121883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3925" y="2660915"/>
            <a:ext cx="6624736" cy="1440160"/>
          </a:xfrm>
        </p:spPr>
        <p:txBody>
          <a:bodyPr anchor="t"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1360846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4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45493"/>
            <a:ext cx="121883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3925" y="2660915"/>
            <a:ext cx="6624736" cy="1440160"/>
          </a:xfrm>
        </p:spPr>
        <p:txBody>
          <a:bodyPr anchor="t"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6179675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5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45493"/>
            <a:ext cx="121883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3925" y="2660915"/>
            <a:ext cx="6624736" cy="1440160"/>
          </a:xfrm>
        </p:spPr>
        <p:txBody>
          <a:bodyPr anchor="t"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3317782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6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45493"/>
            <a:ext cx="121883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3925" y="2660915"/>
            <a:ext cx="6624736" cy="1440160"/>
          </a:xfrm>
        </p:spPr>
        <p:txBody>
          <a:bodyPr anchor="t"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8681956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7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36395"/>
            <a:ext cx="121883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3925" y="2660915"/>
            <a:ext cx="6624736" cy="1440160"/>
          </a:xfrm>
        </p:spPr>
        <p:txBody>
          <a:bodyPr anchor="t"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6602882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8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45493"/>
            <a:ext cx="121883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3925" y="2660915"/>
            <a:ext cx="6624736" cy="1440160"/>
          </a:xfrm>
        </p:spPr>
        <p:txBody>
          <a:bodyPr anchor="t"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4328723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9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45493"/>
            <a:ext cx="121883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3925" y="2660915"/>
            <a:ext cx="6624736" cy="1440160"/>
          </a:xfrm>
        </p:spPr>
        <p:txBody>
          <a:bodyPr anchor="t"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7342333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20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45493"/>
            <a:ext cx="121883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07968" y="2660915"/>
            <a:ext cx="6240693" cy="1440160"/>
          </a:xfrm>
        </p:spPr>
        <p:txBody>
          <a:bodyPr anchor="t"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41056112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 bwMode="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87705" y="1604798"/>
            <a:ext cx="6600000" cy="147002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4000" b="1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noProof="0" dirty="0"/>
              <a:t>Click to edit the title</a:t>
            </a:r>
          </a:p>
        </p:txBody>
      </p:sp>
      <p:sp>
        <p:nvSpPr>
          <p:cNvPr id="7" name="AddNotifier#1"/>
          <p:cNvSpPr txBox="1">
            <a:spLocks noChangeArrowheads="1"/>
          </p:cNvSpPr>
          <p:nvPr userDrawn="1"/>
        </p:nvSpPr>
        <p:spPr bwMode="auto">
          <a:xfrm>
            <a:off x="312021" y="5654157"/>
            <a:ext cx="6552064" cy="84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933" kern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Atos, the Atos logo, Atos Codex, Atos Consulting, Atos Worldgrid, Worldline, </a:t>
            </a:r>
            <a:r>
              <a:rPr lang="en-US" sz="933" kern="12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BlueKiwi</a:t>
            </a:r>
            <a:r>
              <a:rPr lang="en-US" sz="933" kern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Bull, Canopy the Open Cloud Company, Unify, </a:t>
            </a:r>
            <a:r>
              <a:rPr lang="en-US" sz="933" kern="12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Yunano</a:t>
            </a:r>
            <a:r>
              <a:rPr lang="en-US" sz="933" kern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Zero Email, Zero Email Certified and The Zero Email Company are registered trademarks of the Atos group. May 2016. © 2016 Atos. Confidential information owned by Atos, to be used by the recipient only. This document, or any part of it, may not be reproduced, copied, circulated and/or distributed nor quoted without prior written approval from Atos.</a:t>
            </a:r>
            <a:endParaRPr lang="en-US" sz="933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4806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4"/>
          </p:nvPr>
        </p:nvSpPr>
        <p:spPr>
          <a:xfrm>
            <a:off x="362151" y="2413000"/>
            <a:ext cx="2878668" cy="288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25"/>
          </p:nvPr>
        </p:nvSpPr>
        <p:spPr>
          <a:xfrm>
            <a:off x="3233903" y="2413000"/>
            <a:ext cx="2878668" cy="288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26"/>
          </p:nvPr>
        </p:nvSpPr>
        <p:spPr>
          <a:xfrm>
            <a:off x="6105667" y="2413000"/>
            <a:ext cx="2878668" cy="288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27"/>
          </p:nvPr>
        </p:nvSpPr>
        <p:spPr>
          <a:xfrm>
            <a:off x="8977391" y="2413000"/>
            <a:ext cx="2878668" cy="288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362199" y="1600200"/>
            <a:ext cx="10509063" cy="812800"/>
          </a:xfrm>
        </p:spPr>
        <p:txBody>
          <a:bodyPr lIns="134967" tIns="70182" rIns="134967" bIns="70182"/>
          <a:lstStyle>
            <a:lvl1pPr algn="l">
              <a:lnSpc>
                <a:spcPct val="120000"/>
              </a:lnSpc>
              <a:spcAft>
                <a:spcPts val="800"/>
              </a:spcAft>
              <a:defRPr/>
            </a:lvl1pPr>
            <a:lvl2pPr algn="ctr">
              <a:lnSpc>
                <a:spcPct val="120000"/>
              </a:lnSpc>
              <a:spcAft>
                <a:spcPts val="800"/>
              </a:spcAft>
              <a:defRPr/>
            </a:lvl2pPr>
            <a:lvl3pPr algn="ctr">
              <a:lnSpc>
                <a:spcPct val="120000"/>
              </a:lnSpc>
              <a:spcAft>
                <a:spcPts val="800"/>
              </a:spcAft>
              <a:defRPr/>
            </a:lvl3pPr>
            <a:lvl4pPr algn="ctr">
              <a:lnSpc>
                <a:spcPct val="120000"/>
              </a:lnSpc>
              <a:spcAft>
                <a:spcPts val="800"/>
              </a:spcAft>
              <a:defRPr/>
            </a:lvl4pPr>
            <a:lvl5pPr algn="ctr">
              <a:lnSpc>
                <a:spcPct val="120000"/>
              </a:lnSpc>
              <a:spcAft>
                <a:spcPts val="800"/>
              </a:spcAft>
              <a:defRPr/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5496468-0413-4731-BC8D-F40F8207BB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03893" y="6324875"/>
            <a:ext cx="1795792" cy="498398"/>
          </a:xfrm>
          <a:prstGeom prst="rect">
            <a:avLst/>
          </a:prstGeom>
          <a:noFill/>
          <a:ln w="12700" cmpd="sng">
            <a:noFill/>
          </a:ln>
        </p:spPr>
        <p:txBody>
          <a:bodyPr wrap="square" lIns="143963" tIns="134997" rIns="143963" bIns="134997" anchor="ctr" anchorCtr="1">
            <a:spAutoFit/>
          </a:bodyPr>
          <a:lstStyle>
            <a:lvl1pPr>
              <a:defRPr lang="en-US" sz="1467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914354"/>
            <a:r>
              <a:rPr lang="fr-FR"/>
              <a:t> - </a:t>
            </a:r>
            <a:fld id="{77513DED-9F41-6D4C-AADB-00EAAC4B4386}" type="slidenum">
              <a:rPr lang="fr-FR" smtClean="0"/>
              <a:pPr defTabSz="914354"/>
              <a:t>‹N°›</a:t>
            </a:fld>
            <a:r>
              <a:rPr lang="fr-FR"/>
              <a:t> -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50706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63DA230-3E20-4597-B35D-83E068C6D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E706-C9BF-4CA8-80CA-EB3196BA4D88}" type="datetimeFigureOut">
              <a:rPr lang="fr-FR" smtClean="0"/>
              <a:t>07/07/2021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05E210D-7E4A-4188-9FC9-D7D96794E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0A0AA1C-FD90-4784-A3EC-DE88E57D1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4EA3-8474-4888-B268-97A43B58A1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146495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85" y="647705"/>
            <a:ext cx="10972800" cy="769937"/>
          </a:xfrm>
        </p:spPr>
        <p:txBody>
          <a:bodyPr>
            <a:normAutofit/>
          </a:bodyPr>
          <a:lstStyle>
            <a:lvl1pPr algn="l">
              <a:defRPr sz="2133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7" name="object 12"/>
          <p:cNvSpPr/>
          <p:nvPr userDrawn="1"/>
        </p:nvSpPr>
        <p:spPr>
          <a:xfrm>
            <a:off x="14" y="518500"/>
            <a:ext cx="390617" cy="0"/>
          </a:xfrm>
          <a:custGeom>
            <a:avLst/>
            <a:gdLst/>
            <a:ahLst/>
            <a:cxnLst/>
            <a:rect l="l" t="t" r="r" b="b"/>
            <a:pathLst>
              <a:path w="293370">
                <a:moveTo>
                  <a:pt x="0" y="0"/>
                </a:moveTo>
                <a:lnTo>
                  <a:pt x="29326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09262"/>
            <a:endParaRPr sz="2400">
              <a:solidFill>
                <a:prstClr val="black"/>
              </a:solidFill>
            </a:endParaRPr>
          </a:p>
        </p:txBody>
      </p:sp>
      <p:pic>
        <p:nvPicPr>
          <p:cNvPr id="8" name="Picture 26" descr="Logo_CMYK 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04" y="6174921"/>
            <a:ext cx="1125273" cy="59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6285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losing Slide">
    <p:bg bwMode="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4271797" y="2660915"/>
            <a:ext cx="7296811" cy="1440160"/>
          </a:xfrm>
          <a:prstGeom prst="rect">
            <a:avLst/>
          </a:prstGeom>
          <a:ln w="15874"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 baseline="0">
                <a:solidFill>
                  <a:schemeClr val="bg1"/>
                </a:solidFill>
                <a:latin typeface="Stag Book" pitchFamily="50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z="4000">
                <a:solidFill>
                  <a:prstClr val="white"/>
                </a:solidFill>
                <a:latin typeface="Verdana" panose="020B0604030504040204" pitchFamily="34" charset="0"/>
              </a:rPr>
              <a:t>Click to add chapter title 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28141" y="0"/>
            <a:ext cx="12220140" cy="6858000"/>
            <a:chOff x="-21106" y="0"/>
            <a:chExt cx="9165105" cy="5143500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85"/>
            <a:stretch/>
          </p:blipFill>
          <p:spPr>
            <a:xfrm>
              <a:off x="-21106" y="0"/>
              <a:ext cx="9165105" cy="51435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 userDrawn="1"/>
          </p:nvSpPr>
          <p:spPr>
            <a:xfrm>
              <a:off x="-21106" y="0"/>
              <a:ext cx="9163751" cy="5143500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8329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B42669-816E-4B85-B61C-D74BCA833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FAB02A-F04A-4351-9456-FBDF732C0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53027E-098F-41FB-8B18-2BDAA0AC0D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ADD96D4-EF02-4B66-83AA-3B4F5C3C6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E706-C9BF-4CA8-80CA-EB3196BA4D88}" type="datetimeFigureOut">
              <a:rPr lang="fr-FR" smtClean="0"/>
              <a:t>07/07/2021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DE97EC4-9CD4-49D4-B5BB-99E19B6E3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87B8ED5-18D8-4E5A-8EDF-29D97F253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4EA3-8474-4888-B268-97A43B58A1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1801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F4B66E-66CC-4F94-BADA-BB21035D2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9A718A9-00B7-4A10-81D7-034049D829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5DEC4F1-7DFC-49DF-9878-0AC684B48F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2798D4F-EA54-46CF-8B7C-98CBF5727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E706-C9BF-4CA8-80CA-EB3196BA4D88}" type="datetimeFigureOut">
              <a:rPr lang="fr-FR" smtClean="0"/>
              <a:t>07/07/2021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1368E26-C19F-48EC-B508-FCD3D372F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883BA44-D3F9-4657-9665-7EE4A4F70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4EA3-8474-4888-B268-97A43B58A1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1483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6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26" Type="http://schemas.openxmlformats.org/officeDocument/2006/relationships/slideLayout" Target="../slideLayouts/slideLayout65.xml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slideLayout" Target="../slideLayouts/slideLayout64.xml"/><Relationship Id="rId33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29" Type="http://schemas.openxmlformats.org/officeDocument/2006/relationships/slideLayout" Target="../slideLayouts/slideLayout68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63.xml"/><Relationship Id="rId32" Type="http://schemas.openxmlformats.org/officeDocument/2006/relationships/slideLayout" Target="../slideLayouts/slideLayout71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62.xml"/><Relationship Id="rId28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31" Type="http://schemas.openxmlformats.org/officeDocument/2006/relationships/slideLayout" Target="../slideLayouts/slideLayout70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Relationship Id="rId27" Type="http://schemas.openxmlformats.org/officeDocument/2006/relationships/slideLayout" Target="../slideLayouts/slideLayout66.xml"/><Relationship Id="rId30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5F9BC55-DEAE-43EF-A87B-937F912F3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B0F16AF-A0E5-44F2-A075-FC8899A22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B6EAB7-B127-4874-9E5E-D01D07AD18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4E706-C9BF-4CA8-80CA-EB3196BA4D88}" type="datetimeFigureOut">
              <a:rPr lang="fr-FR" smtClean="0"/>
              <a:t>07/07/2021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4AB93D-69B4-48F9-84B7-55C458D257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D95B6C-1E75-4998-ADD3-B6D4FA4A7E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D4EA3-8474-4888-B268-97A43B58A1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178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1" y="376239"/>
            <a:ext cx="11645900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6269" y="1455740"/>
            <a:ext cx="11662833" cy="463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6402919" y="6535044"/>
            <a:ext cx="825500" cy="239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035" tIns="50019" rIns="100035" bIns="50019" anchor="ctr">
            <a:spAutoFit/>
          </a:bodyPr>
          <a:lstStyle>
            <a:lvl1pPr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1pPr>
            <a:lvl2pPr marL="742950" indent="-28575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2pPr>
            <a:lvl3pPr marL="1143000" indent="-22860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3pPr>
            <a:lvl4pPr marL="1600200" indent="-22860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4pPr>
            <a:lvl5pPr marL="2057400" indent="-22860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5pPr>
            <a:lvl6pPr marL="25146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6pPr>
            <a:lvl7pPr marL="29718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7pPr>
            <a:lvl8pPr marL="34290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8pPr>
            <a:lvl9pPr marL="38862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ts val="463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fld id="{7BBDBE16-9CD6-445E-B48B-4D9D7507000B}" type="slidenum">
              <a:rPr lang="en-US" sz="900" smtClean="0">
                <a:solidFill>
                  <a:srgbClr val="818181"/>
                </a:solidFill>
                <a:latin typeface="Lucida Sans" pitchFamily="34" charset="0"/>
              </a:rPr>
              <a:pPr algn="ctr" eaLnBrk="1" hangingPunct="1">
                <a:spcBef>
                  <a:spcPts val="463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t>‹N°›</a:t>
            </a:fld>
            <a:endParaRPr lang="en-US" sz="900" dirty="0">
              <a:solidFill>
                <a:srgbClr val="818181"/>
              </a:solidFill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61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Verdana"/>
          <a:ea typeface="MS PGothic" pitchFamily="34" charset="-128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9pPr>
    </p:titleStyle>
    <p:bodyStyle>
      <a:lvl1pPr marL="268281" indent="-268281" algn="l" rtl="0" eaLnBrk="1" fontAlgn="base" hangingPunct="1">
        <a:spcBef>
          <a:spcPct val="20000"/>
        </a:spcBef>
        <a:spcAft>
          <a:spcPct val="0"/>
        </a:spcAft>
        <a:buClr>
          <a:srgbClr val="0066A1"/>
        </a:buClr>
        <a:buFont typeface="Lucida Sans Unicode" pitchFamily="34" charset="0"/>
        <a:buChar char="▶"/>
        <a:defRPr sz="1600">
          <a:solidFill>
            <a:srgbClr val="000000"/>
          </a:solidFill>
          <a:latin typeface="Verdana"/>
          <a:ea typeface="MS PGothic" pitchFamily="34" charset="-128"/>
          <a:cs typeface="Verdana"/>
        </a:defRPr>
      </a:lvl1pPr>
      <a:lvl2pPr marL="539737" indent="-269868" algn="l" rtl="0" eaLnBrk="1" fontAlgn="base" hangingPunct="1">
        <a:spcBef>
          <a:spcPct val="20000"/>
        </a:spcBef>
        <a:spcAft>
          <a:spcPct val="0"/>
        </a:spcAft>
        <a:buClr>
          <a:srgbClr val="0066A1"/>
        </a:buClr>
        <a:buFont typeface="Arial" charset="0"/>
        <a:buChar char="–"/>
        <a:defRPr sz="1600">
          <a:solidFill>
            <a:srgbClr val="000000"/>
          </a:solidFill>
          <a:latin typeface="Verdana"/>
          <a:ea typeface="Arial" charset="0"/>
          <a:cs typeface="Verdana"/>
        </a:defRPr>
      </a:lvl2pPr>
      <a:lvl3pPr marL="809605" indent="-268281" algn="l" rtl="0" eaLnBrk="1" fontAlgn="base" hangingPunct="1">
        <a:spcBef>
          <a:spcPct val="20000"/>
        </a:spcBef>
        <a:spcAft>
          <a:spcPct val="0"/>
        </a:spcAft>
        <a:buClr>
          <a:srgbClr val="0066A1"/>
        </a:buClr>
        <a:buFont typeface="Arial" charset="0"/>
        <a:buChar char="•"/>
        <a:defRPr sz="1600">
          <a:solidFill>
            <a:srgbClr val="000000"/>
          </a:solidFill>
          <a:latin typeface="Verdana"/>
          <a:ea typeface="Arial" charset="0"/>
          <a:cs typeface="Verdana"/>
        </a:defRPr>
      </a:lvl3pPr>
      <a:lvl4pPr marL="1081061" indent="-269868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–"/>
        <a:defRPr sz="1600">
          <a:solidFill>
            <a:srgbClr val="000000"/>
          </a:solidFill>
          <a:latin typeface="+mn-lt"/>
          <a:ea typeface="Arial" charset="0"/>
          <a:cs typeface="+mn-cs"/>
        </a:defRPr>
      </a:lvl4pPr>
      <a:lvl5pPr marL="1349341" indent="-268281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600">
          <a:solidFill>
            <a:srgbClr val="000000"/>
          </a:solidFill>
          <a:latin typeface="+mn-lt"/>
          <a:ea typeface="Arial" charset="0"/>
          <a:cs typeface="+mn-cs"/>
        </a:defRPr>
      </a:lvl5pPr>
      <a:lvl6pPr marL="1806530" indent="-268281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600">
          <a:solidFill>
            <a:srgbClr val="000000"/>
          </a:solidFill>
          <a:latin typeface="+mn-lt"/>
          <a:ea typeface="Arial" charset="0"/>
          <a:cs typeface="+mn-cs"/>
        </a:defRPr>
      </a:lvl6pPr>
      <a:lvl7pPr marL="2263718" indent="-268281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600">
          <a:solidFill>
            <a:srgbClr val="000000"/>
          </a:solidFill>
          <a:latin typeface="+mn-lt"/>
          <a:ea typeface="Arial" charset="0"/>
          <a:cs typeface="+mn-cs"/>
        </a:defRPr>
      </a:lvl7pPr>
      <a:lvl8pPr marL="2720907" indent="-268281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600">
          <a:solidFill>
            <a:srgbClr val="000000"/>
          </a:solidFill>
          <a:latin typeface="+mn-lt"/>
          <a:ea typeface="Arial" charset="0"/>
          <a:cs typeface="+mn-cs"/>
        </a:defRPr>
      </a:lvl8pPr>
      <a:lvl9pPr marL="3178095" indent="-268281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600">
          <a:solidFill>
            <a:srgbClr val="000000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1" y="376239"/>
            <a:ext cx="11645900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6269" y="1455740"/>
            <a:ext cx="11662833" cy="463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6402919" y="6535044"/>
            <a:ext cx="825500" cy="239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035" tIns="50019" rIns="100035" bIns="50019" anchor="ctr">
            <a:spAutoFit/>
          </a:bodyPr>
          <a:lstStyle>
            <a:lvl1pPr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1pPr>
            <a:lvl2pPr marL="742950" indent="-28575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2pPr>
            <a:lvl3pPr marL="1143000" indent="-22860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3pPr>
            <a:lvl4pPr marL="1600200" indent="-22860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4pPr>
            <a:lvl5pPr marL="2057400" indent="-22860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5pPr>
            <a:lvl6pPr marL="25146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6pPr>
            <a:lvl7pPr marL="29718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7pPr>
            <a:lvl8pPr marL="34290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8pPr>
            <a:lvl9pPr marL="38862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ts val="463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fld id="{7BBDBE16-9CD6-445E-B48B-4D9D7507000B}" type="slidenum">
              <a:rPr lang="en-US" sz="900" smtClean="0">
                <a:solidFill>
                  <a:srgbClr val="818181"/>
                </a:solidFill>
                <a:latin typeface="Lucida Sans" pitchFamily="34" charset="0"/>
              </a:rPr>
              <a:pPr algn="ctr" eaLnBrk="1" hangingPunct="1">
                <a:spcBef>
                  <a:spcPts val="463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t>‹N°›</a:t>
            </a:fld>
            <a:endParaRPr lang="en-US" sz="900" dirty="0">
              <a:solidFill>
                <a:srgbClr val="818181"/>
              </a:solidFill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02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Verdana"/>
          <a:ea typeface="MS PGothic" pitchFamily="34" charset="-128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9pPr>
    </p:titleStyle>
    <p:bodyStyle>
      <a:lvl1pPr marL="268281" indent="-268281" algn="l" rtl="0" eaLnBrk="1" fontAlgn="base" hangingPunct="1">
        <a:spcBef>
          <a:spcPct val="20000"/>
        </a:spcBef>
        <a:spcAft>
          <a:spcPct val="0"/>
        </a:spcAft>
        <a:buClr>
          <a:srgbClr val="0066A1"/>
        </a:buClr>
        <a:buFont typeface="Lucida Sans Unicode" pitchFamily="34" charset="0"/>
        <a:buChar char="▶"/>
        <a:defRPr sz="1600">
          <a:solidFill>
            <a:srgbClr val="000000"/>
          </a:solidFill>
          <a:latin typeface="Verdana"/>
          <a:ea typeface="MS PGothic" pitchFamily="34" charset="-128"/>
          <a:cs typeface="Verdana"/>
        </a:defRPr>
      </a:lvl1pPr>
      <a:lvl2pPr marL="539737" indent="-269868" algn="l" rtl="0" eaLnBrk="1" fontAlgn="base" hangingPunct="1">
        <a:spcBef>
          <a:spcPct val="20000"/>
        </a:spcBef>
        <a:spcAft>
          <a:spcPct val="0"/>
        </a:spcAft>
        <a:buClr>
          <a:srgbClr val="0066A1"/>
        </a:buClr>
        <a:buFont typeface="Arial" charset="0"/>
        <a:buChar char="–"/>
        <a:defRPr sz="1600">
          <a:solidFill>
            <a:srgbClr val="000000"/>
          </a:solidFill>
          <a:latin typeface="Verdana"/>
          <a:ea typeface="Arial" charset="0"/>
          <a:cs typeface="Verdana"/>
        </a:defRPr>
      </a:lvl2pPr>
      <a:lvl3pPr marL="809605" indent="-268281" algn="l" rtl="0" eaLnBrk="1" fontAlgn="base" hangingPunct="1">
        <a:spcBef>
          <a:spcPct val="20000"/>
        </a:spcBef>
        <a:spcAft>
          <a:spcPct val="0"/>
        </a:spcAft>
        <a:buClr>
          <a:srgbClr val="0066A1"/>
        </a:buClr>
        <a:buFont typeface="Arial" charset="0"/>
        <a:buChar char="•"/>
        <a:defRPr sz="1600">
          <a:solidFill>
            <a:srgbClr val="000000"/>
          </a:solidFill>
          <a:latin typeface="Verdana"/>
          <a:ea typeface="Arial" charset="0"/>
          <a:cs typeface="Verdana"/>
        </a:defRPr>
      </a:lvl3pPr>
      <a:lvl4pPr marL="1081061" indent="-269868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–"/>
        <a:defRPr sz="1600">
          <a:solidFill>
            <a:srgbClr val="000000"/>
          </a:solidFill>
          <a:latin typeface="+mn-lt"/>
          <a:ea typeface="Arial" charset="0"/>
          <a:cs typeface="+mn-cs"/>
        </a:defRPr>
      </a:lvl4pPr>
      <a:lvl5pPr marL="1349341" indent="-268281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600">
          <a:solidFill>
            <a:srgbClr val="000000"/>
          </a:solidFill>
          <a:latin typeface="+mn-lt"/>
          <a:ea typeface="Arial" charset="0"/>
          <a:cs typeface="+mn-cs"/>
        </a:defRPr>
      </a:lvl5pPr>
      <a:lvl6pPr marL="1806530" indent="-268281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600">
          <a:solidFill>
            <a:srgbClr val="000000"/>
          </a:solidFill>
          <a:latin typeface="+mn-lt"/>
          <a:ea typeface="Arial" charset="0"/>
          <a:cs typeface="+mn-cs"/>
        </a:defRPr>
      </a:lvl6pPr>
      <a:lvl7pPr marL="2263718" indent="-268281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600">
          <a:solidFill>
            <a:srgbClr val="000000"/>
          </a:solidFill>
          <a:latin typeface="+mn-lt"/>
          <a:ea typeface="Arial" charset="0"/>
          <a:cs typeface="+mn-cs"/>
        </a:defRPr>
      </a:lvl7pPr>
      <a:lvl8pPr marL="2720907" indent="-268281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600">
          <a:solidFill>
            <a:srgbClr val="000000"/>
          </a:solidFill>
          <a:latin typeface="+mn-lt"/>
          <a:ea typeface="Arial" charset="0"/>
          <a:cs typeface="+mn-cs"/>
        </a:defRPr>
      </a:lvl8pPr>
      <a:lvl9pPr marL="3178095" indent="-268281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600">
          <a:solidFill>
            <a:srgbClr val="000000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0400" y="6542765"/>
            <a:ext cx="591024" cy="2880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 dirty="0"/>
          </a:p>
        </p:txBody>
      </p:sp>
      <p:sp>
        <p:nvSpPr>
          <p:cNvPr id="10" name="AddCustomFooter#1"/>
          <p:cNvSpPr txBox="1"/>
          <p:nvPr/>
        </p:nvSpPr>
        <p:spPr>
          <a:xfrm>
            <a:off x="315601" y="6538023"/>
            <a:ext cx="331129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20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| </a:t>
            </a:r>
            <a:r>
              <a:rPr lang="en-GB" sz="120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Nov-18</a:t>
            </a:r>
            <a:r>
              <a:rPr lang="en-US" sz="120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 | Consulting/DDL| © Atos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88651" y="1454400"/>
            <a:ext cx="11664000" cy="4950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288651" y="164637"/>
            <a:ext cx="11664000" cy="756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noProof="0" dirty="0"/>
              <a:t>Click to edit the header</a:t>
            </a:r>
          </a:p>
        </p:txBody>
      </p:sp>
    </p:spTree>
    <p:extLst>
      <p:ext uri="{BB962C8B-B14F-4D97-AF65-F5344CB8AC3E}">
        <p14:creationId xmlns:p14="http://schemas.microsoft.com/office/powerpoint/2010/main" val="2060247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722" r:id="rId28"/>
    <p:sldLayoutId id="2147483723" r:id="rId29"/>
    <p:sldLayoutId id="2147483724" r:id="rId30"/>
    <p:sldLayoutId id="2147483725" r:id="rId31"/>
    <p:sldLayoutId id="2147483726" r:id="rId32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3200" b="1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59991" indent="-359991" algn="l" defTabSz="1219170" rtl="0" eaLnBrk="1" latinLnBrk="0" hangingPunct="1">
        <a:spcBef>
          <a:spcPct val="20000"/>
        </a:spcBef>
        <a:buClr>
          <a:schemeClr val="tx2"/>
        </a:buClr>
        <a:buFont typeface="Lucida Sans Unicode" pitchFamily="34" charset="0"/>
        <a:buChar char="▶"/>
        <a:defRPr sz="2133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19982" indent="-359991" algn="l" defTabSz="1219170" rtl="0" eaLnBrk="1" latinLnBrk="0" hangingPunct="1">
        <a:spcBef>
          <a:spcPts val="512"/>
        </a:spcBef>
        <a:buClr>
          <a:schemeClr val="tx2"/>
        </a:buClr>
        <a:buFont typeface="Arial" pitchFamily="34" charset="0"/>
        <a:buChar char="–"/>
        <a:defRPr sz="2133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079973" indent="-359991" algn="l" defTabSz="121917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133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439964" indent="-359991" algn="l" defTabSz="121917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133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799955" indent="-359991" algn="l" defTabSz="121917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2133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452969" y="3048000"/>
            <a:ext cx="117390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>
            <a:extLst>
              <a:ext uri="{FF2B5EF4-FFF2-40B4-BE49-F238E27FC236}">
                <a16:creationId xmlns:a16="http://schemas.microsoft.com/office/drawing/2014/main" id="{5906D5AB-A71F-4899-A11E-5A485B26C9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4692" y="932723"/>
            <a:ext cx="9395585" cy="2046072"/>
          </a:xfrm>
        </p:spPr>
        <p:txBody>
          <a:bodyPr anchor="ctr"/>
          <a:lstStyle/>
          <a:p>
            <a:pPr algn="ctr"/>
            <a:r>
              <a:rPr lang="en-US" sz="3733" dirty="0"/>
              <a:t>Deinterleaving RADAR pulses</a:t>
            </a:r>
            <a:endParaRPr lang="fr-FR" sz="3733" dirty="0"/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D61C6081-205B-43BA-A1D5-AABA25E4CB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908" y="3094328"/>
            <a:ext cx="11082925" cy="1486800"/>
          </a:xfrm>
        </p:spPr>
        <p:txBody>
          <a:bodyPr/>
          <a:lstStyle/>
          <a:p>
            <a:r>
              <a:rPr lang="fr-FR" sz="1867" dirty="0"/>
              <a:t>Réunion d’équipe</a:t>
            </a:r>
          </a:p>
          <a:p>
            <a:r>
              <a:rPr lang="fr-FR" sz="1600" dirty="0"/>
              <a:t>07/07/2021</a:t>
            </a:r>
          </a:p>
          <a:p>
            <a:endParaRPr lang="fr-FR" sz="1867" dirty="0"/>
          </a:p>
          <a:p>
            <a:endParaRPr lang="fr-FR" sz="1867" dirty="0"/>
          </a:p>
          <a:p>
            <a:r>
              <a:rPr lang="fr-FR" sz="1467" dirty="0"/>
              <a:t>Manon Mottier</a:t>
            </a:r>
          </a:p>
        </p:txBody>
      </p:sp>
    </p:spTree>
    <p:extLst>
      <p:ext uri="{BB962C8B-B14F-4D97-AF65-F5344CB8AC3E}">
        <p14:creationId xmlns:p14="http://schemas.microsoft.com/office/powerpoint/2010/main" val="207802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192021" y="2881874"/>
            <a:ext cx="5039883" cy="2755367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Thank you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sz="1333" dirty="0">
                <a:solidFill>
                  <a:schemeClr val="bg1"/>
                </a:solidFill>
              </a:rPr>
              <a:t>For more information please contact:</a:t>
            </a:r>
          </a:p>
          <a:p>
            <a:pPr marL="0" indent="0">
              <a:buNone/>
            </a:pPr>
            <a:br>
              <a:rPr lang="en-US" sz="1333" dirty="0">
                <a:solidFill>
                  <a:schemeClr val="bg1"/>
                </a:solidFill>
              </a:rPr>
            </a:br>
            <a:r>
              <a:rPr lang="en-US" sz="1333" dirty="0">
                <a:solidFill>
                  <a:schemeClr val="bg1"/>
                </a:solidFill>
              </a:rPr>
              <a:t>Manon MOTTIER</a:t>
            </a:r>
            <a:br>
              <a:rPr lang="en-US" sz="1333" dirty="0">
                <a:solidFill>
                  <a:schemeClr val="bg1"/>
                </a:solidFill>
              </a:rPr>
            </a:br>
            <a:r>
              <a:rPr lang="en-US" sz="1333" dirty="0">
                <a:solidFill>
                  <a:schemeClr val="bg1"/>
                </a:solidFill>
              </a:rPr>
              <a:t>manon.mottier@atos.net</a:t>
            </a:r>
            <a:endParaRPr lang="en-US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0" y="3332989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465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73557-2DEB-4DBE-98F0-08CE88D9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Context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A9607-46FA-4001-ACFE-E7CE5C3C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412776"/>
            <a:ext cx="8965141" cy="4800533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Thesis CIFRE:</a:t>
            </a:r>
          </a:p>
          <a:p>
            <a:pPr marL="0" indent="0">
              <a:buNone/>
            </a:pPr>
            <a:endParaRPr lang="en-US" sz="1100" b="1" dirty="0"/>
          </a:p>
          <a:p>
            <a:r>
              <a:rPr lang="en-US" dirty="0"/>
              <a:t>Student: Manon MOTTIER (2</a:t>
            </a:r>
            <a:r>
              <a:rPr lang="en-US" baseline="30000" dirty="0"/>
              <a:t>nd</a:t>
            </a:r>
            <a:r>
              <a:rPr lang="en-US" dirty="0"/>
              <a:t> year)</a:t>
            </a:r>
          </a:p>
          <a:p>
            <a:r>
              <a:rPr lang="en-US" dirty="0"/>
              <a:t>Avantix: Jean-Daniel BUSI</a:t>
            </a:r>
          </a:p>
          <a:p>
            <a:r>
              <a:rPr lang="en-US" dirty="0" err="1"/>
              <a:t>CentraleSupélec</a:t>
            </a:r>
            <a:r>
              <a:rPr lang="en-US" dirty="0"/>
              <a:t>: Frédéric PASCAL &amp; Gilles CHARDON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b="1" u="sng" dirty="0"/>
              <a:t>The subject:</a:t>
            </a:r>
          </a:p>
          <a:p>
            <a:pPr marL="0" indent="0">
              <a:buNone/>
            </a:pPr>
            <a:endParaRPr lang="en-US" sz="1100" b="1" dirty="0"/>
          </a:p>
          <a:p>
            <a:r>
              <a:rPr lang="en-US" dirty="0"/>
              <a:t>Use and development of machine learning tools in the field of Electronic Warfare specifically for passive RADAR intelligence</a:t>
            </a:r>
          </a:p>
          <a:p>
            <a:r>
              <a:rPr lang="en-US" dirty="0"/>
              <a:t>Improvement of RADAR signal processing thanks to ML approaches</a:t>
            </a:r>
          </a:p>
          <a:p>
            <a:r>
              <a:rPr lang="en-US" dirty="0"/>
              <a:t>RADAR signals deinterlacing includes techniques capable of: </a:t>
            </a:r>
          </a:p>
          <a:p>
            <a:pPr lvl="1"/>
            <a:r>
              <a:rPr lang="en-US" dirty="0"/>
              <a:t>Separating</a:t>
            </a:r>
          </a:p>
          <a:p>
            <a:pPr lvl="1"/>
            <a:r>
              <a:rPr lang="en-US" dirty="0"/>
              <a:t>Characterizing</a:t>
            </a:r>
          </a:p>
          <a:p>
            <a:pPr lvl="1"/>
            <a:r>
              <a:rPr lang="en-US" dirty="0"/>
              <a:t>Identifying all transmitters present in the signal</a:t>
            </a:r>
          </a:p>
          <a:p>
            <a:pPr lvl="1"/>
            <a:endParaRPr lang="en-US" dirty="0"/>
          </a:p>
          <a:p>
            <a:endParaRPr lang="fr-FR" b="1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E0DB903-5C10-4464-B665-E6C806FE67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536" y="1935064"/>
            <a:ext cx="2253073" cy="1013883"/>
          </a:xfrm>
          <a:prstGeom prst="rect">
            <a:avLst/>
          </a:prstGeom>
        </p:spPr>
      </p:pic>
      <p:pic>
        <p:nvPicPr>
          <p:cNvPr id="5" name="Picture 2" descr="Université Paris-Saclay">
            <a:extLst>
              <a:ext uri="{FF2B5EF4-FFF2-40B4-BE49-F238E27FC236}">
                <a16:creationId xmlns:a16="http://schemas.microsoft.com/office/drawing/2014/main" id="{F3B03A96-638F-46B5-9A1E-0922F0B9F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28804" y="3909054"/>
            <a:ext cx="1826533" cy="175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523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4AFACB-6A01-4893-AB65-2C2AFB451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69" y="1455740"/>
            <a:ext cx="3893508" cy="46323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Example of a </a:t>
            </a:r>
            <a:r>
              <a:rPr lang="en-US" b="1" u="sng" dirty="0"/>
              <a:t>simple</a:t>
            </a:r>
            <a:r>
              <a:rPr lang="en-US" dirty="0"/>
              <a:t> signal containing 2 RADARs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Work only from these 4 features (Frequency, Pulse Width, Level, Time of Arrival)</a:t>
            </a:r>
          </a:p>
          <a:p>
            <a:pPr lvl="1"/>
            <a:endParaRPr lang="en-US" dirty="0"/>
          </a:p>
          <a:p>
            <a:r>
              <a:rPr lang="en-US" dirty="0"/>
              <a:t>No use the dTOA</a:t>
            </a:r>
          </a:p>
          <a:p>
            <a:endParaRPr lang="en-US" dirty="0"/>
          </a:p>
          <a:p>
            <a:r>
              <a:rPr lang="en-US" dirty="0"/>
              <a:t>No assumption on the waveform</a:t>
            </a:r>
          </a:p>
          <a:p>
            <a:endParaRPr lang="en-US" dirty="0"/>
          </a:p>
          <a:p>
            <a:r>
              <a:rPr lang="en-US" dirty="0"/>
              <a:t>Unsupervised setting but evaluate methods on labeled datasets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7C29D92-7270-432E-87F6-9C0FD5A23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808" y="1321524"/>
            <a:ext cx="7763941" cy="5536475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2304E78C-803A-49DF-8D8F-1785780F3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1" y="376239"/>
            <a:ext cx="11645900" cy="760412"/>
          </a:xfrm>
        </p:spPr>
        <p:txBody>
          <a:bodyPr/>
          <a:lstStyle/>
          <a:p>
            <a:r>
              <a:rPr lang="fr-FR" dirty="0" err="1"/>
              <a:t>Proposed</a:t>
            </a:r>
            <a:r>
              <a:rPr lang="fr-FR" dirty="0"/>
              <a:t> </a:t>
            </a:r>
            <a:r>
              <a:rPr lang="fr-FR" dirty="0" err="1"/>
              <a:t>approach</a:t>
            </a:r>
            <a:br>
              <a:rPr lang="fr-FR" dirty="0"/>
            </a:br>
            <a:r>
              <a:rPr lang="fr-FR" sz="1600" b="0" dirty="0"/>
              <a:t>Data description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0738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5F39EC-D363-4654-94AC-552C7E703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Proposed</a:t>
            </a:r>
            <a:r>
              <a:rPr lang="fr-FR" dirty="0"/>
              <a:t> </a:t>
            </a:r>
            <a:r>
              <a:rPr lang="fr-FR" dirty="0" err="1"/>
              <a:t>approach</a:t>
            </a:r>
            <a:br>
              <a:rPr lang="fr-FR" dirty="0"/>
            </a:br>
            <a:r>
              <a:rPr lang="fr-FR" sz="1600" b="0" dirty="0" err="1"/>
              <a:t>Methodology</a:t>
            </a:r>
            <a:endParaRPr lang="fr-FR" b="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4AFACB-6A01-4893-AB65-2C2AFB451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69" y="1455741"/>
            <a:ext cx="11662833" cy="53310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Methodology</a:t>
            </a:r>
            <a:r>
              <a:rPr lang="en-US" dirty="0"/>
              <a:t>: Implementing a two-step strategy for signal deinterlacing</a:t>
            </a:r>
          </a:p>
        </p:txBody>
      </p:sp>
      <p:graphicFrame>
        <p:nvGraphicFramePr>
          <p:cNvPr id="4" name="Espace réservé du contenu 4">
            <a:extLst>
              <a:ext uri="{FF2B5EF4-FFF2-40B4-BE49-F238E27FC236}">
                <a16:creationId xmlns:a16="http://schemas.microsoft.com/office/drawing/2014/main" id="{0F2B9908-F39C-4F6A-801E-CFF9BCEB89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7904670"/>
              </p:ext>
            </p:extLst>
          </p:nvPr>
        </p:nvGraphicFramePr>
        <p:xfrm>
          <a:off x="1007435" y="2276873"/>
          <a:ext cx="10177131" cy="266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3643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5F39EC-D363-4654-94AC-552C7E703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Proposed</a:t>
            </a:r>
            <a:r>
              <a:rPr lang="fr-FR" dirty="0"/>
              <a:t> </a:t>
            </a:r>
            <a:r>
              <a:rPr lang="fr-FR" dirty="0" err="1"/>
              <a:t>approach</a:t>
            </a:r>
            <a:br>
              <a:rPr lang="fr-FR" dirty="0"/>
            </a:br>
            <a:r>
              <a:rPr lang="fr-FR" sz="1600" b="0" dirty="0" err="1"/>
              <a:t>Step</a:t>
            </a:r>
            <a:r>
              <a:rPr lang="fr-FR" sz="1600" b="0" dirty="0"/>
              <a:t> 1: Clustering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0B5B8689-7BC9-4FE7-A23E-8233BFBCF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450" y="1280256"/>
            <a:ext cx="3707600" cy="2653539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7AD5503A-61F5-4062-938D-983057B48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624" y="3833863"/>
            <a:ext cx="3264363" cy="227993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1DD2C2B2-FCB4-4E36-9B7C-653B824763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8168" y="1467984"/>
            <a:ext cx="1984507" cy="1739768"/>
          </a:xfrm>
          <a:prstGeom prst="rect">
            <a:avLst/>
          </a:prstGeom>
          <a:ln w="12700">
            <a:solidFill>
              <a:srgbClr val="FFC000"/>
            </a:solidFill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CB0BFC2-C250-449A-A204-DB9D4BDDF0AA}"/>
              </a:ext>
            </a:extLst>
          </p:cNvPr>
          <p:cNvSpPr/>
          <p:nvPr/>
        </p:nvSpPr>
        <p:spPr>
          <a:xfrm>
            <a:off x="7171890" y="1515771"/>
            <a:ext cx="672075" cy="864096"/>
          </a:xfrm>
          <a:prstGeom prst="rect">
            <a:avLst/>
          </a:prstGeom>
          <a:noFill/>
          <a:ln w="127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r-FR" sz="240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24C48A5E-C162-49AA-BD0E-3EBD3B066ADA}"/>
              </a:ext>
            </a:extLst>
          </p:cNvPr>
          <p:cNvCxnSpPr>
            <a:cxnSpLocks/>
            <a:stCxn id="23" idx="3"/>
            <a:endCxn id="21" idx="1"/>
          </p:cNvCxnSpPr>
          <p:nvPr/>
        </p:nvCxnSpPr>
        <p:spPr>
          <a:xfrm>
            <a:off x="7843965" y="1947820"/>
            <a:ext cx="1824203" cy="390049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3FECAFE4-C8AE-4BEE-A1E0-B04210190A5C}"/>
              </a:ext>
            </a:extLst>
          </p:cNvPr>
          <p:cNvSpPr/>
          <p:nvPr/>
        </p:nvSpPr>
        <p:spPr>
          <a:xfrm>
            <a:off x="7223826" y="4182339"/>
            <a:ext cx="288032" cy="1609039"/>
          </a:xfrm>
          <a:prstGeom prst="rect">
            <a:avLst/>
          </a:prstGeom>
          <a:noFill/>
          <a:ln w="127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r-FR" sz="240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74B251A8-5640-4297-B863-FCFD9F8FEBD5}"/>
              </a:ext>
            </a:extLst>
          </p:cNvPr>
          <p:cNvCxnSpPr>
            <a:cxnSpLocks/>
            <a:stCxn id="27" idx="3"/>
            <a:endCxn id="17" idx="1"/>
          </p:cNvCxnSpPr>
          <p:nvPr/>
        </p:nvCxnSpPr>
        <p:spPr>
          <a:xfrm flipV="1">
            <a:off x="7511859" y="4798488"/>
            <a:ext cx="2284037" cy="188371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Image 16">
            <a:extLst>
              <a:ext uri="{FF2B5EF4-FFF2-40B4-BE49-F238E27FC236}">
                <a16:creationId xmlns:a16="http://schemas.microsoft.com/office/drawing/2014/main" id="{C42D4571-861F-4B61-9DAA-CA045A838F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5896" y="3573110"/>
            <a:ext cx="1728192" cy="2450756"/>
          </a:xfrm>
          <a:prstGeom prst="rect">
            <a:avLst/>
          </a:prstGeom>
          <a:ln w="12700">
            <a:solidFill>
              <a:srgbClr val="FFC000"/>
            </a:solidFill>
          </a:ln>
        </p:spPr>
      </p:pic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3795A400-8AD9-4BBF-9773-4368BC4B3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69" y="1455741"/>
            <a:ext cx="4503426" cy="4754936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Step 1: Clustering with HDBSCAN</a:t>
            </a:r>
          </a:p>
          <a:p>
            <a:endParaRPr lang="en-US" dirty="0"/>
          </a:p>
          <a:p>
            <a:r>
              <a:rPr lang="en-US" dirty="0"/>
              <a:t>Application of clustering algorithm on two features: Frequency and Pulse Width</a:t>
            </a:r>
          </a:p>
          <a:p>
            <a:endParaRPr lang="en-US" dirty="0"/>
          </a:p>
          <a:p>
            <a:r>
              <a:rPr lang="en-US" dirty="0"/>
              <a:t>Unsupervised algorithm that allows us to search for clusters of varying densities</a:t>
            </a:r>
          </a:p>
          <a:p>
            <a:endParaRPr lang="en-US" dirty="0"/>
          </a:p>
          <a:p>
            <a:r>
              <a:rPr lang="en-US" dirty="0"/>
              <a:t>Few parameters to optimize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056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A7555A0C-2064-4452-82B5-757AD5F78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7709" y="1277972"/>
            <a:ext cx="6214291" cy="494175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55F39EC-D363-4654-94AC-552C7E703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Proposed</a:t>
            </a:r>
            <a:r>
              <a:rPr lang="fr-FR" dirty="0"/>
              <a:t> </a:t>
            </a:r>
            <a:r>
              <a:rPr lang="fr-FR" dirty="0" err="1"/>
              <a:t>approach</a:t>
            </a:r>
            <a:br>
              <a:rPr lang="fr-FR" dirty="0"/>
            </a:br>
            <a:r>
              <a:rPr lang="fr-FR" sz="1600" b="0" dirty="0" err="1"/>
              <a:t>Step</a:t>
            </a:r>
            <a:r>
              <a:rPr lang="fr-FR" sz="1600" b="0" dirty="0"/>
              <a:t> 2: Cluster fusion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4AFACB-6A01-4893-AB65-2C2AFB451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332" y="1379099"/>
            <a:ext cx="4104457" cy="4668615"/>
          </a:xfrm>
        </p:spPr>
        <p:txBody>
          <a:bodyPr/>
          <a:lstStyle/>
          <a:p>
            <a:pPr marL="0" indent="0">
              <a:buNone/>
            </a:pPr>
            <a:r>
              <a:rPr lang="en-US" sz="1400" u="sng" dirty="0"/>
              <a:t>Development of a hierarchical clustering1 algorithm using optimal transport distances:</a:t>
            </a:r>
          </a:p>
          <a:p>
            <a:pPr marL="304792" indent="-304792">
              <a:buFont typeface="+mj-lt"/>
              <a:buAutoNum type="arabicPeriod"/>
            </a:pPr>
            <a:endParaRPr lang="en-US" sz="1400" dirty="0"/>
          </a:p>
          <a:p>
            <a:pPr marL="304792" indent="-304792">
              <a:buFont typeface="+mj-lt"/>
              <a:buAutoNum type="arabicPeriod"/>
            </a:pPr>
            <a:r>
              <a:rPr lang="en-US" sz="1400" dirty="0"/>
              <a:t>Dimensionality reduction: each cluster is represented by a histogram of its TOA</a:t>
            </a:r>
          </a:p>
          <a:p>
            <a:pPr marL="304792" indent="-304792">
              <a:buFont typeface="+mj-lt"/>
              <a:buAutoNum type="arabicPeriod"/>
            </a:pPr>
            <a:endParaRPr lang="en-US" sz="1400" dirty="0"/>
          </a:p>
          <a:p>
            <a:pPr marL="304792" indent="-304792">
              <a:buFont typeface="+mj-lt"/>
              <a:buAutoNum type="arabicPeriod"/>
            </a:pPr>
            <a:r>
              <a:rPr lang="en-US" sz="1400" dirty="0"/>
              <a:t>Compute distances between cluster histograms using optimal transport </a:t>
            </a:r>
          </a:p>
          <a:p>
            <a:pPr marL="304792" indent="-304792">
              <a:buFont typeface="+mj-lt"/>
              <a:buAutoNum type="arabicPeriod"/>
            </a:pPr>
            <a:endParaRPr lang="en-US" sz="1400" dirty="0"/>
          </a:p>
          <a:p>
            <a:pPr marL="304792" indent="-304792">
              <a:buFont typeface="+mj-lt"/>
              <a:buAutoNum type="arabicPeriod"/>
            </a:pPr>
            <a:r>
              <a:rPr lang="en-US" sz="1400" dirty="0"/>
              <a:t>Aggregation of the 2 closest clusters i.e., the 2 clusters with the lowest transport costs</a:t>
            </a:r>
          </a:p>
          <a:p>
            <a:pPr marL="304792" indent="-304792">
              <a:buFont typeface="+mj-lt"/>
              <a:buAutoNum type="arabicPeriod"/>
            </a:pPr>
            <a:endParaRPr lang="en-US" sz="1400" dirty="0"/>
          </a:p>
          <a:p>
            <a:pPr marL="304792" indent="-304792">
              <a:buFont typeface="+mj-lt"/>
              <a:buAutoNum type="arabicPeriod"/>
            </a:pPr>
            <a:r>
              <a:rPr lang="en-US" sz="1400" dirty="0"/>
              <a:t>Computation of new costs between old clusters and the new ones</a:t>
            </a:r>
          </a:p>
          <a:p>
            <a:pPr marL="304792" indent="-304792">
              <a:buFont typeface="+mj-lt"/>
              <a:buAutoNum type="arabicPeriod"/>
            </a:pPr>
            <a:endParaRPr lang="en-US" sz="1400" dirty="0"/>
          </a:p>
          <a:p>
            <a:pPr marL="304792" indent="-304792">
              <a:buFont typeface="+mj-lt"/>
              <a:buAutoNum type="arabicPeriod"/>
            </a:pPr>
            <a:r>
              <a:rPr lang="en-US" sz="1400" dirty="0"/>
              <a:t>Repeat steps 2 to 4 until a single cluster is obtained</a:t>
            </a:r>
          </a:p>
          <a:p>
            <a:endParaRPr lang="en-US" sz="14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D6F2973-4548-4453-85DF-D5DE3AA3BCE6}"/>
              </a:ext>
            </a:extLst>
          </p:cNvPr>
          <p:cNvSpPr/>
          <p:nvPr/>
        </p:nvSpPr>
        <p:spPr>
          <a:xfrm>
            <a:off x="6367161" y="2748729"/>
            <a:ext cx="672075" cy="871061"/>
          </a:xfrm>
          <a:prstGeom prst="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r-FR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F892487-EFD0-439F-91DB-3FF6989F944D}"/>
              </a:ext>
            </a:extLst>
          </p:cNvPr>
          <p:cNvSpPr/>
          <p:nvPr/>
        </p:nvSpPr>
        <p:spPr>
          <a:xfrm>
            <a:off x="8269269" y="2748728"/>
            <a:ext cx="672075" cy="871061"/>
          </a:xfrm>
          <a:prstGeom prst="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r-FR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682FE94-0737-4387-9FDF-837A73DECF16}"/>
              </a:ext>
            </a:extLst>
          </p:cNvPr>
          <p:cNvSpPr/>
          <p:nvPr/>
        </p:nvSpPr>
        <p:spPr>
          <a:xfrm>
            <a:off x="6367162" y="3829473"/>
            <a:ext cx="714904" cy="950757"/>
          </a:xfrm>
          <a:prstGeom prst="rect">
            <a:avLst/>
          </a:prstGeom>
          <a:noFill/>
          <a:ln w="19050">
            <a:solidFill>
              <a:srgbClr val="83BE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r-FR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8C8BD83-E1F4-4152-BAF9-F136FBC8786B}"/>
              </a:ext>
            </a:extLst>
          </p:cNvPr>
          <p:cNvSpPr/>
          <p:nvPr/>
        </p:nvSpPr>
        <p:spPr>
          <a:xfrm>
            <a:off x="8287375" y="3829473"/>
            <a:ext cx="653969" cy="950757"/>
          </a:xfrm>
          <a:prstGeom prst="rect">
            <a:avLst/>
          </a:prstGeom>
          <a:noFill/>
          <a:ln w="19050">
            <a:solidFill>
              <a:srgbClr val="83BE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r-FR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C90FF84-0852-4150-9F85-ECA9AD754DA9}"/>
              </a:ext>
            </a:extLst>
          </p:cNvPr>
          <p:cNvSpPr/>
          <p:nvPr/>
        </p:nvSpPr>
        <p:spPr>
          <a:xfrm>
            <a:off x="6919639" y="1558931"/>
            <a:ext cx="324853" cy="873960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r-FR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DC33C10-BB24-40A3-B31F-E811FDF55AA1}"/>
              </a:ext>
            </a:extLst>
          </p:cNvPr>
          <p:cNvSpPr/>
          <p:nvPr/>
        </p:nvSpPr>
        <p:spPr>
          <a:xfrm>
            <a:off x="8509531" y="1548143"/>
            <a:ext cx="234531" cy="871061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r-FR" sz="240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692A0BF8-FCC4-49A8-86F9-A67975D17EA9}"/>
              </a:ext>
            </a:extLst>
          </p:cNvPr>
          <p:cNvCxnSpPr>
            <a:cxnSpLocks/>
            <a:stCxn id="38" idx="0"/>
            <a:endCxn id="42" idx="2"/>
          </p:cNvCxnSpPr>
          <p:nvPr/>
        </p:nvCxnSpPr>
        <p:spPr>
          <a:xfrm flipV="1">
            <a:off x="6703199" y="2432891"/>
            <a:ext cx="378867" cy="31583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3FDCC14B-F13B-4B2B-9468-53B82772FF5F}"/>
              </a:ext>
            </a:extLst>
          </p:cNvPr>
          <p:cNvCxnSpPr>
            <a:cxnSpLocks/>
            <a:stCxn id="39" idx="0"/>
            <a:endCxn id="43" idx="2"/>
          </p:cNvCxnSpPr>
          <p:nvPr/>
        </p:nvCxnSpPr>
        <p:spPr>
          <a:xfrm flipV="1">
            <a:off x="8605307" y="2419204"/>
            <a:ext cx="21490" cy="32952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A4E9E0A4-B496-424B-98BC-2C68D440A694}"/>
              </a:ext>
            </a:extLst>
          </p:cNvPr>
          <p:cNvCxnSpPr>
            <a:cxnSpLocks/>
            <a:stCxn id="38" idx="2"/>
            <a:endCxn id="40" idx="0"/>
          </p:cNvCxnSpPr>
          <p:nvPr/>
        </p:nvCxnSpPr>
        <p:spPr>
          <a:xfrm>
            <a:off x="6703199" y="3619790"/>
            <a:ext cx="21415" cy="209683"/>
          </a:xfrm>
          <a:prstGeom prst="straightConnector1">
            <a:avLst/>
          </a:prstGeom>
          <a:ln>
            <a:solidFill>
              <a:srgbClr val="83BE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F4C97503-8049-4DDF-A808-532BD8275381}"/>
              </a:ext>
            </a:extLst>
          </p:cNvPr>
          <p:cNvCxnSpPr>
            <a:cxnSpLocks/>
            <a:stCxn id="39" idx="2"/>
            <a:endCxn id="41" idx="0"/>
          </p:cNvCxnSpPr>
          <p:nvPr/>
        </p:nvCxnSpPr>
        <p:spPr>
          <a:xfrm>
            <a:off x="8605307" y="3619789"/>
            <a:ext cx="9053" cy="209684"/>
          </a:xfrm>
          <a:prstGeom prst="straightConnector1">
            <a:avLst/>
          </a:prstGeom>
          <a:ln>
            <a:solidFill>
              <a:srgbClr val="83BE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lèche : droite à entaille 3">
            <a:extLst>
              <a:ext uri="{FF2B5EF4-FFF2-40B4-BE49-F238E27FC236}">
                <a16:creationId xmlns:a16="http://schemas.microsoft.com/office/drawing/2014/main" id="{488CD2B7-C91B-423A-8F50-85065A468F3A}"/>
              </a:ext>
            </a:extLst>
          </p:cNvPr>
          <p:cNvSpPr/>
          <p:nvPr/>
        </p:nvSpPr>
        <p:spPr>
          <a:xfrm>
            <a:off x="4363012" y="2371305"/>
            <a:ext cx="1419971" cy="377423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fr-FR" sz="1200" b="1" dirty="0">
                <a:solidFill>
                  <a:prstClr val="white"/>
                </a:solidFill>
                <a:latin typeface="Arial"/>
              </a:rPr>
              <a:t>High </a:t>
            </a:r>
            <a:r>
              <a:rPr lang="fr-FR" sz="1200" b="1" dirty="0" err="1">
                <a:solidFill>
                  <a:prstClr val="white"/>
                </a:solidFill>
                <a:latin typeface="Arial"/>
              </a:rPr>
              <a:t>cost</a:t>
            </a:r>
            <a:endParaRPr lang="fr-FR" sz="12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8" name="Flèche : droite à entaille 17">
            <a:extLst>
              <a:ext uri="{FF2B5EF4-FFF2-40B4-BE49-F238E27FC236}">
                <a16:creationId xmlns:a16="http://schemas.microsoft.com/office/drawing/2014/main" id="{DECC739D-838D-4822-99E9-3DF8833DDC77}"/>
              </a:ext>
            </a:extLst>
          </p:cNvPr>
          <p:cNvSpPr/>
          <p:nvPr/>
        </p:nvSpPr>
        <p:spPr>
          <a:xfrm>
            <a:off x="4433054" y="3535919"/>
            <a:ext cx="1366859" cy="377423"/>
          </a:xfrm>
          <a:prstGeom prst="notchedRightArrow">
            <a:avLst/>
          </a:prstGeom>
          <a:solidFill>
            <a:srgbClr val="83BE50"/>
          </a:solidFill>
          <a:ln>
            <a:solidFill>
              <a:srgbClr val="83BE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fr-FR" sz="1200" b="1" dirty="0">
                <a:solidFill>
                  <a:prstClr val="white"/>
                </a:solidFill>
                <a:latin typeface="Arial"/>
              </a:rPr>
              <a:t>Low </a:t>
            </a:r>
            <a:r>
              <a:rPr lang="fr-FR" sz="1200" b="1" dirty="0" err="1">
                <a:solidFill>
                  <a:prstClr val="white"/>
                </a:solidFill>
                <a:latin typeface="Arial"/>
              </a:rPr>
              <a:t>cost</a:t>
            </a:r>
            <a:endParaRPr lang="fr-FR" sz="1200" b="1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3902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D7AB809F-0E5E-41D6-988A-D8B36535A89F}"/>
              </a:ext>
            </a:extLst>
          </p:cNvPr>
          <p:cNvSpPr txBox="1">
            <a:spLocks/>
          </p:cNvSpPr>
          <p:nvPr/>
        </p:nvSpPr>
        <p:spPr bwMode="auto">
          <a:xfrm>
            <a:off x="203201" y="2190939"/>
            <a:ext cx="4041700" cy="3539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marL="268281" indent="-26828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A1"/>
              </a:buClr>
              <a:buFont typeface="Lucida Sans Unicode" pitchFamily="34" charset="0"/>
              <a:buChar char="▶"/>
              <a:defRPr sz="1600">
                <a:solidFill>
                  <a:srgbClr val="000000"/>
                </a:solidFill>
                <a:latin typeface="Verdana"/>
                <a:ea typeface="MS PGothic" pitchFamily="34" charset="-128"/>
                <a:cs typeface="Verdana"/>
              </a:defRPr>
            </a:lvl1pPr>
            <a:lvl2pPr marL="539737" indent="-26986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A1"/>
              </a:buClr>
              <a:buFont typeface="Arial" charset="0"/>
              <a:buChar char="–"/>
              <a:defRPr sz="1600">
                <a:solidFill>
                  <a:srgbClr val="000000"/>
                </a:solidFill>
                <a:latin typeface="Verdana"/>
                <a:ea typeface="Arial" charset="0"/>
                <a:cs typeface="Verdana"/>
              </a:defRPr>
            </a:lvl2pPr>
            <a:lvl3pPr marL="809605" indent="-26828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A1"/>
              </a:buClr>
              <a:buFont typeface="Arial" charset="0"/>
              <a:buChar char="•"/>
              <a:defRPr sz="1600">
                <a:solidFill>
                  <a:srgbClr val="000000"/>
                </a:solidFill>
                <a:latin typeface="Verdana"/>
                <a:ea typeface="Arial" charset="0"/>
                <a:cs typeface="Verdana"/>
              </a:defRPr>
            </a:lvl3pPr>
            <a:lvl4pPr marL="1081061" indent="-26986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5A2"/>
              </a:buClr>
              <a:buFont typeface="Arial" charset="0"/>
              <a:buChar char="–"/>
              <a:defRPr sz="1600">
                <a:solidFill>
                  <a:srgbClr val="000000"/>
                </a:solidFill>
                <a:latin typeface="Verdana"/>
                <a:ea typeface="Arial" charset="0"/>
                <a:cs typeface="Verdana"/>
              </a:defRPr>
            </a:lvl4pPr>
            <a:lvl5pPr marL="1349341" indent="-26828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5A2"/>
              </a:buClr>
              <a:buFont typeface="Arial" charset="0"/>
              <a:buChar char="»"/>
              <a:defRPr sz="1600">
                <a:solidFill>
                  <a:srgbClr val="000000"/>
                </a:solidFill>
                <a:latin typeface="Verdana"/>
                <a:ea typeface="Arial" charset="0"/>
                <a:cs typeface="Verdana"/>
              </a:defRPr>
            </a:lvl5pPr>
            <a:lvl6pPr marL="1806530" indent="-26828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5A2"/>
              </a:buClr>
              <a:buFont typeface="Arial" charset="0"/>
              <a:buChar char="»"/>
              <a:defRPr sz="1600">
                <a:solidFill>
                  <a:srgbClr val="000000"/>
                </a:solidFill>
                <a:latin typeface="+mn-lt"/>
                <a:ea typeface="Arial" charset="0"/>
                <a:cs typeface="+mn-cs"/>
              </a:defRPr>
            </a:lvl6pPr>
            <a:lvl7pPr marL="2263718" indent="-26828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5A2"/>
              </a:buClr>
              <a:buFont typeface="Arial" charset="0"/>
              <a:buChar char="»"/>
              <a:defRPr sz="1600">
                <a:solidFill>
                  <a:srgbClr val="000000"/>
                </a:solidFill>
                <a:latin typeface="+mn-lt"/>
                <a:ea typeface="Arial" charset="0"/>
                <a:cs typeface="+mn-cs"/>
              </a:defRPr>
            </a:lvl7pPr>
            <a:lvl8pPr marL="2720907" indent="-26828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5A2"/>
              </a:buClr>
              <a:buFont typeface="Arial" charset="0"/>
              <a:buChar char="»"/>
              <a:defRPr sz="1600">
                <a:solidFill>
                  <a:srgbClr val="000000"/>
                </a:solidFill>
                <a:latin typeface="+mn-lt"/>
                <a:ea typeface="Arial" charset="0"/>
                <a:cs typeface="+mn-cs"/>
              </a:defRPr>
            </a:lvl8pPr>
            <a:lvl9pPr marL="3178095" indent="-26828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5A2"/>
              </a:buClr>
              <a:buFont typeface="Arial" charset="0"/>
              <a:buChar char="»"/>
              <a:defRPr sz="1600">
                <a:solidFill>
                  <a:srgbClr val="000000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>
              <a:buFont typeface="Lucida Sans Unicode" pitchFamily="34" charset="0"/>
              <a:buNone/>
            </a:pPr>
            <a:r>
              <a:rPr lang="en-US" sz="1400" u="sng" kern="0" dirty="0"/>
              <a:t>Construction of a decision model using several unsupervised metrics to cut the dendrogram and stop cluster fusion:</a:t>
            </a:r>
          </a:p>
          <a:p>
            <a:pPr marL="0" indent="0">
              <a:buFont typeface="Lucida Sans Unicode" pitchFamily="34" charset="0"/>
              <a:buNone/>
            </a:pPr>
            <a:endParaRPr lang="en-US" sz="1400" u="sng" kern="0" dirty="0"/>
          </a:p>
          <a:p>
            <a:r>
              <a:rPr lang="en-US" sz="1400" kern="0" dirty="0"/>
              <a:t>Silhouette score</a:t>
            </a:r>
          </a:p>
          <a:p>
            <a:endParaRPr lang="en-US" sz="1400" kern="0" dirty="0"/>
          </a:p>
          <a:p>
            <a:r>
              <a:rPr lang="en-US" sz="1400" kern="0" dirty="0" err="1"/>
              <a:t>Calinski-Harabasz</a:t>
            </a:r>
            <a:r>
              <a:rPr lang="en-US" sz="1400" kern="0" dirty="0"/>
              <a:t> score</a:t>
            </a:r>
          </a:p>
          <a:p>
            <a:endParaRPr lang="en-US" sz="1400" kern="0" dirty="0"/>
          </a:p>
          <a:p>
            <a:r>
              <a:rPr lang="en-US" sz="1400" kern="0" dirty="0"/>
              <a:t>Davies-Bouldin score</a:t>
            </a:r>
          </a:p>
          <a:p>
            <a:endParaRPr lang="en-US" sz="1400" b="1" kern="0" dirty="0">
              <a:solidFill>
                <a:srgbClr val="FF0000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400" b="1" kern="0" dirty="0">
                <a:solidFill>
                  <a:srgbClr val="FF0000"/>
                </a:solidFill>
              </a:rPr>
              <a:t>Apply Majority rule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55F39EC-D363-4654-94AC-552C7E703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Proposed</a:t>
            </a:r>
            <a:r>
              <a:rPr lang="fr-FR" dirty="0"/>
              <a:t> </a:t>
            </a:r>
            <a:r>
              <a:rPr lang="fr-FR" dirty="0" err="1"/>
              <a:t>approach</a:t>
            </a:r>
            <a:br>
              <a:rPr lang="fr-FR" dirty="0"/>
            </a:br>
            <a:r>
              <a:rPr lang="fr-FR" sz="1600" b="0" dirty="0" err="1"/>
              <a:t>Step</a:t>
            </a:r>
            <a:r>
              <a:rPr lang="fr-FR" sz="1600" b="0" dirty="0"/>
              <a:t> 2: Cluster fusion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8" name="Flèche : droite à entaille 7">
            <a:extLst>
              <a:ext uri="{FF2B5EF4-FFF2-40B4-BE49-F238E27FC236}">
                <a16:creationId xmlns:a16="http://schemas.microsoft.com/office/drawing/2014/main" id="{FDFB5E82-DC7D-4950-B4FF-237A525D2274}"/>
              </a:ext>
            </a:extLst>
          </p:cNvPr>
          <p:cNvSpPr/>
          <p:nvPr/>
        </p:nvSpPr>
        <p:spPr>
          <a:xfrm>
            <a:off x="4186715" y="3429000"/>
            <a:ext cx="1607503" cy="545163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fr-FR" sz="1600" b="1" dirty="0">
                <a:solidFill>
                  <a:prstClr val="white"/>
                </a:solidFill>
                <a:latin typeface="Arial"/>
              </a:rPr>
              <a:t>Best </a:t>
            </a:r>
            <a:r>
              <a:rPr lang="fr-FR" sz="1600" b="1" dirty="0" err="1">
                <a:solidFill>
                  <a:prstClr val="white"/>
                </a:solidFill>
                <a:latin typeface="Arial"/>
              </a:rPr>
              <a:t>cut</a:t>
            </a:r>
            <a:endParaRPr lang="fr-FR" sz="1600" b="1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0B7557F-A902-4F2B-9BCF-565C1AE18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218" y="905346"/>
            <a:ext cx="6397782" cy="595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37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5F39EC-D363-4654-94AC-552C7E703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Proposed</a:t>
            </a:r>
            <a:r>
              <a:rPr lang="fr-FR" dirty="0"/>
              <a:t> </a:t>
            </a:r>
            <a:r>
              <a:rPr lang="fr-FR" dirty="0" err="1"/>
              <a:t>approach</a:t>
            </a:r>
            <a:br>
              <a:rPr lang="fr-FR" dirty="0"/>
            </a:br>
            <a:r>
              <a:rPr lang="fr-FR" sz="1600" b="0" dirty="0" err="1"/>
              <a:t>Step</a:t>
            </a:r>
            <a:r>
              <a:rPr lang="fr-FR" sz="1600" b="0" dirty="0"/>
              <a:t> 2: Cluster fusion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4AFACB-6A01-4893-AB65-2C2AFB451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69" y="1455741"/>
            <a:ext cx="2453348" cy="533100"/>
          </a:xfrm>
        </p:spPr>
        <p:txBody>
          <a:bodyPr/>
          <a:lstStyle/>
          <a:p>
            <a:pPr marL="0" indent="0">
              <a:buNone/>
            </a:pPr>
            <a:r>
              <a:rPr lang="en-US" sz="1467" b="1" u="sng" dirty="0"/>
              <a:t>Final groupings </a:t>
            </a:r>
          </a:p>
          <a:p>
            <a:endParaRPr lang="en-US" sz="1467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8FD71A0-4734-491A-8A16-688223158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0290" y="836713"/>
            <a:ext cx="8281709" cy="5897892"/>
          </a:xfrm>
          <a:prstGeom prst="rect">
            <a:avLst/>
          </a:prstGeom>
        </p:spPr>
      </p:pic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3E366B62-A8CD-4338-BFD6-AC18BC4FE2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534626"/>
              </p:ext>
            </p:extLst>
          </p:nvPr>
        </p:nvGraphicFramePr>
        <p:xfrm>
          <a:off x="352136" y="2779640"/>
          <a:ext cx="3264363" cy="1155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868">
                  <a:extLst>
                    <a:ext uri="{9D8B030D-6E8A-4147-A177-3AD203B41FA5}">
                      <a16:colId xmlns:a16="http://schemas.microsoft.com/office/drawing/2014/main" val="2194667135"/>
                    </a:ext>
                  </a:extLst>
                </a:gridCol>
                <a:gridCol w="1092495">
                  <a:extLst>
                    <a:ext uri="{9D8B030D-6E8A-4147-A177-3AD203B41FA5}">
                      <a16:colId xmlns:a16="http://schemas.microsoft.com/office/drawing/2014/main" val="3639552737"/>
                    </a:ext>
                  </a:extLst>
                </a:gridCol>
              </a:tblGrid>
              <a:tr h="424468"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err="1"/>
                        <a:t>Statistics</a:t>
                      </a:r>
                      <a:endParaRPr lang="fr-FR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solidFill>
                      <a:srgbClr val="83BE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Value</a:t>
                      </a:r>
                      <a:endParaRPr lang="fr-FR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solidFill>
                      <a:srgbClr val="83BE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411535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err="1">
                          <a:effectLst/>
                        </a:rPr>
                        <a:t>Homogeneity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1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55894055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err="1">
                          <a:effectLst/>
                        </a:rPr>
                        <a:t>Completeness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1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97236359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err="1">
                          <a:effectLst/>
                        </a:rPr>
                        <a:t>Unclassified</a:t>
                      </a:r>
                      <a:r>
                        <a:rPr lang="fr-FR" sz="1600" u="none" strike="noStrike" dirty="0">
                          <a:effectLst/>
                        </a:rPr>
                        <a:t> rate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6,3%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03178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2165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376239"/>
            <a:ext cx="10981365" cy="760412"/>
          </a:xfrm>
        </p:spPr>
        <p:txBody>
          <a:bodyPr/>
          <a:lstStyle/>
          <a:p>
            <a:r>
              <a:rPr lang="fr-FR" dirty="0"/>
              <a:t>Conclusions and Next objectives</a:t>
            </a:r>
            <a:br>
              <a:rPr lang="fr-FR" dirty="0"/>
            </a:br>
            <a:br>
              <a:rPr lang="fr-FR" sz="1867" u="sng" dirty="0"/>
            </a:br>
            <a:endParaRPr lang="fr-FR" sz="1867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75587B9D-3E54-4E59-B3D7-F928DBC12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331" y="1379099"/>
            <a:ext cx="10685203" cy="4738199"/>
          </a:xfrm>
        </p:spPr>
        <p:txBody>
          <a:bodyPr/>
          <a:lstStyle/>
          <a:p>
            <a:r>
              <a:rPr lang="en-US" sz="1467" dirty="0"/>
              <a:t>Works on moderately complex cases</a:t>
            </a:r>
          </a:p>
          <a:p>
            <a:endParaRPr lang="en-US" sz="1467" dirty="0"/>
          </a:p>
          <a:p>
            <a:r>
              <a:rPr lang="en-US" sz="1467" dirty="0"/>
              <a:t>Publication of a research article: “</a:t>
            </a:r>
            <a:r>
              <a:rPr lang="en-US" sz="1467" i="1" dirty="0"/>
              <a:t>Deinterleaving and Clustering unknown RADAR pulses</a:t>
            </a:r>
            <a:r>
              <a:rPr lang="en-US" sz="1467" dirty="0"/>
              <a:t>” - </a:t>
            </a:r>
            <a:r>
              <a:rPr lang="fr-FR" sz="1467" dirty="0"/>
              <a:t>Manon Mottier; Gilles Chardon; Frédéric Pascal</a:t>
            </a:r>
            <a:endParaRPr lang="en-US" sz="1467" dirty="0"/>
          </a:p>
          <a:p>
            <a:endParaRPr lang="en-US" sz="1467" dirty="0"/>
          </a:p>
          <a:p>
            <a:endParaRPr lang="en-US" sz="1467" dirty="0"/>
          </a:p>
          <a:p>
            <a:r>
              <a:rPr lang="en-US" sz="1467" dirty="0"/>
              <a:t>Next objectives</a:t>
            </a:r>
          </a:p>
          <a:p>
            <a:pPr lvl="1"/>
            <a:endParaRPr lang="en-US" sz="1467" dirty="0"/>
          </a:p>
          <a:p>
            <a:pPr lvl="1"/>
            <a:r>
              <a:rPr lang="en-US" sz="1467" dirty="0"/>
              <a:t>Clustering: Define a metric to identify identical RADARs in Frequency and Pulse Width</a:t>
            </a:r>
          </a:p>
          <a:p>
            <a:pPr lvl="1"/>
            <a:endParaRPr lang="en-US" sz="1467" dirty="0"/>
          </a:p>
          <a:p>
            <a:pPr lvl="1"/>
            <a:r>
              <a:rPr lang="en-US" sz="1467" dirty="0"/>
              <a:t>Improve model decision to cut the dendrogram:</a:t>
            </a:r>
          </a:p>
          <a:p>
            <a:pPr lvl="2"/>
            <a:r>
              <a:rPr lang="en-US" sz="1467" dirty="0"/>
              <a:t>Create a new metric</a:t>
            </a:r>
          </a:p>
          <a:p>
            <a:pPr lvl="2"/>
            <a:r>
              <a:rPr lang="en-US" sz="1467" dirty="0"/>
              <a:t>Use alternative </a:t>
            </a:r>
            <a:r>
              <a:rPr lang="en-US" sz="1467"/>
              <a:t>methods (LSTM</a:t>
            </a:r>
            <a:r>
              <a:rPr lang="en-US" sz="1467" dirty="0"/>
              <a:t>)</a:t>
            </a:r>
          </a:p>
          <a:p>
            <a:pPr lvl="2"/>
            <a:endParaRPr lang="en-US" sz="1467" dirty="0"/>
          </a:p>
          <a:p>
            <a:pPr lvl="1"/>
            <a:r>
              <a:rPr lang="en-US" sz="1467" dirty="0"/>
              <a:t>Classification and RADAR identification from a reference database </a:t>
            </a:r>
          </a:p>
          <a:p>
            <a:pPr lvl="2"/>
            <a:endParaRPr lang="en-US" sz="1467" dirty="0"/>
          </a:p>
          <a:p>
            <a:endParaRPr lang="en-US" sz="1467" dirty="0"/>
          </a:p>
        </p:txBody>
      </p:sp>
    </p:spTree>
    <p:extLst>
      <p:ext uri="{BB962C8B-B14F-4D97-AF65-F5344CB8AC3E}">
        <p14:creationId xmlns:p14="http://schemas.microsoft.com/office/powerpoint/2010/main" val="90493695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New Atos Template with corporate colours">
  <a:themeElements>
    <a:clrScheme name="Atos Theme">
      <a:dk1>
        <a:sysClr val="windowText" lastClr="000000"/>
      </a:dk1>
      <a:lt1>
        <a:sysClr val="window" lastClr="FFFFFF"/>
      </a:lt1>
      <a:dk2>
        <a:srgbClr val="0066A1"/>
      </a:dk2>
      <a:lt2>
        <a:srgbClr val="829DC7"/>
      </a:lt2>
      <a:accent1>
        <a:srgbClr val="0066A1"/>
      </a:accent1>
      <a:accent2>
        <a:srgbClr val="829DC7"/>
      </a:accent2>
      <a:accent3>
        <a:srgbClr val="000000"/>
      </a:accent3>
      <a:accent4>
        <a:srgbClr val="808080"/>
      </a:accent4>
      <a:accent5>
        <a:srgbClr val="FFFFFF"/>
      </a:accent5>
      <a:accent6>
        <a:srgbClr val="BFBFBF"/>
      </a:accent6>
      <a:hlink>
        <a:srgbClr val="0066A1"/>
      </a:hlink>
      <a:folHlink>
        <a:srgbClr val="829DC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dirty="0" smtClean="0">
            <a:latin typeface="Verdana"/>
            <a:cs typeface="Verdana"/>
          </a:defRPr>
        </a:defPPr>
      </a:lstStyle>
    </a:tx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New Atos Template with corporate colours">
  <a:themeElements>
    <a:clrScheme name="Atos Theme">
      <a:dk1>
        <a:sysClr val="windowText" lastClr="000000"/>
      </a:dk1>
      <a:lt1>
        <a:sysClr val="window" lastClr="FFFFFF"/>
      </a:lt1>
      <a:dk2>
        <a:srgbClr val="0066A1"/>
      </a:dk2>
      <a:lt2>
        <a:srgbClr val="829DC7"/>
      </a:lt2>
      <a:accent1>
        <a:srgbClr val="0066A1"/>
      </a:accent1>
      <a:accent2>
        <a:srgbClr val="829DC7"/>
      </a:accent2>
      <a:accent3>
        <a:srgbClr val="000000"/>
      </a:accent3>
      <a:accent4>
        <a:srgbClr val="808080"/>
      </a:accent4>
      <a:accent5>
        <a:srgbClr val="FFFFFF"/>
      </a:accent5>
      <a:accent6>
        <a:srgbClr val="BFBFBF"/>
      </a:accent6>
      <a:hlink>
        <a:srgbClr val="0066A1"/>
      </a:hlink>
      <a:folHlink>
        <a:srgbClr val="829DC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dirty="0" smtClean="0">
            <a:latin typeface="Verdana"/>
            <a:cs typeface="Verdana"/>
          </a:defRPr>
        </a:defPPr>
      </a:lstStyle>
    </a:tx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Atos_2016_16-9_template">
  <a:themeElements>
    <a:clrScheme name="Atos Theme">
      <a:dk1>
        <a:sysClr val="windowText" lastClr="000000"/>
      </a:dk1>
      <a:lt1>
        <a:sysClr val="window" lastClr="FFFFFF"/>
      </a:lt1>
      <a:dk2>
        <a:srgbClr val="0066A1"/>
      </a:dk2>
      <a:lt2>
        <a:srgbClr val="829DC7"/>
      </a:lt2>
      <a:accent1>
        <a:srgbClr val="0066A1"/>
      </a:accent1>
      <a:accent2>
        <a:srgbClr val="829DC7"/>
      </a:accent2>
      <a:accent3>
        <a:srgbClr val="000000"/>
      </a:accent3>
      <a:accent4>
        <a:srgbClr val="808080"/>
      </a:accent4>
      <a:accent5>
        <a:srgbClr val="FFFFFF"/>
      </a:accent5>
      <a:accent6>
        <a:srgbClr val="BFBFBF"/>
      </a:accent6>
      <a:hlink>
        <a:srgbClr val="0066A1"/>
      </a:hlink>
      <a:folHlink>
        <a:srgbClr val="829DC7"/>
      </a:folHlink>
    </a:clrScheme>
    <a:fontScheme name="Atos Font 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470</Words>
  <Application>Microsoft Office PowerPoint</Application>
  <PresentationFormat>Grand écran</PresentationFormat>
  <Paragraphs>107</Paragraphs>
  <Slides>10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10</vt:i4>
      </vt:variant>
    </vt:vector>
  </HeadingPairs>
  <TitlesOfParts>
    <vt:vector size="23" baseType="lpstr">
      <vt:lpstr>Arial</vt:lpstr>
      <vt:lpstr>Calibri</vt:lpstr>
      <vt:lpstr>Calibri Light</vt:lpstr>
      <vt:lpstr>Lucida Sans</vt:lpstr>
      <vt:lpstr>Lucida Sans Unicode</vt:lpstr>
      <vt:lpstr>Roboto Light</vt:lpstr>
      <vt:lpstr>Times New Roman</vt:lpstr>
      <vt:lpstr>Verdana</vt:lpstr>
      <vt:lpstr>Wingdings</vt:lpstr>
      <vt:lpstr>Thème Office</vt:lpstr>
      <vt:lpstr>1_New Atos Template with corporate colours</vt:lpstr>
      <vt:lpstr>2_New Atos Template with corporate colours</vt:lpstr>
      <vt:lpstr>1_Atos_2016_16-9_template</vt:lpstr>
      <vt:lpstr>Deinterleaving RADAR pulses</vt:lpstr>
      <vt:lpstr>Context</vt:lpstr>
      <vt:lpstr>Proposed approach Data description  </vt:lpstr>
      <vt:lpstr>Proposed approach Methodology</vt:lpstr>
      <vt:lpstr>Proposed approach Step 1: Clustering  </vt:lpstr>
      <vt:lpstr>Proposed approach Step 2: Cluster fusion  </vt:lpstr>
      <vt:lpstr>Proposed approach Step 2: Cluster fusion  </vt:lpstr>
      <vt:lpstr>Proposed approach Step 2: Cluster fusion  </vt:lpstr>
      <vt:lpstr>Conclusions and Next objectives 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Deinterleaving RADAR pulses</dc:title>
  <dc:creator>MOTTIER, MANON</dc:creator>
  <cp:lastModifiedBy>MOTTIER, MANON</cp:lastModifiedBy>
  <cp:revision>26</cp:revision>
  <dcterms:created xsi:type="dcterms:W3CDTF">2021-07-06T07:09:03Z</dcterms:created>
  <dcterms:modified xsi:type="dcterms:W3CDTF">2021-07-07T15:02:18Z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463cba9-5f6c-478d-9329-7b2295e4e8ed_Enabled">
    <vt:lpwstr>true</vt:lpwstr>
  </property>
  <property fmtid="{D5CDD505-2E9C-101B-9397-08002B2CF9AE}" pid="3" name="MSIP_Label_e463cba9-5f6c-478d-9329-7b2295e4e8ed_SetDate">
    <vt:lpwstr>2021-07-06T07:09:03Z</vt:lpwstr>
  </property>
  <property fmtid="{D5CDD505-2E9C-101B-9397-08002B2CF9AE}" pid="4" name="MSIP_Label_e463cba9-5f6c-478d-9329-7b2295e4e8ed_Method">
    <vt:lpwstr>Standard</vt:lpwstr>
  </property>
  <property fmtid="{D5CDD505-2E9C-101B-9397-08002B2CF9AE}" pid="5" name="MSIP_Label_e463cba9-5f6c-478d-9329-7b2295e4e8ed_Name">
    <vt:lpwstr>All Employees_2</vt:lpwstr>
  </property>
  <property fmtid="{D5CDD505-2E9C-101B-9397-08002B2CF9AE}" pid="6" name="MSIP_Label_e463cba9-5f6c-478d-9329-7b2295e4e8ed_SiteId">
    <vt:lpwstr>33440fc6-b7c7-412c-bb73-0e70b0198d5a</vt:lpwstr>
  </property>
  <property fmtid="{D5CDD505-2E9C-101B-9397-08002B2CF9AE}" pid="7" name="MSIP_Label_e463cba9-5f6c-478d-9329-7b2295e4e8ed_ActionId">
    <vt:lpwstr>acdf072d-e270-458d-980b-115d6095bde6</vt:lpwstr>
  </property>
  <property fmtid="{D5CDD505-2E9C-101B-9397-08002B2CF9AE}" pid="8" name="MSIP_Label_e463cba9-5f6c-478d-9329-7b2295e4e8ed_ContentBits">
    <vt:lpwstr>0</vt:lpwstr>
  </property>
</Properties>
</file>