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74" r:id="rId2"/>
    <p:sldId id="275" r:id="rId3"/>
    <p:sldId id="276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22" d="100"/>
          <a:sy n="122" d="100"/>
        </p:scale>
        <p:origin x="90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2" d="100"/>
          <a:sy n="102" d="100"/>
        </p:scale>
        <p:origin x="-34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823CC-30B2-4FB3-8699-3C12FD001514}" type="datetimeFigureOut">
              <a:rPr lang="fr-FR" smtClean="0"/>
              <a:t>13/02/2023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47C2D-5FE8-48DC-B1CC-B346B5037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447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5295D-F49F-4754-B91E-30BF8F0CADC9}" type="datetimeFigureOut">
              <a:rPr lang="fr-FR" smtClean="0"/>
              <a:t>13/02/2023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39EB8-65E4-4832-97E0-41E9148F0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85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2 visuel_CEA 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mp222957\Desktop\RETOURS-2\trame-leti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6" r="562" b="9731"/>
          <a:stretch/>
        </p:blipFill>
        <p:spPr bwMode="auto">
          <a:xfrm>
            <a:off x="-24680" y="2070237"/>
            <a:ext cx="12216680" cy="2554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4629240"/>
            <a:ext cx="12192000" cy="720000"/>
          </a:xfrm>
          <a:prstGeom prst="rect">
            <a:avLst/>
          </a:prstGeom>
          <a:gradFill flip="none" rotWithShape="1">
            <a:gsLst>
              <a:gs pos="0">
                <a:srgbClr val="0A6E28">
                  <a:lumMod val="100000"/>
                </a:srgbClr>
              </a:gs>
              <a:gs pos="40000">
                <a:srgbClr val="91C30A">
                  <a:alpha val="8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>
              <a:solidFill>
                <a:prstClr val="white"/>
              </a:solidFill>
            </a:endParaRPr>
          </a:p>
        </p:txBody>
      </p:sp>
      <p:sp>
        <p:nvSpPr>
          <p:cNvPr id="9" name="Espace réservé du pied de page 12"/>
          <p:cNvSpPr>
            <a:spLocks noGrp="1"/>
          </p:cNvSpPr>
          <p:nvPr>
            <p:ph type="ftr" sz="quarter" idx="16"/>
          </p:nvPr>
        </p:nvSpPr>
        <p:spPr>
          <a:xfrm>
            <a:off x="4751851" y="5358358"/>
            <a:ext cx="6972789" cy="184666"/>
          </a:xfrm>
          <a:prstGeom prst="rect">
            <a:avLst/>
          </a:prstGeom>
        </p:spPr>
        <p:txBody>
          <a:bodyPr anchor="ctr" anchorCtr="0"/>
          <a:lstStyle>
            <a:lvl1pPr algn="l">
              <a:defRPr sz="1200" cap="none" baseline="0">
                <a:solidFill>
                  <a:schemeClr val="accent5"/>
                </a:solidFill>
              </a:defRPr>
            </a:lvl1pPr>
          </a:lstStyle>
          <a:p>
            <a:pPr algn="r"/>
            <a:r>
              <a:rPr lang="fr-FR" dirty="0"/>
              <a:t>Nom événement | Nom Prénom | Date</a:t>
            </a:r>
          </a:p>
        </p:txBody>
      </p:sp>
      <p:sp>
        <p:nvSpPr>
          <p:cNvPr id="11" name="Titre 1"/>
          <p:cNvSpPr>
            <a:spLocks noGrp="1"/>
          </p:cNvSpPr>
          <p:nvPr>
            <p:ph type="ctrTitle"/>
          </p:nvPr>
        </p:nvSpPr>
        <p:spPr>
          <a:xfrm>
            <a:off x="1" y="4629240"/>
            <a:ext cx="11704320" cy="72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lnSpc>
                <a:spcPts val="2400"/>
              </a:lnSpc>
              <a:defRPr sz="2400" b="1" cap="all" baseline="0">
                <a:solidFill>
                  <a:schemeClr val="bg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1" y="6750000"/>
            <a:ext cx="12191996" cy="1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>
              <a:solidFill>
                <a:prstClr val="white"/>
              </a:solidFill>
            </a:endParaRPr>
          </a:p>
        </p:txBody>
      </p:sp>
      <p:pic>
        <p:nvPicPr>
          <p:cNvPr id="15" name="Picture 2" descr="S:\100-DRT Direction\100.10-Communication\1 - ACTIVITES\1.3 - Edition - Web\Marilyne\Charte graphique\LOGOS INSTITUTS\4. Proposition charte pour directoire rentrée\Logo Final\Logo Final_aout 2015-Leti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28" y="366563"/>
            <a:ext cx="2600647" cy="2121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pour une image  2"/>
          <p:cNvSpPr>
            <a:spLocks noGrp="1"/>
          </p:cNvSpPr>
          <p:nvPr>
            <p:ph type="pic" sz="quarter" idx="17"/>
          </p:nvPr>
        </p:nvSpPr>
        <p:spPr>
          <a:xfrm>
            <a:off x="5591944" y="376089"/>
            <a:ext cx="1716509" cy="1396727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algn="l">
              <a:defRPr sz="800" b="0">
                <a:solidFill>
                  <a:schemeClr val="accent5"/>
                </a:solidFill>
              </a:defRPr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0" name="Espace réservé pour une image  4"/>
          <p:cNvSpPr>
            <a:spLocks noGrp="1"/>
          </p:cNvSpPr>
          <p:nvPr>
            <p:ph type="pic" sz="quarter" idx="18"/>
          </p:nvPr>
        </p:nvSpPr>
        <p:spPr>
          <a:xfrm>
            <a:off x="7680176" y="1772816"/>
            <a:ext cx="4149874" cy="2427709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algn="l">
              <a:defRPr lang="fr-FR" sz="800" b="0">
                <a:solidFill>
                  <a:schemeClr val="accent5"/>
                </a:solidFill>
              </a:defRPr>
            </a:lvl1pPr>
          </a:lstStyle>
          <a:p>
            <a:pPr lvl="0" algn="ctr"/>
            <a:r>
              <a:rPr lang="fr-FR"/>
              <a:t>Cliquez sur l'icône pour ajouter une image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C:\Users\mp222957\Desktop\RETOURS-2\trame-leti3.png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5085185"/>
            <a:ext cx="12192000" cy="166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Espace réservé du contenu 16"/>
          <p:cNvSpPr>
            <a:spLocks noGrp="1"/>
          </p:cNvSpPr>
          <p:nvPr>
            <p:ph sz="quarter" idx="18"/>
          </p:nvPr>
        </p:nvSpPr>
        <p:spPr>
          <a:xfrm>
            <a:off x="2639616" y="1628800"/>
            <a:ext cx="6912769" cy="43204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Clr>
                <a:schemeClr val="accent2"/>
              </a:buClr>
              <a:buSzPct val="125000"/>
              <a:buFont typeface="Arial" pitchFamily="34" charset="0"/>
              <a:buNone/>
              <a:defRPr sz="1600" b="0">
                <a:solidFill>
                  <a:schemeClr val="accent5"/>
                </a:solidFill>
              </a:defRPr>
            </a:lvl1pPr>
            <a:lvl2pPr marL="441325" indent="0">
              <a:buClr>
                <a:schemeClr val="accent5"/>
              </a:buClr>
              <a:buSzPct val="125000"/>
              <a:buFont typeface="Arial" panose="020B0604020202020204" pitchFamily="34" charset="0"/>
              <a:buNone/>
              <a:defRPr sz="1400" b="0"/>
            </a:lvl2pPr>
            <a:lvl3pPr marL="885825" indent="0">
              <a:buClr>
                <a:schemeClr val="accent2"/>
              </a:buClr>
              <a:buSzPct val="125000"/>
              <a:buFont typeface="Arial" panose="020B0604020202020204" pitchFamily="34" charset="0"/>
              <a:buNone/>
              <a:defRPr sz="1200" b="0"/>
            </a:lvl3pPr>
            <a:lvl4pPr marL="1417637" indent="0">
              <a:buClr>
                <a:schemeClr val="accent6"/>
              </a:buClr>
              <a:buSzPct val="125000"/>
              <a:buFont typeface="Arial" pitchFamily="34" charset="0"/>
              <a:buNone/>
              <a:defRPr sz="1100" b="0">
                <a:solidFill>
                  <a:schemeClr val="accent5"/>
                </a:solidFill>
              </a:defRPr>
            </a:lvl4pPr>
            <a:lvl5pPr marL="2038350" indent="0">
              <a:buSzPct val="125000"/>
              <a:buFont typeface="Arial" panose="020B0604020202020204" pitchFamily="34" charset="0"/>
              <a:buNone/>
              <a:defRPr sz="1050" b="0" baseline="0"/>
            </a:lvl5pPr>
            <a:lvl6pPr>
              <a:defRPr/>
            </a:lvl6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2" name="Espace réservé du contenu 16"/>
          <p:cNvSpPr>
            <a:spLocks noGrp="1"/>
          </p:cNvSpPr>
          <p:nvPr>
            <p:ph sz="quarter" idx="19"/>
          </p:nvPr>
        </p:nvSpPr>
        <p:spPr>
          <a:xfrm>
            <a:off x="2639616" y="4581128"/>
            <a:ext cx="6912769" cy="43204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Clr>
                <a:schemeClr val="accent2"/>
              </a:buClr>
              <a:buSzPct val="125000"/>
              <a:buFont typeface="Arial" pitchFamily="34" charset="0"/>
              <a:buNone/>
              <a:defRPr sz="1600" b="0">
                <a:solidFill>
                  <a:schemeClr val="accent5"/>
                </a:solidFill>
              </a:defRPr>
            </a:lvl1pPr>
            <a:lvl2pPr marL="441325" indent="0">
              <a:buClr>
                <a:schemeClr val="accent5"/>
              </a:buClr>
              <a:buSzPct val="125000"/>
              <a:buFont typeface="Arial" panose="020B0604020202020204" pitchFamily="34" charset="0"/>
              <a:buNone/>
              <a:defRPr sz="1400" b="0"/>
            </a:lvl2pPr>
            <a:lvl3pPr marL="885825" indent="0">
              <a:buClr>
                <a:schemeClr val="accent2"/>
              </a:buClr>
              <a:buSzPct val="125000"/>
              <a:buFont typeface="Arial" panose="020B0604020202020204" pitchFamily="34" charset="0"/>
              <a:buNone/>
              <a:defRPr sz="1200" b="0"/>
            </a:lvl3pPr>
            <a:lvl4pPr marL="1417637" indent="0">
              <a:buClr>
                <a:schemeClr val="accent6"/>
              </a:buClr>
              <a:buSzPct val="125000"/>
              <a:buFont typeface="Arial" pitchFamily="34" charset="0"/>
              <a:buNone/>
              <a:defRPr sz="1100" b="0">
                <a:solidFill>
                  <a:schemeClr val="accent5"/>
                </a:solidFill>
              </a:defRPr>
            </a:lvl4pPr>
            <a:lvl5pPr marL="2038350" indent="0">
              <a:buSzPct val="125000"/>
              <a:buFont typeface="Arial" panose="020B0604020202020204" pitchFamily="34" charset="0"/>
              <a:buNone/>
              <a:defRPr sz="1050" b="0" baseline="0"/>
            </a:lvl5pPr>
            <a:lvl6pPr>
              <a:defRPr/>
            </a:lvl6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3" name="Espace réservé du contenu 16"/>
          <p:cNvSpPr>
            <a:spLocks noGrp="1"/>
          </p:cNvSpPr>
          <p:nvPr>
            <p:ph sz="quarter" idx="20"/>
          </p:nvPr>
        </p:nvSpPr>
        <p:spPr>
          <a:xfrm>
            <a:off x="2639616" y="3990664"/>
            <a:ext cx="6912769" cy="43204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Clr>
                <a:schemeClr val="accent2"/>
              </a:buClr>
              <a:buSzPct val="125000"/>
              <a:buFont typeface="Arial" pitchFamily="34" charset="0"/>
              <a:buNone/>
              <a:defRPr sz="1600" b="0">
                <a:solidFill>
                  <a:schemeClr val="accent5"/>
                </a:solidFill>
              </a:defRPr>
            </a:lvl1pPr>
            <a:lvl2pPr marL="441325" indent="0">
              <a:buClr>
                <a:schemeClr val="accent5"/>
              </a:buClr>
              <a:buSzPct val="125000"/>
              <a:buFont typeface="Arial" panose="020B0604020202020204" pitchFamily="34" charset="0"/>
              <a:buNone/>
              <a:defRPr sz="1400" b="0"/>
            </a:lvl2pPr>
            <a:lvl3pPr marL="885825" indent="0">
              <a:buClr>
                <a:schemeClr val="accent2"/>
              </a:buClr>
              <a:buSzPct val="125000"/>
              <a:buFont typeface="Arial" panose="020B0604020202020204" pitchFamily="34" charset="0"/>
              <a:buNone/>
              <a:defRPr sz="1200" b="0"/>
            </a:lvl3pPr>
            <a:lvl4pPr marL="1417637" indent="0">
              <a:buClr>
                <a:schemeClr val="accent6"/>
              </a:buClr>
              <a:buSzPct val="125000"/>
              <a:buFont typeface="Arial" pitchFamily="34" charset="0"/>
              <a:buNone/>
              <a:defRPr sz="1100" b="0">
                <a:solidFill>
                  <a:schemeClr val="accent5"/>
                </a:solidFill>
              </a:defRPr>
            </a:lvl4pPr>
            <a:lvl5pPr marL="2038350" indent="0">
              <a:buSzPct val="125000"/>
              <a:buFont typeface="Arial" panose="020B0604020202020204" pitchFamily="34" charset="0"/>
              <a:buNone/>
              <a:defRPr sz="1050" b="0" baseline="0"/>
            </a:lvl5pPr>
            <a:lvl6pPr>
              <a:defRPr/>
            </a:lvl6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4" name="Espace réservé du contenu 16"/>
          <p:cNvSpPr>
            <a:spLocks noGrp="1"/>
          </p:cNvSpPr>
          <p:nvPr>
            <p:ph sz="quarter" idx="21"/>
          </p:nvPr>
        </p:nvSpPr>
        <p:spPr>
          <a:xfrm>
            <a:off x="2639616" y="3400198"/>
            <a:ext cx="6912769" cy="43204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Clr>
                <a:schemeClr val="accent2"/>
              </a:buClr>
              <a:buSzPct val="125000"/>
              <a:buFont typeface="Arial" pitchFamily="34" charset="0"/>
              <a:buNone/>
              <a:defRPr sz="1600" b="0">
                <a:solidFill>
                  <a:schemeClr val="accent5"/>
                </a:solidFill>
              </a:defRPr>
            </a:lvl1pPr>
            <a:lvl2pPr marL="441325" indent="0">
              <a:buClr>
                <a:schemeClr val="accent5"/>
              </a:buClr>
              <a:buSzPct val="125000"/>
              <a:buFont typeface="Arial" panose="020B0604020202020204" pitchFamily="34" charset="0"/>
              <a:buNone/>
              <a:defRPr sz="1400" b="0"/>
            </a:lvl2pPr>
            <a:lvl3pPr marL="885825" indent="0">
              <a:buClr>
                <a:schemeClr val="accent2"/>
              </a:buClr>
              <a:buSzPct val="125000"/>
              <a:buFont typeface="Arial" panose="020B0604020202020204" pitchFamily="34" charset="0"/>
              <a:buNone/>
              <a:defRPr sz="1200" b="0"/>
            </a:lvl3pPr>
            <a:lvl4pPr marL="1417637" indent="0">
              <a:buClr>
                <a:schemeClr val="accent6"/>
              </a:buClr>
              <a:buSzPct val="125000"/>
              <a:buFont typeface="Arial" pitchFamily="34" charset="0"/>
              <a:buNone/>
              <a:defRPr sz="1100" b="0">
                <a:solidFill>
                  <a:schemeClr val="accent5"/>
                </a:solidFill>
              </a:defRPr>
            </a:lvl4pPr>
            <a:lvl5pPr marL="2038350" indent="0">
              <a:buSzPct val="125000"/>
              <a:buFont typeface="Arial" panose="020B0604020202020204" pitchFamily="34" charset="0"/>
              <a:buNone/>
              <a:defRPr sz="1050" b="0" baseline="0"/>
            </a:lvl5pPr>
            <a:lvl6pPr>
              <a:defRPr/>
            </a:lvl6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5" name="Espace réservé du contenu 16"/>
          <p:cNvSpPr>
            <a:spLocks noGrp="1"/>
          </p:cNvSpPr>
          <p:nvPr>
            <p:ph sz="quarter" idx="22"/>
          </p:nvPr>
        </p:nvSpPr>
        <p:spPr>
          <a:xfrm>
            <a:off x="2639616" y="2809732"/>
            <a:ext cx="6912769" cy="43204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Clr>
                <a:schemeClr val="accent2"/>
              </a:buClr>
              <a:buSzPct val="125000"/>
              <a:buFont typeface="Arial" pitchFamily="34" charset="0"/>
              <a:buNone/>
              <a:defRPr sz="1600" b="0">
                <a:solidFill>
                  <a:schemeClr val="accent5"/>
                </a:solidFill>
              </a:defRPr>
            </a:lvl1pPr>
            <a:lvl2pPr marL="441325" indent="0">
              <a:buClr>
                <a:schemeClr val="accent5"/>
              </a:buClr>
              <a:buSzPct val="125000"/>
              <a:buFont typeface="Arial" panose="020B0604020202020204" pitchFamily="34" charset="0"/>
              <a:buNone/>
              <a:defRPr sz="1400" b="0"/>
            </a:lvl2pPr>
            <a:lvl3pPr marL="885825" indent="0">
              <a:buClr>
                <a:schemeClr val="accent2"/>
              </a:buClr>
              <a:buSzPct val="125000"/>
              <a:buFont typeface="Arial" panose="020B0604020202020204" pitchFamily="34" charset="0"/>
              <a:buNone/>
              <a:defRPr sz="1200" b="0"/>
            </a:lvl3pPr>
            <a:lvl4pPr marL="1417637" indent="0">
              <a:buClr>
                <a:schemeClr val="accent6"/>
              </a:buClr>
              <a:buSzPct val="125000"/>
              <a:buFont typeface="Arial" pitchFamily="34" charset="0"/>
              <a:buNone/>
              <a:defRPr sz="1100" b="0">
                <a:solidFill>
                  <a:schemeClr val="accent5"/>
                </a:solidFill>
              </a:defRPr>
            </a:lvl4pPr>
            <a:lvl5pPr marL="2038350" indent="0">
              <a:buSzPct val="125000"/>
              <a:buFont typeface="Arial" panose="020B0604020202020204" pitchFamily="34" charset="0"/>
              <a:buNone/>
              <a:defRPr sz="1050" b="0" baseline="0"/>
            </a:lvl5pPr>
            <a:lvl6pPr>
              <a:defRPr/>
            </a:lvl6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6" name="Espace réservé du contenu 16"/>
          <p:cNvSpPr>
            <a:spLocks noGrp="1"/>
          </p:cNvSpPr>
          <p:nvPr>
            <p:ph sz="quarter" idx="23"/>
          </p:nvPr>
        </p:nvSpPr>
        <p:spPr>
          <a:xfrm>
            <a:off x="2639616" y="2219266"/>
            <a:ext cx="6912769" cy="43204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Clr>
                <a:schemeClr val="accent2"/>
              </a:buClr>
              <a:buSzPct val="125000"/>
              <a:buFont typeface="Arial" pitchFamily="34" charset="0"/>
              <a:buNone/>
              <a:defRPr sz="1600" b="0">
                <a:solidFill>
                  <a:schemeClr val="accent5"/>
                </a:solidFill>
              </a:defRPr>
            </a:lvl1pPr>
            <a:lvl2pPr marL="441325" indent="0">
              <a:buClr>
                <a:schemeClr val="accent5"/>
              </a:buClr>
              <a:buSzPct val="125000"/>
              <a:buFont typeface="Arial" panose="020B0604020202020204" pitchFamily="34" charset="0"/>
              <a:buNone/>
              <a:defRPr sz="1400" b="0"/>
            </a:lvl2pPr>
            <a:lvl3pPr marL="885825" indent="0">
              <a:buClr>
                <a:schemeClr val="accent2"/>
              </a:buClr>
              <a:buSzPct val="125000"/>
              <a:buFont typeface="Arial" panose="020B0604020202020204" pitchFamily="34" charset="0"/>
              <a:buNone/>
              <a:defRPr sz="1200" b="0"/>
            </a:lvl3pPr>
            <a:lvl4pPr marL="1417637" indent="0">
              <a:buClr>
                <a:schemeClr val="accent6"/>
              </a:buClr>
              <a:buSzPct val="125000"/>
              <a:buFont typeface="Arial" pitchFamily="34" charset="0"/>
              <a:buNone/>
              <a:defRPr sz="1100" b="0">
                <a:solidFill>
                  <a:schemeClr val="accent5"/>
                </a:solidFill>
              </a:defRPr>
            </a:lvl4pPr>
            <a:lvl5pPr marL="2038350" indent="0">
              <a:buSzPct val="125000"/>
              <a:buFont typeface="Arial" panose="020B0604020202020204" pitchFamily="34" charset="0"/>
              <a:buNone/>
              <a:defRPr sz="1050" b="0" baseline="0"/>
            </a:lvl5pPr>
            <a:lvl6pPr>
              <a:defRPr/>
            </a:lvl6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1928037" y="188639"/>
            <a:ext cx="9800856" cy="8136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lang="fr-FR" sz="2000" b="1" kern="1200" cap="all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</a:pPr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3"/>
          </p:nvPr>
        </p:nvSpPr>
        <p:spPr>
          <a:xfrm>
            <a:off x="144017" y="6569440"/>
            <a:ext cx="11568607" cy="161583"/>
          </a:xfrm>
          <a:prstGeom prst="rect">
            <a:avLst/>
          </a:prstGeom>
        </p:spPr>
        <p:txBody>
          <a:bodyPr/>
          <a:lstStyle>
            <a:lvl1pPr algn="r">
              <a:defRPr sz="1050" cap="none" baseline="0">
                <a:solidFill>
                  <a:schemeClr val="accent5"/>
                </a:solidFill>
              </a:defRPr>
            </a:lvl1pPr>
          </a:lstStyle>
          <a:p>
            <a:r>
              <a:rPr lang="fr-FR" dirty="0"/>
              <a:t>Nom événement | Nom Prénom | Date</a:t>
            </a:r>
          </a:p>
        </p:txBody>
      </p:sp>
    </p:spTree>
    <p:extLst>
      <p:ext uri="{BB962C8B-B14F-4D97-AF65-F5344CB8AC3E}">
        <p14:creationId xmlns:p14="http://schemas.microsoft.com/office/powerpoint/2010/main" val="36825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_CEA 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12"/>
          <p:cNvSpPr>
            <a:spLocks noGrp="1"/>
          </p:cNvSpPr>
          <p:nvPr>
            <p:ph type="ftr" sz="quarter" idx="3"/>
          </p:nvPr>
        </p:nvSpPr>
        <p:spPr>
          <a:xfrm>
            <a:off x="144017" y="6569440"/>
            <a:ext cx="11568607" cy="161583"/>
          </a:xfrm>
          <a:prstGeom prst="rect">
            <a:avLst/>
          </a:prstGeom>
        </p:spPr>
        <p:txBody>
          <a:bodyPr/>
          <a:lstStyle>
            <a:lvl1pPr algn="r">
              <a:defRPr sz="1050" cap="none" baseline="0">
                <a:solidFill>
                  <a:schemeClr val="accent5"/>
                </a:solidFill>
              </a:defRPr>
            </a:lvl1pPr>
          </a:lstStyle>
          <a:p>
            <a:r>
              <a:rPr lang="fr-FR" dirty="0"/>
              <a:t>Préparation POD2| S. Bories | 25/10/2022</a:t>
            </a:r>
          </a:p>
        </p:txBody>
      </p:sp>
      <p:sp>
        <p:nvSpPr>
          <p:cNvPr id="5" name="Espace réservé du contenu 16"/>
          <p:cNvSpPr>
            <a:spLocks noGrp="1"/>
          </p:cNvSpPr>
          <p:nvPr>
            <p:ph sz="quarter" idx="18"/>
          </p:nvPr>
        </p:nvSpPr>
        <p:spPr>
          <a:xfrm>
            <a:off x="361950" y="1257300"/>
            <a:ext cx="11468100" cy="5052020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>
                <a:schemeClr val="accent2"/>
              </a:buClr>
              <a:buSzPct val="125000"/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1pPr>
            <a:lvl2pPr marL="801688" indent="-360363">
              <a:buClr>
                <a:schemeClr val="accent2"/>
              </a:buClr>
              <a:buSzPct val="125000"/>
              <a:buFont typeface="Arial" panose="020B0604020202020204" pitchFamily="34" charset="0"/>
              <a:buChar char="•"/>
              <a:defRPr sz="1800">
                <a:solidFill>
                  <a:schemeClr val="accent5"/>
                </a:solidFill>
              </a:defRPr>
            </a:lvl2pPr>
            <a:lvl3pPr marL="1171575" indent="-285750">
              <a:buClr>
                <a:schemeClr val="accent2"/>
              </a:buClr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accent5"/>
                </a:solidFill>
              </a:defRPr>
            </a:lvl3pPr>
            <a:lvl4pPr marL="1704975" indent="-287338">
              <a:buClr>
                <a:schemeClr val="accent2"/>
              </a:buClr>
              <a:buSzPct val="125000"/>
              <a:buFont typeface="Arial" pitchFamily="34" charset="0"/>
              <a:buChar char="•"/>
              <a:defRPr sz="1400">
                <a:solidFill>
                  <a:schemeClr val="accent5"/>
                </a:solidFill>
              </a:defRPr>
            </a:lvl4pPr>
            <a:lvl5pPr marL="2152650" indent="-114300">
              <a:buClr>
                <a:schemeClr val="accent2"/>
              </a:buClr>
              <a:buSzPct val="125000"/>
              <a:buFont typeface="Arial" panose="020B0604020202020204" pitchFamily="34" charset="0"/>
              <a:buChar char="•"/>
              <a:defRPr sz="1200" baseline="0">
                <a:solidFill>
                  <a:schemeClr val="accent5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447800" y="188639"/>
            <a:ext cx="10372725" cy="8136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lang="fr-FR" sz="2000" b="1" kern="1200" cap="all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</a:pPr>
            <a:r>
              <a:rPr lang="fr-FR"/>
              <a:t>Modifiez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_CEA 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95800" y="0"/>
            <a:ext cx="7896200" cy="6858000"/>
          </a:xfrm>
          <a:prstGeom prst="rect">
            <a:avLst/>
          </a:prstGeom>
        </p:spPr>
      </p:pic>
      <p:pic>
        <p:nvPicPr>
          <p:cNvPr id="18" name="Picture 2" descr="C:\Users\mp222957\Desktop\RETOURS-2\trame-leti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47" r="31819" b="22081"/>
          <a:stretch/>
        </p:blipFill>
        <p:spPr bwMode="auto">
          <a:xfrm>
            <a:off x="7021" y="4710686"/>
            <a:ext cx="4288780" cy="214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4655840" y="6029473"/>
            <a:ext cx="753616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800" b="1" dirty="0">
                <a:solidFill>
                  <a:schemeClr val="bg1"/>
                </a:solidFill>
              </a:rPr>
              <a:t>CEA-</a:t>
            </a:r>
            <a:r>
              <a:rPr lang="fr-FR" sz="800" b="1" dirty="0" err="1">
                <a:solidFill>
                  <a:schemeClr val="bg1"/>
                </a:solidFill>
              </a:rPr>
              <a:t>Leti</a:t>
            </a:r>
            <a:r>
              <a:rPr lang="fr-FR" sz="800" b="1" dirty="0">
                <a:solidFill>
                  <a:schemeClr val="bg1"/>
                </a:solidFill>
              </a:rPr>
              <a:t>, </a:t>
            </a:r>
            <a:r>
              <a:rPr lang="fr-FR" sz="800" b="1" dirty="0" err="1">
                <a:solidFill>
                  <a:schemeClr val="bg1"/>
                </a:solidFill>
              </a:rPr>
              <a:t>technology</a:t>
            </a:r>
            <a:r>
              <a:rPr lang="fr-FR" sz="800" b="1" dirty="0">
                <a:solidFill>
                  <a:schemeClr val="bg1"/>
                </a:solidFill>
              </a:rPr>
              <a:t> </a:t>
            </a:r>
            <a:r>
              <a:rPr lang="fr-FR" sz="800" b="1" dirty="0" err="1">
                <a:solidFill>
                  <a:schemeClr val="bg1"/>
                </a:solidFill>
              </a:rPr>
              <a:t>research</a:t>
            </a:r>
            <a:r>
              <a:rPr lang="fr-FR" sz="800" b="1" dirty="0">
                <a:solidFill>
                  <a:schemeClr val="bg1"/>
                </a:solidFill>
              </a:rPr>
              <a:t> </a:t>
            </a:r>
            <a:r>
              <a:rPr lang="fr-FR" sz="800" b="1" dirty="0" err="1">
                <a:solidFill>
                  <a:schemeClr val="bg1"/>
                </a:solidFill>
              </a:rPr>
              <a:t>institute</a:t>
            </a:r>
            <a:endParaRPr lang="fr-FR" sz="800" b="1" dirty="0">
              <a:solidFill>
                <a:schemeClr val="bg1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800" dirty="0">
                <a:solidFill>
                  <a:schemeClr val="bg1"/>
                </a:solidFill>
              </a:rPr>
              <a:t>Commissariat à l’énergie atomique et aux énergies alternatives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800" dirty="0">
                <a:solidFill>
                  <a:schemeClr val="bg1"/>
                </a:solidFill>
              </a:rPr>
              <a:t>Minatec Campus </a:t>
            </a:r>
            <a:r>
              <a:rPr lang="fr-FR" sz="800" dirty="0">
                <a:solidFill>
                  <a:schemeClr val="accent2"/>
                </a:solidFill>
              </a:rPr>
              <a:t>|</a:t>
            </a:r>
            <a:r>
              <a:rPr lang="fr-FR" sz="800" dirty="0">
                <a:solidFill>
                  <a:schemeClr val="bg1"/>
                </a:solidFill>
              </a:rPr>
              <a:t> 17 avenue des Martyrs </a:t>
            </a:r>
            <a:r>
              <a:rPr lang="fr-FR" sz="800" dirty="0">
                <a:solidFill>
                  <a:schemeClr val="accent2"/>
                </a:solidFill>
              </a:rPr>
              <a:t>|</a:t>
            </a:r>
            <a:r>
              <a:rPr lang="fr-FR" sz="800" dirty="0">
                <a:solidFill>
                  <a:schemeClr val="bg1"/>
                </a:solidFill>
              </a:rPr>
              <a:t> 38054 Grenoble Cedex </a:t>
            </a:r>
            <a:r>
              <a:rPr lang="fr-FR" sz="800" dirty="0">
                <a:solidFill>
                  <a:schemeClr val="accent2"/>
                </a:solidFill>
              </a:rPr>
              <a:t>| </a:t>
            </a:r>
            <a:r>
              <a:rPr lang="fr-FR" sz="800" dirty="0">
                <a:solidFill>
                  <a:schemeClr val="bg1"/>
                </a:solidFill>
              </a:rPr>
              <a:t>France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dirty="0">
                <a:solidFill>
                  <a:schemeClr val="accent2"/>
                </a:solidFill>
              </a:rPr>
              <a:t>www.leti-cea.com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4655840" y="5885456"/>
            <a:ext cx="360000" cy="36000"/>
          </a:xfrm>
          <a:prstGeom prst="rect">
            <a:avLst/>
          </a:prstGeom>
          <a:gradFill>
            <a:gsLst>
              <a:gs pos="0">
                <a:srgbClr val="0A6E28">
                  <a:lumMod val="100000"/>
                </a:srgbClr>
              </a:gs>
              <a:gs pos="100000">
                <a:srgbClr val="91C30A">
                  <a:alpha val="8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6520" y="6021288"/>
            <a:ext cx="1032792" cy="41980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750000"/>
            <a:ext cx="12192000" cy="108000"/>
          </a:xfrm>
          <a:prstGeom prst="rect">
            <a:avLst/>
          </a:prstGeom>
          <a:gradFill>
            <a:gsLst>
              <a:gs pos="0">
                <a:srgbClr val="0A6E28">
                  <a:lumMod val="100000"/>
                </a:srgbClr>
              </a:gs>
              <a:gs pos="100000">
                <a:srgbClr val="91C30A">
                  <a:alpha val="8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8" name="Espace réservé du pied de page 12"/>
          <p:cNvSpPr>
            <a:spLocks noGrp="1"/>
          </p:cNvSpPr>
          <p:nvPr>
            <p:ph type="ftr" sz="quarter" idx="3"/>
          </p:nvPr>
        </p:nvSpPr>
        <p:spPr>
          <a:xfrm>
            <a:off x="3060098" y="6563910"/>
            <a:ext cx="8684964" cy="161583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algn="r">
              <a:defRPr sz="1050" cap="none" baseline="0">
                <a:solidFill>
                  <a:schemeClr val="accent5"/>
                </a:solidFill>
              </a:defRPr>
            </a:lvl1pPr>
          </a:lstStyle>
          <a:p>
            <a:r>
              <a:rPr lang="fr-FR"/>
              <a:t>Nom événement | Nom Prénom | Date</a:t>
            </a:r>
            <a:endParaRPr lang="fr-FR" dirty="0"/>
          </a:p>
        </p:txBody>
      </p:sp>
      <p:sp>
        <p:nvSpPr>
          <p:cNvPr id="9" name="ZoneTexte 8"/>
          <p:cNvSpPr txBox="1"/>
          <p:nvPr userDrawn="1"/>
        </p:nvSpPr>
        <p:spPr>
          <a:xfrm>
            <a:off x="11829082" y="6563910"/>
            <a:ext cx="1088628" cy="16158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 </a:t>
            </a:r>
            <a:fld id="{9F4C77A8-BF13-4C1A-832C-4C59536FD7B2}" type="slidenum">
              <a:rPr kumimoji="0" lang="fr-FR" sz="1050" b="0" i="0" u="none" strike="noStrike" kern="1200" cap="none" spc="0" normalizeH="0" baseline="0" noProof="0" smtClean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2" descr="S:\100-DRT Direction\100.10-Communication\1 - ACTIVITES\1.3 - Edition - Web\Marilyne\Charte graphique\LOGOS INSTITUTS\4. Proposition charte pour directoire rentrée\Logo Final\Logo Final_aout 2015-Leti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1021"/>
            <a:ext cx="997200" cy="813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1" r:id="rId2"/>
    <p:sldLayoutId id="2147483665" r:id="rId3"/>
    <p:sldLayoutId id="2147483670" r:id="rId4"/>
  </p:sldLayoutIdLst>
  <p:hf hdr="0"/>
  <p:txStyles>
    <p:titleStyle>
      <a:lvl1pPr algn="r" defTabSz="914400" rtl="0" eaLnBrk="1" latinLnBrk="0" hangingPunct="1">
        <a:spcBef>
          <a:spcPct val="0"/>
        </a:spcBef>
        <a:buNone/>
        <a:defRPr sz="20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itchFamily="34" charset="0"/>
        <a:buNone/>
        <a:defRPr sz="24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ct val="100000"/>
        </a:lnSpc>
        <a:spcBef>
          <a:spcPts val="0"/>
        </a:spcBef>
        <a:buSzPct val="100000"/>
        <a:buFont typeface="Arial" pitchFamily="34" charset="0"/>
        <a:buChar char="•"/>
        <a:defRPr sz="20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647700" indent="-285750" algn="l" defTabSz="914400" rtl="0" eaLnBrk="1" latinLnBrk="0" hangingPunct="1">
        <a:lnSpc>
          <a:spcPct val="100000"/>
        </a:lnSpc>
        <a:spcBef>
          <a:spcPts val="0"/>
        </a:spcBef>
        <a:buSzPct val="75000"/>
        <a:buFont typeface="Arial" pitchFamily="34" charset="0"/>
        <a:buChar char="•"/>
        <a:defRPr sz="18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009650" indent="-238125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SzPct val="36000"/>
        <a:buFontTx/>
        <a:buBlip>
          <a:blip r:embed="rId7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133475" indent="-114300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Font typeface="Arial" pitchFamily="34" charset="0"/>
        <a:buChar char="-"/>
        <a:defRPr sz="16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070" y="3907468"/>
            <a:ext cx="6782750" cy="2603079"/>
          </a:xfrm>
          <a:prstGeom prst="rect">
            <a:avLst/>
          </a:prstGeom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Préparation POD2| S. Bories | 25/10/2022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8"/>
          </p:nvPr>
        </p:nvSpPr>
        <p:spPr>
          <a:xfrm>
            <a:off x="361950" y="1075960"/>
            <a:ext cx="11710714" cy="1883668"/>
          </a:xfrm>
        </p:spPr>
        <p:txBody>
          <a:bodyPr/>
          <a:lstStyle/>
          <a:p>
            <a:r>
              <a:rPr lang="fr-FR" dirty="0"/>
              <a:t>Reprise des typologies d’antenne BBV, BBH, BH</a:t>
            </a:r>
          </a:p>
          <a:p>
            <a:r>
              <a:rPr lang="fr-FR" dirty="0"/>
              <a:t>Conformation du réseau ‘allongé’ à la forme du POD (ouverture RA-BB 925 x 200 mm long. x largeur (centre à centre).</a:t>
            </a:r>
          </a:p>
          <a:p>
            <a:r>
              <a:rPr lang="fr-FR" dirty="0"/>
              <a:t>Volume globale plus réduit (rapport 2 !)</a:t>
            </a:r>
          </a:p>
          <a:p>
            <a:r>
              <a:rPr lang="fr-FR" dirty="0"/>
              <a:t>Réduction de taille imposée de chaque élément (BBV):</a:t>
            </a:r>
          </a:p>
          <a:p>
            <a:pPr lvl="1"/>
            <a:r>
              <a:rPr lang="fr-FR" dirty="0"/>
              <a:t>BBV: </a:t>
            </a:r>
            <a:r>
              <a:rPr lang="fr-FR" dirty="0" err="1"/>
              <a:t>cyl</a:t>
            </a:r>
            <a:r>
              <a:rPr lang="fr-FR" dirty="0"/>
              <a:t>. 250 x 225 mm (diam. x hauteur), soit respectivement -30% et -10% vs ECLAIR.</a:t>
            </a:r>
          </a:p>
          <a:p>
            <a:pPr lvl="1"/>
            <a:r>
              <a:rPr lang="fr-FR" dirty="0"/>
              <a:t>BBH: dimensions équivalentes mais performances attendues améliorées (hauteur sous aile x7 vs ECLAIR)</a:t>
            </a:r>
          </a:p>
          <a:p>
            <a:pPr lvl="1"/>
            <a:r>
              <a:rPr lang="fr-FR" dirty="0"/>
              <a:t>BH:   dimensions équivalentes (260 x 130 mm diam. x hauteur). Ajout bande 3-6 GHz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Pré-dimensionnement RA pour POD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 flipH="1">
            <a:off x="8210451" y="4005064"/>
            <a:ext cx="2206029" cy="1332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10416480" y="382039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BBH</a:t>
            </a:r>
          </a:p>
        </p:txBody>
      </p:sp>
      <p:cxnSp>
        <p:nvCxnSpPr>
          <p:cNvPr id="10" name="Connecteur droit avec flèche 9"/>
          <p:cNvCxnSpPr>
            <a:stCxn id="11" idx="3"/>
          </p:cNvCxnSpPr>
          <p:nvPr/>
        </p:nvCxnSpPr>
        <p:spPr>
          <a:xfrm flipV="1">
            <a:off x="2218672" y="5671195"/>
            <a:ext cx="3805320" cy="611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1572341" y="60978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BBV</a:t>
            </a:r>
          </a:p>
        </p:txBody>
      </p:sp>
      <p:cxnSp>
        <p:nvCxnSpPr>
          <p:cNvPr id="13" name="Connecteur droit avec flèche 12"/>
          <p:cNvCxnSpPr>
            <a:stCxn id="14" idx="3"/>
          </p:cNvCxnSpPr>
          <p:nvPr/>
        </p:nvCxnSpPr>
        <p:spPr>
          <a:xfrm>
            <a:off x="2005628" y="3848755"/>
            <a:ext cx="4378404" cy="10260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51384" y="3664089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Boite ‘penta’</a:t>
            </a:r>
          </a:p>
        </p:txBody>
      </p:sp>
      <p:cxnSp>
        <p:nvCxnSpPr>
          <p:cNvPr id="20" name="Connecteur droit avec flèche 19"/>
          <p:cNvCxnSpPr>
            <a:stCxn id="21" idx="3"/>
          </p:cNvCxnSpPr>
          <p:nvPr/>
        </p:nvCxnSpPr>
        <p:spPr>
          <a:xfrm>
            <a:off x="1056651" y="4666838"/>
            <a:ext cx="3239149" cy="542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551384" y="448217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BH</a:t>
            </a:r>
          </a:p>
        </p:txBody>
      </p:sp>
      <p:cxnSp>
        <p:nvCxnSpPr>
          <p:cNvPr id="32" name="Connecteur droit avec flèche 31"/>
          <p:cNvCxnSpPr/>
          <p:nvPr/>
        </p:nvCxnSpPr>
        <p:spPr>
          <a:xfrm>
            <a:off x="3287688" y="5396753"/>
            <a:ext cx="5472608" cy="111379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4708561" y="6060907"/>
            <a:ext cx="15087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1450 mm / 800 mm</a:t>
            </a:r>
          </a:p>
        </p:txBody>
      </p:sp>
      <p:cxnSp>
        <p:nvCxnSpPr>
          <p:cNvPr id="34" name="Connecteur droit avec flèche 33"/>
          <p:cNvCxnSpPr/>
          <p:nvPr/>
        </p:nvCxnSpPr>
        <p:spPr>
          <a:xfrm flipV="1">
            <a:off x="8628529" y="5448436"/>
            <a:ext cx="689500" cy="68779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/>
          <p:cNvSpPr txBox="1"/>
          <p:nvPr/>
        </p:nvSpPr>
        <p:spPr>
          <a:xfrm>
            <a:off x="9262128" y="5383489"/>
            <a:ext cx="1423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350 mm / 800 mm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10446024" y="5820843"/>
            <a:ext cx="1559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S : 0,5 m</a:t>
            </a:r>
            <a:r>
              <a:rPr lang="fr-FR" sz="1200" baseline="30000" dirty="0"/>
              <a:t>2</a:t>
            </a:r>
            <a:r>
              <a:rPr lang="fr-FR" sz="1200" dirty="0"/>
              <a:t> / 0,5 m</a:t>
            </a:r>
            <a:r>
              <a:rPr lang="fr-FR" sz="1200" baseline="30000" dirty="0"/>
              <a:t>2</a:t>
            </a:r>
          </a:p>
          <a:p>
            <a:r>
              <a:rPr lang="fr-FR" sz="1200" dirty="0"/>
              <a:t>V : 0,11 m</a:t>
            </a:r>
            <a:r>
              <a:rPr lang="fr-FR" sz="1200" baseline="30000" dirty="0"/>
              <a:t>3</a:t>
            </a:r>
            <a:r>
              <a:rPr lang="fr-FR" sz="1200" dirty="0"/>
              <a:t> / 0,2 m</a:t>
            </a:r>
            <a:r>
              <a:rPr lang="fr-FR" sz="1200" baseline="30000" dirty="0"/>
              <a:t>3</a:t>
            </a:r>
          </a:p>
        </p:txBody>
      </p:sp>
      <p:cxnSp>
        <p:nvCxnSpPr>
          <p:cNvPr id="38" name="Connecteur droit avec flèche 37"/>
          <p:cNvCxnSpPr/>
          <p:nvPr/>
        </p:nvCxnSpPr>
        <p:spPr>
          <a:xfrm flipV="1">
            <a:off x="7411563" y="5300293"/>
            <a:ext cx="59760" cy="88271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6699669" y="6337906"/>
            <a:ext cx="1423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225 mm / 400 mm</a:t>
            </a:r>
          </a:p>
        </p:txBody>
      </p:sp>
    </p:spTree>
    <p:extLst>
      <p:ext uri="{BB962C8B-B14F-4D97-AF65-F5344CB8AC3E}">
        <p14:creationId xmlns:p14="http://schemas.microsoft.com/office/powerpoint/2010/main" val="101358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Préparation POD2| S. Bories | 25/10/2022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8"/>
          </p:nvPr>
        </p:nvSpPr>
        <p:spPr>
          <a:xfrm>
            <a:off x="458390" y="1025673"/>
            <a:ext cx="5806058" cy="5052020"/>
          </a:xfrm>
        </p:spPr>
        <p:txBody>
          <a:bodyPr/>
          <a:lstStyle/>
          <a:p>
            <a:r>
              <a:rPr lang="fr-FR" dirty="0"/>
              <a:t>Analyse performances </a:t>
            </a:r>
            <a:r>
              <a:rPr lang="fr-FR" dirty="0" err="1"/>
              <a:t>Gonio</a:t>
            </a:r>
            <a:r>
              <a:rPr lang="fr-FR" dirty="0"/>
              <a:t> BB</a:t>
            </a:r>
          </a:p>
          <a:p>
            <a:pPr lvl="1"/>
            <a:r>
              <a:rPr lang="fr-FR" dirty="0"/>
              <a:t>Placement des sources V et H</a:t>
            </a:r>
          </a:p>
          <a:p>
            <a:pPr lvl="1"/>
            <a:r>
              <a:rPr lang="fr-FR" dirty="0"/>
              <a:t>Orientation fentes en polar H</a:t>
            </a:r>
          </a:p>
          <a:p>
            <a:r>
              <a:rPr lang="fr-FR" dirty="0"/>
              <a:t>Reprise conception BBV</a:t>
            </a:r>
          </a:p>
          <a:p>
            <a:pPr lvl="1"/>
            <a:r>
              <a:rPr lang="fr-FR" dirty="0"/>
              <a:t>Miniaturisation (réduction hauteur et Ø)</a:t>
            </a:r>
          </a:p>
          <a:p>
            <a:r>
              <a:rPr lang="fr-FR" dirty="0"/>
              <a:t>Adaptation des BBH</a:t>
            </a:r>
          </a:p>
          <a:p>
            <a:pPr lvl="1"/>
            <a:r>
              <a:rPr lang="fr-FR" dirty="0"/>
              <a:t>Placement, orientation, interaction BBV</a:t>
            </a:r>
          </a:p>
          <a:p>
            <a:r>
              <a:rPr lang="fr-FR" dirty="0"/>
              <a:t>Reprise conception du RA BH jusqu’à 6 GHz</a:t>
            </a:r>
          </a:p>
          <a:p>
            <a:pPr lvl="1"/>
            <a:r>
              <a:rPr lang="fr-FR" dirty="0"/>
              <a:t>Placement sous le RA BB ou à coté ?</a:t>
            </a:r>
          </a:p>
          <a:p>
            <a:pPr lvl="1"/>
            <a:r>
              <a:rPr lang="fr-FR" dirty="0" err="1"/>
              <a:t>balun</a:t>
            </a:r>
            <a:r>
              <a:rPr lang="fr-FR" dirty="0"/>
              <a:t> COTS jusqu’à 6 GHz dispo, mais IL&gt;4 dB</a:t>
            </a:r>
          </a:p>
          <a:p>
            <a:r>
              <a:rPr lang="fr-FR" dirty="0"/>
              <a:t>Analyse interactions contexte</a:t>
            </a:r>
          </a:p>
          <a:p>
            <a:pPr lvl="1"/>
            <a:r>
              <a:rPr lang="fr-FR" dirty="0"/>
              <a:t>porteur en BB</a:t>
            </a:r>
          </a:p>
          <a:p>
            <a:pPr lvl="1"/>
            <a:r>
              <a:rPr lang="fr-FR" dirty="0"/>
              <a:t>masquage BB sur BH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(selon placement) </a:t>
            </a:r>
          </a:p>
          <a:p>
            <a:r>
              <a:rPr lang="fr-FR" dirty="0"/>
              <a:t>Reprise architecture RF + boitier (</a:t>
            </a:r>
            <a:r>
              <a:rPr lang="fr-FR" dirty="0" err="1"/>
              <a:t>Avantix</a:t>
            </a:r>
            <a:r>
              <a:rPr lang="fr-FR" dirty="0"/>
              <a:t>?)</a:t>
            </a:r>
          </a:p>
          <a:p>
            <a:r>
              <a:rPr lang="fr-FR" dirty="0"/>
              <a:t>Etude mécanique (</a:t>
            </a:r>
            <a:r>
              <a:rPr lang="fr-FR" dirty="0" err="1"/>
              <a:t>Avantix</a:t>
            </a:r>
            <a:r>
              <a:rPr lang="fr-FR" dirty="0"/>
              <a:t> ?)</a:t>
            </a:r>
          </a:p>
          <a:p>
            <a:r>
              <a:rPr lang="fr-FR" dirty="0"/>
              <a:t>Fabrication prototype (</a:t>
            </a:r>
            <a:r>
              <a:rPr lang="fr-FR" dirty="0" err="1"/>
              <a:t>Avantix</a:t>
            </a:r>
            <a:r>
              <a:rPr lang="fr-FR" dirty="0"/>
              <a:t>)</a:t>
            </a:r>
          </a:p>
          <a:p>
            <a:r>
              <a:rPr lang="fr-FR" dirty="0"/>
              <a:t>Mesure prototype (calibration)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Points techniques à aborder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rcRect l="13598"/>
          <a:stretch/>
        </p:blipFill>
        <p:spPr>
          <a:xfrm>
            <a:off x="6672064" y="908720"/>
            <a:ext cx="5407205" cy="24017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2064" y="4089044"/>
            <a:ext cx="5263190" cy="2019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559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Préparation POD2| S. Bories | 25/10/2022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8"/>
          </p:nvPr>
        </p:nvSpPr>
        <p:spPr>
          <a:xfrm>
            <a:off x="361950" y="1257300"/>
            <a:ext cx="11710714" cy="1883668"/>
          </a:xfrm>
        </p:spPr>
        <p:txBody>
          <a:bodyPr/>
          <a:lstStyle/>
          <a:p>
            <a:r>
              <a:rPr lang="fr-FR" dirty="0"/>
              <a:t>Architecture</a:t>
            </a:r>
          </a:p>
          <a:p>
            <a:pPr lvl="1"/>
            <a:r>
              <a:rPr lang="fr-FR" dirty="0"/>
              <a:t>Nombre de sources ?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447801" y="188639"/>
            <a:ext cx="6016352" cy="813600"/>
          </a:xfrm>
        </p:spPr>
        <p:txBody>
          <a:bodyPr/>
          <a:lstStyle/>
          <a:p>
            <a:r>
              <a:rPr lang="fr-FR" dirty="0"/>
              <a:t>Pré-dimensionnement RA pour POD</a:t>
            </a:r>
          </a:p>
        </p:txBody>
      </p:sp>
      <p:sp>
        <p:nvSpPr>
          <p:cNvPr id="12" name="Ellipse 11"/>
          <p:cNvSpPr/>
          <p:nvPr/>
        </p:nvSpPr>
        <p:spPr>
          <a:xfrm>
            <a:off x="4655840" y="1480497"/>
            <a:ext cx="4464496" cy="95625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4645725" y="1910405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8449623" y="1910405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 rot="16200000">
            <a:off x="5750005" y="2003819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 rot="16200000">
            <a:off x="6569317" y="1734543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 rot="16200000">
            <a:off x="7420355" y="1988710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Organigramme : Connecteur 28"/>
          <p:cNvSpPr/>
          <p:nvPr/>
        </p:nvSpPr>
        <p:spPr>
          <a:xfrm>
            <a:off x="6160784" y="1523807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10076420" y="173756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5H 5V</a:t>
            </a:r>
          </a:p>
        </p:txBody>
      </p:sp>
      <p:sp>
        <p:nvSpPr>
          <p:cNvPr id="32" name="Organigramme : Connecteur 31"/>
          <p:cNvSpPr/>
          <p:nvPr/>
        </p:nvSpPr>
        <p:spPr>
          <a:xfrm rot="16414559">
            <a:off x="5362856" y="1752140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Organigramme : Connecteur 32"/>
          <p:cNvSpPr/>
          <p:nvPr/>
        </p:nvSpPr>
        <p:spPr>
          <a:xfrm rot="16414559">
            <a:off x="7798684" y="1745300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Organigramme : Connecteur 34"/>
          <p:cNvSpPr/>
          <p:nvPr/>
        </p:nvSpPr>
        <p:spPr>
          <a:xfrm>
            <a:off x="6997457" y="1495728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4684429" y="2611114"/>
            <a:ext cx="4464496" cy="95625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4674314" y="3041022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8478212" y="3041022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 rot="16200000">
            <a:off x="6102621" y="3156249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/>
          <p:cNvSpPr/>
          <p:nvPr/>
        </p:nvSpPr>
        <p:spPr>
          <a:xfrm rot="16200000">
            <a:off x="7134494" y="2892726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Organigramme : Connecteur 41"/>
          <p:cNvSpPr/>
          <p:nvPr/>
        </p:nvSpPr>
        <p:spPr>
          <a:xfrm>
            <a:off x="6014651" y="2642680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Organigramme : Connecteur 42"/>
          <p:cNvSpPr/>
          <p:nvPr/>
        </p:nvSpPr>
        <p:spPr>
          <a:xfrm rot="16414559">
            <a:off x="5391445" y="2882757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Organigramme : Connecteur 43"/>
          <p:cNvSpPr/>
          <p:nvPr/>
        </p:nvSpPr>
        <p:spPr>
          <a:xfrm rot="16414559">
            <a:off x="7827273" y="2875917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Organigramme : Connecteur 44"/>
          <p:cNvSpPr/>
          <p:nvPr/>
        </p:nvSpPr>
        <p:spPr>
          <a:xfrm>
            <a:off x="7216942" y="3075178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Organigramme : Connecteur 45"/>
          <p:cNvSpPr/>
          <p:nvPr/>
        </p:nvSpPr>
        <p:spPr>
          <a:xfrm rot="16414559">
            <a:off x="6618416" y="2898924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/>
          <p:cNvSpPr txBox="1"/>
          <p:nvPr/>
        </p:nvSpPr>
        <p:spPr>
          <a:xfrm>
            <a:off x="10089748" y="2851815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4H 5V</a:t>
            </a:r>
          </a:p>
        </p:txBody>
      </p:sp>
      <p:sp>
        <p:nvSpPr>
          <p:cNvPr id="48" name="Organigramme : Connecteur 47"/>
          <p:cNvSpPr/>
          <p:nvPr/>
        </p:nvSpPr>
        <p:spPr>
          <a:xfrm>
            <a:off x="6578631" y="1963285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4645725" y="3795171"/>
            <a:ext cx="4464496" cy="95625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4635610" y="4225079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Rectangle 50"/>
          <p:cNvSpPr/>
          <p:nvPr/>
        </p:nvSpPr>
        <p:spPr>
          <a:xfrm>
            <a:off x="8439508" y="4225079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/>
          <p:cNvSpPr/>
          <p:nvPr/>
        </p:nvSpPr>
        <p:spPr>
          <a:xfrm rot="16200000">
            <a:off x="7422027" y="4099921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/>
          <p:cNvSpPr/>
          <p:nvPr/>
        </p:nvSpPr>
        <p:spPr>
          <a:xfrm rot="16200000">
            <a:off x="5734320" y="4324643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Connecteur 53"/>
          <p:cNvSpPr/>
          <p:nvPr/>
        </p:nvSpPr>
        <p:spPr>
          <a:xfrm>
            <a:off x="6201660" y="3826737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Organigramme : Connecteur 54"/>
          <p:cNvSpPr/>
          <p:nvPr/>
        </p:nvSpPr>
        <p:spPr>
          <a:xfrm rot="16414559">
            <a:off x="5352741" y="4066814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Organigramme : Connecteur 55"/>
          <p:cNvSpPr/>
          <p:nvPr/>
        </p:nvSpPr>
        <p:spPr>
          <a:xfrm rot="16414559">
            <a:off x="7788569" y="4059974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Organigramme : Connecteur 56"/>
          <p:cNvSpPr/>
          <p:nvPr/>
        </p:nvSpPr>
        <p:spPr>
          <a:xfrm>
            <a:off x="6933762" y="3817355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Organigramme : Connecteur 57"/>
          <p:cNvSpPr/>
          <p:nvPr/>
        </p:nvSpPr>
        <p:spPr>
          <a:xfrm>
            <a:off x="6218609" y="4298603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Organigramme : Connecteur 58"/>
          <p:cNvSpPr/>
          <p:nvPr/>
        </p:nvSpPr>
        <p:spPr>
          <a:xfrm>
            <a:off x="6955469" y="4293210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10051450" y="404741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4H 6V</a:t>
            </a:r>
          </a:p>
        </p:txBody>
      </p:sp>
      <p:sp>
        <p:nvSpPr>
          <p:cNvPr id="26" name="Organigramme : Connecteur 25"/>
          <p:cNvSpPr/>
          <p:nvPr/>
        </p:nvSpPr>
        <p:spPr>
          <a:xfrm>
            <a:off x="6695598" y="1799613"/>
            <a:ext cx="432048" cy="360040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Organigramme : Connecteur 60"/>
          <p:cNvSpPr/>
          <p:nvPr/>
        </p:nvSpPr>
        <p:spPr>
          <a:xfrm>
            <a:off x="6740752" y="2919833"/>
            <a:ext cx="432048" cy="360040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Organigramme : Connecteur 61"/>
          <p:cNvSpPr/>
          <p:nvPr/>
        </p:nvSpPr>
        <p:spPr>
          <a:xfrm>
            <a:off x="6696632" y="4115887"/>
            <a:ext cx="432048" cy="360040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Ellipse 62"/>
          <p:cNvSpPr/>
          <p:nvPr/>
        </p:nvSpPr>
        <p:spPr>
          <a:xfrm>
            <a:off x="4686523" y="5123391"/>
            <a:ext cx="4464496" cy="95625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Rectangle 63"/>
          <p:cNvSpPr/>
          <p:nvPr/>
        </p:nvSpPr>
        <p:spPr>
          <a:xfrm>
            <a:off x="4676408" y="5553299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Rectangle 64"/>
          <p:cNvSpPr/>
          <p:nvPr/>
        </p:nvSpPr>
        <p:spPr>
          <a:xfrm>
            <a:off x="8480306" y="5553299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Rectangle 65"/>
          <p:cNvSpPr/>
          <p:nvPr/>
        </p:nvSpPr>
        <p:spPr>
          <a:xfrm rot="16200000">
            <a:off x="7493880" y="5621432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 66"/>
          <p:cNvSpPr/>
          <p:nvPr/>
        </p:nvSpPr>
        <p:spPr>
          <a:xfrm rot="16200000">
            <a:off x="5735721" y="5653664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Organigramme : Connecteur 71"/>
          <p:cNvSpPr/>
          <p:nvPr/>
        </p:nvSpPr>
        <p:spPr>
          <a:xfrm>
            <a:off x="6259407" y="5626823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Organigramme : Connecteur 67"/>
          <p:cNvSpPr/>
          <p:nvPr/>
        </p:nvSpPr>
        <p:spPr>
          <a:xfrm>
            <a:off x="6242458" y="5154957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Organigramme : Connecteur 70"/>
          <p:cNvSpPr/>
          <p:nvPr/>
        </p:nvSpPr>
        <p:spPr>
          <a:xfrm>
            <a:off x="6974560" y="5145575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Organigramme : Connecteur 72"/>
          <p:cNvSpPr/>
          <p:nvPr/>
        </p:nvSpPr>
        <p:spPr>
          <a:xfrm>
            <a:off x="6996267" y="5621430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ZoneTexte 73"/>
          <p:cNvSpPr txBox="1"/>
          <p:nvPr/>
        </p:nvSpPr>
        <p:spPr>
          <a:xfrm>
            <a:off x="10051450" y="546799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5H 4V</a:t>
            </a:r>
          </a:p>
        </p:txBody>
      </p:sp>
      <p:sp>
        <p:nvSpPr>
          <p:cNvPr id="76" name="Rectangle 75"/>
          <p:cNvSpPr/>
          <p:nvPr/>
        </p:nvSpPr>
        <p:spPr>
          <a:xfrm rot="16200000">
            <a:off x="6600149" y="5382300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Organigramme : Connecteur 74"/>
          <p:cNvSpPr/>
          <p:nvPr/>
        </p:nvSpPr>
        <p:spPr>
          <a:xfrm>
            <a:off x="6737430" y="5444107"/>
            <a:ext cx="432048" cy="360040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avec flèche 27"/>
          <p:cNvCxnSpPr/>
          <p:nvPr/>
        </p:nvCxnSpPr>
        <p:spPr>
          <a:xfrm flipH="1">
            <a:off x="7214386" y="1190936"/>
            <a:ext cx="1807934" cy="5760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ZoneTexte 91"/>
          <p:cNvSpPr txBox="1"/>
          <p:nvPr/>
        </p:nvSpPr>
        <p:spPr>
          <a:xfrm>
            <a:off x="9002593" y="949658"/>
            <a:ext cx="3070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Ilot central (proche ECLAIR)</a:t>
            </a:r>
          </a:p>
        </p:txBody>
      </p:sp>
      <p:cxnSp>
        <p:nvCxnSpPr>
          <p:cNvPr id="69" name="Connecteur droit avec flèche 68"/>
          <p:cNvCxnSpPr/>
          <p:nvPr/>
        </p:nvCxnSpPr>
        <p:spPr>
          <a:xfrm>
            <a:off x="9447175" y="1487176"/>
            <a:ext cx="0" cy="84710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9428515" y="1783936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350 mm</a:t>
            </a:r>
          </a:p>
        </p:txBody>
      </p:sp>
      <p:sp>
        <p:nvSpPr>
          <p:cNvPr id="77" name="Ellipse 76"/>
          <p:cNvSpPr/>
          <p:nvPr/>
        </p:nvSpPr>
        <p:spPr>
          <a:xfrm>
            <a:off x="-89060" y="3642835"/>
            <a:ext cx="4464496" cy="2194493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77"/>
          <p:cNvSpPr/>
          <p:nvPr/>
        </p:nvSpPr>
        <p:spPr>
          <a:xfrm>
            <a:off x="-84583" y="4691549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Rectangle 80"/>
          <p:cNvSpPr/>
          <p:nvPr/>
        </p:nvSpPr>
        <p:spPr>
          <a:xfrm rot="16200000">
            <a:off x="1794453" y="3917688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Organigramme : Connecteur 81"/>
          <p:cNvSpPr/>
          <p:nvPr/>
        </p:nvSpPr>
        <p:spPr>
          <a:xfrm>
            <a:off x="1241583" y="3806826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Organigramme : Connecteur 84"/>
          <p:cNvSpPr/>
          <p:nvPr/>
        </p:nvSpPr>
        <p:spPr>
          <a:xfrm>
            <a:off x="2341732" y="3806826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Rectangle 92"/>
          <p:cNvSpPr/>
          <p:nvPr/>
        </p:nvSpPr>
        <p:spPr>
          <a:xfrm rot="16200000">
            <a:off x="2708980" y="5324539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Rectangle 93"/>
          <p:cNvSpPr/>
          <p:nvPr/>
        </p:nvSpPr>
        <p:spPr>
          <a:xfrm rot="16200000">
            <a:off x="966906" y="5360494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Organigramme : Connecteur 96"/>
          <p:cNvSpPr/>
          <p:nvPr/>
        </p:nvSpPr>
        <p:spPr>
          <a:xfrm>
            <a:off x="3228700" y="5154957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Organigramme : Connecteur 98"/>
          <p:cNvSpPr/>
          <p:nvPr/>
        </p:nvSpPr>
        <p:spPr>
          <a:xfrm>
            <a:off x="472947" y="5138275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Organigramme : Connecteur 99"/>
          <p:cNvSpPr/>
          <p:nvPr/>
        </p:nvSpPr>
        <p:spPr>
          <a:xfrm>
            <a:off x="1869461" y="5204689"/>
            <a:ext cx="683729" cy="466473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1" name="Organigramme : Connecteur 100"/>
          <p:cNvSpPr/>
          <p:nvPr/>
        </p:nvSpPr>
        <p:spPr>
          <a:xfrm>
            <a:off x="1995148" y="5252008"/>
            <a:ext cx="432048" cy="360040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Rectangle 90"/>
          <p:cNvSpPr/>
          <p:nvPr/>
        </p:nvSpPr>
        <p:spPr>
          <a:xfrm>
            <a:off x="3689462" y="4667630"/>
            <a:ext cx="685974" cy="13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 rot="16200000">
            <a:off x="1652813" y="1756206"/>
            <a:ext cx="1096927" cy="2404820"/>
          </a:xfrm>
          <a:custGeom>
            <a:avLst/>
            <a:gdLst>
              <a:gd name="connsiteX0" fmla="*/ 875316 w 1096927"/>
              <a:gd name="connsiteY0" fmla="*/ 176318 h 2404820"/>
              <a:gd name="connsiteX1" fmla="*/ 418116 w 1096927"/>
              <a:gd name="connsiteY1" fmla="*/ 229327 h 2404820"/>
              <a:gd name="connsiteX2" fmla="*/ 40430 w 1096927"/>
              <a:gd name="connsiteY2" fmla="*/ 507623 h 2404820"/>
              <a:gd name="connsiteX3" fmla="*/ 212708 w 1096927"/>
              <a:gd name="connsiteY3" fmla="*/ 852179 h 2404820"/>
              <a:gd name="connsiteX4" fmla="*/ 828934 w 1096927"/>
              <a:gd name="connsiteY4" fmla="*/ 905188 h 2404820"/>
              <a:gd name="connsiteX5" fmla="*/ 948203 w 1096927"/>
              <a:gd name="connsiteY5" fmla="*/ 1415397 h 2404820"/>
              <a:gd name="connsiteX6" fmla="*/ 577143 w 1096927"/>
              <a:gd name="connsiteY6" fmla="*/ 1567797 h 2404820"/>
              <a:gd name="connsiteX7" fmla="*/ 179577 w 1096927"/>
              <a:gd name="connsiteY7" fmla="*/ 1607553 h 2404820"/>
              <a:gd name="connsiteX8" fmla="*/ 7299 w 1096927"/>
              <a:gd name="connsiteY8" fmla="*/ 1945483 h 2404820"/>
              <a:gd name="connsiteX9" fmla="*/ 404864 w 1096927"/>
              <a:gd name="connsiteY9" fmla="*/ 2197275 h 2404820"/>
              <a:gd name="connsiteX10" fmla="*/ 1054221 w 1096927"/>
              <a:gd name="connsiteY10" fmla="*/ 2256910 h 2404820"/>
              <a:gd name="connsiteX11" fmla="*/ 1014464 w 1096927"/>
              <a:gd name="connsiteY11" fmla="*/ 149814 h 2404820"/>
              <a:gd name="connsiteX12" fmla="*/ 875316 w 1096927"/>
              <a:gd name="connsiteY12" fmla="*/ 176318 h 2404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96927" h="2404820">
                <a:moveTo>
                  <a:pt x="875316" y="176318"/>
                </a:moveTo>
                <a:cubicBezTo>
                  <a:pt x="775925" y="189570"/>
                  <a:pt x="557263" y="174110"/>
                  <a:pt x="418116" y="229327"/>
                </a:cubicBezTo>
                <a:cubicBezTo>
                  <a:pt x="278969" y="284544"/>
                  <a:pt x="74665" y="403814"/>
                  <a:pt x="40430" y="507623"/>
                </a:cubicBezTo>
                <a:cubicBezTo>
                  <a:pt x="6195" y="611432"/>
                  <a:pt x="81291" y="785918"/>
                  <a:pt x="212708" y="852179"/>
                </a:cubicBezTo>
                <a:cubicBezTo>
                  <a:pt x="344125" y="918440"/>
                  <a:pt x="706352" y="811318"/>
                  <a:pt x="828934" y="905188"/>
                </a:cubicBezTo>
                <a:cubicBezTo>
                  <a:pt x="951516" y="999058"/>
                  <a:pt x="990168" y="1304962"/>
                  <a:pt x="948203" y="1415397"/>
                </a:cubicBezTo>
                <a:cubicBezTo>
                  <a:pt x="906238" y="1525832"/>
                  <a:pt x="705247" y="1535771"/>
                  <a:pt x="577143" y="1567797"/>
                </a:cubicBezTo>
                <a:cubicBezTo>
                  <a:pt x="449039" y="1599823"/>
                  <a:pt x="274551" y="1544605"/>
                  <a:pt x="179577" y="1607553"/>
                </a:cubicBezTo>
                <a:cubicBezTo>
                  <a:pt x="84603" y="1670501"/>
                  <a:pt x="-30249" y="1847196"/>
                  <a:pt x="7299" y="1945483"/>
                </a:cubicBezTo>
                <a:cubicBezTo>
                  <a:pt x="44847" y="2043770"/>
                  <a:pt x="230377" y="2145371"/>
                  <a:pt x="404864" y="2197275"/>
                </a:cubicBezTo>
                <a:cubicBezTo>
                  <a:pt x="579351" y="2249179"/>
                  <a:pt x="952621" y="2598153"/>
                  <a:pt x="1054221" y="2256910"/>
                </a:cubicBezTo>
                <a:cubicBezTo>
                  <a:pt x="1155821" y="1915667"/>
                  <a:pt x="1048699" y="495475"/>
                  <a:pt x="1014464" y="149814"/>
                </a:cubicBezTo>
                <a:cubicBezTo>
                  <a:pt x="980229" y="-195847"/>
                  <a:pt x="974707" y="163066"/>
                  <a:pt x="875316" y="176318"/>
                </a:cubicBezTo>
                <a:close/>
              </a:path>
            </a:pathLst>
          </a:cu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" name="ZoneTexte 101"/>
          <p:cNvSpPr txBox="1"/>
          <p:nvPr/>
        </p:nvSpPr>
        <p:spPr>
          <a:xfrm rot="16200000">
            <a:off x="1264520" y="2807533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300 mm</a:t>
            </a:r>
          </a:p>
        </p:txBody>
      </p:sp>
      <p:sp>
        <p:nvSpPr>
          <p:cNvPr id="103" name="ZoneTexte 102"/>
          <p:cNvSpPr txBox="1"/>
          <p:nvPr/>
        </p:nvSpPr>
        <p:spPr>
          <a:xfrm rot="16200000">
            <a:off x="2564630" y="2791606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300 mm</a:t>
            </a:r>
          </a:p>
        </p:txBody>
      </p:sp>
      <p:sp>
        <p:nvSpPr>
          <p:cNvPr id="104" name="ZoneTexte 103"/>
          <p:cNvSpPr txBox="1"/>
          <p:nvPr/>
        </p:nvSpPr>
        <p:spPr>
          <a:xfrm rot="16200000">
            <a:off x="1870868" y="3047781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400 mm</a:t>
            </a:r>
          </a:p>
        </p:txBody>
      </p:sp>
      <p:cxnSp>
        <p:nvCxnSpPr>
          <p:cNvPr id="105" name="Connecteur droit avec flèche 104"/>
          <p:cNvCxnSpPr/>
          <p:nvPr/>
        </p:nvCxnSpPr>
        <p:spPr>
          <a:xfrm rot="16200000">
            <a:off x="1498845" y="1930887"/>
            <a:ext cx="0" cy="84710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/>
          <p:cNvSpPr txBox="1"/>
          <p:nvPr/>
        </p:nvSpPr>
        <p:spPr>
          <a:xfrm rot="16200000">
            <a:off x="961070" y="1833314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250 mm</a:t>
            </a:r>
          </a:p>
        </p:txBody>
      </p:sp>
      <p:cxnSp>
        <p:nvCxnSpPr>
          <p:cNvPr id="107" name="Connecteur droit avec flèche 106"/>
          <p:cNvCxnSpPr/>
          <p:nvPr/>
        </p:nvCxnSpPr>
        <p:spPr>
          <a:xfrm rot="16200000">
            <a:off x="993686" y="2975496"/>
            <a:ext cx="963427" cy="1235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avec flèche 107"/>
          <p:cNvCxnSpPr/>
          <p:nvPr/>
        </p:nvCxnSpPr>
        <p:spPr>
          <a:xfrm rot="16200000">
            <a:off x="2213038" y="3090693"/>
            <a:ext cx="0" cy="84710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rme libre 8"/>
          <p:cNvSpPr/>
          <p:nvPr/>
        </p:nvSpPr>
        <p:spPr>
          <a:xfrm>
            <a:off x="1103192" y="2643809"/>
            <a:ext cx="939931" cy="863895"/>
          </a:xfrm>
          <a:custGeom>
            <a:avLst/>
            <a:gdLst>
              <a:gd name="connsiteX0" fmla="*/ 56373 w 939931"/>
              <a:gd name="connsiteY0" fmla="*/ 0 h 863895"/>
              <a:gd name="connsiteX1" fmla="*/ 235278 w 939931"/>
              <a:gd name="connsiteY1" fmla="*/ 490330 h 863895"/>
              <a:gd name="connsiteX2" fmla="*/ 261782 w 939931"/>
              <a:gd name="connsiteY2" fmla="*/ 655982 h 863895"/>
              <a:gd name="connsiteX3" fmla="*/ 23243 w 939931"/>
              <a:gd name="connsiteY3" fmla="*/ 742121 h 863895"/>
              <a:gd name="connsiteX4" fmla="*/ 56373 w 939931"/>
              <a:gd name="connsiteY4" fmla="*/ 848139 h 863895"/>
              <a:gd name="connsiteX5" fmla="*/ 440686 w 939931"/>
              <a:gd name="connsiteY5" fmla="*/ 861391 h 863895"/>
              <a:gd name="connsiteX6" fmla="*/ 904512 w 939931"/>
              <a:gd name="connsiteY6" fmla="*/ 828261 h 863895"/>
              <a:gd name="connsiteX7" fmla="*/ 878008 w 939931"/>
              <a:gd name="connsiteY7" fmla="*/ 689113 h 863895"/>
              <a:gd name="connsiteX8" fmla="*/ 639469 w 939931"/>
              <a:gd name="connsiteY8" fmla="*/ 695739 h 863895"/>
              <a:gd name="connsiteX9" fmla="*/ 732234 w 939931"/>
              <a:gd name="connsiteY9" fmla="*/ 278295 h 863895"/>
              <a:gd name="connsiteX10" fmla="*/ 798495 w 939931"/>
              <a:gd name="connsiteY10" fmla="*/ 26504 h 863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31" h="863895">
                <a:moveTo>
                  <a:pt x="56373" y="0"/>
                </a:moveTo>
                <a:cubicBezTo>
                  <a:pt x="128708" y="190500"/>
                  <a:pt x="201043" y="381000"/>
                  <a:pt x="235278" y="490330"/>
                </a:cubicBezTo>
                <a:cubicBezTo>
                  <a:pt x="269513" y="599660"/>
                  <a:pt x="297121" y="614017"/>
                  <a:pt x="261782" y="655982"/>
                </a:cubicBezTo>
                <a:cubicBezTo>
                  <a:pt x="226443" y="697947"/>
                  <a:pt x="57478" y="710095"/>
                  <a:pt x="23243" y="742121"/>
                </a:cubicBezTo>
                <a:cubicBezTo>
                  <a:pt x="-10992" y="774147"/>
                  <a:pt x="-13201" y="828261"/>
                  <a:pt x="56373" y="848139"/>
                </a:cubicBezTo>
                <a:cubicBezTo>
                  <a:pt x="125947" y="868017"/>
                  <a:pt x="299330" y="864704"/>
                  <a:pt x="440686" y="861391"/>
                </a:cubicBezTo>
                <a:cubicBezTo>
                  <a:pt x="582042" y="858078"/>
                  <a:pt x="831625" y="856974"/>
                  <a:pt x="904512" y="828261"/>
                </a:cubicBezTo>
                <a:cubicBezTo>
                  <a:pt x="977399" y="799548"/>
                  <a:pt x="922182" y="711200"/>
                  <a:pt x="878008" y="689113"/>
                </a:cubicBezTo>
                <a:cubicBezTo>
                  <a:pt x="833834" y="667026"/>
                  <a:pt x="663765" y="764209"/>
                  <a:pt x="639469" y="695739"/>
                </a:cubicBezTo>
                <a:cubicBezTo>
                  <a:pt x="615173" y="627269"/>
                  <a:pt x="705730" y="389834"/>
                  <a:pt x="732234" y="278295"/>
                </a:cubicBezTo>
                <a:cubicBezTo>
                  <a:pt x="758738" y="166756"/>
                  <a:pt x="755426" y="30921"/>
                  <a:pt x="798495" y="2650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ZoneTexte 108"/>
          <p:cNvSpPr txBox="1"/>
          <p:nvPr/>
        </p:nvSpPr>
        <p:spPr>
          <a:xfrm>
            <a:off x="1134401" y="3598518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400 mm</a:t>
            </a:r>
          </a:p>
        </p:txBody>
      </p:sp>
      <p:cxnSp>
        <p:nvCxnSpPr>
          <p:cNvPr id="110" name="Connecteur droit avec flèche 109"/>
          <p:cNvCxnSpPr/>
          <p:nvPr/>
        </p:nvCxnSpPr>
        <p:spPr>
          <a:xfrm rot="16200000">
            <a:off x="1547952" y="3169555"/>
            <a:ext cx="0" cy="84710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avec flèche 110"/>
          <p:cNvCxnSpPr/>
          <p:nvPr/>
        </p:nvCxnSpPr>
        <p:spPr>
          <a:xfrm flipH="1" flipV="1">
            <a:off x="2204900" y="2399832"/>
            <a:ext cx="6272" cy="25942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ZoneTexte 111"/>
          <p:cNvSpPr txBox="1"/>
          <p:nvPr/>
        </p:nvSpPr>
        <p:spPr>
          <a:xfrm>
            <a:off x="2112081" y="2133802"/>
            <a:ext cx="6543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50 mm</a:t>
            </a:r>
          </a:p>
        </p:txBody>
      </p:sp>
      <p:sp>
        <p:nvSpPr>
          <p:cNvPr id="13" name="Cylindre 12"/>
          <p:cNvSpPr/>
          <p:nvPr/>
        </p:nvSpPr>
        <p:spPr>
          <a:xfrm>
            <a:off x="3657393" y="2713844"/>
            <a:ext cx="592108" cy="963428"/>
          </a:xfrm>
          <a:prstGeom prst="can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3" name="Connecteur droit avec flèche 112"/>
          <p:cNvCxnSpPr/>
          <p:nvPr/>
        </p:nvCxnSpPr>
        <p:spPr>
          <a:xfrm>
            <a:off x="3652613" y="2560024"/>
            <a:ext cx="59688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droit avec flèche 113"/>
          <p:cNvCxnSpPr/>
          <p:nvPr/>
        </p:nvCxnSpPr>
        <p:spPr>
          <a:xfrm>
            <a:off x="4410013" y="2760247"/>
            <a:ext cx="4687" cy="8994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ZoneTexte 114"/>
          <p:cNvSpPr txBox="1"/>
          <p:nvPr/>
        </p:nvSpPr>
        <p:spPr>
          <a:xfrm>
            <a:off x="3578713" y="2213979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250 mm</a:t>
            </a:r>
          </a:p>
        </p:txBody>
      </p:sp>
      <p:sp>
        <p:nvSpPr>
          <p:cNvPr id="116" name="ZoneTexte 115"/>
          <p:cNvSpPr txBox="1"/>
          <p:nvPr/>
        </p:nvSpPr>
        <p:spPr>
          <a:xfrm rot="5400000">
            <a:off x="4143563" y="3085944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225 mm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9537841" y="2048764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00B050"/>
                </a:solidFill>
              </a:rPr>
              <a:t>400 mm</a:t>
            </a:r>
          </a:p>
        </p:txBody>
      </p:sp>
      <p:sp>
        <p:nvSpPr>
          <p:cNvPr id="118" name="ZoneTexte 117"/>
          <p:cNvSpPr txBox="1"/>
          <p:nvPr/>
        </p:nvSpPr>
        <p:spPr>
          <a:xfrm>
            <a:off x="8273728" y="2307374"/>
            <a:ext cx="14141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00B050"/>
                </a:solidFill>
              </a:rPr>
              <a:t>Hauteur : 300 mm</a:t>
            </a:r>
          </a:p>
        </p:txBody>
      </p:sp>
      <p:sp>
        <p:nvSpPr>
          <p:cNvPr id="119" name="ZoneTexte 118"/>
          <p:cNvSpPr txBox="1"/>
          <p:nvPr/>
        </p:nvSpPr>
        <p:spPr>
          <a:xfrm>
            <a:off x="9690241" y="2201164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00B050"/>
                </a:solidFill>
              </a:rPr>
              <a:t>400 mm</a:t>
            </a:r>
          </a:p>
        </p:txBody>
      </p:sp>
      <p:cxnSp>
        <p:nvCxnSpPr>
          <p:cNvPr id="120" name="Connecteur droit avec flèche 119"/>
          <p:cNvCxnSpPr/>
          <p:nvPr/>
        </p:nvCxnSpPr>
        <p:spPr>
          <a:xfrm flipV="1">
            <a:off x="5591944" y="2454993"/>
            <a:ext cx="2664296" cy="2317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9996240" y="3432446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appendice</a:t>
            </a:r>
          </a:p>
        </p:txBody>
      </p:sp>
      <p:sp>
        <p:nvSpPr>
          <p:cNvPr id="121" name="Organigramme : Connecteur 120"/>
          <p:cNvSpPr/>
          <p:nvPr/>
        </p:nvSpPr>
        <p:spPr>
          <a:xfrm>
            <a:off x="9524928" y="3463387"/>
            <a:ext cx="432048" cy="360040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7198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Leti">
  <a:themeElements>
    <a:clrScheme name="CEA-Leti2020">
      <a:dk1>
        <a:sysClr val="windowText" lastClr="000000"/>
      </a:dk1>
      <a:lt1>
        <a:srgbClr val="FFFFFF"/>
      </a:lt1>
      <a:dk2>
        <a:srgbClr val="B81420"/>
      </a:dk2>
      <a:lt2>
        <a:srgbClr val="FFFFFF"/>
      </a:lt2>
      <a:accent1>
        <a:srgbClr val="B81420"/>
      </a:accent1>
      <a:accent2>
        <a:srgbClr val="73BE4B"/>
      </a:accent2>
      <a:accent3>
        <a:srgbClr val="FAAF3A"/>
      </a:accent3>
      <a:accent4>
        <a:srgbClr val="312783"/>
      </a:accent4>
      <a:accent5>
        <a:srgbClr val="878787"/>
      </a:accent5>
      <a:accent6>
        <a:srgbClr val="DFDFDF"/>
      </a:accent6>
      <a:hlink>
        <a:srgbClr val="73BE4B"/>
      </a:hlink>
      <a:folHlink>
        <a:srgbClr val="73BE4B"/>
      </a:folHlink>
    </a:clrScheme>
    <a:fontScheme name="C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_Leti_16-9.potx" id="{ED517D32-2756-40B6-8A90-9996FF493D63}" vid="{7FA388B1-816F-421E-BF12-928B9B4806E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Presentation_Leti_16-9</Template>
  <TotalTime>300</TotalTime>
  <Words>332</Words>
  <Application>Microsoft Office PowerPoint</Application>
  <PresentationFormat>Grand écran</PresentationFormat>
  <Paragraphs>59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Presentation Leti</vt:lpstr>
      <vt:lpstr>Pré-dimensionnement RA pour POD</vt:lpstr>
      <vt:lpstr>Points techniques à aborder</vt:lpstr>
      <vt:lpstr>Pré-dimensionnement RA pour POD</vt:lpstr>
    </vt:vector>
  </TitlesOfParts>
  <Company>CEA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BORIES Serge 213702</dc:creator>
  <cp:lastModifiedBy>OLIVIER CLAUZIER</cp:lastModifiedBy>
  <cp:revision>27</cp:revision>
  <dcterms:created xsi:type="dcterms:W3CDTF">2022-10-24T14:50:00Z</dcterms:created>
  <dcterms:modified xsi:type="dcterms:W3CDTF">2023-02-13T10:08:48Z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463cba9-5f6c-478d-9329-7b2295e4e8ed_Enabled">
    <vt:lpwstr>true</vt:lpwstr>
  </property>
  <property fmtid="{D5CDD505-2E9C-101B-9397-08002B2CF9AE}" pid="3" name="MSIP_Label_e463cba9-5f6c-478d-9329-7b2295e4e8ed_SetDate">
    <vt:lpwstr>2023-02-13T10:08:20Z</vt:lpwstr>
  </property>
  <property fmtid="{D5CDD505-2E9C-101B-9397-08002B2CF9AE}" pid="4" name="MSIP_Label_e463cba9-5f6c-478d-9329-7b2295e4e8ed_Method">
    <vt:lpwstr>Standard</vt:lpwstr>
  </property>
  <property fmtid="{D5CDD505-2E9C-101B-9397-08002B2CF9AE}" pid="5" name="MSIP_Label_e463cba9-5f6c-478d-9329-7b2295e4e8ed_Name">
    <vt:lpwstr>All Employees_2</vt:lpwstr>
  </property>
  <property fmtid="{D5CDD505-2E9C-101B-9397-08002B2CF9AE}" pid="6" name="MSIP_Label_e463cba9-5f6c-478d-9329-7b2295e4e8ed_SiteId">
    <vt:lpwstr>33440fc6-b7c7-412c-bb73-0e70b0198d5a</vt:lpwstr>
  </property>
  <property fmtid="{D5CDD505-2E9C-101B-9397-08002B2CF9AE}" pid="7" name="MSIP_Label_e463cba9-5f6c-478d-9329-7b2295e4e8ed_ActionId">
    <vt:lpwstr>2b3e1cf5-d0e1-425b-bd26-04f659e65503</vt:lpwstr>
  </property>
  <property fmtid="{D5CDD505-2E9C-101B-9397-08002B2CF9AE}" pid="8" name="MSIP_Label_e463cba9-5f6c-478d-9329-7b2295e4e8ed_ContentBits">
    <vt:lpwstr>0</vt:lpwstr>
  </property>
</Properties>
</file>