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64"/>
  </p:notesMasterIdLst>
  <p:sldIdLst>
    <p:sldId id="256" r:id="rId2"/>
    <p:sldId id="1034" r:id="rId3"/>
    <p:sldId id="834" r:id="rId4"/>
    <p:sldId id="837" r:id="rId5"/>
    <p:sldId id="838" r:id="rId6"/>
    <p:sldId id="961" r:id="rId7"/>
    <p:sldId id="962" r:id="rId8"/>
    <p:sldId id="963" r:id="rId9"/>
    <p:sldId id="956" r:id="rId10"/>
    <p:sldId id="1035" r:id="rId11"/>
    <p:sldId id="947" r:id="rId12"/>
    <p:sldId id="999" r:id="rId13"/>
    <p:sldId id="983" r:id="rId14"/>
    <p:sldId id="984" r:id="rId15"/>
    <p:sldId id="1036" r:id="rId16"/>
    <p:sldId id="970" r:id="rId17"/>
    <p:sldId id="981" r:id="rId18"/>
    <p:sldId id="975" r:id="rId19"/>
    <p:sldId id="977" r:id="rId20"/>
    <p:sldId id="979" r:id="rId21"/>
    <p:sldId id="982" r:id="rId22"/>
    <p:sldId id="980" r:id="rId23"/>
    <p:sldId id="772" r:id="rId24"/>
    <p:sldId id="1018" r:id="rId25"/>
    <p:sldId id="848" r:id="rId26"/>
    <p:sldId id="1000" r:id="rId27"/>
    <p:sldId id="1001" r:id="rId28"/>
    <p:sldId id="1037" r:id="rId29"/>
    <p:sldId id="1023" r:id="rId30"/>
    <p:sldId id="1030" r:id="rId31"/>
    <p:sldId id="1014" r:id="rId32"/>
    <p:sldId id="1015" r:id="rId33"/>
    <p:sldId id="1016" r:id="rId34"/>
    <p:sldId id="1017" r:id="rId35"/>
    <p:sldId id="1020" r:id="rId36"/>
    <p:sldId id="1038" r:id="rId37"/>
    <p:sldId id="1005" r:id="rId38"/>
    <p:sldId id="1002" r:id="rId39"/>
    <p:sldId id="1004" r:id="rId40"/>
    <p:sldId id="1009" r:id="rId41"/>
    <p:sldId id="1010" r:id="rId42"/>
    <p:sldId id="1019" r:id="rId43"/>
    <p:sldId id="1024" r:id="rId44"/>
    <p:sldId id="1025" r:id="rId45"/>
    <p:sldId id="1031" r:id="rId46"/>
    <p:sldId id="1032" r:id="rId47"/>
    <p:sldId id="1026" r:id="rId48"/>
    <p:sldId id="1039" r:id="rId49"/>
    <p:sldId id="1028" r:id="rId50"/>
    <p:sldId id="1029" r:id="rId51"/>
    <p:sldId id="1033" r:id="rId52"/>
    <p:sldId id="1040" r:id="rId53"/>
    <p:sldId id="907" r:id="rId54"/>
    <p:sldId id="960" r:id="rId55"/>
    <p:sldId id="1041" r:id="rId56"/>
    <p:sldId id="1007" r:id="rId57"/>
    <p:sldId id="941" r:id="rId58"/>
    <p:sldId id="1011" r:id="rId59"/>
    <p:sldId id="1008" r:id="rId60"/>
    <p:sldId id="1006" r:id="rId61"/>
    <p:sldId id="968" r:id="rId62"/>
    <p:sldId id="265" r:id="rId6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108B0AB1-5330-4704-ABAC-1A499CF75CB6}">
          <p14:sldIdLst>
            <p14:sldId id="256"/>
            <p14:sldId id="1034"/>
            <p14:sldId id="834"/>
            <p14:sldId id="837"/>
            <p14:sldId id="838"/>
            <p14:sldId id="961"/>
            <p14:sldId id="962"/>
            <p14:sldId id="963"/>
            <p14:sldId id="956"/>
            <p14:sldId id="1035"/>
            <p14:sldId id="947"/>
            <p14:sldId id="999"/>
            <p14:sldId id="983"/>
            <p14:sldId id="984"/>
            <p14:sldId id="1036"/>
            <p14:sldId id="970"/>
            <p14:sldId id="981"/>
            <p14:sldId id="975"/>
            <p14:sldId id="977"/>
            <p14:sldId id="979"/>
            <p14:sldId id="982"/>
            <p14:sldId id="980"/>
            <p14:sldId id="772"/>
            <p14:sldId id="1018"/>
            <p14:sldId id="848"/>
            <p14:sldId id="1000"/>
            <p14:sldId id="1001"/>
            <p14:sldId id="1037"/>
            <p14:sldId id="1023"/>
            <p14:sldId id="1030"/>
            <p14:sldId id="1014"/>
            <p14:sldId id="1015"/>
            <p14:sldId id="1016"/>
            <p14:sldId id="1017"/>
            <p14:sldId id="1020"/>
            <p14:sldId id="1038"/>
            <p14:sldId id="1005"/>
            <p14:sldId id="1002"/>
            <p14:sldId id="1004"/>
            <p14:sldId id="1009"/>
            <p14:sldId id="1010"/>
            <p14:sldId id="1019"/>
            <p14:sldId id="1024"/>
            <p14:sldId id="1025"/>
            <p14:sldId id="1031"/>
            <p14:sldId id="1032"/>
            <p14:sldId id="1026"/>
            <p14:sldId id="1039"/>
            <p14:sldId id="1028"/>
            <p14:sldId id="1029"/>
            <p14:sldId id="1033"/>
            <p14:sldId id="1040"/>
            <p14:sldId id="907"/>
            <p14:sldId id="960"/>
            <p14:sldId id="1041"/>
            <p14:sldId id="1007"/>
            <p14:sldId id="941"/>
            <p14:sldId id="1011"/>
            <p14:sldId id="1008"/>
            <p14:sldId id="1006"/>
            <p14:sldId id="968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2DD929-C38B-45A6-962E-1EBA2791B302}" v="33" dt="2021-11-13T20:37:07.189"/>
    <p1510:client id="{4FCC9DA1-0AC8-B430-C1B0-F63788ADAB7C}" v="1075" dt="2021-10-20T14:57:57.038"/>
    <p1510:client id="{9CBFD04C-DA5D-1841-5F8C-03240EDEE029}" v="72" dt="2021-10-21T12:49:46.746"/>
    <p1510:client id="{BACED121-ADC4-46B2-8BE5-1BB218B792CD}" v="1642" dt="2021-10-19T15:23:54.314"/>
    <p1510:client id="{F12A16FE-4233-36E6-2273-9C9CC497A917}" v="277" dt="2021-10-21T08:00:37.4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29" autoAdjust="0"/>
    <p:restoredTop sz="83188" autoAdjust="0"/>
  </p:normalViewPr>
  <p:slideViewPr>
    <p:cSldViewPr snapToGrid="0">
      <p:cViewPr varScale="1">
        <p:scale>
          <a:sx n="77" d="100"/>
          <a:sy n="77" d="100"/>
        </p:scale>
        <p:origin x="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C3EA6-CC14-4455-B22E-ABD39BEAC96B}" type="datetimeFigureOut">
              <a:rPr lang="fr-FR"/>
              <a:t>12/01/2023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20547-C34C-4519-8D6B-C40F75DA7DD4}" type="slidenum">
              <a:rPr lang="fr-FR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0730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4266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On pourrait rajouter des antennes omni sur chaque panneau pour discriminer les angles d’arrivés  mais réflexions sur le mât</a:t>
            </a:r>
          </a:p>
          <a:p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Pour 2</a:t>
            </a:r>
            <a:r>
              <a:rPr lang="fr-FR" sz="1800" b="0" baseline="30000" dirty="0">
                <a:cs typeface="Calibri" panose="020F0502020204030204"/>
                <a:sym typeface="Wingdings" panose="05000000000000000000" pitchFamily="2" charset="2"/>
              </a:rPr>
              <a:t>ème</a:t>
            </a:r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 forme : </a:t>
            </a:r>
            <a:r>
              <a:rPr lang="fr-FR" sz="1800" b="0" baseline="0" dirty="0" err="1">
                <a:cs typeface="Calibri" panose="020F0502020204030204"/>
                <a:sym typeface="Wingdings" panose="05000000000000000000" pitchFamily="2" charset="2"/>
              </a:rPr>
              <a:t>odu</a:t>
            </a:r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 dans le mât bateau du coup ?</a:t>
            </a:r>
          </a:p>
          <a:p>
            <a:r>
              <a:rPr lang="fr-FR" sz="1800" b="1" baseline="0" dirty="0">
                <a:cs typeface="Calibri" panose="020F0502020204030204"/>
                <a:sym typeface="Wingdings" panose="05000000000000000000" pitchFamily="2" charset="2"/>
              </a:rPr>
              <a:t>2</a:t>
            </a:r>
            <a:r>
              <a:rPr lang="fr-FR" sz="1800" b="1" baseline="30000" dirty="0">
                <a:cs typeface="Calibri" panose="020F0502020204030204"/>
                <a:sym typeface="Wingdings" panose="05000000000000000000" pitchFamily="2" charset="2"/>
              </a:rPr>
              <a:t>ème</a:t>
            </a:r>
            <a:r>
              <a:rPr lang="fr-FR" sz="1800" b="1" baseline="0" dirty="0">
                <a:cs typeface="Calibri" panose="020F0502020204030204"/>
                <a:sym typeface="Wingdings" panose="05000000000000000000" pitchFamily="2" charset="2"/>
              </a:rPr>
              <a:t> forme bien </a:t>
            </a:r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pour discriminer les angles aux extrémités (si système RF dans mât)</a:t>
            </a:r>
          </a:p>
          <a:p>
            <a:r>
              <a:rPr lang="fr-FR" sz="1800" b="1" baseline="0" dirty="0">
                <a:cs typeface="Calibri" panose="020F0502020204030204"/>
                <a:sym typeface="Wingdings" panose="05000000000000000000" pitchFamily="2" charset="2"/>
              </a:rPr>
              <a:t>1</a:t>
            </a:r>
            <a:r>
              <a:rPr lang="fr-FR" sz="1800" b="1" baseline="30000" dirty="0">
                <a:cs typeface="Calibri" panose="020F0502020204030204"/>
                <a:sym typeface="Wingdings" panose="05000000000000000000" pitchFamily="2" charset="2"/>
              </a:rPr>
              <a:t>ère</a:t>
            </a:r>
            <a:r>
              <a:rPr lang="fr-FR" sz="1800" b="1" baseline="0" dirty="0">
                <a:cs typeface="Calibri" panose="020F0502020204030204"/>
                <a:sym typeface="Wingdings" panose="05000000000000000000" pitchFamily="2" charset="2"/>
              </a:rPr>
              <a:t> forme bien </a:t>
            </a:r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pour faire un système compact si besoin de plusieurs panneaux (cas polar V), si on peut connecter tous les panneaux ensemble pour discriminer ça serait la solution </a:t>
            </a:r>
            <a:r>
              <a:rPr lang="fr-FR" sz="1800" b="0" baseline="0" dirty="0" err="1">
                <a:cs typeface="Calibri" panose="020F0502020204030204"/>
                <a:sym typeface="Wingdings" panose="05000000000000000000" pitchFamily="2" charset="2"/>
              </a:rPr>
              <a:t>opti</a:t>
            </a:r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92649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baseline="0" dirty="0">
                <a:cs typeface="Calibri" panose="020F0502020204030204"/>
                <a:sym typeface="Wingdings" panose="05000000000000000000" pitchFamily="2" charset="2"/>
              </a:rPr>
              <a:t>J’ai prit absorbant avec tg(delta)= 30 (très élevé, le notre absorbe moins</a:t>
            </a:r>
            <a:r>
              <a:rPr lang="fr-FR" sz="1200" b="0" baseline="0" dirty="0" smtClean="0">
                <a:cs typeface="Calibri" panose="020F0502020204030204"/>
                <a:sym typeface="Wingdings" panose="05000000000000000000" pitchFamily="2" charset="2"/>
              </a:rPr>
              <a:t>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baseline="0" dirty="0" smtClean="0">
                <a:cs typeface="Calibri" panose="020F0502020204030204"/>
                <a:sym typeface="Wingdings" panose="05000000000000000000" pitchFamily="2" charset="2"/>
              </a:rPr>
              <a:t>En </a:t>
            </a:r>
            <a:r>
              <a:rPr lang="fr-FR" sz="1200" b="0" baseline="0" dirty="0" err="1" smtClean="0">
                <a:cs typeface="Calibri" panose="020F0502020204030204"/>
                <a:sym typeface="Wingdings" panose="05000000000000000000" pitchFamily="2" charset="2"/>
              </a:rPr>
              <a:t>simu</a:t>
            </a:r>
            <a:r>
              <a:rPr lang="fr-FR" sz="1200" b="0" baseline="0" dirty="0" smtClean="0">
                <a:cs typeface="Calibri" panose="020F0502020204030204"/>
                <a:sym typeface="Wingdings" panose="05000000000000000000" pitchFamily="2" charset="2"/>
              </a:rPr>
              <a:t> le </a:t>
            </a:r>
            <a:r>
              <a:rPr lang="fr-FR" sz="1200" b="1" baseline="0" dirty="0" smtClean="0">
                <a:cs typeface="Calibri" panose="020F0502020204030204"/>
                <a:sym typeface="Wingdings" panose="05000000000000000000" pitchFamily="2" charset="2"/>
              </a:rPr>
              <a:t>panneau est symétrique par rapport à la plaque métallique </a:t>
            </a:r>
            <a:r>
              <a:rPr lang="fr-FR" sz="1200" b="0" baseline="0" dirty="0" smtClean="0">
                <a:cs typeface="Calibri" panose="020F0502020204030204"/>
                <a:sym typeface="Wingdings" panose="05000000000000000000" pitchFamily="2" charset="2"/>
              </a:rPr>
              <a:t>(même écart entre plaque et antenne 2 et 3).</a:t>
            </a:r>
            <a:endParaRPr lang="fr-FR" sz="1200" b="0" baseline="0" dirty="0">
              <a:cs typeface="Calibri" panose="020F0502020204030204"/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84296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baseline="0" dirty="0">
                <a:cs typeface="Calibri" panose="020F0502020204030204"/>
                <a:sym typeface="Wingdings" panose="05000000000000000000" pitchFamily="2" charset="2"/>
              </a:rPr>
              <a:t>J’ai prit absorbant avec tg(delta)= 30, (très élevé, le notre absorbe moins)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68222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1" baseline="0" dirty="0">
                <a:cs typeface="Calibri" panose="020F0502020204030204"/>
              </a:rPr>
              <a:t>Mesure à refaire pour antenne 2 / panneau complet (3 ports pour couplage : </a:t>
            </a:r>
            <a:r>
              <a:rPr lang="fr-FR" sz="1800" b="0" baseline="0" dirty="0">
                <a:cs typeface="Calibri" panose="020F0502020204030204"/>
              </a:rPr>
              <a:t>on a que 2 ports sur VNA</a:t>
            </a:r>
            <a:r>
              <a:rPr lang="fr-FR" sz="1800" b="1" baseline="0" dirty="0">
                <a:cs typeface="Calibri" panose="020F0502020204030204"/>
              </a:rPr>
              <a:t>)</a:t>
            </a:r>
          </a:p>
          <a:p>
            <a:r>
              <a:rPr lang="fr-FR" sz="1800" b="0" baseline="0" dirty="0">
                <a:cs typeface="Calibri" panose="020F0502020204030204"/>
              </a:rPr>
              <a:t>En mesure les connecteurs (50 Ohms) ne semblent pas affectés par la ligne biseauté.</a:t>
            </a:r>
          </a:p>
          <a:p>
            <a:r>
              <a:rPr lang="fr-FR" sz="1800" b="0" baseline="0" dirty="0">
                <a:cs typeface="Calibri" panose="020F0502020204030204"/>
              </a:rPr>
              <a:t>La num2 est différente en haut de bande, je pense car il restait des copeaux de cuivre.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69108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b="0" baseline="0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77159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baseline="0" dirty="0">
                <a:cs typeface="Calibri" panose="020F0502020204030204"/>
                <a:sym typeface="Wingdings" panose="05000000000000000000" pitchFamily="2" charset="2"/>
              </a:rPr>
              <a:t>À 6 GHz les antennes rayonnent vers d’autres côtés (antenne à droite rayonne à droite)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baseline="0" dirty="0">
                <a:cs typeface="Calibri" panose="020F0502020204030204"/>
                <a:sym typeface="Wingdings" panose="05000000000000000000" pitchFamily="2" charset="2"/>
              </a:rPr>
              <a:t>Cross plus élevé dû à rayonnement sur câble RF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baseline="0" dirty="0">
                <a:cs typeface="Calibri" panose="020F0502020204030204"/>
                <a:sym typeface="Wingdings" panose="05000000000000000000" pitchFamily="2" charset="2"/>
              </a:rPr>
              <a:t>Dur de modéliser l’absorbant en bas de bande  différence sur </a:t>
            </a:r>
            <a:r>
              <a:rPr lang="fr-FR" sz="1200" b="0" baseline="0" dirty="0" err="1">
                <a:cs typeface="Calibri" panose="020F0502020204030204"/>
                <a:sym typeface="Wingdings" panose="05000000000000000000" pitchFamily="2" charset="2"/>
              </a:rPr>
              <a:t>diag</a:t>
            </a:r>
            <a:endParaRPr lang="fr-FR" sz="1200" b="0" baseline="0" dirty="0">
              <a:cs typeface="Calibri" panose="020F0502020204030204"/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48984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baseline="0" dirty="0">
                <a:cs typeface="Calibri" panose="020F0502020204030204"/>
                <a:sym typeface="Wingdings" panose="05000000000000000000" pitchFamily="2" charset="2"/>
              </a:rPr>
              <a:t>Cross plus élevé dû à rayonnement sur câble RF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baseline="0" dirty="0">
              <a:cs typeface="Calibri" panose="020F0502020204030204"/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74641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baseline="0" dirty="0">
                <a:cs typeface="Calibri" panose="020F0502020204030204"/>
                <a:sym typeface="Wingdings" panose="05000000000000000000" pitchFamily="2" charset="2"/>
              </a:rPr>
              <a:t>Ou </a:t>
            </a:r>
            <a:r>
              <a:rPr lang="fr-FR" sz="1200" b="1" baseline="0" dirty="0" err="1">
                <a:cs typeface="Calibri" panose="020F0502020204030204"/>
                <a:sym typeface="Wingdings" panose="05000000000000000000" pitchFamily="2" charset="2"/>
              </a:rPr>
              <a:t>plotter</a:t>
            </a:r>
            <a:r>
              <a:rPr lang="fr-FR" sz="1200" b="1" baseline="0" dirty="0">
                <a:cs typeface="Calibri" panose="020F0502020204030204"/>
                <a:sym typeface="Wingdings" panose="05000000000000000000" pitchFamily="2" charset="2"/>
              </a:rPr>
              <a:t> les Co de chaque port ensemble sur même figure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u="sng" baseline="0" dirty="0">
                <a:cs typeface="Calibri" panose="020F0502020204030204"/>
                <a:sym typeface="Wingdings" panose="05000000000000000000" pitchFamily="2" charset="2"/>
              </a:rPr>
              <a:t>Est-ce que le fait que les </a:t>
            </a:r>
            <a:r>
              <a:rPr lang="fr-FR" sz="1200" b="0" u="sng" baseline="0" dirty="0" err="1">
                <a:cs typeface="Calibri" panose="020F0502020204030204"/>
                <a:sym typeface="Wingdings" panose="05000000000000000000" pitchFamily="2" charset="2"/>
              </a:rPr>
              <a:t>diag</a:t>
            </a:r>
            <a:r>
              <a:rPr lang="fr-FR" sz="1200" b="0" u="sng" baseline="0" dirty="0">
                <a:cs typeface="Calibri" panose="020F0502020204030204"/>
                <a:sym typeface="Wingdings" panose="05000000000000000000" pitchFamily="2" charset="2"/>
              </a:rPr>
              <a:t> soient un peu décalés les uns aux autres peut aider pour </a:t>
            </a:r>
            <a:r>
              <a:rPr lang="fr-FR" sz="1200" b="1" u="sng" baseline="0" dirty="0">
                <a:cs typeface="Calibri" panose="020F0502020204030204"/>
                <a:sym typeface="Wingdings" panose="05000000000000000000" pitchFamily="2" charset="2"/>
              </a:rPr>
              <a:t>discriminer les angles arrivant à 90° </a:t>
            </a:r>
            <a:r>
              <a:rPr lang="fr-FR" sz="1200" b="0" u="sng" baseline="0" dirty="0">
                <a:cs typeface="Calibri" panose="020F0502020204030204"/>
                <a:sym typeface="Wingdings" panose="05000000000000000000" pitchFamily="2" charset="2"/>
              </a:rPr>
              <a:t>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5545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baseline="0" dirty="0">
                <a:cs typeface="Calibri" panose="020F0502020204030204"/>
                <a:sym typeface="Wingdings" panose="05000000000000000000" pitchFamily="2" charset="2"/>
              </a:rPr>
              <a:t>Ou </a:t>
            </a:r>
            <a:r>
              <a:rPr lang="fr-FR" sz="1200" b="1" baseline="0" dirty="0" err="1">
                <a:cs typeface="Calibri" panose="020F0502020204030204"/>
                <a:sym typeface="Wingdings" panose="05000000000000000000" pitchFamily="2" charset="2"/>
              </a:rPr>
              <a:t>plotter</a:t>
            </a:r>
            <a:r>
              <a:rPr lang="fr-FR" sz="1200" b="1" baseline="0" dirty="0">
                <a:cs typeface="Calibri" panose="020F0502020204030204"/>
                <a:sym typeface="Wingdings" panose="05000000000000000000" pitchFamily="2" charset="2"/>
              </a:rPr>
              <a:t> les Co de chaque port ensemble sur même figure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u="sng" baseline="0" dirty="0">
                <a:cs typeface="Calibri" panose="020F0502020204030204"/>
                <a:sym typeface="Wingdings" panose="05000000000000000000" pitchFamily="2" charset="2"/>
              </a:rPr>
              <a:t>Est-ce que le fait que les </a:t>
            </a:r>
            <a:r>
              <a:rPr lang="fr-FR" sz="1200" b="0" u="sng" baseline="0" dirty="0" err="1">
                <a:cs typeface="Calibri" panose="020F0502020204030204"/>
                <a:sym typeface="Wingdings" panose="05000000000000000000" pitchFamily="2" charset="2"/>
              </a:rPr>
              <a:t>diag</a:t>
            </a:r>
            <a:r>
              <a:rPr lang="fr-FR" sz="1200" b="0" u="sng" baseline="0" dirty="0">
                <a:cs typeface="Calibri" panose="020F0502020204030204"/>
                <a:sym typeface="Wingdings" panose="05000000000000000000" pitchFamily="2" charset="2"/>
              </a:rPr>
              <a:t> soient un peu décalés les uns aux autres peut aider pour </a:t>
            </a:r>
            <a:r>
              <a:rPr lang="fr-FR" sz="1200" b="1" u="sng" baseline="0" dirty="0">
                <a:cs typeface="Calibri" panose="020F0502020204030204"/>
                <a:sym typeface="Wingdings" panose="05000000000000000000" pitchFamily="2" charset="2"/>
              </a:rPr>
              <a:t>discriminer les angles arrivant à 90° </a:t>
            </a:r>
            <a:r>
              <a:rPr lang="fr-FR" sz="1200" b="0" u="sng" baseline="0" dirty="0">
                <a:cs typeface="Calibri" panose="020F0502020204030204"/>
                <a:sym typeface="Wingdings" panose="05000000000000000000" pitchFamily="2" charset="2"/>
              </a:rPr>
              <a:t>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57948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baseline="0" dirty="0">
                <a:cs typeface="Calibri" panose="020F0502020204030204"/>
                <a:sym typeface="Wingdings" panose="05000000000000000000" pitchFamily="2" charset="2"/>
              </a:rPr>
              <a:t>Ou </a:t>
            </a:r>
            <a:r>
              <a:rPr lang="fr-FR" sz="1200" b="1" baseline="0" dirty="0" err="1">
                <a:cs typeface="Calibri" panose="020F0502020204030204"/>
                <a:sym typeface="Wingdings" panose="05000000000000000000" pitchFamily="2" charset="2"/>
              </a:rPr>
              <a:t>plotter</a:t>
            </a:r>
            <a:r>
              <a:rPr lang="fr-FR" sz="1200" b="1" baseline="0" dirty="0">
                <a:cs typeface="Calibri" panose="020F0502020204030204"/>
                <a:sym typeface="Wingdings" panose="05000000000000000000" pitchFamily="2" charset="2"/>
              </a:rPr>
              <a:t> les Co de chaque port ensemble sur même figure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baseline="0" dirty="0">
                <a:cs typeface="Calibri" panose="020F0502020204030204"/>
                <a:sym typeface="Wingdings" panose="05000000000000000000" pitchFamily="2" charset="2"/>
              </a:rPr>
              <a:t>Est-ce que le fait que les </a:t>
            </a:r>
            <a:r>
              <a:rPr lang="fr-FR" sz="1200" b="0" baseline="0" dirty="0" err="1">
                <a:cs typeface="Calibri" panose="020F0502020204030204"/>
                <a:sym typeface="Wingdings" panose="05000000000000000000" pitchFamily="2" charset="2"/>
              </a:rPr>
              <a:t>diag</a:t>
            </a:r>
            <a:r>
              <a:rPr lang="fr-FR" sz="1200" b="0" baseline="0" dirty="0">
                <a:cs typeface="Calibri" panose="020F0502020204030204"/>
                <a:sym typeface="Wingdings" panose="05000000000000000000" pitchFamily="2" charset="2"/>
              </a:rPr>
              <a:t> soient un peu décalés les uns aux autres peut aider pour </a:t>
            </a:r>
            <a:r>
              <a:rPr lang="fr-FR" sz="1200" b="1" baseline="0" dirty="0">
                <a:cs typeface="Calibri" panose="020F0502020204030204"/>
                <a:sym typeface="Wingdings" panose="05000000000000000000" pitchFamily="2" charset="2"/>
              </a:rPr>
              <a:t>discriminer les angles arrivant à 90° </a:t>
            </a:r>
            <a:r>
              <a:rPr lang="fr-FR" sz="1200" b="0" baseline="0" dirty="0">
                <a:cs typeface="Calibri" panose="020F0502020204030204"/>
                <a:sym typeface="Wingdings" panose="05000000000000000000" pitchFamily="2" charset="2"/>
              </a:rPr>
              <a:t>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8917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baseline="0" dirty="0">
                <a:cs typeface="Calibri" panose="020F0502020204030204"/>
              </a:rPr>
              <a:t>Min À 1 GHz : -6dB ; -10dB à partir de 1,1 GHz</a:t>
            </a:r>
          </a:p>
          <a:p>
            <a:r>
              <a:rPr lang="fr-FR" sz="1800" b="0" baseline="0" dirty="0">
                <a:cs typeface="Calibri" panose="020F0502020204030204"/>
              </a:rPr>
              <a:t>D1 : 1-3</a:t>
            </a:r>
          </a:p>
          <a:p>
            <a:r>
              <a:rPr lang="fr-FR" sz="1800" b="0" baseline="0" dirty="0">
                <a:cs typeface="Calibri" panose="020F0502020204030204"/>
              </a:rPr>
              <a:t>D2 : 1-2</a:t>
            </a:r>
          </a:p>
          <a:p>
            <a:r>
              <a:rPr lang="fr-FR" sz="1800" b="0" baseline="0" dirty="0">
                <a:cs typeface="Calibri" panose="020F0502020204030204"/>
              </a:rPr>
              <a:t>Essayer d’autres disposition panneau par la suite ? (triangle, circulaire…)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77860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Pas de 1°, non bruité</a:t>
            </a:r>
          </a:p>
          <a:p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Offset visible entre 0° mesure et </a:t>
            </a:r>
            <a:r>
              <a:rPr lang="fr-FR" sz="1800" b="0" baseline="0" dirty="0" err="1">
                <a:cs typeface="Calibri" panose="020F0502020204030204"/>
                <a:sym typeface="Wingdings" panose="05000000000000000000" pitchFamily="2" charset="2"/>
              </a:rPr>
              <a:t>théo</a:t>
            </a:r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. </a:t>
            </a:r>
            <a:r>
              <a:rPr lang="fr-FR" sz="1800" b="0" baseline="0" dirty="0" err="1">
                <a:cs typeface="Calibri" panose="020F0502020204030204"/>
                <a:sym typeface="Wingdings" panose="05000000000000000000" pitchFamily="2" charset="2"/>
              </a:rPr>
              <a:t>Pe</a:t>
            </a:r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 à cause de mesure où centre phase décalé dans </a:t>
            </a:r>
            <a:r>
              <a:rPr lang="fr-FR" sz="1800" b="0" baseline="0" dirty="0" err="1">
                <a:cs typeface="Calibri" panose="020F0502020204030204"/>
                <a:sym typeface="Wingdings" panose="05000000000000000000" pitchFamily="2" charset="2"/>
              </a:rPr>
              <a:t>starlab</a:t>
            </a:r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 ? (</a:t>
            </a:r>
            <a:r>
              <a:rPr lang="fr-FR" sz="1800" b="1" baseline="0" dirty="0">
                <a:cs typeface="Calibri" panose="020F0502020204030204"/>
                <a:sym typeface="Wingdings" panose="05000000000000000000" pitchFamily="2" charset="2"/>
              </a:rPr>
              <a:t>attention centre phase électrique ≠ centre géométrique</a:t>
            </a:r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)  il faut regarder dans </a:t>
            </a:r>
            <a:r>
              <a:rPr lang="fr-FR" sz="1800" b="1" baseline="0" dirty="0">
                <a:cs typeface="Calibri" panose="020F0502020204030204"/>
                <a:sym typeface="Wingdings" panose="05000000000000000000" pitchFamily="2" charset="2"/>
              </a:rPr>
              <a:t>CST la position du centre de phase selon l’axe x.</a:t>
            </a:r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/>
            </a:r>
            <a:b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</a:br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En comparant la distance entre les 2 points, il n’y a pas vraiment de relation avec la longueur d’onde (pas forcément lié au centre géométrique)</a:t>
            </a:r>
          </a:p>
          <a:p>
            <a:endParaRPr lang="fr-FR" sz="1800" b="0" baseline="0" dirty="0">
              <a:cs typeface="Calibri" panose="020F0502020204030204"/>
              <a:sym typeface="Wingdings" panose="05000000000000000000" pitchFamily="2" charset="2"/>
            </a:endParaRPr>
          </a:p>
          <a:p>
            <a:r>
              <a:rPr lang="fr-FR" sz="1800" dirty="0"/>
              <a:t>d2 = 115mm ; d1 = 1,25*d2 = 143,75mm</a:t>
            </a:r>
          </a:p>
          <a:p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Lambda/2  à 1GHz = 150mm</a:t>
            </a:r>
          </a:p>
          <a:p>
            <a:endParaRPr lang="fr-FR" sz="1800" b="0" baseline="0" dirty="0">
              <a:cs typeface="Calibri" panose="020F0502020204030204"/>
              <a:sym typeface="Wingdings" panose="05000000000000000000" pitchFamily="2" charset="2"/>
            </a:endParaRPr>
          </a:p>
          <a:p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L’écart entre la mesure (vert) et la théorie (bleu) illustre le fait qu’on travaille avec des antennes </a:t>
            </a:r>
            <a:r>
              <a:rPr lang="fr-FR" sz="1800" b="1" baseline="0" dirty="0">
                <a:cs typeface="Calibri" panose="020F0502020204030204"/>
                <a:sym typeface="Wingdings" panose="05000000000000000000" pitchFamily="2" charset="2"/>
              </a:rPr>
              <a:t>anisotropes &amp; hétérogènes </a:t>
            </a:r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(en théorie considère isotrope et </a:t>
            </a:r>
            <a:r>
              <a:rPr lang="fr-FR" sz="1800" b="1" baseline="0" dirty="0">
                <a:cs typeface="Calibri" panose="020F0502020204030204"/>
                <a:sym typeface="Wingdings" panose="05000000000000000000" pitchFamily="2" charset="2"/>
              </a:rPr>
              <a:t>homogène</a:t>
            </a:r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)  influe sur la précision du système (écart entre </a:t>
            </a:r>
            <a:r>
              <a:rPr lang="fr-FR" sz="1800" b="0" baseline="0" dirty="0" err="1">
                <a:cs typeface="Calibri" panose="020F0502020204030204"/>
                <a:sym typeface="Wingdings" panose="05000000000000000000" pitchFamily="2" charset="2"/>
              </a:rPr>
              <a:t>théo</a:t>
            </a:r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 et mesure).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29600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b="0" baseline="0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775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1" baseline="0" dirty="0" smtClean="0">
                <a:cs typeface="Calibri" panose="020F0502020204030204"/>
                <a:sym typeface="Wingdings" panose="05000000000000000000" pitchFamily="2" charset="2"/>
              </a:rPr>
              <a:t>Titre figures NOK (RMS mesure ici)</a:t>
            </a:r>
          </a:p>
          <a:p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À </a:t>
            </a:r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1 GHz : valeurs élevé vers -45°  correspond à ce qu’on a avec le délai de phase (courbé</a:t>
            </a:r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)  dû à rayonnement antenne</a:t>
            </a:r>
            <a:endParaRPr lang="fr-FR" sz="1800" b="0" baseline="0" dirty="0">
              <a:cs typeface="Calibri" panose="020F0502020204030204"/>
              <a:sym typeface="Wingdings" panose="05000000000000000000" pitchFamily="2" charset="2"/>
            </a:endParaRPr>
          </a:p>
          <a:p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À part valeurs élevés à 1 GHz, on a les mêmes ordres de grandeur que la simu.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03873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Pas de </a:t>
            </a:r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2° car prit pas 2° en mesure sur bande [6-18 GHz], </a:t>
            </a:r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non bruité</a:t>
            </a:r>
          </a:p>
          <a:p>
            <a:r>
              <a:rPr lang="fr-FR" sz="1800" dirty="0" smtClean="0"/>
              <a:t>d2 </a:t>
            </a:r>
            <a:r>
              <a:rPr lang="fr-FR" sz="1800" dirty="0"/>
              <a:t>= 115mm ; d1 = 1,25*d2 = </a:t>
            </a:r>
            <a:r>
              <a:rPr lang="fr-FR" sz="1800" dirty="0" smtClean="0"/>
              <a:t>143,75mm</a:t>
            </a:r>
          </a:p>
          <a:p>
            <a:endParaRPr lang="fr-FR" sz="18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Offset visible entre 0° mesure et </a:t>
            </a:r>
            <a:r>
              <a:rPr lang="fr-FR" sz="1800" b="0" baseline="0" dirty="0" err="1" smtClean="0">
                <a:cs typeface="Calibri" panose="020F0502020204030204"/>
                <a:sym typeface="Wingdings" panose="05000000000000000000" pitchFamily="2" charset="2"/>
              </a:rPr>
              <a:t>théo</a:t>
            </a:r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. </a:t>
            </a:r>
            <a:r>
              <a:rPr lang="fr-FR" sz="1800" b="0" baseline="0" dirty="0" err="1" smtClean="0">
                <a:cs typeface="Calibri" panose="020F0502020204030204"/>
                <a:sym typeface="Wingdings" panose="05000000000000000000" pitchFamily="2" charset="2"/>
              </a:rPr>
              <a:t>Pe</a:t>
            </a:r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 à cause de mesure où centre phase décalé dans </a:t>
            </a:r>
            <a:r>
              <a:rPr lang="fr-FR" sz="1800" b="0" baseline="0" dirty="0" err="1" smtClean="0">
                <a:cs typeface="Calibri" panose="020F0502020204030204"/>
                <a:sym typeface="Wingdings" panose="05000000000000000000" pitchFamily="2" charset="2"/>
              </a:rPr>
              <a:t>starlab</a:t>
            </a:r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 ? (</a:t>
            </a:r>
            <a:r>
              <a:rPr lang="fr-FR" sz="1800" b="1" baseline="0" dirty="0" smtClean="0">
                <a:cs typeface="Calibri" panose="020F0502020204030204"/>
                <a:sym typeface="Wingdings" panose="05000000000000000000" pitchFamily="2" charset="2"/>
              </a:rPr>
              <a:t>attention centre phase électrique ≠ centre géométrique</a:t>
            </a:r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)  il faut regarder dans </a:t>
            </a:r>
            <a:r>
              <a:rPr lang="fr-FR" sz="1800" b="1" baseline="0" dirty="0" smtClean="0">
                <a:cs typeface="Calibri" panose="020F0502020204030204"/>
                <a:sym typeface="Wingdings" panose="05000000000000000000" pitchFamily="2" charset="2"/>
              </a:rPr>
              <a:t>CST la position du centre de phase selon l’axe x.</a:t>
            </a:r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/>
            </a:r>
            <a:b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</a:br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En comparant la distance entre les 2 points, il n’y a pas vraiment de relation avec la longueur d’onde (pas forcément lié au centre géométrique)</a:t>
            </a:r>
          </a:p>
          <a:p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59911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/>
              <a:t>À 40 GHz : d</a:t>
            </a:r>
            <a:r>
              <a:rPr lang="el-GR" sz="1800" dirty="0"/>
              <a:t>Δ</a:t>
            </a:r>
            <a:r>
              <a:rPr lang="fr-FR" sz="1800" dirty="0"/>
              <a:t> ≤ 3,75mm</a:t>
            </a:r>
          </a:p>
          <a:p>
            <a:endParaRPr lang="fr-FR" sz="1800" b="0" baseline="0" dirty="0">
              <a:cs typeface="Calibri" panose="020F0502020204030204"/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31336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b="0" baseline="0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10102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b="0" baseline="0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88500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u="none" baseline="0" dirty="0" smtClean="0">
                <a:cs typeface="Calibri" panose="020F0502020204030204"/>
                <a:sym typeface="Wingdings" panose="05000000000000000000" pitchFamily="2" charset="2"/>
              </a:rPr>
              <a:t>Peu de changement par rapport à précédente mesure </a:t>
            </a:r>
            <a:r>
              <a:rPr lang="fr-FR" sz="1200" b="0" u="none" baseline="0" dirty="0" smtClean="0">
                <a:cs typeface="Calibri" panose="020F0502020204030204"/>
                <a:sym typeface="Wingdings" panose="05000000000000000000" pitchFamily="2" charset="2"/>
              </a:rPr>
              <a:t>(différence </a:t>
            </a:r>
            <a:r>
              <a:rPr lang="fr-FR" sz="1200" b="0" u="none" baseline="0" dirty="0" err="1" smtClean="0">
                <a:cs typeface="Calibri" panose="020F0502020204030204"/>
                <a:sym typeface="Wingdings" panose="05000000000000000000" pitchFamily="2" charset="2"/>
              </a:rPr>
              <a:t>simu</a:t>
            </a:r>
            <a:r>
              <a:rPr lang="fr-FR" sz="1200" b="0" u="none" baseline="0" dirty="0" smtClean="0">
                <a:cs typeface="Calibri" panose="020F0502020204030204"/>
                <a:sym typeface="Wingdings" panose="05000000000000000000" pitchFamily="2" charset="2"/>
              </a:rPr>
              <a:t>-mesure et aussi sur Cross polar (l’absorbant ne sert pas à grand-chose))</a:t>
            </a:r>
            <a:endParaRPr lang="fr-FR" sz="1200" b="1" u="none" baseline="0" dirty="0">
              <a:cs typeface="Calibri" panose="020F0502020204030204"/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44639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u="none" baseline="0" dirty="0" smtClean="0">
                <a:cs typeface="Calibri" panose="020F0502020204030204"/>
                <a:sym typeface="Wingdings" panose="05000000000000000000" pitchFamily="2" charset="2"/>
              </a:rPr>
              <a:t>On remarque qu’à 150° en mesure on rayonne </a:t>
            </a:r>
            <a:r>
              <a:rPr lang="fr-FR" sz="1200" b="0" u="none" baseline="0" dirty="0" err="1" smtClean="0">
                <a:cs typeface="Calibri" panose="020F0502020204030204"/>
                <a:sym typeface="Wingdings" panose="05000000000000000000" pitchFamily="2" charset="2"/>
              </a:rPr>
              <a:t>bcp</a:t>
            </a:r>
            <a:r>
              <a:rPr lang="fr-FR" sz="1200" b="0" u="none" baseline="0" dirty="0" smtClean="0">
                <a:cs typeface="Calibri" panose="020F0502020204030204"/>
                <a:sym typeface="Wingdings" panose="05000000000000000000" pitchFamily="2" charset="2"/>
              </a:rPr>
              <a:t> moins qu’en </a:t>
            </a:r>
            <a:r>
              <a:rPr lang="fr-FR" sz="1200" b="0" u="none" baseline="0" dirty="0" err="1" smtClean="0">
                <a:cs typeface="Calibri" panose="020F0502020204030204"/>
                <a:sym typeface="Wingdings" panose="05000000000000000000" pitchFamily="2" charset="2"/>
              </a:rPr>
              <a:t>simu</a:t>
            </a:r>
            <a:r>
              <a:rPr lang="fr-FR" sz="1200" b="0" u="none" baseline="0" dirty="0" smtClean="0">
                <a:cs typeface="Calibri" panose="020F0502020204030204"/>
                <a:sym typeface="Wingdings" panose="05000000000000000000" pitchFamily="2" charset="2"/>
              </a:rPr>
              <a:t>, pk ?</a:t>
            </a:r>
            <a:endParaRPr lang="fr-FR" sz="1200" b="0" u="none" baseline="0" dirty="0">
              <a:cs typeface="Calibri" panose="020F0502020204030204"/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40411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Pas de 1°, non </a:t>
            </a:r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bruité</a:t>
            </a:r>
          </a:p>
          <a:p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On a essayé de placer du mieux possible l’antenne 1 au centre de la </a:t>
            </a:r>
            <a:r>
              <a:rPr lang="fr-FR" sz="1800" b="0" baseline="0" dirty="0" err="1" smtClean="0">
                <a:cs typeface="Calibri" panose="020F0502020204030204"/>
                <a:sym typeface="Wingdings" panose="05000000000000000000" pitchFamily="2" charset="2"/>
              </a:rPr>
              <a:t>starlab</a:t>
            </a:r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.</a:t>
            </a:r>
            <a:endParaRPr lang="fr-FR" sz="1800" b="0" baseline="0" dirty="0">
              <a:cs typeface="Calibri" panose="020F0502020204030204"/>
              <a:sym typeface="Wingdings" panose="05000000000000000000" pitchFamily="2" charset="2"/>
            </a:endParaRPr>
          </a:p>
          <a:p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Offset visible entre 0° mesure et </a:t>
            </a:r>
            <a:r>
              <a:rPr lang="fr-FR" sz="1800" b="0" baseline="0" dirty="0" err="1">
                <a:cs typeface="Calibri" panose="020F0502020204030204"/>
                <a:sym typeface="Wingdings" panose="05000000000000000000" pitchFamily="2" charset="2"/>
              </a:rPr>
              <a:t>théo</a:t>
            </a:r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. </a:t>
            </a:r>
            <a:r>
              <a:rPr lang="fr-FR" sz="1800" b="0" baseline="0" dirty="0" err="1">
                <a:cs typeface="Calibri" panose="020F0502020204030204"/>
                <a:sym typeface="Wingdings" panose="05000000000000000000" pitchFamily="2" charset="2"/>
              </a:rPr>
              <a:t>Pe</a:t>
            </a:r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 à cause de mesure où centre phase décalé dans </a:t>
            </a:r>
            <a:r>
              <a:rPr lang="fr-FR" sz="1800" b="0" baseline="0" dirty="0" err="1">
                <a:cs typeface="Calibri" panose="020F0502020204030204"/>
                <a:sym typeface="Wingdings" panose="05000000000000000000" pitchFamily="2" charset="2"/>
              </a:rPr>
              <a:t>starlab</a:t>
            </a:r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 ? (</a:t>
            </a:r>
            <a:r>
              <a:rPr lang="fr-FR" sz="1800" b="1" baseline="0" dirty="0">
                <a:cs typeface="Calibri" panose="020F0502020204030204"/>
                <a:sym typeface="Wingdings" panose="05000000000000000000" pitchFamily="2" charset="2"/>
              </a:rPr>
              <a:t>attention centre phase électrique ≠ centre géométrique</a:t>
            </a:r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)  il faut regarder dans </a:t>
            </a:r>
            <a:r>
              <a:rPr lang="fr-FR" sz="1800" b="1" baseline="0" dirty="0">
                <a:cs typeface="Calibri" panose="020F0502020204030204"/>
                <a:sym typeface="Wingdings" panose="05000000000000000000" pitchFamily="2" charset="2"/>
              </a:rPr>
              <a:t>CST la position du centre de phase selon l’axe x.</a:t>
            </a:r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/>
            </a:r>
            <a:b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</a:br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En comparant la distance entre les 2 points, il n’y a pas vraiment de relation avec la longueur d’onde (pas forcément lié au centre géométrique)</a:t>
            </a:r>
          </a:p>
          <a:p>
            <a:endParaRPr lang="fr-FR" sz="1800" b="0" baseline="0" dirty="0">
              <a:cs typeface="Calibri" panose="020F0502020204030204"/>
              <a:sym typeface="Wingdings" panose="05000000000000000000" pitchFamily="2" charset="2"/>
            </a:endParaRPr>
          </a:p>
          <a:p>
            <a:r>
              <a:rPr lang="fr-FR" sz="1800" dirty="0"/>
              <a:t>d2 = 115mm ; d1 = 1,25*d2 = 143,75mm</a:t>
            </a:r>
          </a:p>
          <a:p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Lambda/2  à 1GHz = </a:t>
            </a:r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150mm</a:t>
            </a:r>
            <a:endParaRPr lang="fr-FR" sz="1800" b="0" baseline="0" dirty="0">
              <a:cs typeface="Calibri" panose="020F0502020204030204"/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9847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aseline="0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3776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Pas de 1°, non </a:t>
            </a:r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bruité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On a essayé de placer du mieux possible l’antenne 1 au centre de la </a:t>
            </a:r>
            <a:r>
              <a:rPr lang="fr-FR" sz="1800" b="0" baseline="0" dirty="0" err="1" smtClean="0">
                <a:cs typeface="Calibri" panose="020F0502020204030204"/>
                <a:sym typeface="Wingdings" panose="05000000000000000000" pitchFamily="2" charset="2"/>
              </a:rPr>
              <a:t>starlab</a:t>
            </a:r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.</a:t>
            </a:r>
            <a:endParaRPr lang="fr-FR" sz="1800" b="0" baseline="0" dirty="0">
              <a:cs typeface="Calibri" panose="020F0502020204030204"/>
              <a:sym typeface="Wingdings" panose="05000000000000000000" pitchFamily="2" charset="2"/>
            </a:endParaRPr>
          </a:p>
          <a:p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Offset visible entre 0° mesure et </a:t>
            </a:r>
            <a:r>
              <a:rPr lang="fr-FR" sz="1800" b="0" baseline="0" dirty="0" err="1">
                <a:cs typeface="Calibri" panose="020F0502020204030204"/>
                <a:sym typeface="Wingdings" panose="05000000000000000000" pitchFamily="2" charset="2"/>
              </a:rPr>
              <a:t>théo</a:t>
            </a:r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. </a:t>
            </a:r>
            <a:r>
              <a:rPr lang="fr-FR" sz="1800" b="0" baseline="0" dirty="0" err="1">
                <a:cs typeface="Calibri" panose="020F0502020204030204"/>
                <a:sym typeface="Wingdings" panose="05000000000000000000" pitchFamily="2" charset="2"/>
              </a:rPr>
              <a:t>Pe</a:t>
            </a:r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 à cause de mesure où centre phase décalé dans </a:t>
            </a:r>
            <a:r>
              <a:rPr lang="fr-FR" sz="1800" b="0" baseline="0" dirty="0" err="1">
                <a:cs typeface="Calibri" panose="020F0502020204030204"/>
                <a:sym typeface="Wingdings" panose="05000000000000000000" pitchFamily="2" charset="2"/>
              </a:rPr>
              <a:t>starlab</a:t>
            </a:r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 ? (</a:t>
            </a:r>
            <a:r>
              <a:rPr lang="fr-FR" sz="1800" b="1" baseline="0" dirty="0">
                <a:cs typeface="Calibri" panose="020F0502020204030204"/>
                <a:sym typeface="Wingdings" panose="05000000000000000000" pitchFamily="2" charset="2"/>
              </a:rPr>
              <a:t>attention centre phase électrique ≠ centre géométrique</a:t>
            </a:r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)  il faut regarder dans </a:t>
            </a:r>
            <a:r>
              <a:rPr lang="fr-FR" sz="1800" b="1" baseline="0" dirty="0">
                <a:cs typeface="Calibri" panose="020F0502020204030204"/>
                <a:sym typeface="Wingdings" panose="05000000000000000000" pitchFamily="2" charset="2"/>
              </a:rPr>
              <a:t>CST la position du centre de phase selon l’axe x.</a:t>
            </a:r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/>
            </a:r>
            <a:b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</a:br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En comparant la distance entre les 2 points, il n’y a pas vraiment de relation avec la longueur d’onde (pas forcément lié au centre géométrique)</a:t>
            </a:r>
          </a:p>
          <a:p>
            <a:endParaRPr lang="fr-FR" sz="1800" b="0" baseline="0" dirty="0">
              <a:cs typeface="Calibri" panose="020F0502020204030204"/>
              <a:sym typeface="Wingdings" panose="05000000000000000000" pitchFamily="2" charset="2"/>
            </a:endParaRPr>
          </a:p>
          <a:p>
            <a:r>
              <a:rPr lang="fr-FR" sz="1800" dirty="0"/>
              <a:t>d2 = 115mm ; d1 = 1,25*d2 = 143,75mm</a:t>
            </a:r>
          </a:p>
          <a:p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Lambda/2  à 1GHz = </a:t>
            </a:r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150mm</a:t>
            </a:r>
            <a:endParaRPr lang="fr-FR" sz="1800" b="0" baseline="0" dirty="0">
              <a:cs typeface="Calibri" panose="020F0502020204030204"/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59656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À 1 GHz : valeurs élevé vers -45°  correspond à ce qu’on a avec le délai de phase (courbé</a:t>
            </a:r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)  dû à rayonnement antenne</a:t>
            </a:r>
            <a:endParaRPr lang="fr-FR" sz="1800" b="0" baseline="0" dirty="0">
              <a:cs typeface="Calibri" panose="020F0502020204030204"/>
              <a:sym typeface="Wingdings" panose="05000000000000000000" pitchFamily="2" charset="2"/>
            </a:endParaRPr>
          </a:p>
          <a:p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À part valeurs élevés à 1 GHz, on a les mêmes ordres de grandeur que la simu.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60248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baseline="0" dirty="0" smtClean="0">
                <a:cs typeface="Calibri" panose="020F0502020204030204"/>
              </a:rPr>
              <a:t>J’ai prit distance min 115mm pour avoir S21 &lt; -15dB</a:t>
            </a:r>
            <a:endParaRPr lang="fr-FR" sz="1800" b="0" baseline="0" dirty="0">
              <a:cs typeface="Calibri" panose="020F0502020204030204"/>
            </a:endParaRPr>
          </a:p>
          <a:p>
            <a:r>
              <a:rPr lang="fr-FR" sz="1800" b="0" baseline="0" dirty="0">
                <a:cs typeface="Calibri" panose="020F0502020204030204"/>
              </a:rPr>
              <a:t>D1 : 1-3</a:t>
            </a:r>
          </a:p>
          <a:p>
            <a:r>
              <a:rPr lang="fr-FR" sz="1800" b="0" baseline="0" dirty="0">
                <a:cs typeface="Calibri" panose="020F0502020204030204"/>
              </a:rPr>
              <a:t>D2 : </a:t>
            </a:r>
            <a:r>
              <a:rPr lang="fr-FR" sz="1800" b="0" baseline="0" dirty="0" smtClean="0">
                <a:cs typeface="Calibri" panose="020F0502020204030204"/>
              </a:rPr>
              <a:t>1-2</a:t>
            </a:r>
          </a:p>
          <a:p>
            <a:r>
              <a:rPr lang="fr-FR" sz="1800" dirty="0" smtClean="0"/>
              <a:t>À 40 GHz : </a:t>
            </a:r>
            <a:r>
              <a:rPr lang="el-GR" sz="1800" dirty="0" smtClean="0"/>
              <a:t>λ</a:t>
            </a:r>
            <a:r>
              <a:rPr lang="fr-FR" sz="1800" dirty="0" smtClean="0"/>
              <a:t>/2 = 3,75mm</a:t>
            </a:r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81097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D1 = 118,75mm ; d2 = 115mm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On ne peut pas </a:t>
            </a:r>
            <a:r>
              <a:rPr lang="fr-FR" sz="1800" b="0" baseline="0" dirty="0" err="1" smtClean="0">
                <a:cs typeface="Calibri" panose="020F0502020204030204"/>
                <a:sym typeface="Wingdings" panose="05000000000000000000" pitchFamily="2" charset="2"/>
              </a:rPr>
              <a:t>plotter</a:t>
            </a:r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 le délai de phase SODA (</a:t>
            </a:r>
            <a:r>
              <a:rPr lang="fr-FR" sz="1800" b="0" baseline="0" dirty="0" err="1" smtClean="0">
                <a:cs typeface="Calibri" panose="020F0502020204030204"/>
                <a:sym typeface="Wingdings" panose="05000000000000000000" pitchFamily="2" charset="2"/>
              </a:rPr>
              <a:t>delta_SODA</a:t>
            </a:r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 = delta1 – delta2)</a:t>
            </a:r>
          </a:p>
          <a:p>
            <a:endParaRPr lang="fr-FR" sz="1800" b="0" baseline="0" dirty="0">
              <a:cs typeface="Calibri" panose="020F0502020204030204"/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29807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1" baseline="0" dirty="0" smtClean="0">
                <a:cs typeface="Calibri" panose="020F0502020204030204"/>
                <a:sym typeface="Wingdings" panose="05000000000000000000" pitchFamily="2" charset="2"/>
              </a:rPr>
              <a:t>Mettre SODA et </a:t>
            </a:r>
            <a:r>
              <a:rPr lang="fr-FR" sz="1800" b="1" baseline="0" dirty="0" err="1" smtClean="0">
                <a:cs typeface="Calibri" panose="020F0502020204030204"/>
                <a:sym typeface="Wingdings" panose="05000000000000000000" pitchFamily="2" charset="2"/>
              </a:rPr>
              <a:t>interféro</a:t>
            </a:r>
            <a:r>
              <a:rPr lang="fr-FR" sz="1800" b="1" baseline="0" dirty="0" smtClean="0">
                <a:cs typeface="Calibri" panose="020F0502020204030204"/>
                <a:sym typeface="Wingdings" panose="05000000000000000000" pitchFamily="2" charset="2"/>
              </a:rPr>
              <a:t> classique sur même graph</a:t>
            </a:r>
          </a:p>
          <a:p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SODA non ambigu mais pas très précis, </a:t>
            </a:r>
            <a:r>
              <a:rPr lang="fr-FR" sz="1800" b="1" baseline="0" dirty="0" smtClean="0">
                <a:cs typeface="Calibri" panose="020F0502020204030204"/>
                <a:sym typeface="Wingdings" panose="05000000000000000000" pitchFamily="2" charset="2"/>
              </a:rPr>
              <a:t>pas sûr que rayonnement antenne explique tout (pic et creux vers 70°).</a:t>
            </a:r>
          </a:p>
          <a:p>
            <a:r>
              <a:rPr lang="fr-FR" sz="1800" b="1" baseline="0" dirty="0" smtClean="0">
                <a:cs typeface="Calibri" panose="020F0502020204030204"/>
                <a:sym typeface="Wingdings" panose="05000000000000000000" pitchFamily="2" charset="2"/>
              </a:rPr>
              <a:t>La précision est meilleure même en étant ambigu sur </a:t>
            </a:r>
            <a:r>
              <a:rPr lang="fr-FR" sz="1800" b="1" baseline="0" dirty="0" err="1" smtClean="0">
                <a:cs typeface="Calibri" panose="020F0502020204030204"/>
                <a:sym typeface="Wingdings" panose="05000000000000000000" pitchFamily="2" charset="2"/>
              </a:rPr>
              <a:t>interféro</a:t>
            </a:r>
            <a:r>
              <a:rPr lang="fr-FR" sz="1800" b="1" baseline="0" dirty="0" smtClean="0">
                <a:cs typeface="Calibri" panose="020F0502020204030204"/>
                <a:sym typeface="Wingdings" panose="05000000000000000000" pitchFamily="2" charset="2"/>
              </a:rPr>
              <a:t> classique.  </a:t>
            </a:r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SODA inutile</a:t>
            </a:r>
          </a:p>
          <a:p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À </a:t>
            </a:r>
            <a:r>
              <a:rPr lang="fr-FR" sz="1800" b="0" baseline="0" dirty="0" err="1" smtClean="0">
                <a:cs typeface="Calibri" panose="020F0502020204030204"/>
                <a:sym typeface="Wingdings" panose="05000000000000000000" pitchFamily="2" charset="2"/>
              </a:rPr>
              <a:t>checker</a:t>
            </a:r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 si </a:t>
            </a:r>
            <a:r>
              <a:rPr lang="fr-FR" sz="1800" b="0" baseline="0" dirty="0" err="1" smtClean="0">
                <a:cs typeface="Calibri" panose="020F0502020204030204"/>
                <a:sym typeface="Wingdings" panose="05000000000000000000" pitchFamily="2" charset="2"/>
              </a:rPr>
              <a:t>interféro</a:t>
            </a:r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 et SODA OK (SODA peu précis, </a:t>
            </a:r>
            <a:r>
              <a:rPr lang="fr-FR" sz="1800" b="0" baseline="0" dirty="0" err="1" smtClean="0">
                <a:cs typeface="Calibri" panose="020F0502020204030204"/>
                <a:sym typeface="Wingdings" panose="05000000000000000000" pitchFamily="2" charset="2"/>
              </a:rPr>
              <a:t>interféro</a:t>
            </a:r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 trop précis alors qu’ambigu)</a:t>
            </a:r>
          </a:p>
          <a:p>
            <a:r>
              <a:rPr lang="fr-FR" sz="1800" b="0" baseline="0" dirty="0" err="1" smtClean="0">
                <a:cs typeface="Calibri" panose="020F0502020204030204"/>
                <a:sym typeface="Wingdings" panose="05000000000000000000" pitchFamily="2" charset="2"/>
              </a:rPr>
              <a:t>Interféro</a:t>
            </a:r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 ambigu mais précision pas trop mauvaise car points délais de phase proches de +/-4° (ex : 19° proche de 15°). Sera très sensible au bruit</a:t>
            </a:r>
            <a:endParaRPr lang="fr-FR" sz="1800" b="0" baseline="0" dirty="0">
              <a:cs typeface="Calibri" panose="020F0502020204030204"/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977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80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  <m:t>δ</m:t>
                        </m:r>
                      </m:e>
                      <m:sub>
                        <m:r>
                          <a:rPr lang="fr-FR" sz="1800" b="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  <m:t>𝑅𝑀𝑆</m:t>
                        </m:r>
                        <m:r>
                          <a:rPr lang="fr-FR" sz="1800" b="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  <m:t> </m:t>
                        </m:r>
                        <m:r>
                          <a:rPr lang="fr-FR" sz="1800" b="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  <m:t>𝑆𝑂𝐷𝐴</m:t>
                        </m:r>
                      </m:sub>
                    </m:sSub>
                    <m:r>
                      <a:rPr lang="fr-FR" sz="1800" b="0" i="1" smtClean="0">
                        <a:latin typeface="Cambria Math" panose="02040503050406030204" pitchFamily="18" charset="0"/>
                        <a:cs typeface="Calibri" panose="020F0502020204030204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sz="1800" b="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</m:ctrlPr>
                      </m:radPr>
                      <m:deg/>
                      <m:e>
                        <m:r>
                          <a:rPr lang="fr-FR" sz="1800" b="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  <m:t>3</m:t>
                        </m:r>
                      </m:e>
                    </m:rad>
                    <m:r>
                      <a:rPr lang="fr-FR" sz="1800" b="0" i="1" smtClean="0">
                        <a:latin typeface="Cambria Math" panose="02040503050406030204" pitchFamily="18" charset="0"/>
                        <a:cs typeface="Calibri" panose="020F0502020204030204"/>
                      </a:rPr>
                      <m:t>∗</m:t>
                    </m:r>
                    <m:sSub>
                      <m:sSubPr>
                        <m:ctrlPr>
                          <a:rPr lang="fr-FR" sz="1800" i="1">
                            <a:latin typeface="Cambria Math" panose="02040503050406030204" pitchFamily="18" charset="0"/>
                            <a:cs typeface="Calibri" panose="020F0502020204030204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800" i="1">
                            <a:latin typeface="Cambria Math" panose="02040503050406030204" pitchFamily="18" charset="0"/>
                            <a:cs typeface="Calibri" panose="020F0502020204030204"/>
                          </a:rPr>
                          <m:t>δ</m:t>
                        </m:r>
                      </m:e>
                      <m:sub>
                        <m:r>
                          <a:rPr lang="fr-FR" sz="1800" i="1">
                            <a:latin typeface="Cambria Math" panose="02040503050406030204" pitchFamily="18" charset="0"/>
                            <a:cs typeface="Calibri" panose="020F0502020204030204"/>
                          </a:rPr>
                          <m:t>𝑅𝑀𝑆</m:t>
                        </m:r>
                        <m:r>
                          <a:rPr lang="fr-FR" sz="1800" i="1">
                            <a:latin typeface="Cambria Math" panose="02040503050406030204" pitchFamily="18" charset="0"/>
                            <a:cs typeface="Calibri" panose="020F0502020204030204"/>
                          </a:rPr>
                          <m:t> 1</m:t>
                        </m:r>
                        <m:r>
                          <a:rPr lang="fr-FR" sz="1800" b="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  <m:t>𝑠𝑡</m:t>
                        </m:r>
                        <m:r>
                          <a:rPr lang="fr-FR" sz="1800" b="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  <m:t> </m:t>
                        </m:r>
                        <m:r>
                          <a:rPr lang="fr-FR" sz="1800" b="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  <m:t>𝑜𝑟𝑑𝑒𝑟</m:t>
                        </m:r>
                      </m:sub>
                    </m:sSub>
                  </m:oMath>
                </a14:m>
                <a:r>
                  <a:rPr lang="fr-FR" sz="1800" b="0" baseline="0" dirty="0" smtClean="0">
                    <a:cs typeface="Calibri" panose="020F0502020204030204"/>
                    <a:sym typeface="Wingdings" panose="05000000000000000000" pitchFamily="2" charset="2"/>
                  </a:rPr>
                  <a:t> dû à variance et l’utilisation de 3 antennes</a:t>
                </a:r>
              </a:p>
              <a:p>
                <a:endParaRPr lang="fr-FR" sz="1800" b="0" baseline="0" dirty="0" smtClean="0">
                  <a:cs typeface="Calibri" panose="020F0502020204030204"/>
                  <a:sym typeface="Wingdings" panose="05000000000000000000" pitchFamily="2" charset="2"/>
                </a:endParaRPr>
              </a:p>
              <a:p>
                <a:r>
                  <a:rPr lang="fr-FR" sz="1800" b="0" baseline="0" dirty="0" smtClean="0">
                    <a:cs typeface="Calibri" panose="020F0502020204030204"/>
                    <a:sym typeface="Wingdings" panose="05000000000000000000" pitchFamily="2" charset="2"/>
                  </a:rPr>
                  <a:t>Si SODA précision de 4°, on sera incapable de dire quel est le bon angle d’arrivé (nécessite d’avoir précision SODA respectant règle des pouces).</a:t>
                </a:r>
              </a:p>
              <a:p>
                <a:r>
                  <a:rPr lang="fr-FR" sz="1800" b="0" baseline="0" dirty="0" smtClean="0">
                    <a:cs typeface="Calibri" panose="020F0502020204030204"/>
                    <a:sym typeface="Wingdings" panose="05000000000000000000" pitchFamily="2" charset="2"/>
                  </a:rPr>
                  <a:t>Peut être représenté comme SODA peu précis, qui va englober </a:t>
                </a:r>
                <a:r>
                  <a:rPr lang="fr-FR" sz="1800" b="1" baseline="0" dirty="0" smtClean="0">
                    <a:cs typeface="Calibri" panose="020F0502020204030204"/>
                    <a:sym typeface="Wingdings" panose="05000000000000000000" pitchFamily="2" charset="2"/>
                  </a:rPr>
                  <a:t>plusieurs ambiguïté </a:t>
                </a:r>
                <a:r>
                  <a:rPr lang="fr-FR" sz="1800" b="0" baseline="0" dirty="0" smtClean="0">
                    <a:cs typeface="Calibri" panose="020F0502020204030204"/>
                    <a:sym typeface="Wingdings" panose="05000000000000000000" pitchFamily="2" charset="2"/>
                  </a:rPr>
                  <a:t>des bases longues  Peut pas discriminer ambiguïté.</a:t>
                </a:r>
              </a:p>
            </p:txBody>
          </p:sp>
        </mc:Choice>
        <mc:Fallback xmlns="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:r>
                  <a:rPr lang="el-GR" sz="1800" i="0" smtClean="0">
                    <a:latin typeface="Cambria Math" panose="02040503050406030204" pitchFamily="18" charset="0"/>
                    <a:cs typeface="Calibri" panose="020F0502020204030204"/>
                  </a:rPr>
                  <a:t>δ</a:t>
                </a:r>
                <a:r>
                  <a:rPr lang="fr-FR" sz="1800" i="0" smtClean="0">
                    <a:latin typeface="Cambria Math" panose="02040503050406030204" pitchFamily="18" charset="0"/>
                    <a:cs typeface="Calibri" panose="020F0502020204030204"/>
                  </a:rPr>
                  <a:t>_(</a:t>
                </a:r>
                <a:r>
                  <a:rPr lang="fr-FR" sz="1800" b="0" i="0" smtClean="0">
                    <a:latin typeface="Cambria Math" panose="02040503050406030204" pitchFamily="18" charset="0"/>
                    <a:cs typeface="Calibri" panose="020F0502020204030204"/>
                  </a:rPr>
                  <a:t>𝑅𝑀𝑆 𝑆𝑂𝐷𝐴</a:t>
                </a:r>
                <a:r>
                  <a:rPr lang="fr-FR" sz="1800" b="0" i="0" smtClean="0">
                    <a:latin typeface="Cambria Math" panose="02040503050406030204" pitchFamily="18" charset="0"/>
                    <a:cs typeface="Calibri" panose="020F0502020204030204"/>
                  </a:rPr>
                  <a:t>)</a:t>
                </a:r>
                <a:r>
                  <a:rPr lang="fr-FR" sz="1800" b="0" i="0" smtClean="0">
                    <a:latin typeface="Cambria Math" panose="02040503050406030204" pitchFamily="18" charset="0"/>
                    <a:cs typeface="Calibri" panose="020F0502020204030204"/>
                  </a:rPr>
                  <a:t>=√3∗</a:t>
                </a:r>
                <a:r>
                  <a:rPr lang="el-GR" sz="1800" i="0">
                    <a:latin typeface="Cambria Math" panose="02040503050406030204" pitchFamily="18" charset="0"/>
                    <a:cs typeface="Calibri" panose="020F0502020204030204"/>
                  </a:rPr>
                  <a:t>δ</a:t>
                </a:r>
                <a:r>
                  <a:rPr lang="fr-FR" sz="1800" i="0">
                    <a:latin typeface="Cambria Math" panose="02040503050406030204" pitchFamily="18" charset="0"/>
                    <a:cs typeface="Calibri" panose="020F0502020204030204"/>
                  </a:rPr>
                  <a:t>_(𝑅𝑀𝑆 1</a:t>
                </a:r>
                <a:r>
                  <a:rPr lang="fr-FR" sz="1800" b="0" i="0" smtClean="0">
                    <a:latin typeface="Cambria Math" panose="02040503050406030204" pitchFamily="18" charset="0"/>
                    <a:cs typeface="Calibri" panose="020F0502020204030204"/>
                  </a:rPr>
                  <a:t>𝑠𝑡 𝑜𝑟𝑑𝑒𝑟</a:t>
                </a:r>
                <a:r>
                  <a:rPr lang="fr-FR" sz="1800" b="0" i="0">
                    <a:latin typeface="Cambria Math" panose="02040503050406030204" pitchFamily="18" charset="0"/>
                    <a:cs typeface="Calibri" panose="020F0502020204030204"/>
                  </a:rPr>
                  <a:t>)</a:t>
                </a:r>
                <a:r>
                  <a:rPr lang="fr-FR" sz="1800" b="0" baseline="0" dirty="0" smtClean="0">
                    <a:cs typeface="Calibri" panose="020F0502020204030204"/>
                    <a:sym typeface="Wingdings" panose="05000000000000000000" pitchFamily="2" charset="2"/>
                  </a:rPr>
                  <a:t> dû à variance et l’utilisation de 3 antennes</a:t>
                </a:r>
              </a:p>
              <a:p>
                <a:pPr/>
                <a:endParaRPr lang="fr-FR" sz="1800" b="0" baseline="0" dirty="0" smtClean="0">
                  <a:cs typeface="Calibri" panose="020F0502020204030204"/>
                  <a:sym typeface="Wingdings" panose="05000000000000000000" pitchFamily="2" charset="2"/>
                </a:endParaRPr>
              </a:p>
              <a:p>
                <a:pPr/>
                <a:r>
                  <a:rPr lang="fr-FR" sz="1800" b="0" baseline="0" dirty="0" smtClean="0">
                    <a:cs typeface="Calibri" panose="020F0502020204030204"/>
                    <a:sym typeface="Wingdings" panose="05000000000000000000" pitchFamily="2" charset="2"/>
                  </a:rPr>
                  <a:t>Si SODA précision de 4°, on sera incapable de dire quel est le bon angle d’arrivé (nécessite d’avoir précision SODA respectant règle des pouces).</a:t>
                </a:r>
              </a:p>
              <a:p>
                <a:pPr/>
                <a:r>
                  <a:rPr lang="fr-FR" sz="1800" b="0" baseline="0" dirty="0" smtClean="0">
                    <a:cs typeface="Calibri" panose="020F0502020204030204"/>
                    <a:sym typeface="Wingdings" panose="05000000000000000000" pitchFamily="2" charset="2"/>
                  </a:rPr>
                  <a:t>Peut être représenté comme SODA peu précis, qui va englober </a:t>
                </a:r>
                <a:r>
                  <a:rPr lang="fr-FR" sz="1800" b="1" baseline="0" dirty="0" smtClean="0">
                    <a:cs typeface="Calibri" panose="020F0502020204030204"/>
                    <a:sym typeface="Wingdings" panose="05000000000000000000" pitchFamily="2" charset="2"/>
                  </a:rPr>
                  <a:t>plusieurs ambiguïté </a:t>
                </a:r>
                <a:r>
                  <a:rPr lang="fr-FR" sz="1800" b="0" baseline="0" dirty="0" smtClean="0">
                    <a:cs typeface="Calibri" panose="020F0502020204030204"/>
                    <a:sym typeface="Wingdings" panose="05000000000000000000" pitchFamily="2" charset="2"/>
                  </a:rPr>
                  <a:t>des bases longues  Peut pas discriminer ambiguïté.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85690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80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  <m:t>δ</m:t>
                        </m:r>
                      </m:e>
                      <m:sub>
                        <m:r>
                          <a:rPr lang="fr-FR" sz="1800" b="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  <m:t>𝑅𝑀𝑆</m:t>
                        </m:r>
                        <m:r>
                          <a:rPr lang="fr-FR" sz="1800" b="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  <m:t> </m:t>
                        </m:r>
                        <m:r>
                          <a:rPr lang="fr-FR" sz="1800" b="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  <m:t>𝑆𝑂𝐷𝐴</m:t>
                        </m:r>
                      </m:sub>
                    </m:sSub>
                    <m:r>
                      <a:rPr lang="fr-FR" sz="1800" b="0" i="1" smtClean="0">
                        <a:latin typeface="Cambria Math" panose="02040503050406030204" pitchFamily="18" charset="0"/>
                        <a:cs typeface="Calibri" panose="020F0502020204030204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sz="1800" b="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</m:ctrlPr>
                      </m:radPr>
                      <m:deg/>
                      <m:e>
                        <m:r>
                          <a:rPr lang="fr-FR" sz="1800" b="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  <m:t>3</m:t>
                        </m:r>
                      </m:e>
                    </m:rad>
                    <m:r>
                      <a:rPr lang="fr-FR" sz="1800" b="0" i="1" smtClean="0">
                        <a:latin typeface="Cambria Math" panose="02040503050406030204" pitchFamily="18" charset="0"/>
                        <a:cs typeface="Calibri" panose="020F0502020204030204"/>
                      </a:rPr>
                      <m:t>∗</m:t>
                    </m:r>
                    <m:sSub>
                      <m:sSubPr>
                        <m:ctrlPr>
                          <a:rPr lang="fr-FR" sz="1800" i="1">
                            <a:latin typeface="Cambria Math" panose="02040503050406030204" pitchFamily="18" charset="0"/>
                            <a:cs typeface="Calibri" panose="020F0502020204030204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800" i="1">
                            <a:latin typeface="Cambria Math" panose="02040503050406030204" pitchFamily="18" charset="0"/>
                            <a:cs typeface="Calibri" panose="020F0502020204030204"/>
                          </a:rPr>
                          <m:t>δ</m:t>
                        </m:r>
                      </m:e>
                      <m:sub>
                        <m:r>
                          <a:rPr lang="fr-FR" sz="1800" i="1">
                            <a:latin typeface="Cambria Math" panose="02040503050406030204" pitchFamily="18" charset="0"/>
                            <a:cs typeface="Calibri" panose="020F0502020204030204"/>
                          </a:rPr>
                          <m:t>𝑅𝑀𝑆</m:t>
                        </m:r>
                        <m:r>
                          <a:rPr lang="fr-FR" sz="1800" i="1">
                            <a:latin typeface="Cambria Math" panose="02040503050406030204" pitchFamily="18" charset="0"/>
                            <a:cs typeface="Calibri" panose="020F0502020204030204"/>
                          </a:rPr>
                          <m:t> 1</m:t>
                        </m:r>
                        <m:r>
                          <a:rPr lang="fr-FR" sz="1800" b="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  <m:t>𝑠𝑡</m:t>
                        </m:r>
                        <m:r>
                          <a:rPr lang="fr-FR" sz="1800" b="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  <m:t> </m:t>
                        </m:r>
                        <m:r>
                          <a:rPr lang="fr-FR" sz="1800" b="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  <m:t>𝑜𝑟𝑑𝑒𝑟</m:t>
                        </m:r>
                      </m:sub>
                    </m:sSub>
                  </m:oMath>
                </a14:m>
                <a:r>
                  <a:rPr lang="fr-FR" sz="1800" b="0" baseline="0" dirty="0" smtClean="0">
                    <a:cs typeface="Calibri" panose="020F0502020204030204"/>
                    <a:sym typeface="Wingdings" panose="05000000000000000000" pitchFamily="2" charset="2"/>
                  </a:rPr>
                  <a:t> dû à variance et l’utilisation de 3 antennes</a:t>
                </a:r>
              </a:p>
              <a:p>
                <a:endParaRPr lang="fr-FR" sz="1800" b="0" baseline="0" dirty="0" smtClean="0">
                  <a:cs typeface="Calibri" panose="020F0502020204030204"/>
                  <a:sym typeface="Wingdings" panose="05000000000000000000" pitchFamily="2" charset="2"/>
                </a:endParaRPr>
              </a:p>
              <a:p>
                <a:r>
                  <a:rPr lang="fr-FR" sz="1800" b="0" baseline="0" dirty="0" smtClean="0">
                    <a:cs typeface="Calibri" panose="020F0502020204030204"/>
                    <a:sym typeface="Wingdings" panose="05000000000000000000" pitchFamily="2" charset="2"/>
                  </a:rPr>
                  <a:t>Avec coefficient : marche en théorie mais doit pas utiliser modulo sur délai phase 1</a:t>
                </a:r>
                <a:r>
                  <a:rPr lang="fr-FR" sz="1800" b="0" baseline="30000" dirty="0" smtClean="0">
                    <a:cs typeface="Calibri" panose="020F0502020204030204"/>
                    <a:sym typeface="Wingdings" panose="05000000000000000000" pitchFamily="2" charset="2"/>
                  </a:rPr>
                  <a:t>er</a:t>
                </a:r>
                <a:r>
                  <a:rPr lang="fr-FR" sz="1800" b="0" baseline="0" dirty="0" smtClean="0">
                    <a:cs typeface="Calibri" panose="020F0502020204030204"/>
                    <a:sym typeface="Wingdings" panose="05000000000000000000" pitchFamily="2" charset="2"/>
                  </a:rPr>
                  <a:t> ordre.</a:t>
                </a:r>
              </a:p>
              <a:p>
                <a:r>
                  <a:rPr lang="fr-FR" sz="1800" b="0" baseline="0" dirty="0" smtClean="0">
                    <a:cs typeface="Calibri" panose="020F0502020204030204"/>
                    <a:sym typeface="Wingdings" panose="05000000000000000000" pitchFamily="2" charset="2"/>
                  </a:rPr>
                  <a:t>En théorie on peut même faire des </a:t>
                </a:r>
                <a:r>
                  <a:rPr lang="fr-FR" sz="1800" b="1" baseline="0" dirty="0" smtClean="0">
                    <a:cs typeface="Calibri" panose="020F0502020204030204"/>
                    <a:sym typeface="Wingdings" panose="05000000000000000000" pitchFamily="2" charset="2"/>
                  </a:rPr>
                  <a:t>nouvelles distance avec 1 seule base </a:t>
                </a:r>
                <a:r>
                  <a:rPr lang="fr-FR" sz="1800" b="0" baseline="0" dirty="0" smtClean="0">
                    <a:cs typeface="Calibri" panose="020F0502020204030204"/>
                    <a:sym typeface="Wingdings" panose="05000000000000000000" pitchFamily="2" charset="2"/>
                  </a:rPr>
                  <a:t>(ex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sub>
                    </m:sSub>
                  </m:oMath>
                </a14:m>
                <a:r>
                  <a:rPr lang="fr-FR" sz="1800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fr-FR" sz="1800" b="0" baseline="0" dirty="0" smtClean="0">
                    <a:cs typeface="Calibri" panose="020F0502020204030204"/>
                    <a:sym typeface="Wingdings" panose="05000000000000000000" pitchFamily="2" charset="2"/>
                  </a:rPr>
                  <a:t>)</a:t>
                </a:r>
              </a:p>
              <a:p>
                <a:r>
                  <a:rPr lang="fr-FR" sz="1800" b="0" baseline="0" dirty="0" smtClean="0">
                    <a:cs typeface="Calibri" panose="020F0502020204030204"/>
                    <a:sym typeface="Wingdings" panose="05000000000000000000" pitchFamily="2" charset="2"/>
                  </a:rPr>
                  <a:t>Avec la base SODA + </a:t>
                </a:r>
                <a:r>
                  <a:rPr lang="fr-FR" sz="1800" b="0" baseline="0" dirty="0" err="1" smtClean="0">
                    <a:cs typeface="Calibri" panose="020F0502020204030204"/>
                    <a:sym typeface="Wingdings" panose="05000000000000000000" pitchFamily="2" charset="2"/>
                  </a:rPr>
                  <a:t>interféro</a:t>
                </a:r>
                <a:r>
                  <a:rPr lang="fr-FR" sz="1800" b="0" baseline="0" dirty="0" smtClean="0">
                    <a:cs typeface="Calibri" panose="020F0502020204030204"/>
                    <a:sym typeface="Wingdings" panose="05000000000000000000" pitchFamily="2" charset="2"/>
                  </a:rPr>
                  <a:t> 1</a:t>
                </a:r>
                <a:r>
                  <a:rPr lang="fr-FR" sz="1800" b="0" baseline="30000" dirty="0" smtClean="0">
                    <a:cs typeface="Calibri" panose="020F0502020204030204"/>
                    <a:sym typeface="Wingdings" panose="05000000000000000000" pitchFamily="2" charset="2"/>
                  </a:rPr>
                  <a:t>er</a:t>
                </a:r>
                <a:r>
                  <a:rPr lang="fr-FR" sz="1800" b="0" baseline="0" dirty="0" smtClean="0">
                    <a:cs typeface="Calibri" panose="020F0502020204030204"/>
                    <a:sym typeface="Wingdings" panose="05000000000000000000" pitchFamily="2" charset="2"/>
                  </a:rPr>
                  <a:t> ordre, on aura un angle précis, puis peut </a:t>
                </a:r>
                <a:r>
                  <a:rPr lang="fr-FR" sz="1800" b="1" baseline="0" dirty="0" smtClean="0">
                    <a:cs typeface="Calibri" panose="020F0502020204030204"/>
                    <a:sym typeface="Wingdings" panose="05000000000000000000" pitchFamily="2" charset="2"/>
                  </a:rPr>
                  <a:t>appliquer 1</a:t>
                </a:r>
                <a:r>
                  <a:rPr lang="fr-FR" sz="1800" b="1" baseline="30000" dirty="0" smtClean="0">
                    <a:cs typeface="Calibri" panose="020F0502020204030204"/>
                    <a:sym typeface="Wingdings" panose="05000000000000000000" pitchFamily="2" charset="2"/>
                  </a:rPr>
                  <a:t>ère</a:t>
                </a:r>
                <a:r>
                  <a:rPr lang="fr-FR" sz="1800" b="1" baseline="0" dirty="0" smtClean="0">
                    <a:cs typeface="Calibri" panose="020F0502020204030204"/>
                    <a:sym typeface="Wingdings" panose="05000000000000000000" pitchFamily="2" charset="2"/>
                  </a:rPr>
                  <a:t> solution si respecte règle des pouces</a:t>
                </a:r>
                <a:r>
                  <a:rPr lang="fr-FR" sz="1800" b="0" baseline="0" dirty="0" smtClean="0">
                    <a:cs typeface="Calibri" panose="020F0502020204030204"/>
                    <a:sym typeface="Wingdings" panose="05000000000000000000" pitchFamily="2" charset="2"/>
                  </a:rPr>
                  <a:t> (améliorer précision).</a:t>
                </a:r>
              </a:p>
              <a:p>
                <a:r>
                  <a:rPr lang="fr-FR" sz="1800" b="1" baseline="0" dirty="0" smtClean="0">
                    <a:cs typeface="Calibri" panose="020F0502020204030204"/>
                    <a:sym typeface="Wingdings" panose="05000000000000000000" pitchFamily="2" charset="2"/>
                  </a:rPr>
                  <a:t>Attention car SODA sensible au bruit + inhomogénéité des </a:t>
                </a:r>
                <a:r>
                  <a:rPr lang="fr-FR" sz="1800" b="1" baseline="0" dirty="0" err="1" smtClean="0">
                    <a:cs typeface="Calibri" panose="020F0502020204030204"/>
                    <a:sym typeface="Wingdings" panose="05000000000000000000" pitchFamily="2" charset="2"/>
                  </a:rPr>
                  <a:t>diag</a:t>
                </a:r>
                <a:r>
                  <a:rPr lang="fr-FR" sz="1800" b="1" baseline="0" dirty="0" smtClean="0">
                    <a:cs typeface="Calibri" panose="020F0502020204030204"/>
                    <a:sym typeface="Wingdings" panose="05000000000000000000" pitchFamily="2" charset="2"/>
                  </a:rPr>
                  <a:t> antenne</a:t>
                </a:r>
              </a:p>
            </p:txBody>
          </p:sp>
        </mc:Choice>
        <mc:Fallback xmlns="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:r>
                  <a:rPr lang="el-GR" sz="1800" i="0" smtClean="0">
                    <a:latin typeface="Cambria Math" panose="02040503050406030204" pitchFamily="18" charset="0"/>
                    <a:cs typeface="Calibri" panose="020F0502020204030204"/>
                  </a:rPr>
                  <a:t>δ</a:t>
                </a:r>
                <a:r>
                  <a:rPr lang="fr-FR" sz="1800" i="0" smtClean="0">
                    <a:latin typeface="Cambria Math" panose="02040503050406030204" pitchFamily="18" charset="0"/>
                    <a:cs typeface="Calibri" panose="020F0502020204030204"/>
                  </a:rPr>
                  <a:t>_(</a:t>
                </a:r>
                <a:r>
                  <a:rPr lang="fr-FR" sz="1800" b="0" i="0" smtClean="0">
                    <a:latin typeface="Cambria Math" panose="02040503050406030204" pitchFamily="18" charset="0"/>
                    <a:cs typeface="Calibri" panose="020F0502020204030204"/>
                  </a:rPr>
                  <a:t>𝑅𝑀𝑆 𝑆𝑂𝐷𝐴</a:t>
                </a:r>
                <a:r>
                  <a:rPr lang="fr-FR" sz="1800" b="0" i="0" smtClean="0">
                    <a:latin typeface="Cambria Math" panose="02040503050406030204" pitchFamily="18" charset="0"/>
                    <a:cs typeface="Calibri" panose="020F0502020204030204"/>
                  </a:rPr>
                  <a:t>)</a:t>
                </a:r>
                <a:r>
                  <a:rPr lang="fr-FR" sz="1800" b="0" i="0" smtClean="0">
                    <a:latin typeface="Cambria Math" panose="02040503050406030204" pitchFamily="18" charset="0"/>
                    <a:cs typeface="Calibri" panose="020F0502020204030204"/>
                  </a:rPr>
                  <a:t>=√3∗</a:t>
                </a:r>
                <a:r>
                  <a:rPr lang="el-GR" sz="1800" i="0">
                    <a:latin typeface="Cambria Math" panose="02040503050406030204" pitchFamily="18" charset="0"/>
                    <a:cs typeface="Calibri" panose="020F0502020204030204"/>
                  </a:rPr>
                  <a:t>δ</a:t>
                </a:r>
                <a:r>
                  <a:rPr lang="fr-FR" sz="1800" i="0">
                    <a:latin typeface="Cambria Math" panose="02040503050406030204" pitchFamily="18" charset="0"/>
                    <a:cs typeface="Calibri" panose="020F0502020204030204"/>
                  </a:rPr>
                  <a:t>_(𝑅𝑀𝑆 1</a:t>
                </a:r>
                <a:r>
                  <a:rPr lang="fr-FR" sz="1800" b="0" i="0" smtClean="0">
                    <a:latin typeface="Cambria Math" panose="02040503050406030204" pitchFamily="18" charset="0"/>
                    <a:cs typeface="Calibri" panose="020F0502020204030204"/>
                  </a:rPr>
                  <a:t>𝑠𝑡 𝑜𝑟𝑑𝑒𝑟</a:t>
                </a:r>
                <a:r>
                  <a:rPr lang="fr-FR" sz="1800" b="0" i="0">
                    <a:latin typeface="Cambria Math" panose="02040503050406030204" pitchFamily="18" charset="0"/>
                    <a:cs typeface="Calibri" panose="020F0502020204030204"/>
                  </a:rPr>
                  <a:t>)</a:t>
                </a:r>
                <a:r>
                  <a:rPr lang="fr-FR" sz="1800" b="0" baseline="0" dirty="0" smtClean="0">
                    <a:cs typeface="Calibri" panose="020F0502020204030204"/>
                    <a:sym typeface="Wingdings" panose="05000000000000000000" pitchFamily="2" charset="2"/>
                  </a:rPr>
                  <a:t> dû à variance et l’utilisation de 3 antennes</a:t>
                </a:r>
              </a:p>
              <a:p>
                <a:pPr/>
                <a:endParaRPr lang="fr-FR" sz="1800" b="0" baseline="0" dirty="0" smtClean="0">
                  <a:cs typeface="Calibri" panose="020F0502020204030204"/>
                  <a:sym typeface="Wingdings" panose="05000000000000000000" pitchFamily="2" charset="2"/>
                </a:endParaRPr>
              </a:p>
              <a:p>
                <a:pPr/>
                <a:r>
                  <a:rPr lang="fr-FR" sz="1800" b="0" baseline="0" dirty="0" smtClean="0">
                    <a:cs typeface="Calibri" panose="020F0502020204030204"/>
                    <a:sym typeface="Wingdings" panose="05000000000000000000" pitchFamily="2" charset="2"/>
                  </a:rPr>
                  <a:t>Avec coefficient : marche en théorie mais doit pas utiliser modulo sur délai phase 1</a:t>
                </a:r>
                <a:r>
                  <a:rPr lang="fr-FR" sz="1800" b="0" baseline="30000" dirty="0" smtClean="0">
                    <a:cs typeface="Calibri" panose="020F0502020204030204"/>
                    <a:sym typeface="Wingdings" panose="05000000000000000000" pitchFamily="2" charset="2"/>
                  </a:rPr>
                  <a:t>er</a:t>
                </a:r>
                <a:r>
                  <a:rPr lang="fr-FR" sz="1800" b="0" baseline="0" dirty="0" smtClean="0">
                    <a:cs typeface="Calibri" panose="020F0502020204030204"/>
                    <a:sym typeface="Wingdings" panose="05000000000000000000" pitchFamily="2" charset="2"/>
                  </a:rPr>
                  <a:t> ordre.</a:t>
                </a:r>
              </a:p>
              <a:p>
                <a:pPr/>
                <a:r>
                  <a:rPr lang="fr-FR" sz="1800" b="0" baseline="0" dirty="0" smtClean="0">
                    <a:cs typeface="Calibri" panose="020F0502020204030204"/>
                    <a:sym typeface="Wingdings" panose="05000000000000000000" pitchFamily="2" charset="2"/>
                  </a:rPr>
                  <a:t>En théorie on peut même faire des </a:t>
                </a:r>
                <a:r>
                  <a:rPr lang="fr-FR" sz="1800" b="1" baseline="0" dirty="0" smtClean="0">
                    <a:cs typeface="Calibri" panose="020F0502020204030204"/>
                    <a:sym typeface="Wingdings" panose="05000000000000000000" pitchFamily="2" charset="2"/>
                  </a:rPr>
                  <a:t>nouvelles distance avec 1 seule base </a:t>
                </a:r>
                <a:r>
                  <a:rPr lang="fr-FR" sz="1800" b="0" baseline="0" dirty="0" smtClean="0">
                    <a:cs typeface="Calibri" panose="020F0502020204030204"/>
                    <a:sym typeface="Wingdings" panose="05000000000000000000" pitchFamily="2" charset="2"/>
                  </a:rPr>
                  <a:t>(ex : </a:t>
                </a:r>
                <a:r>
                  <a:rPr lang="fr-FR" sz="1800" i="0">
                    <a:latin typeface="Cambria Math" panose="02040503050406030204" pitchFamily="18" charset="0"/>
                  </a:rPr>
                  <a:t>𝑑</a:t>
                </a:r>
                <a:r>
                  <a:rPr lang="fr-FR" sz="1800" i="0" smtClean="0">
                    <a:latin typeface="Cambria Math" panose="02040503050406030204" pitchFamily="18" charset="0"/>
                  </a:rPr>
                  <a:t>_</a:t>
                </a:r>
                <a:r>
                  <a:rPr lang="fr-FR" sz="18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∆</a:t>
                </a:r>
                <a:r>
                  <a:rPr lang="fr-FR" sz="1800" dirty="0"/>
                  <a:t> = </a:t>
                </a:r>
                <a:r>
                  <a:rPr lang="fr-FR" sz="1800" i="0">
                    <a:latin typeface="Cambria Math" panose="02040503050406030204" pitchFamily="18" charset="0"/>
                  </a:rPr>
                  <a:t>𝑑_</a:t>
                </a:r>
                <a:r>
                  <a:rPr lang="fr-FR" sz="18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fr-FR" sz="1800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/2</a:t>
                </a:r>
                <a:r>
                  <a:rPr lang="fr-FR" sz="1800" b="0" baseline="0" dirty="0" smtClean="0">
                    <a:cs typeface="Calibri" panose="020F0502020204030204"/>
                    <a:sym typeface="Wingdings" panose="05000000000000000000" pitchFamily="2" charset="2"/>
                  </a:rPr>
                  <a:t>)</a:t>
                </a:r>
              </a:p>
              <a:p>
                <a:pPr/>
                <a:r>
                  <a:rPr lang="fr-FR" sz="1800" b="0" baseline="0" dirty="0" smtClean="0">
                    <a:cs typeface="Calibri" panose="020F0502020204030204"/>
                    <a:sym typeface="Wingdings" panose="05000000000000000000" pitchFamily="2" charset="2"/>
                  </a:rPr>
                  <a:t>Avec la base SODA + </a:t>
                </a:r>
                <a:r>
                  <a:rPr lang="fr-FR" sz="1800" b="0" baseline="0" dirty="0" err="1" smtClean="0">
                    <a:cs typeface="Calibri" panose="020F0502020204030204"/>
                    <a:sym typeface="Wingdings" panose="05000000000000000000" pitchFamily="2" charset="2"/>
                  </a:rPr>
                  <a:t>interféro</a:t>
                </a:r>
                <a:r>
                  <a:rPr lang="fr-FR" sz="1800" b="0" baseline="0" dirty="0" smtClean="0">
                    <a:cs typeface="Calibri" panose="020F0502020204030204"/>
                    <a:sym typeface="Wingdings" panose="05000000000000000000" pitchFamily="2" charset="2"/>
                  </a:rPr>
                  <a:t> 1</a:t>
                </a:r>
                <a:r>
                  <a:rPr lang="fr-FR" sz="1800" b="0" baseline="30000" dirty="0" smtClean="0">
                    <a:cs typeface="Calibri" panose="020F0502020204030204"/>
                    <a:sym typeface="Wingdings" panose="05000000000000000000" pitchFamily="2" charset="2"/>
                  </a:rPr>
                  <a:t>er</a:t>
                </a:r>
                <a:r>
                  <a:rPr lang="fr-FR" sz="1800" b="0" baseline="0" dirty="0" smtClean="0">
                    <a:cs typeface="Calibri" panose="020F0502020204030204"/>
                    <a:sym typeface="Wingdings" panose="05000000000000000000" pitchFamily="2" charset="2"/>
                  </a:rPr>
                  <a:t> ordre, on aura un angle précis, puis peut </a:t>
                </a:r>
                <a:r>
                  <a:rPr lang="fr-FR" sz="1800" b="1" baseline="0" dirty="0" smtClean="0">
                    <a:cs typeface="Calibri" panose="020F0502020204030204"/>
                    <a:sym typeface="Wingdings" panose="05000000000000000000" pitchFamily="2" charset="2"/>
                  </a:rPr>
                  <a:t>appliquer 1</a:t>
                </a:r>
                <a:r>
                  <a:rPr lang="fr-FR" sz="1800" b="1" baseline="30000" dirty="0" smtClean="0">
                    <a:cs typeface="Calibri" panose="020F0502020204030204"/>
                    <a:sym typeface="Wingdings" panose="05000000000000000000" pitchFamily="2" charset="2"/>
                  </a:rPr>
                  <a:t>ère</a:t>
                </a:r>
                <a:r>
                  <a:rPr lang="fr-FR" sz="1800" b="1" baseline="0" dirty="0" smtClean="0">
                    <a:cs typeface="Calibri" panose="020F0502020204030204"/>
                    <a:sym typeface="Wingdings" panose="05000000000000000000" pitchFamily="2" charset="2"/>
                  </a:rPr>
                  <a:t> solution si respecte règle des pouces</a:t>
                </a:r>
                <a:r>
                  <a:rPr lang="fr-FR" sz="1800" b="0" baseline="0" dirty="0" smtClean="0">
                    <a:cs typeface="Calibri" panose="020F0502020204030204"/>
                    <a:sym typeface="Wingdings" panose="05000000000000000000" pitchFamily="2" charset="2"/>
                  </a:rPr>
                  <a:t> (améliorer précision).</a:t>
                </a:r>
              </a:p>
              <a:p>
                <a:pPr/>
                <a:r>
                  <a:rPr lang="fr-FR" sz="1800" b="1" baseline="0" dirty="0" smtClean="0">
                    <a:cs typeface="Calibri" panose="020F0502020204030204"/>
                    <a:sym typeface="Wingdings" panose="05000000000000000000" pitchFamily="2" charset="2"/>
                  </a:rPr>
                  <a:t>Attention car SODA sensible au bruit + inhomogénéité des </a:t>
                </a:r>
                <a:r>
                  <a:rPr lang="fr-FR" sz="1800" b="1" baseline="0" dirty="0" err="1" smtClean="0">
                    <a:cs typeface="Calibri" panose="020F0502020204030204"/>
                    <a:sym typeface="Wingdings" panose="05000000000000000000" pitchFamily="2" charset="2"/>
                  </a:rPr>
                  <a:t>diag</a:t>
                </a:r>
                <a:r>
                  <a:rPr lang="fr-FR" sz="1800" b="1" baseline="0" dirty="0" smtClean="0">
                    <a:cs typeface="Calibri" panose="020F0502020204030204"/>
                    <a:sym typeface="Wingdings" panose="05000000000000000000" pitchFamily="2" charset="2"/>
                  </a:rPr>
                  <a:t> antenne</a:t>
                </a:r>
              </a:p>
              <a:p>
                <a:pPr/>
                <a:endParaRPr lang="fr-FR" sz="1800" b="0" baseline="0" dirty="0" smtClean="0">
                  <a:cs typeface="Calibri" panose="020F0502020204030204"/>
                  <a:sym typeface="Wingdings" panose="05000000000000000000" pitchFamily="2" charset="2"/>
                </a:endParaRPr>
              </a:p>
              <a:p>
                <a:pPr/>
                <a:r>
                  <a:rPr lang="fr-FR" sz="1800" b="0" baseline="0" dirty="0" smtClean="0">
                    <a:cs typeface="Calibri" panose="020F0502020204030204"/>
                    <a:sym typeface="Wingdings" panose="05000000000000000000" pitchFamily="2" charset="2"/>
                  </a:rPr>
                  <a:t>Le délai de phase </a:t>
                </a:r>
                <a:r>
                  <a:rPr lang="fr-FR" sz="1800" b="0" baseline="0" dirty="0" err="1" smtClean="0">
                    <a:cs typeface="Calibri" panose="020F0502020204030204"/>
                    <a:sym typeface="Wingdings" panose="05000000000000000000" pitchFamily="2" charset="2"/>
                  </a:rPr>
                  <a:t>théo</a:t>
                </a:r>
                <a:r>
                  <a:rPr lang="fr-FR" sz="1800" b="0" baseline="0" dirty="0" smtClean="0">
                    <a:cs typeface="Calibri" panose="020F0502020204030204"/>
                    <a:sym typeface="Wingdings" panose="05000000000000000000" pitchFamily="2" charset="2"/>
                  </a:rPr>
                  <a:t> correspond aux courbes rouges dans plot délai de phase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50906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b="0" baseline="0" dirty="0" smtClean="0">
              <a:cs typeface="Calibri" panose="020F0502020204030204"/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3212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baseline="0" dirty="0" err="1" smtClean="0">
                <a:cs typeface="Calibri" panose="020F0502020204030204"/>
                <a:sym typeface="Wingdings" panose="05000000000000000000" pitchFamily="2" charset="2"/>
              </a:rPr>
              <a:t>Simu</a:t>
            </a:r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 panneau avec absorbants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7809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baseline="0" dirty="0" err="1" smtClean="0">
                <a:cs typeface="Calibri" panose="020F0502020204030204"/>
                <a:sym typeface="Wingdings" panose="05000000000000000000" pitchFamily="2" charset="2"/>
              </a:rPr>
              <a:t>Simu</a:t>
            </a:r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 panneau avec absorbants</a:t>
            </a:r>
          </a:p>
          <a:p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Les courbes sont exactement les mêmes (mêmes valeurs) </a:t>
            </a:r>
            <a:r>
              <a:rPr lang="fr-FR" sz="1800" b="0" baseline="0" dirty="0" err="1" smtClean="0">
                <a:cs typeface="Calibri" panose="020F0502020204030204"/>
                <a:sym typeface="Wingdings" panose="05000000000000000000" pitchFamily="2" charset="2"/>
              </a:rPr>
              <a:t>qd</a:t>
            </a:r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 </a:t>
            </a:r>
            <a:r>
              <a:rPr lang="fr-FR" sz="1800" b="0" baseline="0" dirty="0" err="1" smtClean="0">
                <a:cs typeface="Calibri" panose="020F0502020204030204"/>
                <a:sym typeface="Wingdings" panose="05000000000000000000" pitchFamily="2" charset="2"/>
              </a:rPr>
              <a:t>interféro</a:t>
            </a:r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 1</a:t>
            </a:r>
            <a:r>
              <a:rPr lang="fr-FR" sz="1800" b="0" baseline="30000" dirty="0" smtClean="0">
                <a:cs typeface="Calibri" panose="020F0502020204030204"/>
                <a:sym typeface="Wingdings" panose="05000000000000000000" pitchFamily="2" charset="2"/>
              </a:rPr>
              <a:t>er</a:t>
            </a:r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 ordre non ambigu </a:t>
            </a:r>
            <a:r>
              <a:rPr lang="fr-FR" sz="1800" b="0" baseline="0" smtClean="0">
                <a:cs typeface="Calibri" panose="020F0502020204030204"/>
                <a:sym typeface="Wingdings" panose="05000000000000000000" pitchFamily="2" charset="2"/>
              </a:rPr>
              <a:t>(entre -35 et 35°)</a:t>
            </a:r>
            <a:endParaRPr lang="fr-FR" sz="1800" b="0" baseline="0" dirty="0" smtClean="0">
              <a:cs typeface="Calibri" panose="020F0502020204030204"/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6088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cs typeface="Calibri" panose="020F0502020204030204"/>
              </a:rPr>
              <a:t>On veut 2 panneaux de 90° : Ok en azimut mais en polar croisée élévation devient azimut </a:t>
            </a:r>
            <a:r>
              <a:rPr lang="fr-FR" sz="1200" dirty="0">
                <a:cs typeface="Calibri" panose="020F0502020204030204"/>
                <a:sym typeface="Wingdings" panose="05000000000000000000" pitchFamily="2" charset="2"/>
              </a:rPr>
              <a:t> à 6 GHz</a:t>
            </a:r>
            <a:r>
              <a:rPr lang="fr-FR" sz="1200" baseline="0" dirty="0">
                <a:cs typeface="Calibri" panose="020F0502020204030204"/>
                <a:sym typeface="Wingdings" panose="05000000000000000000" pitchFamily="2" charset="2"/>
              </a:rPr>
              <a:t> on est à -7,5dB.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>
              <a:cs typeface="Calibri" panose="020F050202020403020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cs typeface="Calibri" panose="020F0502020204030204"/>
              </a:rPr>
              <a:t>Le diagramme omni en élévation posera problème pour la polar croisée (</a:t>
            </a:r>
            <a:r>
              <a:rPr lang="fr-FR" sz="1200" dirty="0" err="1">
                <a:cs typeface="Calibri" panose="020F0502020204030204"/>
              </a:rPr>
              <a:t>diag</a:t>
            </a:r>
            <a:r>
              <a:rPr lang="fr-FR" sz="1200" baseline="0" dirty="0">
                <a:cs typeface="Calibri" panose="020F0502020204030204"/>
              </a:rPr>
              <a:t> azimut devient élévation et inversement ; augmente erreur </a:t>
            </a:r>
            <a:r>
              <a:rPr lang="fr-FR" sz="1200" baseline="0" dirty="0" err="1">
                <a:cs typeface="Calibri" panose="020F0502020204030204"/>
              </a:rPr>
              <a:t>gonio</a:t>
            </a:r>
            <a:r>
              <a:rPr lang="fr-FR" sz="1200" baseline="0" dirty="0">
                <a:cs typeface="Calibri" panose="020F0502020204030204"/>
              </a:rPr>
              <a:t>) &amp; également avec les réflexions sur le mât / autres antennes (Rayonnement arrière important)</a:t>
            </a:r>
            <a:endParaRPr lang="fr-FR" sz="1200" b="1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62889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Avec SODA il y a 2 lignes qui se chevauchent sur [50;90°]  ambigu</a:t>
            </a:r>
          </a:p>
          <a:p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Il faudra choisir des distances SODA plus petites à 18 GHz</a:t>
            </a:r>
            <a:endParaRPr lang="fr-FR" sz="1800" b="0" baseline="0" dirty="0" smtClean="0">
              <a:cs typeface="Calibri" panose="020F0502020204030204"/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6437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Il faudra faire des optimisation selon plusieurs sous-bandes pour trouver les distances SODA permettant de ne pas être ambigu (inutile de jouer sur la précision car très bonne).</a:t>
            </a:r>
            <a:endParaRPr lang="fr-FR" sz="1800" b="0" baseline="0" dirty="0" smtClean="0">
              <a:cs typeface="Calibri" panose="020F0502020204030204"/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991347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800" b="0" baseline="0" dirty="0" smtClean="0">
                <a:cs typeface="Calibri" panose="020F0502020204030204"/>
                <a:sym typeface="Wingdings" panose="05000000000000000000" pitchFamily="2" charset="2"/>
              </a:rPr>
              <a:t>λ</a:t>
            </a:r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9GHz = 33,33mm</a:t>
            </a:r>
          </a:p>
          <a:p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D1 = 4,31*</a:t>
            </a:r>
            <a:r>
              <a:rPr lang="el-GR" sz="1800" b="0" baseline="0" dirty="0" smtClean="0">
                <a:cs typeface="Calibri" panose="020F0502020204030204"/>
                <a:sym typeface="Wingdings" panose="05000000000000000000" pitchFamily="2" charset="2"/>
              </a:rPr>
              <a:t>λ</a:t>
            </a:r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9GHz </a:t>
            </a:r>
          </a:p>
          <a:p>
            <a:endParaRPr lang="fr-FR" sz="1800" b="0" baseline="0" dirty="0" smtClean="0">
              <a:cs typeface="Calibri" panose="020F0502020204030204"/>
              <a:sym typeface="Wingdings" panose="05000000000000000000" pitchFamily="2" charset="2"/>
            </a:endParaRPr>
          </a:p>
          <a:p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Est-ce que si on prend un </a:t>
            </a:r>
            <a:r>
              <a:rPr lang="fr-FR" sz="1800" b="0" baseline="0" dirty="0" err="1" smtClean="0">
                <a:cs typeface="Calibri" panose="020F0502020204030204"/>
                <a:sym typeface="Wingdings" panose="05000000000000000000" pitchFamily="2" charset="2"/>
              </a:rPr>
              <a:t>coeff</a:t>
            </a:r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 (ex 2,3) ça sera ok avec 2pi ?</a:t>
            </a:r>
            <a:endParaRPr lang="fr-FR" sz="1800" b="0" baseline="0" dirty="0" smtClean="0">
              <a:cs typeface="Calibri" panose="020F0502020204030204"/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634894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Mesure panneau symétrique % plaque.</a:t>
            </a:r>
          </a:p>
          <a:p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Pas 1°</a:t>
            </a:r>
          </a:p>
          <a:p>
            <a:endParaRPr lang="fr-FR" sz="1800" b="0" baseline="0" dirty="0" smtClean="0">
              <a:cs typeface="Calibri" panose="020F0502020204030204"/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874976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L’écart de précision mesure-</a:t>
            </a:r>
            <a:r>
              <a:rPr lang="fr-FR" sz="1800" b="0" baseline="0" dirty="0" err="1" smtClean="0">
                <a:cs typeface="Calibri" panose="020F0502020204030204"/>
                <a:sym typeface="Wingdings" panose="05000000000000000000" pitchFamily="2" charset="2"/>
              </a:rPr>
              <a:t>simu</a:t>
            </a:r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 pourra être amélioré quand on fera une mesure très précise (placement antenne, plaque…).</a:t>
            </a:r>
          </a:p>
          <a:p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Le fait que la précision soit bonne à 18GHz montre que même avec </a:t>
            </a:r>
            <a:r>
              <a:rPr lang="fr-FR" sz="1800" b="1" baseline="0" dirty="0" err="1" smtClean="0">
                <a:cs typeface="Calibri" panose="020F0502020204030204"/>
                <a:sym typeface="Wingdings" panose="05000000000000000000" pitchFamily="2" charset="2"/>
              </a:rPr>
              <a:t>bcp</a:t>
            </a:r>
            <a:r>
              <a:rPr lang="fr-FR" sz="1800" b="1" baseline="0" dirty="0" smtClean="0">
                <a:cs typeface="Calibri" panose="020F0502020204030204"/>
                <a:sym typeface="Wingdings" panose="05000000000000000000" pitchFamily="2" charset="2"/>
              </a:rPr>
              <a:t> d’incertitude </a:t>
            </a:r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(pas placé à 143,75mm exactement, pas au centre de la </a:t>
            </a:r>
            <a:r>
              <a:rPr lang="fr-FR" sz="1800" b="0" baseline="0" dirty="0" err="1" smtClean="0">
                <a:cs typeface="Calibri" panose="020F0502020204030204"/>
                <a:sym typeface="Wingdings" panose="05000000000000000000" pitchFamily="2" charset="2"/>
              </a:rPr>
              <a:t>starlab</a:t>
            </a:r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…) on a tout de même des </a:t>
            </a:r>
            <a:r>
              <a:rPr lang="fr-FR" sz="1800" b="1" baseline="0" dirty="0" smtClean="0">
                <a:cs typeface="Calibri" panose="020F0502020204030204"/>
                <a:sym typeface="Wingdings" panose="05000000000000000000" pitchFamily="2" charset="2"/>
              </a:rPr>
              <a:t>valeurs cohérentes </a:t>
            </a:r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!!</a:t>
            </a:r>
            <a:endParaRPr lang="fr-FR" sz="1800" b="0" baseline="0" dirty="0" smtClean="0">
              <a:cs typeface="Calibri" panose="020F0502020204030204"/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890421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baseline="0" dirty="0">
                <a:cs typeface="Calibri" panose="020F0502020204030204"/>
              </a:rPr>
              <a:t>Peut aussi utiliser récepteurs jusqu’à 6GHz mais pas synchrones.</a:t>
            </a:r>
          </a:p>
          <a:p>
            <a:r>
              <a:rPr lang="fr-FR" sz="1800" b="0" baseline="0" dirty="0">
                <a:cs typeface="Calibri" panose="020F0502020204030204"/>
              </a:rPr>
              <a:t>Pour limiter réflexions sur sol on pourra se positionner assez haut (quelques mètres, selon </a:t>
            </a:r>
            <a:r>
              <a:rPr lang="fr-FR" sz="1800" b="0" baseline="0" dirty="0" err="1">
                <a:cs typeface="Calibri" panose="020F0502020204030204"/>
              </a:rPr>
              <a:t>frq</a:t>
            </a:r>
            <a:r>
              <a:rPr lang="fr-FR" sz="1800" b="0" baseline="0" dirty="0">
                <a:cs typeface="Calibri" panose="020F0502020204030204"/>
              </a:rPr>
              <a:t>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108732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baseline="0" dirty="0">
                <a:cs typeface="Calibri" panose="020F0502020204030204"/>
              </a:rPr>
              <a:t>La ligne est pas 50 Ohms (en th 37,8 Ohms)</a:t>
            </a:r>
          </a:p>
          <a:p>
            <a:r>
              <a:rPr lang="fr-FR" sz="1800" b="0" baseline="0" dirty="0">
                <a:cs typeface="Calibri" panose="020F0502020204030204"/>
              </a:rPr>
              <a:t>Dans </a:t>
            </a:r>
            <a:r>
              <a:rPr lang="fr-FR" sz="1800" b="0" baseline="0" dirty="0" err="1">
                <a:cs typeface="Calibri" panose="020F0502020204030204"/>
              </a:rPr>
              <a:t>cst</a:t>
            </a:r>
            <a:r>
              <a:rPr lang="fr-FR" sz="1800" b="0" baseline="0" dirty="0">
                <a:cs typeface="Calibri" panose="020F0502020204030204"/>
              </a:rPr>
              <a:t> je trouve un substrat « Arlon </a:t>
            </a:r>
            <a:r>
              <a:rPr lang="fr-FR" sz="1800" b="0" baseline="0" dirty="0" err="1">
                <a:cs typeface="Calibri" panose="020F0502020204030204"/>
              </a:rPr>
              <a:t>CuClad</a:t>
            </a:r>
            <a:r>
              <a:rPr lang="fr-FR" sz="1800" b="0" baseline="0" dirty="0">
                <a:cs typeface="Calibri" panose="020F0502020204030204"/>
              </a:rPr>
              <a:t> 217 » avec esp=2,2.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321365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baseline="0" dirty="0">
                <a:cs typeface="Calibri" panose="020F0502020204030204"/>
              </a:rPr>
              <a:t>Sinusoïde amortie : surface </a:t>
            </a:r>
            <a:r>
              <a:rPr lang="fr-FR" sz="1800" b="0" baseline="0" dirty="0" err="1">
                <a:cs typeface="Calibri" panose="020F0502020204030204"/>
              </a:rPr>
              <a:t>bend</a:t>
            </a:r>
            <a:r>
              <a:rPr lang="fr-FR" sz="1800" b="0" baseline="0" dirty="0">
                <a:cs typeface="Calibri" panose="020F0502020204030204"/>
              </a:rPr>
              <a:t> de 79,2645mm</a:t>
            </a:r>
          </a:p>
          <a:p>
            <a:r>
              <a:rPr lang="fr-FR" sz="1800" b="0" baseline="0" dirty="0">
                <a:cs typeface="Calibri" panose="020F0502020204030204"/>
              </a:rPr>
              <a:t>L’alimentation de l’antenne sera positionnée à gauche.</a:t>
            </a:r>
          </a:p>
          <a:p>
            <a:r>
              <a:rPr lang="fr-FR" sz="1800" b="0" baseline="0" dirty="0">
                <a:cs typeface="Calibri" panose="020F0502020204030204"/>
              </a:rPr>
              <a:t>Bloc du bas différent car premier jet où j’avais prit bloc de 10cm (taille antenne)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183332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56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315356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>
                <a:cs typeface="Calibri" panose="020F0502020204030204"/>
              </a:rPr>
              <a:t>Les sous-bandes vont dépendre</a:t>
            </a:r>
            <a:r>
              <a:rPr lang="fr-FR" sz="1800" baseline="0" dirty="0">
                <a:cs typeface="Calibri" panose="020F0502020204030204"/>
              </a:rPr>
              <a:t> surtout de l’ambiguïté via l’</a:t>
            </a:r>
            <a:r>
              <a:rPr lang="fr-FR" sz="1800" baseline="0" dirty="0" err="1">
                <a:cs typeface="Calibri" panose="020F0502020204030204"/>
              </a:rPr>
              <a:t>interféro</a:t>
            </a:r>
            <a:r>
              <a:rPr lang="fr-FR" sz="1800" baseline="0" dirty="0">
                <a:cs typeface="Calibri" panose="020F0502020204030204"/>
              </a:rPr>
              <a:t> et l’écart entre les éléments.</a:t>
            </a:r>
            <a:endParaRPr lang="fr-FR" sz="1800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57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1065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0" baseline="0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259214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Plan de coupe Phi(</a:t>
            </a:r>
            <a:r>
              <a:rPr lang="fr-FR" sz="1800" b="0" baseline="0" dirty="0" err="1" smtClean="0">
                <a:cs typeface="Calibri" panose="020F0502020204030204"/>
                <a:sym typeface="Wingdings" panose="05000000000000000000" pitchFamily="2" charset="2"/>
              </a:rPr>
              <a:t>Theta</a:t>
            </a:r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=90)</a:t>
            </a:r>
          </a:p>
          <a:p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En </a:t>
            </a:r>
            <a:r>
              <a:rPr lang="fr-FR" sz="1800" b="0" baseline="0" dirty="0" err="1" smtClean="0">
                <a:cs typeface="Calibri" panose="020F0502020204030204"/>
                <a:sym typeface="Wingdings" panose="05000000000000000000" pitchFamily="2" charset="2"/>
              </a:rPr>
              <a:t>théo</a:t>
            </a:r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 : RSB=0dB</a:t>
            </a:r>
          </a:p>
          <a:p>
            <a:endParaRPr lang="fr-FR" sz="1800" b="0" baseline="0" dirty="0" smtClean="0">
              <a:cs typeface="Calibri" panose="020F0502020204030204"/>
              <a:sym typeface="Wingdings" panose="05000000000000000000" pitchFamily="2" charset="2"/>
            </a:endParaRPr>
          </a:p>
          <a:p>
            <a:r>
              <a:rPr lang="fr-FR" sz="1800" dirty="0" smtClean="0"/>
              <a:t>d2 = 115mm ; d1 = 1,25*d2 = 143,75mm</a:t>
            </a:r>
          </a:p>
          <a:p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Lambda/2  à 1GHz = 150mm</a:t>
            </a:r>
          </a:p>
          <a:p>
            <a:endParaRPr lang="fr-FR" sz="1800" b="0" baseline="0" dirty="0" smtClean="0">
              <a:cs typeface="Calibri" panose="020F0502020204030204"/>
              <a:sym typeface="Wingdings" panose="05000000000000000000" pitchFamily="2" charset="2"/>
            </a:endParaRPr>
          </a:p>
          <a:p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L’écart entre la mesure (vert) et la théorie (bleu) illustre le fait qu’on travaille avec des antennes </a:t>
            </a:r>
            <a:r>
              <a:rPr lang="fr-FR" sz="1800" b="1" baseline="0" dirty="0" smtClean="0">
                <a:cs typeface="Calibri" panose="020F0502020204030204"/>
                <a:sym typeface="Wingdings" panose="05000000000000000000" pitchFamily="2" charset="2"/>
              </a:rPr>
              <a:t>anisotropes &amp; hétérogènes </a:t>
            </a:r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(en théorie considère isotrope et </a:t>
            </a:r>
            <a:r>
              <a:rPr lang="fr-FR" sz="1800" b="1" baseline="0" dirty="0" smtClean="0">
                <a:cs typeface="Calibri" panose="020F0502020204030204"/>
                <a:sym typeface="Wingdings" panose="05000000000000000000" pitchFamily="2" charset="2"/>
              </a:rPr>
              <a:t>homogène</a:t>
            </a:r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)  influe sur la précision du système (écart entre </a:t>
            </a:r>
            <a:r>
              <a:rPr lang="fr-FR" sz="1800" b="0" baseline="0" dirty="0" err="1" smtClean="0">
                <a:cs typeface="Calibri" panose="020F0502020204030204"/>
                <a:sym typeface="Wingdings" panose="05000000000000000000" pitchFamily="2" charset="2"/>
              </a:rPr>
              <a:t>théo</a:t>
            </a:r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 et mesure).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58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618878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b="0" baseline="0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59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45944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>
                <a:cs typeface="Calibri" panose="020F0502020204030204"/>
              </a:rPr>
              <a:t>Les sous-bandes vont dépendre</a:t>
            </a:r>
            <a:r>
              <a:rPr lang="fr-FR" sz="1800" baseline="0" dirty="0">
                <a:cs typeface="Calibri" panose="020F0502020204030204"/>
              </a:rPr>
              <a:t> surtout de l’ambiguïté via l’</a:t>
            </a:r>
            <a:r>
              <a:rPr lang="fr-FR" sz="1800" baseline="0" dirty="0" err="1">
                <a:cs typeface="Calibri" panose="020F0502020204030204"/>
              </a:rPr>
              <a:t>interféro</a:t>
            </a:r>
            <a:r>
              <a:rPr lang="fr-FR" sz="1800" baseline="0" dirty="0">
                <a:cs typeface="Calibri" panose="020F0502020204030204"/>
              </a:rPr>
              <a:t> et l’écart entre les éléments.</a:t>
            </a:r>
            <a:endParaRPr lang="fr-FR" sz="1800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60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668312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aseline="0" dirty="0">
                <a:cs typeface="Calibri" panose="020F0502020204030204"/>
              </a:rPr>
              <a:t>Implique perte de gain en haut de bande (-2,5dB entre 24 et 40 GHz</a:t>
            </a:r>
            <a:r>
              <a:rPr lang="fr-FR" sz="1200" baseline="0" dirty="0" smtClean="0">
                <a:cs typeface="Calibri" panose="020F0502020204030204"/>
              </a:rPr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aseline="0" smtClean="0">
                <a:cs typeface="Calibri" panose="020F0502020204030204"/>
              </a:rPr>
              <a:t>À 10, 24 et 40 </a:t>
            </a:r>
            <a:r>
              <a:rPr lang="fr-FR" sz="1200" baseline="0" dirty="0" smtClean="0">
                <a:cs typeface="Calibri" panose="020F0502020204030204"/>
              </a:rPr>
              <a:t>GHz : censé avoir même gain à 180° (pas </a:t>
            </a:r>
            <a:r>
              <a:rPr lang="fr-FR" sz="1200" baseline="0" smtClean="0">
                <a:cs typeface="Calibri" panose="020F0502020204030204"/>
              </a:rPr>
              <a:t>bien normalisé)</a:t>
            </a:r>
            <a:endParaRPr lang="fr-FR" sz="1200" baseline="0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/>
              <a:t>61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7384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baseline="0" dirty="0">
                <a:cs typeface="Calibri" panose="020F0502020204030204"/>
              </a:rPr>
              <a:t>L’ouverture est bien estimée par CST en élévation car pointe tjrs en face antenne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9469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baseline="0" dirty="0">
                <a:cs typeface="Calibri" panose="020F0502020204030204"/>
              </a:rPr>
              <a:t>On remarque que l’ouverture reste assez stable ensuite (idem pour -3 (≈50°) et -5dB (65°)), mais être changé via effet réseau en + haute bande.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0" baseline="0" dirty="0">
              <a:cs typeface="Calibri" panose="020F050202020403020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baseline="0" dirty="0">
                <a:cs typeface="Calibri" panose="020F0502020204030204"/>
              </a:rPr>
              <a:t>L’ouverture est bien estimée par CST en élévation car pointe tjrs en face antenne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0" baseline="0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032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dirty="0">
                <a:cs typeface="Calibri" panose="020F0502020204030204"/>
              </a:rPr>
              <a:t>Gain : Pic à 4 GHz puis -0,5dB ensuite </a:t>
            </a:r>
            <a:r>
              <a:rPr lang="fr-FR" sz="1200" b="0" dirty="0">
                <a:cs typeface="Calibri" panose="020F0502020204030204"/>
                <a:sym typeface="Wingdings" panose="05000000000000000000" pitchFamily="2" charset="2"/>
              </a:rPr>
              <a:t> amélioration de la directivité (moins important que précédemment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6953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baseline="0" dirty="0">
                <a:cs typeface="Calibri" panose="020F0502020204030204"/>
              </a:rPr>
              <a:t>Ok pour voir 180° (chaque antenne fait -45/45°), mais pour limiter erreur précision à -90/90° (ouverture antenne) on prévoyait initialement d’utiliser les autres panneaux </a:t>
            </a:r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 compliqué ici puisqu’il y aura (à part au milieu) des zones d’ombres.</a:t>
            </a:r>
          </a:p>
          <a:p>
            <a:endParaRPr lang="fr-FR" sz="1800" b="0" baseline="0" dirty="0">
              <a:cs typeface="Calibri" panose="020F0502020204030204"/>
              <a:sym typeface="Wingdings" panose="05000000000000000000" pitchFamily="2" charset="2"/>
            </a:endParaRPr>
          </a:p>
          <a:p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On ne pas non plus définir en amont via l’</a:t>
            </a:r>
            <a:r>
              <a:rPr lang="fr-FR" sz="1800" b="0" baseline="0" dirty="0" err="1">
                <a:cs typeface="Calibri" panose="020F0502020204030204"/>
                <a:sym typeface="Wingdings" panose="05000000000000000000" pitchFamily="2" charset="2"/>
              </a:rPr>
              <a:t>intéféro</a:t>
            </a:r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 corrélative les angles problématiques puisqu’on aura juste une réponse de l’</a:t>
            </a:r>
            <a:r>
              <a:rPr lang="fr-FR" sz="1800" b="0" baseline="0" dirty="0" err="1">
                <a:cs typeface="Calibri" panose="020F0502020204030204"/>
                <a:sym typeface="Wingdings" panose="05000000000000000000" pitchFamily="2" charset="2"/>
              </a:rPr>
              <a:t>algo</a:t>
            </a:r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, pas d’info sur les angles.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9503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810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904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624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711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690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893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677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24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744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930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546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93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1.png"/><Relationship Id="rId7" Type="http://schemas.openxmlformats.org/officeDocument/2006/relationships/image" Target="../media/image3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1.png"/><Relationship Id="rId7" Type="http://schemas.openxmlformats.org/officeDocument/2006/relationships/image" Target="../media/image3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1.png"/><Relationship Id="rId7" Type="http://schemas.openxmlformats.org/officeDocument/2006/relationships/image" Target="../media/image3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image" Target="../media/image1.png"/><Relationship Id="rId7" Type="http://schemas.openxmlformats.org/officeDocument/2006/relationships/image" Target="../media/image4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1.png"/><Relationship Id="rId7" Type="http://schemas.openxmlformats.org/officeDocument/2006/relationships/image" Target="../media/image4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emf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image" Target="../media/image1.png"/><Relationship Id="rId7" Type="http://schemas.openxmlformats.org/officeDocument/2006/relationships/image" Target="../media/image50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emf"/><Relationship Id="rId5" Type="http://schemas.openxmlformats.org/officeDocument/2006/relationships/image" Target="../media/image48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4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emf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30.jpe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image" Target="../media/image1.png"/><Relationship Id="rId7" Type="http://schemas.openxmlformats.org/officeDocument/2006/relationships/image" Target="../media/image60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emf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emf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6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emf"/><Relationship Id="rId5" Type="http://schemas.openxmlformats.org/officeDocument/2006/relationships/image" Target="../media/image64.emf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emf"/><Relationship Id="rId5" Type="http://schemas.openxmlformats.org/officeDocument/2006/relationships/image" Target="../media/image67.emf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3" Type="http://schemas.openxmlformats.org/officeDocument/2006/relationships/image" Target="../media/image1.png"/><Relationship Id="rId7" Type="http://schemas.openxmlformats.org/officeDocument/2006/relationships/image" Target="../media/image69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emf"/><Relationship Id="rId5" Type="http://schemas.openxmlformats.org/officeDocument/2006/relationships/image" Target="../media/image48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1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6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emf"/><Relationship Id="rId5" Type="http://schemas.openxmlformats.org/officeDocument/2006/relationships/image" Target="../media/image74.emf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1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890.png"/><Relationship Id="rId4" Type="http://schemas.openxmlformats.org/officeDocument/2006/relationships/image" Target="../media/image2.png"/><Relationship Id="rId9" Type="http://schemas.openxmlformats.org/officeDocument/2006/relationships/image" Target="../media/image7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1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890.png"/><Relationship Id="rId4" Type="http://schemas.openxmlformats.org/officeDocument/2006/relationships/image" Target="../media/image2.png"/><Relationship Id="rId9" Type="http://schemas.openxmlformats.org/officeDocument/2006/relationships/image" Target="../media/image79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1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0.png"/><Relationship Id="rId10" Type="http://schemas.openxmlformats.org/officeDocument/2006/relationships/image" Target="../media/image86.png"/><Relationship Id="rId4" Type="http://schemas.openxmlformats.org/officeDocument/2006/relationships/image" Target="../media/image2.png"/><Relationship Id="rId9" Type="http://schemas.openxmlformats.org/officeDocument/2006/relationships/image" Target="../media/image8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1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0.png"/><Relationship Id="rId10" Type="http://schemas.openxmlformats.org/officeDocument/2006/relationships/image" Target="../media/image87.png"/><Relationship Id="rId4" Type="http://schemas.openxmlformats.org/officeDocument/2006/relationships/image" Target="../media/image2.png"/><Relationship Id="rId9" Type="http://schemas.openxmlformats.org/officeDocument/2006/relationships/image" Target="../media/image8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1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0.png"/><Relationship Id="rId10" Type="http://schemas.openxmlformats.org/officeDocument/2006/relationships/image" Target="../media/image87.png"/><Relationship Id="rId4" Type="http://schemas.openxmlformats.org/officeDocument/2006/relationships/image" Target="../media/image2.png"/><Relationship Id="rId9" Type="http://schemas.openxmlformats.org/officeDocument/2006/relationships/image" Target="../media/image8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1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89.png"/><Relationship Id="rId10" Type="http://schemas.openxmlformats.org/officeDocument/2006/relationships/image" Target="../media/image93.png"/><Relationship Id="rId4" Type="http://schemas.openxmlformats.org/officeDocument/2006/relationships/image" Target="../media/image2.png"/><Relationship Id="rId9" Type="http://schemas.openxmlformats.org/officeDocument/2006/relationships/image" Target="../media/image86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1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2.png"/><Relationship Id="rId9" Type="http://schemas.openxmlformats.org/officeDocument/2006/relationships/image" Target="../media/image88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1.png"/><Relationship Id="rId7" Type="http://schemas.openxmlformats.org/officeDocument/2006/relationships/image" Target="../media/image92.png"/><Relationship Id="rId12" Type="http://schemas.openxmlformats.org/officeDocument/2006/relationships/image" Target="../media/image9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97.png"/><Relationship Id="rId5" Type="http://schemas.openxmlformats.org/officeDocument/2006/relationships/image" Target="../media/image89.png"/><Relationship Id="rId10" Type="http://schemas.openxmlformats.org/officeDocument/2006/relationships/image" Target="../media/image96.png"/><Relationship Id="rId4" Type="http://schemas.openxmlformats.org/officeDocument/2006/relationships/image" Target="../media/image2.png"/><Relationship Id="rId9" Type="http://schemas.openxmlformats.org/officeDocument/2006/relationships/image" Target="../media/image8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1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9.png"/><Relationship Id="rId10" Type="http://schemas.openxmlformats.org/officeDocument/2006/relationships/image" Target="../media/image100.png"/><Relationship Id="rId4" Type="http://schemas.openxmlformats.org/officeDocument/2006/relationships/image" Target="../media/image2.png"/><Relationship Id="rId9" Type="http://schemas.openxmlformats.org/officeDocument/2006/relationships/image" Target="../media/image8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1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101.png"/><Relationship Id="rId10" Type="http://schemas.openxmlformats.org/officeDocument/2006/relationships/image" Target="../media/image102.png"/><Relationship Id="rId4" Type="http://schemas.openxmlformats.org/officeDocument/2006/relationships/image" Target="../media/image2.png"/><Relationship Id="rId9" Type="http://schemas.openxmlformats.org/officeDocument/2006/relationships/image" Target="../media/image8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png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.jpeg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emf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8.emf"/><Relationship Id="rId4" Type="http://schemas.openxmlformats.org/officeDocument/2006/relationships/image" Target="../media/image2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.png"/><Relationship Id="rId7" Type="http://schemas.openxmlformats.org/officeDocument/2006/relationships/image" Target="../media/image11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aeue.2015.05.017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doi.org/10.1038/s41598-021-92051-z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doi.org/10.1049/iet-map.2017.0189" TargetMode="External"/><Relationship Id="rId4" Type="http://schemas.openxmlformats.org/officeDocument/2006/relationships/hyperlink" Target="https://doi.org/10.3390/electronics10121377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xmlns="" id="{FFD48BC7-DC40-47DE-87EE-9F4B6ECB9A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xmlns="" id="{E502BBC7-2C76-46F3-BC24-5985BC13DB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xmlns="" id="{C7F28D52-2A5F-4D23-81AE-7CB8B591C7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" y="2258407"/>
            <a:ext cx="11961961" cy="2764028"/>
          </a:xfrm>
        </p:spPr>
        <p:txBody>
          <a:bodyPr anchor="ctr">
            <a:normAutofit fontScale="90000"/>
          </a:bodyPr>
          <a:lstStyle/>
          <a:p>
            <a:r>
              <a:rPr lang="de-DE" sz="7200" dirty="0" err="1"/>
              <a:t>Présentation</a:t>
            </a:r>
            <a:r>
              <a:rPr lang="de-DE" sz="7200" dirty="0"/>
              <a:t> </a:t>
            </a:r>
            <a:r>
              <a:rPr lang="de-DE" sz="7200" dirty="0" err="1"/>
              <a:t>avancement</a:t>
            </a:r>
            <a:r>
              <a:rPr lang="de-DE" sz="7200" dirty="0"/>
              <a:t> </a:t>
            </a:r>
            <a:r>
              <a:rPr lang="de-DE" sz="7200" dirty="0" err="1"/>
              <a:t>thèse</a:t>
            </a:r>
            <a:r>
              <a:rPr lang="de-DE" sz="7200" dirty="0"/>
              <a:t/>
            </a:r>
            <a:br>
              <a:rPr lang="de-DE" sz="7200" dirty="0"/>
            </a:br>
            <a:r>
              <a:rPr lang="de-DE" sz="7200" dirty="0"/>
              <a:t/>
            </a:r>
            <a:br>
              <a:rPr lang="de-DE" sz="7200" dirty="0"/>
            </a:br>
            <a:r>
              <a:rPr lang="de-DE" sz="3200" i="1" dirty="0" err="1">
                <a:cs typeface="Calibri Light"/>
              </a:rPr>
              <a:t>Etude</a:t>
            </a:r>
            <a:r>
              <a:rPr lang="de-DE" sz="3200" i="1" dirty="0">
                <a:cs typeface="Calibri Light"/>
              </a:rPr>
              <a:t> et </a:t>
            </a:r>
            <a:r>
              <a:rPr lang="de-DE" sz="3200" i="1" dirty="0" err="1">
                <a:cs typeface="Calibri Light"/>
              </a:rPr>
              <a:t>réalisation</a:t>
            </a:r>
            <a:r>
              <a:rPr lang="de-DE" sz="3200" i="1" dirty="0">
                <a:cs typeface="Calibri Light"/>
              </a:rPr>
              <a:t> </a:t>
            </a:r>
            <a:r>
              <a:rPr lang="de-DE" sz="3200" i="1" dirty="0" err="1">
                <a:cs typeface="Calibri Light"/>
              </a:rPr>
              <a:t>d'un</a:t>
            </a:r>
            <a:r>
              <a:rPr lang="de-DE" sz="3200" i="1" dirty="0">
                <a:cs typeface="Calibri Light"/>
              </a:rPr>
              <a:t> </a:t>
            </a:r>
            <a:r>
              <a:rPr lang="de-DE" sz="3200" i="1" dirty="0" err="1">
                <a:cs typeface="Calibri Light"/>
              </a:rPr>
              <a:t>Réseau</a:t>
            </a:r>
            <a:r>
              <a:rPr lang="de-DE" sz="3200" i="1" dirty="0">
                <a:cs typeface="Calibri Light"/>
              </a:rPr>
              <a:t> </a:t>
            </a:r>
            <a:r>
              <a:rPr lang="de-DE" sz="3200" i="1" dirty="0" err="1">
                <a:cs typeface="Calibri Light"/>
              </a:rPr>
              <a:t>Radiogoniométrique</a:t>
            </a:r>
            <a:r>
              <a:rPr lang="de-DE" sz="3200" i="1" dirty="0">
                <a:cs typeface="Calibri Light"/>
              </a:rPr>
              <a:t> large </a:t>
            </a:r>
            <a:r>
              <a:rPr lang="de-DE" sz="3200" i="1" dirty="0" err="1">
                <a:cs typeface="Calibri Light"/>
              </a:rPr>
              <a:t>bande</a:t>
            </a:r>
            <a:r>
              <a:rPr lang="de-DE" sz="3200" i="1" dirty="0">
                <a:cs typeface="Calibri Light"/>
              </a:rPr>
              <a:t> et </a:t>
            </a:r>
            <a:r>
              <a:rPr lang="de-DE" sz="3200" i="1" dirty="0" err="1">
                <a:cs typeface="Calibri Light"/>
              </a:rPr>
              <a:t>multipolarisation</a:t>
            </a:r>
            <a:endParaRPr lang="de-DE" sz="3200" i="1" dirty="0">
              <a:cs typeface="Calibri Ligh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</p:spPr>
        <p:txBody>
          <a:bodyPr anchor="ctr">
            <a:normAutofit/>
          </a:bodyPr>
          <a:lstStyle/>
          <a:p>
            <a:r>
              <a:rPr lang="de-DE" sz="2800" dirty="0">
                <a:cs typeface="Calibri"/>
              </a:rPr>
              <a:t>Julien Harel – </a:t>
            </a:r>
            <a:r>
              <a:rPr lang="de-DE" sz="2800" dirty="0" smtClean="0">
                <a:cs typeface="Calibri"/>
              </a:rPr>
              <a:t>13/01/2023</a:t>
            </a:r>
            <a:endParaRPr lang="de-DE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629484E-3792-4B3D-89AD-7C8A1ED0E0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 5">
            <a:extLst>
              <a:ext uri="{FF2B5EF4-FFF2-40B4-BE49-F238E27FC236}">
                <a16:creationId xmlns:a16="http://schemas.microsoft.com/office/drawing/2014/main" xmlns="" id="{76B5E1A4-35B9-466D-9419-429FEAD0F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51" y="-7264"/>
            <a:ext cx="2743200" cy="1179095"/>
          </a:xfrm>
          <a:prstGeom prst="rect">
            <a:avLst/>
          </a:prstGeom>
        </p:spPr>
      </p:pic>
      <p:pic>
        <p:nvPicPr>
          <p:cNvPr id="6" name="Image 6">
            <a:extLst>
              <a:ext uri="{FF2B5EF4-FFF2-40B4-BE49-F238E27FC236}">
                <a16:creationId xmlns:a16="http://schemas.microsoft.com/office/drawing/2014/main" xmlns="" id="{8B025FCE-526F-4C02-89A4-D61AA45ADF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4588" y="-44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2029D5AD-8348-4446-B191-6A9B6FE03F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xmlns="" id="{A3F395A2-2B64-4749-BD93-2F159C7E1F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xmlns="" id="{5CF0135B-EAB8-4CA0-896C-2D897ECD28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8D67F5AB-004F-49F8-98F6-0F2341AA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Sommaire</a:t>
            </a: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7D4C312-C95E-43D8-84AA-72A222858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8930"/>
            <a:ext cx="10515600" cy="46090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+mj-lt"/>
              <a:buAutoNum type="romanUcPeriod"/>
            </a:pPr>
            <a:r>
              <a:rPr lang="fr-FR" sz="2200" dirty="0">
                <a:ea typeface="+mn-lt"/>
                <a:cs typeface="+mn-lt"/>
              </a:rPr>
              <a:t>AVA </a:t>
            </a:r>
            <a:r>
              <a:rPr lang="fr-FR" sz="2200" dirty="0" err="1">
                <a:ea typeface="+mn-lt"/>
                <a:cs typeface="+mn-lt"/>
              </a:rPr>
              <a:t>Chebyshev</a:t>
            </a:r>
            <a:endParaRPr lang="fr-FR" sz="2200" dirty="0">
              <a:ea typeface="+mn-lt"/>
              <a:cs typeface="+mn-lt"/>
            </a:endParaRP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 smtClean="0">
                <a:ea typeface="+mn-lt"/>
                <a:cs typeface="+mn-lt"/>
              </a:rPr>
              <a:t>Panneau </a:t>
            </a:r>
            <a:r>
              <a:rPr lang="fr-FR" sz="1800" dirty="0">
                <a:ea typeface="+mn-lt"/>
                <a:cs typeface="+mn-lt"/>
              </a:rPr>
              <a:t>AVA </a:t>
            </a:r>
            <a:r>
              <a:rPr lang="fr-FR" sz="1800" dirty="0" err="1">
                <a:ea typeface="+mn-lt"/>
                <a:cs typeface="+mn-lt"/>
              </a:rPr>
              <a:t>Chebyshev</a:t>
            </a:r>
            <a:endParaRPr lang="fr-FR" sz="1800" dirty="0">
              <a:ea typeface="+mn-lt"/>
              <a:cs typeface="+mn-lt"/>
            </a:endParaRP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 err="1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Simu</a:t>
            </a:r>
            <a:endParaRPr lang="fr-FR" sz="1400" dirty="0" smtClean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 smtClean="0">
                <a:ea typeface="+mn-lt"/>
                <a:cs typeface="+mn-lt"/>
              </a:rPr>
              <a:t>Réflecteur</a:t>
            </a:r>
            <a:endParaRPr lang="fr-FR" sz="1400" dirty="0">
              <a:ea typeface="+mn-lt"/>
              <a:cs typeface="+mn-lt"/>
            </a:endParaRP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Mesures</a:t>
            </a:r>
            <a:endParaRPr lang="fr-FR" sz="1800" dirty="0" smtClean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1</a:t>
            </a:r>
            <a:r>
              <a:rPr lang="fr-FR" sz="1400" baseline="300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ère</a:t>
            </a: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 Mesure</a:t>
            </a: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2</a:t>
            </a:r>
            <a:r>
              <a:rPr lang="fr-FR" sz="1400" baseline="300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ème</a:t>
            </a: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 mesure avec panneau </a:t>
            </a: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symétrique</a:t>
            </a: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Interférométrie</a:t>
            </a: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SODA</a:t>
            </a:r>
            <a:endParaRPr lang="fr-FR" sz="1400" dirty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Mesure (1</a:t>
            </a:r>
            <a:r>
              <a:rPr lang="fr-FR" sz="1400" baseline="300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er</a:t>
            </a:r>
            <a:r>
              <a:rPr lang="fr-FR" sz="14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 ordre et SODA</a:t>
            </a: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)</a:t>
            </a:r>
            <a:endParaRPr lang="fr-FR" sz="1800" dirty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AVA ondulée</a:t>
            </a:r>
          </a:p>
          <a:p>
            <a:pPr marL="457200" indent="-457200">
              <a:buAutoNum type="romanUcPeriod"/>
            </a:pPr>
            <a:r>
              <a:rPr lang="fr-FR" sz="2200" dirty="0" smtClean="0">
                <a:solidFill>
                  <a:schemeClr val="bg2">
                    <a:lumMod val="75000"/>
                  </a:schemeClr>
                </a:solidFill>
                <a:cs typeface="Calibri" panose="020F0502020204030204"/>
              </a:rPr>
              <a:t>Conclusion </a:t>
            </a:r>
            <a:r>
              <a:rPr lang="fr-FR" sz="2200" dirty="0">
                <a:solidFill>
                  <a:schemeClr val="bg2">
                    <a:lumMod val="75000"/>
                  </a:schemeClr>
                </a:solidFill>
                <a:cs typeface="Calibri" panose="020F0502020204030204"/>
              </a:rPr>
              <a:t>et perspectives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92C3387C-D24F-4737-8A37-1DC5CFF09C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1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567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Panneau AVA </a:t>
            </a:r>
            <a:r>
              <a:rPr lang="fr-FR" sz="4000" dirty="0" err="1">
                <a:cs typeface="Calibri Light"/>
              </a:rPr>
              <a:t>Chebyshev</a:t>
            </a:r>
            <a:r>
              <a:rPr lang="fr-FR" sz="4000" dirty="0">
                <a:cs typeface="Calibri Light"/>
              </a:rPr>
              <a:t> réflecteur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218277" y="2057444"/>
            <a:ext cx="64920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réflecteur métallique permet de séparer l’antenne des éléments électroniques (câbles, cartes électroniques…) </a:t>
            </a:r>
            <a:r>
              <a:rPr lang="fr-FR" b="1" dirty="0">
                <a:sym typeface="Wingdings" panose="05000000000000000000" pitchFamily="2" charset="2"/>
              </a:rPr>
              <a:t> CEM</a:t>
            </a:r>
            <a:endParaRPr lang="fr-FR" dirty="0">
              <a:sym typeface="Wingdings" panose="05000000000000000000" pitchFamily="2" charset="2"/>
            </a:endParaRPr>
          </a:p>
          <a:p>
            <a:r>
              <a:rPr lang="fr-FR" b="1" dirty="0">
                <a:sym typeface="Wingdings" panose="05000000000000000000" pitchFamily="2" charset="2"/>
              </a:rPr>
              <a:t>Assure d’avoir le même environnement pour chaque panneau.</a:t>
            </a:r>
          </a:p>
          <a:p>
            <a:endParaRPr lang="fr-FR" b="1" dirty="0">
              <a:sym typeface="Wingdings" panose="05000000000000000000" pitchFamily="2" charset="2"/>
            </a:endParaRPr>
          </a:p>
          <a:p>
            <a:r>
              <a:rPr lang="fr-FR" dirty="0">
                <a:sym typeface="Wingdings" panose="05000000000000000000" pitchFamily="2" charset="2"/>
              </a:rPr>
              <a:t>Plaque de 40x40cm pour disposer les 2 ou 3 sous-bandes + double polar.</a:t>
            </a:r>
          </a:p>
          <a:p>
            <a:r>
              <a:rPr lang="fr-FR" dirty="0" err="1">
                <a:sym typeface="Wingdings" panose="05000000000000000000" pitchFamily="2" charset="2"/>
              </a:rPr>
              <a:t>Avantix</a:t>
            </a:r>
            <a:r>
              <a:rPr lang="fr-FR" dirty="0">
                <a:sym typeface="Wingdings" panose="05000000000000000000" pitchFamily="2" charset="2"/>
              </a:rPr>
              <a:t> souhaite avoir </a:t>
            </a:r>
            <a:r>
              <a:rPr lang="fr-FR" b="1" dirty="0">
                <a:sym typeface="Wingdings" panose="05000000000000000000" pitchFamily="2" charset="2"/>
              </a:rPr>
              <a:t>ouverture de 180°</a:t>
            </a:r>
            <a:r>
              <a:rPr lang="fr-FR" dirty="0">
                <a:sym typeface="Wingdings" panose="05000000000000000000" pitchFamily="2" charset="2"/>
              </a:rPr>
              <a:t> avec </a:t>
            </a:r>
            <a:r>
              <a:rPr lang="fr-FR" b="1" dirty="0">
                <a:sym typeface="Wingdings" panose="05000000000000000000" pitchFamily="2" charset="2"/>
              </a:rPr>
              <a:t>2 panneaux</a:t>
            </a:r>
            <a:r>
              <a:rPr lang="fr-FR" dirty="0">
                <a:sym typeface="Wingdings" panose="05000000000000000000" pitchFamily="2" charset="2"/>
              </a:rPr>
              <a:t> (azimut) : OK pour azimut polar H (-5dB); ≈ Ok pour polar V (-8dB).</a:t>
            </a:r>
          </a:p>
          <a:p>
            <a:r>
              <a:rPr lang="fr-FR" dirty="0">
                <a:sym typeface="Wingdings" panose="05000000000000000000" pitchFamily="2" charset="2"/>
              </a:rPr>
              <a:t/>
            </a:r>
            <a:br>
              <a:rPr lang="fr-FR" dirty="0">
                <a:sym typeface="Wingdings" panose="05000000000000000000" pitchFamily="2" charset="2"/>
              </a:rPr>
            </a:br>
            <a:r>
              <a:rPr lang="fr-FR" dirty="0">
                <a:sym typeface="Wingdings" panose="05000000000000000000" pitchFamily="2" charset="2"/>
              </a:rPr>
              <a:t>Attention à discriminer les angles reçus à 90°/-90° (erreur précision élevée) : on ne pourra pas s’aider de la réponse de l’autre panneau pour les angles aux extrémités  </a:t>
            </a:r>
            <a:r>
              <a:rPr lang="fr-FR" b="1" dirty="0">
                <a:sym typeface="Wingdings" panose="05000000000000000000" pitchFamily="2" charset="2"/>
              </a:rPr>
              <a:t>2 panneaux min ou pourra en ajouter ?</a:t>
            </a:r>
          </a:p>
        </p:txBody>
      </p:sp>
      <p:cxnSp>
        <p:nvCxnSpPr>
          <p:cNvPr id="81" name="Connecteur droit 80"/>
          <p:cNvCxnSpPr/>
          <p:nvPr/>
        </p:nvCxnSpPr>
        <p:spPr>
          <a:xfrm>
            <a:off x="9936685" y="1498498"/>
            <a:ext cx="0" cy="5565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ZoneTexte 83"/>
          <p:cNvSpPr txBox="1"/>
          <p:nvPr/>
        </p:nvSpPr>
        <p:spPr>
          <a:xfrm>
            <a:off x="10212202" y="1498498"/>
            <a:ext cx="2054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: réflecteur métallique (40cm)</a:t>
            </a:r>
          </a:p>
        </p:txBody>
      </p:sp>
      <p:sp>
        <p:nvSpPr>
          <p:cNvPr id="85" name="Rectangle 84"/>
          <p:cNvSpPr/>
          <p:nvPr/>
        </p:nvSpPr>
        <p:spPr>
          <a:xfrm rot="16200000">
            <a:off x="9808432" y="996749"/>
            <a:ext cx="277776" cy="28738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ZoneTexte 85"/>
          <p:cNvSpPr txBox="1"/>
          <p:nvPr/>
        </p:nvSpPr>
        <p:spPr>
          <a:xfrm>
            <a:off x="10212201" y="852167"/>
            <a:ext cx="2054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: panneau de 3 antennes (36 cm)</a:t>
            </a:r>
          </a:p>
        </p:txBody>
      </p:sp>
      <p:sp>
        <p:nvSpPr>
          <p:cNvPr id="89" name="Ellipse 88"/>
          <p:cNvSpPr/>
          <p:nvPr/>
        </p:nvSpPr>
        <p:spPr>
          <a:xfrm>
            <a:off x="9891473" y="3550801"/>
            <a:ext cx="1308295" cy="11676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Rectangle 89"/>
          <p:cNvSpPr/>
          <p:nvPr/>
        </p:nvSpPr>
        <p:spPr>
          <a:xfrm>
            <a:off x="9344438" y="5810449"/>
            <a:ext cx="2449085" cy="96023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ZoneTexte 90"/>
          <p:cNvSpPr txBox="1"/>
          <p:nvPr/>
        </p:nvSpPr>
        <p:spPr>
          <a:xfrm>
            <a:off x="9836482" y="6123542"/>
            <a:ext cx="1365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Mât bateau</a:t>
            </a:r>
          </a:p>
        </p:txBody>
      </p:sp>
      <p:sp>
        <p:nvSpPr>
          <p:cNvPr id="92" name="Rectangle 91"/>
          <p:cNvSpPr/>
          <p:nvPr/>
        </p:nvSpPr>
        <p:spPr>
          <a:xfrm>
            <a:off x="10461175" y="4939823"/>
            <a:ext cx="195618" cy="85808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Triangle isocèle 92"/>
          <p:cNvSpPr/>
          <p:nvPr/>
        </p:nvSpPr>
        <p:spPr>
          <a:xfrm>
            <a:off x="10461175" y="4636814"/>
            <a:ext cx="198306" cy="303009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2" name="Connecteur droit 101"/>
          <p:cNvCxnSpPr/>
          <p:nvPr/>
        </p:nvCxnSpPr>
        <p:spPr>
          <a:xfrm flipV="1">
            <a:off x="9741716" y="3400816"/>
            <a:ext cx="827265" cy="470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102"/>
          <p:cNvCxnSpPr/>
          <p:nvPr/>
        </p:nvCxnSpPr>
        <p:spPr>
          <a:xfrm>
            <a:off x="10677547" y="3404264"/>
            <a:ext cx="646007" cy="6288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ZoneTexte 105"/>
          <p:cNvSpPr txBox="1"/>
          <p:nvPr/>
        </p:nvSpPr>
        <p:spPr>
          <a:xfrm>
            <a:off x="10140028" y="3775913"/>
            <a:ext cx="8444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dirty="0" err="1"/>
              <a:t>Syst</a:t>
            </a:r>
            <a:r>
              <a:rPr lang="fr-FR" sz="1300" dirty="0"/>
              <a:t>. </a:t>
            </a:r>
            <a:r>
              <a:rPr lang="fr-FR" sz="1300" dirty="0" err="1"/>
              <a:t>Élec</a:t>
            </a:r>
            <a:r>
              <a:rPr lang="fr-FR" sz="1300" dirty="0"/>
              <a:t> (câbles, ODU…)</a:t>
            </a:r>
          </a:p>
        </p:txBody>
      </p:sp>
      <p:sp>
        <p:nvSpPr>
          <p:cNvPr id="107" name="Rectangle 106"/>
          <p:cNvSpPr/>
          <p:nvPr/>
        </p:nvSpPr>
        <p:spPr>
          <a:xfrm rot="19913076">
            <a:off x="9684396" y="3579521"/>
            <a:ext cx="181360" cy="15379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Rectangle 107"/>
          <p:cNvSpPr/>
          <p:nvPr/>
        </p:nvSpPr>
        <p:spPr>
          <a:xfrm rot="19913076">
            <a:off x="9884629" y="3468437"/>
            <a:ext cx="181360" cy="15379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Rectangle 108"/>
          <p:cNvSpPr/>
          <p:nvPr/>
        </p:nvSpPr>
        <p:spPr>
          <a:xfrm rot="19913076">
            <a:off x="10112333" y="3337853"/>
            <a:ext cx="181360" cy="15379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Rectangle 109"/>
          <p:cNvSpPr/>
          <p:nvPr/>
        </p:nvSpPr>
        <p:spPr>
          <a:xfrm rot="2703189">
            <a:off x="10824493" y="3310419"/>
            <a:ext cx="181360" cy="15379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Rectangle 110"/>
          <p:cNvSpPr/>
          <p:nvPr/>
        </p:nvSpPr>
        <p:spPr>
          <a:xfrm rot="2703189">
            <a:off x="10976893" y="3462819"/>
            <a:ext cx="181360" cy="15379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Rectangle 111"/>
          <p:cNvSpPr/>
          <p:nvPr/>
        </p:nvSpPr>
        <p:spPr>
          <a:xfrm rot="2703189">
            <a:off x="11154614" y="3634286"/>
            <a:ext cx="181360" cy="15379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7" name="Double flèche horizontale 126"/>
          <p:cNvSpPr/>
          <p:nvPr/>
        </p:nvSpPr>
        <p:spPr>
          <a:xfrm>
            <a:off x="10369225" y="3259145"/>
            <a:ext cx="391276" cy="45719"/>
          </a:xfrm>
          <a:prstGeom prst="left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ZoneTexte 127"/>
          <p:cNvSpPr txBox="1"/>
          <p:nvPr/>
        </p:nvSpPr>
        <p:spPr>
          <a:xfrm>
            <a:off x="10360126" y="2889432"/>
            <a:ext cx="742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90°</a:t>
            </a:r>
          </a:p>
        </p:txBody>
      </p:sp>
      <p:pic>
        <p:nvPicPr>
          <p:cNvPr id="131" name="Image 1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7816" y="5810860"/>
            <a:ext cx="990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62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Panneau AVA </a:t>
            </a:r>
            <a:r>
              <a:rPr lang="fr-FR" sz="4000" dirty="0" err="1">
                <a:cs typeface="Calibri Light"/>
              </a:rPr>
              <a:t>Chebyshev</a:t>
            </a:r>
            <a:r>
              <a:rPr lang="fr-FR" sz="4000" dirty="0">
                <a:cs typeface="Calibri Light"/>
              </a:rPr>
              <a:t> réflecteur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218276" y="2057444"/>
            <a:ext cx="70171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ym typeface="Wingdings" panose="05000000000000000000" pitchFamily="2" charset="2"/>
              </a:rPr>
              <a:t>Avantix</a:t>
            </a:r>
            <a:r>
              <a:rPr lang="fr-FR" dirty="0">
                <a:sym typeface="Wingdings" panose="05000000000000000000" pitchFamily="2" charset="2"/>
              </a:rPr>
              <a:t> souhaite avoir </a:t>
            </a:r>
            <a:r>
              <a:rPr lang="fr-FR" b="1" dirty="0">
                <a:sym typeface="Wingdings" panose="05000000000000000000" pitchFamily="2" charset="2"/>
              </a:rPr>
              <a:t>ouverture de 180°</a:t>
            </a:r>
            <a:r>
              <a:rPr lang="fr-FR" dirty="0">
                <a:sym typeface="Wingdings" panose="05000000000000000000" pitchFamily="2" charset="2"/>
              </a:rPr>
              <a:t> avec </a:t>
            </a:r>
            <a:r>
              <a:rPr lang="fr-FR" b="1" dirty="0">
                <a:sym typeface="Wingdings" panose="05000000000000000000" pitchFamily="2" charset="2"/>
              </a:rPr>
              <a:t>2 panneaux</a:t>
            </a:r>
            <a:r>
              <a:rPr lang="fr-FR" dirty="0">
                <a:sym typeface="Wingdings" panose="05000000000000000000" pitchFamily="2" charset="2"/>
              </a:rPr>
              <a:t> (azimut) : </a:t>
            </a:r>
            <a:br>
              <a:rPr lang="fr-FR" dirty="0">
                <a:sym typeface="Wingdings" panose="05000000000000000000" pitchFamily="2" charset="2"/>
              </a:rPr>
            </a:br>
            <a:r>
              <a:rPr lang="fr-FR" dirty="0">
                <a:sym typeface="Wingdings" panose="05000000000000000000" pitchFamily="2" charset="2"/>
              </a:rPr>
              <a:t>OK pour azimut polar H (-5dB); ≈ Ok pour polar V (-8dB).</a:t>
            </a:r>
          </a:p>
          <a:p>
            <a:r>
              <a:rPr lang="fr-FR" dirty="0">
                <a:sym typeface="Wingdings" panose="05000000000000000000" pitchFamily="2" charset="2"/>
              </a:rPr>
              <a:t/>
            </a:r>
            <a:br>
              <a:rPr lang="fr-FR" dirty="0">
                <a:sym typeface="Wingdings" panose="05000000000000000000" pitchFamily="2" charset="2"/>
              </a:rPr>
            </a:br>
            <a:r>
              <a:rPr lang="fr-FR" dirty="0">
                <a:sym typeface="Wingdings" panose="05000000000000000000" pitchFamily="2" charset="2"/>
              </a:rPr>
              <a:t>Attention à discriminer les angles reçus à 90°/-90° (erreur précision élevée) : on ne pourra pas s’aider de la réponse de l’autre panneau pour les angles aux extrémités  </a:t>
            </a:r>
            <a:r>
              <a:rPr lang="fr-FR" b="1" dirty="0">
                <a:sym typeface="Wingdings" panose="05000000000000000000" pitchFamily="2" charset="2"/>
              </a:rPr>
              <a:t>2 panneaux min ou pourra en ajouter ?</a:t>
            </a:r>
          </a:p>
        </p:txBody>
      </p:sp>
      <p:cxnSp>
        <p:nvCxnSpPr>
          <p:cNvPr id="81" name="Connecteur droit 80"/>
          <p:cNvCxnSpPr/>
          <p:nvPr/>
        </p:nvCxnSpPr>
        <p:spPr>
          <a:xfrm>
            <a:off x="9936685" y="1498498"/>
            <a:ext cx="0" cy="5565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ZoneTexte 83"/>
          <p:cNvSpPr txBox="1"/>
          <p:nvPr/>
        </p:nvSpPr>
        <p:spPr>
          <a:xfrm>
            <a:off x="10212202" y="1498498"/>
            <a:ext cx="2054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: réflecteur métallique (40cm)</a:t>
            </a:r>
          </a:p>
        </p:txBody>
      </p:sp>
      <p:sp>
        <p:nvSpPr>
          <p:cNvPr id="85" name="Rectangle 84"/>
          <p:cNvSpPr/>
          <p:nvPr/>
        </p:nvSpPr>
        <p:spPr>
          <a:xfrm rot="16200000">
            <a:off x="9808432" y="996749"/>
            <a:ext cx="277776" cy="28738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ZoneTexte 85"/>
          <p:cNvSpPr txBox="1"/>
          <p:nvPr/>
        </p:nvSpPr>
        <p:spPr>
          <a:xfrm>
            <a:off x="10203013" y="938962"/>
            <a:ext cx="2054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: antennes (10 cm)</a:t>
            </a:r>
          </a:p>
        </p:txBody>
      </p:sp>
      <p:sp>
        <p:nvSpPr>
          <p:cNvPr id="89" name="Ellipse 88"/>
          <p:cNvSpPr/>
          <p:nvPr/>
        </p:nvSpPr>
        <p:spPr>
          <a:xfrm>
            <a:off x="601816" y="4983454"/>
            <a:ext cx="1308295" cy="11676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Rectangle 91"/>
          <p:cNvSpPr/>
          <p:nvPr/>
        </p:nvSpPr>
        <p:spPr>
          <a:xfrm rot="16200000">
            <a:off x="2358238" y="5185980"/>
            <a:ext cx="198305" cy="76525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Triangle isocèle 92"/>
          <p:cNvSpPr/>
          <p:nvPr/>
        </p:nvSpPr>
        <p:spPr>
          <a:xfrm rot="16200000">
            <a:off x="1812547" y="5417105"/>
            <a:ext cx="198306" cy="303009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2" name="Connecteur droit 101"/>
          <p:cNvCxnSpPr>
            <a:cxnSpLocks/>
          </p:cNvCxnSpPr>
          <p:nvPr/>
        </p:nvCxnSpPr>
        <p:spPr>
          <a:xfrm flipV="1">
            <a:off x="566928" y="4735438"/>
            <a:ext cx="827265" cy="470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102"/>
          <p:cNvCxnSpPr>
            <a:cxnSpLocks/>
          </p:cNvCxnSpPr>
          <p:nvPr/>
        </p:nvCxnSpPr>
        <p:spPr>
          <a:xfrm>
            <a:off x="523919" y="5784632"/>
            <a:ext cx="646007" cy="6288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ZoneTexte 105"/>
          <p:cNvSpPr txBox="1"/>
          <p:nvPr/>
        </p:nvSpPr>
        <p:spPr>
          <a:xfrm>
            <a:off x="841953" y="5221014"/>
            <a:ext cx="8444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dirty="0" err="1"/>
              <a:t>Syst</a:t>
            </a:r>
            <a:r>
              <a:rPr lang="fr-FR" sz="1300" dirty="0"/>
              <a:t>. </a:t>
            </a:r>
            <a:r>
              <a:rPr lang="fr-FR" sz="1300" dirty="0" err="1"/>
              <a:t>Élec</a:t>
            </a:r>
            <a:r>
              <a:rPr lang="fr-FR" sz="1300" dirty="0"/>
              <a:t> (câbles, ODU…)</a:t>
            </a:r>
          </a:p>
        </p:txBody>
      </p:sp>
      <p:sp>
        <p:nvSpPr>
          <p:cNvPr id="109" name="Rectangle 108"/>
          <p:cNvSpPr/>
          <p:nvPr/>
        </p:nvSpPr>
        <p:spPr>
          <a:xfrm rot="19913076">
            <a:off x="1108752" y="4636712"/>
            <a:ext cx="181360" cy="15379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Rectangle 109"/>
          <p:cNvSpPr/>
          <p:nvPr/>
        </p:nvSpPr>
        <p:spPr>
          <a:xfrm rot="2703189">
            <a:off x="478370" y="5947727"/>
            <a:ext cx="181360" cy="15379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Rectangle 110"/>
          <p:cNvSpPr/>
          <p:nvPr/>
        </p:nvSpPr>
        <p:spPr>
          <a:xfrm rot="2703189">
            <a:off x="630770" y="6100127"/>
            <a:ext cx="181360" cy="15379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Rectangle 111"/>
          <p:cNvSpPr/>
          <p:nvPr/>
        </p:nvSpPr>
        <p:spPr>
          <a:xfrm rot="2703189">
            <a:off x="862068" y="6314684"/>
            <a:ext cx="181360" cy="15379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7" name="Double flèche horizontale 126"/>
          <p:cNvSpPr/>
          <p:nvPr/>
        </p:nvSpPr>
        <p:spPr>
          <a:xfrm rot="16200000">
            <a:off x="308470" y="5466191"/>
            <a:ext cx="391276" cy="45719"/>
          </a:xfrm>
          <a:prstGeom prst="left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ZoneTexte 127"/>
          <p:cNvSpPr txBox="1"/>
          <p:nvPr/>
        </p:nvSpPr>
        <p:spPr>
          <a:xfrm>
            <a:off x="17214" y="5324993"/>
            <a:ext cx="52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90°</a:t>
            </a:r>
          </a:p>
        </p:txBody>
      </p:sp>
      <p:pic>
        <p:nvPicPr>
          <p:cNvPr id="131" name="Image 1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5402" y="1350577"/>
            <a:ext cx="990600" cy="914400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xmlns="" id="{A76126F7-2150-48BF-8226-41713D48333D}"/>
              </a:ext>
            </a:extLst>
          </p:cNvPr>
          <p:cNvSpPr/>
          <p:nvPr/>
        </p:nvSpPr>
        <p:spPr>
          <a:xfrm>
            <a:off x="2676674" y="4718114"/>
            <a:ext cx="1793590" cy="175305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ZoneTexte 90"/>
          <p:cNvSpPr txBox="1"/>
          <p:nvPr/>
        </p:nvSpPr>
        <p:spPr>
          <a:xfrm>
            <a:off x="2939260" y="5418523"/>
            <a:ext cx="1365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Mât bateau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8FC84D0C-E197-4325-91BF-F9F5503E96CD}"/>
              </a:ext>
            </a:extLst>
          </p:cNvPr>
          <p:cNvSpPr/>
          <p:nvPr/>
        </p:nvSpPr>
        <p:spPr>
          <a:xfrm rot="19913076">
            <a:off x="538289" y="4923304"/>
            <a:ext cx="181360" cy="15379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2A9B6FEA-F14C-45CA-8834-BB17897A31DF}"/>
              </a:ext>
            </a:extLst>
          </p:cNvPr>
          <p:cNvSpPr/>
          <p:nvPr/>
        </p:nvSpPr>
        <p:spPr>
          <a:xfrm rot="19913076">
            <a:off x="889879" y="4757538"/>
            <a:ext cx="181360" cy="15379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F12C6A8F-BE5A-4795-A3D6-3E7266C823BF}"/>
              </a:ext>
            </a:extLst>
          </p:cNvPr>
          <p:cNvSpPr/>
          <p:nvPr/>
        </p:nvSpPr>
        <p:spPr>
          <a:xfrm rot="16200000">
            <a:off x="4634347" y="5184632"/>
            <a:ext cx="198305" cy="76525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Triangle isocèle 37">
            <a:extLst>
              <a:ext uri="{FF2B5EF4-FFF2-40B4-BE49-F238E27FC236}">
                <a16:creationId xmlns:a16="http://schemas.microsoft.com/office/drawing/2014/main" xmlns="" id="{A2D71650-FF15-4808-8DBB-70407B590A00}"/>
              </a:ext>
            </a:extLst>
          </p:cNvPr>
          <p:cNvSpPr/>
          <p:nvPr/>
        </p:nvSpPr>
        <p:spPr>
          <a:xfrm rot="5400000">
            <a:off x="5145880" y="5418407"/>
            <a:ext cx="198306" cy="303009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xmlns="" id="{10C712BB-A6B9-40EB-AFF0-110C7E522099}"/>
              </a:ext>
            </a:extLst>
          </p:cNvPr>
          <p:cNvSpPr/>
          <p:nvPr/>
        </p:nvSpPr>
        <p:spPr>
          <a:xfrm>
            <a:off x="5304167" y="4994267"/>
            <a:ext cx="1308295" cy="11676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xmlns="" id="{9B229DC9-456A-4D24-81B8-6D35A8868A0C}"/>
              </a:ext>
            </a:extLst>
          </p:cNvPr>
          <p:cNvSpPr txBox="1"/>
          <p:nvPr/>
        </p:nvSpPr>
        <p:spPr>
          <a:xfrm>
            <a:off x="5544304" y="5231827"/>
            <a:ext cx="8444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dirty="0" err="1"/>
              <a:t>Syst</a:t>
            </a:r>
            <a:r>
              <a:rPr lang="fr-FR" sz="1300" dirty="0"/>
              <a:t>. </a:t>
            </a:r>
            <a:r>
              <a:rPr lang="fr-FR" sz="1300" dirty="0" err="1"/>
              <a:t>Élec</a:t>
            </a:r>
            <a:r>
              <a:rPr lang="fr-FR" sz="1300" dirty="0"/>
              <a:t> (câbles, ODU…)</a:t>
            </a:r>
          </a:p>
        </p:txBody>
      </p: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xmlns="" id="{7A66FA75-0507-4C29-91AF-5A4A2FAF3A28}"/>
              </a:ext>
            </a:extLst>
          </p:cNvPr>
          <p:cNvCxnSpPr>
            <a:cxnSpLocks/>
          </p:cNvCxnSpPr>
          <p:nvPr/>
        </p:nvCxnSpPr>
        <p:spPr>
          <a:xfrm>
            <a:off x="6114221" y="4812007"/>
            <a:ext cx="646007" cy="6288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xmlns="" id="{E19254C5-8EC1-4CAE-9DA4-DFEEF8A6644B}"/>
              </a:ext>
            </a:extLst>
          </p:cNvPr>
          <p:cNvCxnSpPr>
            <a:cxnSpLocks/>
          </p:cNvCxnSpPr>
          <p:nvPr/>
        </p:nvCxnSpPr>
        <p:spPr>
          <a:xfrm flipV="1">
            <a:off x="5824745" y="5960504"/>
            <a:ext cx="827265" cy="470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4345B85E-D21C-43CC-AE97-AC5B68CE815E}"/>
              </a:ext>
            </a:extLst>
          </p:cNvPr>
          <p:cNvSpPr/>
          <p:nvPr/>
        </p:nvSpPr>
        <p:spPr>
          <a:xfrm rot="19913076">
            <a:off x="6474249" y="6121902"/>
            <a:ext cx="181360" cy="15379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19F09F66-F17E-4780-8AAB-0ECE78286602}"/>
              </a:ext>
            </a:extLst>
          </p:cNvPr>
          <p:cNvSpPr/>
          <p:nvPr/>
        </p:nvSpPr>
        <p:spPr>
          <a:xfrm rot="19913076">
            <a:off x="5945932" y="6400123"/>
            <a:ext cx="181360" cy="15379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885E105E-8721-4C49-A9DF-E8BA5CAB7268}"/>
              </a:ext>
            </a:extLst>
          </p:cNvPr>
          <p:cNvSpPr/>
          <p:nvPr/>
        </p:nvSpPr>
        <p:spPr>
          <a:xfrm rot="19913076">
            <a:off x="6164941" y="6287190"/>
            <a:ext cx="181360" cy="15379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02FB08D5-8805-474F-BFCD-DFCA0F0C8714}"/>
              </a:ext>
            </a:extLst>
          </p:cNvPr>
          <p:cNvSpPr/>
          <p:nvPr/>
        </p:nvSpPr>
        <p:spPr>
          <a:xfrm rot="2703189">
            <a:off x="6464034" y="4942264"/>
            <a:ext cx="181360" cy="15379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69D40E9B-0BAC-4FE9-87B3-369F1648312F}"/>
              </a:ext>
            </a:extLst>
          </p:cNvPr>
          <p:cNvSpPr/>
          <p:nvPr/>
        </p:nvSpPr>
        <p:spPr>
          <a:xfrm rot="2703189">
            <a:off x="6641755" y="5113731"/>
            <a:ext cx="181360" cy="15379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xmlns="" id="{3EB0B118-2A1E-460C-874E-8125F5F44812}"/>
              </a:ext>
            </a:extLst>
          </p:cNvPr>
          <p:cNvSpPr txBox="1"/>
          <p:nvPr/>
        </p:nvSpPr>
        <p:spPr>
          <a:xfrm>
            <a:off x="6767241" y="5509659"/>
            <a:ext cx="523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90°</a:t>
            </a:r>
          </a:p>
        </p:txBody>
      </p:sp>
      <p:sp>
        <p:nvSpPr>
          <p:cNvPr id="53" name="Double flèche horizontale 126">
            <a:extLst>
              <a:ext uri="{FF2B5EF4-FFF2-40B4-BE49-F238E27FC236}">
                <a16:creationId xmlns:a16="http://schemas.microsoft.com/office/drawing/2014/main" xmlns="" id="{5CD07712-0E68-4FED-B0FC-91B38E8062BA}"/>
              </a:ext>
            </a:extLst>
          </p:cNvPr>
          <p:cNvSpPr/>
          <p:nvPr/>
        </p:nvSpPr>
        <p:spPr>
          <a:xfrm rot="16200000">
            <a:off x="6571603" y="5687473"/>
            <a:ext cx="391276" cy="45719"/>
          </a:xfrm>
          <a:prstGeom prst="left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xmlns="" id="{5ADF0EC7-E9A4-4C79-A796-56499A19991A}"/>
              </a:ext>
            </a:extLst>
          </p:cNvPr>
          <p:cNvSpPr/>
          <p:nvPr/>
        </p:nvSpPr>
        <p:spPr>
          <a:xfrm>
            <a:off x="9527510" y="3837797"/>
            <a:ext cx="1530629" cy="1448826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xmlns="" id="{4AD64704-EB4A-4399-A28A-A8A7226448DB}"/>
              </a:ext>
            </a:extLst>
          </p:cNvPr>
          <p:cNvSpPr txBox="1"/>
          <p:nvPr/>
        </p:nvSpPr>
        <p:spPr>
          <a:xfrm>
            <a:off x="9692160" y="4404305"/>
            <a:ext cx="1365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Mât bateau</a:t>
            </a:r>
          </a:p>
        </p:txBody>
      </p: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xmlns="" id="{488D66A9-DB38-4B8F-A2C7-1E44182DB6F6}"/>
              </a:ext>
            </a:extLst>
          </p:cNvPr>
          <p:cNvCxnSpPr>
            <a:cxnSpLocks/>
          </p:cNvCxnSpPr>
          <p:nvPr/>
        </p:nvCxnSpPr>
        <p:spPr>
          <a:xfrm>
            <a:off x="9803628" y="3661468"/>
            <a:ext cx="906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xmlns="" id="{8DAB760D-CB0D-47BE-A7F9-E701E7E1F5E0}"/>
              </a:ext>
            </a:extLst>
          </p:cNvPr>
          <p:cNvCxnSpPr>
            <a:cxnSpLocks/>
          </p:cNvCxnSpPr>
          <p:nvPr/>
        </p:nvCxnSpPr>
        <p:spPr>
          <a:xfrm>
            <a:off x="11230191" y="4121140"/>
            <a:ext cx="0" cy="8494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xmlns="" id="{42207561-4B2B-45D2-9044-DBF42C45108F}"/>
              </a:ext>
            </a:extLst>
          </p:cNvPr>
          <p:cNvCxnSpPr>
            <a:cxnSpLocks/>
          </p:cNvCxnSpPr>
          <p:nvPr/>
        </p:nvCxnSpPr>
        <p:spPr>
          <a:xfrm>
            <a:off x="9340431" y="4144768"/>
            <a:ext cx="0" cy="8494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xmlns="" id="{878A7EBD-E8F7-4C4D-B172-DDE52819665C}"/>
              </a:ext>
            </a:extLst>
          </p:cNvPr>
          <p:cNvCxnSpPr>
            <a:cxnSpLocks/>
          </p:cNvCxnSpPr>
          <p:nvPr/>
        </p:nvCxnSpPr>
        <p:spPr>
          <a:xfrm>
            <a:off x="9808033" y="5399123"/>
            <a:ext cx="102249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279BF7F5-6283-49BB-AD45-2EDADDFD28E7}"/>
              </a:ext>
            </a:extLst>
          </p:cNvPr>
          <p:cNvSpPr/>
          <p:nvPr/>
        </p:nvSpPr>
        <p:spPr>
          <a:xfrm>
            <a:off x="10215885" y="3700127"/>
            <a:ext cx="81686" cy="19119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26E261B0-1B8A-4F81-9C1D-535990437E41}"/>
              </a:ext>
            </a:extLst>
          </p:cNvPr>
          <p:cNvSpPr/>
          <p:nvPr/>
        </p:nvSpPr>
        <p:spPr>
          <a:xfrm>
            <a:off x="10278439" y="5191063"/>
            <a:ext cx="81686" cy="19119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3D1250B9-96FB-4FD2-A009-DE272CF935D5}"/>
              </a:ext>
            </a:extLst>
          </p:cNvPr>
          <p:cNvSpPr/>
          <p:nvPr/>
        </p:nvSpPr>
        <p:spPr>
          <a:xfrm rot="5400000">
            <a:off x="11072402" y="4473921"/>
            <a:ext cx="81686" cy="19119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719826DB-7215-41EA-A859-06FDC5858BE2}"/>
              </a:ext>
            </a:extLst>
          </p:cNvPr>
          <p:cNvSpPr/>
          <p:nvPr/>
        </p:nvSpPr>
        <p:spPr>
          <a:xfrm rot="5400000">
            <a:off x="9431561" y="4466614"/>
            <a:ext cx="81686" cy="19119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6926BF77-558D-41EB-84EA-7E502F2500AE}"/>
              </a:ext>
            </a:extLst>
          </p:cNvPr>
          <p:cNvSpPr/>
          <p:nvPr/>
        </p:nvSpPr>
        <p:spPr>
          <a:xfrm rot="2703189">
            <a:off x="6216121" y="4725006"/>
            <a:ext cx="181360" cy="15379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7D65E050-A8D9-45A7-B873-BBC193B63BE5}"/>
              </a:ext>
            </a:extLst>
          </p:cNvPr>
          <p:cNvSpPr/>
          <p:nvPr/>
        </p:nvSpPr>
        <p:spPr>
          <a:xfrm rot="2703189">
            <a:off x="6463771" y="4941443"/>
            <a:ext cx="181360" cy="15379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C45D1C6E-3804-4103-BFD6-96ACF93D73C8}"/>
              </a:ext>
            </a:extLst>
          </p:cNvPr>
          <p:cNvSpPr/>
          <p:nvPr/>
        </p:nvSpPr>
        <p:spPr>
          <a:xfrm>
            <a:off x="10429188" y="3446670"/>
            <a:ext cx="181360" cy="15379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CB350FAF-5048-418D-9185-795FF226178A}"/>
              </a:ext>
            </a:extLst>
          </p:cNvPr>
          <p:cNvSpPr/>
          <p:nvPr/>
        </p:nvSpPr>
        <p:spPr>
          <a:xfrm>
            <a:off x="9803628" y="3446670"/>
            <a:ext cx="181360" cy="15379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70F771FB-6258-4B1C-B748-4D6B7D119719}"/>
              </a:ext>
            </a:extLst>
          </p:cNvPr>
          <p:cNvSpPr/>
          <p:nvPr/>
        </p:nvSpPr>
        <p:spPr>
          <a:xfrm>
            <a:off x="10190949" y="3447057"/>
            <a:ext cx="181360" cy="15379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361F5EA7-3FF9-4A66-B1C6-506C8E6B44AF}"/>
              </a:ext>
            </a:extLst>
          </p:cNvPr>
          <p:cNvSpPr/>
          <p:nvPr/>
        </p:nvSpPr>
        <p:spPr>
          <a:xfrm>
            <a:off x="10597977" y="5478232"/>
            <a:ext cx="181360" cy="15379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BDD4616D-5306-43E2-B6C2-F76A9E7BE53D}"/>
              </a:ext>
            </a:extLst>
          </p:cNvPr>
          <p:cNvSpPr/>
          <p:nvPr/>
        </p:nvSpPr>
        <p:spPr>
          <a:xfrm>
            <a:off x="9972417" y="5478232"/>
            <a:ext cx="181360" cy="15379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A3483078-2208-4364-AB18-C569D544AEC1}"/>
              </a:ext>
            </a:extLst>
          </p:cNvPr>
          <p:cNvSpPr/>
          <p:nvPr/>
        </p:nvSpPr>
        <p:spPr>
          <a:xfrm>
            <a:off x="10218881" y="5471705"/>
            <a:ext cx="181360" cy="15379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739FADF1-D006-4F70-887B-0429CFA33CBC}"/>
              </a:ext>
            </a:extLst>
          </p:cNvPr>
          <p:cNvSpPr/>
          <p:nvPr/>
        </p:nvSpPr>
        <p:spPr>
          <a:xfrm>
            <a:off x="9073045" y="4196478"/>
            <a:ext cx="181360" cy="15379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1C2BBDEC-2653-4604-9D20-2CD2897BF2C3}"/>
              </a:ext>
            </a:extLst>
          </p:cNvPr>
          <p:cNvSpPr/>
          <p:nvPr/>
        </p:nvSpPr>
        <p:spPr>
          <a:xfrm>
            <a:off x="9071288" y="4425389"/>
            <a:ext cx="181360" cy="15379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6550E00C-0A5A-4776-8414-400AF37383D3}"/>
              </a:ext>
            </a:extLst>
          </p:cNvPr>
          <p:cNvSpPr/>
          <p:nvPr/>
        </p:nvSpPr>
        <p:spPr>
          <a:xfrm>
            <a:off x="9071288" y="4757539"/>
            <a:ext cx="181360" cy="15379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22BBAC09-2275-44A1-BEAB-8F6659B95638}"/>
              </a:ext>
            </a:extLst>
          </p:cNvPr>
          <p:cNvSpPr/>
          <p:nvPr/>
        </p:nvSpPr>
        <p:spPr>
          <a:xfrm>
            <a:off x="11311564" y="4144768"/>
            <a:ext cx="181360" cy="15379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4342091F-EB3B-42FE-98B0-A462750981C2}"/>
              </a:ext>
            </a:extLst>
          </p:cNvPr>
          <p:cNvSpPr/>
          <p:nvPr/>
        </p:nvSpPr>
        <p:spPr>
          <a:xfrm>
            <a:off x="11318134" y="4519139"/>
            <a:ext cx="181360" cy="15379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xmlns="" id="{A070C7AB-F1FC-4A9F-8B7C-70EE90D78FC8}"/>
              </a:ext>
            </a:extLst>
          </p:cNvPr>
          <p:cNvSpPr/>
          <p:nvPr/>
        </p:nvSpPr>
        <p:spPr>
          <a:xfrm>
            <a:off x="11319372" y="4739566"/>
            <a:ext cx="181360" cy="15379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Double flèche horizontale 126">
            <a:extLst>
              <a:ext uri="{FF2B5EF4-FFF2-40B4-BE49-F238E27FC236}">
                <a16:creationId xmlns:a16="http://schemas.microsoft.com/office/drawing/2014/main" xmlns="" id="{9A121508-0D4E-45F6-B61D-BA72AE1D8E44}"/>
              </a:ext>
            </a:extLst>
          </p:cNvPr>
          <p:cNvSpPr/>
          <p:nvPr/>
        </p:nvSpPr>
        <p:spPr>
          <a:xfrm rot="13365856">
            <a:off x="10778703" y="3806144"/>
            <a:ext cx="391276" cy="45719"/>
          </a:xfrm>
          <a:prstGeom prst="left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xmlns="" id="{BA0205C8-6F49-4413-947D-6929AF1FC8BF}"/>
              </a:ext>
            </a:extLst>
          </p:cNvPr>
          <p:cNvSpPr txBox="1"/>
          <p:nvPr/>
        </p:nvSpPr>
        <p:spPr>
          <a:xfrm rot="2627341">
            <a:off x="10882434" y="3532859"/>
            <a:ext cx="523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90°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xmlns="" id="{4C58A283-5576-4D6E-87C6-286CF883C368}"/>
              </a:ext>
            </a:extLst>
          </p:cNvPr>
          <p:cNvCxnSpPr/>
          <p:nvPr/>
        </p:nvCxnSpPr>
        <p:spPr>
          <a:xfrm>
            <a:off x="7992932" y="2861534"/>
            <a:ext cx="0" cy="360546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D1516F48-B8E9-4246-8875-38ABCBBFCFF4}"/>
              </a:ext>
            </a:extLst>
          </p:cNvPr>
          <p:cNvSpPr txBox="1"/>
          <p:nvPr/>
        </p:nvSpPr>
        <p:spPr>
          <a:xfrm>
            <a:off x="8615871" y="2267659"/>
            <a:ext cx="3240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Chaque panneau observe 90° (</a:t>
            </a:r>
            <a:r>
              <a:rPr lang="fr-FR" b="1" dirty="0"/>
              <a:t>NOK polar V </a:t>
            </a:r>
            <a:r>
              <a:rPr lang="fr-FR" dirty="0"/>
              <a:t>: besoin de rajouter des panneaux)</a:t>
            </a:r>
          </a:p>
        </p:txBody>
      </p:sp>
    </p:spTree>
    <p:extLst>
      <p:ext uri="{BB962C8B-B14F-4D97-AF65-F5344CB8AC3E}">
        <p14:creationId xmlns:p14="http://schemas.microsoft.com/office/powerpoint/2010/main" val="1077749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DAF1966E-FD40-4A4A-B61B-C4DF7FA05F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Panneau AVA </a:t>
            </a:r>
            <a:r>
              <a:rPr lang="fr-FR" sz="4000" dirty="0" err="1">
                <a:cs typeface="Calibri Light"/>
              </a:rPr>
              <a:t>Chebyshev</a:t>
            </a:r>
            <a:r>
              <a:rPr lang="fr-FR" sz="4000" dirty="0">
                <a:cs typeface="Calibri Light"/>
              </a:rPr>
              <a:t> réflecteur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6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30306" y="2063262"/>
            <a:ext cx="666361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00" b="1" dirty="0"/>
              <a:t>Simulation avec absorbant, </a:t>
            </a:r>
            <a:r>
              <a:rPr lang="fr-FR" sz="1900" dirty="0" err="1"/>
              <a:t>diag</a:t>
            </a:r>
            <a:r>
              <a:rPr lang="fr-FR" sz="1900" dirty="0"/>
              <a:t> Azimut </a:t>
            </a:r>
            <a:r>
              <a:rPr lang="fr-FR" sz="1900" dirty="0" smtClean="0"/>
              <a:t>:</a:t>
            </a:r>
            <a:endParaRPr lang="fr-FR" sz="1900" dirty="0"/>
          </a:p>
        </p:txBody>
      </p:sp>
      <p:sp>
        <p:nvSpPr>
          <p:cNvPr id="4" name="ZoneTexte 3"/>
          <p:cNvSpPr txBox="1"/>
          <p:nvPr/>
        </p:nvSpPr>
        <p:spPr>
          <a:xfrm>
            <a:off x="1490598" y="2891726"/>
            <a:ext cx="175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 GHz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9968964" y="2915436"/>
            <a:ext cx="175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18 </a:t>
            </a:r>
            <a:r>
              <a:rPr lang="fr-FR" dirty="0"/>
              <a:t>GHz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5435064" y="2915436"/>
            <a:ext cx="175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6</a:t>
            </a:r>
            <a:r>
              <a:rPr lang="fr-FR" dirty="0" smtClean="0"/>
              <a:t> </a:t>
            </a:r>
            <a:r>
              <a:rPr lang="fr-FR" dirty="0"/>
              <a:t>GHz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2400" y="767215"/>
            <a:ext cx="3038981" cy="184479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89" y="3248703"/>
            <a:ext cx="3762071" cy="3596942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3228" y="3236696"/>
            <a:ext cx="3376718" cy="3585959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72812" y="3261058"/>
            <a:ext cx="3368126" cy="353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389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DAF1966E-FD40-4A4A-B61B-C4DF7FA05F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Panneau AVA </a:t>
            </a:r>
            <a:r>
              <a:rPr lang="fr-FR" sz="4000" dirty="0" err="1">
                <a:cs typeface="Calibri Light"/>
              </a:rPr>
              <a:t>Chebyshev</a:t>
            </a:r>
            <a:r>
              <a:rPr lang="fr-FR" sz="4000" dirty="0">
                <a:cs typeface="Calibri Light"/>
              </a:rPr>
              <a:t> réflecteur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6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30306" y="2063262"/>
            <a:ext cx="666361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00" b="1" dirty="0"/>
              <a:t>Simulation avec absorbant, </a:t>
            </a:r>
            <a:r>
              <a:rPr lang="fr-FR" sz="1900" dirty="0" err="1"/>
              <a:t>diag</a:t>
            </a:r>
            <a:r>
              <a:rPr lang="fr-FR" sz="1900" dirty="0"/>
              <a:t> Elévation </a:t>
            </a:r>
            <a:r>
              <a:rPr lang="fr-FR" sz="1900" dirty="0" smtClean="0"/>
              <a:t>:</a:t>
            </a:r>
            <a:endParaRPr lang="fr-FR" sz="1900" dirty="0"/>
          </a:p>
        </p:txBody>
      </p:sp>
      <p:sp>
        <p:nvSpPr>
          <p:cNvPr id="4" name="ZoneTexte 3"/>
          <p:cNvSpPr txBox="1"/>
          <p:nvPr/>
        </p:nvSpPr>
        <p:spPr>
          <a:xfrm>
            <a:off x="1490598" y="2891726"/>
            <a:ext cx="175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 GHz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9657567" y="2931136"/>
            <a:ext cx="175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18 </a:t>
            </a:r>
            <a:r>
              <a:rPr lang="fr-FR" dirty="0"/>
              <a:t>GHz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497531" y="2924010"/>
            <a:ext cx="175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6</a:t>
            </a:r>
            <a:r>
              <a:rPr lang="fr-FR" dirty="0" smtClean="0"/>
              <a:t> </a:t>
            </a:r>
            <a:r>
              <a:rPr lang="fr-FR" dirty="0"/>
              <a:t>GHz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83" y="3229947"/>
            <a:ext cx="3429750" cy="3608756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2400" y="767215"/>
            <a:ext cx="3038981" cy="184479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1226" y="3229947"/>
            <a:ext cx="3662740" cy="359694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02877" y="3252807"/>
            <a:ext cx="3608756" cy="360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2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2029D5AD-8348-4446-B191-6A9B6FE03F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xmlns="" id="{A3F395A2-2B64-4749-BD93-2F159C7E1F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xmlns="" id="{5CF0135B-EAB8-4CA0-896C-2D897ECD28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8D67F5AB-004F-49F8-98F6-0F2341AA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Sommaire</a:t>
            </a: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7D4C312-C95E-43D8-84AA-72A222858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8930"/>
            <a:ext cx="10515600" cy="46090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+mj-lt"/>
              <a:buAutoNum type="romanUcPeriod"/>
            </a:pPr>
            <a:r>
              <a:rPr lang="fr-FR" sz="2200" dirty="0">
                <a:ea typeface="+mn-lt"/>
                <a:cs typeface="+mn-lt"/>
              </a:rPr>
              <a:t>AVA </a:t>
            </a:r>
            <a:r>
              <a:rPr lang="fr-FR" sz="2200" dirty="0" err="1">
                <a:ea typeface="+mn-lt"/>
                <a:cs typeface="+mn-lt"/>
              </a:rPr>
              <a:t>Chebyshev</a:t>
            </a:r>
            <a:endParaRPr lang="fr-FR" sz="2200" dirty="0">
              <a:ea typeface="+mn-lt"/>
              <a:cs typeface="+mn-lt"/>
            </a:endParaRP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Panneau </a:t>
            </a:r>
            <a:r>
              <a:rPr lang="fr-FR" sz="18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AVA </a:t>
            </a:r>
            <a:r>
              <a:rPr lang="fr-FR" sz="1800" dirty="0" err="1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Chebyshev</a:t>
            </a:r>
            <a:endParaRPr lang="fr-FR" sz="1800" dirty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 err="1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Simu</a:t>
            </a:r>
            <a:endParaRPr lang="fr-FR" sz="1400" dirty="0" smtClean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Réflecteur</a:t>
            </a:r>
            <a:endParaRPr lang="fr-FR" sz="1400" dirty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 smtClean="0">
                <a:ea typeface="+mn-lt"/>
                <a:cs typeface="+mn-lt"/>
              </a:rPr>
              <a:t>Mesures</a:t>
            </a:r>
            <a:endParaRPr lang="fr-FR" sz="1800" dirty="0" smtClean="0">
              <a:ea typeface="+mn-lt"/>
              <a:cs typeface="+mn-lt"/>
            </a:endParaRP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 smtClean="0">
                <a:ea typeface="+mn-lt"/>
                <a:cs typeface="+mn-lt"/>
              </a:rPr>
              <a:t>1</a:t>
            </a:r>
            <a:r>
              <a:rPr lang="fr-FR" sz="1400" baseline="30000" dirty="0" smtClean="0">
                <a:ea typeface="+mn-lt"/>
                <a:cs typeface="+mn-lt"/>
              </a:rPr>
              <a:t>ère</a:t>
            </a:r>
            <a:r>
              <a:rPr lang="fr-FR" sz="1400" dirty="0" smtClean="0">
                <a:ea typeface="+mn-lt"/>
                <a:cs typeface="+mn-lt"/>
              </a:rPr>
              <a:t> Mesure</a:t>
            </a: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2</a:t>
            </a:r>
            <a:r>
              <a:rPr lang="fr-FR" sz="1400" baseline="300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ème</a:t>
            </a: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 mesure avec panneau </a:t>
            </a: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symétrique</a:t>
            </a: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Interférométrie</a:t>
            </a: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SODA</a:t>
            </a:r>
            <a:endParaRPr lang="fr-FR" sz="1400" dirty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Mesure (1</a:t>
            </a:r>
            <a:r>
              <a:rPr lang="fr-FR" sz="1400" baseline="300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er</a:t>
            </a:r>
            <a:r>
              <a:rPr lang="fr-FR" sz="14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 ordre et SODA</a:t>
            </a: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)</a:t>
            </a:r>
            <a:endParaRPr lang="fr-FR" sz="1800" dirty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AVA ondulée</a:t>
            </a:r>
          </a:p>
          <a:p>
            <a:pPr marL="457200" indent="-457200">
              <a:buAutoNum type="romanUcPeriod"/>
            </a:pPr>
            <a:r>
              <a:rPr lang="fr-FR" sz="2200" dirty="0" smtClean="0">
                <a:solidFill>
                  <a:schemeClr val="bg2">
                    <a:lumMod val="75000"/>
                  </a:schemeClr>
                </a:solidFill>
                <a:cs typeface="Calibri" panose="020F0502020204030204"/>
              </a:rPr>
              <a:t>Conclusion </a:t>
            </a:r>
            <a:r>
              <a:rPr lang="fr-FR" sz="2200" dirty="0">
                <a:solidFill>
                  <a:schemeClr val="bg2">
                    <a:lumMod val="75000"/>
                  </a:schemeClr>
                </a:solidFill>
                <a:cs typeface="Calibri" panose="020F0502020204030204"/>
              </a:rPr>
              <a:t>et perspectives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92C3387C-D24F-4737-8A37-1DC5CFF09C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1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267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DAF1966E-FD40-4A4A-B61B-C4DF7FA05F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Panneau AVA </a:t>
            </a:r>
            <a:r>
              <a:rPr lang="fr-FR" sz="4000" dirty="0" err="1">
                <a:cs typeface="Calibri Light"/>
              </a:rPr>
              <a:t>Chebyshev</a:t>
            </a:r>
            <a:r>
              <a:rPr lang="fr-FR" sz="4000" dirty="0">
                <a:cs typeface="Calibri Light"/>
              </a:rPr>
              <a:t> |Mesure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81917" y="2505670"/>
            <a:ext cx="4289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S11</a:t>
            </a:r>
            <a:r>
              <a:rPr lang="fr-FR" dirty="0"/>
              <a:t> : Très bonne corrélation </a:t>
            </a:r>
            <a:r>
              <a:rPr lang="fr-FR" dirty="0" err="1"/>
              <a:t>simu</a:t>
            </a:r>
            <a:r>
              <a:rPr lang="fr-FR" dirty="0"/>
              <a:t>-mesure.</a:t>
            </a:r>
            <a:br>
              <a:rPr lang="fr-FR" dirty="0"/>
            </a:br>
            <a:r>
              <a:rPr lang="fr-FR" dirty="0"/>
              <a:t>Antenne 2 différente en haut de bande dû à copeaux de cuivre sur </a:t>
            </a:r>
            <a:r>
              <a:rPr lang="fr-FR" dirty="0" err="1"/>
              <a:t>dielec</a:t>
            </a:r>
            <a:r>
              <a:rPr lang="fr-FR" dirty="0"/>
              <a:t>.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7062012" y="2150190"/>
            <a:ext cx="3970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Smith</a:t>
            </a:r>
            <a:r>
              <a:rPr lang="fr-FR" dirty="0"/>
              <a:t> : Léger décalage en bas de bande, mais retrouve la forme de la </a:t>
            </a:r>
            <a:r>
              <a:rPr lang="fr-FR" dirty="0" err="1"/>
              <a:t>simu</a:t>
            </a:r>
            <a:r>
              <a:rPr lang="fr-FR" dirty="0"/>
              <a:t>.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91864" y="2072104"/>
            <a:ext cx="5607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Antenne seule </a:t>
            </a:r>
            <a:r>
              <a:rPr lang="fr-FR" dirty="0"/>
              <a:t>(Mesure faite avec antennes une à une)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64" y="3371265"/>
            <a:ext cx="5331905" cy="348673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4455" y="2796521"/>
            <a:ext cx="4093759" cy="405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53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DAF1966E-FD40-4A4A-B61B-C4DF7FA05F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Panneau AVA </a:t>
            </a:r>
            <a:r>
              <a:rPr lang="fr-FR" sz="4000" dirty="0" err="1">
                <a:cs typeface="Calibri Light"/>
              </a:rPr>
              <a:t>Chebyshev</a:t>
            </a:r>
            <a:r>
              <a:rPr lang="fr-FR" sz="4000" dirty="0">
                <a:cs typeface="Calibri Light"/>
              </a:rPr>
              <a:t> |Mesure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146311" y="2289159"/>
            <a:ext cx="42896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Mesure du champ dans </a:t>
            </a:r>
            <a:r>
              <a:rPr lang="fr-FR" b="1" dirty="0" err="1"/>
              <a:t>Starlab</a:t>
            </a:r>
            <a:r>
              <a:rPr lang="fr-FR" b="1" dirty="0"/>
              <a:t> :</a:t>
            </a:r>
          </a:p>
          <a:p>
            <a:r>
              <a:rPr lang="fr-FR" dirty="0"/>
              <a:t>Bandes 1-6 GHz ; 6-18 GHz</a:t>
            </a:r>
          </a:p>
          <a:p>
            <a:endParaRPr lang="fr-FR" dirty="0"/>
          </a:p>
          <a:p>
            <a:r>
              <a:rPr lang="fr-FR" dirty="0">
                <a:cs typeface="Calibri" panose="020F0502020204030204"/>
              </a:rPr>
              <a:t>1-6 GHz : pas 1°, 100MHz</a:t>
            </a:r>
          </a:p>
          <a:p>
            <a:r>
              <a:rPr lang="fr-FR" dirty="0">
                <a:cs typeface="Calibri" panose="020F0502020204030204"/>
              </a:rPr>
              <a:t>6-18 GHz : pas 2°, 200MHz</a:t>
            </a:r>
          </a:p>
          <a:p>
            <a:endParaRPr lang="fr-FR" dirty="0">
              <a:cs typeface="Calibri" panose="020F0502020204030204"/>
            </a:endParaRPr>
          </a:p>
          <a:p>
            <a:r>
              <a:rPr lang="fr-FR" dirty="0">
                <a:cs typeface="Calibri" panose="020F0502020204030204"/>
              </a:rPr>
              <a:t>Test dans une seule configuration.</a:t>
            </a:r>
            <a:br>
              <a:rPr lang="fr-FR" dirty="0">
                <a:cs typeface="Calibri" panose="020F0502020204030204"/>
              </a:rPr>
            </a:br>
            <a:r>
              <a:rPr lang="fr-FR" dirty="0">
                <a:cs typeface="Calibri" panose="020F0502020204030204"/>
              </a:rPr>
              <a:t>Diagramme actif (une antenne alimentée, les autres connectées avec charge 50</a:t>
            </a:r>
            <a:r>
              <a:rPr lang="el-GR" dirty="0">
                <a:cs typeface="Calibri" panose="020F0502020204030204"/>
              </a:rPr>
              <a:t>Ω</a:t>
            </a:r>
            <a:r>
              <a:rPr lang="fr-FR" dirty="0">
                <a:cs typeface="Calibri" panose="020F0502020204030204"/>
              </a:rPr>
              <a:t>)</a:t>
            </a:r>
          </a:p>
          <a:p>
            <a:endParaRPr lang="fr-FR" dirty="0">
              <a:cs typeface="Calibri" panose="020F0502020204030204"/>
            </a:endParaRPr>
          </a:p>
          <a:p>
            <a:r>
              <a:rPr lang="fr-FR" dirty="0">
                <a:cs typeface="Calibri" panose="020F0502020204030204"/>
              </a:rPr>
              <a:t>Par la suite le </a:t>
            </a:r>
            <a:r>
              <a:rPr lang="fr-FR" b="1" dirty="0">
                <a:cs typeface="Calibri" panose="020F0502020204030204"/>
              </a:rPr>
              <a:t>diagramme est tourné pour correspondre à </a:t>
            </a:r>
            <a:r>
              <a:rPr lang="fr-FR" b="1" dirty="0" err="1">
                <a:cs typeface="Calibri" panose="020F0502020204030204"/>
              </a:rPr>
              <a:t>simu</a:t>
            </a:r>
            <a:r>
              <a:rPr lang="fr-FR" b="1" dirty="0">
                <a:cs typeface="Calibri" panose="020F0502020204030204"/>
              </a:rPr>
              <a:t> </a:t>
            </a:r>
            <a:r>
              <a:rPr lang="fr-FR" dirty="0">
                <a:cs typeface="Calibri" panose="020F0502020204030204"/>
              </a:rPr>
              <a:t>(0° mesure =&gt; 90°).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455" y="888770"/>
            <a:ext cx="2625609" cy="3500812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5" b="18628"/>
          <a:stretch/>
        </p:blipFill>
        <p:spPr>
          <a:xfrm>
            <a:off x="4435978" y="2562383"/>
            <a:ext cx="4114014" cy="4186886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7095707" y="4389582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6441423" y="4382971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5701538" y="4389582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" name="Ellipse 2"/>
          <p:cNvSpPr/>
          <p:nvPr/>
        </p:nvSpPr>
        <p:spPr>
          <a:xfrm>
            <a:off x="4752304" y="3065172"/>
            <a:ext cx="3580327" cy="3322749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7048640" y="3429000"/>
            <a:ext cx="1021234" cy="37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Plan E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6404819" y="3149861"/>
            <a:ext cx="467532" cy="37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0°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7854207" y="4471160"/>
            <a:ext cx="579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-90°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4337060" y="4471160"/>
            <a:ext cx="579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90°</a:t>
            </a:r>
          </a:p>
        </p:txBody>
      </p:sp>
    </p:spTree>
    <p:extLst>
      <p:ext uri="{BB962C8B-B14F-4D97-AF65-F5344CB8AC3E}">
        <p14:creationId xmlns:p14="http://schemas.microsoft.com/office/powerpoint/2010/main" val="3044872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DAF1966E-FD40-4A4A-B61B-C4DF7FA05F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Panneau AVA </a:t>
            </a:r>
            <a:r>
              <a:rPr lang="fr-FR" sz="4000" dirty="0" err="1">
                <a:cs typeface="Calibri Light"/>
              </a:rPr>
              <a:t>Chebyshev</a:t>
            </a:r>
            <a:r>
              <a:rPr lang="fr-FR" sz="4000" dirty="0">
                <a:cs typeface="Calibri Light"/>
              </a:rPr>
              <a:t> |Mesure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6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30306" y="2063262"/>
            <a:ext cx="6663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Rayonnement </a:t>
            </a:r>
            <a:r>
              <a:rPr lang="fr-FR" dirty="0"/>
              <a:t>(Azimut) : Comparaison </a:t>
            </a:r>
            <a:r>
              <a:rPr lang="fr-FR" dirty="0" err="1"/>
              <a:t>simu</a:t>
            </a:r>
            <a:r>
              <a:rPr lang="fr-FR" dirty="0"/>
              <a:t>-mesure</a:t>
            </a:r>
          </a:p>
          <a:p>
            <a:r>
              <a:rPr lang="fr-FR" dirty="0"/>
              <a:t>Port 1 (antenne centrale)</a:t>
            </a:r>
          </a:p>
          <a:p>
            <a:r>
              <a:rPr lang="fr-FR" dirty="0"/>
              <a:t>Bonne corrélation, surtout en haut de bande.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908471" y="2915436"/>
            <a:ext cx="175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 GHz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9633914" y="2915436"/>
            <a:ext cx="175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6 GHz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5820085" y="2873676"/>
            <a:ext cx="175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 GHz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9705375" y="904684"/>
            <a:ext cx="2352939" cy="77193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229939"/>
            <a:ext cx="4828968" cy="361768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6467" y="3219566"/>
            <a:ext cx="4886330" cy="3660662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17921" y="3363751"/>
            <a:ext cx="4657275" cy="3489062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10791943" y="1721331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0799885" y="835653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10791943" y="148653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95111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DAF1966E-FD40-4A4A-B61B-C4DF7FA05F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Panneau AVA </a:t>
            </a:r>
            <a:r>
              <a:rPr lang="fr-FR" sz="4000" dirty="0" err="1">
                <a:cs typeface="Calibri Light"/>
              </a:rPr>
              <a:t>Chebyshev</a:t>
            </a:r>
            <a:r>
              <a:rPr lang="fr-FR" sz="4000" dirty="0">
                <a:cs typeface="Calibri Light"/>
              </a:rPr>
              <a:t> |Mesure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6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30306" y="2063262"/>
            <a:ext cx="6663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Rayonnement </a:t>
            </a:r>
            <a:r>
              <a:rPr lang="fr-FR" dirty="0"/>
              <a:t>(Elévation) : Comparaison </a:t>
            </a:r>
            <a:r>
              <a:rPr lang="fr-FR" dirty="0" err="1"/>
              <a:t>simu</a:t>
            </a:r>
            <a:r>
              <a:rPr lang="fr-FR" dirty="0"/>
              <a:t>-mesure</a:t>
            </a:r>
          </a:p>
          <a:p>
            <a:r>
              <a:rPr lang="fr-FR" dirty="0"/>
              <a:t>Port 1 (antenne centrale)</a:t>
            </a:r>
          </a:p>
          <a:p>
            <a:r>
              <a:rPr lang="fr-FR" dirty="0"/>
              <a:t>Bonne corrélation, surtout en haut de bande.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012617" y="2891726"/>
            <a:ext cx="175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 GHz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9619055" y="2878181"/>
            <a:ext cx="175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6 GHz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5778878" y="2915436"/>
            <a:ext cx="175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 GHz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9705375" y="904684"/>
            <a:ext cx="2352939" cy="77193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86" y="3261058"/>
            <a:ext cx="4801275" cy="3596942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8159" y="3261058"/>
            <a:ext cx="4787428" cy="358656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32522" y="3363751"/>
            <a:ext cx="4650351" cy="3483875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10791943" y="1721331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0799885" y="835653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0791943" y="148653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23364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2029D5AD-8348-4446-B191-6A9B6FE03F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xmlns="" id="{A3F395A2-2B64-4749-BD93-2F159C7E1F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xmlns="" id="{5CF0135B-EAB8-4CA0-896C-2D897ECD28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8D67F5AB-004F-49F8-98F6-0F2341AA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Sommaire</a:t>
            </a: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7D4C312-C95E-43D8-84AA-72A222858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8930"/>
            <a:ext cx="10515600" cy="46090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+mj-lt"/>
              <a:buAutoNum type="romanUcPeriod"/>
            </a:pPr>
            <a:r>
              <a:rPr lang="fr-FR" sz="2200" dirty="0">
                <a:ea typeface="+mn-lt"/>
                <a:cs typeface="+mn-lt"/>
              </a:rPr>
              <a:t>AVA </a:t>
            </a:r>
            <a:r>
              <a:rPr lang="fr-FR" sz="2200" dirty="0" err="1">
                <a:ea typeface="+mn-lt"/>
                <a:cs typeface="+mn-lt"/>
              </a:rPr>
              <a:t>Chebyshev</a:t>
            </a:r>
            <a:endParaRPr lang="fr-FR" sz="2200" dirty="0">
              <a:ea typeface="+mn-lt"/>
              <a:cs typeface="+mn-lt"/>
            </a:endParaRP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 smtClean="0">
                <a:ea typeface="+mn-lt"/>
                <a:cs typeface="+mn-lt"/>
              </a:rPr>
              <a:t>Panneau </a:t>
            </a:r>
            <a:r>
              <a:rPr lang="fr-FR" sz="1800" dirty="0">
                <a:ea typeface="+mn-lt"/>
                <a:cs typeface="+mn-lt"/>
              </a:rPr>
              <a:t>AVA </a:t>
            </a:r>
            <a:r>
              <a:rPr lang="fr-FR" sz="1800" dirty="0" err="1">
                <a:ea typeface="+mn-lt"/>
                <a:cs typeface="+mn-lt"/>
              </a:rPr>
              <a:t>Chebyshev</a:t>
            </a:r>
            <a:endParaRPr lang="fr-FR" sz="1800" dirty="0">
              <a:ea typeface="+mn-lt"/>
              <a:cs typeface="+mn-lt"/>
            </a:endParaRP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 err="1" smtClean="0">
                <a:ea typeface="+mn-lt"/>
                <a:cs typeface="+mn-lt"/>
              </a:rPr>
              <a:t>Simu</a:t>
            </a:r>
            <a:endParaRPr lang="fr-FR" sz="1400" dirty="0" smtClean="0">
              <a:ea typeface="+mn-lt"/>
              <a:cs typeface="+mn-lt"/>
            </a:endParaRP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Réflecteur</a:t>
            </a:r>
            <a:endParaRPr lang="fr-FR" sz="1400" dirty="0">
              <a:solidFill>
                <a:schemeClr val="bg2">
                  <a:lumMod val="75000"/>
                </a:schemeClr>
              </a:solidFill>
              <a:ea typeface="+mn-lt"/>
              <a:cs typeface="+mn-lt"/>
            </a:endParaRP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Mesures</a:t>
            </a:r>
            <a:endParaRPr lang="fr-FR" sz="1800" dirty="0" smtClean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1</a:t>
            </a:r>
            <a:r>
              <a:rPr lang="fr-FR" sz="1400" baseline="300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ère</a:t>
            </a: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 Mesure</a:t>
            </a: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2</a:t>
            </a:r>
            <a:r>
              <a:rPr lang="fr-FR" sz="1400" baseline="300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ème</a:t>
            </a: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 mesure avec panneau </a:t>
            </a: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symétrique</a:t>
            </a: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Interférométrie</a:t>
            </a: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SODA</a:t>
            </a:r>
            <a:endParaRPr lang="fr-FR" sz="1400" dirty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Mesure (1</a:t>
            </a:r>
            <a:r>
              <a:rPr lang="fr-FR" sz="1400" baseline="300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er</a:t>
            </a:r>
            <a:r>
              <a:rPr lang="fr-FR" sz="14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 ordre et SODA</a:t>
            </a: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)</a:t>
            </a:r>
            <a:endParaRPr lang="fr-FR" sz="1800" dirty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AVA ondulée</a:t>
            </a:r>
          </a:p>
          <a:p>
            <a:pPr marL="457200" indent="-457200">
              <a:buAutoNum type="romanUcPeriod"/>
            </a:pPr>
            <a:r>
              <a:rPr lang="fr-FR" sz="2200" dirty="0" smtClean="0">
                <a:solidFill>
                  <a:schemeClr val="bg2">
                    <a:lumMod val="75000"/>
                  </a:schemeClr>
                </a:solidFill>
                <a:cs typeface="Calibri" panose="020F0502020204030204"/>
              </a:rPr>
              <a:t>Conclusion </a:t>
            </a:r>
            <a:r>
              <a:rPr lang="fr-FR" sz="2200" dirty="0">
                <a:solidFill>
                  <a:schemeClr val="bg2">
                    <a:lumMod val="75000"/>
                  </a:schemeClr>
                </a:solidFill>
                <a:cs typeface="Calibri" panose="020F0502020204030204"/>
              </a:rPr>
              <a:t>et perspectives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92C3387C-D24F-4737-8A37-1DC5CFF09C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1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514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DAF1966E-FD40-4A4A-B61B-C4DF7FA05F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Panneau AVA </a:t>
            </a:r>
            <a:r>
              <a:rPr lang="fr-FR" sz="4000" dirty="0" err="1">
                <a:cs typeface="Calibri Light"/>
              </a:rPr>
              <a:t>Chebyshev</a:t>
            </a:r>
            <a:r>
              <a:rPr lang="fr-FR" sz="4000" dirty="0">
                <a:cs typeface="Calibri Light"/>
              </a:rPr>
              <a:t> |Mesure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6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30306" y="2063262"/>
            <a:ext cx="6663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Rayonnement </a:t>
            </a:r>
            <a:r>
              <a:rPr lang="fr-FR" dirty="0"/>
              <a:t>(Azimut) : Comparaison </a:t>
            </a:r>
            <a:r>
              <a:rPr lang="fr-FR" dirty="0" err="1"/>
              <a:t>simu</a:t>
            </a:r>
            <a:r>
              <a:rPr lang="fr-FR" dirty="0"/>
              <a:t>-mesure</a:t>
            </a:r>
          </a:p>
          <a:p>
            <a:r>
              <a:rPr lang="fr-FR" dirty="0"/>
              <a:t>1 GHz, </a:t>
            </a:r>
            <a:r>
              <a:rPr lang="fr-FR" b="1" dirty="0"/>
              <a:t>tous les ports</a:t>
            </a:r>
            <a:r>
              <a:rPr lang="fr-FR" dirty="0"/>
              <a:t>.</a:t>
            </a:r>
          </a:p>
          <a:p>
            <a:r>
              <a:rPr lang="fr-FR" dirty="0" err="1"/>
              <a:t>Diag</a:t>
            </a:r>
            <a:r>
              <a:rPr lang="fr-FR" dirty="0"/>
              <a:t> légèrement différents (tournés en fonction position antenne)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933111" y="2942350"/>
            <a:ext cx="175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Port 1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9530052" y="2931171"/>
            <a:ext cx="175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Port 3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5435064" y="2915436"/>
            <a:ext cx="175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Port 2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9705375" y="904684"/>
            <a:ext cx="2352939" cy="77193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1630" y="3232940"/>
            <a:ext cx="4796454" cy="359333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99881" y="3284768"/>
            <a:ext cx="4692119" cy="3515166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284767"/>
            <a:ext cx="4755781" cy="3562859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10791943" y="1721331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0799885" y="835653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0791943" y="148653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61848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DAF1966E-FD40-4A4A-B61B-C4DF7FA05F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Panneau AVA </a:t>
            </a:r>
            <a:r>
              <a:rPr lang="fr-FR" sz="4000" dirty="0" err="1">
                <a:cs typeface="Calibri Light"/>
              </a:rPr>
              <a:t>Chebyshev</a:t>
            </a:r>
            <a:r>
              <a:rPr lang="fr-FR" sz="4000" dirty="0">
                <a:cs typeface="Calibri Light"/>
              </a:rPr>
              <a:t> |Mesure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6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30306" y="2063262"/>
            <a:ext cx="6663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Rayonnement </a:t>
            </a:r>
            <a:r>
              <a:rPr lang="fr-FR" dirty="0"/>
              <a:t>(Azimut) : Comparaison </a:t>
            </a:r>
            <a:r>
              <a:rPr lang="fr-FR" dirty="0" err="1"/>
              <a:t>simu</a:t>
            </a:r>
            <a:r>
              <a:rPr lang="fr-FR" dirty="0"/>
              <a:t>-mesure</a:t>
            </a:r>
          </a:p>
          <a:p>
            <a:r>
              <a:rPr lang="fr-FR" b="1" dirty="0"/>
              <a:t>6 GHz</a:t>
            </a:r>
            <a:r>
              <a:rPr lang="fr-FR" dirty="0"/>
              <a:t>, </a:t>
            </a:r>
            <a:r>
              <a:rPr lang="fr-FR" b="1" dirty="0"/>
              <a:t>tous les ports</a:t>
            </a:r>
            <a:r>
              <a:rPr lang="fr-FR" dirty="0"/>
              <a:t>.</a:t>
            </a:r>
          </a:p>
          <a:p>
            <a:r>
              <a:rPr lang="fr-FR" dirty="0" err="1"/>
              <a:t>Diag</a:t>
            </a:r>
            <a:r>
              <a:rPr lang="fr-FR" dirty="0"/>
              <a:t> légèrement différents (tournés en fonction position antenne)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933111" y="2942350"/>
            <a:ext cx="175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Port 1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9530052" y="2931171"/>
            <a:ext cx="175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Port 3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5435064" y="2915436"/>
            <a:ext cx="175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Port 2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9705375" y="904684"/>
            <a:ext cx="2352939" cy="771934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10791943" y="1721331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0799885" y="835653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0791943" y="148653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2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340310"/>
            <a:ext cx="4657275" cy="348906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2115" y="3300503"/>
            <a:ext cx="4785718" cy="358528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8708" y="3372361"/>
            <a:ext cx="4614493" cy="345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7088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DAF1966E-FD40-4A4A-B61B-C4DF7FA05F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Panneau AVA </a:t>
            </a:r>
            <a:r>
              <a:rPr lang="fr-FR" sz="4000" dirty="0" err="1">
                <a:cs typeface="Calibri Light"/>
              </a:rPr>
              <a:t>Chebyshev</a:t>
            </a:r>
            <a:r>
              <a:rPr lang="fr-FR" sz="4000" dirty="0">
                <a:cs typeface="Calibri Light"/>
              </a:rPr>
              <a:t> |Mesure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6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30306" y="2063262"/>
            <a:ext cx="6663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Rayonnement </a:t>
            </a:r>
            <a:r>
              <a:rPr lang="fr-FR" dirty="0"/>
              <a:t>(Elévation) : Comparaison </a:t>
            </a:r>
            <a:r>
              <a:rPr lang="fr-FR" dirty="0" err="1"/>
              <a:t>simu</a:t>
            </a:r>
            <a:r>
              <a:rPr lang="fr-FR" dirty="0"/>
              <a:t>-mesure</a:t>
            </a:r>
          </a:p>
          <a:p>
            <a:r>
              <a:rPr lang="fr-FR" dirty="0"/>
              <a:t>1 GHz, </a:t>
            </a:r>
            <a:r>
              <a:rPr lang="fr-FR" b="1" dirty="0"/>
              <a:t>tous les ports</a:t>
            </a:r>
            <a:r>
              <a:rPr lang="fr-FR" dirty="0"/>
              <a:t>.</a:t>
            </a:r>
          </a:p>
          <a:p>
            <a:r>
              <a:rPr lang="fr-FR" dirty="0" err="1"/>
              <a:t>Diag</a:t>
            </a:r>
            <a:r>
              <a:rPr lang="fr-FR" dirty="0"/>
              <a:t> similaires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933111" y="2965169"/>
            <a:ext cx="175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Port 1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9415659" y="2837147"/>
            <a:ext cx="175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Port 3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5435064" y="2915436"/>
            <a:ext cx="175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Port 2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9705375" y="904684"/>
            <a:ext cx="2352939" cy="77193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1508" y="3349697"/>
            <a:ext cx="4682957" cy="350830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8633" y="3349697"/>
            <a:ext cx="4682958" cy="3508303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87" y="3342570"/>
            <a:ext cx="4692470" cy="3515429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10791943" y="1721331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0799885" y="835653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0791943" y="148653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986384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DAF1966E-FD40-4A4A-B61B-C4DF7FA05F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Interférométrie | </a:t>
            </a:r>
            <a:r>
              <a:rPr lang="fr-FR" sz="4000" dirty="0" smtClean="0">
                <a:cs typeface="Calibri Light"/>
              </a:rPr>
              <a:t>Ambiguïté mesure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48943" y="2086776"/>
            <a:ext cx="10310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cs typeface="Calibri" panose="020F0502020204030204"/>
              </a:rPr>
              <a:t>Calcul du délai de phase mesure : </a:t>
            </a:r>
            <a:r>
              <a:rPr lang="fr-FR" dirty="0">
                <a:cs typeface="Calibri" panose="020F0502020204030204"/>
              </a:rPr>
              <a:t>Selon ouverture [-45° ; 45°], pas 1° en plan de coupe azimut. [1-6 GHz]</a:t>
            </a:r>
            <a:endParaRPr lang="fr-FR" sz="1600" dirty="0">
              <a:cs typeface="Calibri" panose="020F0502020204030204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11566" y="2589541"/>
            <a:ext cx="3494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 1 GHz la distance entre antenne est </a:t>
            </a:r>
            <a:r>
              <a:rPr lang="fr-FR" b="1" dirty="0"/>
              <a:t>≤ </a:t>
            </a:r>
            <a:r>
              <a:rPr lang="el-GR" b="1" dirty="0"/>
              <a:t>λ</a:t>
            </a:r>
            <a:r>
              <a:rPr lang="fr-FR" b="1" dirty="0"/>
              <a:t>/2 </a:t>
            </a:r>
            <a:r>
              <a:rPr lang="fr-FR" dirty="0">
                <a:sym typeface="Wingdings" panose="05000000000000000000" pitchFamily="2" charset="2"/>
              </a:rPr>
              <a:t> pas d’ambiguïté (une seule ligne)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4517488" y="2530825"/>
            <a:ext cx="7555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Si la distance est </a:t>
            </a:r>
            <a:r>
              <a:rPr lang="fr-FR" b="1" dirty="0"/>
              <a:t>&gt; </a:t>
            </a:r>
            <a:r>
              <a:rPr lang="el-GR" b="1" dirty="0"/>
              <a:t>λ</a:t>
            </a:r>
            <a:r>
              <a:rPr lang="fr-FR" b="1" dirty="0"/>
              <a:t>/2</a:t>
            </a:r>
            <a:r>
              <a:rPr lang="fr-FR" dirty="0"/>
              <a:t>, apparition d’ambiguïté (plusieurs lignes). Il est possible de </a:t>
            </a:r>
            <a:r>
              <a:rPr lang="fr-FR" b="1" dirty="0"/>
              <a:t>discriminer l’ambiguïté </a:t>
            </a:r>
            <a:r>
              <a:rPr lang="fr-FR" dirty="0"/>
              <a:t>si les </a:t>
            </a:r>
            <a:r>
              <a:rPr lang="fr-FR" b="1" dirty="0"/>
              <a:t>points (verts) sont suffisamment éloignés </a:t>
            </a:r>
            <a:r>
              <a:rPr lang="fr-FR" dirty="0"/>
              <a:t>(ex : 3 GHz). Léger </a:t>
            </a:r>
            <a:r>
              <a:rPr lang="fr-FR" b="1" dirty="0"/>
              <a:t>offset</a:t>
            </a:r>
            <a:r>
              <a:rPr lang="fr-FR" dirty="0"/>
              <a:t> entre </a:t>
            </a:r>
            <a:r>
              <a:rPr lang="fr-FR" dirty="0" smtClean="0"/>
              <a:t>théorie </a:t>
            </a:r>
            <a:r>
              <a:rPr lang="fr-FR" dirty="0"/>
              <a:t>et mesure.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FB275BE7-5114-47E1-A916-276826A646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24" y="3664967"/>
            <a:ext cx="4179672" cy="3121343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A07B0DFF-B57E-4414-BCF0-C6E3396A3A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4864" y="3605765"/>
            <a:ext cx="4282272" cy="319796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D66B33BF-6A8F-4072-9E67-CFA0356338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0267" y="3654975"/>
            <a:ext cx="4282271" cy="319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7390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DAF1966E-FD40-4A4A-B61B-C4DF7FA05F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Panneau AVA </a:t>
            </a:r>
            <a:r>
              <a:rPr lang="fr-FR" sz="4000" dirty="0" err="1">
                <a:cs typeface="Calibri Light"/>
              </a:rPr>
              <a:t>Chebyshev</a:t>
            </a:r>
            <a:r>
              <a:rPr lang="fr-FR" sz="4000" dirty="0">
                <a:cs typeface="Calibri Light"/>
              </a:rPr>
              <a:t> |Mesure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159190" y="2080311"/>
            <a:ext cx="57310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Rayonnement </a:t>
            </a:r>
            <a:r>
              <a:rPr lang="fr-FR" dirty="0"/>
              <a:t>(Azimut) : </a:t>
            </a:r>
            <a:r>
              <a:rPr lang="fr-FR" dirty="0" smtClean="0"/>
              <a:t>1 </a:t>
            </a:r>
            <a:r>
              <a:rPr lang="fr-FR" dirty="0"/>
              <a:t>GHz, </a:t>
            </a:r>
            <a:r>
              <a:rPr lang="fr-FR" b="1" dirty="0"/>
              <a:t>tous les ports</a:t>
            </a:r>
            <a:r>
              <a:rPr lang="fr-FR" dirty="0" smtClean="0"/>
              <a:t>.</a:t>
            </a:r>
          </a:p>
          <a:p>
            <a:endParaRPr lang="fr-FR" dirty="0"/>
          </a:p>
          <a:p>
            <a:r>
              <a:rPr lang="fr-FR" dirty="0" smtClean="0"/>
              <a:t>Amplitude des </a:t>
            </a:r>
            <a:r>
              <a:rPr lang="fr-FR" dirty="0" err="1" smtClean="0"/>
              <a:t>diag</a:t>
            </a:r>
            <a:r>
              <a:rPr lang="fr-FR" dirty="0" smtClean="0"/>
              <a:t> légèrement différents (ici entre 95° et 135°). Peut-être dû à plaque réflexions plaque métallique (antennes pas symétriques par rapport à plaque).</a:t>
            </a:r>
          </a:p>
          <a:p>
            <a:endParaRPr lang="fr-FR" dirty="0" smtClean="0"/>
          </a:p>
          <a:p>
            <a:r>
              <a:rPr lang="fr-FR" dirty="0" smtClean="0"/>
              <a:t>Peut expliquer pourquoi on a délai de phase « courbé » à 1 GHz en mesure.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0200" y="2271793"/>
            <a:ext cx="5635520" cy="422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4927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DAF1966E-FD40-4A4A-B61B-C4DF7FA05F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Interférométrie | </a:t>
            </a:r>
            <a:r>
              <a:rPr lang="fr-FR" sz="4000" dirty="0" smtClean="0">
                <a:cs typeface="Calibri Light"/>
              </a:rPr>
              <a:t>Précision mesure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48944" y="2086776"/>
            <a:ext cx="76414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cs typeface="Calibri" panose="020F0502020204030204"/>
              </a:rPr>
              <a:t>Précision RMS </a:t>
            </a:r>
            <a:r>
              <a:rPr lang="fr-FR" b="1" dirty="0" smtClean="0">
                <a:cs typeface="Calibri" panose="020F0502020204030204"/>
              </a:rPr>
              <a:t>mesure en </a:t>
            </a:r>
            <a:r>
              <a:rPr lang="fr-FR" b="1" dirty="0">
                <a:cs typeface="Calibri" panose="020F0502020204030204"/>
              </a:rPr>
              <a:t>fonction de l’angle d’arrivé : </a:t>
            </a:r>
          </a:p>
          <a:p>
            <a:r>
              <a:rPr lang="fr-FR" sz="1700" dirty="0">
                <a:cs typeface="Calibri" panose="020F0502020204030204"/>
              </a:rPr>
              <a:t>Ouverture de 90°</a:t>
            </a:r>
          </a:p>
          <a:p>
            <a:r>
              <a:rPr lang="fr-FR" sz="1700" dirty="0">
                <a:cs typeface="Calibri" panose="020F0502020204030204"/>
              </a:rPr>
              <a:t>Résultat mesure non bruité</a:t>
            </a:r>
          </a:p>
          <a:p>
            <a:r>
              <a:rPr lang="fr-FR" sz="1700" b="1" dirty="0">
                <a:cs typeface="Calibri" panose="020F0502020204030204"/>
              </a:rPr>
              <a:t>Les résultats seront améliorés via l’</a:t>
            </a:r>
            <a:r>
              <a:rPr lang="fr-FR" sz="1700" b="1" dirty="0" err="1">
                <a:cs typeface="Calibri" panose="020F0502020204030204"/>
              </a:rPr>
              <a:t>interféro</a:t>
            </a:r>
            <a:r>
              <a:rPr lang="fr-FR" sz="1700" b="1" dirty="0">
                <a:cs typeface="Calibri" panose="020F0502020204030204"/>
              </a:rPr>
              <a:t> corrélative</a:t>
            </a:r>
            <a:br>
              <a:rPr lang="fr-FR" sz="1700" b="1" dirty="0">
                <a:cs typeface="Calibri" panose="020F0502020204030204"/>
              </a:rPr>
            </a:br>
            <a:endParaRPr lang="fr-FR" dirty="0">
              <a:cs typeface="Calibri" panose="020F0502020204030204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6502" y="1405927"/>
            <a:ext cx="2360061" cy="808314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>
            <a:off x="9243495" y="673191"/>
            <a:ext cx="2526077" cy="2235016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8737473" y="1595083"/>
            <a:ext cx="79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-90°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10342447" y="699321"/>
            <a:ext cx="79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0°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1740981" y="1606033"/>
            <a:ext cx="561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90°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197017" y="3176532"/>
            <a:ext cx="2310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 GHz : max 11,21°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9326502" y="3116277"/>
            <a:ext cx="2069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6 GHz : max 1,06°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5378983" y="3155080"/>
            <a:ext cx="1993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 GHz : max 1,98°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E8018009-64DC-456A-95BC-B5417CCA24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586285"/>
            <a:ext cx="4337030" cy="323885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8C88B5E1-D2EA-496E-A48B-8355DEA4A0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6012" y="3560536"/>
            <a:ext cx="4337030" cy="32388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xmlns="" id="{A3759F4C-6D52-4E2E-9A3F-6A77FEE318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52024" y="3517095"/>
            <a:ext cx="4408628" cy="329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56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DAF1966E-FD40-4A4A-B61B-C4DF7FA05F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Interférométrie | </a:t>
            </a:r>
            <a:r>
              <a:rPr lang="fr-FR" sz="4000" dirty="0" smtClean="0">
                <a:cs typeface="Calibri Light"/>
              </a:rPr>
              <a:t>Ambiguïté mesure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48943" y="2086776"/>
            <a:ext cx="1031067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cs typeface="Calibri" panose="020F0502020204030204"/>
              </a:rPr>
              <a:t>Calcul du délai de phase mesure : </a:t>
            </a:r>
            <a:r>
              <a:rPr lang="fr-FR" dirty="0">
                <a:cs typeface="Calibri" panose="020F0502020204030204"/>
              </a:rPr>
              <a:t>Selon ouverture [-50° ; 50°], pas 2° en plan de coupe azimut. [6-18 GHz]</a:t>
            </a:r>
          </a:p>
          <a:p>
            <a:endParaRPr lang="fr-FR" sz="1700" dirty="0">
              <a:cs typeface="Calibri" panose="020F0502020204030204"/>
            </a:endParaRPr>
          </a:p>
          <a:p>
            <a:r>
              <a:rPr lang="fr-FR" sz="1700" dirty="0">
                <a:cs typeface="Calibri" panose="020F0502020204030204"/>
              </a:rPr>
              <a:t>Pas d’ambiguïté à 6GHz, mais ambigu ensuite</a:t>
            </a:r>
            <a:r>
              <a:rPr lang="fr-FR" sz="1700" dirty="0" smtClean="0">
                <a:cs typeface="Calibri" panose="020F0502020204030204"/>
              </a:rPr>
              <a:t>.</a:t>
            </a:r>
          </a:p>
          <a:p>
            <a:r>
              <a:rPr lang="fr-FR" sz="1700" dirty="0" smtClean="0">
                <a:cs typeface="Calibri" panose="020F0502020204030204"/>
              </a:rPr>
              <a:t>On observe un </a:t>
            </a:r>
            <a:r>
              <a:rPr lang="fr-FR" sz="1700" b="1" dirty="0" smtClean="0">
                <a:cs typeface="Calibri" panose="020F0502020204030204"/>
              </a:rPr>
              <a:t>offset</a:t>
            </a:r>
            <a:r>
              <a:rPr lang="fr-FR" sz="1700" dirty="0" smtClean="0">
                <a:cs typeface="Calibri" panose="020F0502020204030204"/>
              </a:rPr>
              <a:t> sur la position des angles mesure vs </a:t>
            </a:r>
            <a:r>
              <a:rPr lang="fr-FR" sz="1700" dirty="0" err="1" smtClean="0">
                <a:cs typeface="Calibri" panose="020F0502020204030204"/>
              </a:rPr>
              <a:t>théo</a:t>
            </a:r>
            <a:r>
              <a:rPr lang="fr-FR" sz="1700" dirty="0" smtClean="0">
                <a:cs typeface="Calibri" panose="020F0502020204030204"/>
              </a:rPr>
              <a:t> (visible sur les 2 bandes).</a:t>
            </a:r>
          </a:p>
          <a:p>
            <a:r>
              <a:rPr lang="fr-FR" sz="1700" dirty="0" smtClean="0">
                <a:cs typeface="Calibri" panose="020F0502020204030204"/>
              </a:rPr>
              <a:t>A cause centre de phase décalé en mesure ? </a:t>
            </a:r>
            <a:endParaRPr lang="fr-FR" sz="1700" dirty="0">
              <a:cs typeface="Calibri" panose="020F0502020204030204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7118528F-819B-4F6E-879D-367E425910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43" y="3714770"/>
            <a:ext cx="4208981" cy="314323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2CE1EE24-75D7-42F2-8460-7CB40E0631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1533" y="3776337"/>
            <a:ext cx="4044097" cy="302009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25E828A2-4316-4CE4-B8B5-848215F8B8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7263" y="3714770"/>
            <a:ext cx="4165794" cy="311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25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DAF1966E-FD40-4A4A-B61B-C4DF7FA05F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Interférométrie | </a:t>
            </a:r>
            <a:r>
              <a:rPr lang="fr-FR" sz="4000" dirty="0" smtClean="0">
                <a:cs typeface="Calibri Light"/>
              </a:rPr>
              <a:t>Ambiguïté mesure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48943" y="2086776"/>
            <a:ext cx="10310671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cs typeface="Calibri" panose="020F0502020204030204"/>
              </a:rPr>
              <a:t>Calcul du délai de phase mesure : </a:t>
            </a:r>
            <a:r>
              <a:rPr lang="fr-FR" dirty="0">
                <a:cs typeface="Calibri" panose="020F0502020204030204"/>
              </a:rPr>
              <a:t>Selon ouverture [-50° ; 50°], pas 2° en plan de coupe azimut. [6-18 GHz]</a:t>
            </a:r>
          </a:p>
          <a:p>
            <a:endParaRPr lang="fr-FR" sz="1600" dirty="0">
              <a:cs typeface="Calibri" panose="020F0502020204030204"/>
            </a:endParaRPr>
          </a:p>
          <a:p>
            <a:r>
              <a:rPr lang="fr-FR" sz="1700" dirty="0">
                <a:cs typeface="Calibri" panose="020F0502020204030204"/>
              </a:rPr>
              <a:t>Pas d’ambiguïté à 6GHz, mais ambigu ensuite (6,5 GHz)</a:t>
            </a:r>
          </a:p>
          <a:p>
            <a:endParaRPr lang="fr-FR" sz="1700" dirty="0">
              <a:cs typeface="Calibri" panose="020F0502020204030204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sz="1700" dirty="0">
                <a:cs typeface="Calibri" panose="020F0502020204030204"/>
                <a:sym typeface="Wingdings" panose="05000000000000000000" pitchFamily="2" charset="2"/>
              </a:rPr>
              <a:t>Création de sous-bandes [6-18 GHz] ; [30-40 GHz]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7E3D4716-A2CA-4B7E-9292-9C2666A85A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2526" y="2635416"/>
            <a:ext cx="5380082" cy="401779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727AC6CD-D357-4CBE-B09A-5158BEEE6199}"/>
              </a:ext>
            </a:extLst>
          </p:cNvPr>
          <p:cNvSpPr txBox="1"/>
          <p:nvPr/>
        </p:nvSpPr>
        <p:spPr>
          <a:xfrm>
            <a:off x="48942" y="3976738"/>
            <a:ext cx="582419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b="1" dirty="0">
                <a:cs typeface="Calibri" panose="020F0502020204030204"/>
                <a:sym typeface="Wingdings" panose="05000000000000000000" pitchFamily="2" charset="2"/>
              </a:rPr>
              <a:t>Avec SODA </a:t>
            </a:r>
            <a:r>
              <a:rPr lang="fr-FR" sz="1700" dirty="0">
                <a:cs typeface="Calibri" panose="020F0502020204030204"/>
                <a:sym typeface="Wingdings" panose="05000000000000000000" pitchFamily="2" charset="2"/>
              </a:rPr>
              <a:t>: théoriquement pas d’ambiguïtés sur toute la bande [1-40 GHz].</a:t>
            </a:r>
          </a:p>
          <a:p>
            <a:r>
              <a:rPr lang="fr-FR" sz="1700" dirty="0"/>
              <a:t>Doit remplir condition d</a:t>
            </a:r>
            <a:r>
              <a:rPr lang="el-GR" sz="1700" dirty="0"/>
              <a:t>Δ</a:t>
            </a:r>
            <a:r>
              <a:rPr lang="fr-FR" sz="1700" dirty="0"/>
              <a:t> = d32 – d21 ≤ </a:t>
            </a:r>
            <a:r>
              <a:rPr lang="el-GR" sz="1700" dirty="0"/>
              <a:t>λ</a:t>
            </a:r>
            <a:r>
              <a:rPr lang="fr-FR" sz="1700" dirty="0"/>
              <a:t>min/2</a:t>
            </a:r>
            <a:br>
              <a:rPr lang="fr-FR" sz="1700" dirty="0"/>
            </a:br>
            <a:endParaRPr lang="fr-FR" sz="1700" dirty="0"/>
          </a:p>
          <a:p>
            <a:r>
              <a:rPr lang="fr-FR" sz="1700" dirty="0">
                <a:sym typeface="Wingdings" panose="05000000000000000000" pitchFamily="2" charset="2"/>
              </a:rPr>
              <a:t> Indépendant des distances entre antennes</a:t>
            </a:r>
            <a:endParaRPr lang="fr-FR" sz="17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AB912DE7-855F-413F-A94D-77BF7A07E5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7714" y="5888656"/>
            <a:ext cx="1906564" cy="735685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xmlns="" id="{B2CAA466-AD79-48C4-B288-DB80C4D4DD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42" y="5631357"/>
            <a:ext cx="2952005" cy="105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942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2029D5AD-8348-4446-B191-6A9B6FE03F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xmlns="" id="{A3F395A2-2B64-4749-BD93-2F159C7E1F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xmlns="" id="{5CF0135B-EAB8-4CA0-896C-2D897ECD28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8D67F5AB-004F-49F8-98F6-0F2341AA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Sommaire</a:t>
            </a: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7D4C312-C95E-43D8-84AA-72A222858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8930"/>
            <a:ext cx="10515600" cy="46090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+mj-lt"/>
              <a:buAutoNum type="romanUcPeriod"/>
            </a:pPr>
            <a:r>
              <a:rPr lang="fr-FR" sz="2200" dirty="0">
                <a:ea typeface="+mn-lt"/>
                <a:cs typeface="+mn-lt"/>
              </a:rPr>
              <a:t>AVA </a:t>
            </a:r>
            <a:r>
              <a:rPr lang="fr-FR" sz="2200" dirty="0" err="1">
                <a:ea typeface="+mn-lt"/>
                <a:cs typeface="+mn-lt"/>
              </a:rPr>
              <a:t>Chebyshev</a:t>
            </a:r>
            <a:endParaRPr lang="fr-FR" sz="2200" dirty="0">
              <a:ea typeface="+mn-lt"/>
              <a:cs typeface="+mn-lt"/>
            </a:endParaRP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Panneau </a:t>
            </a:r>
            <a:r>
              <a:rPr lang="fr-FR" sz="18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AVA </a:t>
            </a:r>
            <a:r>
              <a:rPr lang="fr-FR" sz="1800" dirty="0" err="1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Chebyshev</a:t>
            </a:r>
            <a:endParaRPr lang="fr-FR" sz="1800" dirty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 err="1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Simu</a:t>
            </a:r>
            <a:endParaRPr lang="fr-FR" sz="1400" dirty="0" smtClean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Réflecteur</a:t>
            </a:r>
            <a:endParaRPr lang="fr-FR" sz="1400" dirty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 smtClean="0">
                <a:ea typeface="+mn-lt"/>
                <a:cs typeface="+mn-lt"/>
              </a:rPr>
              <a:t>Mesures</a:t>
            </a:r>
            <a:endParaRPr lang="fr-FR" sz="1800" dirty="0" smtClean="0">
              <a:ea typeface="+mn-lt"/>
              <a:cs typeface="+mn-lt"/>
            </a:endParaRP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1</a:t>
            </a:r>
            <a:r>
              <a:rPr lang="fr-FR" sz="1400" baseline="300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ère</a:t>
            </a: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 Mesure</a:t>
            </a: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 smtClean="0">
                <a:ea typeface="+mn-lt"/>
                <a:cs typeface="+mn-lt"/>
              </a:rPr>
              <a:t>2</a:t>
            </a:r>
            <a:r>
              <a:rPr lang="fr-FR" sz="1400" baseline="30000" dirty="0" smtClean="0">
                <a:ea typeface="+mn-lt"/>
                <a:cs typeface="+mn-lt"/>
              </a:rPr>
              <a:t>ème</a:t>
            </a:r>
            <a:r>
              <a:rPr lang="fr-FR" sz="1400" dirty="0" smtClean="0">
                <a:ea typeface="+mn-lt"/>
                <a:cs typeface="+mn-lt"/>
              </a:rPr>
              <a:t> mesure avec panneau </a:t>
            </a:r>
            <a:r>
              <a:rPr lang="fr-FR" sz="1400" dirty="0" smtClean="0">
                <a:ea typeface="+mn-lt"/>
                <a:cs typeface="+mn-lt"/>
              </a:rPr>
              <a:t>symétrique</a:t>
            </a: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Interférométrie</a:t>
            </a: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SODA</a:t>
            </a:r>
            <a:endParaRPr lang="fr-FR" sz="1400" dirty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Mesure (1</a:t>
            </a:r>
            <a:r>
              <a:rPr lang="fr-FR" sz="1400" baseline="300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er</a:t>
            </a:r>
            <a:r>
              <a:rPr lang="fr-FR" sz="14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 ordre et SODA</a:t>
            </a: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)</a:t>
            </a:r>
            <a:endParaRPr lang="fr-FR" sz="1800" dirty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AVA ondulée</a:t>
            </a:r>
          </a:p>
          <a:p>
            <a:pPr marL="457200" indent="-457200">
              <a:buAutoNum type="romanUcPeriod"/>
            </a:pPr>
            <a:r>
              <a:rPr lang="fr-FR" sz="2200" dirty="0" smtClean="0">
                <a:solidFill>
                  <a:schemeClr val="bg2">
                    <a:lumMod val="75000"/>
                  </a:schemeClr>
                </a:solidFill>
                <a:cs typeface="Calibri" panose="020F0502020204030204"/>
              </a:rPr>
              <a:t>Conclusion </a:t>
            </a:r>
            <a:r>
              <a:rPr lang="fr-FR" sz="2200" dirty="0">
                <a:solidFill>
                  <a:schemeClr val="bg2">
                    <a:lumMod val="75000"/>
                  </a:schemeClr>
                </a:solidFill>
                <a:cs typeface="Calibri" panose="020F0502020204030204"/>
              </a:rPr>
              <a:t>et perspectives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92C3387C-D24F-4737-8A37-1DC5CFF09C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1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0022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DAF1966E-FD40-4A4A-B61B-C4DF7FA05F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Panneau AVA </a:t>
            </a:r>
            <a:r>
              <a:rPr lang="fr-FR" sz="4000" dirty="0" err="1">
                <a:cs typeface="Calibri Light"/>
              </a:rPr>
              <a:t>Chebyshev</a:t>
            </a:r>
            <a:r>
              <a:rPr lang="fr-FR" sz="4000" dirty="0">
                <a:cs typeface="Calibri Light"/>
              </a:rPr>
              <a:t> |Mesure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155578" y="2184747"/>
            <a:ext cx="4289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Mesure du champ dans </a:t>
            </a:r>
            <a:r>
              <a:rPr lang="fr-FR" b="1" dirty="0" err="1"/>
              <a:t>Starlab</a:t>
            </a:r>
            <a:r>
              <a:rPr lang="fr-FR" b="1" dirty="0"/>
              <a:t> </a:t>
            </a:r>
            <a:r>
              <a:rPr lang="fr-FR" b="1" dirty="0" smtClean="0"/>
              <a:t>:</a:t>
            </a:r>
          </a:p>
          <a:p>
            <a:r>
              <a:rPr lang="fr-FR" b="1" dirty="0" smtClean="0"/>
              <a:t>Panneau symétrique par rapport plaque</a:t>
            </a:r>
            <a:endParaRPr lang="fr-FR" b="1" dirty="0"/>
          </a:p>
          <a:p>
            <a:r>
              <a:rPr lang="fr-FR" dirty="0"/>
              <a:t>Bandes 1-6 GHz ; 6-18 </a:t>
            </a:r>
            <a:r>
              <a:rPr lang="fr-FR" dirty="0" smtClean="0"/>
              <a:t>GHz</a:t>
            </a:r>
            <a:endParaRPr lang="fr-FR" dirty="0">
              <a:cs typeface="Calibri" panose="020F0502020204030204"/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775" y="4163854"/>
            <a:ext cx="3296155" cy="10813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15568" y="5790210"/>
            <a:ext cx="4501661" cy="14067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1257205" y="3517309"/>
            <a:ext cx="4006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Avant : centré par rapport centre plaque</a:t>
            </a:r>
            <a:endParaRPr lang="fr-FR" dirty="0"/>
          </a:p>
        </p:txBody>
      </p:sp>
      <p:cxnSp>
        <p:nvCxnSpPr>
          <p:cNvPr id="26" name="Connecteur droit 25"/>
          <p:cNvCxnSpPr/>
          <p:nvPr/>
        </p:nvCxnSpPr>
        <p:spPr>
          <a:xfrm>
            <a:off x="3249827" y="5245231"/>
            <a:ext cx="12357" cy="908434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3020409" y="6199442"/>
            <a:ext cx="691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0mm</a:t>
            </a:r>
            <a:endParaRPr lang="fr-FR" dirty="0"/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2242" y="4163854"/>
            <a:ext cx="3296155" cy="1081377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6512011" y="5790210"/>
            <a:ext cx="4501661" cy="14067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/>
          <p:cNvSpPr txBox="1"/>
          <p:nvPr/>
        </p:nvSpPr>
        <p:spPr>
          <a:xfrm>
            <a:off x="6925423" y="3378809"/>
            <a:ext cx="4006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Nouvelle mesure : panneau symétrique par rapport à plaque</a:t>
            </a:r>
            <a:endParaRPr lang="fr-FR" dirty="0"/>
          </a:p>
        </p:txBody>
      </p:sp>
      <p:cxnSp>
        <p:nvCxnSpPr>
          <p:cNvPr id="31" name="Connecteur droit 30"/>
          <p:cNvCxnSpPr/>
          <p:nvPr/>
        </p:nvCxnSpPr>
        <p:spPr>
          <a:xfrm>
            <a:off x="8916294" y="5245231"/>
            <a:ext cx="12357" cy="908434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8514707" y="6199442"/>
            <a:ext cx="1271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14,375mm</a:t>
            </a:r>
            <a:endParaRPr lang="fr-FR" sz="1600" dirty="0"/>
          </a:p>
        </p:txBody>
      </p:sp>
      <p:cxnSp>
        <p:nvCxnSpPr>
          <p:cNvPr id="33" name="Connecteur droit 32"/>
          <p:cNvCxnSpPr/>
          <p:nvPr/>
        </p:nvCxnSpPr>
        <p:spPr>
          <a:xfrm>
            <a:off x="10982325" y="5159375"/>
            <a:ext cx="5632" cy="612156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6533102" y="5168715"/>
            <a:ext cx="5632" cy="612156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>
            <a:off x="10438397" y="5168715"/>
            <a:ext cx="493481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10438401" y="4730883"/>
            <a:ext cx="1207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20,625mm</a:t>
            </a:r>
            <a:endParaRPr lang="fr-FR" sz="1600" dirty="0"/>
          </a:p>
        </p:txBody>
      </p:sp>
      <p:sp>
        <p:nvSpPr>
          <p:cNvPr id="41" name="ZoneTexte 40"/>
          <p:cNvSpPr txBox="1"/>
          <p:nvPr/>
        </p:nvSpPr>
        <p:spPr>
          <a:xfrm>
            <a:off x="6141932" y="4772576"/>
            <a:ext cx="1207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20,625mm</a:t>
            </a:r>
            <a:endParaRPr lang="fr-FR" sz="1600" dirty="0"/>
          </a:p>
        </p:txBody>
      </p:sp>
      <p:cxnSp>
        <p:nvCxnSpPr>
          <p:cNvPr id="42" name="Connecteur droit avec flèche 41"/>
          <p:cNvCxnSpPr/>
          <p:nvPr/>
        </p:nvCxnSpPr>
        <p:spPr>
          <a:xfrm flipV="1">
            <a:off x="6589181" y="5174880"/>
            <a:ext cx="553061" cy="218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5609412" y="5151134"/>
            <a:ext cx="5632" cy="612156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>
            <a:off x="4771930" y="5111130"/>
            <a:ext cx="817520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4786886" y="4759079"/>
            <a:ext cx="802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35mm</a:t>
            </a:r>
            <a:endParaRPr lang="fr-FR" sz="1600" dirty="0"/>
          </a:p>
        </p:txBody>
      </p:sp>
      <p:cxnSp>
        <p:nvCxnSpPr>
          <p:cNvPr id="52" name="Connecteur droit 51"/>
          <p:cNvCxnSpPr/>
          <p:nvPr/>
        </p:nvCxnSpPr>
        <p:spPr>
          <a:xfrm>
            <a:off x="1146335" y="5164594"/>
            <a:ext cx="5632" cy="612156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/>
        </p:nvCxnSpPr>
        <p:spPr>
          <a:xfrm>
            <a:off x="1146335" y="5151134"/>
            <a:ext cx="298035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>
            <a:off x="626850" y="4772539"/>
            <a:ext cx="933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6,25mm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18814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DAF1966E-FD40-4A4A-B61B-C4DF7FA05F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Panneau AVA </a:t>
            </a:r>
            <a:r>
              <a:rPr lang="fr-FR" sz="4000" dirty="0" err="1">
                <a:cs typeface="Calibri Light"/>
              </a:rPr>
              <a:t>Chebyshev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91865" y="2718435"/>
            <a:ext cx="5034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S11</a:t>
            </a:r>
            <a:r>
              <a:rPr lang="fr-FR" dirty="0"/>
              <a:t> : Proche de ≤ -10dB sur toute la bande.</a:t>
            </a:r>
          </a:p>
          <a:p>
            <a:r>
              <a:rPr lang="fr-FR" dirty="0"/>
              <a:t>Couplage &lt; -15dB sur toute la bande.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7062012" y="2150190"/>
            <a:ext cx="3970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Smith</a:t>
            </a:r>
            <a:r>
              <a:rPr lang="fr-FR" dirty="0"/>
              <a:t> : Possibilité d’optimiser avec capa et normalisation impédance.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07606" y="1250830"/>
            <a:ext cx="661695" cy="779855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91865" y="2072104"/>
            <a:ext cx="5034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Panneau </a:t>
            </a:r>
            <a:r>
              <a:rPr lang="fr-FR" dirty="0"/>
              <a:t>: d2 = 115mm ; d1 = 1,25*d2 = 143,75mm.</a:t>
            </a:r>
          </a:p>
          <a:p>
            <a:r>
              <a:rPr lang="fr-FR" dirty="0"/>
              <a:t>Longueur totale panneau : </a:t>
            </a:r>
            <a:r>
              <a:rPr lang="fr-FR" b="1" dirty="0"/>
              <a:t>358,75mm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61" y="3364766"/>
            <a:ext cx="6508378" cy="349323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5306" y="2824964"/>
            <a:ext cx="4236858" cy="400459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91082" y="665894"/>
            <a:ext cx="4193825" cy="1375877"/>
          </a:xfrm>
          <a:prstGeom prst="rect">
            <a:avLst/>
          </a:prstGeom>
        </p:spPr>
      </p:pic>
      <p:cxnSp>
        <p:nvCxnSpPr>
          <p:cNvPr id="9" name="Connecteur droit avec flèche 8"/>
          <p:cNvCxnSpPr/>
          <p:nvPr/>
        </p:nvCxnSpPr>
        <p:spPr>
          <a:xfrm>
            <a:off x="8013700" y="1915541"/>
            <a:ext cx="1501775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9577489" y="1915541"/>
            <a:ext cx="1203046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8532812" y="1496367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d1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0006317" y="1483504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d2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7989137" y="831985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9576029" y="828420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10907399" y="831985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994456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DAF1966E-FD40-4A4A-B61B-C4DF7FA05F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Panneau AVA </a:t>
            </a:r>
            <a:r>
              <a:rPr lang="fr-FR" sz="4000" dirty="0" err="1">
                <a:cs typeface="Calibri Light"/>
              </a:rPr>
              <a:t>Chebyshev</a:t>
            </a:r>
            <a:r>
              <a:rPr lang="fr-FR" sz="4000" dirty="0">
                <a:cs typeface="Calibri Light"/>
              </a:rPr>
              <a:t> |Mesure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155578" y="2184747"/>
            <a:ext cx="428966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Mesure du champ dans </a:t>
            </a:r>
            <a:r>
              <a:rPr lang="fr-FR" b="1" dirty="0" err="1"/>
              <a:t>Starlab</a:t>
            </a:r>
            <a:r>
              <a:rPr lang="fr-FR" b="1" dirty="0"/>
              <a:t> </a:t>
            </a:r>
            <a:r>
              <a:rPr lang="fr-FR" b="1" dirty="0" smtClean="0"/>
              <a:t>:</a:t>
            </a:r>
          </a:p>
          <a:p>
            <a:r>
              <a:rPr lang="fr-FR" b="1" dirty="0" smtClean="0"/>
              <a:t>Panneau symétrique par rapport plaque</a:t>
            </a:r>
            <a:endParaRPr lang="fr-FR" b="1" dirty="0"/>
          </a:p>
          <a:p>
            <a:r>
              <a:rPr lang="fr-FR" dirty="0"/>
              <a:t>Bandes 1-6 GHz ; 6-18 GHz</a:t>
            </a:r>
          </a:p>
          <a:p>
            <a:endParaRPr lang="fr-FR" dirty="0"/>
          </a:p>
          <a:p>
            <a:r>
              <a:rPr lang="fr-FR" dirty="0" smtClean="0">
                <a:cs typeface="Calibri" panose="020F0502020204030204"/>
              </a:rPr>
              <a:t>0,7-6 </a:t>
            </a:r>
            <a:r>
              <a:rPr lang="fr-FR" dirty="0">
                <a:cs typeface="Calibri" panose="020F0502020204030204"/>
              </a:rPr>
              <a:t>GHz : pas 1°, 100MHz</a:t>
            </a:r>
          </a:p>
          <a:p>
            <a:r>
              <a:rPr lang="fr-FR" dirty="0">
                <a:cs typeface="Calibri" panose="020F0502020204030204"/>
              </a:rPr>
              <a:t>6-18 GHz : pas </a:t>
            </a:r>
            <a:r>
              <a:rPr lang="fr-FR" dirty="0" smtClean="0">
                <a:cs typeface="Calibri" panose="020F0502020204030204"/>
              </a:rPr>
              <a:t>1°, 250MHz</a:t>
            </a:r>
            <a:endParaRPr lang="fr-FR" dirty="0">
              <a:cs typeface="Calibri" panose="020F0502020204030204"/>
            </a:endParaRPr>
          </a:p>
          <a:p>
            <a:endParaRPr lang="fr-FR" dirty="0">
              <a:cs typeface="Calibri" panose="020F0502020204030204"/>
            </a:endParaRPr>
          </a:p>
          <a:p>
            <a:r>
              <a:rPr lang="fr-FR" dirty="0">
                <a:cs typeface="Calibri" panose="020F0502020204030204"/>
              </a:rPr>
              <a:t>Test dans une seule configuration.</a:t>
            </a:r>
            <a:br>
              <a:rPr lang="fr-FR" dirty="0">
                <a:cs typeface="Calibri" panose="020F0502020204030204"/>
              </a:rPr>
            </a:br>
            <a:r>
              <a:rPr lang="fr-FR" dirty="0">
                <a:cs typeface="Calibri" panose="020F0502020204030204"/>
              </a:rPr>
              <a:t>Diagramme actif (une antenne alimentée, les autres connectées avec charge 50</a:t>
            </a:r>
            <a:r>
              <a:rPr lang="el-GR" dirty="0">
                <a:cs typeface="Calibri" panose="020F0502020204030204"/>
              </a:rPr>
              <a:t>Ω</a:t>
            </a:r>
            <a:r>
              <a:rPr lang="fr-FR" dirty="0">
                <a:cs typeface="Calibri" panose="020F0502020204030204"/>
              </a:rPr>
              <a:t>)</a:t>
            </a:r>
          </a:p>
          <a:p>
            <a:endParaRPr lang="fr-FR" dirty="0">
              <a:cs typeface="Calibri" panose="020F0502020204030204"/>
            </a:endParaRPr>
          </a:p>
          <a:p>
            <a:r>
              <a:rPr lang="fr-FR" dirty="0">
                <a:cs typeface="Calibri" panose="020F0502020204030204"/>
              </a:rPr>
              <a:t>Par la suite le </a:t>
            </a:r>
            <a:r>
              <a:rPr lang="fr-FR" b="1" dirty="0">
                <a:cs typeface="Calibri" panose="020F0502020204030204"/>
              </a:rPr>
              <a:t>diagramme est tourné pour correspondre à </a:t>
            </a:r>
            <a:r>
              <a:rPr lang="fr-FR" b="1" dirty="0" err="1">
                <a:cs typeface="Calibri" panose="020F0502020204030204"/>
              </a:rPr>
              <a:t>simu</a:t>
            </a:r>
            <a:r>
              <a:rPr lang="fr-FR" b="1" dirty="0">
                <a:cs typeface="Calibri" panose="020F0502020204030204"/>
              </a:rPr>
              <a:t> </a:t>
            </a:r>
            <a:r>
              <a:rPr lang="fr-FR" dirty="0">
                <a:cs typeface="Calibri" panose="020F0502020204030204"/>
              </a:rPr>
              <a:t>(0° mesure =&gt; 90°).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455" y="888770"/>
            <a:ext cx="2625609" cy="350081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0" t="21818" r="6444" b="30094"/>
          <a:stretch/>
        </p:blipFill>
        <p:spPr>
          <a:xfrm>
            <a:off x="4378339" y="2871715"/>
            <a:ext cx="4728774" cy="3640854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7768839" y="4489821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6883243" y="4414514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5784746" y="4389582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" name="Ellipse 2"/>
          <p:cNvSpPr/>
          <p:nvPr/>
        </p:nvSpPr>
        <p:spPr>
          <a:xfrm>
            <a:off x="5046400" y="3090928"/>
            <a:ext cx="3580327" cy="3322749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7048640" y="3429000"/>
            <a:ext cx="1021234" cy="37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Plan E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6710203" y="3073221"/>
            <a:ext cx="467532" cy="37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0°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8592310" y="4655826"/>
            <a:ext cx="579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-90°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4480413" y="4471160"/>
            <a:ext cx="579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90°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 flipH="1" flipV="1">
            <a:off x="6248296" y="5422900"/>
            <a:ext cx="3225904" cy="45516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9544535" y="5554901"/>
            <a:ext cx="1681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Absorbant connecteur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441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DAF1966E-FD40-4A4A-B61B-C4DF7FA05F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Panneau AVA </a:t>
            </a:r>
            <a:r>
              <a:rPr lang="fr-FR" sz="4000" dirty="0" err="1">
                <a:cs typeface="Calibri Light"/>
              </a:rPr>
              <a:t>Chebyshev</a:t>
            </a:r>
            <a:r>
              <a:rPr lang="fr-FR" sz="4000" dirty="0">
                <a:cs typeface="Calibri Light"/>
              </a:rPr>
              <a:t> |Mesure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6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30305" y="2063262"/>
            <a:ext cx="81103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Rayonnement </a:t>
            </a:r>
            <a:r>
              <a:rPr lang="fr-FR" dirty="0"/>
              <a:t>(Azimut) : Comparaison </a:t>
            </a:r>
            <a:r>
              <a:rPr lang="fr-FR" dirty="0" err="1" smtClean="0"/>
              <a:t>simu</a:t>
            </a:r>
            <a:r>
              <a:rPr lang="fr-FR" dirty="0" smtClean="0"/>
              <a:t>-mesure (</a:t>
            </a:r>
            <a:r>
              <a:rPr lang="fr-FR" b="1" dirty="0" smtClean="0"/>
              <a:t>position plaque symétrique</a:t>
            </a:r>
            <a:r>
              <a:rPr lang="fr-FR" dirty="0" smtClean="0"/>
              <a:t>)</a:t>
            </a:r>
            <a:endParaRPr lang="fr-FR" dirty="0"/>
          </a:p>
          <a:p>
            <a:r>
              <a:rPr lang="fr-FR" dirty="0"/>
              <a:t>1 GHz, </a:t>
            </a:r>
            <a:r>
              <a:rPr lang="fr-FR" b="1" dirty="0"/>
              <a:t>tous les ports</a:t>
            </a:r>
            <a:r>
              <a:rPr lang="fr-FR" dirty="0"/>
              <a:t>.</a:t>
            </a:r>
          </a:p>
          <a:p>
            <a:r>
              <a:rPr lang="fr-FR" dirty="0" smtClean="0"/>
              <a:t>Peu de changement par rapport à mesure précédente. Absorbant connecteur peu utile à 1 GHz.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911129" y="3072536"/>
            <a:ext cx="175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Port 1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9559566" y="3072536"/>
            <a:ext cx="175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Port 3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5619866" y="3016357"/>
            <a:ext cx="175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Port 2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9705375" y="904684"/>
            <a:ext cx="2352939" cy="771934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10791943" y="1721331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0799885" y="835653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0791943" y="148653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2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7203" y="3493760"/>
            <a:ext cx="4495417" cy="336780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3017" y="3486145"/>
            <a:ext cx="4482090" cy="335781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25508" y="3501880"/>
            <a:ext cx="4466492" cy="334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2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DAF1966E-FD40-4A4A-B61B-C4DF7FA05F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Panneau AVA </a:t>
            </a:r>
            <a:r>
              <a:rPr lang="fr-FR" sz="4000" dirty="0" err="1">
                <a:cs typeface="Calibri Light"/>
              </a:rPr>
              <a:t>Chebyshev</a:t>
            </a:r>
            <a:r>
              <a:rPr lang="fr-FR" sz="4000" dirty="0">
                <a:cs typeface="Calibri Light"/>
              </a:rPr>
              <a:t> |Mesure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6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30305" y="2063262"/>
            <a:ext cx="81103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Rayonnement </a:t>
            </a:r>
            <a:r>
              <a:rPr lang="fr-FR" dirty="0"/>
              <a:t>(Azimut) : Comparaison </a:t>
            </a:r>
            <a:r>
              <a:rPr lang="fr-FR" dirty="0" err="1" smtClean="0"/>
              <a:t>simu</a:t>
            </a:r>
            <a:r>
              <a:rPr lang="fr-FR" dirty="0" smtClean="0"/>
              <a:t>-mesure (</a:t>
            </a:r>
            <a:r>
              <a:rPr lang="fr-FR" b="1" dirty="0" smtClean="0"/>
              <a:t>position plaque symétrique</a:t>
            </a:r>
            <a:r>
              <a:rPr lang="fr-FR" dirty="0" smtClean="0"/>
              <a:t>)</a:t>
            </a:r>
            <a:endParaRPr lang="fr-FR" dirty="0"/>
          </a:p>
          <a:p>
            <a:r>
              <a:rPr lang="fr-FR" dirty="0"/>
              <a:t>1 GHz, </a:t>
            </a:r>
            <a:r>
              <a:rPr lang="fr-FR" b="1" dirty="0"/>
              <a:t>tous les ports</a:t>
            </a:r>
            <a:r>
              <a:rPr lang="fr-FR" dirty="0" smtClean="0"/>
              <a:t>.</a:t>
            </a:r>
          </a:p>
          <a:p>
            <a:r>
              <a:rPr lang="fr-FR" dirty="0" smtClean="0"/>
              <a:t>Légères différence </a:t>
            </a:r>
            <a:r>
              <a:rPr lang="fr-FR" dirty="0" err="1" smtClean="0"/>
              <a:t>simu</a:t>
            </a:r>
            <a:r>
              <a:rPr lang="fr-FR" dirty="0" smtClean="0"/>
              <a:t>-mesure sur plage [45° - 135°].</a:t>
            </a:r>
            <a:endParaRPr lang="fr-FR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9705375" y="904684"/>
            <a:ext cx="2352939" cy="771934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10791943" y="1721331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0799885" y="835653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0791943" y="148653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2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846" y="3459170"/>
            <a:ext cx="4536831" cy="339883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5903" y="3325175"/>
            <a:ext cx="3576928" cy="3453349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1885617" y="3028823"/>
            <a:ext cx="2168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Mesure :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8157463" y="2844157"/>
            <a:ext cx="2168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Simu</a:t>
            </a:r>
            <a:r>
              <a:rPr lang="fr-FR" dirty="0" smtClean="0"/>
              <a:t> 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291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DAF1966E-FD40-4A4A-B61B-C4DF7FA05F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Interférométrie | </a:t>
            </a:r>
            <a:r>
              <a:rPr lang="fr-FR" sz="4000" dirty="0" smtClean="0">
                <a:cs typeface="Calibri Light"/>
              </a:rPr>
              <a:t>Ambiguïté mesure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48943" y="2086776"/>
            <a:ext cx="10310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cs typeface="Calibri" panose="020F0502020204030204"/>
              </a:rPr>
              <a:t>Calcul du délai de phase mesure : </a:t>
            </a:r>
            <a:r>
              <a:rPr lang="fr-FR" dirty="0">
                <a:cs typeface="Calibri" panose="020F0502020204030204"/>
              </a:rPr>
              <a:t>Selon ouverture [-45° ; 45°], pas 1° en plan de coupe azimut. [1-6 GHz]</a:t>
            </a:r>
            <a:endParaRPr lang="fr-FR" sz="1600" dirty="0">
              <a:cs typeface="Calibri" panose="020F0502020204030204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5524" y="2462153"/>
            <a:ext cx="7555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Avec mesure plaque symétrique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Décalage phase non présent à 1 GHz 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Offset tjrs présent, mais suit ligne théorique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7" y="3645877"/>
            <a:ext cx="4274395" cy="3202223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2790" y="3617126"/>
            <a:ext cx="4287611" cy="3212123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3415" y="3626167"/>
            <a:ext cx="4329776" cy="324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58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DAF1966E-FD40-4A4A-B61B-C4DF7FA05F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Interférométrie | </a:t>
            </a:r>
            <a:r>
              <a:rPr lang="fr-FR" sz="4000" dirty="0" smtClean="0">
                <a:cs typeface="Calibri Light"/>
              </a:rPr>
              <a:t>Ambiguïté mesure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48943" y="2086776"/>
            <a:ext cx="10310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cs typeface="Calibri" panose="020F0502020204030204"/>
              </a:rPr>
              <a:t>Offset entre 0° théorique et simulation :</a:t>
            </a:r>
            <a:endParaRPr lang="fr-FR" sz="1600" dirty="0">
              <a:cs typeface="Calibri" panose="020F0502020204030204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8943" y="2392511"/>
            <a:ext cx="755500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 smtClean="0"/>
              <a:t>« Distance » correspond à </a:t>
            </a:r>
            <a:r>
              <a:rPr lang="fr-FR" sz="1700" u="sng" dirty="0" smtClean="0"/>
              <a:t>écart délai phase </a:t>
            </a:r>
            <a:r>
              <a:rPr lang="fr-FR" sz="1700" dirty="0" smtClean="0"/>
              <a:t>du 0° entre </a:t>
            </a:r>
            <a:r>
              <a:rPr lang="fr-FR" sz="1700" dirty="0" err="1" smtClean="0"/>
              <a:t>théo</a:t>
            </a:r>
            <a:r>
              <a:rPr lang="fr-FR" sz="1700" dirty="0" smtClean="0"/>
              <a:t> et </a:t>
            </a:r>
            <a:r>
              <a:rPr lang="fr-FR" sz="1700" dirty="0" err="1" smtClean="0"/>
              <a:t>simu</a:t>
            </a:r>
            <a:endParaRPr lang="fr-FR" sz="1700" dirty="0" smtClean="0"/>
          </a:p>
          <a:p>
            <a:r>
              <a:rPr lang="fr-FR" sz="1700" dirty="0" smtClean="0"/>
              <a:t>Décalage croissant avec fréquence mais ne suit pas parfaitement relation avec longueur d’onde.</a:t>
            </a:r>
            <a:endParaRPr lang="fr-FR" sz="17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1446" y="2993989"/>
            <a:ext cx="5007429" cy="3751385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 rot="21194545">
            <a:off x="11296107" y="3412818"/>
            <a:ext cx="248782" cy="22562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545" y="3512393"/>
            <a:ext cx="4329776" cy="3243712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 rot="19095078">
            <a:off x="2427613" y="4905820"/>
            <a:ext cx="482737" cy="20340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314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DAF1966E-FD40-4A4A-B61B-C4DF7FA05F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Interférométrie | </a:t>
            </a:r>
            <a:r>
              <a:rPr lang="fr-FR" sz="4000" dirty="0" smtClean="0">
                <a:cs typeface="Calibri Light"/>
              </a:rPr>
              <a:t>Précision mesure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48944" y="2086776"/>
            <a:ext cx="76414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cs typeface="Calibri" panose="020F0502020204030204"/>
              </a:rPr>
              <a:t>Précision RMS </a:t>
            </a:r>
            <a:r>
              <a:rPr lang="fr-FR" b="1" dirty="0" smtClean="0">
                <a:cs typeface="Calibri" panose="020F0502020204030204"/>
              </a:rPr>
              <a:t>mesure en </a:t>
            </a:r>
            <a:r>
              <a:rPr lang="fr-FR" b="1" dirty="0">
                <a:cs typeface="Calibri" panose="020F0502020204030204"/>
              </a:rPr>
              <a:t>fonction de l’angle d’arrivé : </a:t>
            </a:r>
            <a:r>
              <a:rPr lang="fr-FR" b="1" dirty="0" smtClean="0">
                <a:cs typeface="Calibri" panose="020F0502020204030204"/>
              </a:rPr>
              <a:t> </a:t>
            </a:r>
            <a:r>
              <a:rPr lang="fr-FR" dirty="0" smtClean="0">
                <a:cs typeface="Calibri" panose="020F0502020204030204"/>
              </a:rPr>
              <a:t>plaque symétrique</a:t>
            </a:r>
            <a:endParaRPr lang="fr-FR" dirty="0">
              <a:cs typeface="Calibri" panose="020F0502020204030204"/>
            </a:endParaRPr>
          </a:p>
          <a:p>
            <a:r>
              <a:rPr lang="fr-FR" sz="1700" dirty="0">
                <a:cs typeface="Calibri" panose="020F0502020204030204"/>
              </a:rPr>
              <a:t>Ouverture de 90°</a:t>
            </a:r>
          </a:p>
          <a:p>
            <a:r>
              <a:rPr lang="fr-FR" sz="1700" dirty="0">
                <a:cs typeface="Calibri" panose="020F0502020204030204"/>
              </a:rPr>
              <a:t>Résultat mesure non bruité</a:t>
            </a:r>
          </a:p>
          <a:p>
            <a:r>
              <a:rPr lang="fr-FR" sz="1700" b="1" dirty="0">
                <a:cs typeface="Calibri" panose="020F0502020204030204"/>
              </a:rPr>
              <a:t>Les résultats seront améliorés via l’</a:t>
            </a:r>
            <a:r>
              <a:rPr lang="fr-FR" sz="1700" b="1" dirty="0" err="1">
                <a:cs typeface="Calibri" panose="020F0502020204030204"/>
              </a:rPr>
              <a:t>interféro</a:t>
            </a:r>
            <a:r>
              <a:rPr lang="fr-FR" sz="1700" b="1" dirty="0">
                <a:cs typeface="Calibri" panose="020F0502020204030204"/>
              </a:rPr>
              <a:t> corrélative</a:t>
            </a:r>
            <a:br>
              <a:rPr lang="fr-FR" sz="1700" b="1" dirty="0">
                <a:cs typeface="Calibri" panose="020F0502020204030204"/>
              </a:rPr>
            </a:br>
            <a:endParaRPr lang="fr-FR" dirty="0">
              <a:cs typeface="Calibri" panose="020F0502020204030204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6502" y="1405927"/>
            <a:ext cx="2360061" cy="808314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>
            <a:off x="9243495" y="673191"/>
            <a:ext cx="2526077" cy="2235016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8737473" y="1595083"/>
            <a:ext cx="79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-90°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10342447" y="699321"/>
            <a:ext cx="79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0°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1740981" y="1606033"/>
            <a:ext cx="561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90°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197017" y="3176532"/>
            <a:ext cx="2310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 GHz : max </a:t>
            </a:r>
            <a:r>
              <a:rPr lang="fr-FR" dirty="0" smtClean="0"/>
              <a:t>4,58°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9326502" y="3116277"/>
            <a:ext cx="2069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6 GHz : max </a:t>
            </a:r>
            <a:r>
              <a:rPr lang="fr-FR" dirty="0" smtClean="0"/>
              <a:t>1,36</a:t>
            </a:r>
            <a:r>
              <a:rPr lang="fr-FR" dirty="0"/>
              <a:t>°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5378983" y="3155080"/>
            <a:ext cx="1993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 GHz : max 1,98°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3601296"/>
            <a:ext cx="4294414" cy="322268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1016" y="3569564"/>
            <a:ext cx="4316654" cy="323937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92334" y="3639948"/>
            <a:ext cx="4232885" cy="317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2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2029D5AD-8348-4446-B191-6A9B6FE03F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xmlns="" id="{A3F395A2-2B64-4749-BD93-2F159C7E1F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xmlns="" id="{5CF0135B-EAB8-4CA0-896C-2D897ECD28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8D67F5AB-004F-49F8-98F6-0F2341AA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Sommaire</a:t>
            </a: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7D4C312-C95E-43D8-84AA-72A222858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8930"/>
            <a:ext cx="10515600" cy="46090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+mj-lt"/>
              <a:buAutoNum type="romanUcPeriod"/>
            </a:pPr>
            <a:r>
              <a:rPr lang="fr-FR" sz="2200" dirty="0">
                <a:ea typeface="+mn-lt"/>
                <a:cs typeface="+mn-lt"/>
              </a:rPr>
              <a:t>AVA </a:t>
            </a:r>
            <a:r>
              <a:rPr lang="fr-FR" sz="2200" dirty="0" err="1">
                <a:ea typeface="+mn-lt"/>
                <a:cs typeface="+mn-lt"/>
              </a:rPr>
              <a:t>Chebyshev</a:t>
            </a:r>
            <a:endParaRPr lang="fr-FR" sz="2200" dirty="0">
              <a:ea typeface="+mn-lt"/>
              <a:cs typeface="+mn-lt"/>
            </a:endParaRP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Panneau </a:t>
            </a:r>
            <a:r>
              <a:rPr lang="fr-FR" sz="18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AVA </a:t>
            </a:r>
            <a:r>
              <a:rPr lang="fr-FR" sz="1800" dirty="0" err="1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Chebyshev</a:t>
            </a:r>
            <a:endParaRPr lang="fr-FR" sz="1800" dirty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 err="1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Simu</a:t>
            </a:r>
            <a:endParaRPr lang="fr-FR" sz="1400" dirty="0" smtClean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Réflecteur</a:t>
            </a:r>
            <a:endParaRPr lang="fr-FR" sz="1400" dirty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Mesures</a:t>
            </a:r>
            <a:endParaRPr lang="fr-FR" sz="1800" dirty="0" smtClean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1</a:t>
            </a:r>
            <a:r>
              <a:rPr lang="fr-FR" sz="1400" baseline="300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ère</a:t>
            </a: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 Mesure</a:t>
            </a: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2</a:t>
            </a:r>
            <a:r>
              <a:rPr lang="fr-FR" sz="1400" baseline="300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ème</a:t>
            </a: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 mesure avec panneau </a:t>
            </a: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symétrique</a:t>
            </a: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 smtClean="0">
                <a:ea typeface="+mn-lt"/>
                <a:cs typeface="+mn-lt"/>
              </a:rPr>
              <a:t>Interférométrie</a:t>
            </a: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 smtClean="0">
                <a:ea typeface="+mn-lt"/>
                <a:cs typeface="+mn-lt"/>
              </a:rPr>
              <a:t>SODA</a:t>
            </a:r>
            <a:endParaRPr lang="fr-FR" sz="1400" dirty="0">
              <a:ea typeface="+mn-lt"/>
              <a:cs typeface="+mn-lt"/>
            </a:endParaRP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Mesure (1</a:t>
            </a:r>
            <a:r>
              <a:rPr lang="fr-FR" sz="1400" baseline="300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er</a:t>
            </a:r>
            <a:r>
              <a:rPr lang="fr-FR" sz="14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 ordre et SODA</a:t>
            </a: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)</a:t>
            </a:r>
            <a:endParaRPr lang="fr-FR" sz="1800" dirty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AVA ondulée</a:t>
            </a:r>
          </a:p>
          <a:p>
            <a:pPr marL="457200" indent="-457200">
              <a:buAutoNum type="romanUcPeriod"/>
            </a:pPr>
            <a:r>
              <a:rPr lang="fr-FR" sz="2200" dirty="0" smtClean="0">
                <a:solidFill>
                  <a:schemeClr val="bg2">
                    <a:lumMod val="75000"/>
                  </a:schemeClr>
                </a:solidFill>
                <a:cs typeface="Calibri" panose="020F0502020204030204"/>
              </a:rPr>
              <a:t>Conclusion </a:t>
            </a:r>
            <a:r>
              <a:rPr lang="fr-FR" sz="2200" dirty="0">
                <a:solidFill>
                  <a:schemeClr val="bg2">
                    <a:lumMod val="75000"/>
                  </a:schemeClr>
                </a:solidFill>
                <a:cs typeface="Calibri" panose="020F0502020204030204"/>
              </a:rPr>
              <a:t>et perspectives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92C3387C-D24F-4737-8A37-1DC5CFF09C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1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9951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DAF1966E-FD40-4A4A-B61B-C4DF7FA05F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Panneau AVA </a:t>
            </a:r>
            <a:r>
              <a:rPr lang="fr-FR" sz="4000" dirty="0" err="1" smtClean="0">
                <a:cs typeface="Calibri Light"/>
              </a:rPr>
              <a:t>Chebyshev</a:t>
            </a:r>
            <a:r>
              <a:rPr lang="fr-FR" sz="4000" dirty="0" smtClean="0">
                <a:cs typeface="Calibri Light"/>
              </a:rPr>
              <a:t> SODA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91865" y="2833008"/>
            <a:ext cx="50340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b="1" dirty="0"/>
              <a:t>S11</a:t>
            </a:r>
            <a:r>
              <a:rPr lang="fr-FR" sz="1700" dirty="0"/>
              <a:t> : Proche de ≤ -10dB sur toute la bande.</a:t>
            </a:r>
          </a:p>
          <a:p>
            <a:r>
              <a:rPr lang="fr-FR" sz="1700" dirty="0"/>
              <a:t>Couplage &lt; -15dB sur toute la bande.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44795" y="1427185"/>
            <a:ext cx="547205" cy="6449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91865" y="2072104"/>
                <a:ext cx="5034044" cy="774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 smtClean="0"/>
                  <a:t>Panneau </a:t>
                </a:r>
                <a:r>
                  <a:rPr lang="fr-FR" dirty="0"/>
                  <a:t>: d2 = 115mm ; d1 = </a:t>
                </a:r>
                <a:r>
                  <a:rPr lang="fr-FR" dirty="0" smtClean="0"/>
                  <a:t>d2+3,75 </a:t>
                </a:r>
                <a:r>
                  <a:rPr lang="fr-FR" dirty="0"/>
                  <a:t>= </a:t>
                </a:r>
                <a:r>
                  <a:rPr lang="fr-FR" b="1" dirty="0" smtClean="0"/>
                  <a:t>118,75mm</a:t>
                </a:r>
                <a:r>
                  <a:rPr lang="fr-FR" dirty="0"/>
                  <a:t>.</a:t>
                </a:r>
              </a:p>
              <a:p>
                <a:r>
                  <a:rPr lang="fr-FR" dirty="0" smtClean="0"/>
                  <a:t>d</a:t>
                </a:r>
                <a:r>
                  <a:rPr lang="el-GR" dirty="0" smtClean="0"/>
                  <a:t>Δ</a:t>
                </a:r>
                <a:r>
                  <a:rPr lang="fr-FR" dirty="0" smtClean="0"/>
                  <a:t> </a:t>
                </a:r>
                <a:r>
                  <a:rPr lang="fr-FR" dirty="0"/>
                  <a:t>= </a:t>
                </a:r>
                <a:r>
                  <a:rPr lang="fr-FR" dirty="0" smtClean="0"/>
                  <a:t>d1 </a:t>
                </a:r>
                <a:r>
                  <a:rPr lang="fr-FR" dirty="0"/>
                  <a:t>– </a:t>
                </a:r>
                <a:r>
                  <a:rPr lang="fr-FR" dirty="0" smtClean="0"/>
                  <a:t>d2 = </a:t>
                </a:r>
                <a:r>
                  <a:rPr lang="fr-FR" b="1" dirty="0" smtClean="0"/>
                  <a:t>3,75mm</a:t>
                </a:r>
                <a:r>
                  <a:rPr lang="fr-FR" dirty="0" smtClean="0"/>
                  <a:t> (=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40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𝐺𝐻𝑧</m:t>
                            </m:r>
                          </m:sub>
                        </m:sSub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65" y="2072104"/>
                <a:ext cx="5034044" cy="774827"/>
              </a:xfrm>
              <a:prstGeom prst="rect">
                <a:avLst/>
              </a:prstGeom>
              <a:blipFill rotWithShape="0">
                <a:blip r:embed="rId6"/>
                <a:stretch>
                  <a:fillRect l="-969" t="-4724" r="-726" b="-472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8734" y="730976"/>
            <a:ext cx="3765324" cy="1341128"/>
          </a:xfrm>
          <a:prstGeom prst="rect">
            <a:avLst/>
          </a:prstGeom>
        </p:spPr>
      </p:pic>
      <p:cxnSp>
        <p:nvCxnSpPr>
          <p:cNvPr id="9" name="Connecteur droit avec flèche 8"/>
          <p:cNvCxnSpPr/>
          <p:nvPr/>
        </p:nvCxnSpPr>
        <p:spPr>
          <a:xfrm>
            <a:off x="8590065" y="1915541"/>
            <a:ext cx="1241702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9868344" y="1915541"/>
            <a:ext cx="1203046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8957221" y="1557141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d1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0238092" y="1543550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d2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8590065" y="941460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9923645" y="923860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11172407" y="918215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2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86" y="3400098"/>
            <a:ext cx="5540214" cy="3457901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7441992" y="2415981"/>
            <a:ext cx="446381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b="1" dirty="0" err="1" smtClean="0"/>
              <a:t>Diag</a:t>
            </a:r>
            <a:r>
              <a:rPr lang="fr-FR" sz="1700" b="1" dirty="0" smtClean="0"/>
              <a:t>. Rayon</a:t>
            </a:r>
            <a:r>
              <a:rPr lang="fr-FR" sz="1700" dirty="0" smtClean="0"/>
              <a:t> </a:t>
            </a:r>
            <a:r>
              <a:rPr lang="fr-FR" sz="1700" b="1" dirty="0" smtClean="0"/>
              <a:t>40 GHz </a:t>
            </a:r>
            <a:r>
              <a:rPr lang="fr-FR" sz="1700" dirty="0" smtClean="0"/>
              <a:t>: azimut</a:t>
            </a:r>
          </a:p>
          <a:p>
            <a:r>
              <a:rPr lang="fr-FR" sz="1700" dirty="0" smtClean="0"/>
              <a:t>Ondulations d’≈3dB entre sommet et creux.</a:t>
            </a:r>
          </a:p>
          <a:p>
            <a:r>
              <a:rPr lang="fr-FR" sz="1700" dirty="0" smtClean="0"/>
              <a:t>Chute du gain à partir de +/-60°. </a:t>
            </a:r>
            <a:endParaRPr lang="fr-FR" sz="1700" dirty="0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1991" y="3458213"/>
            <a:ext cx="3292789" cy="330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0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Interférométrie | </a:t>
            </a:r>
            <a:r>
              <a:rPr lang="fr-FR" sz="4000" dirty="0" smtClean="0">
                <a:cs typeface="Calibri Light"/>
              </a:rPr>
              <a:t>Ambiguïté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48944" y="2086776"/>
            <a:ext cx="798024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b="1" dirty="0">
                <a:cs typeface="Calibri" panose="020F0502020204030204"/>
              </a:rPr>
              <a:t>Calcul du délai de phase </a:t>
            </a:r>
            <a:r>
              <a:rPr lang="fr-FR" sz="1700" b="1" dirty="0" smtClean="0">
                <a:cs typeface="Calibri" panose="020F0502020204030204"/>
              </a:rPr>
              <a:t>: </a:t>
            </a:r>
            <a:r>
              <a:rPr lang="fr-FR" sz="1700" dirty="0">
                <a:cs typeface="Calibri" panose="020F0502020204030204"/>
              </a:rPr>
              <a:t>Selon ouverture </a:t>
            </a:r>
            <a:r>
              <a:rPr lang="fr-FR" sz="1700" dirty="0" smtClean="0">
                <a:cs typeface="Calibri" panose="020F0502020204030204"/>
              </a:rPr>
              <a:t>[-90° </a:t>
            </a:r>
            <a:r>
              <a:rPr lang="fr-FR" sz="1700" dirty="0">
                <a:cs typeface="Calibri" panose="020F0502020204030204"/>
              </a:rPr>
              <a:t>; </a:t>
            </a:r>
            <a:r>
              <a:rPr lang="fr-FR" sz="1700" dirty="0" smtClean="0">
                <a:cs typeface="Calibri" panose="020F0502020204030204"/>
              </a:rPr>
              <a:t>90°], </a:t>
            </a:r>
            <a:r>
              <a:rPr lang="fr-FR" sz="1700" dirty="0">
                <a:cs typeface="Calibri" panose="020F0502020204030204"/>
              </a:rPr>
              <a:t>pas </a:t>
            </a:r>
            <a:r>
              <a:rPr lang="fr-FR" sz="1700" dirty="0" smtClean="0">
                <a:cs typeface="Calibri" panose="020F0502020204030204"/>
              </a:rPr>
              <a:t>1° </a:t>
            </a:r>
            <a:r>
              <a:rPr lang="fr-FR" sz="1700" dirty="0">
                <a:cs typeface="Calibri" panose="020F0502020204030204"/>
              </a:rPr>
              <a:t>en plan de coupe azimut</a:t>
            </a:r>
            <a:r>
              <a:rPr lang="fr-FR" sz="1700" dirty="0" smtClean="0">
                <a:cs typeface="Calibri" panose="020F0502020204030204"/>
              </a:rPr>
              <a:t>. Valeurs </a:t>
            </a:r>
            <a:r>
              <a:rPr lang="fr-FR" sz="1700" dirty="0" err="1" smtClean="0">
                <a:cs typeface="Calibri" panose="020F0502020204030204"/>
              </a:rPr>
              <a:t>simu</a:t>
            </a:r>
            <a:r>
              <a:rPr lang="fr-FR" sz="1700" dirty="0" smtClean="0">
                <a:cs typeface="Calibri" panose="020F0502020204030204"/>
              </a:rPr>
              <a:t>.</a:t>
            </a:r>
            <a:r>
              <a:rPr lang="fr-FR" sz="1700" b="1" dirty="0">
                <a:cs typeface="Calibri" panose="020F0502020204030204"/>
              </a:rPr>
              <a:t/>
            </a:r>
            <a:br>
              <a:rPr lang="fr-FR" sz="1700" b="1" dirty="0">
                <a:cs typeface="Calibri" panose="020F0502020204030204"/>
              </a:rPr>
            </a:br>
            <a:r>
              <a:rPr lang="fr-FR" sz="1700" dirty="0" smtClean="0">
                <a:cs typeface="Calibri" panose="020F0502020204030204"/>
              </a:rPr>
              <a:t>Délais de phase différents d’avant car distances différentes.</a:t>
            </a:r>
          </a:p>
          <a:p>
            <a:endParaRPr lang="fr-FR" sz="1700" dirty="0">
              <a:cs typeface="Calibri" panose="020F0502020204030204"/>
            </a:endParaRPr>
          </a:p>
          <a:p>
            <a:r>
              <a:rPr lang="fr-FR" sz="1700" dirty="0" smtClean="0">
                <a:cs typeface="Calibri" panose="020F0502020204030204"/>
              </a:rPr>
              <a:t>Ici on est déjà ambigu à partir de </a:t>
            </a:r>
            <a:r>
              <a:rPr lang="fr-FR" sz="1700" dirty="0">
                <a:cs typeface="Calibri" panose="020F0502020204030204"/>
              </a:rPr>
              <a:t>2</a:t>
            </a:r>
            <a:r>
              <a:rPr lang="fr-FR" sz="1700" dirty="0" smtClean="0">
                <a:cs typeface="Calibri" panose="020F0502020204030204"/>
              </a:rPr>
              <a:t> GHz.</a:t>
            </a:r>
            <a:endParaRPr lang="fr-FR" dirty="0">
              <a:cs typeface="Calibri" panose="020F0502020204030204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9191" y="3598161"/>
            <a:ext cx="4295268" cy="3217860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2161" y="3674420"/>
            <a:ext cx="4159542" cy="3116179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174" y="3649001"/>
            <a:ext cx="4227405" cy="316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9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DAF1966E-FD40-4A4A-B61B-C4DF7FA05F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Interférométrie | </a:t>
            </a:r>
            <a:r>
              <a:rPr lang="fr-FR" sz="4000" dirty="0" smtClean="0">
                <a:cs typeface="Calibri Light"/>
              </a:rPr>
              <a:t>Précision SODA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48944" y="2086776"/>
            <a:ext cx="764141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cs typeface="Calibri" panose="020F0502020204030204"/>
              </a:rPr>
              <a:t>Précision </a:t>
            </a:r>
            <a:r>
              <a:rPr lang="fr-FR" b="1" dirty="0" smtClean="0">
                <a:cs typeface="Calibri" panose="020F0502020204030204"/>
              </a:rPr>
              <a:t>RMS SODA </a:t>
            </a:r>
            <a:r>
              <a:rPr lang="fr-FR" b="1" dirty="0">
                <a:cs typeface="Calibri" panose="020F0502020204030204"/>
              </a:rPr>
              <a:t>en fonction de l’angle d’arrivé : </a:t>
            </a:r>
          </a:p>
          <a:p>
            <a:r>
              <a:rPr lang="fr-FR" sz="1700" dirty="0">
                <a:cs typeface="Calibri" panose="020F0502020204030204"/>
              </a:rPr>
              <a:t>Ouverture de </a:t>
            </a:r>
            <a:r>
              <a:rPr lang="fr-FR" sz="1700" dirty="0" smtClean="0">
                <a:cs typeface="Calibri" panose="020F0502020204030204"/>
              </a:rPr>
              <a:t>180°, pas 1° ; Données simulation.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8737473" y="1595083"/>
            <a:ext cx="79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-90°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10342447" y="699321"/>
            <a:ext cx="79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0°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1740981" y="1606033"/>
            <a:ext cx="561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90°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65945" y="2765582"/>
            <a:ext cx="358541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 smtClean="0"/>
              <a:t>OK sur [-23 ; 25°]. Max à 0,05°. Ambigu ensuite (4°)</a:t>
            </a:r>
            <a:endParaRPr lang="fr-FR" sz="1700" dirty="0"/>
          </a:p>
        </p:txBody>
      </p:sp>
      <p:sp>
        <p:nvSpPr>
          <p:cNvPr id="25" name="ZoneTexte 24"/>
          <p:cNvSpPr txBox="1"/>
          <p:nvPr/>
        </p:nvSpPr>
        <p:spPr>
          <a:xfrm>
            <a:off x="5084054" y="2541583"/>
            <a:ext cx="415944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 smtClean="0"/>
              <a:t>Max à 7,4° sur</a:t>
            </a:r>
            <a:r>
              <a:rPr lang="fr-FR" sz="1700" dirty="0"/>
              <a:t> [-60 ; 52</a:t>
            </a:r>
            <a:r>
              <a:rPr lang="fr-FR" sz="1700" dirty="0" smtClean="0"/>
              <a:t>°]. </a:t>
            </a:r>
            <a:br>
              <a:rPr lang="fr-FR" sz="1700" dirty="0" smtClean="0"/>
            </a:br>
            <a:r>
              <a:rPr lang="fr-FR" sz="1700" dirty="0" smtClean="0"/>
              <a:t>Erreur précision élevée ensuite </a:t>
            </a:r>
            <a:r>
              <a:rPr lang="fr-FR" sz="1700" dirty="0" smtClean="0">
                <a:sym typeface="Wingdings" panose="05000000000000000000" pitchFamily="2" charset="2"/>
              </a:rPr>
              <a:t> dû à rayonnement antenne (+/- 60°)</a:t>
            </a:r>
            <a:endParaRPr lang="fr-FR" sz="1700" dirty="0"/>
          </a:p>
        </p:txBody>
      </p:sp>
      <p:sp>
        <p:nvSpPr>
          <p:cNvPr id="5" name="ZoneTexte 4"/>
          <p:cNvSpPr txBox="1"/>
          <p:nvPr/>
        </p:nvSpPr>
        <p:spPr>
          <a:xfrm>
            <a:off x="9358652" y="3590910"/>
            <a:ext cx="26629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ym typeface="Wingdings" panose="05000000000000000000" pitchFamily="2" charset="2"/>
              </a:rPr>
              <a:t>SODA non ambigu mais peu précis car distance virtuelle très petite.</a:t>
            </a:r>
          </a:p>
          <a:p>
            <a:endParaRPr lang="fr-FR" dirty="0" smtClean="0">
              <a:sym typeface="Wingdings" panose="05000000000000000000" pitchFamily="2" charset="2"/>
            </a:endParaRPr>
          </a:p>
          <a:p>
            <a:r>
              <a:rPr lang="fr-FR" dirty="0" smtClean="0">
                <a:sym typeface="Wingdings" panose="05000000000000000000" pitchFamily="2" charset="2"/>
              </a:rPr>
              <a:t>Avec ces distances, </a:t>
            </a:r>
            <a:r>
              <a:rPr lang="fr-FR" dirty="0" err="1" smtClean="0">
                <a:sym typeface="Wingdings" panose="05000000000000000000" pitchFamily="2" charset="2"/>
              </a:rPr>
              <a:t>interféro</a:t>
            </a:r>
            <a:r>
              <a:rPr lang="fr-FR" dirty="0" smtClean="0">
                <a:sym typeface="Wingdings" panose="05000000000000000000" pitchFamily="2" charset="2"/>
              </a:rPr>
              <a:t> 1</a:t>
            </a:r>
            <a:r>
              <a:rPr lang="fr-FR" baseline="30000" dirty="0" smtClean="0">
                <a:sym typeface="Wingdings" panose="05000000000000000000" pitchFamily="2" charset="2"/>
              </a:rPr>
              <a:t>er</a:t>
            </a:r>
            <a:r>
              <a:rPr lang="fr-FR" dirty="0" smtClean="0">
                <a:sym typeface="Wingdings" panose="05000000000000000000" pitchFamily="2" charset="2"/>
              </a:rPr>
              <a:t> ordre + précis que SODA à 40GHz.</a:t>
            </a:r>
            <a:endParaRPr lang="fr-FR" dirty="0">
              <a:sym typeface="Wingdings" panose="05000000000000000000" pitchFamily="2" charset="2"/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0965" y="1347994"/>
            <a:ext cx="2446968" cy="871558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>
            <a:off x="9243495" y="673191"/>
            <a:ext cx="2526077" cy="2235016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456" y="3418746"/>
            <a:ext cx="8725254" cy="340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DAF1966E-FD40-4A4A-B61B-C4DF7FA05F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Panneau AVA </a:t>
            </a:r>
            <a:r>
              <a:rPr lang="fr-FR" sz="4000" dirty="0" err="1">
                <a:cs typeface="Calibri Light"/>
              </a:rPr>
              <a:t>Chebyshev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6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30306" y="2063262"/>
            <a:ext cx="76038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00" b="1" dirty="0"/>
              <a:t>Rayonnement </a:t>
            </a:r>
            <a:r>
              <a:rPr lang="fr-FR" sz="1900" dirty="0"/>
              <a:t>(Azimut) : Quelques disparités en bas de bande mais diagramme reste stable. Ouverture large.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490598" y="2891726"/>
            <a:ext cx="175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 GHz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9968964" y="2915436"/>
            <a:ext cx="175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6 GHz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5435064" y="2915436"/>
            <a:ext cx="175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 GHz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399" y="3284768"/>
            <a:ext cx="3499260" cy="352077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2242" y="3271765"/>
            <a:ext cx="3611265" cy="354677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36592" y="3284768"/>
            <a:ext cx="3598814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2061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DAF1966E-FD40-4A4A-B61B-C4DF7FA05F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Interférométrie | </a:t>
            </a:r>
            <a:r>
              <a:rPr lang="fr-FR" sz="4000" dirty="0" smtClean="0">
                <a:cs typeface="Calibri Light"/>
              </a:rPr>
              <a:t>Précision SODA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48944" y="2086776"/>
                <a:ext cx="5335856" cy="917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 smtClean="0">
                    <a:cs typeface="Calibri" panose="020F0502020204030204"/>
                  </a:rPr>
                  <a:t>Amélioration précision SODA :</a:t>
                </a:r>
              </a:p>
              <a:p>
                <a:r>
                  <a:rPr lang="fr-FR" sz="1700" dirty="0" smtClean="0">
                    <a:cs typeface="Calibri" panose="020F0502020204030204"/>
                  </a:rPr>
                  <a:t>En théorie,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70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70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  <m:t>δ</m:t>
                        </m:r>
                      </m:e>
                      <m:sub>
                        <m:r>
                          <a:rPr lang="fr-FR" sz="1700" b="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  <m:t>𝑅𝑀𝑆</m:t>
                        </m:r>
                        <m:r>
                          <a:rPr lang="fr-FR" sz="1700" b="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  <m:t> </m:t>
                        </m:r>
                        <m:r>
                          <a:rPr lang="fr-FR" sz="1700" b="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  <m:t>𝑆𝑂𝐷𝐴</m:t>
                        </m:r>
                      </m:sub>
                    </m:sSub>
                    <m:r>
                      <a:rPr lang="fr-FR" sz="1700" b="0" i="1" smtClean="0">
                        <a:latin typeface="Cambria Math" panose="02040503050406030204" pitchFamily="18" charset="0"/>
                        <a:cs typeface="Calibri" panose="020F0502020204030204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sz="1700" b="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</m:ctrlPr>
                      </m:radPr>
                      <m:deg/>
                      <m:e>
                        <m:r>
                          <a:rPr lang="fr-FR" sz="1700" b="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  <m:t>3</m:t>
                        </m:r>
                      </m:e>
                    </m:rad>
                    <m:r>
                      <a:rPr lang="fr-FR" sz="1700" b="0" i="1" smtClean="0">
                        <a:latin typeface="Cambria Math" panose="02040503050406030204" pitchFamily="18" charset="0"/>
                        <a:cs typeface="Calibri" panose="020F0502020204030204"/>
                      </a:rPr>
                      <m:t>∗</m:t>
                    </m:r>
                    <m:sSub>
                      <m:sSubPr>
                        <m:ctrlPr>
                          <a:rPr lang="fr-FR" sz="1700" i="1">
                            <a:latin typeface="Cambria Math" panose="02040503050406030204" pitchFamily="18" charset="0"/>
                            <a:cs typeface="Calibri" panose="020F0502020204030204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700" i="1">
                            <a:latin typeface="Cambria Math" panose="02040503050406030204" pitchFamily="18" charset="0"/>
                            <a:cs typeface="Calibri" panose="020F0502020204030204"/>
                          </a:rPr>
                          <m:t>δ</m:t>
                        </m:r>
                      </m:e>
                      <m:sub>
                        <m:r>
                          <a:rPr lang="fr-FR" sz="1700" i="1">
                            <a:latin typeface="Cambria Math" panose="02040503050406030204" pitchFamily="18" charset="0"/>
                            <a:cs typeface="Calibri" panose="020F0502020204030204"/>
                          </a:rPr>
                          <m:t>𝑅𝑀𝑆</m:t>
                        </m:r>
                        <m:r>
                          <a:rPr lang="fr-FR" sz="1700" i="1">
                            <a:latin typeface="Cambria Math" panose="02040503050406030204" pitchFamily="18" charset="0"/>
                            <a:cs typeface="Calibri" panose="020F0502020204030204"/>
                          </a:rPr>
                          <m:t> 1</m:t>
                        </m:r>
                        <m:r>
                          <a:rPr lang="fr-FR" sz="1700" b="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  <m:t>𝑠𝑡</m:t>
                        </m:r>
                        <m:r>
                          <a:rPr lang="fr-FR" sz="1700" b="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  <m:t> </m:t>
                        </m:r>
                        <m:r>
                          <a:rPr lang="fr-FR" sz="1700" b="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  <m:t>𝑜𝑟𝑑𝑒𝑟</m:t>
                        </m:r>
                      </m:sub>
                    </m:sSub>
                  </m:oMath>
                </a14:m>
                <a:r>
                  <a:rPr lang="fr-FR" sz="1700" b="1" dirty="0" smtClean="0">
                    <a:cs typeface="Calibri" panose="020F0502020204030204"/>
                  </a:rPr>
                  <a:t> </a:t>
                </a:r>
                <a:r>
                  <a:rPr lang="fr-FR" sz="1700" b="1" dirty="0" smtClean="0">
                    <a:cs typeface="Calibri" panose="020F0502020204030204"/>
                    <a:sym typeface="Wingdings" panose="05000000000000000000" pitchFamily="2" charset="2"/>
                  </a:rPr>
                  <a:t> SODA moins précis qu’</a:t>
                </a:r>
                <a:r>
                  <a:rPr lang="fr-FR" sz="1700" b="1" dirty="0" err="1" smtClean="0">
                    <a:cs typeface="Calibri" panose="020F0502020204030204"/>
                    <a:sym typeface="Wingdings" panose="05000000000000000000" pitchFamily="2" charset="2"/>
                  </a:rPr>
                  <a:t>interféro</a:t>
                </a:r>
                <a:r>
                  <a:rPr lang="fr-FR" sz="1700" b="1" dirty="0" smtClean="0">
                    <a:cs typeface="Calibri" panose="020F0502020204030204"/>
                    <a:sym typeface="Wingdings" panose="05000000000000000000" pitchFamily="2" charset="2"/>
                  </a:rPr>
                  <a:t> classique</a:t>
                </a:r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4" y="2086776"/>
                <a:ext cx="5335856" cy="917174"/>
              </a:xfrm>
              <a:prstGeom prst="rect">
                <a:avLst/>
              </a:prstGeom>
              <a:blipFill rotWithShape="0">
                <a:blip r:embed="rId5"/>
                <a:stretch>
                  <a:fillRect l="-914" t="-3311" b="-7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/>
          <p:cNvSpPr txBox="1"/>
          <p:nvPr/>
        </p:nvSpPr>
        <p:spPr>
          <a:xfrm>
            <a:off x="199425" y="4871680"/>
            <a:ext cx="4181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ym typeface="Wingdings" panose="05000000000000000000" pitchFamily="2" charset="2"/>
              </a:rPr>
              <a:t>Problème : à </a:t>
            </a:r>
            <a:r>
              <a:rPr lang="fr-FR" dirty="0"/>
              <a:t>d</a:t>
            </a:r>
            <a:r>
              <a:rPr lang="el-GR" dirty="0" smtClean="0"/>
              <a:t>Δ</a:t>
            </a:r>
            <a:r>
              <a:rPr lang="fr-FR" dirty="0" smtClean="0"/>
              <a:t>=</a:t>
            </a:r>
            <a:r>
              <a:rPr lang="el-GR" dirty="0" smtClean="0"/>
              <a:t>λ</a:t>
            </a:r>
            <a:r>
              <a:rPr lang="fr-FR" dirty="0" smtClean="0"/>
              <a:t>/2 on est pas ambigu mais </a:t>
            </a:r>
            <a:r>
              <a:rPr lang="fr-FR" b="1" dirty="0" smtClean="0"/>
              <a:t>peu précis </a:t>
            </a:r>
            <a:r>
              <a:rPr lang="fr-FR" dirty="0" smtClean="0"/>
              <a:t>(≈1,5° en moyenne)</a:t>
            </a:r>
            <a:r>
              <a:rPr lang="fr-FR" dirty="0">
                <a:sym typeface="Wingdings" panose="05000000000000000000" pitchFamily="2" charset="2"/>
              </a:rPr>
              <a:t>.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AB912DE7-855F-413F-A94D-77BF7A07E5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8927" y="4005125"/>
            <a:ext cx="1906564" cy="73568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B2CAA466-AD79-48C4-B288-DB80C4D4DD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425" y="5667646"/>
            <a:ext cx="2952005" cy="10582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211032" y="3358794"/>
                <a:ext cx="2773468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 smtClean="0">
                    <a:cs typeface="Calibri" panose="020F0502020204030204"/>
                    <a:sym typeface="Wingdings" panose="05000000000000000000" pitchFamily="2" charset="2"/>
                  </a:rPr>
                  <a:t>Fonctionnement SODA 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sub>
                    </m:sSub>
                  </m:oMath>
                </a14:m>
                <a:r>
                  <a:rPr lang="fr-FR" dirty="0" smtClean="0"/>
                  <a:t> </a:t>
                </a:r>
                <a:r>
                  <a:rPr lang="fr-FR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 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 smtClean="0"/>
                  <a:t> </a:t>
                </a:r>
                <a:r>
                  <a:rPr lang="fr-FR" dirty="0"/>
                  <a:t>≤ </a:t>
                </a:r>
                <a:r>
                  <a:rPr lang="el-GR" dirty="0"/>
                  <a:t>λ</a:t>
                </a:r>
                <a:r>
                  <a:rPr lang="fr-FR" dirty="0" smtClean="0"/>
                  <a:t>min/2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  <m:t>𝜓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  <m:t>𝛥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  <a:cs typeface="Calibri" panose="020F0502020204030204"/>
                      </a:rPr>
                      <m:t>=</m:t>
                    </m:r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</m:ctrlPr>
                      </m:sSubPr>
                      <m:e>
                        <m:r>
                          <a:rPr lang="el-GR" b="0" i="1">
                            <a:latin typeface="Cambria Math" panose="02040503050406030204" pitchFamily="18" charset="0"/>
                            <a:cs typeface="Calibri" panose="020F0502020204030204"/>
                          </a:rPr>
                          <m:t>𝜓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  <m:t>1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  <a:cs typeface="Calibri" panose="020F0502020204030204"/>
                      </a:rPr>
                      <m:t>−</m:t>
                    </m:r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</m:ctrlPr>
                      </m:sSubPr>
                      <m:e>
                        <m:r>
                          <a:rPr lang="el-GR" b="0" i="1">
                            <a:latin typeface="Cambria Math" panose="02040503050406030204" pitchFamily="18" charset="0"/>
                            <a:cs typeface="Calibri" panose="020F0502020204030204"/>
                          </a:rPr>
                          <m:t>𝜓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  <m:t>2</m:t>
                        </m:r>
                      </m:sub>
                    </m:sSub>
                  </m:oMath>
                </a14:m>
                <a:endParaRPr lang="fr-FR" i="1" dirty="0" smtClean="0">
                  <a:cs typeface="Calibri" panose="020F0502020204030204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 smtClean="0">
                    <a:cs typeface="Calibri" panose="020F0502020204030204"/>
                  </a:rPr>
                  <a:t>Appliquer formule </a:t>
                </a:r>
                <a:endParaRPr lang="fr-FR" dirty="0">
                  <a:cs typeface="Calibri" panose="020F0502020204030204"/>
                </a:endParaRP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32" y="3358794"/>
                <a:ext cx="2773468" cy="1477328"/>
              </a:xfrm>
              <a:prstGeom prst="rect">
                <a:avLst/>
              </a:prstGeom>
              <a:blipFill rotWithShape="0">
                <a:blip r:embed="rId8"/>
                <a:stretch>
                  <a:fillRect l="-1978" t="-247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oneTexte 8"/>
          <p:cNvSpPr txBox="1"/>
          <p:nvPr/>
        </p:nvSpPr>
        <p:spPr>
          <a:xfrm>
            <a:off x="6367207" y="2103853"/>
            <a:ext cx="53472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1</a:t>
            </a:r>
            <a:r>
              <a:rPr lang="fr-FR" b="1" baseline="30000" dirty="0" smtClean="0"/>
              <a:t>ère</a:t>
            </a:r>
            <a:r>
              <a:rPr lang="fr-FR" b="1" dirty="0" smtClean="0"/>
              <a:t> solution </a:t>
            </a:r>
            <a:r>
              <a:rPr lang="fr-FR" dirty="0" smtClean="0"/>
              <a:t>:</a:t>
            </a:r>
          </a:p>
          <a:p>
            <a:r>
              <a:rPr lang="fr-FR" dirty="0" smtClean="0"/>
              <a:t>Utiliser les bases plus longues (ambigus mais précises) et la base SODA (non ambigu mais peu précis).</a:t>
            </a:r>
          </a:p>
          <a:p>
            <a:endParaRPr lang="fr-FR" dirty="0"/>
          </a:p>
          <a:p>
            <a:r>
              <a:rPr lang="fr-FR" dirty="0" smtClean="0"/>
              <a:t>Problème : La précision SODA est trop imprécise pour discriminer le bon angle à utiliser pour les bases + longues.</a:t>
            </a:r>
            <a:endParaRPr lang="fr-FR" dirty="0"/>
          </a:p>
        </p:txBody>
      </p:sp>
      <p:pic>
        <p:nvPicPr>
          <p:cNvPr id="24" name="Image 23"/>
          <p:cNvPicPr/>
          <p:nvPr/>
        </p:nvPicPr>
        <p:blipFill>
          <a:blip r:embed="rId9"/>
          <a:stretch>
            <a:fillRect/>
          </a:stretch>
        </p:blipFill>
        <p:spPr>
          <a:xfrm>
            <a:off x="6534137" y="4097458"/>
            <a:ext cx="4838259" cy="270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2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DAF1966E-FD40-4A4A-B61B-C4DF7FA05F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Interférométrie | </a:t>
            </a:r>
            <a:r>
              <a:rPr lang="fr-FR" sz="4000" dirty="0" smtClean="0">
                <a:cs typeface="Calibri Light"/>
              </a:rPr>
              <a:t>Précision SODA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48944" y="2086776"/>
                <a:ext cx="5335856" cy="917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 smtClean="0">
                    <a:cs typeface="Calibri" panose="020F0502020204030204"/>
                  </a:rPr>
                  <a:t>Amélioration précision SODA :</a:t>
                </a:r>
              </a:p>
              <a:p>
                <a:r>
                  <a:rPr lang="fr-FR" sz="1700" dirty="0" smtClean="0">
                    <a:cs typeface="Calibri" panose="020F0502020204030204"/>
                  </a:rPr>
                  <a:t>En théorie,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70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70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  <m:t>δ</m:t>
                        </m:r>
                      </m:e>
                      <m:sub>
                        <m:r>
                          <a:rPr lang="fr-FR" sz="1700" b="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  <m:t>𝑅𝑀𝑆</m:t>
                        </m:r>
                        <m:r>
                          <a:rPr lang="fr-FR" sz="1700" b="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  <m:t> </m:t>
                        </m:r>
                        <m:r>
                          <a:rPr lang="fr-FR" sz="1700" b="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  <m:t>𝑆𝑂𝐷𝐴</m:t>
                        </m:r>
                      </m:sub>
                    </m:sSub>
                    <m:r>
                      <a:rPr lang="fr-FR" sz="1700" b="0" i="1" smtClean="0">
                        <a:latin typeface="Cambria Math" panose="02040503050406030204" pitchFamily="18" charset="0"/>
                        <a:cs typeface="Calibri" panose="020F0502020204030204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sz="1700" b="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</m:ctrlPr>
                      </m:radPr>
                      <m:deg/>
                      <m:e>
                        <m:r>
                          <a:rPr lang="fr-FR" sz="1700" b="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  <m:t>3</m:t>
                        </m:r>
                      </m:e>
                    </m:rad>
                    <m:r>
                      <a:rPr lang="fr-FR" sz="1700" b="0" i="1" smtClean="0">
                        <a:latin typeface="Cambria Math" panose="02040503050406030204" pitchFamily="18" charset="0"/>
                        <a:cs typeface="Calibri" panose="020F0502020204030204"/>
                      </a:rPr>
                      <m:t>∗</m:t>
                    </m:r>
                    <m:sSub>
                      <m:sSubPr>
                        <m:ctrlPr>
                          <a:rPr lang="fr-FR" sz="1700" i="1">
                            <a:latin typeface="Cambria Math" panose="02040503050406030204" pitchFamily="18" charset="0"/>
                            <a:cs typeface="Calibri" panose="020F0502020204030204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700" i="1">
                            <a:latin typeface="Cambria Math" panose="02040503050406030204" pitchFamily="18" charset="0"/>
                            <a:cs typeface="Calibri" panose="020F0502020204030204"/>
                          </a:rPr>
                          <m:t>δ</m:t>
                        </m:r>
                      </m:e>
                      <m:sub>
                        <m:r>
                          <a:rPr lang="fr-FR" sz="1700" i="1">
                            <a:latin typeface="Cambria Math" panose="02040503050406030204" pitchFamily="18" charset="0"/>
                            <a:cs typeface="Calibri" panose="020F0502020204030204"/>
                          </a:rPr>
                          <m:t>𝑅𝑀𝑆</m:t>
                        </m:r>
                        <m:r>
                          <a:rPr lang="fr-FR" sz="1700" i="1">
                            <a:latin typeface="Cambria Math" panose="02040503050406030204" pitchFamily="18" charset="0"/>
                            <a:cs typeface="Calibri" panose="020F0502020204030204"/>
                          </a:rPr>
                          <m:t> 1</m:t>
                        </m:r>
                        <m:r>
                          <a:rPr lang="fr-FR" sz="1700" b="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  <m:t>𝑠𝑡</m:t>
                        </m:r>
                        <m:r>
                          <a:rPr lang="fr-FR" sz="1700" b="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  <m:t> </m:t>
                        </m:r>
                        <m:r>
                          <a:rPr lang="fr-FR" sz="1700" b="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  <m:t>𝑜𝑟𝑑𝑒𝑟</m:t>
                        </m:r>
                      </m:sub>
                    </m:sSub>
                  </m:oMath>
                </a14:m>
                <a:r>
                  <a:rPr lang="fr-FR" sz="1700" b="1" dirty="0" smtClean="0">
                    <a:cs typeface="Calibri" panose="020F0502020204030204"/>
                  </a:rPr>
                  <a:t> </a:t>
                </a:r>
                <a:r>
                  <a:rPr lang="fr-FR" sz="1700" b="1" dirty="0" smtClean="0">
                    <a:cs typeface="Calibri" panose="020F0502020204030204"/>
                    <a:sym typeface="Wingdings" panose="05000000000000000000" pitchFamily="2" charset="2"/>
                  </a:rPr>
                  <a:t> SODA moins précis qu’</a:t>
                </a:r>
                <a:r>
                  <a:rPr lang="fr-FR" sz="1700" b="1" dirty="0" err="1" smtClean="0">
                    <a:cs typeface="Calibri" panose="020F0502020204030204"/>
                    <a:sym typeface="Wingdings" panose="05000000000000000000" pitchFamily="2" charset="2"/>
                  </a:rPr>
                  <a:t>interféro</a:t>
                </a:r>
                <a:r>
                  <a:rPr lang="fr-FR" sz="1700" b="1" dirty="0" smtClean="0">
                    <a:cs typeface="Calibri" panose="020F0502020204030204"/>
                    <a:sym typeface="Wingdings" panose="05000000000000000000" pitchFamily="2" charset="2"/>
                  </a:rPr>
                  <a:t> classique</a:t>
                </a:r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4" y="2086776"/>
                <a:ext cx="5335856" cy="917174"/>
              </a:xfrm>
              <a:prstGeom prst="rect">
                <a:avLst/>
              </a:prstGeom>
              <a:blipFill rotWithShape="0">
                <a:blip r:embed="rId5"/>
                <a:stretch>
                  <a:fillRect l="-914" t="-3311" b="-7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/>
          <p:cNvSpPr txBox="1"/>
          <p:nvPr/>
        </p:nvSpPr>
        <p:spPr>
          <a:xfrm>
            <a:off x="199425" y="4871680"/>
            <a:ext cx="4181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ym typeface="Wingdings" panose="05000000000000000000" pitchFamily="2" charset="2"/>
              </a:rPr>
              <a:t>Problème : à </a:t>
            </a:r>
            <a:r>
              <a:rPr lang="fr-FR" dirty="0"/>
              <a:t>d</a:t>
            </a:r>
            <a:r>
              <a:rPr lang="el-GR" dirty="0" smtClean="0"/>
              <a:t>Δ</a:t>
            </a:r>
            <a:r>
              <a:rPr lang="fr-FR" dirty="0" smtClean="0"/>
              <a:t>=</a:t>
            </a:r>
            <a:r>
              <a:rPr lang="el-GR" dirty="0" smtClean="0"/>
              <a:t>λ</a:t>
            </a:r>
            <a:r>
              <a:rPr lang="fr-FR" dirty="0" smtClean="0"/>
              <a:t>/2 on est pas ambigu mais </a:t>
            </a:r>
            <a:r>
              <a:rPr lang="fr-FR" b="1" dirty="0" smtClean="0"/>
              <a:t>peu précis </a:t>
            </a:r>
            <a:r>
              <a:rPr lang="fr-FR" dirty="0" smtClean="0"/>
              <a:t>(≈1,5° en moyenne)</a:t>
            </a:r>
            <a:r>
              <a:rPr lang="fr-FR" dirty="0">
                <a:sym typeface="Wingdings" panose="05000000000000000000" pitchFamily="2" charset="2"/>
              </a:rPr>
              <a:t>.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AB912DE7-855F-413F-A94D-77BF7A07E5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8927" y="4005125"/>
            <a:ext cx="1906564" cy="73568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B2CAA466-AD79-48C4-B288-DB80C4D4DD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425" y="5667646"/>
            <a:ext cx="2952005" cy="10582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211032" y="3358794"/>
                <a:ext cx="2773468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 smtClean="0">
                    <a:cs typeface="Calibri" panose="020F0502020204030204"/>
                    <a:sym typeface="Wingdings" panose="05000000000000000000" pitchFamily="2" charset="2"/>
                  </a:rPr>
                  <a:t>Fonctionnement SODA 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sub>
                    </m:sSub>
                  </m:oMath>
                </a14:m>
                <a:r>
                  <a:rPr lang="fr-FR" dirty="0" smtClean="0"/>
                  <a:t> </a:t>
                </a:r>
                <a:r>
                  <a:rPr lang="fr-FR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 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 smtClean="0"/>
                  <a:t> </a:t>
                </a:r>
                <a:r>
                  <a:rPr lang="fr-FR" dirty="0"/>
                  <a:t>≤ </a:t>
                </a:r>
                <a:r>
                  <a:rPr lang="el-GR" dirty="0"/>
                  <a:t>λ</a:t>
                </a:r>
                <a:r>
                  <a:rPr lang="fr-FR" dirty="0" smtClean="0"/>
                  <a:t>min/2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  <m:t>𝜓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  <m:t>𝛥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  <a:cs typeface="Calibri" panose="020F0502020204030204"/>
                      </a:rPr>
                      <m:t>=</m:t>
                    </m:r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</m:ctrlPr>
                      </m:sSubPr>
                      <m:e>
                        <m:r>
                          <a:rPr lang="el-GR" b="0" i="1">
                            <a:latin typeface="Cambria Math" panose="02040503050406030204" pitchFamily="18" charset="0"/>
                            <a:cs typeface="Calibri" panose="020F0502020204030204"/>
                          </a:rPr>
                          <m:t>𝜓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  <m:t>1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  <a:cs typeface="Calibri" panose="020F0502020204030204"/>
                      </a:rPr>
                      <m:t>−</m:t>
                    </m:r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</m:ctrlPr>
                      </m:sSubPr>
                      <m:e>
                        <m:r>
                          <a:rPr lang="el-GR" b="0" i="1">
                            <a:latin typeface="Cambria Math" panose="02040503050406030204" pitchFamily="18" charset="0"/>
                            <a:cs typeface="Calibri" panose="020F0502020204030204"/>
                          </a:rPr>
                          <m:t>𝜓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  <m:t>2</m:t>
                        </m:r>
                      </m:sub>
                    </m:sSub>
                  </m:oMath>
                </a14:m>
                <a:endParaRPr lang="fr-FR" i="1" dirty="0" smtClean="0">
                  <a:cs typeface="Calibri" panose="020F0502020204030204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 smtClean="0">
                    <a:cs typeface="Calibri" panose="020F0502020204030204"/>
                  </a:rPr>
                  <a:t>Appliquer formule </a:t>
                </a:r>
                <a:endParaRPr lang="fr-FR" dirty="0">
                  <a:cs typeface="Calibri" panose="020F0502020204030204"/>
                </a:endParaRP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32" y="3358794"/>
                <a:ext cx="2773468" cy="1477328"/>
              </a:xfrm>
              <a:prstGeom prst="rect">
                <a:avLst/>
              </a:prstGeom>
              <a:blipFill rotWithShape="0">
                <a:blip r:embed="rId8"/>
                <a:stretch>
                  <a:fillRect l="-1978" t="-247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5935407" y="2172475"/>
                <a:ext cx="5930900" cy="4468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 smtClean="0"/>
                  <a:t>Idée</a:t>
                </a:r>
                <a:r>
                  <a:rPr lang="fr-FR" dirty="0" smtClean="0"/>
                  <a:t> : Utiliser principe </a:t>
                </a:r>
                <a:r>
                  <a:rPr lang="fr-FR" dirty="0" err="1" smtClean="0"/>
                  <a:t>interféro</a:t>
                </a:r>
                <a:r>
                  <a:rPr lang="fr-FR" dirty="0" smtClean="0"/>
                  <a:t> 1</a:t>
                </a:r>
                <a:r>
                  <a:rPr lang="fr-FR" baseline="30000" dirty="0" smtClean="0"/>
                  <a:t>er</a:t>
                </a:r>
                <a:r>
                  <a:rPr lang="fr-FR" dirty="0" smtClean="0"/>
                  <a:t> ordre appliqué à SODA.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 smtClean="0"/>
                  <a:t>Créer </a:t>
                </a:r>
                <a:r>
                  <a:rPr lang="fr-FR" b="1" dirty="0" smtClean="0"/>
                  <a:t>2 bases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 smtClean="0"/>
                  <a:t> </a:t>
                </a:r>
                <a:r>
                  <a:rPr lang="fr-FR" dirty="0" err="1" smtClean="0"/>
                  <a:t>tq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∆1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𝑒𝑡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∆1</m:t>
                        </m:r>
                      </m:sub>
                    </m:sSub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fr-FR" dirty="0" smtClean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 smtClean="0"/>
                  <a:t>Appliquer </a:t>
                </a:r>
                <a:r>
                  <a:rPr lang="fr-FR" dirty="0" err="1" smtClean="0"/>
                  <a:t>algo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interféro</a:t>
                </a:r>
                <a:r>
                  <a:rPr lang="fr-FR" dirty="0" smtClean="0"/>
                  <a:t> 1</a:t>
                </a:r>
                <a:r>
                  <a:rPr lang="fr-FR" baseline="30000" dirty="0" smtClean="0"/>
                  <a:t>er</a:t>
                </a:r>
                <a:r>
                  <a:rPr lang="fr-FR" dirty="0" smtClean="0"/>
                  <a:t> ordre pour trouver l’angle d’arrivé commun aux 2 bases virtuelles (SODA).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 smtClean="0">
                    <a:ea typeface="Cambria Math" panose="02040503050406030204" pitchFamily="18" charset="0"/>
                    <a:sym typeface="Wingdings" panose="05000000000000000000" pitchFamily="2" charset="2"/>
                  </a:rPr>
                  <a:t>Nécessite de connaître la </a:t>
                </a:r>
                <a:r>
                  <a:rPr lang="fr-FR" b="1" dirty="0" smtClean="0">
                    <a:ea typeface="Cambria Math" panose="02040503050406030204" pitchFamily="18" charset="0"/>
                    <a:sym typeface="Wingdings" panose="05000000000000000000" pitchFamily="2" charset="2"/>
                  </a:rPr>
                  <a:t>fréquence du signal </a:t>
                </a:r>
                <a:r>
                  <a:rPr lang="fr-FR" dirty="0" smtClean="0">
                    <a:ea typeface="Cambria Math" panose="02040503050406030204" pitchFamily="18" charset="0"/>
                    <a:sym typeface="Wingdings" panose="05000000000000000000" pitchFamily="2" charset="2"/>
                  </a:rPr>
                  <a:t>reçu pour déterminer les meilleurs distances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∆1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∆2</m:t>
                        </m:r>
                      </m:sub>
                    </m:sSub>
                  </m:oMath>
                </a14:m>
                <a:r>
                  <a:rPr lang="fr-FR" dirty="0" smtClean="0">
                    <a:ea typeface="Cambria Math" panose="02040503050406030204" pitchFamily="18" charset="0"/>
                    <a:sym typeface="Wingdings" panose="05000000000000000000" pitchFamily="2" charset="2"/>
                  </a:rPr>
                  <a:t> à utiliser.</a:t>
                </a:r>
              </a:p>
              <a:p>
                <a:r>
                  <a:rPr lang="fr-FR" dirty="0" smtClean="0">
                    <a:ea typeface="Cambria Math" panose="02040503050406030204" pitchFamily="18" charset="0"/>
                    <a:sym typeface="Wingdings" panose="05000000000000000000" pitchFamily="2" charset="2"/>
                  </a:rPr>
                  <a:t> Faisable avec système de </a:t>
                </a:r>
                <a:r>
                  <a:rPr lang="fr-FR" b="1" dirty="0" smtClean="0">
                    <a:ea typeface="Cambria Math" panose="02040503050406030204" pitchFamily="18" charset="0"/>
                    <a:sym typeface="Wingdings" panose="05000000000000000000" pitchFamily="2" charset="2"/>
                  </a:rPr>
                  <a:t>4 antennes </a:t>
                </a:r>
                <a:r>
                  <a:rPr lang="fr-FR" dirty="0" smtClean="0">
                    <a:ea typeface="Cambria Math" panose="02040503050406030204" pitchFamily="18" charset="0"/>
                    <a:sym typeface="Wingdings" panose="05000000000000000000" pitchFamily="2" charset="2"/>
                  </a:rPr>
                  <a:t>(au moins 3 distances SODA possible (d1-d2 ; d1-d3 ; d2-d3)).</a:t>
                </a:r>
              </a:p>
              <a:p>
                <a:endParaRPr lang="fr-FR" dirty="0">
                  <a:ea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r>
                  <a:rPr lang="fr-FR" b="1" dirty="0" smtClean="0">
                    <a:ea typeface="Cambria Math" panose="02040503050406030204" pitchFamily="18" charset="0"/>
                    <a:sym typeface="Wingdings" panose="05000000000000000000" pitchFamily="2" charset="2"/>
                  </a:rPr>
                  <a:t>Avec 3 antennes </a:t>
                </a:r>
                <a:r>
                  <a:rPr lang="fr-FR" dirty="0" smtClean="0">
                    <a:ea typeface="Cambria Math" panose="02040503050406030204" pitchFamily="18" charset="0"/>
                    <a:sym typeface="Wingdings" panose="05000000000000000000" pitchFamily="2" charset="2"/>
                  </a:rPr>
                  <a:t>: nécessite d’utiliser des coefficients (ex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/>
                  <a:t> 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 smtClean="0">
                    <a:ea typeface="Cambria Math" panose="02040503050406030204" pitchFamily="18" charset="0"/>
                  </a:rPr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 smtClean="0">
                    <a:ea typeface="Cambria Math" panose="02040503050406030204" pitchFamily="18" charset="0"/>
                  </a:rPr>
                  <a:t>.</a:t>
                </a:r>
                <a:br>
                  <a:rPr lang="fr-FR" dirty="0" smtClean="0">
                    <a:ea typeface="Cambria Math" panose="02040503050406030204" pitchFamily="18" charset="0"/>
                  </a:rPr>
                </a:br>
                <a:r>
                  <a:rPr lang="fr-FR" dirty="0" smtClean="0">
                    <a:ea typeface="Cambria Math" panose="02040503050406030204" pitchFamily="18" charset="0"/>
                  </a:rPr>
                  <a:t>Possible en théorie car délai de phase linéaire avec distance.</a:t>
                </a:r>
              </a:p>
              <a:p>
                <a:endParaRPr lang="fr-FR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cs typeface="Calibri" panose="020F0502020204030204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  <a:cs typeface="Calibri" panose="020F0502020204030204"/>
                            </a:rPr>
                            <m:t>𝜓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cs typeface="Calibri" panose="020F0502020204030204"/>
                            </a:rPr>
                            <m:t>𝑡h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cs typeface="Calibri" panose="020F0502020204030204"/>
                            </a:rPr>
                            <m:t>é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cs typeface="Calibri" panose="020F0502020204030204"/>
                            </a:rPr>
                            <m:t>𝑜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  <a:cs typeface="Calibri" panose="020F0502020204030204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  <a:cs typeface="Calibri" panose="020F0502020204030204"/>
                            </a:rPr>
                            <m:t>2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/>
                            </a:rPr>
                            <m:t>𝜋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/>
                            </a:rPr>
                            <m:t>𝑑𝑓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/>
                            </a:rPr>
                            <m:t>𝑐</m:t>
                          </m:r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fr-F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/>
                        </a:rPr>
                        <m:t>sin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/>
                        </a:rPr>
                        <m:t>⁡(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/>
                        </a:rPr>
                        <m:t>𝜃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/>
                        </a:rPr>
                        <m:t>)</m:t>
                      </m:r>
                    </m:oMath>
                  </m:oMathPara>
                </a14:m>
                <a:endParaRPr lang="fr-FR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5407" y="2172475"/>
                <a:ext cx="5930900" cy="4468916"/>
              </a:xfrm>
              <a:prstGeom prst="rect">
                <a:avLst/>
              </a:prstGeom>
              <a:blipFill rotWithShape="0">
                <a:blip r:embed="rId9"/>
                <a:stretch>
                  <a:fillRect l="-925" t="-6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750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DAF1966E-FD40-4A4A-B61B-C4DF7FA05F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Interférométrie | </a:t>
            </a:r>
            <a:r>
              <a:rPr lang="fr-FR" sz="4000" dirty="0" smtClean="0">
                <a:cs typeface="Calibri Light"/>
              </a:rPr>
              <a:t>Précision SODA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48943" y="2086776"/>
                <a:ext cx="5906379" cy="134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 smtClean="0">
                    <a:cs typeface="Calibri" panose="020F0502020204030204"/>
                  </a:rPr>
                  <a:t>Amélioration précision SODA : </a:t>
                </a:r>
                <a:r>
                  <a:rPr lang="fr-FR" dirty="0" smtClean="0">
                    <a:cs typeface="Calibri" panose="020F0502020204030204"/>
                  </a:rPr>
                  <a:t>d1 = 143,75mm ; d2=115mm</a:t>
                </a:r>
              </a:p>
              <a:p>
                <a:r>
                  <a:rPr lang="fr-FR" sz="1700" dirty="0" smtClean="0">
                    <a:cs typeface="Calibri" panose="020F0502020204030204"/>
                  </a:rPr>
                  <a:t>Avec distances SODA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∆1</m:t>
                        </m:r>
                      </m:sub>
                    </m:sSub>
                  </m:oMath>
                </a14:m>
                <a:r>
                  <a:rPr lang="fr-FR" sz="1700" b="1" dirty="0" smtClean="0">
                    <a:cs typeface="Calibri" panose="020F0502020204030204"/>
                    <a:sym typeface="Wingdings" panose="05000000000000000000" pitchFamily="2" charset="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fr-FR" sz="1600" b="0" dirty="0" smtClean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000" b="1" dirty="0">
                    <a:cs typeface="Calibri" panose="020F0502020204030204"/>
                    <a:sym typeface="Wingdings" panose="05000000000000000000" pitchFamily="2" charset="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fr-FR" sz="1700" b="1" dirty="0" smtClean="0">
                  <a:cs typeface="Calibri" panose="020F0502020204030204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3" y="2086776"/>
                <a:ext cx="5906379" cy="1340110"/>
              </a:xfrm>
              <a:prstGeom prst="rect">
                <a:avLst/>
              </a:prstGeom>
              <a:blipFill rotWithShape="0">
                <a:blip r:embed="rId5"/>
                <a:stretch>
                  <a:fillRect l="-826" t="-2273" b="-454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9657" y="3471194"/>
            <a:ext cx="8522208" cy="322171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056183" y="2756831"/>
            <a:ext cx="3563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Délai de phase </a:t>
            </a:r>
            <a:r>
              <a:rPr lang="fr-FR" dirty="0" err="1" smtClean="0"/>
              <a:t>théo</a:t>
            </a:r>
            <a:r>
              <a:rPr lang="fr-FR" dirty="0" smtClean="0"/>
              <a:t> + </a:t>
            </a:r>
            <a:r>
              <a:rPr lang="fr-FR" dirty="0" err="1" smtClean="0"/>
              <a:t>simu</a:t>
            </a:r>
            <a:r>
              <a:rPr lang="fr-FR" dirty="0" smtClean="0"/>
              <a:t> </a:t>
            </a:r>
            <a:r>
              <a:rPr lang="fr-FR" dirty="0" err="1" smtClean="0"/>
              <a:t>interféro</a:t>
            </a:r>
            <a:r>
              <a:rPr lang="fr-FR" dirty="0" smtClean="0"/>
              <a:t> 1</a:t>
            </a:r>
            <a:r>
              <a:rPr lang="fr-FR" baseline="30000" dirty="0" smtClean="0"/>
              <a:t>er</a:t>
            </a:r>
            <a:r>
              <a:rPr lang="fr-FR" dirty="0" smtClean="0"/>
              <a:t> ordre à 3 GHz :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8353341" y="2820180"/>
            <a:ext cx="3563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Délai de phase </a:t>
            </a:r>
            <a:r>
              <a:rPr lang="fr-FR" dirty="0" err="1" smtClean="0"/>
              <a:t>théo</a:t>
            </a:r>
            <a:r>
              <a:rPr lang="fr-FR" dirty="0" smtClean="0"/>
              <a:t> SODA à 9 GHz :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8943" y="3622431"/>
            <a:ext cx="3456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Avec rapport de 3 sur distances, on a le même délai de phase </a:t>
            </a:r>
            <a:r>
              <a:rPr lang="fr-FR" b="1" dirty="0" smtClean="0"/>
              <a:t>théorique</a:t>
            </a:r>
            <a:r>
              <a:rPr lang="fr-FR" dirty="0" smtClean="0"/>
              <a:t> SODA à 9 GHz que celui de l’</a:t>
            </a:r>
            <a:r>
              <a:rPr lang="fr-FR" dirty="0" err="1" smtClean="0"/>
              <a:t>interféro</a:t>
            </a:r>
            <a:r>
              <a:rPr lang="fr-FR" dirty="0" smtClean="0"/>
              <a:t> 1</a:t>
            </a:r>
            <a:r>
              <a:rPr lang="fr-FR" baseline="30000" dirty="0" smtClean="0"/>
              <a:t>er</a:t>
            </a:r>
            <a:r>
              <a:rPr lang="fr-FR" dirty="0" smtClean="0"/>
              <a:t> ordre à 3 GHz !</a:t>
            </a:r>
          </a:p>
        </p:txBody>
      </p:sp>
      <p:sp>
        <p:nvSpPr>
          <p:cNvPr id="9" name="Ellipse 8"/>
          <p:cNvSpPr/>
          <p:nvPr/>
        </p:nvSpPr>
        <p:spPr>
          <a:xfrm>
            <a:off x="10237842" y="1686281"/>
            <a:ext cx="165832" cy="157712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9870464" y="1686281"/>
            <a:ext cx="165832" cy="157712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9345872" y="1686281"/>
            <a:ext cx="165832" cy="157712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8847396" y="1280483"/>
            <a:ext cx="165832" cy="1577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9868658" y="1277363"/>
            <a:ext cx="165832" cy="1577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10597699" y="1277363"/>
            <a:ext cx="165832" cy="1577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9781383" y="950644"/>
            <a:ext cx="3124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/>
              <a:t>1</a:t>
            </a:r>
            <a:endParaRPr lang="fr-FR" sz="1500" dirty="0"/>
          </a:p>
        </p:txBody>
      </p:sp>
      <p:sp>
        <p:nvSpPr>
          <p:cNvPr id="29" name="ZoneTexte 28"/>
          <p:cNvSpPr txBox="1"/>
          <p:nvPr/>
        </p:nvSpPr>
        <p:spPr>
          <a:xfrm>
            <a:off x="10535769" y="940933"/>
            <a:ext cx="3124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/>
              <a:t>2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8774071" y="950644"/>
            <a:ext cx="3124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/>
              <a:t>3</a:t>
            </a:r>
            <a:endParaRPr lang="fr-FR" sz="1500" dirty="0"/>
          </a:p>
        </p:txBody>
      </p:sp>
      <p:cxnSp>
        <p:nvCxnSpPr>
          <p:cNvPr id="31" name="Connecteur droit avec flèche 30"/>
          <p:cNvCxnSpPr/>
          <p:nvPr/>
        </p:nvCxnSpPr>
        <p:spPr>
          <a:xfrm flipV="1">
            <a:off x="9021335" y="1350304"/>
            <a:ext cx="847323" cy="591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>
            <a:stCxn id="27" idx="6"/>
          </p:cNvCxnSpPr>
          <p:nvPr/>
        </p:nvCxnSpPr>
        <p:spPr>
          <a:xfrm>
            <a:off x="10034490" y="1356219"/>
            <a:ext cx="54864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35"/>
              <p:cNvSpPr txBox="1"/>
              <p:nvPr/>
            </p:nvSpPr>
            <p:spPr>
              <a:xfrm>
                <a:off x="9269023" y="1035395"/>
                <a:ext cx="3124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fr-F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sz="1500" dirty="0"/>
              </a:p>
            </p:txBody>
          </p:sp>
        </mc:Choice>
        <mc:Fallback xmlns="">
          <p:sp>
            <p:nvSpPr>
              <p:cNvPr id="36" name="ZoneText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9023" y="1035395"/>
                <a:ext cx="312482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/>
              <p:cNvSpPr txBox="1"/>
              <p:nvPr/>
            </p:nvSpPr>
            <p:spPr>
              <a:xfrm>
                <a:off x="10138650" y="1026800"/>
                <a:ext cx="3124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1500" dirty="0"/>
              </a:p>
            </p:txBody>
          </p:sp>
        </mc:Choice>
        <mc:Fallback xmlns="">
          <p:sp>
            <p:nvSpPr>
              <p:cNvPr id="37" name="ZoneText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8650" y="1026800"/>
                <a:ext cx="312482" cy="3077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Connecteur droit avec flèche 37"/>
          <p:cNvCxnSpPr>
            <a:stCxn id="23" idx="6"/>
          </p:cNvCxnSpPr>
          <p:nvPr/>
        </p:nvCxnSpPr>
        <p:spPr>
          <a:xfrm flipV="1">
            <a:off x="10036296" y="1765136"/>
            <a:ext cx="191404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>
            <a:endCxn id="23" idx="2"/>
          </p:cNvCxnSpPr>
          <p:nvPr/>
        </p:nvCxnSpPr>
        <p:spPr>
          <a:xfrm>
            <a:off x="9500442" y="1759078"/>
            <a:ext cx="370022" cy="605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ZoneTexte 44"/>
              <p:cNvSpPr txBox="1"/>
              <p:nvPr/>
            </p:nvSpPr>
            <p:spPr>
              <a:xfrm>
                <a:off x="9490300" y="1742513"/>
                <a:ext cx="28827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fr-F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∆1</m:t>
                          </m:r>
                        </m:sub>
                      </m:sSub>
                    </m:oMath>
                  </m:oMathPara>
                </a14:m>
                <a:endParaRPr lang="fr-FR" sz="1400" dirty="0"/>
              </a:p>
            </p:txBody>
          </p:sp>
        </mc:Choice>
        <mc:Fallback>
          <p:sp>
            <p:nvSpPr>
              <p:cNvPr id="45" name="ZoneText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0300" y="1742513"/>
                <a:ext cx="288270" cy="307777"/>
              </a:xfrm>
              <a:prstGeom prst="rect">
                <a:avLst/>
              </a:prstGeom>
              <a:blipFill rotWithShape="0">
                <a:blip r:embed="rId9"/>
                <a:stretch>
                  <a:fillRect r="-3617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ZoneTexte 45"/>
              <p:cNvSpPr txBox="1"/>
              <p:nvPr/>
            </p:nvSpPr>
            <p:spPr>
              <a:xfrm>
                <a:off x="9955079" y="1750308"/>
                <a:ext cx="3816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fr-F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1400" dirty="0"/>
              </a:p>
            </p:txBody>
          </p:sp>
        </mc:Choice>
        <mc:Fallback>
          <p:sp>
            <p:nvSpPr>
              <p:cNvPr id="46" name="ZoneText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5079" y="1750308"/>
                <a:ext cx="381699" cy="307777"/>
              </a:xfrm>
              <a:prstGeom prst="rect">
                <a:avLst/>
              </a:prstGeom>
              <a:blipFill rotWithShape="0">
                <a:blip r:embed="rId10"/>
                <a:stretch>
                  <a:fillRect r="-158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ZoneTexte 46"/>
          <p:cNvSpPr txBox="1"/>
          <p:nvPr/>
        </p:nvSpPr>
        <p:spPr>
          <a:xfrm>
            <a:off x="10848250" y="1097280"/>
            <a:ext cx="1526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1</a:t>
            </a:r>
            <a:r>
              <a:rPr lang="fr-FR" sz="1600" baseline="30000" dirty="0" smtClean="0"/>
              <a:t>er</a:t>
            </a:r>
            <a:r>
              <a:rPr lang="fr-FR" sz="1600" dirty="0" smtClean="0"/>
              <a:t> ordre (réel)</a:t>
            </a:r>
            <a:endParaRPr lang="fr-FR" sz="1600" dirty="0"/>
          </a:p>
        </p:txBody>
      </p:sp>
      <p:sp>
        <p:nvSpPr>
          <p:cNvPr id="48" name="ZoneTexte 47"/>
          <p:cNvSpPr txBox="1"/>
          <p:nvPr/>
        </p:nvSpPr>
        <p:spPr>
          <a:xfrm>
            <a:off x="10879346" y="1620176"/>
            <a:ext cx="1526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SODA (virtuel)</a:t>
            </a:r>
            <a:endParaRPr lang="fr-FR" sz="1600" dirty="0"/>
          </a:p>
        </p:txBody>
      </p:sp>
      <p:sp>
        <p:nvSpPr>
          <p:cNvPr id="49" name="ZoneTexte 48"/>
          <p:cNvSpPr txBox="1"/>
          <p:nvPr/>
        </p:nvSpPr>
        <p:spPr>
          <a:xfrm>
            <a:off x="108052" y="5378715"/>
            <a:ext cx="3397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Rapport 3 prit pour homothétie [</a:t>
            </a:r>
            <a:r>
              <a:rPr lang="fr-FR" dirty="0" smtClean="0"/>
              <a:t>1-6 GHz</a:t>
            </a:r>
            <a:r>
              <a:rPr lang="fr-FR" dirty="0"/>
              <a:t>] </a:t>
            </a:r>
            <a:r>
              <a:rPr lang="fr-FR" dirty="0">
                <a:sym typeface="Wingdings" panose="05000000000000000000" pitchFamily="2" charset="2"/>
              </a:rPr>
              <a:t> [6-18 GHz</a:t>
            </a:r>
            <a:r>
              <a:rPr lang="fr-FR" dirty="0" smtClean="0">
                <a:sym typeface="Wingdings" panose="05000000000000000000" pitchFamily="2" charset="2"/>
              </a:rPr>
              <a:t>]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116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DAF1966E-FD40-4A4A-B61B-C4DF7FA05F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Interférométrie | </a:t>
            </a:r>
            <a:r>
              <a:rPr lang="fr-FR" sz="4000" dirty="0" smtClean="0">
                <a:cs typeface="Calibri Light"/>
              </a:rPr>
              <a:t>Précision SODA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48943" y="2086776"/>
                <a:ext cx="5906379" cy="134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 smtClean="0">
                    <a:cs typeface="Calibri" panose="020F0502020204030204"/>
                  </a:rPr>
                  <a:t>Amélioration précision SODA : </a:t>
                </a:r>
                <a:r>
                  <a:rPr lang="fr-FR" dirty="0" smtClean="0">
                    <a:cs typeface="Calibri" panose="020F0502020204030204"/>
                  </a:rPr>
                  <a:t>d1 = 143,75mm ; d2=115mm</a:t>
                </a:r>
              </a:p>
              <a:p>
                <a:r>
                  <a:rPr lang="fr-FR" sz="1700" dirty="0" smtClean="0">
                    <a:cs typeface="Calibri" panose="020F0502020204030204"/>
                  </a:rPr>
                  <a:t>Avec distances SODA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∆1</m:t>
                        </m:r>
                      </m:sub>
                    </m:sSub>
                  </m:oMath>
                </a14:m>
                <a:r>
                  <a:rPr lang="fr-FR" sz="1700" b="1" dirty="0" smtClean="0">
                    <a:cs typeface="Calibri" panose="020F0502020204030204"/>
                    <a:sym typeface="Wingdings" panose="05000000000000000000" pitchFamily="2" charset="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fr-FR" sz="1600" b="0" dirty="0" smtClean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000" b="1" dirty="0">
                    <a:cs typeface="Calibri" panose="020F0502020204030204"/>
                    <a:sym typeface="Wingdings" panose="05000000000000000000" pitchFamily="2" charset="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fr-FR" sz="1700" b="1" dirty="0" smtClean="0">
                  <a:cs typeface="Calibri" panose="020F0502020204030204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3" y="2086776"/>
                <a:ext cx="5906379" cy="1340110"/>
              </a:xfrm>
              <a:prstGeom prst="rect">
                <a:avLst/>
              </a:prstGeom>
              <a:blipFill rotWithShape="0">
                <a:blip r:embed="rId5"/>
                <a:stretch>
                  <a:fillRect l="-826" t="-2273" b="-454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Ellipse 8"/>
          <p:cNvSpPr/>
          <p:nvPr/>
        </p:nvSpPr>
        <p:spPr>
          <a:xfrm>
            <a:off x="10237842" y="1643445"/>
            <a:ext cx="165832" cy="157712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9870464" y="1643445"/>
            <a:ext cx="165832" cy="157712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9345872" y="1643445"/>
            <a:ext cx="165832" cy="157712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8847396" y="1280483"/>
            <a:ext cx="165832" cy="1577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9868658" y="1277363"/>
            <a:ext cx="165832" cy="1577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10597699" y="1277363"/>
            <a:ext cx="165832" cy="1577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9781383" y="950644"/>
            <a:ext cx="3124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/>
              <a:t>1</a:t>
            </a:r>
            <a:endParaRPr lang="fr-FR" sz="1500" dirty="0"/>
          </a:p>
        </p:txBody>
      </p:sp>
      <p:sp>
        <p:nvSpPr>
          <p:cNvPr id="29" name="ZoneTexte 28"/>
          <p:cNvSpPr txBox="1"/>
          <p:nvPr/>
        </p:nvSpPr>
        <p:spPr>
          <a:xfrm>
            <a:off x="10535769" y="940933"/>
            <a:ext cx="3124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/>
              <a:t>2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8774071" y="950644"/>
            <a:ext cx="3124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/>
              <a:t>3</a:t>
            </a:r>
            <a:endParaRPr lang="fr-FR" sz="1500" dirty="0"/>
          </a:p>
        </p:txBody>
      </p:sp>
      <p:cxnSp>
        <p:nvCxnSpPr>
          <p:cNvPr id="31" name="Connecteur droit avec flèche 30"/>
          <p:cNvCxnSpPr/>
          <p:nvPr/>
        </p:nvCxnSpPr>
        <p:spPr>
          <a:xfrm flipV="1">
            <a:off x="9021335" y="1350304"/>
            <a:ext cx="847323" cy="591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>
            <a:stCxn id="27" idx="6"/>
          </p:cNvCxnSpPr>
          <p:nvPr/>
        </p:nvCxnSpPr>
        <p:spPr>
          <a:xfrm>
            <a:off x="10034490" y="1356219"/>
            <a:ext cx="54864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35"/>
              <p:cNvSpPr txBox="1"/>
              <p:nvPr/>
            </p:nvSpPr>
            <p:spPr>
              <a:xfrm>
                <a:off x="9269023" y="1035395"/>
                <a:ext cx="3124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fr-F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sz="1500" dirty="0"/>
              </a:p>
            </p:txBody>
          </p:sp>
        </mc:Choice>
        <mc:Fallback xmlns="">
          <p:sp>
            <p:nvSpPr>
              <p:cNvPr id="36" name="ZoneText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9023" y="1035395"/>
                <a:ext cx="312482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/>
              <p:cNvSpPr txBox="1"/>
              <p:nvPr/>
            </p:nvSpPr>
            <p:spPr>
              <a:xfrm>
                <a:off x="10138650" y="1026800"/>
                <a:ext cx="3124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1500" dirty="0"/>
              </a:p>
            </p:txBody>
          </p:sp>
        </mc:Choice>
        <mc:Fallback xmlns="">
          <p:sp>
            <p:nvSpPr>
              <p:cNvPr id="37" name="ZoneText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8650" y="1026800"/>
                <a:ext cx="312482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Connecteur droit avec flèche 37"/>
          <p:cNvCxnSpPr>
            <a:stCxn id="23" idx="6"/>
          </p:cNvCxnSpPr>
          <p:nvPr/>
        </p:nvCxnSpPr>
        <p:spPr>
          <a:xfrm flipV="1">
            <a:off x="10036296" y="1722300"/>
            <a:ext cx="191404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>
            <a:endCxn id="23" idx="2"/>
          </p:cNvCxnSpPr>
          <p:nvPr/>
        </p:nvCxnSpPr>
        <p:spPr>
          <a:xfrm>
            <a:off x="9500442" y="1716242"/>
            <a:ext cx="370022" cy="605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ZoneTexte 44"/>
              <p:cNvSpPr txBox="1"/>
              <p:nvPr/>
            </p:nvSpPr>
            <p:spPr>
              <a:xfrm>
                <a:off x="9490300" y="1699677"/>
                <a:ext cx="28827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fr-F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∆1</m:t>
                          </m:r>
                        </m:sub>
                      </m:sSub>
                    </m:oMath>
                  </m:oMathPara>
                </a14:m>
                <a:endParaRPr lang="fr-FR" sz="1400" dirty="0"/>
              </a:p>
            </p:txBody>
          </p:sp>
        </mc:Choice>
        <mc:Fallback>
          <p:sp>
            <p:nvSpPr>
              <p:cNvPr id="45" name="ZoneText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0300" y="1699677"/>
                <a:ext cx="288270" cy="307777"/>
              </a:xfrm>
              <a:prstGeom prst="rect">
                <a:avLst/>
              </a:prstGeom>
              <a:blipFill rotWithShape="0">
                <a:blip r:embed="rId8"/>
                <a:stretch>
                  <a:fillRect r="-3617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ZoneTexte 45"/>
              <p:cNvSpPr txBox="1"/>
              <p:nvPr/>
            </p:nvSpPr>
            <p:spPr>
              <a:xfrm>
                <a:off x="9955079" y="1707472"/>
                <a:ext cx="3816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fr-F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1400" dirty="0"/>
              </a:p>
            </p:txBody>
          </p:sp>
        </mc:Choice>
        <mc:Fallback>
          <p:sp>
            <p:nvSpPr>
              <p:cNvPr id="46" name="ZoneText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5079" y="1707472"/>
                <a:ext cx="381699" cy="307777"/>
              </a:xfrm>
              <a:prstGeom prst="rect">
                <a:avLst/>
              </a:prstGeom>
              <a:blipFill rotWithShape="0">
                <a:blip r:embed="rId9"/>
                <a:stretch>
                  <a:fillRect r="-158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ZoneTexte 46"/>
          <p:cNvSpPr txBox="1"/>
          <p:nvPr/>
        </p:nvSpPr>
        <p:spPr>
          <a:xfrm>
            <a:off x="10848250" y="1097280"/>
            <a:ext cx="1526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1</a:t>
            </a:r>
            <a:r>
              <a:rPr lang="fr-FR" sz="1600" baseline="30000" dirty="0" smtClean="0"/>
              <a:t>er</a:t>
            </a:r>
            <a:r>
              <a:rPr lang="fr-FR" sz="1600" dirty="0" smtClean="0"/>
              <a:t> ordre (réel)</a:t>
            </a:r>
            <a:endParaRPr lang="fr-FR" sz="1600" dirty="0"/>
          </a:p>
        </p:txBody>
      </p:sp>
      <p:sp>
        <p:nvSpPr>
          <p:cNvPr id="48" name="ZoneTexte 47"/>
          <p:cNvSpPr txBox="1"/>
          <p:nvPr/>
        </p:nvSpPr>
        <p:spPr>
          <a:xfrm>
            <a:off x="10879346" y="1620176"/>
            <a:ext cx="1526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SODA (virtuel)</a:t>
            </a:r>
            <a:endParaRPr lang="fr-FR" sz="1600" dirty="0"/>
          </a:p>
        </p:txBody>
      </p:sp>
      <p:sp>
        <p:nvSpPr>
          <p:cNvPr id="3" name="ZoneTexte 2"/>
          <p:cNvSpPr txBox="1"/>
          <p:nvPr/>
        </p:nvSpPr>
        <p:spPr>
          <a:xfrm>
            <a:off x="48943" y="3549816"/>
            <a:ext cx="3608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Avec </a:t>
            </a:r>
            <a:r>
              <a:rPr lang="fr-FR" b="1" dirty="0" smtClean="0"/>
              <a:t>valeurs </a:t>
            </a:r>
            <a:r>
              <a:rPr lang="fr-FR" b="1" dirty="0" err="1" smtClean="0"/>
              <a:t>simu</a:t>
            </a:r>
            <a:r>
              <a:rPr lang="fr-FR" b="1" dirty="0" smtClean="0"/>
              <a:t> </a:t>
            </a:r>
            <a:r>
              <a:rPr lang="fr-FR" b="1" dirty="0" smtClean="0"/>
              <a:t>9GHz </a:t>
            </a:r>
            <a:r>
              <a:rPr lang="fr-FR" dirty="0" smtClean="0"/>
              <a:t>: </a:t>
            </a:r>
            <a:r>
              <a:rPr lang="fr-FR" dirty="0" smtClean="0"/>
              <a:t>Délai phase SODA suit la théorie </a:t>
            </a:r>
            <a:r>
              <a:rPr lang="fr-FR" dirty="0" smtClean="0"/>
              <a:t>! Peu de disparité.</a:t>
            </a:r>
            <a:endParaRPr lang="fr-FR" dirty="0" smtClean="0"/>
          </a:p>
        </p:txBody>
      </p:sp>
      <p:pic>
        <p:nvPicPr>
          <p:cNvPr id="39" name="Image 38"/>
          <p:cNvPicPr/>
          <p:nvPr/>
        </p:nvPicPr>
        <p:blipFill rotWithShape="1">
          <a:blip r:embed="rId10"/>
          <a:srcRect l="2348" t="9893" r="1533" b="46927"/>
          <a:stretch/>
        </p:blipFill>
        <p:spPr>
          <a:xfrm>
            <a:off x="3562053" y="2853990"/>
            <a:ext cx="8629947" cy="330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15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DAF1966E-FD40-4A4A-B61B-C4DF7FA05F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Interférométrie | </a:t>
            </a:r>
            <a:r>
              <a:rPr lang="fr-FR" sz="4000" dirty="0" smtClean="0">
                <a:cs typeface="Calibri Light"/>
              </a:rPr>
              <a:t>Précision SODA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48943" y="2086776"/>
                <a:ext cx="5906379" cy="134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 smtClean="0">
                    <a:cs typeface="Calibri" panose="020F0502020204030204"/>
                  </a:rPr>
                  <a:t>Amélioration précision SODA : </a:t>
                </a:r>
                <a:r>
                  <a:rPr lang="fr-FR" dirty="0" smtClean="0">
                    <a:cs typeface="Calibri" panose="020F0502020204030204"/>
                  </a:rPr>
                  <a:t>d1 = 143,75mm ; d2=115mm</a:t>
                </a:r>
              </a:p>
              <a:p>
                <a:r>
                  <a:rPr lang="fr-FR" sz="1700" dirty="0" smtClean="0">
                    <a:cs typeface="Calibri" panose="020F0502020204030204"/>
                  </a:rPr>
                  <a:t>Avec distances SODA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∆1</m:t>
                        </m:r>
                      </m:sub>
                    </m:sSub>
                  </m:oMath>
                </a14:m>
                <a:r>
                  <a:rPr lang="fr-FR" sz="1700" b="1" dirty="0" smtClean="0">
                    <a:cs typeface="Calibri" panose="020F0502020204030204"/>
                    <a:sym typeface="Wingdings" panose="05000000000000000000" pitchFamily="2" charset="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fr-FR" sz="1600" b="0" dirty="0" smtClean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000" b="1" dirty="0">
                    <a:cs typeface="Calibri" panose="020F0502020204030204"/>
                    <a:sym typeface="Wingdings" panose="05000000000000000000" pitchFamily="2" charset="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fr-FR" sz="1700" b="1" dirty="0" smtClean="0">
                  <a:cs typeface="Calibri" panose="020F0502020204030204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3" y="2086776"/>
                <a:ext cx="5906379" cy="1340110"/>
              </a:xfrm>
              <a:prstGeom prst="rect">
                <a:avLst/>
              </a:prstGeom>
              <a:blipFill rotWithShape="0">
                <a:blip r:embed="rId5"/>
                <a:stretch>
                  <a:fillRect l="-826" t="-2273" b="-454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Ellipse 8"/>
          <p:cNvSpPr/>
          <p:nvPr/>
        </p:nvSpPr>
        <p:spPr>
          <a:xfrm>
            <a:off x="10246749" y="1636547"/>
            <a:ext cx="165832" cy="157712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9879371" y="1636547"/>
            <a:ext cx="165832" cy="157712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9354779" y="1636547"/>
            <a:ext cx="165832" cy="157712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8847396" y="1280483"/>
            <a:ext cx="165832" cy="1577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9868658" y="1277363"/>
            <a:ext cx="165832" cy="1577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10597699" y="1277363"/>
            <a:ext cx="165832" cy="1577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9781383" y="950644"/>
            <a:ext cx="3124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/>
              <a:t>1</a:t>
            </a:r>
            <a:endParaRPr lang="fr-FR" sz="1500" dirty="0"/>
          </a:p>
        </p:txBody>
      </p:sp>
      <p:sp>
        <p:nvSpPr>
          <p:cNvPr id="29" name="ZoneTexte 28"/>
          <p:cNvSpPr txBox="1"/>
          <p:nvPr/>
        </p:nvSpPr>
        <p:spPr>
          <a:xfrm>
            <a:off x="10535769" y="940933"/>
            <a:ext cx="3124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/>
              <a:t>2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8774071" y="950644"/>
            <a:ext cx="3124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/>
              <a:t>3</a:t>
            </a:r>
            <a:endParaRPr lang="fr-FR" sz="1500" dirty="0"/>
          </a:p>
        </p:txBody>
      </p:sp>
      <p:cxnSp>
        <p:nvCxnSpPr>
          <p:cNvPr id="31" name="Connecteur droit avec flèche 30"/>
          <p:cNvCxnSpPr/>
          <p:nvPr/>
        </p:nvCxnSpPr>
        <p:spPr>
          <a:xfrm flipV="1">
            <a:off x="9021335" y="1350304"/>
            <a:ext cx="847323" cy="591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>
            <a:stCxn id="27" idx="6"/>
          </p:cNvCxnSpPr>
          <p:nvPr/>
        </p:nvCxnSpPr>
        <p:spPr>
          <a:xfrm>
            <a:off x="10034490" y="1356219"/>
            <a:ext cx="54864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35"/>
              <p:cNvSpPr txBox="1"/>
              <p:nvPr/>
            </p:nvSpPr>
            <p:spPr>
              <a:xfrm>
                <a:off x="9269023" y="1035395"/>
                <a:ext cx="3124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fr-F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sz="1500" dirty="0"/>
              </a:p>
            </p:txBody>
          </p:sp>
        </mc:Choice>
        <mc:Fallback xmlns="">
          <p:sp>
            <p:nvSpPr>
              <p:cNvPr id="36" name="ZoneText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9023" y="1035395"/>
                <a:ext cx="312482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/>
              <p:cNvSpPr txBox="1"/>
              <p:nvPr/>
            </p:nvSpPr>
            <p:spPr>
              <a:xfrm>
                <a:off x="10138650" y="1026800"/>
                <a:ext cx="3124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1500" dirty="0"/>
              </a:p>
            </p:txBody>
          </p:sp>
        </mc:Choice>
        <mc:Fallback xmlns="">
          <p:sp>
            <p:nvSpPr>
              <p:cNvPr id="37" name="ZoneText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8650" y="1026800"/>
                <a:ext cx="312482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Connecteur droit avec flèche 37"/>
          <p:cNvCxnSpPr>
            <a:stCxn id="23" idx="6"/>
          </p:cNvCxnSpPr>
          <p:nvPr/>
        </p:nvCxnSpPr>
        <p:spPr>
          <a:xfrm flipV="1">
            <a:off x="10045203" y="1715402"/>
            <a:ext cx="191404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>
            <a:endCxn id="23" idx="2"/>
          </p:cNvCxnSpPr>
          <p:nvPr/>
        </p:nvCxnSpPr>
        <p:spPr>
          <a:xfrm>
            <a:off x="9509349" y="1709344"/>
            <a:ext cx="370022" cy="605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ZoneTexte 44"/>
              <p:cNvSpPr txBox="1"/>
              <p:nvPr/>
            </p:nvSpPr>
            <p:spPr>
              <a:xfrm>
                <a:off x="9499207" y="1692779"/>
                <a:ext cx="28827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fr-F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∆1</m:t>
                          </m:r>
                        </m:sub>
                      </m:sSub>
                    </m:oMath>
                  </m:oMathPara>
                </a14:m>
                <a:endParaRPr lang="fr-FR" sz="1400" dirty="0"/>
              </a:p>
            </p:txBody>
          </p:sp>
        </mc:Choice>
        <mc:Fallback>
          <p:sp>
            <p:nvSpPr>
              <p:cNvPr id="45" name="ZoneText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9207" y="1692779"/>
                <a:ext cx="288270" cy="307777"/>
              </a:xfrm>
              <a:prstGeom prst="rect">
                <a:avLst/>
              </a:prstGeom>
              <a:blipFill rotWithShape="0">
                <a:blip r:embed="rId8"/>
                <a:stretch>
                  <a:fillRect r="-3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ZoneTexte 45"/>
              <p:cNvSpPr txBox="1"/>
              <p:nvPr/>
            </p:nvSpPr>
            <p:spPr>
              <a:xfrm>
                <a:off x="9963986" y="1700574"/>
                <a:ext cx="3816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fr-F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1400" dirty="0"/>
              </a:p>
            </p:txBody>
          </p:sp>
        </mc:Choice>
        <mc:Fallback>
          <p:sp>
            <p:nvSpPr>
              <p:cNvPr id="46" name="ZoneText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3986" y="1700574"/>
                <a:ext cx="381699" cy="307777"/>
              </a:xfrm>
              <a:prstGeom prst="rect">
                <a:avLst/>
              </a:prstGeom>
              <a:blipFill rotWithShape="0">
                <a:blip r:embed="rId9"/>
                <a:stretch>
                  <a:fillRect r="-32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ZoneTexte 46"/>
          <p:cNvSpPr txBox="1"/>
          <p:nvPr/>
        </p:nvSpPr>
        <p:spPr>
          <a:xfrm>
            <a:off x="10848250" y="1097280"/>
            <a:ext cx="1526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1</a:t>
            </a:r>
            <a:r>
              <a:rPr lang="fr-FR" sz="1600" baseline="30000" dirty="0" smtClean="0"/>
              <a:t>er</a:t>
            </a:r>
            <a:r>
              <a:rPr lang="fr-FR" sz="1600" dirty="0" smtClean="0"/>
              <a:t> ordre (réel)</a:t>
            </a:r>
            <a:endParaRPr lang="fr-FR" sz="1600" dirty="0"/>
          </a:p>
        </p:txBody>
      </p:sp>
      <p:sp>
        <p:nvSpPr>
          <p:cNvPr id="48" name="ZoneTexte 47"/>
          <p:cNvSpPr txBox="1"/>
          <p:nvPr/>
        </p:nvSpPr>
        <p:spPr>
          <a:xfrm>
            <a:off x="10879346" y="1620176"/>
            <a:ext cx="1526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SODA (virtuel)</a:t>
            </a:r>
            <a:endParaRPr lang="fr-FR" sz="1600" dirty="0"/>
          </a:p>
        </p:txBody>
      </p:sp>
      <p:sp>
        <p:nvSpPr>
          <p:cNvPr id="3" name="ZoneTexte 2"/>
          <p:cNvSpPr txBox="1"/>
          <p:nvPr/>
        </p:nvSpPr>
        <p:spPr>
          <a:xfrm>
            <a:off x="48943" y="3549816"/>
            <a:ext cx="27486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Précision RMS </a:t>
            </a:r>
            <a:r>
              <a:rPr lang="fr-FR" dirty="0" smtClean="0"/>
              <a:t>SODA 9GHz </a:t>
            </a:r>
            <a:r>
              <a:rPr lang="fr-FR" dirty="0" smtClean="0"/>
              <a:t>(valeurs </a:t>
            </a:r>
            <a:r>
              <a:rPr lang="fr-FR" dirty="0" err="1" smtClean="0"/>
              <a:t>simu</a:t>
            </a:r>
            <a:r>
              <a:rPr lang="fr-FR" dirty="0" smtClean="0"/>
              <a:t>) : </a:t>
            </a:r>
            <a:r>
              <a:rPr lang="fr-FR" b="1" dirty="0" smtClean="0"/>
              <a:t>non ambigu et même précision </a:t>
            </a:r>
            <a:r>
              <a:rPr lang="fr-FR" dirty="0" smtClean="0"/>
              <a:t>que </a:t>
            </a:r>
            <a:r>
              <a:rPr lang="fr-FR" dirty="0" err="1" smtClean="0"/>
              <a:t>interféro</a:t>
            </a:r>
            <a:r>
              <a:rPr lang="fr-FR" dirty="0" smtClean="0"/>
              <a:t> 1</a:t>
            </a:r>
            <a:r>
              <a:rPr lang="fr-FR" baseline="30000" dirty="0" smtClean="0"/>
              <a:t>er</a:t>
            </a:r>
            <a:r>
              <a:rPr lang="fr-FR" dirty="0" smtClean="0"/>
              <a:t> ordre (0,1°) !!</a:t>
            </a:r>
          </a:p>
        </p:txBody>
      </p:sp>
      <p:pic>
        <p:nvPicPr>
          <p:cNvPr id="32" name="Image 31"/>
          <p:cNvPicPr/>
          <p:nvPr/>
        </p:nvPicPr>
        <p:blipFill rotWithShape="1">
          <a:blip r:embed="rId10"/>
          <a:srcRect l="2381" t="56981" r="2381"/>
          <a:stretch/>
        </p:blipFill>
        <p:spPr>
          <a:xfrm>
            <a:off x="2980098" y="3116086"/>
            <a:ext cx="9211902" cy="354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5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DAF1966E-FD40-4A4A-B61B-C4DF7FA05F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Interférométrie | </a:t>
            </a:r>
            <a:r>
              <a:rPr lang="fr-FR" sz="4000" dirty="0" smtClean="0">
                <a:cs typeface="Calibri Light"/>
              </a:rPr>
              <a:t>Précision SODA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ZoneTexte 15"/>
              <p:cNvSpPr txBox="1"/>
              <p:nvPr/>
            </p:nvSpPr>
            <p:spPr>
              <a:xfrm>
                <a:off x="48943" y="2086776"/>
                <a:ext cx="5906379" cy="134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 smtClean="0">
                    <a:cs typeface="Calibri" panose="020F0502020204030204"/>
                  </a:rPr>
                  <a:t>Amélioration précision SODA : </a:t>
                </a:r>
                <a:r>
                  <a:rPr lang="fr-FR" dirty="0" smtClean="0">
                    <a:cs typeface="Calibri" panose="020F0502020204030204"/>
                  </a:rPr>
                  <a:t>d1 = 143,75mm ; d2=115mm</a:t>
                </a:r>
              </a:p>
              <a:p>
                <a:r>
                  <a:rPr lang="fr-FR" sz="1700" dirty="0" smtClean="0">
                    <a:cs typeface="Calibri" panose="020F0502020204030204"/>
                  </a:rPr>
                  <a:t>Avec distances SODA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∆1</m:t>
                        </m:r>
                      </m:sub>
                    </m:sSub>
                  </m:oMath>
                </a14:m>
                <a:r>
                  <a:rPr lang="fr-FR" sz="1700" b="1" dirty="0" smtClean="0">
                    <a:cs typeface="Calibri" panose="020F0502020204030204"/>
                    <a:sym typeface="Wingdings" panose="05000000000000000000" pitchFamily="2" charset="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fr-FR" sz="1600" b="0" dirty="0" smtClean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000" b="1" dirty="0">
                    <a:cs typeface="Calibri" panose="020F0502020204030204"/>
                    <a:sym typeface="Wingdings" panose="05000000000000000000" pitchFamily="2" charset="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fr-FR" sz="1700" b="1" dirty="0" smtClean="0">
                  <a:cs typeface="Calibri" panose="020F0502020204030204"/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3" y="2086776"/>
                <a:ext cx="5906379" cy="1340110"/>
              </a:xfrm>
              <a:prstGeom prst="rect">
                <a:avLst/>
              </a:prstGeom>
              <a:blipFill rotWithShape="0">
                <a:blip r:embed="rId5"/>
                <a:stretch>
                  <a:fillRect l="-826" t="-2273" b="-454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Ellipse 8"/>
          <p:cNvSpPr/>
          <p:nvPr/>
        </p:nvSpPr>
        <p:spPr>
          <a:xfrm>
            <a:off x="10237842" y="1643445"/>
            <a:ext cx="165832" cy="157712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9870464" y="1643445"/>
            <a:ext cx="165832" cy="157712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9345872" y="1643445"/>
            <a:ext cx="165832" cy="157712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8847396" y="1280483"/>
            <a:ext cx="165832" cy="1577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9868658" y="1277363"/>
            <a:ext cx="165832" cy="1577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10597699" y="1277363"/>
            <a:ext cx="165832" cy="1577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9781383" y="950644"/>
            <a:ext cx="3124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/>
              <a:t>1</a:t>
            </a:r>
            <a:endParaRPr lang="fr-FR" sz="1500" dirty="0"/>
          </a:p>
        </p:txBody>
      </p:sp>
      <p:sp>
        <p:nvSpPr>
          <p:cNvPr id="29" name="ZoneTexte 28"/>
          <p:cNvSpPr txBox="1"/>
          <p:nvPr/>
        </p:nvSpPr>
        <p:spPr>
          <a:xfrm>
            <a:off x="10535769" y="940933"/>
            <a:ext cx="3124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/>
              <a:t>2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8774071" y="950644"/>
            <a:ext cx="3124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/>
              <a:t>3</a:t>
            </a:r>
            <a:endParaRPr lang="fr-FR" sz="1500" dirty="0"/>
          </a:p>
        </p:txBody>
      </p:sp>
      <p:cxnSp>
        <p:nvCxnSpPr>
          <p:cNvPr id="31" name="Connecteur droit avec flèche 30"/>
          <p:cNvCxnSpPr/>
          <p:nvPr/>
        </p:nvCxnSpPr>
        <p:spPr>
          <a:xfrm flipV="1">
            <a:off x="9021335" y="1350304"/>
            <a:ext cx="847323" cy="591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>
            <a:stCxn id="27" idx="6"/>
          </p:cNvCxnSpPr>
          <p:nvPr/>
        </p:nvCxnSpPr>
        <p:spPr>
          <a:xfrm>
            <a:off x="10034490" y="1356219"/>
            <a:ext cx="54864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ZoneTexte 35"/>
              <p:cNvSpPr txBox="1"/>
              <p:nvPr/>
            </p:nvSpPr>
            <p:spPr>
              <a:xfrm>
                <a:off x="9269023" y="1035395"/>
                <a:ext cx="3124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fr-F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sz="1500" dirty="0"/>
              </a:p>
            </p:txBody>
          </p:sp>
        </mc:Choice>
        <mc:Fallback>
          <p:sp>
            <p:nvSpPr>
              <p:cNvPr id="36" name="ZoneText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9023" y="1035395"/>
                <a:ext cx="312482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ZoneTexte 36"/>
              <p:cNvSpPr txBox="1"/>
              <p:nvPr/>
            </p:nvSpPr>
            <p:spPr>
              <a:xfrm>
                <a:off x="10138650" y="1026800"/>
                <a:ext cx="3124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1500" dirty="0"/>
              </a:p>
            </p:txBody>
          </p:sp>
        </mc:Choice>
        <mc:Fallback>
          <p:sp>
            <p:nvSpPr>
              <p:cNvPr id="37" name="ZoneText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8650" y="1026800"/>
                <a:ext cx="312482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Connecteur droit avec flèche 37"/>
          <p:cNvCxnSpPr>
            <a:stCxn id="23" idx="6"/>
          </p:cNvCxnSpPr>
          <p:nvPr/>
        </p:nvCxnSpPr>
        <p:spPr>
          <a:xfrm flipV="1">
            <a:off x="10036296" y="1722300"/>
            <a:ext cx="191404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>
            <a:endCxn id="23" idx="2"/>
          </p:cNvCxnSpPr>
          <p:nvPr/>
        </p:nvCxnSpPr>
        <p:spPr>
          <a:xfrm>
            <a:off x="9500442" y="1716242"/>
            <a:ext cx="370022" cy="605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ZoneTexte 44"/>
              <p:cNvSpPr txBox="1"/>
              <p:nvPr/>
            </p:nvSpPr>
            <p:spPr>
              <a:xfrm>
                <a:off x="9490300" y="1699677"/>
                <a:ext cx="28827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fr-F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∆1</m:t>
                          </m:r>
                        </m:sub>
                      </m:sSub>
                    </m:oMath>
                  </m:oMathPara>
                </a14:m>
                <a:endParaRPr lang="fr-FR" sz="1400" dirty="0"/>
              </a:p>
            </p:txBody>
          </p:sp>
        </mc:Choice>
        <mc:Fallback>
          <p:sp>
            <p:nvSpPr>
              <p:cNvPr id="45" name="ZoneText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0300" y="1699677"/>
                <a:ext cx="288270" cy="307777"/>
              </a:xfrm>
              <a:prstGeom prst="rect">
                <a:avLst/>
              </a:prstGeom>
              <a:blipFill rotWithShape="0">
                <a:blip r:embed="rId8"/>
                <a:stretch>
                  <a:fillRect r="-3617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ZoneTexte 45"/>
              <p:cNvSpPr txBox="1"/>
              <p:nvPr/>
            </p:nvSpPr>
            <p:spPr>
              <a:xfrm>
                <a:off x="9955079" y="1707472"/>
                <a:ext cx="3816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fr-F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1400" dirty="0"/>
              </a:p>
            </p:txBody>
          </p:sp>
        </mc:Choice>
        <mc:Fallback>
          <p:sp>
            <p:nvSpPr>
              <p:cNvPr id="46" name="ZoneText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5079" y="1707472"/>
                <a:ext cx="381699" cy="307777"/>
              </a:xfrm>
              <a:prstGeom prst="rect">
                <a:avLst/>
              </a:prstGeom>
              <a:blipFill rotWithShape="0">
                <a:blip r:embed="rId9"/>
                <a:stretch>
                  <a:fillRect r="-158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ZoneTexte 46"/>
          <p:cNvSpPr txBox="1"/>
          <p:nvPr/>
        </p:nvSpPr>
        <p:spPr>
          <a:xfrm>
            <a:off x="10848250" y="1097280"/>
            <a:ext cx="1526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1</a:t>
            </a:r>
            <a:r>
              <a:rPr lang="fr-FR" sz="1600" baseline="30000" dirty="0" smtClean="0"/>
              <a:t>er</a:t>
            </a:r>
            <a:r>
              <a:rPr lang="fr-FR" sz="1600" dirty="0" smtClean="0"/>
              <a:t> ordre (réel)</a:t>
            </a:r>
            <a:endParaRPr lang="fr-FR" sz="1600" dirty="0"/>
          </a:p>
        </p:txBody>
      </p:sp>
      <p:sp>
        <p:nvSpPr>
          <p:cNvPr id="48" name="ZoneTexte 47"/>
          <p:cNvSpPr txBox="1"/>
          <p:nvPr/>
        </p:nvSpPr>
        <p:spPr>
          <a:xfrm>
            <a:off x="10879346" y="1620176"/>
            <a:ext cx="1526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SODA (virtuel)</a:t>
            </a:r>
            <a:endParaRPr lang="fr-FR" sz="1600" dirty="0"/>
          </a:p>
        </p:txBody>
      </p:sp>
      <p:sp>
        <p:nvSpPr>
          <p:cNvPr id="3" name="ZoneTexte 2"/>
          <p:cNvSpPr txBox="1"/>
          <p:nvPr/>
        </p:nvSpPr>
        <p:spPr>
          <a:xfrm>
            <a:off x="48943" y="3549816"/>
            <a:ext cx="3608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Avec </a:t>
            </a:r>
            <a:r>
              <a:rPr lang="fr-FR" b="1" dirty="0" smtClean="0"/>
              <a:t>valeurs </a:t>
            </a:r>
            <a:r>
              <a:rPr lang="fr-FR" b="1" dirty="0" err="1" smtClean="0"/>
              <a:t>simu</a:t>
            </a:r>
            <a:r>
              <a:rPr lang="fr-FR" b="1" dirty="0" smtClean="0"/>
              <a:t> </a:t>
            </a:r>
            <a:r>
              <a:rPr lang="fr-FR" b="1" dirty="0" smtClean="0"/>
              <a:t>18</a:t>
            </a:r>
            <a:r>
              <a:rPr lang="fr-FR" b="1" dirty="0" smtClean="0"/>
              <a:t>GHz </a:t>
            </a:r>
            <a:r>
              <a:rPr lang="fr-FR" dirty="0" smtClean="0"/>
              <a:t>: </a:t>
            </a:r>
            <a:r>
              <a:rPr lang="fr-FR" dirty="0" smtClean="0"/>
              <a:t>Délai phase SODA suit la théorie </a:t>
            </a:r>
            <a:r>
              <a:rPr lang="fr-FR" dirty="0" smtClean="0"/>
              <a:t>! Peu de disparité.</a:t>
            </a:r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52092" y="3143043"/>
            <a:ext cx="8639908" cy="334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07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DAF1966E-FD40-4A4A-B61B-C4DF7FA05F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Interférométrie | </a:t>
            </a:r>
            <a:r>
              <a:rPr lang="fr-FR" sz="4000" dirty="0" smtClean="0">
                <a:cs typeface="Calibri Light"/>
              </a:rPr>
              <a:t>Précision SODA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ZoneTexte 15"/>
              <p:cNvSpPr txBox="1"/>
              <p:nvPr/>
            </p:nvSpPr>
            <p:spPr>
              <a:xfrm>
                <a:off x="48943" y="2086776"/>
                <a:ext cx="5906379" cy="134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 smtClean="0">
                    <a:cs typeface="Calibri" panose="020F0502020204030204"/>
                  </a:rPr>
                  <a:t>Amélioration précision SODA : </a:t>
                </a:r>
                <a:r>
                  <a:rPr lang="fr-FR" dirty="0" smtClean="0">
                    <a:cs typeface="Calibri" panose="020F0502020204030204"/>
                  </a:rPr>
                  <a:t>d1 = 143,75mm ; d2=115mm</a:t>
                </a:r>
              </a:p>
              <a:p>
                <a:r>
                  <a:rPr lang="fr-FR" sz="1700" dirty="0" smtClean="0">
                    <a:cs typeface="Calibri" panose="020F0502020204030204"/>
                  </a:rPr>
                  <a:t>Avec distances SODA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∆1</m:t>
                        </m:r>
                      </m:sub>
                    </m:sSub>
                  </m:oMath>
                </a14:m>
                <a:r>
                  <a:rPr lang="fr-FR" sz="1700" b="1" dirty="0" smtClean="0">
                    <a:cs typeface="Calibri" panose="020F0502020204030204"/>
                    <a:sym typeface="Wingdings" panose="05000000000000000000" pitchFamily="2" charset="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fr-FR" sz="1600" b="0" dirty="0" smtClean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000" b="1" dirty="0">
                    <a:cs typeface="Calibri" panose="020F0502020204030204"/>
                    <a:sym typeface="Wingdings" panose="05000000000000000000" pitchFamily="2" charset="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fr-FR" sz="1700" b="1" dirty="0" smtClean="0">
                  <a:cs typeface="Calibri" panose="020F0502020204030204"/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3" y="2086776"/>
                <a:ext cx="5906379" cy="1340110"/>
              </a:xfrm>
              <a:prstGeom prst="rect">
                <a:avLst/>
              </a:prstGeom>
              <a:blipFill rotWithShape="0">
                <a:blip r:embed="rId5"/>
                <a:stretch>
                  <a:fillRect l="-826" t="-2273" b="-454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Ellipse 8"/>
          <p:cNvSpPr/>
          <p:nvPr/>
        </p:nvSpPr>
        <p:spPr>
          <a:xfrm>
            <a:off x="10246749" y="1636547"/>
            <a:ext cx="165832" cy="157712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9879371" y="1636547"/>
            <a:ext cx="165832" cy="157712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9354779" y="1636547"/>
            <a:ext cx="165832" cy="157712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8847396" y="1280483"/>
            <a:ext cx="165832" cy="1577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9868658" y="1277363"/>
            <a:ext cx="165832" cy="1577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10597699" y="1277363"/>
            <a:ext cx="165832" cy="1577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9781383" y="950644"/>
            <a:ext cx="3124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/>
              <a:t>1</a:t>
            </a:r>
            <a:endParaRPr lang="fr-FR" sz="1500" dirty="0"/>
          </a:p>
        </p:txBody>
      </p:sp>
      <p:sp>
        <p:nvSpPr>
          <p:cNvPr id="29" name="ZoneTexte 28"/>
          <p:cNvSpPr txBox="1"/>
          <p:nvPr/>
        </p:nvSpPr>
        <p:spPr>
          <a:xfrm>
            <a:off x="10535769" y="940933"/>
            <a:ext cx="3124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/>
              <a:t>2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8774071" y="950644"/>
            <a:ext cx="3124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/>
              <a:t>3</a:t>
            </a:r>
            <a:endParaRPr lang="fr-FR" sz="1500" dirty="0"/>
          </a:p>
        </p:txBody>
      </p:sp>
      <p:cxnSp>
        <p:nvCxnSpPr>
          <p:cNvPr id="31" name="Connecteur droit avec flèche 30"/>
          <p:cNvCxnSpPr/>
          <p:nvPr/>
        </p:nvCxnSpPr>
        <p:spPr>
          <a:xfrm flipV="1">
            <a:off x="9021335" y="1350304"/>
            <a:ext cx="847323" cy="591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>
            <a:stCxn id="27" idx="6"/>
          </p:cNvCxnSpPr>
          <p:nvPr/>
        </p:nvCxnSpPr>
        <p:spPr>
          <a:xfrm>
            <a:off x="10034490" y="1356219"/>
            <a:ext cx="54864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ZoneTexte 35"/>
              <p:cNvSpPr txBox="1"/>
              <p:nvPr/>
            </p:nvSpPr>
            <p:spPr>
              <a:xfrm>
                <a:off x="9269023" y="1035395"/>
                <a:ext cx="3124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fr-F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sz="1500" dirty="0"/>
              </a:p>
            </p:txBody>
          </p:sp>
        </mc:Choice>
        <mc:Fallback>
          <p:sp>
            <p:nvSpPr>
              <p:cNvPr id="36" name="ZoneText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9023" y="1035395"/>
                <a:ext cx="312482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ZoneTexte 36"/>
              <p:cNvSpPr txBox="1"/>
              <p:nvPr/>
            </p:nvSpPr>
            <p:spPr>
              <a:xfrm>
                <a:off x="10138650" y="1026800"/>
                <a:ext cx="3124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1500" dirty="0"/>
              </a:p>
            </p:txBody>
          </p:sp>
        </mc:Choice>
        <mc:Fallback>
          <p:sp>
            <p:nvSpPr>
              <p:cNvPr id="37" name="ZoneText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8650" y="1026800"/>
                <a:ext cx="312482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Connecteur droit avec flèche 37"/>
          <p:cNvCxnSpPr>
            <a:stCxn id="23" idx="6"/>
          </p:cNvCxnSpPr>
          <p:nvPr/>
        </p:nvCxnSpPr>
        <p:spPr>
          <a:xfrm flipV="1">
            <a:off x="10045203" y="1715402"/>
            <a:ext cx="191404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>
            <a:endCxn id="23" idx="2"/>
          </p:cNvCxnSpPr>
          <p:nvPr/>
        </p:nvCxnSpPr>
        <p:spPr>
          <a:xfrm>
            <a:off x="9509349" y="1709344"/>
            <a:ext cx="370022" cy="605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ZoneTexte 44"/>
              <p:cNvSpPr txBox="1"/>
              <p:nvPr/>
            </p:nvSpPr>
            <p:spPr>
              <a:xfrm>
                <a:off x="9499207" y="1692779"/>
                <a:ext cx="28827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fr-F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∆1</m:t>
                          </m:r>
                        </m:sub>
                      </m:sSub>
                    </m:oMath>
                  </m:oMathPara>
                </a14:m>
                <a:endParaRPr lang="fr-FR" sz="1400" dirty="0"/>
              </a:p>
            </p:txBody>
          </p:sp>
        </mc:Choice>
        <mc:Fallback>
          <p:sp>
            <p:nvSpPr>
              <p:cNvPr id="45" name="ZoneText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9207" y="1692779"/>
                <a:ext cx="288270" cy="307777"/>
              </a:xfrm>
              <a:prstGeom prst="rect">
                <a:avLst/>
              </a:prstGeom>
              <a:blipFill rotWithShape="0">
                <a:blip r:embed="rId8"/>
                <a:stretch>
                  <a:fillRect r="-3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ZoneTexte 45"/>
              <p:cNvSpPr txBox="1"/>
              <p:nvPr/>
            </p:nvSpPr>
            <p:spPr>
              <a:xfrm>
                <a:off x="9963986" y="1700574"/>
                <a:ext cx="3816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fr-F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1400" dirty="0"/>
              </a:p>
            </p:txBody>
          </p:sp>
        </mc:Choice>
        <mc:Fallback>
          <p:sp>
            <p:nvSpPr>
              <p:cNvPr id="46" name="ZoneText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3986" y="1700574"/>
                <a:ext cx="381699" cy="307777"/>
              </a:xfrm>
              <a:prstGeom prst="rect">
                <a:avLst/>
              </a:prstGeom>
              <a:blipFill rotWithShape="0">
                <a:blip r:embed="rId9"/>
                <a:stretch>
                  <a:fillRect r="-32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ZoneTexte 46"/>
          <p:cNvSpPr txBox="1"/>
          <p:nvPr/>
        </p:nvSpPr>
        <p:spPr>
          <a:xfrm>
            <a:off x="10848250" y="1097280"/>
            <a:ext cx="1526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1</a:t>
            </a:r>
            <a:r>
              <a:rPr lang="fr-FR" sz="1600" baseline="30000" dirty="0" smtClean="0"/>
              <a:t>er</a:t>
            </a:r>
            <a:r>
              <a:rPr lang="fr-FR" sz="1600" dirty="0" smtClean="0"/>
              <a:t> ordre (réel)</a:t>
            </a:r>
            <a:endParaRPr lang="fr-FR" sz="1600" dirty="0"/>
          </a:p>
        </p:txBody>
      </p:sp>
      <p:sp>
        <p:nvSpPr>
          <p:cNvPr id="48" name="ZoneTexte 47"/>
          <p:cNvSpPr txBox="1"/>
          <p:nvPr/>
        </p:nvSpPr>
        <p:spPr>
          <a:xfrm>
            <a:off x="10879346" y="1620176"/>
            <a:ext cx="1526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SODA (virtuel)</a:t>
            </a:r>
            <a:endParaRPr lang="fr-FR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oneTexte 2"/>
              <p:cNvSpPr txBox="1"/>
              <p:nvPr/>
            </p:nvSpPr>
            <p:spPr>
              <a:xfrm>
                <a:off x="48943" y="3549816"/>
                <a:ext cx="2748685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Précision RMS </a:t>
                </a:r>
                <a:r>
                  <a:rPr lang="fr-FR" dirty="0" smtClean="0"/>
                  <a:t>SODA 18GHz </a:t>
                </a:r>
                <a:r>
                  <a:rPr lang="fr-FR" dirty="0" smtClean="0"/>
                  <a:t>(valeurs </a:t>
                </a:r>
                <a:r>
                  <a:rPr lang="fr-FR" dirty="0" err="1" smtClean="0"/>
                  <a:t>simu</a:t>
                </a:r>
                <a:r>
                  <a:rPr lang="fr-FR" dirty="0" smtClean="0"/>
                  <a:t>) : </a:t>
                </a:r>
                <a:r>
                  <a:rPr lang="fr-FR" b="1" dirty="0" smtClean="0"/>
                  <a:t>même </a:t>
                </a:r>
                <a:r>
                  <a:rPr lang="fr-FR" b="1" dirty="0" smtClean="0"/>
                  <a:t>précision </a:t>
                </a:r>
                <a:r>
                  <a:rPr lang="fr-FR" dirty="0" smtClean="0"/>
                  <a:t>que </a:t>
                </a:r>
                <a:r>
                  <a:rPr lang="fr-FR" dirty="0" err="1" smtClean="0"/>
                  <a:t>interféro</a:t>
                </a:r>
                <a:r>
                  <a:rPr lang="fr-FR" dirty="0" smtClean="0"/>
                  <a:t> 1</a:t>
                </a:r>
                <a:r>
                  <a:rPr lang="fr-FR" baseline="30000" dirty="0" smtClean="0"/>
                  <a:t>er</a:t>
                </a:r>
                <a:r>
                  <a:rPr lang="fr-FR" dirty="0" smtClean="0"/>
                  <a:t> ordre (</a:t>
                </a:r>
                <a:r>
                  <a:rPr lang="fr-FR" dirty="0" smtClean="0"/>
                  <a:t>0,01</a:t>
                </a:r>
                <a:r>
                  <a:rPr lang="fr-FR" dirty="0" smtClean="0"/>
                  <a:t>°) </a:t>
                </a:r>
                <a:r>
                  <a:rPr lang="fr-FR" dirty="0" smtClean="0"/>
                  <a:t>!!</a:t>
                </a:r>
              </a:p>
              <a:p>
                <a:endParaRPr lang="fr-FR" dirty="0" smtClean="0"/>
              </a:p>
              <a:p>
                <a:r>
                  <a:rPr lang="fr-FR" dirty="0" smtClean="0"/>
                  <a:t>On est </a:t>
                </a:r>
                <a:r>
                  <a:rPr lang="fr-FR" b="1" dirty="0" smtClean="0"/>
                  <a:t>ambigu</a:t>
                </a:r>
                <a:r>
                  <a:rPr lang="fr-FR" dirty="0" smtClean="0"/>
                  <a:t> à partir de +/- 61° car les valeurs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sub>
                    </m:sSub>
                  </m:oMath>
                </a14:m>
                <a:r>
                  <a:rPr lang="fr-FR" dirty="0" smtClean="0"/>
                  <a:t> choisies ne sont pas assez petites</a:t>
                </a:r>
                <a:endParaRPr lang="fr-FR" dirty="0" smtClean="0"/>
              </a:p>
            </p:txBody>
          </p:sp>
        </mc:Choice>
        <mc:Fallback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3" y="3549816"/>
                <a:ext cx="2748685" cy="2585323"/>
              </a:xfrm>
              <a:prstGeom prst="rect">
                <a:avLst/>
              </a:prstGeom>
              <a:blipFill rotWithShape="0">
                <a:blip r:embed="rId10"/>
                <a:stretch>
                  <a:fillRect l="-1774" t="-1179" r="-3548" b="-28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12831" y="2949609"/>
            <a:ext cx="9179169" cy="350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01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DAF1966E-FD40-4A4A-B61B-C4DF7FA05F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Interférométrie | </a:t>
            </a:r>
            <a:r>
              <a:rPr lang="fr-FR" sz="4000" dirty="0" smtClean="0">
                <a:cs typeface="Calibri Light"/>
              </a:rPr>
              <a:t>Précision SODA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ZoneTexte 15"/>
              <p:cNvSpPr txBox="1"/>
              <p:nvPr/>
            </p:nvSpPr>
            <p:spPr>
              <a:xfrm>
                <a:off x="48943" y="2086776"/>
                <a:ext cx="5906379" cy="134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 smtClean="0">
                    <a:cs typeface="Calibri" panose="020F0502020204030204"/>
                  </a:rPr>
                  <a:t>Amélioration précision SODA : </a:t>
                </a:r>
                <a:r>
                  <a:rPr lang="fr-FR" dirty="0" smtClean="0">
                    <a:cs typeface="Calibri" panose="020F0502020204030204"/>
                  </a:rPr>
                  <a:t>d1 = 143,75mm ; d2=115mm</a:t>
                </a:r>
              </a:p>
              <a:p>
                <a:r>
                  <a:rPr lang="fr-FR" sz="1700" dirty="0" smtClean="0">
                    <a:cs typeface="Calibri" panose="020F0502020204030204"/>
                  </a:rPr>
                  <a:t>Avec distances SODA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∆1</m:t>
                        </m:r>
                      </m:sub>
                    </m:sSub>
                  </m:oMath>
                </a14:m>
                <a:r>
                  <a:rPr lang="fr-FR" sz="1700" b="1" dirty="0" smtClean="0">
                    <a:cs typeface="Calibri" panose="020F0502020204030204"/>
                    <a:sym typeface="Wingdings" panose="05000000000000000000" pitchFamily="2" charset="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fr-FR" sz="1600" b="0" dirty="0" smtClean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000" b="1" dirty="0">
                    <a:cs typeface="Calibri" panose="020F0502020204030204"/>
                    <a:sym typeface="Wingdings" panose="05000000000000000000" pitchFamily="2" charset="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fr-FR" sz="1700" b="1" dirty="0" smtClean="0">
                  <a:cs typeface="Calibri" panose="020F0502020204030204"/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3" y="2086776"/>
                <a:ext cx="5906379" cy="1340110"/>
              </a:xfrm>
              <a:prstGeom prst="rect">
                <a:avLst/>
              </a:prstGeom>
              <a:blipFill rotWithShape="0">
                <a:blip r:embed="rId5"/>
                <a:stretch>
                  <a:fillRect l="-826" t="-2273" b="-454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Ellipse 8"/>
          <p:cNvSpPr/>
          <p:nvPr/>
        </p:nvSpPr>
        <p:spPr>
          <a:xfrm>
            <a:off x="10246749" y="1636547"/>
            <a:ext cx="165832" cy="157712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9879371" y="1636547"/>
            <a:ext cx="165832" cy="157712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9354779" y="1636547"/>
            <a:ext cx="165832" cy="157712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8847396" y="1280483"/>
            <a:ext cx="165832" cy="1577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9868658" y="1277363"/>
            <a:ext cx="165832" cy="1577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10597699" y="1277363"/>
            <a:ext cx="165832" cy="1577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9781383" y="950644"/>
            <a:ext cx="3124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/>
              <a:t>1</a:t>
            </a:r>
            <a:endParaRPr lang="fr-FR" sz="1500" dirty="0"/>
          </a:p>
        </p:txBody>
      </p:sp>
      <p:sp>
        <p:nvSpPr>
          <p:cNvPr id="29" name="ZoneTexte 28"/>
          <p:cNvSpPr txBox="1"/>
          <p:nvPr/>
        </p:nvSpPr>
        <p:spPr>
          <a:xfrm>
            <a:off x="10535769" y="940933"/>
            <a:ext cx="3124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/>
              <a:t>2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8774071" y="950644"/>
            <a:ext cx="3124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/>
              <a:t>3</a:t>
            </a:r>
            <a:endParaRPr lang="fr-FR" sz="1500" dirty="0"/>
          </a:p>
        </p:txBody>
      </p:sp>
      <p:cxnSp>
        <p:nvCxnSpPr>
          <p:cNvPr id="31" name="Connecteur droit avec flèche 30"/>
          <p:cNvCxnSpPr/>
          <p:nvPr/>
        </p:nvCxnSpPr>
        <p:spPr>
          <a:xfrm flipV="1">
            <a:off x="9021335" y="1350304"/>
            <a:ext cx="847323" cy="591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>
            <a:stCxn id="27" idx="6"/>
          </p:cNvCxnSpPr>
          <p:nvPr/>
        </p:nvCxnSpPr>
        <p:spPr>
          <a:xfrm>
            <a:off x="10034490" y="1356219"/>
            <a:ext cx="54864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ZoneTexte 35"/>
              <p:cNvSpPr txBox="1"/>
              <p:nvPr/>
            </p:nvSpPr>
            <p:spPr>
              <a:xfrm>
                <a:off x="9269023" y="1035395"/>
                <a:ext cx="3124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fr-F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sz="1500" dirty="0"/>
              </a:p>
            </p:txBody>
          </p:sp>
        </mc:Choice>
        <mc:Fallback>
          <p:sp>
            <p:nvSpPr>
              <p:cNvPr id="36" name="ZoneText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9023" y="1035395"/>
                <a:ext cx="312482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ZoneTexte 36"/>
              <p:cNvSpPr txBox="1"/>
              <p:nvPr/>
            </p:nvSpPr>
            <p:spPr>
              <a:xfrm>
                <a:off x="10138650" y="1026800"/>
                <a:ext cx="3124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1500" dirty="0"/>
              </a:p>
            </p:txBody>
          </p:sp>
        </mc:Choice>
        <mc:Fallback>
          <p:sp>
            <p:nvSpPr>
              <p:cNvPr id="37" name="ZoneText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8650" y="1026800"/>
                <a:ext cx="312482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Connecteur droit avec flèche 37"/>
          <p:cNvCxnSpPr>
            <a:stCxn id="23" idx="6"/>
          </p:cNvCxnSpPr>
          <p:nvPr/>
        </p:nvCxnSpPr>
        <p:spPr>
          <a:xfrm flipV="1">
            <a:off x="10045203" y="1715402"/>
            <a:ext cx="191404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>
            <a:endCxn id="23" idx="2"/>
          </p:cNvCxnSpPr>
          <p:nvPr/>
        </p:nvCxnSpPr>
        <p:spPr>
          <a:xfrm>
            <a:off x="9509349" y="1709344"/>
            <a:ext cx="370022" cy="605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ZoneTexte 44"/>
              <p:cNvSpPr txBox="1"/>
              <p:nvPr/>
            </p:nvSpPr>
            <p:spPr>
              <a:xfrm>
                <a:off x="9499207" y="1692779"/>
                <a:ext cx="28827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fr-F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∆1</m:t>
                          </m:r>
                        </m:sub>
                      </m:sSub>
                    </m:oMath>
                  </m:oMathPara>
                </a14:m>
                <a:endParaRPr lang="fr-FR" sz="1400" dirty="0"/>
              </a:p>
            </p:txBody>
          </p:sp>
        </mc:Choice>
        <mc:Fallback>
          <p:sp>
            <p:nvSpPr>
              <p:cNvPr id="45" name="ZoneText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9207" y="1692779"/>
                <a:ext cx="288270" cy="307777"/>
              </a:xfrm>
              <a:prstGeom prst="rect">
                <a:avLst/>
              </a:prstGeom>
              <a:blipFill rotWithShape="0">
                <a:blip r:embed="rId8"/>
                <a:stretch>
                  <a:fillRect r="-3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ZoneTexte 45"/>
              <p:cNvSpPr txBox="1"/>
              <p:nvPr/>
            </p:nvSpPr>
            <p:spPr>
              <a:xfrm>
                <a:off x="9963986" y="1700574"/>
                <a:ext cx="3816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fr-F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1400" dirty="0"/>
              </a:p>
            </p:txBody>
          </p:sp>
        </mc:Choice>
        <mc:Fallback>
          <p:sp>
            <p:nvSpPr>
              <p:cNvPr id="46" name="ZoneText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3986" y="1700574"/>
                <a:ext cx="381699" cy="307777"/>
              </a:xfrm>
              <a:prstGeom prst="rect">
                <a:avLst/>
              </a:prstGeom>
              <a:blipFill rotWithShape="0">
                <a:blip r:embed="rId9"/>
                <a:stretch>
                  <a:fillRect r="-32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ZoneTexte 46"/>
          <p:cNvSpPr txBox="1"/>
          <p:nvPr/>
        </p:nvSpPr>
        <p:spPr>
          <a:xfrm>
            <a:off x="10848250" y="1097280"/>
            <a:ext cx="1526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1</a:t>
            </a:r>
            <a:r>
              <a:rPr lang="fr-FR" sz="1600" baseline="30000" dirty="0" smtClean="0"/>
              <a:t>er</a:t>
            </a:r>
            <a:r>
              <a:rPr lang="fr-FR" sz="1600" dirty="0" smtClean="0"/>
              <a:t> ordre (réel)</a:t>
            </a:r>
            <a:endParaRPr lang="fr-FR" sz="1600" dirty="0"/>
          </a:p>
        </p:txBody>
      </p:sp>
      <p:sp>
        <p:nvSpPr>
          <p:cNvPr id="48" name="ZoneTexte 47"/>
          <p:cNvSpPr txBox="1"/>
          <p:nvPr/>
        </p:nvSpPr>
        <p:spPr>
          <a:xfrm>
            <a:off x="10879346" y="1620176"/>
            <a:ext cx="1526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SODA (virtuel)</a:t>
            </a:r>
            <a:endParaRPr lang="fr-FR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ZoneTexte 3"/>
              <p:cNvSpPr txBox="1"/>
              <p:nvPr/>
            </p:nvSpPr>
            <p:spPr>
              <a:xfrm>
                <a:off x="4776806" y="2582466"/>
                <a:ext cx="6834554" cy="2359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 smtClean="0"/>
                  <a:t>En théorie </a:t>
                </a:r>
                <a:r>
                  <a:rPr lang="fr-FR" dirty="0" smtClean="0"/>
                  <a:t>(SODA base</a:t>
                </a:r>
                <a14:m>
                  <m:oMath xmlns:m="http://schemas.openxmlformats.org/officeDocument/2006/math">
                    <m:r>
                      <a:rPr lang="fr-FR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∆1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 smtClean="0"/>
                  <a:t> 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arcsin</m:t>
                          </m:r>
                        </m:fName>
                        <m:e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f>
                                <m:f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l-G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ψ</m:t>
                                      </m:r>
                                    </m:e>
                                    <m:sub>
                                      <m:r>
                                        <a:rPr lang="el-G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𝑆𝑂𝐷𝐴</m:t>
                                      </m:r>
                                    </m:sub>
                                  </m:s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∗2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fr-FR" b="0" dirty="0" smtClean="0">
                  <a:ea typeface="Cambria Math" panose="02040503050406030204" pitchFamily="18" charset="0"/>
                </a:endParaRPr>
              </a:p>
              <a:p>
                <a:r>
                  <a:rPr lang="fr-FR" dirty="0" smtClean="0"/>
                  <a:t>Avec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∆1</m:t>
                        </m:r>
                      </m:sub>
                    </m:sSub>
                    <m:r>
                      <a:rPr lang="fr-F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fr-FR" b="0" dirty="0" smtClean="0"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arcsin</m:t>
                          </m:r>
                        </m:fName>
                        <m:e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f>
                                <m:f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l-G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ψ</m:t>
                                          </m:r>
                                        </m:e>
                                        <m:sub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𝑆𝑂𝐷𝐴</m:t>
                                      </m:r>
                                    </m:sub>
                                  </m:s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∗2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f>
                                    <m:f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  <m:sSub>
                                        <m:sSubPr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den>
                              </m:f>
                            </m:e>
                          </m:d>
                        </m:e>
                      </m:func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arcsin</m:t>
                          </m:r>
                        </m:fName>
                        <m:e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f>
                                <m:f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ψ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𝑆𝑂𝐷𝐴</m:t>
                                      </m:r>
                                    </m:sub>
                                  </m:s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806" y="2582466"/>
                <a:ext cx="6834554" cy="2359300"/>
              </a:xfrm>
              <a:prstGeom prst="rect">
                <a:avLst/>
              </a:prstGeom>
              <a:blipFill rotWithShape="0">
                <a:blip r:embed="rId10"/>
                <a:stretch>
                  <a:fillRect l="-803" t="-15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ZoneTexte 4"/>
              <p:cNvSpPr txBox="1"/>
              <p:nvPr/>
            </p:nvSpPr>
            <p:spPr>
              <a:xfrm>
                <a:off x="4947138" y="4941766"/>
                <a:ext cx="677547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On obtient alors les mêmes valeurs que base d1 à cette fréquence.</a:t>
                </a:r>
              </a:p>
              <a:p>
                <a:endParaRPr lang="fr-FR" dirty="0"/>
              </a:p>
              <a:p>
                <a:r>
                  <a:rPr lang="fr-FR" dirty="0" smtClean="0"/>
                  <a:t>Avec base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 smtClean="0"/>
                  <a:t>, on ne peut pas faire cette simplification, d’où la précision moins élevée.</a:t>
                </a:r>
                <a:endParaRPr lang="fr-FR" dirty="0"/>
              </a:p>
            </p:txBody>
          </p:sp>
        </mc:Choice>
        <mc:Fallback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138" y="4941766"/>
                <a:ext cx="6775470" cy="1200329"/>
              </a:xfrm>
              <a:prstGeom prst="rect">
                <a:avLst/>
              </a:prstGeom>
              <a:blipFill rotWithShape="0">
                <a:blip r:embed="rId11"/>
                <a:stretch>
                  <a:fillRect l="-810" t="-3046" r="-1170" b="-71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ZoneTexte 5"/>
              <p:cNvSpPr txBox="1"/>
              <p:nvPr/>
            </p:nvSpPr>
            <p:spPr>
              <a:xfrm>
                <a:off x="152400" y="4604709"/>
                <a:ext cx="321212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𝑆𝑂𝐷𝐴</m:t>
                        </m:r>
                      </m:sub>
                    </m:sSub>
                  </m:oMath>
                </a14:m>
                <a:r>
                  <a:rPr lang="fr-FR" dirty="0" smtClean="0"/>
                  <a:t> correspond aux nombre de lignes ambigus (sauts de phase). </a:t>
                </a:r>
              </a:p>
              <a:p>
                <a:r>
                  <a:rPr lang="fr-FR" dirty="0" smtClean="0"/>
                  <a:t>Ex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𝑆𝑂𝐷𝐴</m:t>
                        </m:r>
                      </m:sub>
                    </m:sSub>
                  </m:oMath>
                </a14:m>
                <a:r>
                  <a:rPr lang="fr-FR" dirty="0" smtClean="0"/>
                  <a:t> =[-2;-1;0;1]</a:t>
                </a:r>
                <a:endParaRPr lang="fr-FR" dirty="0"/>
              </a:p>
            </p:txBody>
          </p:sp>
        </mc:Choice>
        <mc:Fallback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604709"/>
                <a:ext cx="3212123" cy="1200329"/>
              </a:xfrm>
              <a:prstGeom prst="rect">
                <a:avLst/>
              </a:prstGeom>
              <a:blipFill rotWithShape="0">
                <a:blip r:embed="rId12"/>
                <a:stretch>
                  <a:fillRect l="-1518" t="-2538" r="-190" b="-71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157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2029D5AD-8348-4446-B191-6A9B6FE03F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xmlns="" id="{A3F395A2-2B64-4749-BD93-2F159C7E1F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xmlns="" id="{5CF0135B-EAB8-4CA0-896C-2D897ECD28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8D67F5AB-004F-49F8-98F6-0F2341AA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Sommaire</a:t>
            </a: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7D4C312-C95E-43D8-84AA-72A222858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8930"/>
            <a:ext cx="10515600" cy="46090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+mj-lt"/>
              <a:buAutoNum type="romanUcPeriod"/>
            </a:pPr>
            <a:r>
              <a:rPr lang="fr-FR" sz="2200" dirty="0">
                <a:ea typeface="+mn-lt"/>
                <a:cs typeface="+mn-lt"/>
              </a:rPr>
              <a:t>AVA </a:t>
            </a:r>
            <a:r>
              <a:rPr lang="fr-FR" sz="2200" dirty="0" err="1">
                <a:ea typeface="+mn-lt"/>
                <a:cs typeface="+mn-lt"/>
              </a:rPr>
              <a:t>Chebyshev</a:t>
            </a:r>
            <a:endParaRPr lang="fr-FR" sz="2200" dirty="0">
              <a:ea typeface="+mn-lt"/>
              <a:cs typeface="+mn-lt"/>
            </a:endParaRP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Panneau </a:t>
            </a:r>
            <a:r>
              <a:rPr lang="fr-FR" sz="18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AVA </a:t>
            </a:r>
            <a:r>
              <a:rPr lang="fr-FR" sz="1800" dirty="0" err="1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Chebyshev</a:t>
            </a:r>
            <a:endParaRPr lang="fr-FR" sz="1800" dirty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 err="1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Simu</a:t>
            </a:r>
            <a:endParaRPr lang="fr-FR" sz="1400" dirty="0" smtClean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Réflecteur</a:t>
            </a:r>
            <a:endParaRPr lang="fr-FR" sz="1400" dirty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Mesures</a:t>
            </a:r>
            <a:endParaRPr lang="fr-FR" sz="1800" dirty="0" smtClean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1</a:t>
            </a:r>
            <a:r>
              <a:rPr lang="fr-FR" sz="1400" baseline="300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ère</a:t>
            </a: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 Mesure</a:t>
            </a: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2</a:t>
            </a:r>
            <a:r>
              <a:rPr lang="fr-FR" sz="1400" baseline="300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ème</a:t>
            </a: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 mesure avec panneau </a:t>
            </a: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symétrique</a:t>
            </a: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 smtClean="0">
                <a:ea typeface="+mn-lt"/>
                <a:cs typeface="+mn-lt"/>
              </a:rPr>
              <a:t>Interférométrie</a:t>
            </a: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SODA</a:t>
            </a:r>
            <a:endParaRPr lang="fr-FR" sz="1400" dirty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>
                <a:ea typeface="+mn-lt"/>
                <a:cs typeface="+mn-lt"/>
              </a:rPr>
              <a:t>Mesure (1</a:t>
            </a:r>
            <a:r>
              <a:rPr lang="fr-FR" sz="1400" baseline="30000" dirty="0">
                <a:ea typeface="+mn-lt"/>
                <a:cs typeface="+mn-lt"/>
              </a:rPr>
              <a:t>er</a:t>
            </a:r>
            <a:r>
              <a:rPr lang="fr-FR" sz="1400" dirty="0">
                <a:ea typeface="+mn-lt"/>
                <a:cs typeface="+mn-lt"/>
              </a:rPr>
              <a:t> ordre et SODA</a:t>
            </a:r>
            <a:r>
              <a:rPr lang="fr-FR" sz="1400" dirty="0" smtClean="0">
                <a:ea typeface="+mn-lt"/>
                <a:cs typeface="+mn-lt"/>
              </a:rPr>
              <a:t>)</a:t>
            </a:r>
            <a:endParaRPr lang="fr-FR" sz="1800" dirty="0">
              <a:ea typeface="+mn-lt"/>
              <a:cs typeface="+mn-lt"/>
            </a:endParaRP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AVA ondulée</a:t>
            </a:r>
          </a:p>
          <a:p>
            <a:pPr marL="457200" indent="-457200">
              <a:buAutoNum type="romanUcPeriod"/>
            </a:pPr>
            <a:r>
              <a:rPr lang="fr-FR" sz="2200" dirty="0" smtClean="0">
                <a:solidFill>
                  <a:schemeClr val="bg2">
                    <a:lumMod val="75000"/>
                  </a:schemeClr>
                </a:solidFill>
                <a:cs typeface="Calibri" panose="020F0502020204030204"/>
              </a:rPr>
              <a:t>Conclusion </a:t>
            </a:r>
            <a:r>
              <a:rPr lang="fr-FR" sz="2200" dirty="0">
                <a:solidFill>
                  <a:schemeClr val="bg2">
                    <a:lumMod val="75000"/>
                  </a:schemeClr>
                </a:solidFill>
                <a:cs typeface="Calibri" panose="020F0502020204030204"/>
              </a:rPr>
              <a:t>et perspectives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92C3387C-D24F-4737-8A37-1DC5CFF09C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1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4092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DAF1966E-FD40-4A4A-B61B-C4DF7FA05F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Interférométrie | </a:t>
            </a:r>
            <a:r>
              <a:rPr lang="fr-FR" sz="4000" dirty="0" smtClean="0">
                <a:cs typeface="Calibri Light"/>
              </a:rPr>
              <a:t>Mesure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ZoneTexte 15"/>
              <p:cNvSpPr txBox="1"/>
              <p:nvPr/>
            </p:nvSpPr>
            <p:spPr>
              <a:xfrm>
                <a:off x="48943" y="2086776"/>
                <a:ext cx="8297888" cy="134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 smtClean="0">
                    <a:cs typeface="Calibri" panose="020F0502020204030204"/>
                  </a:rPr>
                  <a:t>Amélioration précision SODA : </a:t>
                </a:r>
                <a:r>
                  <a:rPr lang="fr-FR" dirty="0" smtClean="0">
                    <a:cs typeface="Calibri" panose="020F0502020204030204"/>
                  </a:rPr>
                  <a:t>d1 = 143,75mm ; </a:t>
                </a:r>
                <a:r>
                  <a:rPr lang="fr-FR" dirty="0" smtClean="0">
                    <a:cs typeface="Calibri" panose="020F0502020204030204"/>
                  </a:rPr>
                  <a:t>d2=115mm. Ouverture [-45 ; 45°]</a:t>
                </a:r>
                <a:endParaRPr lang="fr-FR" dirty="0" smtClean="0">
                  <a:cs typeface="Calibri" panose="020F0502020204030204"/>
                </a:endParaRPr>
              </a:p>
              <a:p>
                <a:r>
                  <a:rPr lang="fr-FR" sz="1700" dirty="0" smtClean="0">
                    <a:cs typeface="Calibri" panose="020F0502020204030204"/>
                  </a:rPr>
                  <a:t>Avec distances SODA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∆1</m:t>
                        </m:r>
                      </m:sub>
                    </m:sSub>
                  </m:oMath>
                </a14:m>
                <a:r>
                  <a:rPr lang="fr-FR" sz="1700" b="1" dirty="0" smtClean="0">
                    <a:cs typeface="Calibri" panose="020F0502020204030204"/>
                    <a:sym typeface="Wingdings" panose="05000000000000000000" pitchFamily="2" charset="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fr-FR" sz="1600" b="0" dirty="0" smtClean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000" b="1" dirty="0">
                    <a:cs typeface="Calibri" panose="020F0502020204030204"/>
                    <a:sym typeface="Wingdings" panose="05000000000000000000" pitchFamily="2" charset="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fr-FR" sz="1700" b="1" dirty="0" smtClean="0">
                  <a:cs typeface="Calibri" panose="020F0502020204030204"/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3" y="2086776"/>
                <a:ext cx="8297888" cy="1340110"/>
              </a:xfrm>
              <a:prstGeom prst="rect">
                <a:avLst/>
              </a:prstGeom>
              <a:blipFill rotWithShape="0">
                <a:blip r:embed="rId5"/>
                <a:stretch>
                  <a:fillRect l="-588" t="-2273" b="-454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Ellipse 8"/>
          <p:cNvSpPr/>
          <p:nvPr/>
        </p:nvSpPr>
        <p:spPr>
          <a:xfrm>
            <a:off x="10237842" y="1643445"/>
            <a:ext cx="165832" cy="157712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9870464" y="1643445"/>
            <a:ext cx="165832" cy="157712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9345872" y="1643445"/>
            <a:ext cx="165832" cy="157712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8847396" y="1280483"/>
            <a:ext cx="165832" cy="1577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9868658" y="1277363"/>
            <a:ext cx="165832" cy="1577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10597699" y="1277363"/>
            <a:ext cx="165832" cy="1577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9781383" y="950644"/>
            <a:ext cx="3124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/>
              <a:t>1</a:t>
            </a:r>
            <a:endParaRPr lang="fr-FR" sz="1500" dirty="0"/>
          </a:p>
        </p:txBody>
      </p:sp>
      <p:sp>
        <p:nvSpPr>
          <p:cNvPr id="29" name="ZoneTexte 28"/>
          <p:cNvSpPr txBox="1"/>
          <p:nvPr/>
        </p:nvSpPr>
        <p:spPr>
          <a:xfrm>
            <a:off x="10535769" y="940933"/>
            <a:ext cx="3124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/>
              <a:t>2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8774071" y="950644"/>
            <a:ext cx="3124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/>
              <a:t>3</a:t>
            </a:r>
            <a:endParaRPr lang="fr-FR" sz="1500" dirty="0"/>
          </a:p>
        </p:txBody>
      </p:sp>
      <p:cxnSp>
        <p:nvCxnSpPr>
          <p:cNvPr id="31" name="Connecteur droit avec flèche 30"/>
          <p:cNvCxnSpPr/>
          <p:nvPr/>
        </p:nvCxnSpPr>
        <p:spPr>
          <a:xfrm flipV="1">
            <a:off x="9021335" y="1350304"/>
            <a:ext cx="847323" cy="591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>
            <a:stCxn id="27" idx="6"/>
          </p:cNvCxnSpPr>
          <p:nvPr/>
        </p:nvCxnSpPr>
        <p:spPr>
          <a:xfrm>
            <a:off x="10034490" y="1356219"/>
            <a:ext cx="54864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ZoneTexte 35"/>
              <p:cNvSpPr txBox="1"/>
              <p:nvPr/>
            </p:nvSpPr>
            <p:spPr>
              <a:xfrm>
                <a:off x="9269023" y="1035395"/>
                <a:ext cx="3124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fr-F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sz="1500" dirty="0"/>
              </a:p>
            </p:txBody>
          </p:sp>
        </mc:Choice>
        <mc:Fallback>
          <p:sp>
            <p:nvSpPr>
              <p:cNvPr id="36" name="ZoneText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9023" y="1035395"/>
                <a:ext cx="312482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ZoneTexte 36"/>
              <p:cNvSpPr txBox="1"/>
              <p:nvPr/>
            </p:nvSpPr>
            <p:spPr>
              <a:xfrm>
                <a:off x="10138650" y="1026800"/>
                <a:ext cx="3124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1500" dirty="0"/>
              </a:p>
            </p:txBody>
          </p:sp>
        </mc:Choice>
        <mc:Fallback>
          <p:sp>
            <p:nvSpPr>
              <p:cNvPr id="37" name="ZoneText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8650" y="1026800"/>
                <a:ext cx="312482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Connecteur droit avec flèche 37"/>
          <p:cNvCxnSpPr>
            <a:stCxn id="23" idx="6"/>
          </p:cNvCxnSpPr>
          <p:nvPr/>
        </p:nvCxnSpPr>
        <p:spPr>
          <a:xfrm flipV="1">
            <a:off x="10036296" y="1722300"/>
            <a:ext cx="191404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>
            <a:endCxn id="23" idx="2"/>
          </p:cNvCxnSpPr>
          <p:nvPr/>
        </p:nvCxnSpPr>
        <p:spPr>
          <a:xfrm>
            <a:off x="9500442" y="1716242"/>
            <a:ext cx="370022" cy="605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ZoneTexte 44"/>
              <p:cNvSpPr txBox="1"/>
              <p:nvPr/>
            </p:nvSpPr>
            <p:spPr>
              <a:xfrm>
                <a:off x="9490300" y="1699677"/>
                <a:ext cx="28827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fr-F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∆1</m:t>
                          </m:r>
                        </m:sub>
                      </m:sSub>
                    </m:oMath>
                  </m:oMathPara>
                </a14:m>
                <a:endParaRPr lang="fr-FR" sz="1400" dirty="0"/>
              </a:p>
            </p:txBody>
          </p:sp>
        </mc:Choice>
        <mc:Fallback>
          <p:sp>
            <p:nvSpPr>
              <p:cNvPr id="45" name="ZoneText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0300" y="1699677"/>
                <a:ext cx="288270" cy="307777"/>
              </a:xfrm>
              <a:prstGeom prst="rect">
                <a:avLst/>
              </a:prstGeom>
              <a:blipFill rotWithShape="0">
                <a:blip r:embed="rId8"/>
                <a:stretch>
                  <a:fillRect r="-3617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ZoneTexte 45"/>
              <p:cNvSpPr txBox="1"/>
              <p:nvPr/>
            </p:nvSpPr>
            <p:spPr>
              <a:xfrm>
                <a:off x="9955079" y="1707472"/>
                <a:ext cx="3816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fr-F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1400" dirty="0"/>
              </a:p>
            </p:txBody>
          </p:sp>
        </mc:Choice>
        <mc:Fallback>
          <p:sp>
            <p:nvSpPr>
              <p:cNvPr id="46" name="ZoneText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5079" y="1707472"/>
                <a:ext cx="381699" cy="307777"/>
              </a:xfrm>
              <a:prstGeom prst="rect">
                <a:avLst/>
              </a:prstGeom>
              <a:blipFill rotWithShape="0">
                <a:blip r:embed="rId9"/>
                <a:stretch>
                  <a:fillRect r="-158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ZoneTexte 46"/>
          <p:cNvSpPr txBox="1"/>
          <p:nvPr/>
        </p:nvSpPr>
        <p:spPr>
          <a:xfrm>
            <a:off x="10848250" y="1097280"/>
            <a:ext cx="1526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1</a:t>
            </a:r>
            <a:r>
              <a:rPr lang="fr-FR" sz="1600" baseline="30000" dirty="0" smtClean="0"/>
              <a:t>er</a:t>
            </a:r>
            <a:r>
              <a:rPr lang="fr-FR" sz="1600" dirty="0" smtClean="0"/>
              <a:t> ordre (réel)</a:t>
            </a:r>
            <a:endParaRPr lang="fr-FR" sz="1600" dirty="0"/>
          </a:p>
        </p:txBody>
      </p:sp>
      <p:sp>
        <p:nvSpPr>
          <p:cNvPr id="48" name="ZoneTexte 47"/>
          <p:cNvSpPr txBox="1"/>
          <p:nvPr/>
        </p:nvSpPr>
        <p:spPr>
          <a:xfrm>
            <a:off x="10879346" y="1620176"/>
            <a:ext cx="1526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SODA (virtuel)</a:t>
            </a:r>
            <a:endParaRPr lang="fr-FR" sz="1600" dirty="0"/>
          </a:p>
        </p:txBody>
      </p:sp>
      <p:sp>
        <p:nvSpPr>
          <p:cNvPr id="3" name="ZoneTexte 2"/>
          <p:cNvSpPr txBox="1"/>
          <p:nvPr/>
        </p:nvSpPr>
        <p:spPr>
          <a:xfrm>
            <a:off x="48943" y="3549816"/>
            <a:ext cx="3608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Avec </a:t>
            </a:r>
            <a:r>
              <a:rPr lang="fr-FR" b="1" dirty="0" smtClean="0"/>
              <a:t>valeurs </a:t>
            </a:r>
            <a:r>
              <a:rPr lang="fr-FR" b="1" dirty="0" smtClean="0"/>
              <a:t>mesures </a:t>
            </a:r>
            <a:r>
              <a:rPr lang="fr-FR" dirty="0" smtClean="0"/>
              <a:t>: Délai phase SODA suit la théorie </a:t>
            </a:r>
            <a:r>
              <a:rPr lang="fr-FR" dirty="0" smtClean="0"/>
              <a:t>! Peu de disparité alors qu’en mesure il y a un offset très présent !</a:t>
            </a:r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06543" y="2756831"/>
            <a:ext cx="8465351" cy="321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5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DAF1966E-FD40-4A4A-B61B-C4DF7FA05F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Panneau AVA </a:t>
            </a:r>
            <a:r>
              <a:rPr lang="fr-FR" sz="4000" dirty="0" err="1">
                <a:cs typeface="Calibri Light"/>
              </a:rPr>
              <a:t>Chebyshev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6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30306" y="2063262"/>
            <a:ext cx="85464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00" b="1" dirty="0"/>
              <a:t>Rayonnement </a:t>
            </a:r>
            <a:r>
              <a:rPr lang="fr-FR" sz="1900" dirty="0"/>
              <a:t>(</a:t>
            </a:r>
            <a:r>
              <a:rPr lang="fr-FR" sz="1900" dirty="0" err="1"/>
              <a:t>Elevation</a:t>
            </a:r>
            <a:r>
              <a:rPr lang="fr-FR" sz="1900" dirty="0"/>
              <a:t>) : Peu de disparités.</a:t>
            </a:r>
          </a:p>
          <a:p>
            <a:r>
              <a:rPr lang="fr-FR" sz="1900" dirty="0"/>
              <a:t>En double polar, </a:t>
            </a:r>
            <a:r>
              <a:rPr lang="fr-FR" sz="1900" b="1" dirty="0"/>
              <a:t>élévation devient azimut </a:t>
            </a:r>
            <a:r>
              <a:rPr lang="fr-FR" sz="1900" dirty="0">
                <a:sym typeface="Wingdings" panose="05000000000000000000" pitchFamily="2" charset="2"/>
              </a:rPr>
              <a:t> ouverture réduite en haut de bande.</a:t>
            </a:r>
            <a:endParaRPr lang="fr-FR" sz="1900" dirty="0"/>
          </a:p>
        </p:txBody>
      </p:sp>
      <p:sp>
        <p:nvSpPr>
          <p:cNvPr id="4" name="ZoneTexte 3"/>
          <p:cNvSpPr txBox="1"/>
          <p:nvPr/>
        </p:nvSpPr>
        <p:spPr>
          <a:xfrm>
            <a:off x="1490598" y="2891726"/>
            <a:ext cx="175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 GHz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9657567" y="2931136"/>
            <a:ext cx="175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6 GHz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617300" y="2934519"/>
            <a:ext cx="175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 GHz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219" y="3300468"/>
            <a:ext cx="3454288" cy="352580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0789" y="3261058"/>
            <a:ext cx="3407331" cy="358857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0577" y="3300468"/>
            <a:ext cx="3991423" cy="347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1219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DAF1966E-FD40-4A4A-B61B-C4DF7FA05F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Interférométrie | </a:t>
            </a:r>
            <a:r>
              <a:rPr lang="fr-FR" sz="4000" dirty="0" smtClean="0">
                <a:cs typeface="Calibri Light"/>
              </a:rPr>
              <a:t>Mesure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ZoneTexte 15"/>
              <p:cNvSpPr txBox="1"/>
              <p:nvPr/>
            </p:nvSpPr>
            <p:spPr>
              <a:xfrm>
                <a:off x="48943" y="2086776"/>
                <a:ext cx="8046490" cy="134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 smtClean="0">
                    <a:cs typeface="Calibri" panose="020F0502020204030204"/>
                  </a:rPr>
                  <a:t>Amélioration précision SODA : </a:t>
                </a:r>
                <a:r>
                  <a:rPr lang="fr-FR" dirty="0" smtClean="0">
                    <a:cs typeface="Calibri" panose="020F0502020204030204"/>
                  </a:rPr>
                  <a:t>d1 = 143,75mm ; </a:t>
                </a:r>
                <a:r>
                  <a:rPr lang="fr-FR" dirty="0">
                    <a:cs typeface="Calibri" panose="020F0502020204030204"/>
                  </a:rPr>
                  <a:t>d2=115mm. Ouverture [-45 ; 45</a:t>
                </a:r>
                <a:r>
                  <a:rPr lang="fr-FR" dirty="0" smtClean="0">
                    <a:cs typeface="Calibri" panose="020F0502020204030204"/>
                  </a:rPr>
                  <a:t>°]</a:t>
                </a:r>
                <a:endParaRPr lang="fr-FR" dirty="0" smtClean="0">
                  <a:cs typeface="Calibri" panose="020F0502020204030204"/>
                </a:endParaRPr>
              </a:p>
              <a:p>
                <a:r>
                  <a:rPr lang="fr-FR" sz="1700" dirty="0" smtClean="0">
                    <a:cs typeface="Calibri" panose="020F0502020204030204"/>
                  </a:rPr>
                  <a:t>Avec distances SODA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∆1</m:t>
                        </m:r>
                      </m:sub>
                    </m:sSub>
                  </m:oMath>
                </a14:m>
                <a:r>
                  <a:rPr lang="fr-FR" sz="1700" b="1" dirty="0" smtClean="0">
                    <a:cs typeface="Calibri" panose="020F0502020204030204"/>
                    <a:sym typeface="Wingdings" panose="05000000000000000000" pitchFamily="2" charset="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fr-FR" sz="1600" b="0" dirty="0" smtClean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000" b="1" dirty="0">
                    <a:cs typeface="Calibri" panose="020F0502020204030204"/>
                    <a:sym typeface="Wingdings" panose="05000000000000000000" pitchFamily="2" charset="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fr-FR" sz="1700" b="1" dirty="0" smtClean="0">
                  <a:cs typeface="Calibri" panose="020F0502020204030204"/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3" y="2086776"/>
                <a:ext cx="8046490" cy="1340110"/>
              </a:xfrm>
              <a:prstGeom prst="rect">
                <a:avLst/>
              </a:prstGeom>
              <a:blipFill rotWithShape="0">
                <a:blip r:embed="rId5"/>
                <a:stretch>
                  <a:fillRect l="-606" t="-2273" b="-454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Ellipse 8"/>
          <p:cNvSpPr/>
          <p:nvPr/>
        </p:nvSpPr>
        <p:spPr>
          <a:xfrm>
            <a:off x="10246749" y="1636547"/>
            <a:ext cx="165832" cy="157712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9879371" y="1636547"/>
            <a:ext cx="165832" cy="157712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9354779" y="1636547"/>
            <a:ext cx="165832" cy="157712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8847396" y="1280483"/>
            <a:ext cx="165832" cy="1577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9868658" y="1277363"/>
            <a:ext cx="165832" cy="1577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10597699" y="1277363"/>
            <a:ext cx="165832" cy="1577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9781383" y="950644"/>
            <a:ext cx="3124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/>
              <a:t>1</a:t>
            </a:r>
            <a:endParaRPr lang="fr-FR" sz="1500" dirty="0"/>
          </a:p>
        </p:txBody>
      </p:sp>
      <p:sp>
        <p:nvSpPr>
          <p:cNvPr id="29" name="ZoneTexte 28"/>
          <p:cNvSpPr txBox="1"/>
          <p:nvPr/>
        </p:nvSpPr>
        <p:spPr>
          <a:xfrm>
            <a:off x="10535769" y="940933"/>
            <a:ext cx="3124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/>
              <a:t>2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8774071" y="950644"/>
            <a:ext cx="3124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/>
              <a:t>3</a:t>
            </a:r>
            <a:endParaRPr lang="fr-FR" sz="1500" dirty="0"/>
          </a:p>
        </p:txBody>
      </p:sp>
      <p:cxnSp>
        <p:nvCxnSpPr>
          <p:cNvPr id="31" name="Connecteur droit avec flèche 30"/>
          <p:cNvCxnSpPr/>
          <p:nvPr/>
        </p:nvCxnSpPr>
        <p:spPr>
          <a:xfrm flipV="1">
            <a:off x="9021335" y="1350304"/>
            <a:ext cx="847323" cy="591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>
            <a:stCxn id="27" idx="6"/>
          </p:cNvCxnSpPr>
          <p:nvPr/>
        </p:nvCxnSpPr>
        <p:spPr>
          <a:xfrm>
            <a:off x="10034490" y="1356219"/>
            <a:ext cx="54864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ZoneTexte 35"/>
              <p:cNvSpPr txBox="1"/>
              <p:nvPr/>
            </p:nvSpPr>
            <p:spPr>
              <a:xfrm>
                <a:off x="9269023" y="1035395"/>
                <a:ext cx="3124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fr-F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sz="1500" dirty="0"/>
              </a:p>
            </p:txBody>
          </p:sp>
        </mc:Choice>
        <mc:Fallback>
          <p:sp>
            <p:nvSpPr>
              <p:cNvPr id="36" name="ZoneText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9023" y="1035395"/>
                <a:ext cx="312482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ZoneTexte 36"/>
              <p:cNvSpPr txBox="1"/>
              <p:nvPr/>
            </p:nvSpPr>
            <p:spPr>
              <a:xfrm>
                <a:off x="10138650" y="1026800"/>
                <a:ext cx="3124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1500" dirty="0"/>
              </a:p>
            </p:txBody>
          </p:sp>
        </mc:Choice>
        <mc:Fallback>
          <p:sp>
            <p:nvSpPr>
              <p:cNvPr id="37" name="ZoneText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8650" y="1026800"/>
                <a:ext cx="312482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Connecteur droit avec flèche 37"/>
          <p:cNvCxnSpPr>
            <a:stCxn id="23" idx="6"/>
          </p:cNvCxnSpPr>
          <p:nvPr/>
        </p:nvCxnSpPr>
        <p:spPr>
          <a:xfrm flipV="1">
            <a:off x="10045203" y="1715402"/>
            <a:ext cx="191404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>
            <a:endCxn id="23" idx="2"/>
          </p:cNvCxnSpPr>
          <p:nvPr/>
        </p:nvCxnSpPr>
        <p:spPr>
          <a:xfrm>
            <a:off x="9509349" y="1709344"/>
            <a:ext cx="370022" cy="605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ZoneTexte 44"/>
              <p:cNvSpPr txBox="1"/>
              <p:nvPr/>
            </p:nvSpPr>
            <p:spPr>
              <a:xfrm>
                <a:off x="9499207" y="1692779"/>
                <a:ext cx="28827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fr-F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∆1</m:t>
                          </m:r>
                        </m:sub>
                      </m:sSub>
                    </m:oMath>
                  </m:oMathPara>
                </a14:m>
                <a:endParaRPr lang="fr-FR" sz="1400" dirty="0"/>
              </a:p>
            </p:txBody>
          </p:sp>
        </mc:Choice>
        <mc:Fallback>
          <p:sp>
            <p:nvSpPr>
              <p:cNvPr id="45" name="ZoneText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9207" y="1692779"/>
                <a:ext cx="288270" cy="307777"/>
              </a:xfrm>
              <a:prstGeom prst="rect">
                <a:avLst/>
              </a:prstGeom>
              <a:blipFill rotWithShape="0">
                <a:blip r:embed="rId8"/>
                <a:stretch>
                  <a:fillRect r="-3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ZoneTexte 45"/>
              <p:cNvSpPr txBox="1"/>
              <p:nvPr/>
            </p:nvSpPr>
            <p:spPr>
              <a:xfrm>
                <a:off x="9963986" y="1700574"/>
                <a:ext cx="3816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fr-F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1400" dirty="0"/>
              </a:p>
            </p:txBody>
          </p:sp>
        </mc:Choice>
        <mc:Fallback>
          <p:sp>
            <p:nvSpPr>
              <p:cNvPr id="46" name="ZoneText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3986" y="1700574"/>
                <a:ext cx="381699" cy="307777"/>
              </a:xfrm>
              <a:prstGeom prst="rect">
                <a:avLst/>
              </a:prstGeom>
              <a:blipFill rotWithShape="0">
                <a:blip r:embed="rId9"/>
                <a:stretch>
                  <a:fillRect r="-32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ZoneTexte 46"/>
          <p:cNvSpPr txBox="1"/>
          <p:nvPr/>
        </p:nvSpPr>
        <p:spPr>
          <a:xfrm>
            <a:off x="10848250" y="1097280"/>
            <a:ext cx="1526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1</a:t>
            </a:r>
            <a:r>
              <a:rPr lang="fr-FR" sz="1600" baseline="30000" dirty="0" smtClean="0"/>
              <a:t>er</a:t>
            </a:r>
            <a:r>
              <a:rPr lang="fr-FR" sz="1600" dirty="0" smtClean="0"/>
              <a:t> ordre (réel)</a:t>
            </a:r>
            <a:endParaRPr lang="fr-FR" sz="1600" dirty="0"/>
          </a:p>
        </p:txBody>
      </p:sp>
      <p:sp>
        <p:nvSpPr>
          <p:cNvPr id="48" name="ZoneTexte 47"/>
          <p:cNvSpPr txBox="1"/>
          <p:nvPr/>
        </p:nvSpPr>
        <p:spPr>
          <a:xfrm>
            <a:off x="10879346" y="1620176"/>
            <a:ext cx="1526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SODA (virtuel)</a:t>
            </a:r>
            <a:endParaRPr lang="fr-FR" sz="1600" dirty="0"/>
          </a:p>
        </p:txBody>
      </p:sp>
      <p:sp>
        <p:nvSpPr>
          <p:cNvPr id="3" name="ZoneTexte 2"/>
          <p:cNvSpPr txBox="1"/>
          <p:nvPr/>
        </p:nvSpPr>
        <p:spPr>
          <a:xfrm>
            <a:off x="48943" y="3549816"/>
            <a:ext cx="27486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Précision RMS </a:t>
            </a:r>
            <a:r>
              <a:rPr lang="fr-FR" dirty="0" smtClean="0"/>
              <a:t>SODA 18GHz </a:t>
            </a:r>
            <a:r>
              <a:rPr lang="fr-FR" dirty="0" smtClean="0"/>
              <a:t>(valeurs </a:t>
            </a:r>
            <a:r>
              <a:rPr lang="fr-FR" dirty="0" smtClean="0"/>
              <a:t>mesure) </a:t>
            </a:r>
            <a:r>
              <a:rPr lang="fr-FR" dirty="0" smtClean="0"/>
              <a:t>: </a:t>
            </a:r>
            <a:r>
              <a:rPr lang="fr-FR" b="1" dirty="0" smtClean="0"/>
              <a:t>non ambigu et même précision </a:t>
            </a:r>
            <a:r>
              <a:rPr lang="fr-FR" dirty="0" smtClean="0"/>
              <a:t>que </a:t>
            </a:r>
            <a:r>
              <a:rPr lang="fr-FR" dirty="0" err="1" smtClean="0"/>
              <a:t>interféro</a:t>
            </a:r>
            <a:r>
              <a:rPr lang="fr-FR" dirty="0" smtClean="0"/>
              <a:t> 1</a:t>
            </a:r>
            <a:r>
              <a:rPr lang="fr-FR" baseline="30000" dirty="0" smtClean="0"/>
              <a:t>er</a:t>
            </a:r>
            <a:r>
              <a:rPr lang="fr-FR" dirty="0" smtClean="0"/>
              <a:t> </a:t>
            </a:r>
            <a:r>
              <a:rPr lang="fr-FR" dirty="0" smtClean="0"/>
              <a:t>ordre.</a:t>
            </a:r>
          </a:p>
          <a:p>
            <a:endParaRPr lang="fr-FR" dirty="0"/>
          </a:p>
          <a:p>
            <a:r>
              <a:rPr lang="fr-FR" dirty="0" smtClean="0"/>
              <a:t>On a une précision moins élevée qu’en </a:t>
            </a:r>
            <a:r>
              <a:rPr lang="fr-FR" dirty="0" err="1" smtClean="0"/>
              <a:t>simu</a:t>
            </a:r>
            <a:r>
              <a:rPr lang="fr-FR" dirty="0" smtClean="0"/>
              <a:t> (≈0,05°) dû à aux offset phase (incertitudes sur position antennes, plaque…).</a:t>
            </a:r>
            <a:endParaRPr lang="fr-FR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42492" y="2853991"/>
            <a:ext cx="9249508" cy="356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18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Mesures interférométrie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48943" y="2086776"/>
            <a:ext cx="80464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cs typeface="Calibri" panose="020F0502020204030204"/>
              </a:rPr>
              <a:t>Méthodologie mesures </a:t>
            </a:r>
            <a:r>
              <a:rPr lang="fr-FR" b="1" dirty="0" err="1">
                <a:cs typeface="Calibri" panose="020F0502020204030204"/>
              </a:rPr>
              <a:t>interféro</a:t>
            </a:r>
            <a:r>
              <a:rPr lang="fr-FR" b="1" dirty="0">
                <a:cs typeface="Calibri" panose="020F0502020204030204"/>
              </a:rPr>
              <a:t> </a:t>
            </a:r>
            <a:r>
              <a:rPr lang="fr-FR" dirty="0">
                <a:cs typeface="Calibri" panose="020F0502020204030204"/>
              </a:rPr>
              <a:t>: On pourra réaliser à l’IETR des mesures de goniométrie via des récepteurs (oscilloscope 4 voies synchrones) et un émetteur.</a:t>
            </a:r>
          </a:p>
          <a:p>
            <a:endParaRPr lang="fr-FR" dirty="0">
              <a:cs typeface="Calibri" panose="020F0502020204030204"/>
            </a:endParaRPr>
          </a:p>
          <a:p>
            <a:r>
              <a:rPr lang="fr-FR" dirty="0">
                <a:cs typeface="Calibri" panose="020F0502020204030204"/>
              </a:rPr>
              <a:t>L’oscilloscope a Windows et </a:t>
            </a:r>
            <a:r>
              <a:rPr lang="fr-FR" dirty="0" err="1">
                <a:cs typeface="Calibri" panose="020F0502020204030204"/>
              </a:rPr>
              <a:t>Matlab</a:t>
            </a:r>
            <a:r>
              <a:rPr lang="fr-FR" dirty="0">
                <a:cs typeface="Calibri" panose="020F0502020204030204"/>
              </a:rPr>
              <a:t> donc on pourra faire nos mesures et voir les résultats directement dessus.</a:t>
            </a:r>
          </a:p>
          <a:p>
            <a:endParaRPr lang="fr-FR" dirty="0">
              <a:cs typeface="Calibri" panose="020F0502020204030204"/>
            </a:endParaRPr>
          </a:p>
          <a:p>
            <a:r>
              <a:rPr lang="fr-FR" dirty="0">
                <a:cs typeface="Calibri" panose="020F0502020204030204"/>
              </a:rPr>
              <a:t>Méthodologie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cs typeface="Calibri" panose="020F0502020204030204"/>
              </a:rPr>
              <a:t>Se placer à une distance éloignée du panneau (champ lointain)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cs typeface="Calibri" panose="020F0502020204030204"/>
              </a:rPr>
              <a:t>Vérifier qu’il n’y ai pas d’obstacles dans zone Fresnel (situation mer)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cs typeface="Calibri" panose="020F0502020204030204"/>
              </a:rPr>
              <a:t>Mesurer l’angle entre émetteur-récepteur via système laser + rapporteur / coordonnées GPS</a:t>
            </a:r>
          </a:p>
        </p:txBody>
      </p:sp>
      <p:sp>
        <p:nvSpPr>
          <p:cNvPr id="3" name="Rectangle 2"/>
          <p:cNvSpPr/>
          <p:nvPr/>
        </p:nvSpPr>
        <p:spPr>
          <a:xfrm>
            <a:off x="9079606" y="1463040"/>
            <a:ext cx="1918952" cy="85515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9460049" y="1615278"/>
            <a:ext cx="1171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Récepteur </a:t>
            </a:r>
            <a:r>
              <a:rPr lang="fr-FR" dirty="0" err="1">
                <a:solidFill>
                  <a:schemeClr val="bg1"/>
                </a:solidFill>
              </a:rPr>
              <a:t>oscillo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Lune 5"/>
          <p:cNvSpPr/>
          <p:nvPr/>
        </p:nvSpPr>
        <p:spPr>
          <a:xfrm rot="16200000">
            <a:off x="9807362" y="2101416"/>
            <a:ext cx="438714" cy="121061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9724279" y="2949833"/>
            <a:ext cx="181360" cy="15379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9955357" y="2949834"/>
            <a:ext cx="181360" cy="15379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10236154" y="2949834"/>
            <a:ext cx="181360" cy="15379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 courbée vers le haut 20"/>
          <p:cNvSpPr/>
          <p:nvPr/>
        </p:nvSpPr>
        <p:spPr>
          <a:xfrm rot="18224610">
            <a:off x="10469388" y="2743085"/>
            <a:ext cx="474571" cy="12451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3" name="Flèche courbée vers la gauche 22"/>
          <p:cNvSpPr/>
          <p:nvPr/>
        </p:nvSpPr>
        <p:spPr>
          <a:xfrm rot="7885715">
            <a:off x="9377902" y="2608132"/>
            <a:ext cx="149980" cy="45893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936039" y="5059669"/>
            <a:ext cx="181360" cy="15379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droit 25"/>
          <p:cNvCxnSpPr/>
          <p:nvPr/>
        </p:nvCxnSpPr>
        <p:spPr>
          <a:xfrm>
            <a:off x="10034490" y="3271234"/>
            <a:ext cx="0" cy="1635617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9231223" y="5250556"/>
            <a:ext cx="183154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/>
              <a:t>Émetteur + laser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10897412" y="2501414"/>
            <a:ext cx="116629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/>
              <a:t>Panneau + rapporteur</a:t>
            </a:r>
          </a:p>
        </p:txBody>
      </p:sp>
    </p:spTree>
    <p:extLst>
      <p:ext uri="{BB962C8B-B14F-4D97-AF65-F5344CB8AC3E}">
        <p14:creationId xmlns:p14="http://schemas.microsoft.com/office/powerpoint/2010/main" val="4863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2029D5AD-8348-4446-B191-6A9B6FE03F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xmlns="" id="{A3F395A2-2B64-4749-BD93-2F159C7E1F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xmlns="" id="{5CF0135B-EAB8-4CA0-896C-2D897ECD28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8D67F5AB-004F-49F8-98F6-0F2341AA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Sommaire</a:t>
            </a: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7D4C312-C95E-43D8-84AA-72A222858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8930"/>
            <a:ext cx="10515600" cy="46090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+mj-lt"/>
              <a:buAutoNum type="romanUcPeriod"/>
            </a:pPr>
            <a:r>
              <a:rPr lang="fr-FR" sz="2200" dirty="0">
                <a:ea typeface="+mn-lt"/>
                <a:cs typeface="+mn-lt"/>
              </a:rPr>
              <a:t>AVA </a:t>
            </a:r>
            <a:r>
              <a:rPr lang="fr-FR" sz="2200" dirty="0" err="1">
                <a:ea typeface="+mn-lt"/>
                <a:cs typeface="+mn-lt"/>
              </a:rPr>
              <a:t>Chebyshev</a:t>
            </a:r>
            <a:endParaRPr lang="fr-FR" sz="2200" dirty="0">
              <a:ea typeface="+mn-lt"/>
              <a:cs typeface="+mn-lt"/>
            </a:endParaRP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Panneau </a:t>
            </a:r>
            <a:r>
              <a:rPr lang="fr-FR" sz="18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AVA </a:t>
            </a:r>
            <a:r>
              <a:rPr lang="fr-FR" sz="1800" dirty="0" err="1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Chebyshev</a:t>
            </a:r>
            <a:endParaRPr lang="fr-FR" sz="1800" dirty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 err="1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Simu</a:t>
            </a:r>
            <a:endParaRPr lang="fr-FR" sz="1400" dirty="0" smtClean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Réflecteur</a:t>
            </a:r>
            <a:endParaRPr lang="fr-FR" sz="1400" dirty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Mesures</a:t>
            </a:r>
            <a:endParaRPr lang="fr-FR" sz="1800" dirty="0" smtClean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1</a:t>
            </a:r>
            <a:r>
              <a:rPr lang="fr-FR" sz="1400" baseline="300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ère</a:t>
            </a: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 Mesure</a:t>
            </a: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2</a:t>
            </a:r>
            <a:r>
              <a:rPr lang="fr-FR" sz="1400" baseline="300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ème</a:t>
            </a: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 mesure avec panneau </a:t>
            </a: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symétrique</a:t>
            </a: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Interférométrie</a:t>
            </a: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SODA</a:t>
            </a:r>
            <a:endParaRPr lang="fr-FR" sz="1400" dirty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Mesure (1</a:t>
            </a:r>
            <a:r>
              <a:rPr lang="fr-FR" sz="1400" baseline="300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er</a:t>
            </a:r>
            <a:r>
              <a:rPr lang="fr-FR" sz="14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 ordre et SODA</a:t>
            </a: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)</a:t>
            </a:r>
            <a:endParaRPr lang="fr-FR" sz="1800" dirty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>
                <a:ea typeface="+mn-lt"/>
                <a:cs typeface="+mn-lt"/>
              </a:rPr>
              <a:t>AVA ondulée</a:t>
            </a:r>
          </a:p>
          <a:p>
            <a:pPr marL="457200" indent="-457200">
              <a:buAutoNum type="romanUcPeriod"/>
            </a:pPr>
            <a:r>
              <a:rPr lang="fr-FR" sz="2200" dirty="0" smtClean="0">
                <a:solidFill>
                  <a:schemeClr val="bg2">
                    <a:lumMod val="75000"/>
                  </a:schemeClr>
                </a:solidFill>
                <a:cs typeface="Calibri" panose="020F0502020204030204"/>
              </a:rPr>
              <a:t>Conclusion </a:t>
            </a:r>
            <a:r>
              <a:rPr lang="fr-FR" sz="2200" dirty="0">
                <a:solidFill>
                  <a:schemeClr val="bg2">
                    <a:lumMod val="75000"/>
                  </a:schemeClr>
                </a:solidFill>
                <a:cs typeface="Calibri" panose="020F0502020204030204"/>
              </a:rPr>
              <a:t>et perspectives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92C3387C-D24F-4737-8A37-1DC5CFF09C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1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9010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AVA </a:t>
            </a:r>
            <a:r>
              <a:rPr lang="fr-FR" sz="4000" dirty="0" err="1">
                <a:cs typeface="Calibri Light"/>
              </a:rPr>
              <a:t>wave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48943" y="2087127"/>
            <a:ext cx="68559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cs typeface="Calibri" panose="020F0502020204030204"/>
              </a:rPr>
              <a:t>Mesure :</a:t>
            </a:r>
            <a:r>
              <a:rPr lang="fr-FR" dirty="0">
                <a:cs typeface="Calibri" panose="020F0502020204030204"/>
              </a:rPr>
              <a:t> 3 antennes créées sur substrat Arlon 2F9 (</a:t>
            </a:r>
            <a:r>
              <a:rPr lang="el-GR" dirty="0">
                <a:cs typeface="Calibri" panose="020F0502020204030204"/>
              </a:rPr>
              <a:t>ε</a:t>
            </a:r>
            <a:r>
              <a:rPr lang="fr-FR" dirty="0">
                <a:cs typeface="Calibri" panose="020F0502020204030204"/>
              </a:rPr>
              <a:t>=2,2 ; h=0,254mm)</a:t>
            </a:r>
          </a:p>
          <a:p>
            <a:endParaRPr lang="fr-FR" b="1" dirty="0">
              <a:cs typeface="Calibri" panose="020F0502020204030204"/>
            </a:endParaRPr>
          </a:p>
          <a:p>
            <a:r>
              <a:rPr lang="fr-FR" b="1" dirty="0">
                <a:cs typeface="Calibri" panose="020F0502020204030204"/>
              </a:rPr>
              <a:t>Pour substrat Rogers 5880 (</a:t>
            </a:r>
            <a:r>
              <a:rPr lang="el-GR" dirty="0">
                <a:cs typeface="Calibri" panose="020F0502020204030204"/>
              </a:rPr>
              <a:t>ε</a:t>
            </a:r>
            <a:r>
              <a:rPr lang="fr-FR" dirty="0">
                <a:cs typeface="Calibri" panose="020F0502020204030204"/>
              </a:rPr>
              <a:t>=2,2 ; h=0,127mm) </a:t>
            </a:r>
            <a:r>
              <a:rPr lang="fr-FR" dirty="0">
                <a:cs typeface="Calibri" panose="020F0502020204030204"/>
                <a:sym typeface="Wingdings" panose="05000000000000000000" pitchFamily="2" charset="2"/>
              </a:rPr>
              <a:t>: Réalisation pas possible car l’énergie du laser perfore le substrat.</a:t>
            </a:r>
            <a:endParaRPr lang="fr-FR" b="1" dirty="0">
              <a:cs typeface="Calibri" panose="020F0502020204030204"/>
              <a:sym typeface="Wingdings" panose="05000000000000000000" pitchFamily="2" charset="2"/>
            </a:endParaRPr>
          </a:p>
          <a:p>
            <a:r>
              <a:rPr lang="fr-FR" dirty="0">
                <a:cs typeface="Calibri" panose="020F0502020204030204"/>
                <a:sym typeface="Wingdings" panose="05000000000000000000" pitchFamily="2" charset="2"/>
              </a:rPr>
              <a:t>On pourrait réaliser l’antenne h=0,127mm avec la machine UV, mais elle est en maintenance.</a:t>
            </a:r>
          </a:p>
          <a:p>
            <a:endParaRPr lang="fr-FR" dirty="0">
              <a:cs typeface="Calibri" panose="020F0502020204030204"/>
              <a:sym typeface="Wingdings" panose="05000000000000000000" pitchFamily="2" charset="2"/>
            </a:endParaRPr>
          </a:p>
          <a:p>
            <a:r>
              <a:rPr lang="fr-FR" u="sng" dirty="0">
                <a:cs typeface="Calibri" panose="020F0502020204030204"/>
                <a:sym typeface="Wingdings" panose="05000000000000000000" pitchFamily="2" charset="2"/>
              </a:rPr>
              <a:t>Prototypes</a:t>
            </a:r>
            <a:r>
              <a:rPr lang="fr-FR" dirty="0">
                <a:cs typeface="Calibri" panose="020F0502020204030204"/>
                <a:sym typeface="Wingdings" panose="05000000000000000000" pitchFamily="2" charset="2"/>
              </a:rPr>
              <a:t> : création des formes d’ondulations via découpe de bloc de diélectriques durs via fil chauffé.</a:t>
            </a:r>
          </a:p>
        </p:txBody>
      </p:sp>
      <p:pic>
        <p:nvPicPr>
          <p:cNvPr id="9" name="Image 8"/>
          <p:cNvPicPr/>
          <p:nvPr/>
        </p:nvPicPr>
        <p:blipFill>
          <a:blip r:embed="rId5"/>
          <a:stretch>
            <a:fillRect/>
          </a:stretch>
        </p:blipFill>
        <p:spPr>
          <a:xfrm rot="5400000">
            <a:off x="9193826" y="-703898"/>
            <a:ext cx="114300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8158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AVA </a:t>
            </a:r>
            <a:r>
              <a:rPr lang="fr-FR" sz="4000" dirty="0" err="1">
                <a:cs typeface="Calibri Light"/>
              </a:rPr>
              <a:t>wave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48943" y="2087127"/>
            <a:ext cx="685594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cs typeface="Calibri" panose="020F0502020204030204"/>
                <a:sym typeface="Wingdings" panose="05000000000000000000" pitchFamily="2" charset="2"/>
              </a:rPr>
              <a:t>Prototypes</a:t>
            </a:r>
            <a:r>
              <a:rPr lang="fr-FR" dirty="0">
                <a:cs typeface="Calibri" panose="020F0502020204030204"/>
                <a:sym typeface="Wingdings" panose="05000000000000000000" pitchFamily="2" charset="2"/>
              </a:rPr>
              <a:t> : création des formes d’ondulations via découpe de bloc de diélectriques durs via fil chauffé.</a:t>
            </a:r>
          </a:p>
          <a:p>
            <a:r>
              <a:rPr lang="fr-FR" dirty="0">
                <a:cs typeface="Calibri" panose="020F0502020204030204"/>
                <a:sym typeface="Wingdings" panose="05000000000000000000" pitchFamily="2" charset="2"/>
              </a:rPr>
              <a:t>Avec épaisseur antenne 0,25mm, nécessaire de chauffer l’antenne pour la plier.</a:t>
            </a:r>
          </a:p>
          <a:p>
            <a:r>
              <a:rPr lang="fr-FR" dirty="0">
                <a:cs typeface="Calibri" panose="020F0502020204030204"/>
                <a:sym typeface="Wingdings" panose="05000000000000000000" pitchFamily="2" charset="2"/>
              </a:rPr>
              <a:t>Blocs </a:t>
            </a:r>
            <a:r>
              <a:rPr lang="fr-FR">
                <a:cs typeface="Calibri" panose="020F0502020204030204"/>
                <a:sym typeface="Wingdings" panose="05000000000000000000" pitchFamily="2" charset="2"/>
              </a:rPr>
              <a:t>de 13x10x4,7cm.</a:t>
            </a:r>
            <a:endParaRPr lang="fr-FR" dirty="0">
              <a:cs typeface="Calibri" panose="020F0502020204030204"/>
              <a:sym typeface="Wingdings" panose="05000000000000000000" pitchFamily="2" charset="2"/>
            </a:endParaRPr>
          </a:p>
          <a:p>
            <a:endParaRPr lang="fr-FR" dirty="0">
              <a:cs typeface="Calibri" panose="020F0502020204030204"/>
              <a:sym typeface="Wingdings" panose="05000000000000000000" pitchFamily="2" charset="2"/>
            </a:endParaRPr>
          </a:p>
          <a:p>
            <a:r>
              <a:rPr lang="fr-FR" dirty="0">
                <a:cs typeface="Calibri" panose="020F0502020204030204"/>
                <a:sym typeface="Wingdings" panose="05000000000000000000" pitchFamily="2" charset="2"/>
              </a:rPr>
              <a:t>Plusieurs formes créées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cs typeface="Calibri" panose="020F0502020204030204"/>
                <a:sym typeface="Wingdings" panose="05000000000000000000" pitchFamily="2" charset="2"/>
              </a:rPr>
              <a:t>Ondulations : même longueur </a:t>
            </a:r>
            <a:r>
              <a:rPr lang="fr-FR" dirty="0" err="1">
                <a:cs typeface="Calibri" panose="020F0502020204030204"/>
                <a:sym typeface="Wingdings" panose="05000000000000000000" pitchFamily="2" charset="2"/>
              </a:rPr>
              <a:t>bend</a:t>
            </a:r>
            <a:r>
              <a:rPr lang="fr-FR" dirty="0">
                <a:cs typeface="Calibri" panose="020F0502020204030204"/>
                <a:sym typeface="Wingdings" panose="05000000000000000000" pitchFamily="2" charset="2"/>
              </a:rPr>
              <a:t> pour les ondulations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cs typeface="Calibri" panose="020F0502020204030204"/>
                <a:sym typeface="Wingdings" panose="05000000000000000000" pitchFamily="2" charset="2"/>
              </a:rPr>
              <a:t>Ondulations avec plus ou moins de répétitions (N), diamètre différent (D)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cs typeface="Calibri" panose="020F0502020204030204"/>
                <a:sym typeface="Wingdings" panose="05000000000000000000" pitchFamily="2" charset="2"/>
              </a:rPr>
              <a:t>Ondulations espacées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cs typeface="Calibri" panose="020F0502020204030204"/>
                <a:sym typeface="Wingdings" panose="05000000000000000000" pitchFamily="2" charset="2"/>
              </a:rPr>
              <a:t>Sinusoïde amortie</a:t>
            </a:r>
          </a:p>
          <a:p>
            <a:pPr lvl="1"/>
            <a:r>
              <a:rPr lang="fr-FR" dirty="0">
                <a:cs typeface="Calibri" panose="020F0502020204030204"/>
                <a:sym typeface="Wingdings" panose="05000000000000000000" pitchFamily="2" charset="2"/>
              </a:rPr>
              <a:t> Tester l’impact de ces paramètres sur le rayonnement.</a:t>
            </a:r>
            <a:br>
              <a:rPr lang="fr-FR" dirty="0">
                <a:cs typeface="Calibri" panose="020F0502020204030204"/>
                <a:sym typeface="Wingdings" panose="05000000000000000000" pitchFamily="2" charset="2"/>
              </a:rPr>
            </a:br>
            <a:endParaRPr lang="fr-FR" dirty="0">
              <a:cs typeface="Calibri" panose="020F0502020204030204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cs typeface="Calibri" panose="020F0502020204030204"/>
                <a:sym typeface="Wingdings" panose="05000000000000000000" pitchFamily="2" charset="2"/>
              </a:rPr>
              <a:t>Courbure Vivaldi : mêmes paramètres courbure que AVA.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0" t="12164" r="21618" b="4561"/>
          <a:stretch/>
        </p:blipFill>
        <p:spPr>
          <a:xfrm>
            <a:off x="8928714" y="1110996"/>
            <a:ext cx="2903622" cy="571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8616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2029D5AD-8348-4446-B191-6A9B6FE03F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xmlns="" id="{A3F395A2-2B64-4749-BD93-2F159C7E1F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xmlns="" id="{5CF0135B-EAB8-4CA0-896C-2D897ECD28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8D67F5AB-004F-49F8-98F6-0F2341AA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Sommaire</a:t>
            </a: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7D4C312-C95E-43D8-84AA-72A222858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8930"/>
            <a:ext cx="10515600" cy="46090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+mj-lt"/>
              <a:buAutoNum type="romanUcPeriod"/>
            </a:pPr>
            <a:r>
              <a:rPr lang="fr-FR" sz="2200" dirty="0">
                <a:ea typeface="+mn-lt"/>
                <a:cs typeface="+mn-lt"/>
              </a:rPr>
              <a:t>AVA </a:t>
            </a:r>
            <a:r>
              <a:rPr lang="fr-FR" sz="2200" dirty="0" err="1">
                <a:ea typeface="+mn-lt"/>
                <a:cs typeface="+mn-lt"/>
              </a:rPr>
              <a:t>Chebyshev</a:t>
            </a:r>
            <a:endParaRPr lang="fr-FR" sz="2200" dirty="0">
              <a:ea typeface="+mn-lt"/>
              <a:cs typeface="+mn-lt"/>
            </a:endParaRP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Panneau </a:t>
            </a:r>
            <a:r>
              <a:rPr lang="fr-FR" sz="18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AVA </a:t>
            </a:r>
            <a:r>
              <a:rPr lang="fr-FR" sz="1800" dirty="0" err="1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Chebyshev</a:t>
            </a:r>
            <a:endParaRPr lang="fr-FR" sz="1800" dirty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 err="1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Simu</a:t>
            </a:r>
            <a:endParaRPr lang="fr-FR" sz="1400" dirty="0" smtClean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Réflecteur</a:t>
            </a:r>
            <a:endParaRPr lang="fr-FR" sz="1400" dirty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Mesures</a:t>
            </a:r>
            <a:endParaRPr lang="fr-FR" sz="1800" dirty="0" smtClean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1</a:t>
            </a:r>
            <a:r>
              <a:rPr lang="fr-FR" sz="1400" baseline="300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ère</a:t>
            </a: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 Mesure</a:t>
            </a: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2</a:t>
            </a:r>
            <a:r>
              <a:rPr lang="fr-FR" sz="1400" baseline="300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ème</a:t>
            </a: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 mesure avec panneau </a:t>
            </a: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symétrique</a:t>
            </a: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Interférométrie</a:t>
            </a: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SODA</a:t>
            </a:r>
            <a:endParaRPr lang="fr-FR" sz="1400" dirty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Mesure (1</a:t>
            </a:r>
            <a:r>
              <a:rPr lang="fr-FR" sz="1400" baseline="300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er</a:t>
            </a:r>
            <a:r>
              <a:rPr lang="fr-FR" sz="14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 ordre et SODA</a:t>
            </a: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)</a:t>
            </a:r>
            <a:endParaRPr lang="fr-FR" sz="1800" dirty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AVA ondulée</a:t>
            </a:r>
          </a:p>
          <a:p>
            <a:pPr marL="457200" indent="-457200">
              <a:buAutoNum type="romanUcPeriod"/>
            </a:pPr>
            <a:r>
              <a:rPr lang="fr-FR" sz="2200" dirty="0" smtClean="0">
                <a:cs typeface="Calibri" panose="020F0502020204030204"/>
              </a:rPr>
              <a:t>Conclusion </a:t>
            </a:r>
            <a:r>
              <a:rPr lang="fr-FR" sz="2200" dirty="0">
                <a:cs typeface="Calibri" panose="020F0502020204030204"/>
              </a:rPr>
              <a:t>et perspectives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92C3387C-D24F-4737-8A37-1DC5CFF09C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1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4572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DAF1966E-FD40-4A4A-B61B-C4DF7FA05F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Conclusion et perspectives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CEE9B26-9EF5-4E4E-9C1F-E53F7F8CA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936" y="2165419"/>
            <a:ext cx="10168128" cy="458707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fr-FR" sz="2200" dirty="0">
                <a:cs typeface="Calibri" panose="020F0502020204030204"/>
              </a:rPr>
              <a:t>Conclusion</a:t>
            </a:r>
          </a:p>
          <a:p>
            <a:pPr lvl="1"/>
            <a:r>
              <a:rPr lang="fr-FR" sz="1800" dirty="0" smtClean="0">
                <a:cs typeface="Calibri" panose="020F0502020204030204"/>
              </a:rPr>
              <a:t>Offset délai de phase sûrement lié à placement système dans base mesure </a:t>
            </a:r>
            <a:r>
              <a:rPr lang="fr-FR" sz="1800" dirty="0" err="1" smtClean="0">
                <a:cs typeface="Calibri" panose="020F0502020204030204"/>
              </a:rPr>
              <a:t>Starlab</a:t>
            </a:r>
            <a:r>
              <a:rPr lang="fr-FR" sz="1800" dirty="0" smtClean="0">
                <a:cs typeface="Calibri" panose="020F0502020204030204"/>
              </a:rPr>
              <a:t>.</a:t>
            </a:r>
            <a:endParaRPr lang="fr-FR" sz="1800" dirty="0">
              <a:cs typeface="Calibri" panose="020F0502020204030204"/>
            </a:endParaRPr>
          </a:p>
          <a:p>
            <a:pPr lvl="1"/>
            <a:r>
              <a:rPr lang="fr-FR" sz="1800" dirty="0">
                <a:cs typeface="Calibri" panose="020F0502020204030204"/>
              </a:rPr>
              <a:t>Difficultés à avoir ouverture large en élévation (= azimut polar V) avec 2 </a:t>
            </a:r>
            <a:r>
              <a:rPr lang="fr-FR" sz="1800" dirty="0" smtClean="0">
                <a:cs typeface="Calibri" panose="020F0502020204030204"/>
              </a:rPr>
              <a:t>panneaux </a:t>
            </a:r>
            <a:r>
              <a:rPr lang="fr-FR" sz="1800" dirty="0" smtClean="0">
                <a:cs typeface="Calibri" panose="020F0502020204030204"/>
                <a:sym typeface="Wingdings" panose="05000000000000000000" pitchFamily="2" charset="2"/>
              </a:rPr>
              <a:t> lentille ou </a:t>
            </a:r>
            <a:r>
              <a:rPr lang="fr-FR" sz="1800" dirty="0" err="1" smtClean="0">
                <a:cs typeface="Calibri" panose="020F0502020204030204"/>
                <a:sym typeface="Wingdings" panose="05000000000000000000" pitchFamily="2" charset="2"/>
              </a:rPr>
              <a:t>métamatériau</a:t>
            </a:r>
            <a:r>
              <a:rPr lang="fr-FR" sz="1800" dirty="0" smtClean="0">
                <a:cs typeface="Calibri" panose="020F0502020204030204"/>
                <a:sym typeface="Wingdings" panose="05000000000000000000" pitchFamily="2" charset="2"/>
              </a:rPr>
              <a:t> pour changer la phase ?</a:t>
            </a:r>
          </a:p>
          <a:p>
            <a:pPr lvl="1"/>
            <a:r>
              <a:rPr lang="fr-FR" sz="1800" dirty="0" smtClean="0">
                <a:cs typeface="Calibri" panose="020F0502020204030204"/>
                <a:sym typeface="Wingdings" panose="05000000000000000000" pitchFamily="2" charset="2"/>
              </a:rPr>
              <a:t>SODA : </a:t>
            </a:r>
            <a:r>
              <a:rPr lang="fr-FR" sz="1800" dirty="0" smtClean="0">
                <a:cs typeface="Calibri" panose="020F0502020204030204"/>
                <a:sym typeface="Wingdings" panose="05000000000000000000" pitchFamily="2" charset="2"/>
              </a:rPr>
              <a:t>Très bonne précision en haut de bande sans être ambigu !</a:t>
            </a:r>
            <a:endParaRPr lang="fr-FR" sz="1800" dirty="0">
              <a:cs typeface="Calibri" panose="020F0502020204030204"/>
            </a:endParaRPr>
          </a:p>
          <a:p>
            <a:pPr lvl="1"/>
            <a:r>
              <a:rPr lang="fr-FR" sz="1800" dirty="0">
                <a:cs typeface="Calibri" panose="020F0502020204030204"/>
              </a:rPr>
              <a:t>La précision devra être améliorée via l’interférométrie corrélative &amp; corréler les réponses des panneaux pour discriminer les angles pour des larges ouvertures (≈180°)</a:t>
            </a:r>
            <a:endParaRPr lang="fr-FR" sz="1600" dirty="0">
              <a:cs typeface="Calibri" panose="020F0502020204030204"/>
            </a:endParaRPr>
          </a:p>
          <a:p>
            <a:pPr marL="0" indent="0">
              <a:buNone/>
            </a:pPr>
            <a:r>
              <a:rPr lang="fr-FR" sz="2200" dirty="0">
                <a:cs typeface="Calibri" panose="020F0502020204030204"/>
              </a:rPr>
              <a:t>Perspectives</a:t>
            </a:r>
          </a:p>
          <a:p>
            <a:pPr lvl="1"/>
            <a:r>
              <a:rPr lang="fr-FR" sz="1800" dirty="0" smtClean="0">
                <a:cs typeface="Calibri" panose="020F0502020204030204"/>
              </a:rPr>
              <a:t>SODA : </a:t>
            </a:r>
          </a:p>
          <a:p>
            <a:pPr lvl="2"/>
            <a:r>
              <a:rPr lang="fr-FR" sz="1700" dirty="0" smtClean="0">
                <a:cs typeface="Calibri" panose="020F0502020204030204"/>
              </a:rPr>
              <a:t>Optimiser les valeurs choisies pour travailler sur [1-40 GHz] avec 1 seul réseau. </a:t>
            </a:r>
          </a:p>
          <a:p>
            <a:pPr lvl="2"/>
            <a:r>
              <a:rPr lang="fr-FR" sz="1700" dirty="0" smtClean="0">
                <a:cs typeface="Calibri" panose="020F0502020204030204"/>
              </a:rPr>
              <a:t>Trouver des distances permettant d’améliorer la précision en bas de bande (1 GHz).</a:t>
            </a:r>
            <a:endParaRPr lang="fr-FR" sz="1700" dirty="0" smtClean="0">
              <a:cs typeface="Calibri" panose="020F0502020204030204"/>
            </a:endParaRPr>
          </a:p>
          <a:p>
            <a:pPr lvl="1"/>
            <a:r>
              <a:rPr lang="fr-FR" sz="1800" dirty="0" smtClean="0">
                <a:cs typeface="Calibri" panose="020F0502020204030204"/>
              </a:rPr>
              <a:t>Faire </a:t>
            </a:r>
            <a:r>
              <a:rPr lang="fr-FR" sz="1800" dirty="0">
                <a:cs typeface="Calibri" panose="020F0502020204030204"/>
              </a:rPr>
              <a:t>la </a:t>
            </a:r>
            <a:r>
              <a:rPr lang="fr-FR" sz="1800" dirty="0" err="1">
                <a:cs typeface="Calibri" panose="020F0502020204030204"/>
              </a:rPr>
              <a:t>gonio</a:t>
            </a:r>
            <a:r>
              <a:rPr lang="fr-FR" sz="1800" dirty="0">
                <a:cs typeface="Calibri" panose="020F0502020204030204"/>
              </a:rPr>
              <a:t> avec tous les panneaux (+ double polar</a:t>
            </a:r>
            <a:r>
              <a:rPr lang="fr-FR" sz="1800" dirty="0" smtClean="0">
                <a:cs typeface="Calibri" panose="020F0502020204030204"/>
              </a:rPr>
              <a:t>…)</a:t>
            </a:r>
            <a:endParaRPr lang="fr-FR" sz="1800" dirty="0">
              <a:cs typeface="Calibri" panose="020F0502020204030204"/>
            </a:endParaRPr>
          </a:p>
          <a:p>
            <a:pPr lvl="1"/>
            <a:r>
              <a:rPr lang="fr-FR" sz="1800" dirty="0">
                <a:cs typeface="Calibri" panose="020F0502020204030204"/>
              </a:rPr>
              <a:t>Réaliser l’antenne ondulée directement en mesure.</a:t>
            </a:r>
          </a:p>
          <a:p>
            <a:pPr lvl="1"/>
            <a:r>
              <a:rPr lang="fr-FR" sz="1800" dirty="0">
                <a:cs typeface="Calibri" panose="020F0502020204030204"/>
              </a:rPr>
              <a:t>Possible création de 2 brevets/</a:t>
            </a:r>
            <a:r>
              <a:rPr lang="fr-FR" sz="1800" dirty="0" err="1">
                <a:cs typeface="Calibri" panose="020F0502020204030204"/>
              </a:rPr>
              <a:t>publis</a:t>
            </a:r>
            <a:r>
              <a:rPr lang="fr-FR" sz="1800" dirty="0">
                <a:cs typeface="Calibri" panose="020F0502020204030204"/>
              </a:rPr>
              <a:t> pour l’antenne AVA ondulée et l’antenne AVA en réseau.</a:t>
            </a:r>
          </a:p>
          <a:p>
            <a:pPr lvl="1"/>
            <a:r>
              <a:rPr lang="fr-FR" sz="1800" dirty="0">
                <a:cs typeface="Calibri" panose="020F0502020204030204"/>
              </a:rPr>
              <a:t>Performances vis-à-vis des 3 métriques</a:t>
            </a:r>
            <a:br>
              <a:rPr lang="fr-FR" sz="1800" dirty="0">
                <a:cs typeface="Calibri" panose="020F0502020204030204"/>
              </a:rPr>
            </a:br>
            <a:endParaRPr lang="fr-FR" sz="1800" dirty="0">
              <a:cs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4892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DAF1966E-FD40-4A4A-B61B-C4DF7FA05F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Annexes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51249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DAF1966E-FD40-4A4A-B61B-C4DF7FA05F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047BFA19-D45E-416B-A404-7AF2F3F270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8E0105E7-23DB-4CF2-8258-FF47C762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 smtClean="0">
                <a:cs typeface="Calibri Light"/>
              </a:rPr>
              <a:t>Interférométrie | Ambiguïté </a:t>
            </a:r>
            <a:r>
              <a:rPr lang="fr-FR" sz="4000" dirty="0" err="1" smtClean="0">
                <a:cs typeface="Calibri Light"/>
              </a:rPr>
              <a:t>simu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74B4F7D-14B2-478B-8BF5-01E4E0C5D2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="" xmlns:a16="http://schemas.microsoft.com/office/drawing/2014/main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=""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48943" y="2086776"/>
            <a:ext cx="9201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cs typeface="Calibri" panose="020F0502020204030204"/>
              </a:rPr>
              <a:t>Calcul du délai de phase : </a:t>
            </a:r>
            <a:r>
              <a:rPr lang="fr-FR" b="1" dirty="0" err="1" smtClean="0">
                <a:cs typeface="Calibri" panose="020F0502020204030204"/>
              </a:rPr>
              <a:t>simu</a:t>
            </a:r>
            <a:r>
              <a:rPr lang="fr-FR" b="1" dirty="0" smtClean="0">
                <a:cs typeface="Calibri" panose="020F0502020204030204"/>
              </a:rPr>
              <a:t> panneau 3 éléments </a:t>
            </a:r>
            <a:r>
              <a:rPr lang="fr-FR" dirty="0" smtClean="0">
                <a:cs typeface="Calibri" panose="020F0502020204030204"/>
              </a:rPr>
              <a:t>(d1=143,75mm ; d2 = 115mm)</a:t>
            </a:r>
            <a:r>
              <a:rPr lang="fr-FR" b="1" dirty="0" smtClean="0">
                <a:cs typeface="Calibri" panose="020F0502020204030204"/>
              </a:rPr>
              <a:t/>
            </a:r>
            <a:br>
              <a:rPr lang="fr-FR" b="1" dirty="0" smtClean="0">
                <a:cs typeface="Calibri" panose="020F0502020204030204"/>
              </a:rPr>
            </a:br>
            <a:r>
              <a:rPr lang="fr-FR" dirty="0" smtClean="0">
                <a:cs typeface="Calibri" panose="020F0502020204030204"/>
              </a:rPr>
              <a:t>Selon ouverture [-50° ; 50°] en plan de coupe azimut (</a:t>
            </a:r>
            <a:r>
              <a:rPr lang="fr-FR" smtClean="0">
                <a:cs typeface="Calibri" panose="020F0502020204030204"/>
              </a:rPr>
              <a:t>Thêta=90°), pas 1°.</a:t>
            </a:r>
            <a:endParaRPr lang="fr-FR" sz="1600" dirty="0" smtClean="0">
              <a:cs typeface="Calibri" panose="020F0502020204030204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15"/>
          <a:stretch/>
        </p:blipFill>
        <p:spPr>
          <a:xfrm>
            <a:off x="24055" y="3549815"/>
            <a:ext cx="3923748" cy="312997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3"/>
          <a:stretch/>
        </p:blipFill>
        <p:spPr>
          <a:xfrm>
            <a:off x="3953647" y="3453326"/>
            <a:ext cx="4116254" cy="327753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0"/>
          <a:stretch/>
        </p:blipFill>
        <p:spPr>
          <a:xfrm>
            <a:off x="8104033" y="3453326"/>
            <a:ext cx="4087967" cy="322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64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DAF1966E-FD40-4A4A-B61B-C4DF7FA05F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Panneau AVA </a:t>
            </a:r>
            <a:r>
              <a:rPr lang="fr-FR" sz="4000" dirty="0" err="1">
                <a:cs typeface="Calibri Light"/>
              </a:rPr>
              <a:t>Chebyshev</a:t>
            </a:r>
            <a:r>
              <a:rPr lang="fr-FR" sz="4000" dirty="0">
                <a:cs typeface="Calibri Light"/>
              </a:rPr>
              <a:t> |Mesure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159190" y="2080311"/>
            <a:ext cx="57310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Rayonnement </a:t>
            </a:r>
            <a:r>
              <a:rPr lang="fr-FR" dirty="0"/>
              <a:t>(Azimut) : </a:t>
            </a:r>
            <a:r>
              <a:rPr lang="fr-FR" dirty="0" smtClean="0"/>
              <a:t>1 </a:t>
            </a:r>
            <a:r>
              <a:rPr lang="fr-FR" dirty="0"/>
              <a:t>GHz, </a:t>
            </a:r>
            <a:r>
              <a:rPr lang="fr-FR" b="1" dirty="0"/>
              <a:t>tous les ports</a:t>
            </a:r>
            <a:r>
              <a:rPr lang="fr-FR" dirty="0" smtClean="0"/>
              <a:t>.</a:t>
            </a:r>
          </a:p>
          <a:p>
            <a:endParaRPr lang="fr-FR" dirty="0"/>
          </a:p>
          <a:p>
            <a:r>
              <a:rPr lang="fr-FR" dirty="0" smtClean="0"/>
              <a:t>Amplitude des </a:t>
            </a:r>
            <a:r>
              <a:rPr lang="fr-FR" dirty="0" err="1" smtClean="0"/>
              <a:t>diag</a:t>
            </a:r>
            <a:r>
              <a:rPr lang="fr-FR" dirty="0" smtClean="0"/>
              <a:t> légèrement différents (ici entre 95° et 135°). Peut-être dû à plaque réflexions plaque métallique (antennes pas symétriques par rapport à plaque).</a:t>
            </a:r>
          </a:p>
          <a:p>
            <a:endParaRPr lang="fr-FR" dirty="0" smtClean="0"/>
          </a:p>
          <a:p>
            <a:r>
              <a:rPr lang="fr-FR" dirty="0" smtClean="0"/>
              <a:t>Peut expliquer pourquoi on a délai de phase « courbé » à 1 GHz en mesure.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0200" y="2271793"/>
            <a:ext cx="5635520" cy="422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143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DAF1966E-FD40-4A4A-B61B-C4DF7FA05F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Panneau AVA </a:t>
            </a:r>
            <a:r>
              <a:rPr lang="fr-FR" sz="4000" dirty="0" err="1">
                <a:cs typeface="Calibri Light"/>
              </a:rPr>
              <a:t>Chebyshev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6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41621" y="2107458"/>
            <a:ext cx="533897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00" b="1" dirty="0"/>
              <a:t>Ouverture Azimut -3 dB : </a:t>
            </a:r>
            <a:r>
              <a:rPr lang="fr-FR" sz="1900" dirty="0"/>
              <a:t>min à 40°, disparités élevées.</a:t>
            </a:r>
            <a:endParaRPr lang="fr-FR" sz="19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6199632" y="2107459"/>
            <a:ext cx="552297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00" b="1" dirty="0"/>
              <a:t>Ouverture Azimut -5 dB : </a:t>
            </a:r>
            <a:r>
              <a:rPr lang="fr-FR" sz="1900" dirty="0"/>
              <a:t>min à 88° sur [1-6 GHz]</a:t>
            </a:r>
            <a:endParaRPr lang="fr-FR" sz="19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1" y="2725056"/>
            <a:ext cx="5988244" cy="413294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9531" y="2680729"/>
            <a:ext cx="6052469" cy="417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10022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DAF1966E-FD40-4A4A-B61B-C4DF7FA05F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 smtClean="0">
                <a:cs typeface="Calibri Light"/>
              </a:rPr>
              <a:t>Délai de phase 40 GHz (panneau SODA)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04821" y="1449913"/>
            <a:ext cx="11016066" cy="551908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9592145" y="2130079"/>
            <a:ext cx="21304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points autour de 0° sont assez espacés pour les discriminer, puis se regroupent aux mêmes endroits </a:t>
            </a:r>
            <a:r>
              <a:rPr lang="fr-FR" dirty="0" smtClean="0">
                <a:sym typeface="Wingdings" panose="05000000000000000000" pitchFamily="2" charset="2"/>
              </a:rPr>
              <a:t> ambiguïté à partir de 20°.</a:t>
            </a:r>
          </a:p>
          <a:p>
            <a:endParaRPr lang="fr-FR" dirty="0">
              <a:sym typeface="Wingdings" panose="05000000000000000000" pitchFamily="2" charset="2"/>
            </a:endParaRPr>
          </a:p>
          <a:p>
            <a:r>
              <a:rPr lang="fr-FR" dirty="0" smtClean="0">
                <a:sym typeface="Wingdings" panose="05000000000000000000" pitchFamily="2" charset="2"/>
              </a:rPr>
              <a:t>Les points se regroupent par pas de 4° (ex : -20° proche de -16° et -24°)  ambigu mais précision de « seulement » 4°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763964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DAF1966E-FD40-4A4A-B61B-C4DF7FA05F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AVA trous elliptiques saut de phase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6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30305" y="2063262"/>
            <a:ext cx="81517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/>
              <a:t>Diag</a:t>
            </a:r>
            <a:r>
              <a:rPr lang="fr-FR" b="1" dirty="0"/>
              <a:t> rayonnement AVA elliptiques en HF</a:t>
            </a:r>
          </a:p>
          <a:p>
            <a:r>
              <a:rPr lang="fr-FR" dirty="0">
                <a:solidFill>
                  <a:srgbClr val="0070C0"/>
                </a:solidFill>
              </a:rPr>
              <a:t>Bleu</a:t>
            </a:r>
            <a:r>
              <a:rPr lang="fr-FR" dirty="0"/>
              <a:t> : azimut</a:t>
            </a:r>
            <a:br>
              <a:rPr lang="fr-FR" dirty="0"/>
            </a:br>
            <a:r>
              <a:rPr lang="fr-FR" dirty="0">
                <a:solidFill>
                  <a:srgbClr val="FF0000"/>
                </a:solidFill>
              </a:rPr>
              <a:t>Rouge</a:t>
            </a:r>
            <a:r>
              <a:rPr lang="fr-FR" dirty="0"/>
              <a:t> : élévation</a:t>
            </a:r>
          </a:p>
          <a:p>
            <a:r>
              <a:rPr lang="fr-FR" dirty="0"/>
              <a:t>Trouver solution (lentille/</a:t>
            </a:r>
            <a:r>
              <a:rPr lang="fr-FR" dirty="0" err="1"/>
              <a:t>métamatériaux</a:t>
            </a:r>
            <a:r>
              <a:rPr lang="fr-FR" dirty="0"/>
              <a:t> ?) pour changer la phase des champs E </a:t>
            </a:r>
          </a:p>
        </p:txBody>
      </p:sp>
      <p:pic>
        <p:nvPicPr>
          <p:cNvPr id="15" name="Image 14"/>
          <p:cNvPicPr/>
          <p:nvPr/>
        </p:nvPicPr>
        <p:blipFill>
          <a:blip r:embed="rId5"/>
          <a:stretch>
            <a:fillRect/>
          </a:stretch>
        </p:blipFill>
        <p:spPr>
          <a:xfrm>
            <a:off x="8095433" y="3518986"/>
            <a:ext cx="3339039" cy="3287017"/>
          </a:xfrm>
          <a:prstGeom prst="rect">
            <a:avLst/>
          </a:prstGeom>
        </p:spPr>
      </p:pic>
      <p:pic>
        <p:nvPicPr>
          <p:cNvPr id="17" name="Image 16"/>
          <p:cNvPicPr/>
          <p:nvPr/>
        </p:nvPicPr>
        <p:blipFill>
          <a:blip r:embed="rId6"/>
          <a:stretch>
            <a:fillRect/>
          </a:stretch>
        </p:blipFill>
        <p:spPr>
          <a:xfrm>
            <a:off x="143547" y="3643150"/>
            <a:ext cx="3187010" cy="3193657"/>
          </a:xfrm>
          <a:prstGeom prst="rect">
            <a:avLst/>
          </a:prstGeom>
        </p:spPr>
      </p:pic>
      <p:pic>
        <p:nvPicPr>
          <p:cNvPr id="18" name="Image 17"/>
          <p:cNvPicPr/>
          <p:nvPr/>
        </p:nvPicPr>
        <p:blipFill>
          <a:blip r:embed="rId7"/>
          <a:stretch>
            <a:fillRect/>
          </a:stretch>
        </p:blipFill>
        <p:spPr>
          <a:xfrm>
            <a:off x="4088085" y="3549790"/>
            <a:ext cx="3249820" cy="3287017"/>
          </a:xfrm>
          <a:prstGeom prst="rect">
            <a:avLst/>
          </a:prstGeom>
        </p:spPr>
      </p:pic>
      <p:pic>
        <p:nvPicPr>
          <p:cNvPr id="19" name="Image 18"/>
          <p:cNvPicPr/>
          <p:nvPr/>
        </p:nvPicPr>
        <p:blipFill>
          <a:blip r:embed="rId8"/>
          <a:stretch>
            <a:fillRect/>
          </a:stretch>
        </p:blipFill>
        <p:spPr>
          <a:xfrm>
            <a:off x="10353170" y="737711"/>
            <a:ext cx="1577867" cy="205458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375700" y="3299482"/>
            <a:ext cx="984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10 GHz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5383048" y="3268933"/>
            <a:ext cx="984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24 GHz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8701185" y="3227651"/>
            <a:ext cx="2650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40 GHz : </a:t>
            </a:r>
            <a:r>
              <a:rPr lang="fr-FR" dirty="0" err="1"/>
              <a:t>diag</a:t>
            </a:r>
            <a:r>
              <a:rPr lang="fr-FR" dirty="0"/>
              <a:t> plus large</a:t>
            </a:r>
          </a:p>
        </p:txBody>
      </p:sp>
    </p:spTree>
    <p:extLst>
      <p:ext uri="{BB962C8B-B14F-4D97-AF65-F5344CB8AC3E}">
        <p14:creationId xmlns:p14="http://schemas.microsoft.com/office/powerpoint/2010/main" val="169415543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DAF1966E-FD40-4A4A-B61B-C4DF7FA05F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Bibliographie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CEE9B26-9EF5-4E4E-9C1F-E53F7F8CA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871" y="2237528"/>
            <a:ext cx="10958882" cy="39969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sz="1400" dirty="0"/>
              <a:t>[1] J. Liu, C. Xu, H. </a:t>
            </a:r>
            <a:r>
              <a:rPr lang="fr-FR" sz="1400" dirty="0" err="1"/>
              <a:t>Yu</a:t>
            </a:r>
            <a:r>
              <a:rPr lang="fr-FR" sz="1400" dirty="0"/>
              <a:t>, et J. Su, « Design of a </a:t>
            </a:r>
            <a:r>
              <a:rPr lang="fr-FR" sz="1400" dirty="0" err="1"/>
              <a:t>miniaturized</a:t>
            </a:r>
            <a:r>
              <a:rPr lang="fr-FR" sz="1400" dirty="0"/>
              <a:t> </a:t>
            </a:r>
            <a:r>
              <a:rPr lang="fr-FR" sz="1400" dirty="0" err="1"/>
              <a:t>ultrawideband</a:t>
            </a:r>
            <a:r>
              <a:rPr lang="fr-FR" sz="1400" dirty="0"/>
              <a:t> and </a:t>
            </a:r>
            <a:r>
              <a:rPr lang="fr-FR" sz="1400" dirty="0" err="1"/>
              <a:t>low</a:t>
            </a:r>
            <a:r>
              <a:rPr lang="fr-FR" sz="1400" dirty="0"/>
              <a:t> </a:t>
            </a:r>
            <a:r>
              <a:rPr lang="fr-FR" sz="1400" dirty="0" err="1"/>
              <a:t>scattering</a:t>
            </a:r>
            <a:r>
              <a:rPr lang="fr-FR" sz="1400" dirty="0"/>
              <a:t> antipodal </a:t>
            </a:r>
            <a:r>
              <a:rPr lang="fr-FR" sz="1400" dirty="0" err="1"/>
              <a:t>vivaldi</a:t>
            </a:r>
            <a:r>
              <a:rPr lang="fr-FR" sz="1400" dirty="0"/>
              <a:t> </a:t>
            </a:r>
            <a:r>
              <a:rPr lang="fr-FR" sz="1400" dirty="0" err="1"/>
              <a:t>antenna</a:t>
            </a:r>
            <a:r>
              <a:rPr lang="fr-FR" sz="1400" dirty="0"/>
              <a:t> </a:t>
            </a:r>
            <a:r>
              <a:rPr lang="fr-FR" sz="1400" dirty="0" err="1"/>
              <a:t>array</a:t>
            </a:r>
            <a:r>
              <a:rPr lang="fr-FR" sz="1400" dirty="0"/>
              <a:t> », </a:t>
            </a:r>
            <a:r>
              <a:rPr lang="fr-FR" sz="1400" i="1" dirty="0" err="1"/>
              <a:t>Sci</a:t>
            </a:r>
            <a:r>
              <a:rPr lang="fr-FR" sz="1400" i="1" dirty="0"/>
              <a:t> </a:t>
            </a:r>
            <a:r>
              <a:rPr lang="fr-FR" sz="1400" i="1" dirty="0" err="1"/>
              <a:t>Rep</a:t>
            </a:r>
            <a:r>
              <a:rPr lang="fr-FR" sz="1400" dirty="0"/>
              <a:t>, vol. 11, n</a:t>
            </a:r>
            <a:r>
              <a:rPr lang="fr-FR" sz="1400" baseline="30000" dirty="0"/>
              <a:t>o</a:t>
            </a:r>
            <a:r>
              <a:rPr lang="fr-FR" sz="1400" dirty="0"/>
              <a:t> 1, p. 12499, déc. 2021, </a:t>
            </a:r>
            <a:r>
              <a:rPr lang="fr-FR" sz="1400" dirty="0" err="1"/>
              <a:t>doi</a:t>
            </a:r>
            <a:r>
              <a:rPr lang="fr-FR" sz="1400" dirty="0"/>
              <a:t>: </a:t>
            </a:r>
            <a:r>
              <a:rPr lang="fr-FR" sz="1400" u="sng" dirty="0">
                <a:hlinkClick r:id="rId2"/>
              </a:rPr>
              <a:t>10.1038/s41598-021-92051-z</a:t>
            </a:r>
            <a:r>
              <a:rPr lang="fr-FR" sz="1400" dirty="0"/>
              <a:t>.</a:t>
            </a:r>
          </a:p>
          <a:p>
            <a:pPr marL="0" indent="0">
              <a:buNone/>
            </a:pPr>
            <a:r>
              <a:rPr lang="fr-FR" sz="1400" dirty="0"/>
              <a:t>[2] A. </a:t>
            </a:r>
            <a:r>
              <a:rPr lang="fr-FR" sz="1400" dirty="0" err="1"/>
              <a:t>Gorai</a:t>
            </a:r>
            <a:r>
              <a:rPr lang="fr-FR" sz="1400" dirty="0"/>
              <a:t>, A. </a:t>
            </a:r>
            <a:r>
              <a:rPr lang="fr-FR" sz="1400" dirty="0" err="1"/>
              <a:t>Karmakar</a:t>
            </a:r>
            <a:r>
              <a:rPr lang="fr-FR" sz="1400" dirty="0"/>
              <a:t>, M. Pal, et R. </a:t>
            </a:r>
            <a:r>
              <a:rPr lang="fr-FR" sz="1400" dirty="0" err="1"/>
              <a:t>Ghatak</a:t>
            </a:r>
            <a:r>
              <a:rPr lang="fr-FR" sz="1400" dirty="0"/>
              <a:t>, « A super </a:t>
            </a:r>
            <a:r>
              <a:rPr lang="fr-FR" sz="1400" dirty="0" err="1"/>
              <a:t>wideband</a:t>
            </a:r>
            <a:r>
              <a:rPr lang="fr-FR" sz="1400" dirty="0"/>
              <a:t> </a:t>
            </a:r>
            <a:r>
              <a:rPr lang="fr-FR" sz="1400" dirty="0" err="1"/>
              <a:t>Chebyshev</a:t>
            </a:r>
            <a:r>
              <a:rPr lang="fr-FR" sz="1400" dirty="0"/>
              <a:t> </a:t>
            </a:r>
            <a:r>
              <a:rPr lang="fr-FR" sz="1400" dirty="0" err="1"/>
              <a:t>tapered</a:t>
            </a:r>
            <a:r>
              <a:rPr lang="fr-FR" sz="1400" dirty="0"/>
              <a:t> antipodal Vivaldi </a:t>
            </a:r>
            <a:r>
              <a:rPr lang="fr-FR" sz="1400" dirty="0" err="1"/>
              <a:t>antenna</a:t>
            </a:r>
            <a:r>
              <a:rPr lang="fr-FR" sz="1400" dirty="0"/>
              <a:t> », </a:t>
            </a:r>
            <a:r>
              <a:rPr lang="fr-FR" sz="1400" i="1" dirty="0"/>
              <a:t>AEU - International Journal of </a:t>
            </a:r>
            <a:r>
              <a:rPr lang="fr-FR" sz="1400" i="1" dirty="0" err="1"/>
              <a:t>Electronics</a:t>
            </a:r>
            <a:r>
              <a:rPr lang="fr-FR" sz="1400" i="1" dirty="0"/>
              <a:t> and Communications</a:t>
            </a:r>
            <a:r>
              <a:rPr lang="fr-FR" sz="1400" dirty="0"/>
              <a:t>, vol. 69, n</a:t>
            </a:r>
            <a:r>
              <a:rPr lang="fr-FR" sz="1400" baseline="30000" dirty="0"/>
              <a:t>o</a:t>
            </a:r>
            <a:r>
              <a:rPr lang="fr-FR" sz="1400" dirty="0"/>
              <a:t> 9, p. 1328‑1333, sept. 2015, </a:t>
            </a:r>
            <a:r>
              <a:rPr lang="fr-FR" sz="1400" dirty="0" err="1"/>
              <a:t>doi</a:t>
            </a:r>
            <a:r>
              <a:rPr lang="fr-FR" sz="1400" dirty="0"/>
              <a:t>: </a:t>
            </a:r>
            <a:r>
              <a:rPr lang="fr-FR" sz="1400" u="sng" dirty="0">
                <a:hlinkClick r:id="rId3"/>
              </a:rPr>
              <a:t>10.1016/j.aeue.2015.05.017</a:t>
            </a:r>
            <a:r>
              <a:rPr lang="fr-FR" sz="1400" dirty="0"/>
              <a:t>.</a:t>
            </a:r>
          </a:p>
          <a:p>
            <a:pPr marL="0" indent="0">
              <a:buNone/>
            </a:pPr>
            <a:r>
              <a:rPr lang="fr-FR" sz="1400" dirty="0"/>
              <a:t>[3] P. Ly, « </a:t>
            </a:r>
            <a:r>
              <a:rPr lang="fr-FR" sz="1400" dirty="0" err="1"/>
              <a:t>Fast</a:t>
            </a:r>
            <a:r>
              <a:rPr lang="fr-FR" sz="1400" dirty="0"/>
              <a:t> and </a:t>
            </a:r>
            <a:r>
              <a:rPr lang="fr-FR" sz="1400" dirty="0" err="1"/>
              <a:t>Unambiguous</a:t>
            </a:r>
            <a:r>
              <a:rPr lang="fr-FR" sz="1400" dirty="0"/>
              <a:t> Direction </a:t>
            </a:r>
            <a:r>
              <a:rPr lang="fr-FR" sz="1400" dirty="0" err="1"/>
              <a:t>Finding</a:t>
            </a:r>
            <a:r>
              <a:rPr lang="fr-FR" sz="1400" dirty="0"/>
              <a:t> for Digital Radar </a:t>
            </a:r>
            <a:r>
              <a:rPr lang="fr-FR" sz="1400" dirty="0" err="1"/>
              <a:t>Intercept</a:t>
            </a:r>
            <a:r>
              <a:rPr lang="fr-FR" sz="1400" dirty="0"/>
              <a:t> </a:t>
            </a:r>
            <a:r>
              <a:rPr lang="fr-FR" sz="1400" dirty="0" err="1"/>
              <a:t>Receivers</a:t>
            </a:r>
            <a:r>
              <a:rPr lang="fr-FR" sz="1400" dirty="0"/>
              <a:t> » </a:t>
            </a:r>
          </a:p>
          <a:p>
            <a:pPr marL="0" indent="0">
              <a:buNone/>
            </a:pPr>
            <a:r>
              <a:rPr lang="fr-FR" sz="1400" dirty="0"/>
              <a:t>[4] P. Ly, « </a:t>
            </a:r>
            <a:r>
              <a:rPr lang="fr-FR" sz="1400" dirty="0" err="1"/>
              <a:t>Fast</a:t>
            </a:r>
            <a:r>
              <a:rPr lang="fr-FR" sz="1400" dirty="0"/>
              <a:t> and </a:t>
            </a:r>
            <a:r>
              <a:rPr lang="fr-FR" sz="1400" dirty="0" err="1"/>
              <a:t>Unambiguous</a:t>
            </a:r>
            <a:r>
              <a:rPr lang="fr-FR" sz="1400" dirty="0"/>
              <a:t> Direction </a:t>
            </a:r>
            <a:r>
              <a:rPr lang="fr-FR" sz="1400" dirty="0" err="1"/>
              <a:t>Finding</a:t>
            </a:r>
            <a:r>
              <a:rPr lang="fr-FR" sz="1400" dirty="0"/>
              <a:t> for Digital Radar </a:t>
            </a:r>
            <a:r>
              <a:rPr lang="fr-FR" sz="1400" dirty="0" err="1"/>
              <a:t>Intercept</a:t>
            </a:r>
            <a:r>
              <a:rPr lang="fr-FR" sz="1400" dirty="0"/>
              <a:t> </a:t>
            </a:r>
            <a:r>
              <a:rPr lang="fr-FR" sz="1400" dirty="0" err="1"/>
              <a:t>Receivers</a:t>
            </a:r>
            <a:r>
              <a:rPr lang="fr-FR" sz="1400" dirty="0"/>
              <a:t> » </a:t>
            </a:r>
          </a:p>
          <a:p>
            <a:pPr marL="0" indent="0">
              <a:buNone/>
            </a:pPr>
            <a:r>
              <a:rPr lang="fr-FR" sz="1400" dirty="0"/>
              <a:t>[5] G. Yang, S. </a:t>
            </a:r>
            <a:r>
              <a:rPr lang="fr-FR" sz="1400" dirty="0" err="1"/>
              <a:t>Ye</a:t>
            </a:r>
            <a:r>
              <a:rPr lang="fr-FR" sz="1400" dirty="0"/>
              <a:t>, F. Zhang, Y. Ji, X. Zhang, et G. Fang, « Dual-</a:t>
            </a:r>
            <a:r>
              <a:rPr lang="fr-FR" sz="1400" dirty="0" err="1"/>
              <a:t>Polarized</a:t>
            </a:r>
            <a:r>
              <a:rPr lang="fr-FR" sz="1400" dirty="0"/>
              <a:t> Dual-</a:t>
            </a:r>
            <a:r>
              <a:rPr lang="fr-FR" sz="1400" dirty="0" err="1"/>
              <a:t>Loop</a:t>
            </a:r>
            <a:r>
              <a:rPr lang="fr-FR" sz="1400" dirty="0"/>
              <a:t> Double-Slot Antipodal </a:t>
            </a:r>
            <a:r>
              <a:rPr lang="fr-FR" sz="1400" dirty="0" err="1"/>
              <a:t>Tapered</a:t>
            </a:r>
            <a:r>
              <a:rPr lang="fr-FR" sz="1400" dirty="0"/>
              <a:t> Slot </a:t>
            </a:r>
            <a:r>
              <a:rPr lang="fr-FR" sz="1400" dirty="0" err="1"/>
              <a:t>Antenna</a:t>
            </a:r>
            <a:r>
              <a:rPr lang="fr-FR" sz="1400" dirty="0"/>
              <a:t> for Ultra-</a:t>
            </a:r>
            <a:r>
              <a:rPr lang="fr-FR" sz="1400" dirty="0" err="1"/>
              <a:t>Wideband</a:t>
            </a:r>
            <a:r>
              <a:rPr lang="fr-FR" sz="1400" dirty="0"/>
              <a:t> Radar Applications », </a:t>
            </a:r>
            <a:r>
              <a:rPr lang="fr-FR" sz="1400" i="1" dirty="0" err="1"/>
              <a:t>Electronics</a:t>
            </a:r>
            <a:r>
              <a:rPr lang="fr-FR" sz="1400" dirty="0"/>
              <a:t>, vol. 10, n</a:t>
            </a:r>
            <a:r>
              <a:rPr lang="fr-FR" sz="1400" baseline="30000" dirty="0"/>
              <a:t>o</a:t>
            </a:r>
            <a:r>
              <a:rPr lang="fr-FR" sz="1400" dirty="0"/>
              <a:t> 12, p. 1377, juin 2021, </a:t>
            </a:r>
            <a:r>
              <a:rPr lang="fr-FR" sz="1400" dirty="0" err="1"/>
              <a:t>doi</a:t>
            </a:r>
            <a:r>
              <a:rPr lang="fr-FR" sz="1400" dirty="0"/>
              <a:t>: </a:t>
            </a:r>
            <a:r>
              <a:rPr lang="fr-FR" sz="1400" dirty="0">
                <a:hlinkClick r:id="rId4"/>
              </a:rPr>
              <a:t>10.3390/electronics10121377</a:t>
            </a:r>
            <a:r>
              <a:rPr lang="fr-FR" sz="1400" dirty="0"/>
              <a:t>.</a:t>
            </a:r>
          </a:p>
          <a:p>
            <a:pPr marL="0" indent="0">
              <a:buNone/>
            </a:pPr>
            <a:r>
              <a:rPr lang="fr-FR" sz="1400" dirty="0"/>
              <a:t>[6] Z. </a:t>
            </a:r>
            <a:r>
              <a:rPr lang="fr-FR" sz="1400" dirty="0" err="1"/>
              <a:t>Hamouda</a:t>
            </a:r>
            <a:r>
              <a:rPr lang="fr-FR" sz="1400" dirty="0"/>
              <a:t>, J. </a:t>
            </a:r>
            <a:r>
              <a:rPr lang="fr-FR" sz="1400" dirty="0" err="1"/>
              <a:t>Wojkiewicz</a:t>
            </a:r>
            <a:r>
              <a:rPr lang="fr-FR" sz="1400" dirty="0"/>
              <a:t>, A. A. </a:t>
            </a:r>
            <a:r>
              <a:rPr lang="fr-FR" sz="1400" dirty="0" err="1"/>
              <a:t>Pud</a:t>
            </a:r>
            <a:r>
              <a:rPr lang="fr-FR" sz="1400" dirty="0"/>
              <a:t>, L. </a:t>
            </a:r>
            <a:r>
              <a:rPr lang="fr-FR" sz="1400" dirty="0" err="1"/>
              <a:t>Kone</a:t>
            </a:r>
            <a:r>
              <a:rPr lang="fr-FR" sz="1400" dirty="0"/>
              <a:t>, S. </a:t>
            </a:r>
            <a:r>
              <a:rPr lang="fr-FR" sz="1400" dirty="0" err="1"/>
              <a:t>Bergheul</a:t>
            </a:r>
            <a:r>
              <a:rPr lang="fr-FR" sz="1400" dirty="0"/>
              <a:t>, et T. </a:t>
            </a:r>
            <a:r>
              <a:rPr lang="fr-FR" sz="1400" dirty="0" err="1"/>
              <a:t>Lasri</a:t>
            </a:r>
            <a:r>
              <a:rPr lang="fr-FR" sz="1400" dirty="0"/>
              <a:t>, « Flexible UWB </a:t>
            </a:r>
            <a:r>
              <a:rPr lang="fr-FR" sz="1400" dirty="0" err="1"/>
              <a:t>organic</a:t>
            </a:r>
            <a:r>
              <a:rPr lang="fr-FR" sz="1400" dirty="0"/>
              <a:t> </a:t>
            </a:r>
            <a:r>
              <a:rPr lang="fr-FR" sz="1400" dirty="0" err="1"/>
              <a:t>antenna</a:t>
            </a:r>
            <a:r>
              <a:rPr lang="fr-FR" sz="1400" dirty="0"/>
              <a:t> for </a:t>
            </a:r>
            <a:r>
              <a:rPr lang="fr-FR" sz="1400" dirty="0" err="1"/>
              <a:t>wearable</a:t>
            </a:r>
            <a:r>
              <a:rPr lang="fr-FR" sz="1400" dirty="0"/>
              <a:t> technologies application », </a:t>
            </a:r>
            <a:r>
              <a:rPr lang="fr-FR" sz="1400" i="1" dirty="0"/>
              <a:t>IET </a:t>
            </a:r>
            <a:r>
              <a:rPr lang="fr-FR" sz="1400" i="1" dirty="0" err="1"/>
              <a:t>Microwaves</a:t>
            </a:r>
            <a:r>
              <a:rPr lang="fr-FR" sz="1400" i="1" dirty="0"/>
              <a:t>, </a:t>
            </a:r>
            <a:r>
              <a:rPr lang="fr-FR" sz="1400" i="1" dirty="0" err="1"/>
              <a:t>Antennas</a:t>
            </a:r>
            <a:r>
              <a:rPr lang="fr-FR" sz="1400" i="1" dirty="0"/>
              <a:t> &amp;</a:t>
            </a:r>
            <a:r>
              <a:rPr lang="fr-FR" sz="1400" i="1" dirty="0" err="1"/>
              <a:t>amp</a:t>
            </a:r>
            <a:r>
              <a:rPr lang="fr-FR" sz="1400" i="1" dirty="0"/>
              <a:t>; Propagation</a:t>
            </a:r>
            <a:r>
              <a:rPr lang="fr-FR" sz="1400" dirty="0"/>
              <a:t>, vol. 12, n</a:t>
            </a:r>
            <a:r>
              <a:rPr lang="fr-FR" sz="1400" baseline="30000" dirty="0"/>
              <a:t>o</a:t>
            </a:r>
            <a:r>
              <a:rPr lang="fr-FR" sz="1400" dirty="0"/>
              <a:t> 2, p. 160‑166, févr. 2018, </a:t>
            </a:r>
            <a:r>
              <a:rPr lang="fr-FR" sz="1400" dirty="0" err="1"/>
              <a:t>doi</a:t>
            </a:r>
            <a:r>
              <a:rPr lang="fr-FR" sz="1400" dirty="0"/>
              <a:t>: </a:t>
            </a:r>
            <a:r>
              <a:rPr lang="fr-FR" sz="1400" dirty="0">
                <a:hlinkClick r:id="rId5"/>
              </a:rPr>
              <a:t>10.1049/iet-map.2017.0189</a:t>
            </a:r>
            <a:r>
              <a:rPr lang="fr-FR" sz="1400" dirty="0"/>
              <a:t>.</a:t>
            </a:r>
          </a:p>
          <a:p>
            <a:pPr marL="0" indent="0">
              <a:buNone/>
            </a:pPr>
            <a:r>
              <a:rPr lang="fr-FR" sz="1400" dirty="0"/>
              <a:t>[7] A. </a:t>
            </a:r>
            <a:r>
              <a:rPr lang="fr-FR" sz="1400" dirty="0" err="1"/>
              <a:t>Bellion</a:t>
            </a:r>
            <a:r>
              <a:rPr lang="fr-FR" sz="1400" dirty="0"/>
              <a:t>, C. L. </a:t>
            </a:r>
            <a:r>
              <a:rPr lang="fr-FR" sz="1400" dirty="0" err="1"/>
              <a:t>Meins</a:t>
            </a:r>
            <a:r>
              <a:rPr lang="fr-FR" sz="1400" dirty="0"/>
              <a:t>, A. Julien-</a:t>
            </a:r>
            <a:r>
              <a:rPr lang="fr-FR" sz="1400" dirty="0" err="1"/>
              <a:t>Vergonjanne</a:t>
            </a:r>
            <a:r>
              <a:rPr lang="fr-FR" sz="1400" dirty="0"/>
              <a:t>, T. </a:t>
            </a:r>
            <a:r>
              <a:rPr lang="fr-FR" sz="1400" dirty="0" err="1"/>
              <a:t>Monediere</a:t>
            </a:r>
            <a:r>
              <a:rPr lang="fr-FR" sz="1400" dirty="0"/>
              <a:t>, et A. </a:t>
            </a:r>
            <a:r>
              <a:rPr lang="fr-FR" sz="1400" dirty="0" err="1"/>
              <a:t>Ferreol</a:t>
            </a:r>
            <a:r>
              <a:rPr lang="fr-FR" sz="1400" dirty="0"/>
              <a:t>, « Application de la borne de Cramer-Rao dans le cas de systèmes antennaires complexes de goniométrie », p. 5, 2007.</a:t>
            </a:r>
          </a:p>
          <a:p>
            <a:pPr marL="0" indent="0">
              <a:buNone/>
            </a:pPr>
            <a:endParaRPr lang="fr-FR" sz="1400" b="1" dirty="0"/>
          </a:p>
          <a:p>
            <a:pPr marL="0" indent="0">
              <a:buNone/>
            </a:pPr>
            <a:endParaRPr lang="fr-FR" sz="1400" dirty="0"/>
          </a:p>
          <a:p>
            <a:pPr marL="0" indent="0">
              <a:buNone/>
            </a:pPr>
            <a:endParaRPr lang="fr-FR" sz="1400" dirty="0"/>
          </a:p>
          <a:p>
            <a:pPr marL="0" indent="0">
              <a:buNone/>
            </a:pPr>
            <a:endParaRPr lang="fr-FR" sz="1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52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DAF1966E-FD40-4A4A-B61B-C4DF7FA05F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Panneau AVA </a:t>
            </a:r>
            <a:r>
              <a:rPr lang="fr-FR" sz="4000" dirty="0" err="1">
                <a:cs typeface="Calibri Light"/>
              </a:rPr>
              <a:t>Chebyshev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6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41621" y="2107458"/>
            <a:ext cx="533897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00" b="1" dirty="0"/>
              <a:t>Ouverture Elévation -3 dB :  </a:t>
            </a:r>
            <a:r>
              <a:rPr lang="fr-FR" sz="1900" dirty="0"/>
              <a:t>min à 50°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199632" y="2107459"/>
            <a:ext cx="552297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00" b="1" dirty="0"/>
              <a:t>Ouverture Elévation -5 dB : </a:t>
            </a:r>
            <a:r>
              <a:rPr lang="fr-FR" sz="1900" dirty="0"/>
              <a:t>&lt;-90° à partir de 4 GHz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2698746"/>
            <a:ext cx="5994400" cy="413719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7257" y="2802559"/>
            <a:ext cx="5834744" cy="402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31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DAF1966E-FD40-4A4A-B61B-C4DF7FA05F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Panneau AVA </a:t>
            </a:r>
            <a:r>
              <a:rPr lang="fr-FR" sz="4000" dirty="0" err="1">
                <a:cs typeface="Calibri Light"/>
              </a:rPr>
              <a:t>Chebyshev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6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41620" y="2107458"/>
            <a:ext cx="746386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00" b="1" dirty="0"/>
              <a:t>Ouverture Elévation -8 dB : </a:t>
            </a:r>
            <a:r>
              <a:rPr lang="fr-FR" sz="1900" dirty="0"/>
              <a:t>min à 85,5° à 5,5 GHz sur port 2, sinon &gt; 90°.</a:t>
            </a:r>
            <a:endParaRPr lang="fr-FR" sz="19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217" y="2656098"/>
            <a:ext cx="6012415" cy="414962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883059" y="2663224"/>
            <a:ext cx="49900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Solution</a:t>
            </a:r>
            <a:r>
              <a:rPr lang="fr-FR" dirty="0"/>
              <a:t> : rajouter une 3</a:t>
            </a:r>
            <a:r>
              <a:rPr lang="fr-FR" baseline="30000" dirty="0"/>
              <a:t>ème</a:t>
            </a:r>
            <a:r>
              <a:rPr lang="fr-FR" dirty="0"/>
              <a:t> antenne, ou bien changer la topo actuelle.</a:t>
            </a:r>
          </a:p>
          <a:p>
            <a:r>
              <a:rPr lang="fr-FR" dirty="0"/>
              <a:t>Il est possible d’augmenter l’ouverture (azimut + élévation) en changeant la courbure de l’antenne </a:t>
            </a:r>
            <a:r>
              <a:rPr lang="fr-FR" dirty="0">
                <a:sym typeface="Wingdings" panose="05000000000000000000" pitchFamily="2" charset="2"/>
              </a:rPr>
              <a:t> implique changement sur S11 et gain.</a:t>
            </a:r>
          </a:p>
          <a:p>
            <a:endParaRPr lang="fr-FR" dirty="0">
              <a:sym typeface="Wingdings" panose="05000000000000000000" pitchFamily="2" charset="2"/>
            </a:endParaRPr>
          </a:p>
          <a:p>
            <a:r>
              <a:rPr lang="fr-FR" dirty="0">
                <a:sym typeface="Wingdings" panose="05000000000000000000" pitchFamily="2" charset="2"/>
              </a:rPr>
              <a:t>Plus l’on monte en fréquence, plus un effet réseau va apparaître en élévation  rend le diagramme directif (élévation).</a:t>
            </a:r>
            <a:br>
              <a:rPr lang="fr-FR" dirty="0">
                <a:sym typeface="Wingdings" panose="05000000000000000000" pitchFamily="2" charset="2"/>
              </a:rPr>
            </a:br>
            <a:endParaRPr lang="fr-FR" dirty="0">
              <a:sym typeface="Wingdings" panose="05000000000000000000" pitchFamily="2" charset="2"/>
            </a:endParaRPr>
          </a:p>
          <a:p>
            <a:r>
              <a:rPr lang="fr-FR" dirty="0">
                <a:sym typeface="Wingdings" panose="05000000000000000000" pitchFamily="2" charset="2"/>
              </a:rPr>
              <a:t>On avait vu sur AVA trous elliptiques qu’à certaines fréquences en haut de bande, l’ouverture était large car il y a des « sauts de phase » en HF  implique ondes destructives (voir annexe).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1023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DAF1966E-FD40-4A4A-B61B-C4DF7FA05F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Panneau AVA </a:t>
            </a:r>
            <a:r>
              <a:rPr lang="fr-FR" sz="4000" dirty="0" err="1">
                <a:cs typeface="Calibri Light"/>
              </a:rPr>
              <a:t>Chebyshev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6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56564" y="2093639"/>
            <a:ext cx="666361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00" b="1" dirty="0"/>
              <a:t>Gain 3D : </a:t>
            </a:r>
            <a:r>
              <a:rPr lang="fr-FR" sz="1900" dirty="0"/>
              <a:t>similaire à antenne seule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524240" y="2114585"/>
            <a:ext cx="547907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00" b="1" dirty="0"/>
              <a:t>Efficacité : </a:t>
            </a:r>
            <a:r>
              <a:rPr lang="fr-FR" sz="1900" dirty="0"/>
              <a:t>perte de 1,4dB par désadaptation à 1 GHz ; 0,6dB à 2,5 GHz.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739508"/>
            <a:ext cx="6252892" cy="411849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9652" y="2999974"/>
            <a:ext cx="5729581" cy="377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81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182898</TotalTime>
  <Words>4672</Words>
  <Application>Microsoft Office PowerPoint</Application>
  <PresentationFormat>Grand écran</PresentationFormat>
  <Paragraphs>795</Paragraphs>
  <Slides>62</Slides>
  <Notes>53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62</vt:i4>
      </vt:variant>
    </vt:vector>
  </HeadingPairs>
  <TitlesOfParts>
    <vt:vector size="68" baseType="lpstr">
      <vt:lpstr>Arial</vt:lpstr>
      <vt:lpstr>Calibri</vt:lpstr>
      <vt:lpstr>Calibri Light</vt:lpstr>
      <vt:lpstr>Cambria Math</vt:lpstr>
      <vt:lpstr>Wingdings</vt:lpstr>
      <vt:lpstr>Office Theme</vt:lpstr>
      <vt:lpstr>Présentation avancement thèse  Etude et réalisation d'un Réseau Radiogoniométrique large bande et multipolarisation</vt:lpstr>
      <vt:lpstr>Sommaire</vt:lpstr>
      <vt:lpstr>Panneau AVA Chebyshev</vt:lpstr>
      <vt:lpstr>Panneau AVA Chebyshev</vt:lpstr>
      <vt:lpstr>Panneau AVA Chebyshev</vt:lpstr>
      <vt:lpstr>Panneau AVA Chebyshev</vt:lpstr>
      <vt:lpstr>Panneau AVA Chebyshev</vt:lpstr>
      <vt:lpstr>Panneau AVA Chebyshev</vt:lpstr>
      <vt:lpstr>Panneau AVA Chebyshev</vt:lpstr>
      <vt:lpstr>Sommaire</vt:lpstr>
      <vt:lpstr>Panneau AVA Chebyshev réflecteur</vt:lpstr>
      <vt:lpstr>Panneau AVA Chebyshev réflecteur</vt:lpstr>
      <vt:lpstr>Panneau AVA Chebyshev réflecteur</vt:lpstr>
      <vt:lpstr>Panneau AVA Chebyshev réflecteur</vt:lpstr>
      <vt:lpstr>Sommaire</vt:lpstr>
      <vt:lpstr>Panneau AVA Chebyshev |Mesure</vt:lpstr>
      <vt:lpstr>Panneau AVA Chebyshev |Mesure</vt:lpstr>
      <vt:lpstr>Panneau AVA Chebyshev |Mesure</vt:lpstr>
      <vt:lpstr>Panneau AVA Chebyshev |Mesure</vt:lpstr>
      <vt:lpstr>Panneau AVA Chebyshev |Mesure</vt:lpstr>
      <vt:lpstr>Panneau AVA Chebyshev |Mesure</vt:lpstr>
      <vt:lpstr>Panneau AVA Chebyshev |Mesure</vt:lpstr>
      <vt:lpstr>Interférométrie | Ambiguïté mesure</vt:lpstr>
      <vt:lpstr>Panneau AVA Chebyshev |Mesure</vt:lpstr>
      <vt:lpstr>Interférométrie | Précision mesure</vt:lpstr>
      <vt:lpstr>Interférométrie | Ambiguïté mesure</vt:lpstr>
      <vt:lpstr>Interférométrie | Ambiguïté mesure</vt:lpstr>
      <vt:lpstr>Sommaire</vt:lpstr>
      <vt:lpstr>Panneau AVA Chebyshev |Mesure</vt:lpstr>
      <vt:lpstr>Panneau AVA Chebyshev |Mesure</vt:lpstr>
      <vt:lpstr>Panneau AVA Chebyshev |Mesure</vt:lpstr>
      <vt:lpstr>Panneau AVA Chebyshev |Mesure</vt:lpstr>
      <vt:lpstr>Interférométrie | Ambiguïté mesure</vt:lpstr>
      <vt:lpstr>Interférométrie | Ambiguïté mesure</vt:lpstr>
      <vt:lpstr>Interférométrie | Précision mesure</vt:lpstr>
      <vt:lpstr>Sommaire</vt:lpstr>
      <vt:lpstr>Panneau AVA Chebyshev SODA</vt:lpstr>
      <vt:lpstr>Interférométrie | Ambiguïté</vt:lpstr>
      <vt:lpstr>Interférométrie | Précision SODA</vt:lpstr>
      <vt:lpstr>Interférométrie | Précision SODA</vt:lpstr>
      <vt:lpstr>Interférométrie | Précision SODA</vt:lpstr>
      <vt:lpstr>Interférométrie | Précision SODA</vt:lpstr>
      <vt:lpstr>Interférométrie | Précision SODA</vt:lpstr>
      <vt:lpstr>Interférométrie | Précision SODA</vt:lpstr>
      <vt:lpstr>Interférométrie | Précision SODA</vt:lpstr>
      <vt:lpstr>Interférométrie | Précision SODA</vt:lpstr>
      <vt:lpstr>Interférométrie | Précision SODA</vt:lpstr>
      <vt:lpstr>Sommaire</vt:lpstr>
      <vt:lpstr>Interférométrie | Mesure</vt:lpstr>
      <vt:lpstr>Interférométrie | Mesure</vt:lpstr>
      <vt:lpstr>Mesures interférométrie</vt:lpstr>
      <vt:lpstr>Sommaire</vt:lpstr>
      <vt:lpstr>AVA wave</vt:lpstr>
      <vt:lpstr>AVA wave</vt:lpstr>
      <vt:lpstr>Sommaire</vt:lpstr>
      <vt:lpstr>Conclusion et perspectives</vt:lpstr>
      <vt:lpstr>Annexes</vt:lpstr>
      <vt:lpstr>Interférométrie | Ambiguïté simu</vt:lpstr>
      <vt:lpstr>Panneau AVA Chebyshev |Mesure</vt:lpstr>
      <vt:lpstr>Délai de phase 40 GHz (panneau SODA)</vt:lpstr>
      <vt:lpstr>AVA trous elliptiques saut de phase</vt:lpstr>
      <vt:lpstr>Bibliographie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Julien HAREL</dc:creator>
  <cp:lastModifiedBy>Julien HAREL</cp:lastModifiedBy>
  <cp:revision>4811</cp:revision>
  <dcterms:created xsi:type="dcterms:W3CDTF">2021-10-19T12:17:42Z</dcterms:created>
  <dcterms:modified xsi:type="dcterms:W3CDTF">2023-01-13T13:45:09Z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463cba9-5f6c-478d-9329-7b2295e4e8ed_Enabled">
    <vt:lpwstr>true</vt:lpwstr>
  </property>
  <property fmtid="{D5CDD505-2E9C-101B-9397-08002B2CF9AE}" pid="3" name="MSIP_Label_e463cba9-5f6c-478d-9329-7b2295e4e8ed_SetDate">
    <vt:lpwstr>2021-11-15T08:57:20Z</vt:lpwstr>
  </property>
  <property fmtid="{D5CDD505-2E9C-101B-9397-08002B2CF9AE}" pid="4" name="MSIP_Label_e463cba9-5f6c-478d-9329-7b2295e4e8ed_Method">
    <vt:lpwstr>Standard</vt:lpwstr>
  </property>
  <property fmtid="{D5CDD505-2E9C-101B-9397-08002B2CF9AE}" pid="5" name="MSIP_Label_e463cba9-5f6c-478d-9329-7b2295e4e8ed_Name">
    <vt:lpwstr>All Employees_2</vt:lpwstr>
  </property>
  <property fmtid="{D5CDD505-2E9C-101B-9397-08002B2CF9AE}" pid="6" name="MSIP_Label_e463cba9-5f6c-478d-9329-7b2295e4e8ed_SiteId">
    <vt:lpwstr>33440fc6-b7c7-412c-bb73-0e70b0198d5a</vt:lpwstr>
  </property>
  <property fmtid="{D5CDD505-2E9C-101B-9397-08002B2CF9AE}" pid="7" name="MSIP_Label_e463cba9-5f6c-478d-9329-7b2295e4e8ed_ActionId">
    <vt:lpwstr>4db72665-b46b-43e5-bb55-671158d76523</vt:lpwstr>
  </property>
  <property fmtid="{D5CDD505-2E9C-101B-9397-08002B2CF9AE}" pid="8" name="MSIP_Label_e463cba9-5f6c-478d-9329-7b2295e4e8ed_ContentBits">
    <vt:lpwstr>0</vt:lpwstr>
  </property>
</Properties>
</file>