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15119350" cy="21240750"/>
  <p:notesSz cx="6797675" cy="9926638"/>
  <p:defaultTextStyle>
    <a:defPPr>
      <a:defRPr lang="fr-FR"/>
    </a:defPPr>
    <a:lvl1pPr marL="0" algn="l" defTabSz="2077357" rtl="0" eaLnBrk="1" latinLnBrk="0" hangingPunct="1">
      <a:defRPr sz="4079" kern="1200">
        <a:solidFill>
          <a:schemeClr val="tx1"/>
        </a:solidFill>
        <a:latin typeface="+mn-lt"/>
        <a:ea typeface="+mn-ea"/>
        <a:cs typeface="+mn-cs"/>
      </a:defRPr>
    </a:lvl1pPr>
    <a:lvl2pPr marL="1038678" algn="l" defTabSz="2077357" rtl="0" eaLnBrk="1" latinLnBrk="0" hangingPunct="1">
      <a:defRPr sz="4079" kern="1200">
        <a:solidFill>
          <a:schemeClr val="tx1"/>
        </a:solidFill>
        <a:latin typeface="+mn-lt"/>
        <a:ea typeface="+mn-ea"/>
        <a:cs typeface="+mn-cs"/>
      </a:defRPr>
    </a:lvl2pPr>
    <a:lvl3pPr marL="2077357" algn="l" defTabSz="2077357" rtl="0" eaLnBrk="1" latinLnBrk="0" hangingPunct="1">
      <a:defRPr sz="4079" kern="1200">
        <a:solidFill>
          <a:schemeClr val="tx1"/>
        </a:solidFill>
        <a:latin typeface="+mn-lt"/>
        <a:ea typeface="+mn-ea"/>
        <a:cs typeface="+mn-cs"/>
      </a:defRPr>
    </a:lvl3pPr>
    <a:lvl4pPr marL="3116035" algn="l" defTabSz="2077357" rtl="0" eaLnBrk="1" latinLnBrk="0" hangingPunct="1">
      <a:defRPr sz="4079" kern="1200">
        <a:solidFill>
          <a:schemeClr val="tx1"/>
        </a:solidFill>
        <a:latin typeface="+mn-lt"/>
        <a:ea typeface="+mn-ea"/>
        <a:cs typeface="+mn-cs"/>
      </a:defRPr>
    </a:lvl4pPr>
    <a:lvl5pPr marL="4154713" algn="l" defTabSz="2077357" rtl="0" eaLnBrk="1" latinLnBrk="0" hangingPunct="1">
      <a:defRPr sz="4079" kern="1200">
        <a:solidFill>
          <a:schemeClr val="tx1"/>
        </a:solidFill>
        <a:latin typeface="+mn-lt"/>
        <a:ea typeface="+mn-ea"/>
        <a:cs typeface="+mn-cs"/>
      </a:defRPr>
    </a:lvl5pPr>
    <a:lvl6pPr marL="5193391" algn="l" defTabSz="2077357" rtl="0" eaLnBrk="1" latinLnBrk="0" hangingPunct="1">
      <a:defRPr sz="4079" kern="1200">
        <a:solidFill>
          <a:schemeClr val="tx1"/>
        </a:solidFill>
        <a:latin typeface="+mn-lt"/>
        <a:ea typeface="+mn-ea"/>
        <a:cs typeface="+mn-cs"/>
      </a:defRPr>
    </a:lvl6pPr>
    <a:lvl7pPr marL="6232070" algn="l" defTabSz="2077357" rtl="0" eaLnBrk="1" latinLnBrk="0" hangingPunct="1">
      <a:defRPr sz="4079" kern="1200">
        <a:solidFill>
          <a:schemeClr val="tx1"/>
        </a:solidFill>
        <a:latin typeface="+mn-lt"/>
        <a:ea typeface="+mn-ea"/>
        <a:cs typeface="+mn-cs"/>
      </a:defRPr>
    </a:lvl7pPr>
    <a:lvl8pPr marL="7270748" algn="l" defTabSz="2077357" rtl="0" eaLnBrk="1" latinLnBrk="0" hangingPunct="1">
      <a:defRPr sz="4079" kern="1200">
        <a:solidFill>
          <a:schemeClr val="tx1"/>
        </a:solidFill>
        <a:latin typeface="+mn-lt"/>
        <a:ea typeface="+mn-ea"/>
        <a:cs typeface="+mn-cs"/>
      </a:defRPr>
    </a:lvl8pPr>
    <a:lvl9pPr marL="8309426" algn="l" defTabSz="2077357" rtl="0" eaLnBrk="1" latinLnBrk="0" hangingPunct="1">
      <a:defRPr sz="407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690" userDrawn="1">
          <p15:clr>
            <a:srgbClr val="A4A3A4"/>
          </p15:clr>
        </p15:guide>
        <p15:guide id="2" pos="476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2B87"/>
    <a:srgbClr val="282D46"/>
    <a:srgbClr val="C6387B"/>
    <a:srgbClr val="14213E"/>
    <a:srgbClr val="1D2945"/>
    <a:srgbClr val="E70F90"/>
    <a:srgbClr val="FAE5F1"/>
    <a:srgbClr val="96197D"/>
    <a:srgbClr val="ECD4E8"/>
    <a:srgbClr val="FCE7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5" d="100"/>
          <a:sy n="35" d="100"/>
        </p:scale>
        <p:origin x="3156" y="126"/>
      </p:cViewPr>
      <p:guideLst>
        <p:guide orient="horz" pos="6690"/>
        <p:guide pos="4762"/>
      </p:guideLst>
    </p:cSldViewPr>
  </p:slideViewPr>
  <p:notesTextViewPr>
    <p:cViewPr>
      <p:scale>
        <a:sx n="1" d="1"/>
        <a:sy n="1" d="1"/>
      </p:scale>
      <p:origin x="0" y="0"/>
    </p:cViewPr>
  </p:notesTextViewPr>
  <p:notesViewPr>
    <p:cSldViewPr>
      <p:cViewPr varScale="1">
        <p:scale>
          <a:sx n="78" d="100"/>
          <a:sy n="78" d="100"/>
        </p:scale>
        <p:origin x="397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EE7AF3E2-2024-4545-A78D-190A658410AB}"/>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218422C-E677-4843-BD52-B7CBF584156A}"/>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8C90FE8-F8C2-4B27-B806-F9D9C31F0AE3}" type="datetimeFigureOut">
              <a:rPr lang="fr-FR" smtClean="0"/>
              <a:t>12/06/2023</a:t>
            </a:fld>
            <a:endParaRPr lang="fr-FR"/>
          </a:p>
        </p:txBody>
      </p:sp>
      <p:sp>
        <p:nvSpPr>
          <p:cNvPr id="4" name="Espace réservé du pied de page 3">
            <a:extLst>
              <a:ext uri="{FF2B5EF4-FFF2-40B4-BE49-F238E27FC236}">
                <a16:creationId xmlns:a16="http://schemas.microsoft.com/office/drawing/2014/main" id="{5E420017-95E0-4E48-8A7B-3FF17A021741}"/>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6C9B5AE2-A277-441E-9F6B-DD3663CCE0AA}"/>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7253782-6401-4D23-9559-0FF82867B6CF}" type="slidenum">
              <a:rPr lang="fr-FR" smtClean="0"/>
              <a:t>‹N°›</a:t>
            </a:fld>
            <a:endParaRPr lang="fr-FR"/>
          </a:p>
        </p:txBody>
      </p:sp>
    </p:spTree>
    <p:extLst>
      <p:ext uri="{BB962C8B-B14F-4D97-AF65-F5344CB8AC3E}">
        <p14:creationId xmlns:p14="http://schemas.microsoft.com/office/powerpoint/2010/main" val="3625531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39C03B2-761A-41AC-870F-1E216445C337}" type="datetimeFigureOut">
              <a:rPr lang="fr-FR" smtClean="0"/>
              <a:t>12/06/2023</a:t>
            </a:fld>
            <a:endParaRPr lang="fr-FR"/>
          </a:p>
        </p:txBody>
      </p:sp>
      <p:sp>
        <p:nvSpPr>
          <p:cNvPr id="4" name="Espace réservé de l'image des diapositives 3"/>
          <p:cNvSpPr>
            <a:spLocks noGrp="1" noRot="1" noChangeAspect="1"/>
          </p:cNvSpPr>
          <p:nvPr>
            <p:ph type="sldImg" idx="2"/>
          </p:nvPr>
        </p:nvSpPr>
        <p:spPr>
          <a:xfrm>
            <a:off x="2206625" y="1241425"/>
            <a:ext cx="23844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21DE3BA-9067-4A00-A98C-129ADCEA91B7}" type="slidenum">
              <a:rPr lang="fr-FR" smtClean="0"/>
              <a:t>‹N°›</a:t>
            </a:fld>
            <a:endParaRPr lang="fr-FR"/>
          </a:p>
        </p:txBody>
      </p:sp>
    </p:spTree>
    <p:extLst>
      <p:ext uri="{BB962C8B-B14F-4D97-AF65-F5344CB8AC3E}">
        <p14:creationId xmlns:p14="http://schemas.microsoft.com/office/powerpoint/2010/main" val="1912541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21DE3BA-9067-4A00-A98C-129ADCEA91B7}" type="slidenum">
              <a:rPr lang="fr-FR" smtClean="0"/>
              <a:t>1</a:t>
            </a:fld>
            <a:endParaRPr lang="fr-FR"/>
          </a:p>
        </p:txBody>
      </p:sp>
    </p:spTree>
    <p:extLst>
      <p:ext uri="{BB962C8B-B14F-4D97-AF65-F5344CB8AC3E}">
        <p14:creationId xmlns:p14="http://schemas.microsoft.com/office/powerpoint/2010/main" val="586803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08E871DA-F579-46FA-9023-BE8B9C723465}" type="datetimeFigureOut">
              <a:rPr lang="fr-FR" smtClean="0"/>
              <a:t>12/06/2023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4F15A6-1AF9-4A51-AB61-46750A6A63A1}" type="slidenum">
              <a:rPr lang="fr-FR" smtClean="0"/>
              <a:t>‹N°›</a:t>
            </a:fld>
            <a:endParaRPr lang="fr-FR"/>
          </a:p>
        </p:txBody>
      </p:sp>
      <p:sp>
        <p:nvSpPr>
          <p:cNvPr id="8" name="Rectangle 7">
            <a:extLst>
              <a:ext uri="{FF2B5EF4-FFF2-40B4-BE49-F238E27FC236}">
                <a16:creationId xmlns:a16="http://schemas.microsoft.com/office/drawing/2014/main" id="{2DE90779-656E-4510-A1C5-1EDB522D5BBD}"/>
              </a:ext>
            </a:extLst>
          </p:cNvPr>
          <p:cNvSpPr/>
          <p:nvPr userDrawn="1"/>
        </p:nvSpPr>
        <p:spPr bwMode="auto">
          <a:xfrm>
            <a:off x="0" y="0"/>
            <a:ext cx="15119350" cy="21240750"/>
          </a:xfrm>
          <a:prstGeom prst="rect">
            <a:avLst/>
          </a:prstGeom>
          <a:solidFill>
            <a:srgbClr val="872B87"/>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pitchFamily="-65" charset="0"/>
            </a:endParaRPr>
          </a:p>
        </p:txBody>
      </p:sp>
      <p:grpSp>
        <p:nvGrpSpPr>
          <p:cNvPr id="2" name="Groupe 1">
            <a:extLst>
              <a:ext uri="{FF2B5EF4-FFF2-40B4-BE49-F238E27FC236}">
                <a16:creationId xmlns:a16="http://schemas.microsoft.com/office/drawing/2014/main" id="{253A554C-438B-483C-A6BD-A644316EFFF4}"/>
              </a:ext>
            </a:extLst>
          </p:cNvPr>
          <p:cNvGrpSpPr/>
          <p:nvPr userDrawn="1"/>
        </p:nvGrpSpPr>
        <p:grpSpPr>
          <a:xfrm>
            <a:off x="13032283" y="-43324"/>
            <a:ext cx="2087067" cy="7135307"/>
            <a:chOff x="14077821" y="57087"/>
            <a:chExt cx="1041529" cy="3203993"/>
          </a:xfrm>
        </p:grpSpPr>
        <p:sp>
          <p:nvSpPr>
            <p:cNvPr id="10" name="Forme libre : forme 9">
              <a:extLst>
                <a:ext uri="{FF2B5EF4-FFF2-40B4-BE49-F238E27FC236}">
                  <a16:creationId xmlns:a16="http://schemas.microsoft.com/office/drawing/2014/main" id="{83762D02-1FC9-4BEE-9120-4D6EBAEB64B0}"/>
                </a:ext>
              </a:extLst>
            </p:cNvPr>
            <p:cNvSpPr/>
            <p:nvPr userDrawn="1"/>
          </p:nvSpPr>
          <p:spPr bwMode="auto">
            <a:xfrm>
              <a:off x="14077821" y="57087"/>
              <a:ext cx="1041529" cy="932293"/>
            </a:xfrm>
            <a:custGeom>
              <a:avLst/>
              <a:gdLst>
                <a:gd name="connsiteX0" fmla="*/ 0 w 1041529"/>
                <a:gd name="connsiteY0" fmla="*/ 0 h 932293"/>
                <a:gd name="connsiteX1" fmla="*/ 1041529 w 1041529"/>
                <a:gd name="connsiteY1" fmla="*/ 0 h 932293"/>
                <a:gd name="connsiteX2" fmla="*/ 1041529 w 1041529"/>
                <a:gd name="connsiteY2" fmla="*/ 932293 h 932293"/>
                <a:gd name="connsiteX3" fmla="*/ 247215 w 1041529"/>
                <a:gd name="connsiteY3" fmla="*/ 365726 h 932293"/>
                <a:gd name="connsiteX4" fmla="*/ 28924 w 1041529"/>
                <a:gd name="connsiteY4" fmla="*/ 73526 h 932293"/>
                <a:gd name="connsiteX5" fmla="*/ 0 w 1041529"/>
                <a:gd name="connsiteY5" fmla="*/ 0 h 932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1529" h="932293">
                  <a:moveTo>
                    <a:pt x="0" y="0"/>
                  </a:moveTo>
                  <a:lnTo>
                    <a:pt x="1041529" y="0"/>
                  </a:lnTo>
                  <a:lnTo>
                    <a:pt x="1041529" y="932293"/>
                  </a:lnTo>
                  <a:lnTo>
                    <a:pt x="247215" y="365726"/>
                  </a:lnTo>
                  <a:cubicBezTo>
                    <a:pt x="161998" y="304928"/>
                    <a:pt x="84809" y="197715"/>
                    <a:pt x="28924" y="73526"/>
                  </a:cubicBezTo>
                  <a:lnTo>
                    <a:pt x="0" y="0"/>
                  </a:lnTo>
                  <a:close/>
                </a:path>
              </a:pathLst>
            </a:custGeom>
            <a:solidFill>
              <a:srgbClr val="282D4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pitchFamily="-65" charset="0"/>
              </a:endParaRPr>
            </a:p>
          </p:txBody>
        </p:sp>
        <p:sp>
          <p:nvSpPr>
            <p:cNvPr id="11" name="Forme libre : forme 10">
              <a:extLst>
                <a:ext uri="{FF2B5EF4-FFF2-40B4-BE49-F238E27FC236}">
                  <a16:creationId xmlns:a16="http://schemas.microsoft.com/office/drawing/2014/main" id="{196D6667-2F49-45EC-84CD-E9E8A6515B2F}"/>
                </a:ext>
              </a:extLst>
            </p:cNvPr>
            <p:cNvSpPr/>
            <p:nvPr userDrawn="1"/>
          </p:nvSpPr>
          <p:spPr bwMode="auto">
            <a:xfrm>
              <a:off x="14634392" y="749771"/>
              <a:ext cx="484956" cy="886957"/>
            </a:xfrm>
            <a:custGeom>
              <a:avLst/>
              <a:gdLst>
                <a:gd name="connsiteX0" fmla="*/ 0 w 484956"/>
                <a:gd name="connsiteY0" fmla="*/ 0 h 886957"/>
                <a:gd name="connsiteX1" fmla="*/ 484956 w 484956"/>
                <a:gd name="connsiteY1" fmla="*/ 345927 h 886957"/>
                <a:gd name="connsiteX2" fmla="*/ 484956 w 484956"/>
                <a:gd name="connsiteY2" fmla="*/ 886957 h 886957"/>
                <a:gd name="connsiteX3" fmla="*/ 135000 w 484956"/>
                <a:gd name="connsiteY3" fmla="*/ 637341 h 886957"/>
                <a:gd name="connsiteX4" fmla="*/ 0 w 484956"/>
                <a:gd name="connsiteY4" fmla="*/ 337282 h 886957"/>
                <a:gd name="connsiteX5" fmla="*/ 0 w 484956"/>
                <a:gd name="connsiteY5" fmla="*/ 0 h 886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4956" h="886957">
                  <a:moveTo>
                    <a:pt x="0" y="0"/>
                  </a:moveTo>
                  <a:lnTo>
                    <a:pt x="484956" y="345927"/>
                  </a:lnTo>
                  <a:lnTo>
                    <a:pt x="484956" y="886957"/>
                  </a:lnTo>
                  <a:lnTo>
                    <a:pt x="135000" y="637341"/>
                  </a:lnTo>
                  <a:cubicBezTo>
                    <a:pt x="60480" y="584174"/>
                    <a:pt x="0" y="449832"/>
                    <a:pt x="0" y="337282"/>
                  </a:cubicBezTo>
                  <a:lnTo>
                    <a:pt x="0" y="0"/>
                  </a:lnTo>
                  <a:close/>
                </a:path>
              </a:pathLst>
            </a:cu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pitchFamily="-65" charset="0"/>
              </a:endParaRPr>
            </a:p>
          </p:txBody>
        </p:sp>
        <p:sp>
          <p:nvSpPr>
            <p:cNvPr id="12" name="Forme libre : forme 11">
              <a:extLst>
                <a:ext uri="{FF2B5EF4-FFF2-40B4-BE49-F238E27FC236}">
                  <a16:creationId xmlns:a16="http://schemas.microsoft.com/office/drawing/2014/main" id="{12E7CE6B-CF4F-4495-80DD-F06C6BDF0AF5}"/>
                </a:ext>
              </a:extLst>
            </p:cNvPr>
            <p:cNvSpPr/>
            <p:nvPr userDrawn="1"/>
          </p:nvSpPr>
          <p:spPr bwMode="auto">
            <a:xfrm>
              <a:off x="14808366" y="1801838"/>
              <a:ext cx="310983" cy="1459242"/>
            </a:xfrm>
            <a:custGeom>
              <a:avLst/>
              <a:gdLst>
                <a:gd name="connsiteX0" fmla="*/ 0 w 310983"/>
                <a:gd name="connsiteY0" fmla="*/ 0 h 1459242"/>
                <a:gd name="connsiteX1" fmla="*/ 310983 w 310983"/>
                <a:gd name="connsiteY1" fmla="*/ 221829 h 1459242"/>
                <a:gd name="connsiteX2" fmla="*/ 310983 w 310983"/>
                <a:gd name="connsiteY2" fmla="*/ 1459242 h 1459242"/>
                <a:gd name="connsiteX3" fmla="*/ 308757 w 310983"/>
                <a:gd name="connsiteY3" fmla="*/ 1457654 h 1459242"/>
                <a:gd name="connsiteX4" fmla="*/ 0 w 310983"/>
                <a:gd name="connsiteY4" fmla="*/ 771394 h 1459242"/>
                <a:gd name="connsiteX5" fmla="*/ 0 w 310983"/>
                <a:gd name="connsiteY5" fmla="*/ 0 h 1459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0983" h="1459242">
                  <a:moveTo>
                    <a:pt x="0" y="0"/>
                  </a:moveTo>
                  <a:lnTo>
                    <a:pt x="310983" y="221829"/>
                  </a:lnTo>
                  <a:lnTo>
                    <a:pt x="310983" y="1459242"/>
                  </a:lnTo>
                  <a:lnTo>
                    <a:pt x="308757" y="1457654"/>
                  </a:lnTo>
                  <a:cubicBezTo>
                    <a:pt x="138323" y="1336057"/>
                    <a:pt x="0" y="1028804"/>
                    <a:pt x="0" y="771394"/>
                  </a:cubicBezTo>
                  <a:lnTo>
                    <a:pt x="0" y="0"/>
                  </a:lnTo>
                  <a:close/>
                </a:path>
              </a:pathLst>
            </a:custGeom>
            <a:solidFill>
              <a:srgbClr val="282D4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pitchFamily="-65" charset="0"/>
              </a:endParaRPr>
            </a:p>
          </p:txBody>
        </p:sp>
      </p:grpSp>
      <p:grpSp>
        <p:nvGrpSpPr>
          <p:cNvPr id="3" name="Groupe 2">
            <a:extLst>
              <a:ext uri="{FF2B5EF4-FFF2-40B4-BE49-F238E27FC236}">
                <a16:creationId xmlns:a16="http://schemas.microsoft.com/office/drawing/2014/main" id="{BF82FDF8-C547-4663-B408-285FD85A9393}"/>
              </a:ext>
            </a:extLst>
          </p:cNvPr>
          <p:cNvGrpSpPr/>
          <p:nvPr userDrawn="1"/>
        </p:nvGrpSpPr>
        <p:grpSpPr>
          <a:xfrm>
            <a:off x="1" y="14580815"/>
            <a:ext cx="3025972" cy="6659935"/>
            <a:chOff x="0" y="3861048"/>
            <a:chExt cx="1077934" cy="2996952"/>
          </a:xfrm>
        </p:grpSpPr>
        <p:sp>
          <p:nvSpPr>
            <p:cNvPr id="13" name="Forme libre : forme 12">
              <a:extLst>
                <a:ext uri="{FF2B5EF4-FFF2-40B4-BE49-F238E27FC236}">
                  <a16:creationId xmlns:a16="http://schemas.microsoft.com/office/drawing/2014/main" id="{972EA4D5-CF1C-40D5-B08E-42A7E60D63D1}"/>
                </a:ext>
              </a:extLst>
            </p:cNvPr>
            <p:cNvSpPr/>
            <p:nvPr userDrawn="1"/>
          </p:nvSpPr>
          <p:spPr bwMode="auto">
            <a:xfrm>
              <a:off x="1" y="3861048"/>
              <a:ext cx="211823" cy="613372"/>
            </a:xfrm>
            <a:custGeom>
              <a:avLst/>
              <a:gdLst>
                <a:gd name="connsiteX0" fmla="*/ 0 w 151451"/>
                <a:gd name="connsiteY0" fmla="*/ 0 h 438554"/>
                <a:gd name="connsiteX1" fmla="*/ 68969 w 151451"/>
                <a:gd name="connsiteY1" fmla="*/ 49197 h 438554"/>
                <a:gd name="connsiteX2" fmla="*/ 151451 w 151451"/>
                <a:gd name="connsiteY2" fmla="*/ 232482 h 438554"/>
                <a:gd name="connsiteX3" fmla="*/ 151451 w 151451"/>
                <a:gd name="connsiteY3" fmla="*/ 438554 h 438554"/>
                <a:gd name="connsiteX4" fmla="*/ 0 w 151451"/>
                <a:gd name="connsiteY4" fmla="*/ 330528 h 438554"/>
                <a:gd name="connsiteX5" fmla="*/ 0 w 151451"/>
                <a:gd name="connsiteY5" fmla="*/ 0 h 438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451" h="438554">
                  <a:moveTo>
                    <a:pt x="0" y="0"/>
                  </a:moveTo>
                  <a:lnTo>
                    <a:pt x="68969" y="49197"/>
                  </a:lnTo>
                  <a:cubicBezTo>
                    <a:pt x="114544" y="81681"/>
                    <a:pt x="151451" y="163761"/>
                    <a:pt x="151451" y="232482"/>
                  </a:cubicBezTo>
                  <a:lnTo>
                    <a:pt x="151451" y="438554"/>
                  </a:lnTo>
                  <a:lnTo>
                    <a:pt x="0" y="330528"/>
                  </a:lnTo>
                  <a:lnTo>
                    <a:pt x="0" y="0"/>
                  </a:lnTo>
                  <a:close/>
                </a:path>
              </a:pathLst>
            </a:cu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pitchFamily="-65" charset="0"/>
              </a:endParaRPr>
            </a:p>
          </p:txBody>
        </p:sp>
        <p:sp>
          <p:nvSpPr>
            <p:cNvPr id="14" name="Forme libre : forme 13">
              <a:extLst>
                <a:ext uri="{FF2B5EF4-FFF2-40B4-BE49-F238E27FC236}">
                  <a16:creationId xmlns:a16="http://schemas.microsoft.com/office/drawing/2014/main" id="{A85C51E8-C2A8-41EF-9703-105533B73EE5}"/>
                </a:ext>
              </a:extLst>
            </p:cNvPr>
            <p:cNvSpPr/>
            <p:nvPr userDrawn="1"/>
          </p:nvSpPr>
          <p:spPr bwMode="auto">
            <a:xfrm>
              <a:off x="0" y="4406828"/>
              <a:ext cx="211824" cy="1362669"/>
            </a:xfrm>
            <a:custGeom>
              <a:avLst/>
              <a:gdLst>
                <a:gd name="connsiteX0" fmla="*/ 0 w 211824"/>
                <a:gd name="connsiteY0" fmla="*/ 0 h 1362669"/>
                <a:gd name="connsiteX1" fmla="*/ 23283 w 211824"/>
                <a:gd name="connsiteY1" fmla="*/ 27507 h 1362669"/>
                <a:gd name="connsiteX2" fmla="*/ 211824 w 211824"/>
                <a:gd name="connsiteY2" fmla="*/ 591275 h 1362669"/>
                <a:gd name="connsiteX3" fmla="*/ 211824 w 211824"/>
                <a:gd name="connsiteY3" fmla="*/ 1362669 h 1362669"/>
                <a:gd name="connsiteX4" fmla="*/ 0 w 211824"/>
                <a:gd name="connsiteY4" fmla="*/ 1211580 h 1362669"/>
                <a:gd name="connsiteX5" fmla="*/ 0 w 211824"/>
                <a:gd name="connsiteY5" fmla="*/ 0 h 1362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824" h="1362669">
                  <a:moveTo>
                    <a:pt x="0" y="0"/>
                  </a:moveTo>
                  <a:lnTo>
                    <a:pt x="23283" y="27507"/>
                  </a:lnTo>
                  <a:cubicBezTo>
                    <a:pt x="134112" y="177279"/>
                    <a:pt x="211824" y="398342"/>
                    <a:pt x="211824" y="591275"/>
                  </a:cubicBezTo>
                  <a:lnTo>
                    <a:pt x="211824" y="1362669"/>
                  </a:lnTo>
                  <a:lnTo>
                    <a:pt x="0" y="1211580"/>
                  </a:lnTo>
                  <a:lnTo>
                    <a:pt x="0" y="0"/>
                  </a:lnTo>
                  <a:close/>
                </a:path>
              </a:pathLst>
            </a:custGeom>
            <a:solidFill>
              <a:srgbClr val="282D4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pitchFamily="-65" charset="0"/>
              </a:endParaRPr>
            </a:p>
          </p:txBody>
        </p:sp>
        <p:sp>
          <p:nvSpPr>
            <p:cNvPr id="15" name="Forme libre : forme 14">
              <a:extLst>
                <a:ext uri="{FF2B5EF4-FFF2-40B4-BE49-F238E27FC236}">
                  <a16:creationId xmlns:a16="http://schemas.microsoft.com/office/drawing/2014/main" id="{546407EA-4ECA-4C28-865C-DC98B4A538BD}"/>
                </a:ext>
              </a:extLst>
            </p:cNvPr>
            <p:cNvSpPr/>
            <p:nvPr userDrawn="1"/>
          </p:nvSpPr>
          <p:spPr bwMode="auto">
            <a:xfrm>
              <a:off x="0" y="5803529"/>
              <a:ext cx="1077934" cy="1054471"/>
            </a:xfrm>
            <a:custGeom>
              <a:avLst/>
              <a:gdLst>
                <a:gd name="connsiteX0" fmla="*/ 0 w 1077934"/>
                <a:gd name="connsiteY0" fmla="*/ 0 h 1054471"/>
                <a:gd name="connsiteX1" fmla="*/ 887196 w 1077934"/>
                <a:gd name="connsiteY1" fmla="*/ 632851 h 1054471"/>
                <a:gd name="connsiteX2" fmla="*/ 1074223 w 1077934"/>
                <a:gd name="connsiteY2" fmla="*/ 996248 h 1054471"/>
                <a:gd name="connsiteX3" fmla="*/ 1077934 w 1077934"/>
                <a:gd name="connsiteY3" fmla="*/ 1054471 h 1054471"/>
                <a:gd name="connsiteX4" fmla="*/ 405804 w 1077934"/>
                <a:gd name="connsiteY4" fmla="*/ 1054471 h 1054471"/>
                <a:gd name="connsiteX5" fmla="*/ 0 w 1077934"/>
                <a:gd name="connsiteY5" fmla="*/ 765020 h 1054471"/>
                <a:gd name="connsiteX6" fmla="*/ 0 w 1077934"/>
                <a:gd name="connsiteY6" fmla="*/ 0 h 1054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7934" h="1054471">
                  <a:moveTo>
                    <a:pt x="0" y="0"/>
                  </a:moveTo>
                  <a:lnTo>
                    <a:pt x="887196" y="632851"/>
                  </a:lnTo>
                  <a:cubicBezTo>
                    <a:pt x="979494" y="698636"/>
                    <a:pt x="1056431" y="852306"/>
                    <a:pt x="1074223" y="996248"/>
                  </a:cubicBezTo>
                  <a:lnTo>
                    <a:pt x="1077934" y="1054471"/>
                  </a:lnTo>
                  <a:lnTo>
                    <a:pt x="405804" y="1054471"/>
                  </a:lnTo>
                  <a:lnTo>
                    <a:pt x="0" y="765020"/>
                  </a:lnTo>
                  <a:lnTo>
                    <a:pt x="0" y="0"/>
                  </a:lnTo>
                  <a:close/>
                </a:path>
              </a:pathLst>
            </a:cu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pitchFamily="-65" charset="0"/>
              </a:endParaRPr>
            </a:p>
          </p:txBody>
        </p:sp>
      </p:grpSp>
      <p:sp>
        <p:nvSpPr>
          <p:cNvPr id="16" name="Rectangle 15">
            <a:extLst>
              <a:ext uri="{FF2B5EF4-FFF2-40B4-BE49-F238E27FC236}">
                <a16:creationId xmlns:a16="http://schemas.microsoft.com/office/drawing/2014/main" id="{4C36E15D-6C31-4E39-9079-573F94656AB7}"/>
              </a:ext>
            </a:extLst>
          </p:cNvPr>
          <p:cNvSpPr/>
          <p:nvPr userDrawn="1"/>
        </p:nvSpPr>
        <p:spPr>
          <a:xfrm>
            <a:off x="491802" y="498367"/>
            <a:ext cx="14124657" cy="20025730"/>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a:extLst>
              <a:ext uri="{FF2B5EF4-FFF2-40B4-BE49-F238E27FC236}">
                <a16:creationId xmlns:a16="http://schemas.microsoft.com/office/drawing/2014/main" id="{F6DBD514-7DB1-4A48-97CB-4E87A8D60F45}"/>
              </a:ext>
            </a:extLst>
          </p:cNvPr>
          <p:cNvSpPr txBox="1"/>
          <p:nvPr userDrawn="1"/>
        </p:nvSpPr>
        <p:spPr>
          <a:xfrm>
            <a:off x="2807147" y="20629487"/>
            <a:ext cx="11777918" cy="523220"/>
          </a:xfrm>
          <a:prstGeom prst="rect">
            <a:avLst/>
          </a:prstGeom>
          <a:noFill/>
        </p:spPr>
        <p:txBody>
          <a:bodyPr wrap="square" rtlCol="0">
            <a:spAutoFit/>
          </a:bodyPr>
          <a:lstStyle/>
          <a:p>
            <a:pPr algn="ctr"/>
            <a:r>
              <a:rPr lang="fr-FR" sz="2800" dirty="0">
                <a:solidFill>
                  <a:schemeClr val="bg1">
                    <a:lumMod val="75000"/>
                  </a:schemeClr>
                </a:solidFill>
              </a:rPr>
              <a:t>École nationale supérieure en systèmes avancés et réseaux</a:t>
            </a:r>
          </a:p>
        </p:txBody>
      </p:sp>
    </p:spTree>
    <p:extLst>
      <p:ext uri="{BB962C8B-B14F-4D97-AF65-F5344CB8AC3E}">
        <p14:creationId xmlns:p14="http://schemas.microsoft.com/office/powerpoint/2010/main" val="4016846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755968" y="850615"/>
            <a:ext cx="13607415" cy="3540125"/>
          </a:xfrm>
          <a:prstGeom prst="rect">
            <a:avLst/>
          </a:prstGeom>
        </p:spPr>
        <p:txBody>
          <a:bodyPr vert="horz" lIns="417643" tIns="208822" rIns="417643" bIns="208822" rtlCol="0" anchor="ctr">
            <a:normAutofit/>
          </a:bodyPr>
          <a:lstStyle/>
          <a:p>
            <a:r>
              <a:rPr lang="fr-FR"/>
              <a:t>Modifiez le style du titre</a:t>
            </a:r>
          </a:p>
        </p:txBody>
      </p:sp>
      <p:sp>
        <p:nvSpPr>
          <p:cNvPr id="3" name="Espace réservé du texte 2"/>
          <p:cNvSpPr>
            <a:spLocks noGrp="1"/>
          </p:cNvSpPr>
          <p:nvPr>
            <p:ph type="body" idx="1"/>
          </p:nvPr>
        </p:nvSpPr>
        <p:spPr>
          <a:xfrm>
            <a:off x="755968" y="4956177"/>
            <a:ext cx="13607415" cy="14017913"/>
          </a:xfrm>
          <a:prstGeom prst="rect">
            <a:avLst/>
          </a:prstGeom>
        </p:spPr>
        <p:txBody>
          <a:bodyPr vert="horz" lIns="417643" tIns="208822" rIns="417643" bIns="208822"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755967" y="19687030"/>
            <a:ext cx="3527849" cy="1130873"/>
          </a:xfrm>
          <a:prstGeom prst="rect">
            <a:avLst/>
          </a:prstGeom>
        </p:spPr>
        <p:txBody>
          <a:bodyPr vert="horz" lIns="417643" tIns="208822" rIns="417643" bIns="208822" rtlCol="0" anchor="ctr"/>
          <a:lstStyle>
            <a:lvl1pPr algn="l">
              <a:defRPr sz="2729">
                <a:solidFill>
                  <a:schemeClr val="tx1">
                    <a:tint val="75000"/>
                  </a:schemeClr>
                </a:solidFill>
              </a:defRPr>
            </a:lvl1pPr>
          </a:lstStyle>
          <a:p>
            <a:fld id="{08E871DA-F579-46FA-9023-BE8B9C723465}" type="datetimeFigureOut">
              <a:rPr lang="fr-FR" smtClean="0"/>
              <a:t>12/06/2023</a:t>
            </a:fld>
            <a:endParaRPr lang="fr-FR"/>
          </a:p>
        </p:txBody>
      </p:sp>
      <p:sp>
        <p:nvSpPr>
          <p:cNvPr id="5" name="Espace réservé du pied de page 4"/>
          <p:cNvSpPr>
            <a:spLocks noGrp="1"/>
          </p:cNvSpPr>
          <p:nvPr>
            <p:ph type="ftr" sz="quarter" idx="3"/>
          </p:nvPr>
        </p:nvSpPr>
        <p:spPr>
          <a:xfrm>
            <a:off x="5165778" y="19687030"/>
            <a:ext cx="4787794" cy="1130873"/>
          </a:xfrm>
          <a:prstGeom prst="rect">
            <a:avLst/>
          </a:prstGeom>
        </p:spPr>
        <p:txBody>
          <a:bodyPr vert="horz" lIns="417643" tIns="208822" rIns="417643" bIns="208822" rtlCol="0" anchor="ctr"/>
          <a:lstStyle>
            <a:lvl1pPr algn="ctr">
              <a:defRPr sz="2729">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10835534" y="19687030"/>
            <a:ext cx="3527849" cy="1130873"/>
          </a:xfrm>
          <a:prstGeom prst="rect">
            <a:avLst/>
          </a:prstGeom>
        </p:spPr>
        <p:txBody>
          <a:bodyPr vert="horz" lIns="417643" tIns="208822" rIns="417643" bIns="208822" rtlCol="0" anchor="ctr"/>
          <a:lstStyle>
            <a:lvl1pPr algn="r">
              <a:defRPr sz="2729">
                <a:solidFill>
                  <a:schemeClr val="tx1">
                    <a:tint val="75000"/>
                  </a:schemeClr>
                </a:solidFill>
              </a:defRPr>
            </a:lvl1pPr>
          </a:lstStyle>
          <a:p>
            <a:fld id="{814F15A6-1AF9-4A51-AB61-46750A6A63A1}" type="slidenum">
              <a:rPr lang="fr-FR" smtClean="0"/>
              <a:t>‹N°›</a:t>
            </a:fld>
            <a:endParaRPr lang="fr-FR"/>
          </a:p>
        </p:txBody>
      </p:sp>
    </p:spTree>
    <p:extLst>
      <p:ext uri="{BB962C8B-B14F-4D97-AF65-F5344CB8AC3E}">
        <p14:creationId xmlns:p14="http://schemas.microsoft.com/office/powerpoint/2010/main" val="17761961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2072345" rtl="0" eaLnBrk="1" latinLnBrk="0" hangingPunct="1">
        <a:spcBef>
          <a:spcPct val="0"/>
        </a:spcBef>
        <a:buNone/>
        <a:defRPr sz="9974" kern="1200">
          <a:solidFill>
            <a:schemeClr val="tx1"/>
          </a:solidFill>
          <a:latin typeface="+mj-lt"/>
          <a:ea typeface="+mj-ea"/>
          <a:cs typeface="+mj-cs"/>
        </a:defRPr>
      </a:lvl1pPr>
    </p:titleStyle>
    <p:bodyStyle>
      <a:lvl1pPr marL="777129" indent="-777129" algn="l" defTabSz="2072345" rtl="0" eaLnBrk="1" latinLnBrk="0" hangingPunct="1">
        <a:spcBef>
          <a:spcPct val="20000"/>
        </a:spcBef>
        <a:buFont typeface="Arial" panose="020B0604020202020204" pitchFamily="34" charset="0"/>
        <a:buChar char="•"/>
        <a:defRPr sz="7245" kern="1200">
          <a:solidFill>
            <a:schemeClr val="tx1"/>
          </a:solidFill>
          <a:latin typeface="+mn-lt"/>
          <a:ea typeface="+mn-ea"/>
          <a:cs typeface="+mn-cs"/>
        </a:defRPr>
      </a:lvl1pPr>
      <a:lvl2pPr marL="1683780" indent="-647608" algn="l" defTabSz="2072345" rtl="0" eaLnBrk="1" latinLnBrk="0" hangingPunct="1">
        <a:spcBef>
          <a:spcPct val="20000"/>
        </a:spcBef>
        <a:buFont typeface="Arial" panose="020B0604020202020204" pitchFamily="34" charset="0"/>
        <a:buChar char="–"/>
        <a:defRPr sz="6351" kern="1200">
          <a:solidFill>
            <a:schemeClr val="tx1"/>
          </a:solidFill>
          <a:latin typeface="+mn-lt"/>
          <a:ea typeface="+mn-ea"/>
          <a:cs typeface="+mn-cs"/>
        </a:defRPr>
      </a:lvl2pPr>
      <a:lvl3pPr marL="2590431" indent="-518086" algn="l" defTabSz="2072345" rtl="0" eaLnBrk="1" latinLnBrk="0" hangingPunct="1">
        <a:spcBef>
          <a:spcPct val="20000"/>
        </a:spcBef>
        <a:buFont typeface="Arial" panose="020B0604020202020204" pitchFamily="34" charset="0"/>
        <a:buChar char="•"/>
        <a:defRPr sz="5458" kern="1200">
          <a:solidFill>
            <a:schemeClr val="tx1"/>
          </a:solidFill>
          <a:latin typeface="+mn-lt"/>
          <a:ea typeface="+mn-ea"/>
          <a:cs typeface="+mn-cs"/>
        </a:defRPr>
      </a:lvl3pPr>
      <a:lvl4pPr marL="3626603" indent="-518086" algn="l" defTabSz="2072345" rtl="0" eaLnBrk="1" latinLnBrk="0" hangingPunct="1">
        <a:spcBef>
          <a:spcPct val="20000"/>
        </a:spcBef>
        <a:buFont typeface="Arial" panose="020B0604020202020204" pitchFamily="34" charset="0"/>
        <a:buChar char="–"/>
        <a:defRPr sz="4515" kern="1200">
          <a:solidFill>
            <a:schemeClr val="tx1"/>
          </a:solidFill>
          <a:latin typeface="+mn-lt"/>
          <a:ea typeface="+mn-ea"/>
          <a:cs typeface="+mn-cs"/>
        </a:defRPr>
      </a:lvl4pPr>
      <a:lvl5pPr marL="4662776" indent="-518086" algn="l" defTabSz="2072345" rtl="0" eaLnBrk="1" latinLnBrk="0" hangingPunct="1">
        <a:spcBef>
          <a:spcPct val="20000"/>
        </a:spcBef>
        <a:buFont typeface="Arial" panose="020B0604020202020204" pitchFamily="34" charset="0"/>
        <a:buChar char="»"/>
        <a:defRPr sz="4515" kern="1200">
          <a:solidFill>
            <a:schemeClr val="tx1"/>
          </a:solidFill>
          <a:latin typeface="+mn-lt"/>
          <a:ea typeface="+mn-ea"/>
          <a:cs typeface="+mn-cs"/>
        </a:defRPr>
      </a:lvl5pPr>
      <a:lvl6pPr marL="5698948" indent="-518086" algn="l" defTabSz="2072345" rtl="0" eaLnBrk="1" latinLnBrk="0" hangingPunct="1">
        <a:spcBef>
          <a:spcPct val="20000"/>
        </a:spcBef>
        <a:buFont typeface="Arial" panose="020B0604020202020204" pitchFamily="34" charset="0"/>
        <a:buChar char="•"/>
        <a:defRPr sz="4515" kern="1200">
          <a:solidFill>
            <a:schemeClr val="tx1"/>
          </a:solidFill>
          <a:latin typeface="+mn-lt"/>
          <a:ea typeface="+mn-ea"/>
          <a:cs typeface="+mn-cs"/>
        </a:defRPr>
      </a:lvl6pPr>
      <a:lvl7pPr marL="6735121" indent="-518086" algn="l" defTabSz="2072345" rtl="0" eaLnBrk="1" latinLnBrk="0" hangingPunct="1">
        <a:spcBef>
          <a:spcPct val="20000"/>
        </a:spcBef>
        <a:buFont typeface="Arial" panose="020B0604020202020204" pitchFamily="34" charset="0"/>
        <a:buChar char="•"/>
        <a:defRPr sz="4515" kern="1200">
          <a:solidFill>
            <a:schemeClr val="tx1"/>
          </a:solidFill>
          <a:latin typeface="+mn-lt"/>
          <a:ea typeface="+mn-ea"/>
          <a:cs typeface="+mn-cs"/>
        </a:defRPr>
      </a:lvl7pPr>
      <a:lvl8pPr marL="7771293" indent="-518086" algn="l" defTabSz="2072345" rtl="0" eaLnBrk="1" latinLnBrk="0" hangingPunct="1">
        <a:spcBef>
          <a:spcPct val="20000"/>
        </a:spcBef>
        <a:buFont typeface="Arial" panose="020B0604020202020204" pitchFamily="34" charset="0"/>
        <a:buChar char="•"/>
        <a:defRPr sz="4515" kern="1200">
          <a:solidFill>
            <a:schemeClr val="tx1"/>
          </a:solidFill>
          <a:latin typeface="+mn-lt"/>
          <a:ea typeface="+mn-ea"/>
          <a:cs typeface="+mn-cs"/>
        </a:defRPr>
      </a:lvl8pPr>
      <a:lvl9pPr marL="8807466" indent="-518086" algn="l" defTabSz="2072345" rtl="0" eaLnBrk="1" latinLnBrk="0" hangingPunct="1">
        <a:spcBef>
          <a:spcPct val="20000"/>
        </a:spcBef>
        <a:buFont typeface="Arial" panose="020B0604020202020204" pitchFamily="34" charset="0"/>
        <a:buChar char="•"/>
        <a:defRPr sz="4515" kern="1200">
          <a:solidFill>
            <a:schemeClr val="tx1"/>
          </a:solidFill>
          <a:latin typeface="+mn-lt"/>
          <a:ea typeface="+mn-ea"/>
          <a:cs typeface="+mn-cs"/>
        </a:defRPr>
      </a:lvl9pPr>
    </p:bodyStyle>
    <p:otherStyle>
      <a:defPPr>
        <a:defRPr lang="fr-FR"/>
      </a:defPPr>
      <a:lvl1pPr marL="0" algn="l" defTabSz="2072345" rtl="0" eaLnBrk="1" latinLnBrk="0" hangingPunct="1">
        <a:defRPr sz="4069" kern="1200">
          <a:solidFill>
            <a:schemeClr val="tx1"/>
          </a:solidFill>
          <a:latin typeface="+mn-lt"/>
          <a:ea typeface="+mn-ea"/>
          <a:cs typeface="+mn-cs"/>
        </a:defRPr>
      </a:lvl1pPr>
      <a:lvl2pPr marL="1036172" algn="l" defTabSz="2072345" rtl="0" eaLnBrk="1" latinLnBrk="0" hangingPunct="1">
        <a:defRPr sz="4069" kern="1200">
          <a:solidFill>
            <a:schemeClr val="tx1"/>
          </a:solidFill>
          <a:latin typeface="+mn-lt"/>
          <a:ea typeface="+mn-ea"/>
          <a:cs typeface="+mn-cs"/>
        </a:defRPr>
      </a:lvl2pPr>
      <a:lvl3pPr marL="2072345" algn="l" defTabSz="2072345" rtl="0" eaLnBrk="1" latinLnBrk="0" hangingPunct="1">
        <a:defRPr sz="4069" kern="1200">
          <a:solidFill>
            <a:schemeClr val="tx1"/>
          </a:solidFill>
          <a:latin typeface="+mn-lt"/>
          <a:ea typeface="+mn-ea"/>
          <a:cs typeface="+mn-cs"/>
        </a:defRPr>
      </a:lvl3pPr>
      <a:lvl4pPr marL="3108517" algn="l" defTabSz="2072345" rtl="0" eaLnBrk="1" latinLnBrk="0" hangingPunct="1">
        <a:defRPr sz="4069" kern="1200">
          <a:solidFill>
            <a:schemeClr val="tx1"/>
          </a:solidFill>
          <a:latin typeface="+mn-lt"/>
          <a:ea typeface="+mn-ea"/>
          <a:cs typeface="+mn-cs"/>
        </a:defRPr>
      </a:lvl4pPr>
      <a:lvl5pPr marL="4144690" algn="l" defTabSz="2072345" rtl="0" eaLnBrk="1" latinLnBrk="0" hangingPunct="1">
        <a:defRPr sz="4069" kern="1200">
          <a:solidFill>
            <a:schemeClr val="tx1"/>
          </a:solidFill>
          <a:latin typeface="+mn-lt"/>
          <a:ea typeface="+mn-ea"/>
          <a:cs typeface="+mn-cs"/>
        </a:defRPr>
      </a:lvl5pPr>
      <a:lvl6pPr marL="5180862" algn="l" defTabSz="2072345" rtl="0" eaLnBrk="1" latinLnBrk="0" hangingPunct="1">
        <a:defRPr sz="4069" kern="1200">
          <a:solidFill>
            <a:schemeClr val="tx1"/>
          </a:solidFill>
          <a:latin typeface="+mn-lt"/>
          <a:ea typeface="+mn-ea"/>
          <a:cs typeface="+mn-cs"/>
        </a:defRPr>
      </a:lvl6pPr>
      <a:lvl7pPr marL="6217035" algn="l" defTabSz="2072345" rtl="0" eaLnBrk="1" latinLnBrk="0" hangingPunct="1">
        <a:defRPr sz="4069" kern="1200">
          <a:solidFill>
            <a:schemeClr val="tx1"/>
          </a:solidFill>
          <a:latin typeface="+mn-lt"/>
          <a:ea typeface="+mn-ea"/>
          <a:cs typeface="+mn-cs"/>
        </a:defRPr>
      </a:lvl7pPr>
      <a:lvl8pPr marL="7253207" algn="l" defTabSz="2072345" rtl="0" eaLnBrk="1" latinLnBrk="0" hangingPunct="1">
        <a:defRPr sz="4069" kern="1200">
          <a:solidFill>
            <a:schemeClr val="tx1"/>
          </a:solidFill>
          <a:latin typeface="+mn-lt"/>
          <a:ea typeface="+mn-ea"/>
          <a:cs typeface="+mn-cs"/>
        </a:defRPr>
      </a:lvl8pPr>
      <a:lvl9pPr marL="8289379" algn="l" defTabSz="2072345" rtl="0" eaLnBrk="1" latinLnBrk="0" hangingPunct="1">
        <a:defRPr sz="40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8.png"/><Relationship Id="rId3" Type="http://schemas.openxmlformats.org/officeDocument/2006/relationships/hyperlink" Target="https://www.google.com/imgres?imgurl=https%3A%2F%2Fmedia.distrelec.com%2FWeb%2FWebShopImages%2Flandscape_large%2F1-%2F01%2FDigilent-471-042-30257271-01.jpg&amp;tbnid=_Zo-MqHX1iu1VM&amp;vet=12ahUKEwjMnemsupD_AhW2pycCHczAAfYQMygKegUIARDKAQ..i&amp;imgrefurl=https%3A%2F%2Fwww.distrelec.ch%2Fen%2Fusrp-b200-software-defined-cognitive-radio-fpga-development-board-with-enclosure-70mhz-6ghz-rf-usb-gpio-jtag-adc-digilent-471-042%2Fp%2F30257271&amp;docid=OrQcKdxwHKvnRM&amp;w=1020&amp;h=570&amp;q=usrp%20b200&amp;client=firefox-b-d&amp;ved=2ahUKEwjMnemsupD_AhW2pycCHczAAfYQMygKegUIARDKAQ" TargetMode="External"/><Relationship Id="rId7" Type="http://schemas.openxmlformats.org/officeDocument/2006/relationships/image" Target="../media/image3.png"/><Relationship Id="rId12" Type="http://schemas.openxmlformats.org/officeDocument/2006/relationships/hyperlink" Target="https://www.google.com/imgres?imgurl=https%3A%2F%2Fwww.python.org%2Fstatic%2Fcommunity_logos%2Fpython-logo-master-v3-TM-flattened.png&amp;tbnid=qL-WVdd5xikuuM&amp;vet=12ahUKEwj5i-zmupD_AhXymicCHRvnDZAQMygBegUIARDZAQ..i&amp;imgrefurl=https%3A%2F%2Fwww.python.org%2Fcommunity%2Flogos%2F&amp;docid=ZIk6oEy_LSc-sM&amp;w=601&amp;h=203&amp;q=python%20logo&amp;client=firefox-b-d&amp;ved=2ahUKEwj5i-zmupD_AhXymicCHRvnDZAQMygBegUIARDZAQ" TargetMode="External"/><Relationship Id="rId17" Type="http://schemas.openxmlformats.org/officeDocument/2006/relationships/image" Target="../media/image11.png"/><Relationship Id="rId2" Type="http://schemas.openxmlformats.org/officeDocument/2006/relationships/notesSlide" Target="../notesSlides/notesSlide1.xml"/><Relationship Id="rId16"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2.jpeg"/><Relationship Id="rId11" Type="http://schemas.openxmlformats.org/officeDocument/2006/relationships/image" Target="../media/image7.png"/><Relationship Id="rId5" Type="http://schemas.openxmlformats.org/officeDocument/2006/relationships/hyperlink" Target="https://www.google.com/imgres?imgurl=https%3A%2F%2Fassets.stickpng.com%2Fimages%2F621f8f94654abf384c30d63c.png&amp;tbnid=lhyvZbD-7BVkkM&amp;vet=12ahUKEwjXmNT2upD_AhUhokwKHbRxCv0QMygDegUIARDBAQ..i&amp;imgrefurl=https%3A%2F%2Fwww.stickpng.com%2Fimg%2Ficons-logos-emojis%2Ficonic-brands%2Fmatlab-logo&amp;docid=fn0DW9aWZyTNlM&amp;w=900&amp;h=660&amp;q=matlablogo&amp;client=firefox-b-d&amp;ved=2ahUKEwjXmNT2upD_AhUhokwKHbRxCv0QMygDegUIARDBAQ" TargetMode="External"/><Relationship Id="rId15" Type="http://schemas.openxmlformats.org/officeDocument/2006/relationships/image" Target="../media/image9.jpeg"/><Relationship Id="rId10" Type="http://schemas.openxmlformats.org/officeDocument/2006/relationships/image" Target="../media/image6.png"/><Relationship Id="rId4" Type="http://schemas.openxmlformats.org/officeDocument/2006/relationships/image" Target="../media/image1.jpeg"/><Relationship Id="rId9" Type="http://schemas.openxmlformats.org/officeDocument/2006/relationships/image" Target="../media/image5.png"/><Relationship Id="rId14" Type="http://schemas.openxmlformats.org/officeDocument/2006/relationships/hyperlink" Target="https://www.google.com/imgres?imgurl=https%3A%2F%2Fupload.wikimedia.org%2Fwikipedia%2Fcommons%2Fthumb%2F1%2F11%2FTensorFlowLogo.svg%2F1229px-TensorFlowLogo.svg.png&amp;tbnid=tsWbAk4ci1bpjM&amp;vet=12ahUKEwjl1IXbupD_AhUxpkwKHaJ4DygQMygDegUIARDEAQ..i&amp;imgrefurl=https%3A%2F%2Fcommons.wikimedia.org%2Fwiki%2FFile%3ATensorFlowLogo.svg&amp;docid=VPZYTSvdro6I6M&amp;w=1229&amp;h=1024&amp;q=tensorflow%20logo&amp;client=firefox-b-d&amp;ved=2ahUKEwjl1IXbupD_AhUxpkwKHaJ4DygQMygDegUIARDEAQ"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471-042 | Digilent USRP B200 Software-Defined/Cognitive Radio FPGA  Development Board with Enclosure, 70MHz ... 6GHz RF / USB 3.0 / GPIO / JTAG  / ADC | Distrelec Switzerland">
            <a:hlinkClick r:id="rId3"/>
            <a:extLst>
              <a:ext uri="{FF2B5EF4-FFF2-40B4-BE49-F238E27FC236}">
                <a16:creationId xmlns:a16="http://schemas.microsoft.com/office/drawing/2014/main" id="{5CCA2CAE-5E6E-41B8-94F0-1A7E7DBBD8B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520" r="6172" b="1002"/>
          <a:stretch/>
        </p:blipFill>
        <p:spPr bwMode="auto">
          <a:xfrm>
            <a:off x="11719201" y="18052846"/>
            <a:ext cx="2609112" cy="158417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Matlab logo transparent PNG - StickPNG">
            <a:hlinkClick r:id="rId5"/>
            <a:extLst>
              <a:ext uri="{FF2B5EF4-FFF2-40B4-BE49-F238E27FC236}">
                <a16:creationId xmlns:a16="http://schemas.microsoft.com/office/drawing/2014/main" id="{513A3E22-AED9-41E9-9F88-398F2D2BDAF2}"/>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9699" t="5211" r="18132" b="9574"/>
          <a:stretch/>
        </p:blipFill>
        <p:spPr bwMode="auto">
          <a:xfrm>
            <a:off x="11952163" y="15867321"/>
            <a:ext cx="1728192" cy="1733281"/>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p:cNvSpPr txBox="1"/>
          <p:nvPr/>
        </p:nvSpPr>
        <p:spPr>
          <a:xfrm>
            <a:off x="4391323" y="611263"/>
            <a:ext cx="10030057" cy="1446550"/>
          </a:xfrm>
          <a:prstGeom prst="rect">
            <a:avLst/>
          </a:prstGeom>
          <a:noFill/>
        </p:spPr>
        <p:txBody>
          <a:bodyPr wrap="square" rtlCol="0">
            <a:spAutoFit/>
          </a:bodyPr>
          <a:lstStyle/>
          <a:p>
            <a:pPr algn="ctr"/>
            <a:r>
              <a:rPr lang="fr-FR" sz="4400" b="1" dirty="0">
                <a:solidFill>
                  <a:srgbClr val="C6387B"/>
                </a:solidFill>
                <a:latin typeface="Calibri Light" panose="020F0302020204030204" pitchFamily="34" charset="0"/>
                <a:cs typeface="Calibri Light" panose="020F0302020204030204" pitchFamily="34" charset="0"/>
              </a:rPr>
              <a:t>Scanner Cellulaire 4G &amp; 5G innovant assisté par IA</a:t>
            </a:r>
          </a:p>
        </p:txBody>
      </p:sp>
      <p:sp>
        <p:nvSpPr>
          <p:cNvPr id="7" name="Rectangle 6"/>
          <p:cNvSpPr/>
          <p:nvPr/>
        </p:nvSpPr>
        <p:spPr>
          <a:xfrm>
            <a:off x="405350" y="2267447"/>
            <a:ext cx="14211109" cy="504625"/>
          </a:xfrm>
          <a:prstGeom prst="rect">
            <a:avLst/>
          </a:prstGeom>
        </p:spPr>
        <p:txBody>
          <a:bodyPr wrap="square">
            <a:spAutoFit/>
          </a:bodyPr>
          <a:lstStyle/>
          <a:p>
            <a:pPr algn="ctr"/>
            <a:r>
              <a:rPr lang="fr-FR" altLang="fr-FR" sz="2679" b="1" dirty="0">
                <a:solidFill>
                  <a:srgbClr val="1D2945"/>
                </a:solidFill>
                <a:latin typeface="+mj-lt"/>
                <a:ea typeface="Verdana" pitchFamily="34" charset="0"/>
                <a:cs typeface="Verdana" pitchFamily="34" charset="0"/>
              </a:rPr>
              <a:t>Auteurs : </a:t>
            </a:r>
            <a:r>
              <a:rPr lang="fr-FR" altLang="fr-FR" sz="2679" dirty="0">
                <a:solidFill>
                  <a:srgbClr val="1D2945"/>
                </a:solidFill>
                <a:latin typeface="+mj-lt"/>
                <a:ea typeface="Verdana" pitchFamily="34" charset="0"/>
                <a:cs typeface="Verdana" pitchFamily="34" charset="0"/>
              </a:rPr>
              <a:t>Léo VALETTE – Noé POINARD – Timothée ROUSSEAU – Mathis GRENIER</a:t>
            </a:r>
          </a:p>
        </p:txBody>
      </p:sp>
      <p:sp>
        <p:nvSpPr>
          <p:cNvPr id="16" name="Text Box 253"/>
          <p:cNvSpPr txBox="1">
            <a:spLocks noChangeArrowheads="1"/>
          </p:cNvSpPr>
          <p:nvPr/>
        </p:nvSpPr>
        <p:spPr bwMode="auto">
          <a:xfrm>
            <a:off x="574898" y="19993028"/>
            <a:ext cx="13969553" cy="492443"/>
          </a:xfrm>
          <a:prstGeom prst="rect">
            <a:avLst/>
          </a:prstGeom>
          <a:noFill/>
          <a:extLst/>
        </p:spPr>
        <p:txBody>
          <a:bodyPr wrap="square">
            <a:spAutoFit/>
          </a:bodyPr>
          <a:lstStyle>
            <a:defPPr>
              <a:defRPr lang="fr-FR"/>
            </a:defPPr>
            <a:lvl1pPr>
              <a:defRPr sz="2800" b="1">
                <a:solidFill>
                  <a:srgbClr val="96197D"/>
                </a:solidFill>
                <a:latin typeface="DIN" pitchFamily="50" charset="0"/>
              </a:defRPr>
            </a:lvl1pPr>
            <a:lvl2pPr marL="742950" indent="-285750" defTabSz="4176713">
              <a:defRPr sz="11000">
                <a:solidFill>
                  <a:schemeClr val="tx1"/>
                </a:solidFill>
                <a:latin typeface="Times" pitchFamily="18" charset="0"/>
              </a:defRPr>
            </a:lvl2pPr>
            <a:lvl3pPr marL="1143000" indent="-228600" defTabSz="4176713">
              <a:defRPr sz="11000">
                <a:solidFill>
                  <a:schemeClr val="tx1"/>
                </a:solidFill>
                <a:latin typeface="Times" pitchFamily="18" charset="0"/>
              </a:defRPr>
            </a:lvl3pPr>
            <a:lvl4pPr marL="1600200" indent="-228600" defTabSz="4176713">
              <a:defRPr sz="11000">
                <a:solidFill>
                  <a:schemeClr val="tx1"/>
                </a:solidFill>
                <a:latin typeface="Times" pitchFamily="18" charset="0"/>
              </a:defRPr>
            </a:lvl4pPr>
            <a:lvl5pPr marL="2057400" indent="-228600" defTabSz="4176713">
              <a:defRPr sz="11000">
                <a:solidFill>
                  <a:schemeClr val="tx1"/>
                </a:solidFill>
                <a:latin typeface="Times" pitchFamily="18" charset="0"/>
              </a:defRPr>
            </a:lvl5pPr>
            <a:lvl6pPr marL="2514600" indent="-228600" defTabSz="4176713" eaLnBrk="0" fontAlgn="base" hangingPunct="0">
              <a:spcBef>
                <a:spcPct val="0"/>
              </a:spcBef>
              <a:spcAft>
                <a:spcPct val="0"/>
              </a:spcAft>
              <a:defRPr sz="11000">
                <a:solidFill>
                  <a:schemeClr val="tx1"/>
                </a:solidFill>
                <a:latin typeface="Times" pitchFamily="18" charset="0"/>
              </a:defRPr>
            </a:lvl6pPr>
            <a:lvl7pPr marL="2971800" indent="-228600" defTabSz="4176713" eaLnBrk="0" fontAlgn="base" hangingPunct="0">
              <a:spcBef>
                <a:spcPct val="0"/>
              </a:spcBef>
              <a:spcAft>
                <a:spcPct val="0"/>
              </a:spcAft>
              <a:defRPr sz="11000">
                <a:solidFill>
                  <a:schemeClr val="tx1"/>
                </a:solidFill>
                <a:latin typeface="Times" pitchFamily="18" charset="0"/>
              </a:defRPr>
            </a:lvl7pPr>
            <a:lvl8pPr marL="3429000" indent="-228600" defTabSz="4176713" eaLnBrk="0" fontAlgn="base" hangingPunct="0">
              <a:spcBef>
                <a:spcPct val="0"/>
              </a:spcBef>
              <a:spcAft>
                <a:spcPct val="0"/>
              </a:spcAft>
              <a:defRPr sz="11000">
                <a:solidFill>
                  <a:schemeClr val="tx1"/>
                </a:solidFill>
                <a:latin typeface="Times" pitchFamily="18" charset="0"/>
              </a:defRPr>
            </a:lvl8pPr>
            <a:lvl9pPr marL="3886200" indent="-228600" defTabSz="4176713" eaLnBrk="0" fontAlgn="base" hangingPunct="0">
              <a:spcBef>
                <a:spcPct val="0"/>
              </a:spcBef>
              <a:spcAft>
                <a:spcPct val="0"/>
              </a:spcAft>
              <a:defRPr sz="11000">
                <a:solidFill>
                  <a:schemeClr val="tx1"/>
                </a:solidFill>
                <a:latin typeface="Times" pitchFamily="18" charset="0"/>
              </a:defRPr>
            </a:lvl9pPr>
          </a:lstStyle>
          <a:p>
            <a:pPr algn="ctr"/>
            <a:r>
              <a:rPr lang="fr-FR" altLang="fr-FR" sz="2600" dirty="0">
                <a:solidFill>
                  <a:srgbClr val="872B87"/>
                </a:solidFill>
                <a:latin typeface="+mj-lt"/>
                <a:cs typeface="Calibri Light" panose="020F0302020204030204" pitchFamily="34" charset="0"/>
              </a:rPr>
              <a:t>MOTS-CLÉS</a:t>
            </a:r>
            <a:r>
              <a:rPr lang="fr-FR" altLang="fr-FR" sz="2600" dirty="0">
                <a:solidFill>
                  <a:srgbClr val="E70F90"/>
                </a:solidFill>
                <a:latin typeface="+mj-lt"/>
                <a:cs typeface="Calibri Light" panose="020F0302020204030204" pitchFamily="34" charset="0"/>
              </a:rPr>
              <a:t> </a:t>
            </a:r>
            <a:r>
              <a:rPr lang="fr-FR" altLang="fr-FR" sz="2600" dirty="0">
                <a:solidFill>
                  <a:schemeClr val="tx1">
                    <a:lumMod val="50000"/>
                    <a:lumOff val="50000"/>
                  </a:schemeClr>
                </a:solidFill>
                <a:latin typeface="+mj-lt"/>
                <a:cs typeface="Calibri Light" panose="020F0302020204030204" pitchFamily="34" charset="0"/>
              </a:rPr>
              <a:t>: </a:t>
            </a:r>
            <a:r>
              <a:rPr lang="fr-FR" altLang="fr-FR" sz="2600" b="0" dirty="0">
                <a:solidFill>
                  <a:srgbClr val="282D46"/>
                </a:solidFill>
                <a:latin typeface="+mj-lt"/>
                <a:cs typeface="Calibri Light" panose="020F0302020204030204" pitchFamily="34" charset="0"/>
              </a:rPr>
              <a:t>USRP, Intelligence Artificielle, 4G &amp; 5G, Python, MATLAB</a:t>
            </a:r>
          </a:p>
        </p:txBody>
      </p:sp>
      <p:sp>
        <p:nvSpPr>
          <p:cNvPr id="31" name="ZoneTexte 30">
            <a:extLst>
              <a:ext uri="{FF2B5EF4-FFF2-40B4-BE49-F238E27FC236}">
                <a16:creationId xmlns:a16="http://schemas.microsoft.com/office/drawing/2014/main" id="{A5CA115C-93EE-414D-BEB0-874B3A92AC1C}"/>
              </a:ext>
            </a:extLst>
          </p:cNvPr>
          <p:cNvSpPr txBox="1"/>
          <p:nvPr/>
        </p:nvSpPr>
        <p:spPr>
          <a:xfrm>
            <a:off x="723180" y="3690425"/>
            <a:ext cx="7168347" cy="1569660"/>
          </a:xfrm>
          <a:prstGeom prst="rect">
            <a:avLst/>
          </a:prstGeom>
          <a:noFill/>
        </p:spPr>
        <p:txBody>
          <a:bodyPr wrap="square" rtlCol="0">
            <a:spAutoFit/>
          </a:bodyPr>
          <a:lstStyle/>
          <a:p>
            <a:pPr algn="just"/>
            <a:r>
              <a:rPr lang="fr-FR" sz="2400" dirty="0">
                <a:latin typeface="+mj-lt"/>
              </a:rPr>
              <a:t>La société AVANTIX est spécialisée dans l’architecture et l’ingénierie de systèmes critiques dans le domaine de la guerre électronique pour des services militaires et étatiques.</a:t>
            </a:r>
          </a:p>
        </p:txBody>
      </p:sp>
      <p:sp>
        <p:nvSpPr>
          <p:cNvPr id="32" name="ZoneTexte 31">
            <a:extLst>
              <a:ext uri="{FF2B5EF4-FFF2-40B4-BE49-F238E27FC236}">
                <a16:creationId xmlns:a16="http://schemas.microsoft.com/office/drawing/2014/main" id="{DC7A67ED-2C7C-4265-A1AD-66E3930A9B5A}"/>
              </a:ext>
            </a:extLst>
          </p:cNvPr>
          <p:cNvSpPr txBox="1"/>
          <p:nvPr/>
        </p:nvSpPr>
        <p:spPr>
          <a:xfrm>
            <a:off x="8439566" y="8156194"/>
            <a:ext cx="5585033" cy="3785652"/>
          </a:xfrm>
          <a:prstGeom prst="rect">
            <a:avLst/>
          </a:prstGeom>
          <a:noFill/>
        </p:spPr>
        <p:txBody>
          <a:bodyPr wrap="square" rtlCol="0">
            <a:spAutoFit/>
          </a:bodyPr>
          <a:lstStyle/>
          <a:p>
            <a:pPr algn="just"/>
            <a:r>
              <a:rPr lang="fr-FR" sz="2400" dirty="0">
                <a:latin typeface="+mj-lt"/>
              </a:rPr>
              <a:t>Le projet est découpé en 3 parties :</a:t>
            </a:r>
          </a:p>
          <a:p>
            <a:pPr marL="342900" indent="-342900" algn="just">
              <a:buFont typeface="Arial" panose="020B0604020202020204" pitchFamily="34" charset="0"/>
              <a:buChar char="•"/>
            </a:pPr>
            <a:r>
              <a:rPr lang="fr-FR" sz="2400" dirty="0">
                <a:latin typeface="+mj-lt"/>
              </a:rPr>
              <a:t>Développement de l’application scanner. L’acquisition des signaux se fait grâce à une plateforme SDR de type </a:t>
            </a:r>
            <a:r>
              <a:rPr lang="fr-FR" sz="2400" b="1" dirty="0">
                <a:latin typeface="+mj-lt"/>
              </a:rPr>
              <a:t>USRP</a:t>
            </a:r>
            <a:r>
              <a:rPr lang="fr-FR" sz="2400" dirty="0">
                <a:latin typeface="+mj-lt"/>
              </a:rPr>
              <a:t>.</a:t>
            </a:r>
          </a:p>
          <a:p>
            <a:pPr marL="342900" indent="-342900" algn="just">
              <a:buFont typeface="Arial" panose="020B0604020202020204" pitchFamily="34" charset="0"/>
              <a:buChar char="•"/>
            </a:pPr>
            <a:r>
              <a:rPr lang="fr-FR" sz="2400" dirty="0">
                <a:latin typeface="+mj-lt"/>
              </a:rPr>
              <a:t>Générations d’échantillons en grand nombre grâce à </a:t>
            </a:r>
            <a:r>
              <a:rPr lang="fr-FR" sz="2400" b="1" dirty="0">
                <a:latin typeface="+mj-lt"/>
              </a:rPr>
              <a:t>MATLAB</a:t>
            </a:r>
            <a:r>
              <a:rPr lang="fr-FR" sz="2400" dirty="0">
                <a:latin typeface="+mj-lt"/>
              </a:rPr>
              <a:t>, pour l’apprentissage des modèles IA.</a:t>
            </a:r>
          </a:p>
          <a:p>
            <a:pPr marL="342900" indent="-342900" algn="just">
              <a:buFont typeface="Arial" panose="020B0604020202020204" pitchFamily="34" charset="0"/>
              <a:buChar char="•"/>
            </a:pPr>
            <a:r>
              <a:rPr lang="fr-FR" sz="2400" dirty="0">
                <a:latin typeface="+mj-lt"/>
              </a:rPr>
              <a:t>Création et entrainement de modèles d’IA dans le but de détecter les </a:t>
            </a:r>
            <a:r>
              <a:rPr lang="fr-FR" sz="2400" b="1" dirty="0">
                <a:latin typeface="+mj-lt"/>
              </a:rPr>
              <a:t>cellules 4G &amp; 5G</a:t>
            </a:r>
            <a:r>
              <a:rPr lang="fr-FR" sz="2400" dirty="0">
                <a:latin typeface="+mj-lt"/>
              </a:rPr>
              <a:t>.</a:t>
            </a:r>
            <a:endParaRPr lang="fr-FR" sz="2400" dirty="0"/>
          </a:p>
        </p:txBody>
      </p:sp>
      <p:sp>
        <p:nvSpPr>
          <p:cNvPr id="33" name="ZoneTexte 32">
            <a:extLst>
              <a:ext uri="{FF2B5EF4-FFF2-40B4-BE49-F238E27FC236}">
                <a16:creationId xmlns:a16="http://schemas.microsoft.com/office/drawing/2014/main" id="{FA115BE6-0C0C-47C4-B2A6-DE9CF23F43FF}"/>
              </a:ext>
            </a:extLst>
          </p:cNvPr>
          <p:cNvSpPr txBox="1"/>
          <p:nvPr/>
        </p:nvSpPr>
        <p:spPr>
          <a:xfrm>
            <a:off x="704423" y="15996139"/>
            <a:ext cx="7169739" cy="3416320"/>
          </a:xfrm>
          <a:prstGeom prst="rect">
            <a:avLst/>
          </a:prstGeom>
          <a:noFill/>
        </p:spPr>
        <p:txBody>
          <a:bodyPr wrap="square" rtlCol="0">
            <a:spAutoFit/>
          </a:bodyPr>
          <a:lstStyle/>
          <a:p>
            <a:pPr algn="just"/>
            <a:r>
              <a:rPr lang="fr-FR" sz="2400" dirty="0">
                <a:latin typeface="+mj-lt"/>
              </a:rPr>
              <a:t>La faisabilité technique de la reconnaissance de technologie cellulaire grâce à l’IA a pu </a:t>
            </a:r>
            <a:r>
              <a:rPr lang="fr-FR" sz="2400">
                <a:latin typeface="+mj-lt"/>
              </a:rPr>
              <a:t>être démontrée. </a:t>
            </a:r>
            <a:r>
              <a:rPr lang="fr-FR" sz="2400" dirty="0">
                <a:latin typeface="+mj-lt"/>
              </a:rPr>
              <a:t>Le scanner paramétrable permet de détecter des cellules et d’en faire l’acquisition afin de les fournir au modèle d’IA. </a:t>
            </a:r>
          </a:p>
          <a:p>
            <a:pPr algn="just"/>
            <a:endParaRPr lang="fr-FR" sz="2400" dirty="0">
              <a:latin typeface="+mj-lt"/>
            </a:endParaRPr>
          </a:p>
          <a:p>
            <a:pPr algn="just"/>
            <a:r>
              <a:rPr lang="fr-FR" sz="2400" dirty="0">
                <a:latin typeface="+mj-lt"/>
              </a:rPr>
              <a:t>Ce projet de R&amp;D a permis d’explorer plusieurs solutions de détection de technologies de réseau cellulaire, ce qui laisse à AVANTIX la possibilité de les exploiter.</a:t>
            </a:r>
          </a:p>
        </p:txBody>
      </p:sp>
      <p:pic>
        <p:nvPicPr>
          <p:cNvPr id="15" name="Image 14">
            <a:extLst>
              <a:ext uri="{FF2B5EF4-FFF2-40B4-BE49-F238E27FC236}">
                <a16:creationId xmlns:a16="http://schemas.microsoft.com/office/drawing/2014/main" id="{EF6608B5-D9CC-4207-8A53-999700E245D2}"/>
              </a:ext>
            </a:extLst>
          </p:cNvPr>
          <p:cNvPicPr>
            <a:picLocks noChangeAspect="1"/>
          </p:cNvPicPr>
          <p:nvPr/>
        </p:nvPicPr>
        <p:blipFill rotWithShape="1">
          <a:blip r:embed="rId7">
            <a:extLst>
              <a:ext uri="{28A0092B-C50C-407E-A947-70E740481C1C}">
                <a14:useLocalDpi xmlns:a14="http://schemas.microsoft.com/office/drawing/2010/main" val="0"/>
              </a:ext>
            </a:extLst>
          </a:blip>
          <a:srcRect l="9663" t="32418" r="8871" b="31416"/>
          <a:stretch/>
        </p:blipFill>
        <p:spPr>
          <a:xfrm>
            <a:off x="704423" y="581370"/>
            <a:ext cx="3456384" cy="1534448"/>
          </a:xfrm>
          <a:prstGeom prst="rect">
            <a:avLst/>
          </a:prstGeom>
        </p:spPr>
      </p:pic>
      <p:cxnSp>
        <p:nvCxnSpPr>
          <p:cNvPr id="28" name="Connecteur droit 27">
            <a:extLst>
              <a:ext uri="{FF2B5EF4-FFF2-40B4-BE49-F238E27FC236}">
                <a16:creationId xmlns:a16="http://schemas.microsoft.com/office/drawing/2014/main" id="{5501B13D-7CE5-4AFD-A7C5-9E37ED9ED8D0}"/>
              </a:ext>
            </a:extLst>
          </p:cNvPr>
          <p:cNvCxnSpPr>
            <a:cxnSpLocks/>
          </p:cNvCxnSpPr>
          <p:nvPr/>
        </p:nvCxnSpPr>
        <p:spPr>
          <a:xfrm>
            <a:off x="646907" y="19852203"/>
            <a:ext cx="13774474" cy="0"/>
          </a:xfrm>
          <a:prstGeom prst="line">
            <a:avLst/>
          </a:prstGeom>
          <a:ln w="28575">
            <a:solidFill>
              <a:srgbClr val="282D46"/>
            </a:solidFill>
            <a:prstDash val="sysDot"/>
          </a:ln>
        </p:spPr>
        <p:style>
          <a:lnRef idx="1">
            <a:schemeClr val="accent1"/>
          </a:lnRef>
          <a:fillRef idx="0">
            <a:schemeClr val="accent1"/>
          </a:fillRef>
          <a:effectRef idx="0">
            <a:schemeClr val="accent1"/>
          </a:effectRef>
          <a:fontRef idx="minor">
            <a:schemeClr val="tx1"/>
          </a:fontRef>
        </p:style>
      </p:cxnSp>
      <p:cxnSp>
        <p:nvCxnSpPr>
          <p:cNvPr id="29" name="Connecteur droit 28">
            <a:extLst>
              <a:ext uri="{FF2B5EF4-FFF2-40B4-BE49-F238E27FC236}">
                <a16:creationId xmlns:a16="http://schemas.microsoft.com/office/drawing/2014/main" id="{58124F94-D81C-4B81-819F-CC9620EB6824}"/>
              </a:ext>
            </a:extLst>
          </p:cNvPr>
          <p:cNvCxnSpPr>
            <a:cxnSpLocks/>
          </p:cNvCxnSpPr>
          <p:nvPr/>
        </p:nvCxnSpPr>
        <p:spPr>
          <a:xfrm>
            <a:off x="672437" y="2186230"/>
            <a:ext cx="13774474" cy="0"/>
          </a:xfrm>
          <a:prstGeom prst="line">
            <a:avLst/>
          </a:prstGeom>
          <a:ln w="28575">
            <a:solidFill>
              <a:srgbClr val="282D46"/>
            </a:solidFill>
            <a:prstDash val="sysDot"/>
          </a:ln>
        </p:spPr>
        <p:style>
          <a:lnRef idx="1">
            <a:schemeClr val="accent1"/>
          </a:lnRef>
          <a:fillRef idx="0">
            <a:schemeClr val="accent1"/>
          </a:fillRef>
          <a:effectRef idx="0">
            <a:schemeClr val="accent1"/>
          </a:effectRef>
          <a:fontRef idx="minor">
            <a:schemeClr val="tx1"/>
          </a:fontRef>
        </p:style>
      </p:cxnSp>
      <p:grpSp>
        <p:nvGrpSpPr>
          <p:cNvPr id="22" name="Groupe 21">
            <a:extLst>
              <a:ext uri="{FF2B5EF4-FFF2-40B4-BE49-F238E27FC236}">
                <a16:creationId xmlns:a16="http://schemas.microsoft.com/office/drawing/2014/main" id="{AB4435A6-5C43-4221-9BBA-75EB28C0F559}"/>
              </a:ext>
            </a:extLst>
          </p:cNvPr>
          <p:cNvGrpSpPr/>
          <p:nvPr/>
        </p:nvGrpSpPr>
        <p:grpSpPr>
          <a:xfrm>
            <a:off x="718913" y="2915519"/>
            <a:ext cx="4887251" cy="584775"/>
            <a:chOff x="728208" y="3455583"/>
            <a:chExt cx="4887251" cy="584775"/>
          </a:xfrm>
        </p:grpSpPr>
        <p:sp>
          <p:nvSpPr>
            <p:cNvPr id="11" name="Rectangle 10"/>
            <p:cNvSpPr/>
            <p:nvPr/>
          </p:nvSpPr>
          <p:spPr>
            <a:xfrm>
              <a:off x="728208" y="3455583"/>
              <a:ext cx="4887251" cy="584775"/>
            </a:xfrm>
            <a:prstGeom prst="rect">
              <a:avLst/>
            </a:prstGeom>
            <a:solidFill>
              <a:srgbClr val="872B87"/>
            </a:solidFill>
          </p:spPr>
          <p:txBody>
            <a:bodyPr wrap="square">
              <a:spAutoFit/>
            </a:bodyPr>
            <a:lstStyle/>
            <a:p>
              <a:r>
                <a:rPr lang="fr-FR" altLang="fr-FR" sz="3200" b="1" dirty="0">
                  <a:solidFill>
                    <a:schemeClr val="bg1"/>
                  </a:solidFill>
                  <a:latin typeface="+mj-lt"/>
                </a:rPr>
                <a:t>      CONTEXTE ET OBJECTIF</a:t>
              </a:r>
              <a:endParaRPr lang="fr-FR" sz="3200" dirty="0">
                <a:solidFill>
                  <a:schemeClr val="bg1"/>
                </a:solidFill>
                <a:latin typeface="+mj-lt"/>
              </a:endParaRPr>
            </a:p>
          </p:txBody>
        </p:sp>
        <p:pic>
          <p:nvPicPr>
            <p:cNvPr id="21" name="Image 20">
              <a:extLst>
                <a:ext uri="{FF2B5EF4-FFF2-40B4-BE49-F238E27FC236}">
                  <a16:creationId xmlns:a16="http://schemas.microsoft.com/office/drawing/2014/main" id="{FD901493-DF9C-49A1-BC1E-F8FB329DF6D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2931" y="3569294"/>
              <a:ext cx="360040" cy="360040"/>
            </a:xfrm>
            <a:prstGeom prst="rect">
              <a:avLst/>
            </a:prstGeom>
          </p:spPr>
        </p:pic>
      </p:grpSp>
      <p:grpSp>
        <p:nvGrpSpPr>
          <p:cNvPr id="37" name="Groupe 36">
            <a:extLst>
              <a:ext uri="{FF2B5EF4-FFF2-40B4-BE49-F238E27FC236}">
                <a16:creationId xmlns:a16="http://schemas.microsoft.com/office/drawing/2014/main" id="{2821D39B-1B09-4BB8-97DD-99F6635A90EC}"/>
              </a:ext>
            </a:extLst>
          </p:cNvPr>
          <p:cNvGrpSpPr/>
          <p:nvPr/>
        </p:nvGrpSpPr>
        <p:grpSpPr>
          <a:xfrm>
            <a:off x="718913" y="7587328"/>
            <a:ext cx="6588880" cy="584775"/>
            <a:chOff x="574899" y="7360851"/>
            <a:chExt cx="6840760" cy="584775"/>
          </a:xfrm>
        </p:grpSpPr>
        <p:sp>
          <p:nvSpPr>
            <p:cNvPr id="13" name="Rectangle 12"/>
            <p:cNvSpPr/>
            <p:nvPr/>
          </p:nvSpPr>
          <p:spPr>
            <a:xfrm>
              <a:off x="574899" y="7360851"/>
              <a:ext cx="6840760" cy="584775"/>
            </a:xfrm>
            <a:prstGeom prst="rect">
              <a:avLst/>
            </a:prstGeom>
            <a:solidFill>
              <a:srgbClr val="872B87"/>
            </a:solidFill>
          </p:spPr>
          <p:txBody>
            <a:bodyPr wrap="square">
              <a:spAutoFit/>
            </a:bodyPr>
            <a:lstStyle/>
            <a:p>
              <a:r>
                <a:rPr lang="fr-FR" altLang="fr-FR" sz="3200" b="1" dirty="0">
                  <a:solidFill>
                    <a:schemeClr val="bg1"/>
                  </a:solidFill>
                </a:rPr>
                <a:t>      </a:t>
              </a:r>
              <a:r>
                <a:rPr lang="fr-FR" altLang="fr-FR" sz="3200" b="1" dirty="0">
                  <a:solidFill>
                    <a:schemeClr val="bg1"/>
                  </a:solidFill>
                  <a:latin typeface="+mj-lt"/>
                </a:rPr>
                <a:t>MÉTHODES ET DÉVELOPPEMENTS</a:t>
              </a:r>
              <a:endParaRPr lang="fr-FR" sz="3200" b="1" dirty="0">
                <a:solidFill>
                  <a:schemeClr val="bg1"/>
                </a:solidFill>
                <a:latin typeface="+mj-lt"/>
              </a:endParaRPr>
            </a:p>
          </p:txBody>
        </p:sp>
        <p:pic>
          <p:nvPicPr>
            <p:cNvPr id="35" name="Image 34">
              <a:extLst>
                <a:ext uri="{FF2B5EF4-FFF2-40B4-BE49-F238E27FC236}">
                  <a16:creationId xmlns:a16="http://schemas.microsoft.com/office/drawing/2014/main" id="{150320C1-F727-4B2F-B49F-1AD74CBEC93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82955" y="7467279"/>
              <a:ext cx="396000" cy="396000"/>
            </a:xfrm>
            <a:prstGeom prst="rect">
              <a:avLst/>
            </a:prstGeom>
          </p:spPr>
        </p:pic>
      </p:grpSp>
      <p:grpSp>
        <p:nvGrpSpPr>
          <p:cNvPr id="40" name="Groupe 39">
            <a:extLst>
              <a:ext uri="{FF2B5EF4-FFF2-40B4-BE49-F238E27FC236}">
                <a16:creationId xmlns:a16="http://schemas.microsoft.com/office/drawing/2014/main" id="{FB62F30C-6B55-4482-8079-0C2C04889166}"/>
              </a:ext>
            </a:extLst>
          </p:cNvPr>
          <p:cNvGrpSpPr/>
          <p:nvPr/>
        </p:nvGrpSpPr>
        <p:grpSpPr>
          <a:xfrm>
            <a:off x="718913" y="15204528"/>
            <a:ext cx="5616626" cy="584775"/>
            <a:chOff x="574899" y="14567015"/>
            <a:chExt cx="5544618" cy="584775"/>
          </a:xfrm>
        </p:grpSpPr>
        <p:sp>
          <p:nvSpPr>
            <p:cNvPr id="14" name="Rectangle 13"/>
            <p:cNvSpPr/>
            <p:nvPr/>
          </p:nvSpPr>
          <p:spPr>
            <a:xfrm>
              <a:off x="574899" y="14567015"/>
              <a:ext cx="5544618" cy="584775"/>
            </a:xfrm>
            <a:prstGeom prst="rect">
              <a:avLst/>
            </a:prstGeom>
            <a:solidFill>
              <a:srgbClr val="872B87"/>
            </a:solidFill>
          </p:spPr>
          <p:txBody>
            <a:bodyPr wrap="square">
              <a:spAutoFit/>
            </a:bodyPr>
            <a:lstStyle/>
            <a:p>
              <a:r>
                <a:rPr lang="fr-FR" altLang="fr-FR" sz="3200" b="1" dirty="0">
                  <a:solidFill>
                    <a:schemeClr val="bg1"/>
                  </a:solidFill>
                </a:rPr>
                <a:t>      </a:t>
              </a:r>
              <a:r>
                <a:rPr lang="fr-FR" sz="3200" b="1" dirty="0">
                  <a:solidFill>
                    <a:schemeClr val="bg1"/>
                  </a:solidFill>
                  <a:latin typeface="+mj-lt"/>
                </a:rPr>
                <a:t>RÉSULTATS ET CONCLUSIONS</a:t>
              </a:r>
            </a:p>
          </p:txBody>
        </p:sp>
        <p:pic>
          <p:nvPicPr>
            <p:cNvPr id="39" name="Image 38">
              <a:extLst>
                <a:ext uri="{FF2B5EF4-FFF2-40B4-BE49-F238E27FC236}">
                  <a16:creationId xmlns:a16="http://schemas.microsoft.com/office/drawing/2014/main" id="{CFD6AD91-6A41-4336-ABDF-8E1B630C31F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26841" y="14655393"/>
              <a:ext cx="396000" cy="396000"/>
            </a:xfrm>
            <a:prstGeom prst="rect">
              <a:avLst/>
            </a:prstGeom>
          </p:spPr>
        </p:pic>
      </p:grpSp>
      <p:pic>
        <p:nvPicPr>
          <p:cNvPr id="3" name="Image 2">
            <a:extLst>
              <a:ext uri="{FF2B5EF4-FFF2-40B4-BE49-F238E27FC236}">
                <a16:creationId xmlns:a16="http://schemas.microsoft.com/office/drawing/2014/main" id="{8D37B530-74DB-449E-9038-118972EB9307}"/>
              </a:ext>
            </a:extLst>
          </p:cNvPr>
          <p:cNvPicPr>
            <a:picLocks noChangeAspect="1"/>
          </p:cNvPicPr>
          <p:nvPr/>
        </p:nvPicPr>
        <p:blipFill rotWithShape="1">
          <a:blip r:embed="rId11">
            <a:extLst>
              <a:ext uri="{28A0092B-C50C-407E-A947-70E740481C1C}">
                <a14:useLocalDpi xmlns:a14="http://schemas.microsoft.com/office/drawing/2010/main" val="0"/>
              </a:ext>
            </a:extLst>
          </a:blip>
          <a:srcRect t="42060" b="43743"/>
          <a:stretch/>
        </p:blipFill>
        <p:spPr>
          <a:xfrm>
            <a:off x="8793341" y="3916634"/>
            <a:ext cx="4877481" cy="692461"/>
          </a:xfrm>
          <a:prstGeom prst="rect">
            <a:avLst/>
          </a:prstGeom>
        </p:spPr>
      </p:pic>
      <p:pic>
        <p:nvPicPr>
          <p:cNvPr id="1030" name="Picture 6" descr="The Python Logo | Python Software Foundation">
            <a:hlinkClick r:id="rId12"/>
            <a:extLst>
              <a:ext uri="{FF2B5EF4-FFF2-40B4-BE49-F238E27FC236}">
                <a16:creationId xmlns:a16="http://schemas.microsoft.com/office/drawing/2014/main" id="{262510AF-1EE0-4F5E-AB92-6CB0C913B5F6}"/>
              </a:ext>
            </a:extLst>
          </p:cNvPr>
          <p:cNvPicPr>
            <a:picLocks noChangeAspect="1" noChangeArrowheads="1"/>
          </p:cNvPicPr>
          <p:nvPr/>
        </p:nvPicPr>
        <p:blipFill rotWithShape="1">
          <a:blip r:embed="rId13">
            <a:extLst>
              <a:ext uri="{28A0092B-C50C-407E-A947-70E740481C1C}">
                <a14:useLocalDpi xmlns:a14="http://schemas.microsoft.com/office/drawing/2010/main" val="0"/>
              </a:ext>
            </a:extLst>
          </a:blip>
          <a:srcRect l="10228" t="8002" r="5773" b="25400"/>
          <a:stretch/>
        </p:blipFill>
        <p:spPr bwMode="auto">
          <a:xfrm>
            <a:off x="9215859" y="15349527"/>
            <a:ext cx="3096345" cy="83099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File:TensorFlowLogo.svg - Wikimedia Commons">
            <a:hlinkClick r:id="rId14"/>
            <a:extLst>
              <a:ext uri="{FF2B5EF4-FFF2-40B4-BE49-F238E27FC236}">
                <a16:creationId xmlns:a16="http://schemas.microsoft.com/office/drawing/2014/main" id="{9D9941AC-670A-4AD9-B89E-56C927EA3A1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816472" y="17241786"/>
            <a:ext cx="2418244" cy="2024576"/>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 3">
            <a:extLst>
              <a:ext uri="{FF2B5EF4-FFF2-40B4-BE49-F238E27FC236}">
                <a16:creationId xmlns:a16="http://schemas.microsoft.com/office/drawing/2014/main" id="{CC444649-47E4-4E2B-9D1C-615E2363E592}"/>
              </a:ext>
            </a:extLst>
          </p:cNvPr>
          <p:cNvPicPr>
            <a:picLocks noChangeAspect="1"/>
          </p:cNvPicPr>
          <p:nvPr/>
        </p:nvPicPr>
        <p:blipFill rotWithShape="1">
          <a:blip r:embed="rId16">
            <a:extLst>
              <a:ext uri="{28A0092B-C50C-407E-A947-70E740481C1C}">
                <a14:useLocalDpi xmlns:a14="http://schemas.microsoft.com/office/drawing/2010/main" val="0"/>
              </a:ext>
            </a:extLst>
          </a:blip>
          <a:srcRect l="8120" t="16903" r="6708" b="16687"/>
          <a:stretch/>
        </p:blipFill>
        <p:spPr>
          <a:xfrm>
            <a:off x="672437" y="8956922"/>
            <a:ext cx="7172614" cy="3145853"/>
          </a:xfrm>
          <a:prstGeom prst="rect">
            <a:avLst/>
          </a:prstGeom>
        </p:spPr>
      </p:pic>
      <p:sp>
        <p:nvSpPr>
          <p:cNvPr id="30" name="ZoneTexte 29">
            <a:extLst>
              <a:ext uri="{FF2B5EF4-FFF2-40B4-BE49-F238E27FC236}">
                <a16:creationId xmlns:a16="http://schemas.microsoft.com/office/drawing/2014/main" id="{06AB9856-1001-429F-9DAA-39D4D4EB00E6}"/>
              </a:ext>
            </a:extLst>
          </p:cNvPr>
          <p:cNvSpPr txBox="1"/>
          <p:nvPr/>
        </p:nvSpPr>
        <p:spPr>
          <a:xfrm>
            <a:off x="721046" y="12564704"/>
            <a:ext cx="7172614" cy="2308324"/>
          </a:xfrm>
          <a:prstGeom prst="rect">
            <a:avLst/>
          </a:prstGeom>
          <a:noFill/>
        </p:spPr>
        <p:txBody>
          <a:bodyPr wrap="square" rtlCol="0">
            <a:spAutoFit/>
          </a:bodyPr>
          <a:lstStyle/>
          <a:p>
            <a:pPr algn="just"/>
            <a:r>
              <a:rPr lang="fr-FR" sz="2400" dirty="0">
                <a:latin typeface="+mj-lt"/>
              </a:rPr>
              <a:t>L’application scanner ainsi que les différents modèles d’IA sont développés en Python. Nous utilisons les </a:t>
            </a:r>
            <a:r>
              <a:rPr lang="fr-FR" sz="2400" dirty="0" err="1">
                <a:latin typeface="+mj-lt"/>
              </a:rPr>
              <a:t>toolboxs</a:t>
            </a:r>
            <a:r>
              <a:rPr lang="fr-FR" sz="2400" dirty="0">
                <a:latin typeface="+mj-lt"/>
              </a:rPr>
              <a:t> LTE et 5G de MATLAB pour simuler des cellules en maitrisant tous les paramètres, nous pouvons ensuite simuler un canal de transmission pour ajouter du bruit et rendre les échantillons plus réalistes.</a:t>
            </a:r>
          </a:p>
        </p:txBody>
      </p:sp>
      <p:grpSp>
        <p:nvGrpSpPr>
          <p:cNvPr id="10" name="Groupe 9">
            <a:extLst>
              <a:ext uri="{FF2B5EF4-FFF2-40B4-BE49-F238E27FC236}">
                <a16:creationId xmlns:a16="http://schemas.microsoft.com/office/drawing/2014/main" id="{D7B78953-9639-4406-8E51-56349D03CC1C}"/>
              </a:ext>
            </a:extLst>
          </p:cNvPr>
          <p:cNvGrpSpPr/>
          <p:nvPr/>
        </p:nvGrpSpPr>
        <p:grpSpPr>
          <a:xfrm>
            <a:off x="8696128" y="12757457"/>
            <a:ext cx="5472609" cy="2024576"/>
            <a:chOff x="8408096" y="12508912"/>
            <a:chExt cx="5472609" cy="2024576"/>
          </a:xfrm>
        </p:grpSpPr>
        <p:pic>
          <p:nvPicPr>
            <p:cNvPr id="34" name="Image 33">
              <a:extLst>
                <a:ext uri="{FF2B5EF4-FFF2-40B4-BE49-F238E27FC236}">
                  <a16:creationId xmlns:a16="http://schemas.microsoft.com/office/drawing/2014/main" id="{64E64629-1EF0-45A2-8244-318D250C46E7}"/>
                </a:ext>
              </a:extLst>
            </p:cNvPr>
            <p:cNvPicPr>
              <a:picLocks noChangeAspect="1"/>
            </p:cNvPicPr>
            <p:nvPr/>
          </p:nvPicPr>
          <p:blipFill rotWithShape="1">
            <a:blip r:embed="rId17"/>
            <a:srcRect l="572" t="5663" r="1541" b="-20397"/>
            <a:stretch/>
          </p:blipFill>
          <p:spPr>
            <a:xfrm>
              <a:off x="8408096" y="12508912"/>
              <a:ext cx="5472609" cy="2024576"/>
            </a:xfrm>
            <a:prstGeom prst="rect">
              <a:avLst/>
            </a:prstGeom>
            <a:ln w="12700">
              <a:solidFill>
                <a:schemeClr val="tx1"/>
              </a:solidFill>
            </a:ln>
          </p:spPr>
        </p:pic>
        <p:sp>
          <p:nvSpPr>
            <p:cNvPr id="8" name="ZoneTexte 7">
              <a:extLst>
                <a:ext uri="{FF2B5EF4-FFF2-40B4-BE49-F238E27FC236}">
                  <a16:creationId xmlns:a16="http://schemas.microsoft.com/office/drawing/2014/main" id="{74041F38-59B2-4D94-99AD-630953848D37}"/>
                </a:ext>
              </a:extLst>
            </p:cNvPr>
            <p:cNvSpPr txBox="1"/>
            <p:nvPr/>
          </p:nvSpPr>
          <p:spPr>
            <a:xfrm>
              <a:off x="8408096" y="14060317"/>
              <a:ext cx="5472609" cy="400110"/>
            </a:xfrm>
            <a:prstGeom prst="rect">
              <a:avLst/>
            </a:prstGeom>
            <a:noFill/>
          </p:spPr>
          <p:txBody>
            <a:bodyPr wrap="square" rtlCol="0">
              <a:spAutoFit/>
            </a:bodyPr>
            <a:lstStyle/>
            <a:p>
              <a:pPr algn="ctr"/>
              <a:r>
                <a:rPr lang="fr-FR" sz="2000" dirty="0"/>
                <a:t>Spectre de cellule 4G</a:t>
              </a:r>
            </a:p>
          </p:txBody>
        </p:sp>
      </p:grpSp>
      <p:sp>
        <p:nvSpPr>
          <p:cNvPr id="17" name="ZoneTexte 16">
            <a:extLst>
              <a:ext uri="{FF2B5EF4-FFF2-40B4-BE49-F238E27FC236}">
                <a16:creationId xmlns:a16="http://schemas.microsoft.com/office/drawing/2014/main" id="{0390DD4A-0A85-49F6-82C1-0057FB7C9150}"/>
              </a:ext>
            </a:extLst>
          </p:cNvPr>
          <p:cNvSpPr txBox="1"/>
          <p:nvPr/>
        </p:nvSpPr>
        <p:spPr>
          <a:xfrm>
            <a:off x="718913" y="5536727"/>
            <a:ext cx="13521266" cy="1569660"/>
          </a:xfrm>
          <a:prstGeom prst="rect">
            <a:avLst/>
          </a:prstGeom>
          <a:noFill/>
        </p:spPr>
        <p:txBody>
          <a:bodyPr wrap="square" rtlCol="0">
            <a:spAutoFit/>
          </a:bodyPr>
          <a:lstStyle/>
          <a:p>
            <a:pPr algn="just"/>
            <a:r>
              <a:rPr lang="fr-FR" sz="2400" dirty="0">
                <a:latin typeface="+mj-lt"/>
              </a:rPr>
              <a:t>Au sein de sa division cellulaire, Avantix souhaite développer un « proof of concept » de </a:t>
            </a:r>
            <a:r>
              <a:rPr lang="fr-FR" sz="2400" b="1" dirty="0">
                <a:latin typeface="+mj-lt"/>
              </a:rPr>
              <a:t>scanner cellulaire 4G &amp; 5G</a:t>
            </a:r>
            <a:r>
              <a:rPr lang="fr-FR" sz="2400" dirty="0">
                <a:latin typeface="+mj-lt"/>
              </a:rPr>
              <a:t> basé sur une détermination des technologies grâce à un modèle d’</a:t>
            </a:r>
            <a:r>
              <a:rPr lang="fr-FR" sz="2400" b="1" dirty="0">
                <a:latin typeface="+mj-lt"/>
              </a:rPr>
              <a:t>intelligence artificielle</a:t>
            </a:r>
            <a:r>
              <a:rPr lang="fr-FR" sz="2400" dirty="0">
                <a:latin typeface="+mj-lt"/>
              </a:rPr>
              <a:t> (IA). Pour rappel, l’objectif premier d’un scanner cellulaire est d’obtenir l’ensemble des stations émettrices des opérateurs présents dans une zone géographique donnée.</a:t>
            </a:r>
          </a:p>
        </p:txBody>
      </p:sp>
    </p:spTree>
    <p:extLst>
      <p:ext uri="{BB962C8B-B14F-4D97-AF65-F5344CB8AC3E}">
        <p14:creationId xmlns:p14="http://schemas.microsoft.com/office/powerpoint/2010/main" val="221085302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2778</TotalTime>
  <Words>318</Words>
  <Application>Microsoft Office PowerPoint</Application>
  <PresentationFormat>Personnalisé</PresentationFormat>
  <Paragraphs>18</Paragraphs>
  <Slides>1</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Calibri</vt:lpstr>
      <vt:lpstr>Calibri Light</vt:lpstr>
      <vt:lpstr>Times</vt:lpstr>
      <vt:lpstr>Verdana</vt:lpstr>
      <vt:lpstr>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MAUFFAIT Elodie</dc:creator>
  <cp:lastModifiedBy>GRENIER Mathis</cp:lastModifiedBy>
  <cp:revision>177</cp:revision>
  <cp:lastPrinted>2017-01-17T09:47:24Z</cp:lastPrinted>
  <dcterms:created xsi:type="dcterms:W3CDTF">2017-01-12T13:42:31Z</dcterms:created>
  <dcterms:modified xsi:type="dcterms:W3CDTF">2023-06-12T14:45:02Z</dcterms:modified>
</cp:coreProperties>
</file>