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256" r:id="rId2"/>
    <p:sldId id="308" r:id="rId3"/>
    <p:sldId id="260" r:id="rId4"/>
    <p:sldId id="263" r:id="rId5"/>
    <p:sldId id="302" r:id="rId6"/>
    <p:sldId id="355" r:id="rId7"/>
    <p:sldId id="300" r:id="rId8"/>
    <p:sldId id="412" r:id="rId9"/>
    <p:sldId id="306" r:id="rId10"/>
    <p:sldId id="356" r:id="rId11"/>
    <p:sldId id="357" r:id="rId12"/>
    <p:sldId id="358" r:id="rId13"/>
    <p:sldId id="346" r:id="rId14"/>
    <p:sldId id="350" r:id="rId15"/>
    <p:sldId id="290" r:id="rId16"/>
    <p:sldId id="291" r:id="rId17"/>
    <p:sldId id="261" r:id="rId18"/>
    <p:sldId id="341" r:id="rId19"/>
    <p:sldId id="359" r:id="rId20"/>
    <p:sldId id="360" r:id="rId21"/>
    <p:sldId id="348" r:id="rId22"/>
    <p:sldId id="292" r:id="rId23"/>
    <p:sldId id="293" r:id="rId24"/>
    <p:sldId id="304" r:id="rId25"/>
    <p:sldId id="385" r:id="rId26"/>
    <p:sldId id="386" r:id="rId27"/>
    <p:sldId id="387" r:id="rId28"/>
    <p:sldId id="388" r:id="rId29"/>
    <p:sldId id="389" r:id="rId30"/>
    <p:sldId id="390" r:id="rId31"/>
    <p:sldId id="391" r:id="rId32"/>
    <p:sldId id="349" r:id="rId33"/>
    <p:sldId id="409" r:id="rId34"/>
    <p:sldId id="410" r:id="rId35"/>
    <p:sldId id="411" r:id="rId36"/>
    <p:sldId id="384" r:id="rId37"/>
    <p:sldId id="405" r:id="rId38"/>
    <p:sldId id="381" r:id="rId39"/>
    <p:sldId id="276" r:id="rId40"/>
    <p:sldId id="279" r:id="rId41"/>
    <p:sldId id="340" r:id="rId42"/>
    <p:sldId id="382" r:id="rId43"/>
    <p:sldId id="376" r:id="rId44"/>
    <p:sldId id="383" r:id="rId45"/>
    <p:sldId id="393" r:id="rId46"/>
    <p:sldId id="394" r:id="rId47"/>
    <p:sldId id="337" r:id="rId48"/>
    <p:sldId id="395" r:id="rId49"/>
    <p:sldId id="396" r:id="rId50"/>
    <p:sldId id="397" r:id="rId51"/>
    <p:sldId id="398" r:id="rId52"/>
    <p:sldId id="335" r:id="rId53"/>
    <p:sldId id="399" r:id="rId54"/>
    <p:sldId id="400" r:id="rId55"/>
    <p:sldId id="401" r:id="rId56"/>
    <p:sldId id="402" r:id="rId57"/>
    <p:sldId id="403" r:id="rId58"/>
    <p:sldId id="404" r:id="rId59"/>
    <p:sldId id="363" r:id="rId60"/>
    <p:sldId id="378" r:id="rId61"/>
    <p:sldId id="406" r:id="rId62"/>
    <p:sldId id="407" r:id="rId63"/>
    <p:sldId id="392" r:id="rId64"/>
    <p:sldId id="316" r:id="rId65"/>
    <p:sldId id="266" r:id="rId66"/>
    <p:sldId id="282" r:id="rId67"/>
    <p:sldId id="317" r:id="rId68"/>
    <p:sldId id="367" r:id="rId69"/>
    <p:sldId id="379" r:id="rId70"/>
    <p:sldId id="380" r:id="rId71"/>
    <p:sldId id="326" r:id="rId72"/>
    <p:sldId id="315" r:id="rId73"/>
    <p:sldId id="329" r:id="rId74"/>
    <p:sldId id="339" r:id="rId75"/>
    <p:sldId id="273" r:id="rId76"/>
    <p:sldId id="318" r:id="rId77"/>
    <p:sldId id="265" r:id="rId78"/>
    <p:sldId id="277" r:id="rId79"/>
    <p:sldId id="368" r:id="rId80"/>
    <p:sldId id="369" r:id="rId81"/>
    <p:sldId id="370" r:id="rId82"/>
    <p:sldId id="281" r:id="rId83"/>
    <p:sldId id="373" r:id="rId84"/>
    <p:sldId id="371" r:id="rId85"/>
    <p:sldId id="274" r:id="rId86"/>
    <p:sldId id="287" r:id="rId87"/>
    <p:sldId id="372" r:id="rId88"/>
    <p:sldId id="375" r:id="rId89"/>
    <p:sldId id="374" r:id="rId90"/>
    <p:sldId id="352" r:id="rId9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A81D2A03-FC9C-4A71-B90F-E9E92343B4D1}">
          <p14:sldIdLst>
            <p14:sldId id="256"/>
            <p14:sldId id="308"/>
          </p14:sldIdLst>
        </p14:section>
        <p14:section name="L'entreprise et le projet" id="{633176DC-A4D9-4FFC-A788-5D494D9FCAF9}">
          <p14:sldIdLst>
            <p14:sldId id="260"/>
            <p14:sldId id="263"/>
            <p14:sldId id="302"/>
            <p14:sldId id="355"/>
            <p14:sldId id="300"/>
            <p14:sldId id="412"/>
            <p14:sldId id="306"/>
            <p14:sldId id="356"/>
            <p14:sldId id="357"/>
            <p14:sldId id="358"/>
            <p14:sldId id="346"/>
            <p14:sldId id="350"/>
            <p14:sldId id="290"/>
            <p14:sldId id="291"/>
          </p14:sldIdLst>
        </p14:section>
        <p14:section name="Scanner" id="{60B20366-8F6A-45FF-BA3C-EF41F04CDEF1}">
          <p14:sldIdLst>
            <p14:sldId id="261"/>
            <p14:sldId id="341"/>
            <p14:sldId id="359"/>
            <p14:sldId id="360"/>
            <p14:sldId id="348"/>
            <p14:sldId id="292"/>
            <p14:sldId id="293"/>
            <p14:sldId id="304"/>
            <p14:sldId id="385"/>
            <p14:sldId id="386"/>
            <p14:sldId id="387"/>
            <p14:sldId id="388"/>
            <p14:sldId id="389"/>
            <p14:sldId id="390"/>
            <p14:sldId id="391"/>
            <p14:sldId id="349"/>
            <p14:sldId id="409"/>
            <p14:sldId id="410"/>
            <p14:sldId id="411"/>
            <p14:sldId id="384"/>
            <p14:sldId id="405"/>
            <p14:sldId id="381"/>
            <p14:sldId id="276"/>
            <p14:sldId id="279"/>
            <p14:sldId id="340"/>
            <p14:sldId id="382"/>
            <p14:sldId id="376"/>
            <p14:sldId id="383"/>
            <p14:sldId id="393"/>
            <p14:sldId id="394"/>
            <p14:sldId id="337"/>
            <p14:sldId id="395"/>
            <p14:sldId id="396"/>
            <p14:sldId id="397"/>
            <p14:sldId id="398"/>
            <p14:sldId id="335"/>
            <p14:sldId id="399"/>
            <p14:sldId id="400"/>
            <p14:sldId id="401"/>
            <p14:sldId id="402"/>
            <p14:sldId id="403"/>
            <p14:sldId id="404"/>
            <p14:sldId id="363"/>
            <p14:sldId id="378"/>
            <p14:sldId id="406"/>
            <p14:sldId id="407"/>
            <p14:sldId id="392"/>
          </p14:sldIdLst>
        </p14:section>
        <p14:section name="Organisation" id="{5909028A-F4C8-45BF-9594-B702F49B0639}">
          <p14:sldIdLst>
            <p14:sldId id="316"/>
            <p14:sldId id="266"/>
            <p14:sldId id="282"/>
            <p14:sldId id="317"/>
            <p14:sldId id="367"/>
            <p14:sldId id="379"/>
            <p14:sldId id="380"/>
            <p14:sldId id="326"/>
            <p14:sldId id="315"/>
          </p14:sldIdLst>
        </p14:section>
        <p14:section name="ANNEXE" id="{96D0C628-03D4-43B2-98AE-B15DD260BB5A}">
          <p14:sldIdLst>
            <p14:sldId id="329"/>
            <p14:sldId id="339"/>
            <p14:sldId id="273"/>
            <p14:sldId id="318"/>
            <p14:sldId id="265"/>
            <p14:sldId id="277"/>
            <p14:sldId id="368"/>
            <p14:sldId id="369"/>
            <p14:sldId id="370"/>
            <p14:sldId id="281"/>
            <p14:sldId id="373"/>
            <p14:sldId id="371"/>
            <p14:sldId id="274"/>
            <p14:sldId id="287"/>
            <p14:sldId id="372"/>
            <p14:sldId id="375"/>
            <p14:sldId id="374"/>
            <p14:sldId id="35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INARD Noe" initials="PN" lastIdx="1" clrIdx="0">
    <p:extLst>
      <p:ext uri="{19B8F6BF-5375-455C-9EA6-DF929625EA0E}">
        <p15:presenceInfo xmlns:p15="http://schemas.microsoft.com/office/powerpoint/2012/main" userId="POINARD No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handoutMaster" Target="handoutMasters/handoutMaster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ACAC48F-5E27-4FF1-8723-46BA3FE2EF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C38D5DA-C456-49B6-ACF5-CFD1A2F33E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CF0F8-1B61-42DC-923C-DCB53110766D}" type="datetimeFigureOut">
              <a:rPr lang="fr-FR" smtClean="0"/>
              <a:t>27/06/2023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BAB72C1-1A87-4071-8C50-30665FF808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8D6079C-1DE7-4727-B096-38D565B471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120A6-EE70-4C7B-A0C0-D619FECECE4F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78B202-A60E-4AC9-8392-98E55346A6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998" b="43224"/>
          <a:stretch/>
        </p:blipFill>
        <p:spPr>
          <a:xfrm>
            <a:off x="858056" y="5266063"/>
            <a:ext cx="4877481" cy="67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12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D8FD2-CEB1-4001-9226-2787378FD8EB}" type="datetimeFigureOut">
              <a:rPr lang="fr-FR" smtClean="0"/>
              <a:t>27/06/2023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23756-78FB-42B0-A6BE-892609EE20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56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436565-460E-4A79-A88C-EE72EDDB119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lvl="0"/>
            <a:fld id="{4E8026D8-28BC-486C-99ED-AA3671B99350}" type="slidenum">
              <a:t>90</a:t>
            </a:fld>
            <a:endParaRPr lang="fr-FR"/>
          </a:p>
        </p:txBody>
      </p:sp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BB5D7F9-0073-4E82-B5FE-FC8981400BD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3EA5775-9A26-4239-9D0B-76C8A87D0A0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>
            <a:spAutoFit/>
          </a:bodyPr>
          <a:lstStyle/>
          <a:p>
            <a:pPr rtl="0"/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F8D8F499-520C-436A-82A1-655334C136EF}" type="datetime1">
              <a:rPr lang="en-US" smtClean="0"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B18F4CD9-019A-4DF2-9BAB-EBC958B83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2158" b="44035"/>
          <a:stretch/>
        </p:blipFill>
        <p:spPr>
          <a:xfrm>
            <a:off x="9791797" y="6457309"/>
            <a:ext cx="2283568" cy="315291"/>
          </a:xfrm>
          <a:prstGeom prst="rect">
            <a:avLst/>
          </a:prstGeom>
        </p:spPr>
      </p:pic>
      <p:pic>
        <p:nvPicPr>
          <p:cNvPr id="16" name="Graphique 15">
            <a:extLst>
              <a:ext uri="{FF2B5EF4-FFF2-40B4-BE49-F238E27FC236}">
                <a16:creationId xmlns:a16="http://schemas.microsoft.com/office/drawing/2014/main" id="{DE5EAB2A-3DFF-4AAC-8900-1A79B0E9E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08989" y="6457309"/>
            <a:ext cx="909211" cy="356553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9DB01B3-A5D7-46F4-B11C-1C02E6124E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35" y="6432433"/>
            <a:ext cx="4985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BEBCF50A-76F6-40C7-BEB9-E8F54B5BA431}" type="datetime1">
              <a:rPr lang="en-US" smtClean="0"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34D7D51A-2C40-40F9-B05A-55D831E2A464}" type="datetime1">
              <a:rPr lang="en-US" smtClean="0"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BC74A522-0C65-45FD-AA3F-FECC6D05EC06}" type="datetime1">
              <a:rPr lang="en-US" smtClean="0"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7FEC6AD7-D3F4-49F2-8DEE-72FDBEA819C7}" type="datetime1">
              <a:rPr lang="en-US" smtClean="0"/>
              <a:t>6/27/2023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 12">
            <a:extLst>
              <a:ext uri="{FF2B5EF4-FFF2-40B4-BE49-F238E27FC236}">
                <a16:creationId xmlns:a16="http://schemas.microsoft.com/office/drawing/2014/main" id="{FB07DB84-F687-40CB-AAE3-657E2D91D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2158" b="44035"/>
          <a:stretch/>
        </p:blipFill>
        <p:spPr>
          <a:xfrm>
            <a:off x="9791797" y="6457309"/>
            <a:ext cx="2283568" cy="315291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CA2FD4C-A01E-47FE-8E6C-ADE0CB355C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08989" y="6457309"/>
            <a:ext cx="909211" cy="3565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4FF4EEC1-32D2-47F3-95F7-C28FF273F1F0}" type="datetime1">
              <a:rPr lang="en-US" smtClean="0"/>
              <a:t>6/27/2023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09C79D9F-C57C-4093-8B73-299AE7682DE7}" type="datetime1">
              <a:rPr lang="en-US" smtClean="0"/>
              <a:t>6/27/2023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91C40189-52B9-4A9D-B3F1-805D7858A435}" type="datetime1">
              <a:rPr lang="en-US" smtClean="0"/>
              <a:t>6/27/2023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6835468A-28DC-483A-8B5B-83193108B097}" type="datetime1">
              <a:rPr lang="en-US" smtClean="0"/>
              <a:t>6/27/2023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FA8193F-15BC-4B60-AE97-4773DA39B4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2158" b="44035"/>
          <a:stretch/>
        </p:blipFill>
        <p:spPr>
          <a:xfrm>
            <a:off x="9791797" y="6457309"/>
            <a:ext cx="2283568" cy="315291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3E25ACAE-8141-4D1C-9556-3A0FED4790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08989" y="6457309"/>
            <a:ext cx="909211" cy="3565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54DE799A-965D-4625-88D2-DF890096120D}" type="datetime1">
              <a:rPr lang="en-US" smtClean="0"/>
              <a:t>6/27/2023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3F155AC8-1718-4B79-AF38-56E989811A90}" type="datetime1">
              <a:rPr lang="en-US" smtClean="0"/>
              <a:t>6/27/2023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35" y="6432433"/>
            <a:ext cx="4985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>
            <a:extLst>
              <a:ext uri="{FF2B5EF4-FFF2-40B4-BE49-F238E27FC236}">
                <a16:creationId xmlns:a16="http://schemas.microsoft.com/office/drawing/2014/main" id="{1B48FCD2-6908-48E5-8F09-CE80829753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42158" b="44035"/>
          <a:stretch/>
        </p:blipFill>
        <p:spPr>
          <a:xfrm>
            <a:off x="9791797" y="6457309"/>
            <a:ext cx="2283568" cy="315291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29FAC13A-0BB1-41A0-BB21-2CDFFEEA2D9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08989" y="6457309"/>
            <a:ext cx="909211" cy="3565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sv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png"/><Relationship Id="rId7" Type="http://schemas.openxmlformats.org/officeDocument/2006/relationships/image" Target="../media/image129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g"/><Relationship Id="rId5" Type="http://schemas.openxmlformats.org/officeDocument/2006/relationships/image" Target="../media/image127.jpg"/><Relationship Id="rId4" Type="http://schemas.openxmlformats.org/officeDocument/2006/relationships/image" Target="../media/image126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webp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082D9A-6987-449C-A976-5311CE0A7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2088858"/>
            <a:ext cx="10058400" cy="2236253"/>
          </a:xfrm>
        </p:spPr>
        <p:txBody>
          <a:bodyPr/>
          <a:lstStyle/>
          <a:p>
            <a:r>
              <a:rPr lang="fr-FR" dirty="0"/>
              <a:t>Evaluation 3</a:t>
            </a:r>
            <a:br>
              <a:rPr lang="fr-FR" dirty="0"/>
            </a:br>
            <a:r>
              <a:rPr lang="fr-FR" dirty="0"/>
              <a:t>Projet Industriel 07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8DD42EF-B685-4B0E-A805-37EA2A6CFD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Léo valette – Noé Poinard</a:t>
            </a:r>
          </a:p>
          <a:p>
            <a:r>
              <a:rPr lang="fr-FR" dirty="0"/>
              <a:t>Timothée Rousseau – Mathis Grenier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5E18160-FEB8-46D0-AD5A-663FEBEB34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455" b="38950"/>
          <a:stretch/>
        </p:blipFill>
        <p:spPr>
          <a:xfrm>
            <a:off x="6897988" y="679469"/>
            <a:ext cx="4257692" cy="10471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7A7B72D-D560-4A1A-8E3B-DA0E65605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681998"/>
            <a:ext cx="3044997" cy="1088079"/>
          </a:xfrm>
          <a:prstGeom prst="rect">
            <a:avLst/>
          </a:prstGeom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7C05A3E-2B33-4593-ABCC-D07C9F553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342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1AB1E8-15FA-4E15-946E-C04E9B298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Réseaux cellulaire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9EBFEC94-22C8-4088-A238-91B92830A9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036" y="2174360"/>
            <a:ext cx="3638420" cy="2542836"/>
          </a:xfr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AA3E459-756C-4410-88B0-D4C88A265F05}"/>
              </a:ext>
            </a:extLst>
          </p:cNvPr>
          <p:cNvSpPr txBox="1"/>
          <p:nvPr/>
        </p:nvSpPr>
        <p:spPr>
          <a:xfrm>
            <a:off x="921292" y="4717196"/>
            <a:ext cx="2401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/>
              <a:t>Cellules d’un réseau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D310DC2-5967-4D6B-AABA-0D9C29716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353" y="2179035"/>
            <a:ext cx="1743075" cy="26289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F158094-A314-4EC5-ADD8-40B6CEFB1BCB}"/>
              </a:ext>
            </a:extLst>
          </p:cNvPr>
          <p:cNvSpPr txBox="1"/>
          <p:nvPr/>
        </p:nvSpPr>
        <p:spPr>
          <a:xfrm>
            <a:off x="5344421" y="2767985"/>
            <a:ext cx="2659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/>
              <a:t>Architecture physique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50C88A3-26C2-463D-80EF-935C3EF003C5}"/>
              </a:ext>
            </a:extLst>
          </p:cNvPr>
          <p:cNvSpPr txBox="1"/>
          <p:nvPr/>
        </p:nvSpPr>
        <p:spPr>
          <a:xfrm>
            <a:off x="9880353" y="4807935"/>
            <a:ext cx="1743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u="sng" dirty="0"/>
              <a:t>Station de base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58781F6-DF5E-4B4B-8350-F41A22F7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10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CB45AA-30D5-4289-A424-83914BABB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588" y="3137317"/>
            <a:ext cx="4916509" cy="285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371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0CE59-8881-452C-8C54-702836C27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Spécificités 4G &amp; 5G : MIB &amp; </a:t>
            </a:r>
            <a:r>
              <a:rPr lang="fr-FR" dirty="0" err="1"/>
              <a:t>SIBs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D53786-C7DE-471B-AD9B-94CFD6DB8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11</a:t>
            </a:fld>
            <a:endParaRPr lang="en-US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3ABBFD8D-BFBF-4D53-B25F-6010ABC182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41" y="1935237"/>
            <a:ext cx="8667918" cy="42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959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20DFBB-1BA4-4C8D-B73C-C8D437B3E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Spécificités 4G &amp; 5G : OFDM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FB896A-790B-4397-9E42-16DAE4D25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12</a:t>
            </a:fld>
            <a:endParaRPr lang="en-US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F13E433-03FB-438A-98F7-97BC55C67D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075147" y="1846263"/>
            <a:ext cx="8102032" cy="4022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235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5A37DB5D-1D20-4E77-ADBC-EB1DEA8B6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Détection d’OFDM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477BB42-7AC7-4A3A-B023-585172CF4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1B52D3E-FCFF-48DF-86B0-4D40B9DF6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253" y="2240756"/>
            <a:ext cx="10577491" cy="3005138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3FFF41D4-B6DA-410C-8F8A-756EB8F49365}"/>
              </a:ext>
            </a:extLst>
          </p:cNvPr>
          <p:cNvSpPr/>
          <p:nvPr/>
        </p:nvSpPr>
        <p:spPr>
          <a:xfrm>
            <a:off x="4827746" y="3843338"/>
            <a:ext cx="2597467" cy="16716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1C2A430-BE8C-470E-BEFA-13DE68FBACAA}"/>
              </a:ext>
            </a:extLst>
          </p:cNvPr>
          <p:cNvSpPr txBox="1"/>
          <p:nvPr/>
        </p:nvSpPr>
        <p:spPr>
          <a:xfrm>
            <a:off x="6496050" y="2462213"/>
            <a:ext cx="1290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Modulation OFDM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D8483F9-3E52-48C5-9841-5A2F6EACB396}"/>
              </a:ext>
            </a:extLst>
          </p:cNvPr>
          <p:cNvCxnSpPr/>
          <p:nvPr/>
        </p:nvCxnSpPr>
        <p:spPr>
          <a:xfrm flipV="1">
            <a:off x="6577013" y="3108544"/>
            <a:ext cx="285750" cy="77765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26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169B88-A15B-49DC-8E05-7FCD9011D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Détection d’OFDM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1260B56-43E9-404C-8CC3-062A624AF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56"/>
          <a:stretch/>
        </p:blipFill>
        <p:spPr>
          <a:xfrm>
            <a:off x="1340456" y="1855164"/>
            <a:ext cx="4200108" cy="2239663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A628F2-D39C-42B2-BE39-A2D7A4188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3DA9721-E437-46A8-B4FB-650433547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32" b="1246"/>
          <a:stretch/>
        </p:blipFill>
        <p:spPr>
          <a:xfrm>
            <a:off x="5883462" y="1855164"/>
            <a:ext cx="4305314" cy="22396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24E74A2-ECEE-4C25-914F-1594A8FC9B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38" b="1192"/>
          <a:stretch/>
        </p:blipFill>
        <p:spPr>
          <a:xfrm>
            <a:off x="1393062" y="4094827"/>
            <a:ext cx="4200106" cy="21931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0CB4903-D4FA-446B-82F0-BFF25F300F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17" b="1107"/>
          <a:stretch/>
        </p:blipFill>
        <p:spPr>
          <a:xfrm>
            <a:off x="5936066" y="4094827"/>
            <a:ext cx="4200106" cy="217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38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6FA88B-B318-46E9-88A8-0C1474A41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Distribution des </a:t>
            </a:r>
            <a:r>
              <a:rPr lang="fr-FR" u="sng" dirty="0"/>
              <a:t>bandes de fréquence </a:t>
            </a:r>
            <a:r>
              <a:rPr lang="fr-FR" dirty="0"/>
              <a:t>par </a:t>
            </a:r>
            <a:r>
              <a:rPr lang="fr-FR" u="sng" dirty="0"/>
              <a:t>opérateur</a:t>
            </a:r>
            <a:r>
              <a:rPr lang="fr-FR" dirty="0"/>
              <a:t> en </a:t>
            </a:r>
            <a:r>
              <a:rPr lang="fr-FR" u="sng" dirty="0"/>
              <a:t>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F3A3E7F-EFD0-46C0-8982-F04A90D5DD8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46550" t="41850" r="10783" b="13701"/>
          <a:stretch>
            <a:fillRect/>
          </a:stretch>
        </p:blipFill>
        <p:spPr>
          <a:xfrm>
            <a:off x="1097280" y="1821975"/>
            <a:ext cx="6573090" cy="438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B32F4F-FC26-4E15-A608-19AA63148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596" y="2628832"/>
            <a:ext cx="3277057" cy="97168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7CB441-0507-4E78-8167-8EE6A0C6D1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536" y="4267133"/>
            <a:ext cx="3953427" cy="114316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244D435-EDFC-40DC-8278-B13CA98A5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20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4465F4-7842-4367-B29D-6D7C17D97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Exemple: La bande des 700Mhz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7C2697-7A71-42BA-AC50-C7F9D6F6B4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8634" t="7464" r="8314" b="5540"/>
          <a:stretch/>
        </p:blipFill>
        <p:spPr>
          <a:xfrm>
            <a:off x="561974" y="3111500"/>
            <a:ext cx="11068052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BD59169-F6E2-4CA9-A92D-EFFB5FFE4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785" y="1887691"/>
            <a:ext cx="9749790" cy="1141260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B804F82-8B12-4685-ABD9-05C37A0E1151}"/>
              </a:ext>
            </a:extLst>
          </p:cNvPr>
          <p:cNvCxnSpPr>
            <a:cxnSpLocks/>
          </p:cNvCxnSpPr>
          <p:nvPr/>
        </p:nvCxnSpPr>
        <p:spPr>
          <a:xfrm>
            <a:off x="2952925" y="2164360"/>
            <a:ext cx="0" cy="3590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705BC5F-8699-43CF-97A3-E3FC91D55481}"/>
              </a:ext>
            </a:extLst>
          </p:cNvPr>
          <p:cNvCxnSpPr>
            <a:cxnSpLocks/>
          </p:cNvCxnSpPr>
          <p:nvPr/>
        </p:nvCxnSpPr>
        <p:spPr>
          <a:xfrm>
            <a:off x="6200862" y="2164360"/>
            <a:ext cx="0" cy="3590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683AC946-88C1-455F-A594-CB49371707AD}"/>
              </a:ext>
            </a:extLst>
          </p:cNvPr>
          <p:cNvCxnSpPr>
            <a:cxnSpLocks/>
          </p:cNvCxnSpPr>
          <p:nvPr/>
        </p:nvCxnSpPr>
        <p:spPr>
          <a:xfrm>
            <a:off x="7811548" y="2164360"/>
            <a:ext cx="0" cy="3590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8F23CC4-197A-40AB-85AA-9AD3747BD078}"/>
              </a:ext>
            </a:extLst>
          </p:cNvPr>
          <p:cNvCxnSpPr>
            <a:cxnSpLocks/>
          </p:cNvCxnSpPr>
          <p:nvPr/>
        </p:nvCxnSpPr>
        <p:spPr>
          <a:xfrm>
            <a:off x="1327785" y="2164360"/>
            <a:ext cx="0" cy="3590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233203F-428D-483A-88B4-515B1C44131B}"/>
              </a:ext>
            </a:extLst>
          </p:cNvPr>
          <p:cNvCxnSpPr>
            <a:cxnSpLocks/>
          </p:cNvCxnSpPr>
          <p:nvPr/>
        </p:nvCxnSpPr>
        <p:spPr>
          <a:xfrm>
            <a:off x="11077575" y="2164360"/>
            <a:ext cx="0" cy="35904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9C5D65B-0F97-4615-80E6-009F1B998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413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A0B6F5-DF4C-4526-A2AE-FEF5C48B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Scanner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447CA4-AB7A-47C5-852F-1E19B3213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4453127"/>
            <a:ext cx="10058400" cy="1979306"/>
          </a:xfrm>
        </p:spPr>
        <p:txBody>
          <a:bodyPr>
            <a:normAutofit fontScale="85000" lnSpcReduction="20000"/>
          </a:bodyPr>
          <a:lstStyle/>
          <a:p>
            <a:pPr marL="857250" lvl="1" indent="-400050">
              <a:buFont typeface="+mj-lt"/>
              <a:buAutoNum type="alphaUcPeriod"/>
            </a:pPr>
            <a:r>
              <a:rPr lang="fr-FR" sz="2000" dirty="0"/>
              <a:t>Paramétrage scan / </a:t>
            </a:r>
            <a:r>
              <a:rPr lang="fr-FR" sz="2000" dirty="0" err="1"/>
              <a:t>Parsing</a:t>
            </a:r>
            <a:endParaRPr lang="fr-FR" sz="2000" dirty="0"/>
          </a:p>
          <a:p>
            <a:pPr marL="857250" lvl="1" indent="-400050">
              <a:buFont typeface="+mj-lt"/>
              <a:buAutoNum type="alphaUcPeriod"/>
            </a:pPr>
            <a:r>
              <a:rPr lang="fr-FR" sz="2000" dirty="0"/>
              <a:t>Scan : Acquisition des signaux</a:t>
            </a:r>
          </a:p>
          <a:p>
            <a:pPr marL="857250" lvl="1" indent="-400050">
              <a:buFont typeface="+mj-lt"/>
              <a:buAutoNum type="alphaUcPeriod"/>
            </a:pPr>
            <a:r>
              <a:rPr lang="fr-FR" sz="2000" dirty="0"/>
              <a:t>Mise en forme des signaux</a:t>
            </a:r>
          </a:p>
          <a:p>
            <a:pPr marL="857250" lvl="1" indent="-400050">
              <a:buFont typeface="+mj-lt"/>
              <a:buAutoNum type="alphaUcPeriod"/>
            </a:pPr>
            <a:r>
              <a:rPr lang="fr-FR" sz="2000" dirty="0"/>
              <a:t>Détection OFDM</a:t>
            </a:r>
          </a:p>
          <a:p>
            <a:pPr marL="857250" lvl="1" indent="-400050">
              <a:buFont typeface="+mj-lt"/>
              <a:buAutoNum type="alphaUcPeriod"/>
            </a:pPr>
            <a:r>
              <a:rPr lang="fr-FR" sz="2000" dirty="0"/>
              <a:t>Classification technologie 4G / 5G</a:t>
            </a:r>
          </a:p>
          <a:p>
            <a:pPr marL="857250" lvl="1" indent="-400050">
              <a:buFont typeface="+mj-lt"/>
              <a:buAutoNum type="alphaUcPeriod"/>
            </a:pPr>
            <a:r>
              <a:rPr lang="fr-FR" sz="2000" dirty="0"/>
              <a:t>Récupération du paramétrage des cellules </a:t>
            </a:r>
          </a:p>
          <a:p>
            <a:pPr marL="857250" lvl="1" indent="-400050">
              <a:buFont typeface="+mj-lt"/>
              <a:buAutoNum type="alphaUcPeriod"/>
            </a:pPr>
            <a:r>
              <a:rPr lang="fr-FR" sz="2000" dirty="0"/>
              <a:t>Sortie du scanner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EACBA6-3E7C-4524-83BE-B08987D68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072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8DEA543-5472-4059-8D63-69F582B37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568" y="0"/>
            <a:ext cx="9841493" cy="626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B74C7F-336C-44CD-9427-E9A4528B5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DEB5246-9DAE-4DF0-B933-0694A79EEF24}"/>
              </a:ext>
            </a:extLst>
          </p:cNvPr>
          <p:cNvSpPr txBox="1"/>
          <p:nvPr/>
        </p:nvSpPr>
        <p:spPr>
          <a:xfrm>
            <a:off x="256831" y="405687"/>
            <a:ext cx="35182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Structure du scanner :</a:t>
            </a:r>
          </a:p>
        </p:txBody>
      </p:sp>
    </p:spTree>
    <p:extLst>
      <p:ext uri="{BB962C8B-B14F-4D97-AF65-F5344CB8AC3E}">
        <p14:creationId xmlns:p14="http://schemas.microsoft.com/office/powerpoint/2010/main" val="1428362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1A4BFF-A14F-412F-82B3-437056639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Paramétrage scan / </a:t>
            </a:r>
            <a:r>
              <a:rPr lang="fr-FR" dirty="0" err="1"/>
              <a:t>Parsing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C28068-5385-48B7-870B-3C1BE095B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19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A4FDBD-BF23-4917-8AEF-783CB64CC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9343" y="3363000"/>
            <a:ext cx="5020376" cy="284837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422165C-E4A0-4CC1-BFB5-B5C91D0E8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2" y="1935892"/>
            <a:ext cx="60483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F120E0EF-9E5A-4A42-A718-AC8D0E7BAE3B}"/>
              </a:ext>
            </a:extLst>
          </p:cNvPr>
          <p:cNvGrpSpPr/>
          <p:nvPr/>
        </p:nvGrpSpPr>
        <p:grpSpPr>
          <a:xfrm>
            <a:off x="8338655" y="159391"/>
            <a:ext cx="3596514" cy="2290908"/>
            <a:chOff x="8338655" y="159391"/>
            <a:chExt cx="3596514" cy="229090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BAE111C-8878-499F-8EC1-98F1D29131E4}"/>
                </a:ext>
              </a:extLst>
            </p:cNvPr>
            <p:cNvSpPr/>
            <p:nvPr/>
          </p:nvSpPr>
          <p:spPr>
            <a:xfrm>
              <a:off x="8338655" y="159391"/>
              <a:ext cx="3596513" cy="22909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BD144CCD-8EF7-41C0-9396-49A895525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8657" y="159391"/>
              <a:ext cx="3596512" cy="22909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592DF29-7320-4AB2-A70C-C2C3C10FB85B}"/>
              </a:ext>
            </a:extLst>
          </p:cNvPr>
          <p:cNvSpPr/>
          <p:nvPr/>
        </p:nvSpPr>
        <p:spPr>
          <a:xfrm>
            <a:off x="8724122" y="159390"/>
            <a:ext cx="1119674" cy="10535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285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F71A1-4731-4B5C-8ECA-6AAFF2706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L’équipe projet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960826E-0B27-4993-B734-ED0E5DB94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41" t="41308" r="10621" b="2439"/>
          <a:stretch/>
        </p:blipFill>
        <p:spPr>
          <a:xfrm>
            <a:off x="2547456" y="1970296"/>
            <a:ext cx="7097087" cy="4027834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9EB0E8C-98A5-455B-98E2-A9C70402C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899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677C09-FD19-4344-A184-ED32418C7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Scan : Acquisition des signaux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AD4F0C-862A-4436-9A73-8D9F71A17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20</a:t>
            </a:fld>
            <a:endParaRPr lang="en-US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EBB900A-18B9-4C57-AEB6-67D4281B5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11" y="1822595"/>
            <a:ext cx="8263978" cy="46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6885CD08-B64B-4C95-A0F4-89BBC6374A50}"/>
              </a:ext>
            </a:extLst>
          </p:cNvPr>
          <p:cNvGrpSpPr>
            <a:grpSpLocks noChangeAspect="1"/>
          </p:cNvGrpSpPr>
          <p:nvPr/>
        </p:nvGrpSpPr>
        <p:grpSpPr>
          <a:xfrm>
            <a:off x="9367935" y="159391"/>
            <a:ext cx="2567234" cy="1635277"/>
            <a:chOff x="8338655" y="159391"/>
            <a:chExt cx="3596514" cy="22909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8CF2B8-3360-4471-8911-7677F5EAC4DA}"/>
                </a:ext>
              </a:extLst>
            </p:cNvPr>
            <p:cNvSpPr/>
            <p:nvPr/>
          </p:nvSpPr>
          <p:spPr>
            <a:xfrm>
              <a:off x="8338655" y="159391"/>
              <a:ext cx="3596513" cy="22909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8F7A047-75B1-42CE-AA81-820C8A1D5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8657" y="159391"/>
              <a:ext cx="3596512" cy="22909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BF2F0137-AADB-45CD-B8FD-F4C32A7F9623}"/>
              </a:ext>
            </a:extLst>
          </p:cNvPr>
          <p:cNvSpPr/>
          <p:nvPr/>
        </p:nvSpPr>
        <p:spPr>
          <a:xfrm>
            <a:off x="9367934" y="1017036"/>
            <a:ext cx="1306286" cy="4478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3975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EDD4AE19-99B5-4FF4-A295-C1E971F39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Acquisition :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564672A-1046-4D36-A3C1-D9BF40BE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402A28-78ED-4EB1-8865-E2436A423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0" t="11631" r="8999" b="6561"/>
          <a:stretch/>
        </p:blipFill>
        <p:spPr>
          <a:xfrm>
            <a:off x="2080470" y="1951976"/>
            <a:ext cx="7675926" cy="393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21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641474-0B66-4712-AD96-5C2807284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Détection de pics avec une dérivé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EBD8DC3-D5EA-4A53-9E60-24A260D74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22</a:t>
            </a:fld>
            <a:endParaRPr lang="en-US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A5F90558-FBBC-498C-80C9-329EDF110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905" t="11661" r="9703" b="5965"/>
          <a:stretch/>
        </p:blipFill>
        <p:spPr>
          <a:xfrm>
            <a:off x="1498832" y="1845578"/>
            <a:ext cx="8489659" cy="4372119"/>
          </a:xfrm>
        </p:spPr>
      </p:pic>
    </p:spTree>
    <p:extLst>
      <p:ext uri="{BB962C8B-B14F-4D97-AF65-F5344CB8AC3E}">
        <p14:creationId xmlns:p14="http://schemas.microsoft.com/office/powerpoint/2010/main" val="813406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02D8B5-2931-48F4-B4AC-341D44B7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Seuillage de la dérivé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44A13CB-4093-4BA9-8524-A81856F56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F6E953-DC6E-4EC3-9653-4187B818C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0" t="11631" r="9518" b="6155"/>
          <a:stretch/>
        </p:blipFill>
        <p:spPr>
          <a:xfrm>
            <a:off x="1531270" y="1913088"/>
            <a:ext cx="8399793" cy="428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276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59B9A0-8A45-4994-8C19-7988DEBD0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557" y="286603"/>
            <a:ext cx="10244636" cy="1450757"/>
          </a:xfrm>
        </p:spPr>
        <p:txBody>
          <a:bodyPr>
            <a:normAutofit/>
          </a:bodyPr>
          <a:lstStyle/>
          <a:p>
            <a:r>
              <a:rPr lang="fr-FR" sz="4000" dirty="0"/>
              <a:t>Fronts montants &amp; Fronts descendants détectés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4BB715C-0D1D-49F3-A8BB-C7807CE63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24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8CDE96-C895-4514-9FAE-2CC09773D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96" t="11631" r="9381" b="6020"/>
          <a:stretch/>
        </p:blipFill>
        <p:spPr>
          <a:xfrm>
            <a:off x="1786855" y="2023048"/>
            <a:ext cx="8036653" cy="415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9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27C03C-436F-4F02-8E7A-469610CFA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Regroupement des fronts consécutifs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5BB3C43-5748-4585-AF1B-B5C7FEE0C1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90" t="11453" r="8961" b="6591"/>
          <a:stretch/>
        </p:blipFill>
        <p:spPr>
          <a:xfrm>
            <a:off x="1894247" y="1887522"/>
            <a:ext cx="8403506" cy="4345498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A5939D-AABC-4021-8294-D36DCF4E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510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25C90D-9709-411E-8D0D-AACA19200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Filtrage par largeurs acceptées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512F8AF-4EAE-469C-BB24-CE5BB0110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54" t="11453" r="9173" b="5548"/>
          <a:stretch/>
        </p:blipFill>
        <p:spPr>
          <a:xfrm>
            <a:off x="1568740" y="1882490"/>
            <a:ext cx="8544509" cy="4451198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E15515-8FF7-4CDD-9E7F-72ADAD955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260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CBB215-F786-4B32-A39B-5724B7AF2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Cellules potentielles non filtrées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84E7C885-4801-4393-93DB-B2689D511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97" t="11453" r="9597" b="6174"/>
          <a:stretch/>
        </p:blipFill>
        <p:spPr>
          <a:xfrm>
            <a:off x="1707220" y="1871313"/>
            <a:ext cx="8458778" cy="4437208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F9E443-4F58-418C-8A62-0FF437B6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554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CBEF27-8207-4BB6-A7E8-D10A51265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/>
              <a:t>Filtre 1: on enlève les cellules dont le signal descend en dessous du min entre le start et le stop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4EEA7F7-D2A8-42AB-A9B2-71617907E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66" t="11452" r="8854" b="5966"/>
          <a:stretch/>
        </p:blipFill>
        <p:spPr>
          <a:xfrm>
            <a:off x="1619075" y="1912690"/>
            <a:ext cx="8521498" cy="4411129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925B22-9674-4E9F-A850-FCA637FA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3348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81A08E-FD7C-476E-A02D-22922DC02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Filtre 2: On filtre les cellules contenant des zones sans puissance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A232E62-17BA-40CC-86AF-6E61EEACA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497" t="11453" r="9066" b="6174"/>
          <a:stretch/>
        </p:blipFill>
        <p:spPr>
          <a:xfrm>
            <a:off x="1731489" y="1870745"/>
            <a:ext cx="8467740" cy="4412609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2BC772-881E-42CC-9E10-E1EE71BF7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345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A0B6F5-DF4C-4526-A2AE-FEF5C48B4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L’entreprise et le projet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5447CA4-AB7A-47C5-852F-1E19B3213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57250" lvl="1" indent="-400050">
              <a:buFont typeface="+mj-lt"/>
              <a:buAutoNum type="alphaUcPeriod"/>
            </a:pPr>
            <a:r>
              <a:rPr lang="fr-FR" sz="2000" dirty="0"/>
              <a:t>L’entreprise : AVANTIX</a:t>
            </a:r>
          </a:p>
          <a:p>
            <a:pPr marL="857250" lvl="1" indent="-400050">
              <a:buFont typeface="+mj-lt"/>
              <a:buAutoNum type="alphaUcPeriod"/>
            </a:pPr>
            <a:r>
              <a:rPr lang="fr-FR" sz="2000" dirty="0"/>
              <a:t>Le projet : contexte et objectifs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CAF0AE-AC59-4030-9005-D1D3189CB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8579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30D4AC-6A21-437A-BD5E-89175BF95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Filtre 3: Parmi les cellules qui se chevauchent, on garde les plus larges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4D421D7-61FE-4B22-8AF2-F214B5453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877" t="11525" r="9140" b="6184"/>
          <a:stretch/>
        </p:blipFill>
        <p:spPr>
          <a:xfrm>
            <a:off x="1654974" y="1820411"/>
            <a:ext cx="8647601" cy="4471332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F606F4-DF0D-4212-977E-307EB20F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38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B14719-67D0-4735-9DF4-38DB815B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Filtre 4: Pour des starts ou stops semblable, on garde la cellule la plus large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26754F0-5173-4E5B-A9A6-DECE4145D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48" t="11660" r="9491" b="5757"/>
          <a:stretch/>
        </p:blipFill>
        <p:spPr>
          <a:xfrm>
            <a:off x="1619076" y="1862357"/>
            <a:ext cx="8581174" cy="4459508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090A2B-B090-477E-BB5D-638764AA6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4486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3E3BBD-21FD-4A49-BAEA-216828BED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Centrage sur une cellule 4G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921935-30C5-4080-AD07-17BD429E9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51D3A5-3150-489F-814D-F77A9BB8B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9"/>
          <a:stretch/>
        </p:blipFill>
        <p:spPr>
          <a:xfrm>
            <a:off x="1296959" y="2248248"/>
            <a:ext cx="9858721" cy="3032051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FFA2F81-8BAE-4B56-85F6-EE1B669F92F9}"/>
              </a:ext>
            </a:extLst>
          </p:cNvPr>
          <p:cNvCxnSpPr>
            <a:cxnSpLocks/>
          </p:cNvCxnSpPr>
          <p:nvPr/>
        </p:nvCxnSpPr>
        <p:spPr>
          <a:xfrm>
            <a:off x="2355629" y="2667699"/>
            <a:ext cx="0" cy="2644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DF6F950-EBA6-4D08-B2F9-C86F858C20DE}"/>
              </a:ext>
            </a:extLst>
          </p:cNvPr>
          <p:cNvCxnSpPr>
            <a:cxnSpLocks/>
          </p:cNvCxnSpPr>
          <p:nvPr/>
        </p:nvCxnSpPr>
        <p:spPr>
          <a:xfrm>
            <a:off x="9898731" y="2667699"/>
            <a:ext cx="0" cy="26796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>
            <a:extLst>
              <a:ext uri="{FF2B5EF4-FFF2-40B4-BE49-F238E27FC236}">
                <a16:creationId xmlns:a16="http://schemas.microsoft.com/office/drawing/2014/main" id="{65D21E69-A119-407E-A5F2-257C17CDFF50}"/>
              </a:ext>
            </a:extLst>
          </p:cNvPr>
          <p:cNvSpPr/>
          <p:nvPr/>
        </p:nvSpPr>
        <p:spPr>
          <a:xfrm>
            <a:off x="5943376" y="2491530"/>
            <a:ext cx="339878" cy="122960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C266AE0-9E9D-475D-91DB-F5536ED60901}"/>
              </a:ext>
            </a:extLst>
          </p:cNvPr>
          <p:cNvSpPr txBox="1"/>
          <p:nvPr/>
        </p:nvSpPr>
        <p:spPr>
          <a:xfrm>
            <a:off x="1952958" y="5400159"/>
            <a:ext cx="80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Start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C85DF93-2CAF-4826-BF09-62906C90F547}"/>
              </a:ext>
            </a:extLst>
          </p:cNvPr>
          <p:cNvSpPr txBox="1"/>
          <p:nvPr/>
        </p:nvSpPr>
        <p:spPr>
          <a:xfrm>
            <a:off x="9588338" y="5481482"/>
            <a:ext cx="62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Stop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F9311FD-35D3-4EB8-B545-812807A1E33D}"/>
              </a:ext>
            </a:extLst>
          </p:cNvPr>
          <p:cNvCxnSpPr>
            <a:stCxn id="8" idx="5"/>
          </p:cNvCxnSpPr>
          <p:nvPr/>
        </p:nvCxnSpPr>
        <p:spPr>
          <a:xfrm>
            <a:off x="6233480" y="3541067"/>
            <a:ext cx="344328" cy="44890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6D1DF9F-003F-4E63-B06D-553485266B7A}"/>
              </a:ext>
            </a:extLst>
          </p:cNvPr>
          <p:cNvSpPr txBox="1"/>
          <p:nvPr/>
        </p:nvSpPr>
        <p:spPr>
          <a:xfrm>
            <a:off x="6547328" y="3922883"/>
            <a:ext cx="1898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Chute d’amplitude </a:t>
            </a:r>
            <a:r>
              <a:rPr lang="fr-FR" dirty="0" err="1"/>
              <a:t>signante</a:t>
            </a:r>
            <a:r>
              <a:rPr lang="fr-FR" dirty="0"/>
              <a:t> de la 4G</a:t>
            </a:r>
          </a:p>
        </p:txBody>
      </p:sp>
    </p:spTree>
    <p:extLst>
      <p:ext uri="{BB962C8B-B14F-4D97-AF65-F5344CB8AC3E}">
        <p14:creationId xmlns:p14="http://schemas.microsoft.com/office/powerpoint/2010/main" val="200032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11488-D191-4ECC-9836-234219730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Contraintes sur les </a:t>
            </a:r>
            <a:r>
              <a:rPr lang="fr-FR" dirty="0" err="1"/>
              <a:t>datasets</a:t>
            </a:r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17CAB03-C647-4E7F-8EA9-AD1F2F3683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5060" y="2316229"/>
            <a:ext cx="8081880" cy="3238806"/>
          </a:xfrm>
        </p:spPr>
      </p:pic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15E7B7A-8783-4BB9-A9F1-905FC4CC6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203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85952F-FE1B-4152-8570-590FCD44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De nombreux </a:t>
            </a:r>
            <a:r>
              <a:rPr lang="fr-FR" dirty="0" err="1"/>
              <a:t>datasets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2240CEB-546F-4B2E-84D4-9C9F08526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C7B0166-2119-43D3-9844-3E40CA163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019" y="1800430"/>
            <a:ext cx="1931970" cy="182639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0851EDD-D6F3-4E20-9952-C5276EDDD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265484"/>
            <a:ext cx="3087636" cy="173679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06EF423-B0CF-4D55-92E6-1B6CC9CA3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265" y="3626829"/>
            <a:ext cx="2943479" cy="75089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F81641F-3796-49A6-8991-B20FFFACAC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65" r="27719"/>
          <a:stretch/>
        </p:blipFill>
        <p:spPr>
          <a:xfrm>
            <a:off x="5258219" y="2053431"/>
            <a:ext cx="1736521" cy="21608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E7DCAAA-3D0D-42BD-B66E-CB07131CCE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410" y="4377728"/>
            <a:ext cx="1865376" cy="186537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8001BE3-B361-46EC-AF32-CD48782B9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3104" y="4530401"/>
            <a:ext cx="1525791" cy="152579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45AFA4A-7843-4B96-853D-C98AFBF392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1067" y="4789895"/>
            <a:ext cx="1672523" cy="10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35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08DA52-F3CA-4475-9253-7AE4E137A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736" y="286603"/>
            <a:ext cx="10123834" cy="1450757"/>
          </a:xfrm>
        </p:spPr>
        <p:txBody>
          <a:bodyPr>
            <a:normAutofit/>
          </a:bodyPr>
          <a:lstStyle/>
          <a:p>
            <a:r>
              <a:rPr lang="fr-FR" sz="4400" dirty="0"/>
              <a:t>Paramètres de génération des signaux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8CF26EA-7C1C-4709-9D9C-31F6241B5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888" y="1862356"/>
            <a:ext cx="7326817" cy="4286773"/>
          </a:xfr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B880C72-6D77-477D-ACB9-DDF5C14B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DB21BD7-E2DF-4B7A-B247-5F367E7B22ED}"/>
              </a:ext>
            </a:extLst>
          </p:cNvPr>
          <p:cNvSpPr txBox="1"/>
          <p:nvPr/>
        </p:nvSpPr>
        <p:spPr>
          <a:xfrm>
            <a:off x="8145709" y="2713080"/>
            <a:ext cx="35317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Bande passante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Modulation numérique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Identité de la cellule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SNR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Offset DC / Phase / Fréquence</a:t>
            </a:r>
          </a:p>
        </p:txBody>
      </p:sp>
    </p:spTree>
    <p:extLst>
      <p:ext uri="{BB962C8B-B14F-4D97-AF65-F5344CB8AC3E}">
        <p14:creationId xmlns:p14="http://schemas.microsoft.com/office/powerpoint/2010/main" val="2411057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BD1971-BB28-4D6C-A7BF-E83D528E5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Influence des paramètres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E83FE21-BB9E-4604-8F74-78958ECBF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9F9408-A896-4DB0-86B9-5BFF38AFD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882" y="2230193"/>
            <a:ext cx="5273233" cy="33317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BEA357-AB6C-43A5-B016-7F66424AD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88" y="2230194"/>
            <a:ext cx="5273232" cy="333170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1FFD71B-C918-4BC9-B3E6-77229C60DDAC}"/>
              </a:ext>
            </a:extLst>
          </p:cNvPr>
          <p:cNvSpPr txBox="1"/>
          <p:nvPr/>
        </p:nvSpPr>
        <p:spPr>
          <a:xfrm>
            <a:off x="2401217" y="5627834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Bandwidth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9CD28F5-DE37-4CE5-A20A-8A13E7A4006E}"/>
              </a:ext>
            </a:extLst>
          </p:cNvPr>
          <p:cNvSpPr txBox="1"/>
          <p:nvPr/>
        </p:nvSpPr>
        <p:spPr>
          <a:xfrm>
            <a:off x="8907209" y="562783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SNR</a:t>
            </a:r>
          </a:p>
        </p:txBody>
      </p:sp>
    </p:spTree>
    <p:extLst>
      <p:ext uri="{BB962C8B-B14F-4D97-AF65-F5344CB8AC3E}">
        <p14:creationId xmlns:p14="http://schemas.microsoft.com/office/powerpoint/2010/main" val="1480679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814CC4-7688-49A7-82B9-17DFFE0D1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Cohérence des données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198D4E-BFDA-412E-BEAF-21B8E93B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37</a:t>
            </a:fld>
            <a:endParaRPr lang="en-US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AA6D788-A260-432F-B031-15E34B5F3B8C}"/>
              </a:ext>
            </a:extLst>
          </p:cNvPr>
          <p:cNvCxnSpPr/>
          <p:nvPr/>
        </p:nvCxnSpPr>
        <p:spPr>
          <a:xfrm>
            <a:off x="5752051" y="1844277"/>
            <a:ext cx="0" cy="3942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7536704B-7F2D-4755-BCD6-FDC122B0EBC3}"/>
              </a:ext>
            </a:extLst>
          </p:cNvPr>
          <p:cNvSpPr txBox="1"/>
          <p:nvPr/>
        </p:nvSpPr>
        <p:spPr>
          <a:xfrm>
            <a:off x="2549131" y="1844277"/>
            <a:ext cx="964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MATLAB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203229-3D0D-4446-93BE-563AB602A031}"/>
              </a:ext>
            </a:extLst>
          </p:cNvPr>
          <p:cNvSpPr txBox="1"/>
          <p:nvPr/>
        </p:nvSpPr>
        <p:spPr>
          <a:xfrm>
            <a:off x="8466162" y="1844277"/>
            <a:ext cx="922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Cas réel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CD125B-5E83-41C5-A84B-2F6DF6CE6D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088439"/>
            <a:ext cx="5662565" cy="145450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4FD2769-2EE4-4CC9-972B-8EA3052C8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57" y="2456238"/>
            <a:ext cx="4796018" cy="271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79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814CC4-7688-49A7-82B9-17DFFE0D1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Cohérence des données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198D4E-BFDA-412E-BEAF-21B8E93B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CA0325-0B53-48C2-96A6-19E6EF0B0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42" y="2280721"/>
            <a:ext cx="3022826" cy="170890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AA6D788-A260-432F-B031-15E34B5F3B8C}"/>
              </a:ext>
            </a:extLst>
          </p:cNvPr>
          <p:cNvCxnSpPr/>
          <p:nvPr/>
        </p:nvCxnSpPr>
        <p:spPr>
          <a:xfrm>
            <a:off x="4077049" y="1946246"/>
            <a:ext cx="0" cy="3942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>
            <a:extLst>
              <a:ext uri="{FF2B5EF4-FFF2-40B4-BE49-F238E27FC236}">
                <a16:creationId xmlns:a16="http://schemas.microsoft.com/office/drawing/2014/main" id="{060290B7-6C82-445A-BF82-6ECBAC9EA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42" y="4180168"/>
            <a:ext cx="3022826" cy="170890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536704B-7F2D-4755-BCD6-FDC122B0EBC3}"/>
              </a:ext>
            </a:extLst>
          </p:cNvPr>
          <p:cNvSpPr txBox="1"/>
          <p:nvPr/>
        </p:nvSpPr>
        <p:spPr>
          <a:xfrm>
            <a:off x="1644083" y="1844277"/>
            <a:ext cx="964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MATLAB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203229-3D0D-4446-93BE-563AB602A031}"/>
              </a:ext>
            </a:extLst>
          </p:cNvPr>
          <p:cNvSpPr txBox="1"/>
          <p:nvPr/>
        </p:nvSpPr>
        <p:spPr>
          <a:xfrm>
            <a:off x="7184815" y="1859970"/>
            <a:ext cx="2114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Cas particuliers réels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39BFE60-98BB-434D-AEB6-DD9ADDF73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218" y="2280721"/>
            <a:ext cx="3259156" cy="17089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B1C04A5-36EC-4387-BB7A-4E14CE0F8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238" y="2624018"/>
            <a:ext cx="4023132" cy="101615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0BDD42D-CE41-409E-ACE6-4F832AAD1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8780" y="4180169"/>
            <a:ext cx="3326176" cy="170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363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CFCFAB-3B38-4367-B4B8-9E09138BB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Intelligence Artificielle : Concept Général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8822DC-5243-4D39-9D43-A364B18C9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1"/>
          <a:stretch/>
        </p:blipFill>
        <p:spPr>
          <a:xfrm>
            <a:off x="3629556" y="1804019"/>
            <a:ext cx="4776214" cy="4462557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9508E75-6246-4788-9D32-4433A95FC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233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2C7107-16AA-43FB-AA42-866008577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L’entreprise : </a:t>
            </a:r>
            <a:r>
              <a:rPr lang="fr-FR" u="sng" dirty="0"/>
              <a:t>AVANTIX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35ADD03-6C1C-4A1F-B6A0-F20FA557E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51595" y="2368954"/>
            <a:ext cx="4371720" cy="291163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B716210-0CF1-4AAD-888B-52B506C6D7B2}"/>
              </a:ext>
            </a:extLst>
          </p:cNvPr>
          <p:cNvSpPr txBox="1"/>
          <p:nvPr/>
        </p:nvSpPr>
        <p:spPr>
          <a:xfrm>
            <a:off x="568685" y="3276269"/>
            <a:ext cx="6553568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u="sng" dirty="0"/>
              <a:t>Localisation</a:t>
            </a:r>
            <a:r>
              <a:rPr lang="fr-FR" dirty="0"/>
              <a:t> : Aix-En-Provence, France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Filiale du groupe </a:t>
            </a:r>
            <a:r>
              <a:rPr lang="fr-FR" u="sng" dirty="0"/>
              <a:t>Atos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u="sng" dirty="0"/>
              <a:t>Domaine d’expertise </a:t>
            </a:r>
            <a:r>
              <a:rPr lang="fr-FR" dirty="0"/>
              <a:t>: ELINT, COMINT, SIGINT et système de brouillage.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dirty="0"/>
              <a:t>Pôle </a:t>
            </a:r>
            <a:r>
              <a:rPr lang="fr-FR" u="sng" dirty="0"/>
              <a:t>R&amp;D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5F1A3C2-9F6D-496B-A4F6-D07F08F6A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229" b="41569"/>
          <a:stretch/>
        </p:blipFill>
        <p:spPr>
          <a:xfrm>
            <a:off x="1097280" y="2087365"/>
            <a:ext cx="4876800" cy="838899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6D2F5D0-FBC4-4F9F-A10D-FC5C1425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1388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988800-BF27-4BE8-BD52-368D4652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Types d’algorithmes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83D5E07-E77E-4389-8BEF-CE4438FC4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40</a:t>
            </a:fld>
            <a:endParaRPr lang="en-US" dirty="0"/>
          </a:p>
        </p:txBody>
      </p:sp>
      <p:pic>
        <p:nvPicPr>
          <p:cNvPr id="25" name="Espace réservé du contenu 4">
            <a:extLst>
              <a:ext uri="{FF2B5EF4-FFF2-40B4-BE49-F238E27FC236}">
                <a16:creationId xmlns:a16="http://schemas.microsoft.com/office/drawing/2014/main" id="{33AFD532-3277-43DA-8526-B9D4CDF1126C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073" y="3567662"/>
            <a:ext cx="6987409" cy="2410656"/>
          </a:xfrm>
          <a:prstGeom prst="rect">
            <a:avLst/>
          </a:prstGeom>
        </p:spPr>
      </p:pic>
      <p:sp>
        <p:nvSpPr>
          <p:cNvPr id="26" name="ZoneTexte 5">
            <a:extLst>
              <a:ext uri="{FF2B5EF4-FFF2-40B4-BE49-F238E27FC236}">
                <a16:creationId xmlns:a16="http://schemas.microsoft.com/office/drawing/2014/main" id="{1A9527C4-0435-47AE-9EA1-E3D381CA79A8}"/>
              </a:ext>
            </a:extLst>
          </p:cNvPr>
          <p:cNvSpPr txBox="1"/>
          <p:nvPr/>
        </p:nvSpPr>
        <p:spPr>
          <a:xfrm>
            <a:off x="2077945" y="1936698"/>
            <a:ext cx="2508308" cy="115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FR" b="1" u="sng" dirty="0"/>
              <a:t>Apprentissage supervisé</a:t>
            </a:r>
          </a:p>
          <a:p>
            <a:pPr algn="ctr"/>
            <a:r>
              <a:rPr lang="fr-FR" i="1" dirty="0">
                <a:solidFill>
                  <a:srgbClr val="00B050"/>
                </a:solidFill>
              </a:rPr>
              <a:t>Classification</a:t>
            </a:r>
          </a:p>
          <a:p>
            <a:pPr algn="ctr">
              <a:lnSpc>
                <a:spcPct val="150000"/>
              </a:lnSpc>
            </a:pPr>
            <a:r>
              <a:rPr lang="fr-FR" i="1" dirty="0">
                <a:solidFill>
                  <a:srgbClr val="00B050"/>
                </a:solidFill>
              </a:rPr>
              <a:t>Données labelisées</a:t>
            </a:r>
          </a:p>
        </p:txBody>
      </p:sp>
      <p:sp>
        <p:nvSpPr>
          <p:cNvPr id="27" name="ZoneTexte 6">
            <a:extLst>
              <a:ext uri="{FF2B5EF4-FFF2-40B4-BE49-F238E27FC236}">
                <a16:creationId xmlns:a16="http://schemas.microsoft.com/office/drawing/2014/main" id="{13AB724B-76E2-4711-8D5F-66787D6A9241}"/>
              </a:ext>
            </a:extLst>
          </p:cNvPr>
          <p:cNvSpPr txBox="1"/>
          <p:nvPr/>
        </p:nvSpPr>
        <p:spPr>
          <a:xfrm>
            <a:off x="6751157" y="1936698"/>
            <a:ext cx="3060894" cy="115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fr-FR" b="1" u="sng" dirty="0"/>
              <a:t>Apprentissage Non-Supervisé</a:t>
            </a:r>
          </a:p>
          <a:p>
            <a:pPr algn="ctr"/>
            <a:r>
              <a:rPr lang="fr-FR" i="1" dirty="0">
                <a:solidFill>
                  <a:srgbClr val="00B050"/>
                </a:solidFill>
              </a:rPr>
              <a:t>Clustering</a:t>
            </a:r>
          </a:p>
          <a:p>
            <a:pPr algn="ctr">
              <a:lnSpc>
                <a:spcPct val="150000"/>
              </a:lnSpc>
            </a:pPr>
            <a:r>
              <a:rPr lang="fr-FR" i="1" dirty="0">
                <a:solidFill>
                  <a:srgbClr val="00B050"/>
                </a:solidFill>
              </a:rPr>
              <a:t>Données non-labelisées</a:t>
            </a:r>
          </a:p>
        </p:txBody>
      </p:sp>
    </p:spTree>
    <p:extLst>
      <p:ext uri="{BB962C8B-B14F-4D97-AF65-F5344CB8AC3E}">
        <p14:creationId xmlns:p14="http://schemas.microsoft.com/office/powerpoint/2010/main" val="39354313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E18B11-93D2-4B2A-971A-DB3D4FD45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41</a:t>
            </a:fld>
            <a:endParaRPr lang="en-US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91BF0BD9-29A3-48AF-9F13-2D379211A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77" y="-71575"/>
            <a:ext cx="8933846" cy="643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6029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12F7F5-F22C-400A-A059-083E55C5C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5300" dirty="0"/>
              <a:t>Reconnaissance fronts montants OFDM</a:t>
            </a:r>
            <a:endParaRPr lang="fr-FR" sz="72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DD0C51-092D-46C4-A0BD-A6EA3751B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42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530748-EED1-4733-B80E-D9993F26B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2" y="1794667"/>
            <a:ext cx="8958340" cy="338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F59A0FB-F6F5-4A54-849A-E69218E8C657}"/>
              </a:ext>
            </a:extLst>
          </p:cNvPr>
          <p:cNvGrpSpPr>
            <a:grpSpLocks noChangeAspect="1"/>
          </p:cNvGrpSpPr>
          <p:nvPr/>
        </p:nvGrpSpPr>
        <p:grpSpPr>
          <a:xfrm>
            <a:off x="8888752" y="4217437"/>
            <a:ext cx="3139723" cy="1999941"/>
            <a:chOff x="8338655" y="159391"/>
            <a:chExt cx="3596514" cy="22909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651234-C1BD-4E77-9453-588CE836D3AC}"/>
                </a:ext>
              </a:extLst>
            </p:cNvPr>
            <p:cNvSpPr/>
            <p:nvPr/>
          </p:nvSpPr>
          <p:spPr>
            <a:xfrm>
              <a:off x="8338655" y="159391"/>
              <a:ext cx="3596513" cy="22909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886352-DBCA-4D2E-906A-C7FA22739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8657" y="159391"/>
              <a:ext cx="3596512" cy="22909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5F81463-DAA4-44A1-9523-B0CB743C5676}"/>
              </a:ext>
            </a:extLst>
          </p:cNvPr>
          <p:cNvSpPr/>
          <p:nvPr/>
        </p:nvSpPr>
        <p:spPr>
          <a:xfrm>
            <a:off x="10115550" y="5887616"/>
            <a:ext cx="1267796" cy="3726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38120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401D41-075A-495A-951B-A4D320658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Extraction des fronts montants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071573-FD57-4C95-B9E7-A65ED948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43</a:t>
            </a:fld>
            <a:endParaRPr lang="en-US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FEB912D-D064-44B9-AFFE-2C3EFB9DC7C8}"/>
              </a:ext>
            </a:extLst>
          </p:cNvPr>
          <p:cNvGrpSpPr/>
          <p:nvPr/>
        </p:nvGrpSpPr>
        <p:grpSpPr>
          <a:xfrm>
            <a:off x="6883823" y="2010753"/>
            <a:ext cx="3415060" cy="3598038"/>
            <a:chOff x="1766538" y="1952030"/>
            <a:chExt cx="3415060" cy="359803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1FB79E7-C936-4283-9F31-AAAA5AB73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6540" y="1952030"/>
              <a:ext cx="3415058" cy="1518407"/>
            </a:xfrm>
            <a:prstGeom prst="rect">
              <a:avLst/>
            </a:prstGeom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CF8EA4B7-1C39-4548-A538-FA6F119A1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6538" y="4031661"/>
              <a:ext cx="3415057" cy="1518407"/>
            </a:xfrm>
            <a:prstGeom prst="rect">
              <a:avLst/>
            </a:prstGeom>
          </p:spPr>
        </p:pic>
        <p:sp>
          <p:nvSpPr>
            <p:cNvPr id="13" name="Flèche : bas 12">
              <a:extLst>
                <a:ext uri="{FF2B5EF4-FFF2-40B4-BE49-F238E27FC236}">
                  <a16:creationId xmlns:a16="http://schemas.microsoft.com/office/drawing/2014/main" id="{47A71D95-071F-40E4-92C0-37E475C188A7}"/>
                </a:ext>
              </a:extLst>
            </p:cNvPr>
            <p:cNvSpPr/>
            <p:nvPr/>
          </p:nvSpPr>
          <p:spPr>
            <a:xfrm>
              <a:off x="3331453" y="3639395"/>
              <a:ext cx="285226" cy="2684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77216C-6C7D-45AF-B779-AF9E8D0B89BB}"/>
                </a:ext>
              </a:extLst>
            </p:cNvPr>
            <p:cNvSpPr/>
            <p:nvPr/>
          </p:nvSpPr>
          <p:spPr>
            <a:xfrm>
              <a:off x="2827090" y="2239861"/>
              <a:ext cx="377504" cy="10989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2CDB628C-C3A9-4643-B3C1-CFF3E6947049}"/>
              </a:ext>
            </a:extLst>
          </p:cNvPr>
          <p:cNvGrpSpPr/>
          <p:nvPr/>
        </p:nvGrpSpPr>
        <p:grpSpPr>
          <a:xfrm>
            <a:off x="1893117" y="2010753"/>
            <a:ext cx="3415058" cy="3598038"/>
            <a:chOff x="7010401" y="1952030"/>
            <a:chExt cx="3415058" cy="3598038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A19E830-D00A-4F33-BB18-012E0CBF9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0401" y="1952030"/>
              <a:ext cx="3415058" cy="1518407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02B3896-EAC5-45CC-A46E-7D93764BC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0403" y="4031662"/>
              <a:ext cx="3415056" cy="1518406"/>
            </a:xfrm>
            <a:prstGeom prst="rect">
              <a:avLst/>
            </a:prstGeom>
          </p:spPr>
        </p:pic>
        <p:sp>
          <p:nvSpPr>
            <p:cNvPr id="14" name="Flèche : bas 13">
              <a:extLst>
                <a:ext uri="{FF2B5EF4-FFF2-40B4-BE49-F238E27FC236}">
                  <a16:creationId xmlns:a16="http://schemas.microsoft.com/office/drawing/2014/main" id="{170BCC30-0B32-4E8D-B918-24D0452B540D}"/>
                </a:ext>
              </a:extLst>
            </p:cNvPr>
            <p:cNvSpPr/>
            <p:nvPr/>
          </p:nvSpPr>
          <p:spPr>
            <a:xfrm>
              <a:off x="8575317" y="3639395"/>
              <a:ext cx="285226" cy="26844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1624FF-E545-408A-97C3-6D5F8C7B23D6}"/>
                </a:ext>
              </a:extLst>
            </p:cNvPr>
            <p:cNvSpPr/>
            <p:nvPr/>
          </p:nvSpPr>
          <p:spPr>
            <a:xfrm>
              <a:off x="7568268" y="2158149"/>
              <a:ext cx="377504" cy="109895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DDFF2AAF-907D-4CB3-BB0C-A0EEAC06044F}"/>
              </a:ext>
            </a:extLst>
          </p:cNvPr>
          <p:cNvSpPr txBox="1"/>
          <p:nvPr/>
        </p:nvSpPr>
        <p:spPr>
          <a:xfrm>
            <a:off x="2921138" y="5732611"/>
            <a:ext cx="1359016" cy="373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4G (OFDM)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49C8144-8A2E-4D0C-AB91-F1FD5B065F54}"/>
              </a:ext>
            </a:extLst>
          </p:cNvPr>
          <p:cNvSpPr txBox="1"/>
          <p:nvPr/>
        </p:nvSpPr>
        <p:spPr>
          <a:xfrm>
            <a:off x="7911848" y="5729204"/>
            <a:ext cx="1359016" cy="373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3G (UMTS)</a:t>
            </a:r>
          </a:p>
        </p:txBody>
      </p:sp>
    </p:spTree>
    <p:extLst>
      <p:ext uri="{BB962C8B-B14F-4D97-AF65-F5344CB8AC3E}">
        <p14:creationId xmlns:p14="http://schemas.microsoft.com/office/powerpoint/2010/main" val="2690762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89C139-05D6-4CAA-9C31-C538ACC41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en forme des échantillons : Normalisation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2A1C38-6240-48BA-85C0-48E3822F1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44</a:t>
            </a:fld>
            <a:endParaRPr lang="en-US" dirty="0"/>
          </a:p>
        </p:txBody>
      </p:sp>
      <p:pic>
        <p:nvPicPr>
          <p:cNvPr id="5" name="Espace réservé du contenu 4" descr="7891AE4E">
            <a:extLst>
              <a:ext uri="{FF2B5EF4-FFF2-40B4-BE49-F238E27FC236}">
                <a16:creationId xmlns:a16="http://schemas.microsoft.com/office/drawing/2014/main" id="{68F72CFB-1510-41F9-858C-C1A8C5501E5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88" y="2019718"/>
            <a:ext cx="5074930" cy="3776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15F97F8C">
            <a:extLst>
              <a:ext uri="{FF2B5EF4-FFF2-40B4-BE49-F238E27FC236}">
                <a16:creationId xmlns:a16="http://schemas.microsoft.com/office/drawing/2014/main" id="{27154A2A-C6BD-47F7-8A9D-5EDE3E8073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695" y="2019718"/>
            <a:ext cx="5014417" cy="377647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FD4F985F-0F26-488E-B530-8C65812129BB}"/>
              </a:ext>
            </a:extLst>
          </p:cNvPr>
          <p:cNvSpPr/>
          <p:nvPr/>
        </p:nvSpPr>
        <p:spPr>
          <a:xfrm>
            <a:off x="5632468" y="3630071"/>
            <a:ext cx="1172505" cy="55577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5043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15F97F8C">
            <a:extLst>
              <a:ext uri="{FF2B5EF4-FFF2-40B4-BE49-F238E27FC236}">
                <a16:creationId xmlns:a16="http://schemas.microsoft.com/office/drawing/2014/main" id="{F9D134FF-6803-49CE-BBB5-9D56B1FB79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1" y="2019718"/>
            <a:ext cx="5014417" cy="3776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21E934A2">
            <a:extLst>
              <a:ext uri="{FF2B5EF4-FFF2-40B4-BE49-F238E27FC236}">
                <a16:creationId xmlns:a16="http://schemas.microsoft.com/office/drawing/2014/main" id="{66797B78-EF44-4373-860A-9D6544C0192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043" y="2019718"/>
            <a:ext cx="4937069" cy="37764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489C139-05D6-4CAA-9C31-C538ACC41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en forme des échantillons : Histogramme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2A1C38-6240-48BA-85C0-48E3822F1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45</a:t>
            </a:fld>
            <a:endParaRPr lang="en-US" dirty="0"/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FD4F985F-0F26-488E-B530-8C65812129BB}"/>
              </a:ext>
            </a:extLst>
          </p:cNvPr>
          <p:cNvSpPr/>
          <p:nvPr/>
        </p:nvSpPr>
        <p:spPr>
          <a:xfrm>
            <a:off x="5629012" y="3630071"/>
            <a:ext cx="1172505" cy="55577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1A2E46-5D00-435B-9717-4ECA67435B41}"/>
              </a:ext>
            </a:extLst>
          </p:cNvPr>
          <p:cNvSpPr/>
          <p:nvPr/>
        </p:nvSpPr>
        <p:spPr>
          <a:xfrm>
            <a:off x="8758106" y="5033394"/>
            <a:ext cx="1359017" cy="7628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68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89C139-05D6-4CAA-9C31-C538ACC41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en forme des échantillons : Histogramme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2A1C38-6240-48BA-85C0-48E3822F1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46</a:t>
            </a:fld>
            <a:endParaRPr lang="en-US" dirty="0"/>
          </a:p>
        </p:txBody>
      </p:sp>
      <p:pic>
        <p:nvPicPr>
          <p:cNvPr id="9" name="Image 8" descr="1DC7A658">
            <a:extLst>
              <a:ext uri="{FF2B5EF4-FFF2-40B4-BE49-F238E27FC236}">
                <a16:creationId xmlns:a16="http://schemas.microsoft.com/office/drawing/2014/main" id="{2DD1FF6D-A944-47DC-B31E-21728F398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99" y="2467369"/>
            <a:ext cx="3743415" cy="287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83616D24">
            <a:extLst>
              <a:ext uri="{FF2B5EF4-FFF2-40B4-BE49-F238E27FC236}">
                <a16:creationId xmlns:a16="http://schemas.microsoft.com/office/drawing/2014/main" id="{BD208CB4-9280-49A5-BD2C-649AB3A74B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633" y="2467370"/>
            <a:ext cx="3773212" cy="287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 descr="DA8362D2">
            <a:extLst>
              <a:ext uri="{FF2B5EF4-FFF2-40B4-BE49-F238E27FC236}">
                <a16:creationId xmlns:a16="http://schemas.microsoft.com/office/drawing/2014/main" id="{38D22122-5EB8-4BEB-ABA6-80DDE25130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764" y="2467371"/>
            <a:ext cx="3732090" cy="287598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25E7D4B-1420-48BF-8D48-676AE150B87B}"/>
              </a:ext>
            </a:extLst>
          </p:cNvPr>
          <p:cNvSpPr txBox="1"/>
          <p:nvPr/>
        </p:nvSpPr>
        <p:spPr>
          <a:xfrm>
            <a:off x="1516960" y="5347561"/>
            <a:ext cx="127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4G (OFDM)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C6AD43D-4FA8-4A00-A160-F6E7417D2ECB}"/>
              </a:ext>
            </a:extLst>
          </p:cNvPr>
          <p:cNvSpPr txBox="1"/>
          <p:nvPr/>
        </p:nvSpPr>
        <p:spPr>
          <a:xfrm>
            <a:off x="9455763" y="5347561"/>
            <a:ext cx="127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3G (UMTS)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5B7A201-EE4D-477B-BA1A-E7B1F4AB38C9}"/>
              </a:ext>
            </a:extLst>
          </p:cNvPr>
          <p:cNvSpPr txBox="1"/>
          <p:nvPr/>
        </p:nvSpPr>
        <p:spPr>
          <a:xfrm>
            <a:off x="5592669" y="5343354"/>
            <a:ext cx="1276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5G (OFDM)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F375F0-F654-453D-8532-0E8E5C5295AF}"/>
              </a:ext>
            </a:extLst>
          </p:cNvPr>
          <p:cNvSpPr/>
          <p:nvPr/>
        </p:nvSpPr>
        <p:spPr>
          <a:xfrm>
            <a:off x="5654181" y="4542664"/>
            <a:ext cx="1191913" cy="5997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7E374C-16CA-4C62-9D5E-F02AE49D225C}"/>
              </a:ext>
            </a:extLst>
          </p:cNvPr>
          <p:cNvSpPr/>
          <p:nvPr/>
        </p:nvSpPr>
        <p:spPr>
          <a:xfrm>
            <a:off x="1687813" y="4542663"/>
            <a:ext cx="1191913" cy="5997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84D908-EE09-4190-B072-E48F5B3BF588}"/>
              </a:ext>
            </a:extLst>
          </p:cNvPr>
          <p:cNvSpPr/>
          <p:nvPr/>
        </p:nvSpPr>
        <p:spPr>
          <a:xfrm>
            <a:off x="9625666" y="4542662"/>
            <a:ext cx="1191913" cy="5997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31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C6841D6-0EE7-4CE0-B028-1E6360DDA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dirty="0"/>
              <a:t>Auto-Encodeurs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5A6AF9-F069-48E3-9EE5-D193EFE8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47</a:t>
            </a:fld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F018E9E-7756-485E-BC0C-1102229BD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973" r="1"/>
          <a:stretch/>
        </p:blipFill>
        <p:spPr>
          <a:xfrm>
            <a:off x="1991033" y="2207559"/>
            <a:ext cx="8209933" cy="3733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85287D3-6204-47B7-870E-5DE11C9C2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57" y="916641"/>
            <a:ext cx="5129259" cy="530075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9FCC94F5-9D99-422C-A3DF-F20241EA9388}"/>
              </a:ext>
            </a:extLst>
          </p:cNvPr>
          <p:cNvCxnSpPr>
            <a:cxnSpLocks/>
          </p:cNvCxnSpPr>
          <p:nvPr/>
        </p:nvCxnSpPr>
        <p:spPr>
          <a:xfrm flipH="1" flipV="1">
            <a:off x="5405716" y="890589"/>
            <a:ext cx="560744" cy="21497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5E0E3F64-CACA-4089-8AAC-423B61978117}"/>
              </a:ext>
            </a:extLst>
          </p:cNvPr>
          <p:cNvCxnSpPr>
            <a:cxnSpLocks/>
          </p:cNvCxnSpPr>
          <p:nvPr/>
        </p:nvCxnSpPr>
        <p:spPr>
          <a:xfrm flipH="1">
            <a:off x="5405716" y="5090160"/>
            <a:ext cx="560744" cy="11272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F6E5F651-96F6-4D1D-8CDF-B6F576900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088" y="82532"/>
            <a:ext cx="4181020" cy="33096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1A1DBF8C-F7C0-4972-B810-5341C8246E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3088" y="3465814"/>
            <a:ext cx="4181020" cy="33096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B60E69A6-49FB-4728-9A93-D20C41F530AA}"/>
              </a:ext>
            </a:extLst>
          </p:cNvPr>
          <p:cNvCxnSpPr>
            <a:cxnSpLocks/>
          </p:cNvCxnSpPr>
          <p:nvPr/>
        </p:nvCxnSpPr>
        <p:spPr>
          <a:xfrm>
            <a:off x="7003256" y="82530"/>
            <a:ext cx="1315991" cy="21250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76541AC-27CE-48BE-83C0-97F72A655AD4}"/>
              </a:ext>
            </a:extLst>
          </p:cNvPr>
          <p:cNvCxnSpPr>
            <a:cxnSpLocks/>
          </p:cNvCxnSpPr>
          <p:nvPr/>
        </p:nvCxnSpPr>
        <p:spPr>
          <a:xfrm flipV="1">
            <a:off x="7003256" y="5862638"/>
            <a:ext cx="1315991" cy="93492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288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C6841D6-0EE7-4CE0-B028-1E6360DDA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Auto-Encodeurs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5A6AF9-F069-48E3-9EE5-D193EFE8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48</a:t>
            </a:fld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F2EDA9-DD98-436B-91C5-050343F3A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5" y="1972871"/>
            <a:ext cx="6581759" cy="378297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17670FF-0F97-40FC-B843-282F8AE21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432" y="2016928"/>
            <a:ext cx="4596337" cy="391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313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C6841D6-0EE7-4CE0-B028-1E6360DDA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Auto-Encodeurs : résultats sur données MATLAB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5A6AF9-F069-48E3-9EE5-D193EFE8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49</a:t>
            </a:fld>
            <a:endParaRPr lang="en-US" dirty="0"/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81223C3C-7112-4443-80DA-402ABCFC9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42" y="1934584"/>
            <a:ext cx="4733255" cy="41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A198E3A-9E28-4C35-8D7A-6485BE9C7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480" y="2793932"/>
            <a:ext cx="4973413" cy="245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5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80F0B8-EE21-4415-A1BF-21D5CAFBA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 </a:t>
            </a:r>
            <a:r>
              <a:rPr lang="fr-FR" dirty="0"/>
              <a:t>projet</a:t>
            </a:r>
            <a:r>
              <a:rPr lang="en-US" dirty="0"/>
              <a:t> : </a:t>
            </a:r>
            <a:r>
              <a:rPr lang="fr-FR" dirty="0"/>
              <a:t>contexte</a:t>
            </a:r>
            <a:r>
              <a:rPr lang="en-US" dirty="0"/>
              <a:t> et </a:t>
            </a:r>
            <a:r>
              <a:rPr lang="fr-FR" dirty="0"/>
              <a:t>objectifs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476FF1-567C-4F4A-AEA3-99E59CF6C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fr-FR" sz="4000" b="1" dirty="0"/>
              <a:t>Scanner Cellulaire 4G &amp; 5G assisté par IA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0742D1-6D26-49E5-9100-4F1C2730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136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C6841D6-0EE7-4CE0-B028-1E6360DDA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Auto-Encodeurs : résultats sur données réelles Avantix et </a:t>
            </a:r>
            <a:r>
              <a:rPr lang="fr-FR" dirty="0" err="1"/>
              <a:t>Esisar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5A6AF9-F069-48E3-9EE5-D193EFE8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50</a:t>
            </a:fld>
            <a:endParaRPr lang="en-US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7D077E6-328B-4B39-AEA1-D748FA8BF102}"/>
              </a:ext>
            </a:extLst>
          </p:cNvPr>
          <p:cNvCxnSpPr/>
          <p:nvPr/>
        </p:nvCxnSpPr>
        <p:spPr>
          <a:xfrm>
            <a:off x="6096000" y="1846729"/>
            <a:ext cx="0" cy="412376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006CF1F9-17CC-4344-A6E8-8FE98DA86081}"/>
              </a:ext>
            </a:extLst>
          </p:cNvPr>
          <p:cNvSpPr txBox="1"/>
          <p:nvPr/>
        </p:nvSpPr>
        <p:spPr>
          <a:xfrm>
            <a:off x="2239020" y="5846317"/>
            <a:ext cx="2088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Avantix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018616A-36C7-4F21-A56A-F7B172F299B0}"/>
              </a:ext>
            </a:extLst>
          </p:cNvPr>
          <p:cNvSpPr txBox="1"/>
          <p:nvPr/>
        </p:nvSpPr>
        <p:spPr>
          <a:xfrm>
            <a:off x="8155350" y="5846317"/>
            <a:ext cx="2088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Esisar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2AD7CB9-39A5-4AD7-9A3B-809C3A88A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6242" y="1846729"/>
            <a:ext cx="3786992" cy="30757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6251D2-7325-4316-8275-FA0E77785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25" y="4922458"/>
            <a:ext cx="2740425" cy="82435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789916-7381-4E04-8050-BE7D9141B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816" y="1891135"/>
            <a:ext cx="3677184" cy="30757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AF258E-8E3C-42B8-ADC9-9326B4E45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247" y="4979421"/>
            <a:ext cx="3372321" cy="8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969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FC6841D6-0EE7-4CE0-B028-1E6360DDA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 dirty="0"/>
              <a:t>Auto-Encodeurs : limites et biais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5A6AF9-F069-48E3-9EE5-D193EFE8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35" y="6432433"/>
            <a:ext cx="498507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51</a:t>
            </a:fld>
            <a:endParaRPr lang="en-US" dirty="0"/>
          </a:p>
        </p:txBody>
      </p:sp>
      <p:pic>
        <p:nvPicPr>
          <p:cNvPr id="7" name="Image 6" descr="93609EBF">
            <a:extLst>
              <a:ext uri="{FF2B5EF4-FFF2-40B4-BE49-F238E27FC236}">
                <a16:creationId xmlns:a16="http://schemas.microsoft.com/office/drawing/2014/main" id="{4D58AC0A-A663-40D4-A104-113739DB2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35" y="2220360"/>
            <a:ext cx="4453497" cy="3394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 descr="C:\Users\valettel\AppData\Local\Microsoft\Windows\INetCache\Content.MSO\8BB70B45.tmp">
            <a:extLst>
              <a:ext uri="{FF2B5EF4-FFF2-40B4-BE49-F238E27FC236}">
                <a16:creationId xmlns:a16="http://schemas.microsoft.com/office/drawing/2014/main" id="{699F043D-A693-4151-B433-AF41D23FC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334" y="2220360"/>
            <a:ext cx="4569581" cy="33947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38FE058B-8F18-47CC-8039-B1199AC520E6}"/>
              </a:ext>
            </a:extLst>
          </p:cNvPr>
          <p:cNvSpPr/>
          <p:nvPr/>
        </p:nvSpPr>
        <p:spPr>
          <a:xfrm>
            <a:off x="5632468" y="3630071"/>
            <a:ext cx="1172505" cy="55577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F56DD23-F472-4906-A3A3-FAD27011C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3363" y="5697991"/>
            <a:ext cx="638527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Index: 10, Vrai label 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</a:rPr>
              <a:t>[Autre]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Label prédis 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[OFDM]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effectLst/>
              </a:rPr>
              <a:t>,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r>
              <a:rPr kumimoji="0" lang="fr-FR" altLang="fr-FR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loss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0.20</a:t>
            </a:r>
          </a:p>
        </p:txBody>
      </p:sp>
    </p:spTree>
    <p:extLst>
      <p:ext uri="{BB962C8B-B14F-4D97-AF65-F5344CB8AC3E}">
        <p14:creationId xmlns:p14="http://schemas.microsoft.com/office/powerpoint/2010/main" val="8162716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12F7F5-F22C-400A-A059-083E55C5C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7200" dirty="0"/>
              <a:t>Classification Technologie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DD0C51-092D-46C4-A0BD-A6EA3751B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52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041ACE2-1C9F-4528-B5D3-F84BCFAD2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5" y="1737360"/>
            <a:ext cx="8212317" cy="33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D60CB34-A54A-4483-AA2B-0FA95EF20A8F}"/>
              </a:ext>
            </a:extLst>
          </p:cNvPr>
          <p:cNvGrpSpPr>
            <a:grpSpLocks noChangeAspect="1"/>
          </p:cNvGrpSpPr>
          <p:nvPr/>
        </p:nvGrpSpPr>
        <p:grpSpPr>
          <a:xfrm>
            <a:off x="8328952" y="3860857"/>
            <a:ext cx="3699523" cy="2356522"/>
            <a:chOff x="8338655" y="159391"/>
            <a:chExt cx="3596514" cy="22909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F842288-58C3-4BFF-A47A-EABA97D98A28}"/>
                </a:ext>
              </a:extLst>
            </p:cNvPr>
            <p:cNvSpPr/>
            <p:nvPr/>
          </p:nvSpPr>
          <p:spPr>
            <a:xfrm>
              <a:off x="8338655" y="159391"/>
              <a:ext cx="3596513" cy="22909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7A0ED1E-780B-48E6-8B7D-2CFCD8A5D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8657" y="159391"/>
              <a:ext cx="3596512" cy="22909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BDAC4F7-F76C-4DCA-9C70-2E86C9A09E5F}"/>
              </a:ext>
            </a:extLst>
          </p:cNvPr>
          <p:cNvSpPr/>
          <p:nvPr/>
        </p:nvSpPr>
        <p:spPr>
          <a:xfrm>
            <a:off x="10412962" y="5206482"/>
            <a:ext cx="1615512" cy="49452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24162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401D41-075A-495A-951B-A4D320658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Extraction des porteuses DC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071573-FD57-4C95-B9E7-A65ED948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53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A19E830-D00A-4F33-BB18-012E0CBF9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537" y="1945657"/>
            <a:ext cx="3415058" cy="1930646"/>
          </a:xfrm>
          <a:prstGeom prst="rect">
            <a:avLst/>
          </a:prstGeom>
        </p:spPr>
      </p:pic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47A71D95-071F-40E4-92C0-37E475C188A7}"/>
              </a:ext>
            </a:extLst>
          </p:cNvPr>
          <p:cNvSpPr/>
          <p:nvPr/>
        </p:nvSpPr>
        <p:spPr>
          <a:xfrm>
            <a:off x="3331453" y="3958177"/>
            <a:ext cx="285226" cy="2684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 : bas 13">
            <a:extLst>
              <a:ext uri="{FF2B5EF4-FFF2-40B4-BE49-F238E27FC236}">
                <a16:creationId xmlns:a16="http://schemas.microsoft.com/office/drawing/2014/main" id="{170BCC30-0B32-4E8D-B918-24D0452B540D}"/>
              </a:ext>
            </a:extLst>
          </p:cNvPr>
          <p:cNvSpPr/>
          <p:nvPr/>
        </p:nvSpPr>
        <p:spPr>
          <a:xfrm>
            <a:off x="8575317" y="3958177"/>
            <a:ext cx="285226" cy="2684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4E278B-A27A-4061-BAB1-57D06872C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1946" y="1945657"/>
            <a:ext cx="3415057" cy="19306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CF2B758-D91C-4917-8557-A8DA8A7E9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537" y="4308498"/>
            <a:ext cx="3415057" cy="193064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F699A9-455C-43AF-9F9B-BD20CCE5E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3" y="4308498"/>
            <a:ext cx="3415054" cy="193064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0EEC3F0-5773-4722-AF19-A949D260D20F}"/>
              </a:ext>
            </a:extLst>
          </p:cNvPr>
          <p:cNvSpPr/>
          <p:nvPr/>
        </p:nvSpPr>
        <p:spPr>
          <a:xfrm>
            <a:off x="3239175" y="2169555"/>
            <a:ext cx="377504" cy="10518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3D04AD-CB2F-4192-9280-515682A116B3}"/>
              </a:ext>
            </a:extLst>
          </p:cNvPr>
          <p:cNvSpPr/>
          <p:nvPr/>
        </p:nvSpPr>
        <p:spPr>
          <a:xfrm>
            <a:off x="8510628" y="2070285"/>
            <a:ext cx="377504" cy="6393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467DAD2-D6AE-4E4B-A4B1-65E3F43A3A3F}"/>
              </a:ext>
            </a:extLst>
          </p:cNvPr>
          <p:cNvSpPr txBox="1"/>
          <p:nvPr/>
        </p:nvSpPr>
        <p:spPr>
          <a:xfrm>
            <a:off x="365888" y="3938511"/>
            <a:ext cx="1308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Echantillon 4G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032DFE-4201-414E-AD79-2C0EF33ED69D}"/>
              </a:ext>
            </a:extLst>
          </p:cNvPr>
          <p:cNvSpPr txBox="1"/>
          <p:nvPr/>
        </p:nvSpPr>
        <p:spPr>
          <a:xfrm>
            <a:off x="10501339" y="3938510"/>
            <a:ext cx="1308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Echantillon 5G</a:t>
            </a:r>
          </a:p>
        </p:txBody>
      </p:sp>
    </p:spTree>
    <p:extLst>
      <p:ext uri="{BB962C8B-B14F-4D97-AF65-F5344CB8AC3E}">
        <p14:creationId xmlns:p14="http://schemas.microsoft.com/office/powerpoint/2010/main" val="26544176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1EE1AD-7D1A-409C-800D-526D592A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Mise en forme : Normalisation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0006C4-7997-40C0-BDCF-381615CF2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54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CFB64F-458C-4EEF-BD90-3B3D85238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38" y="1759247"/>
            <a:ext cx="2890925" cy="21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D685ABD-1542-4029-BEC8-C59DF7B8E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38" y="4153156"/>
            <a:ext cx="2958640" cy="21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DB7B39-794E-47FA-80FD-C17F4C85E6D3}"/>
              </a:ext>
            </a:extLst>
          </p:cNvPr>
          <p:cNvSpPr/>
          <p:nvPr/>
        </p:nvSpPr>
        <p:spPr>
          <a:xfrm>
            <a:off x="6156777" y="2680993"/>
            <a:ext cx="1411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i="1" dirty="0"/>
              <a:t>Histogramme 4G</a:t>
            </a:r>
          </a:p>
          <a:p>
            <a:pPr algn="ctr"/>
            <a:r>
              <a:rPr lang="fr-FR" sz="1400" i="1" dirty="0"/>
              <a:t>normalisé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A12C6F-CBC4-495A-B9C2-6E46503EDA97}"/>
              </a:ext>
            </a:extLst>
          </p:cNvPr>
          <p:cNvSpPr/>
          <p:nvPr/>
        </p:nvSpPr>
        <p:spPr>
          <a:xfrm>
            <a:off x="6096000" y="5074901"/>
            <a:ext cx="1411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i="1" dirty="0"/>
              <a:t>Histogramme 5G</a:t>
            </a:r>
          </a:p>
          <a:p>
            <a:pPr algn="ctr"/>
            <a:r>
              <a:rPr lang="fr-FR" sz="1400" i="1" dirty="0"/>
              <a:t>normalisé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9C77AF0B-6486-4B09-A5B2-E3EFD4534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382" y="1866970"/>
            <a:ext cx="2815172" cy="21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70E4E9C-7823-4EE1-AFFF-468ED17A628C}"/>
              </a:ext>
            </a:extLst>
          </p:cNvPr>
          <p:cNvSpPr txBox="1"/>
          <p:nvPr/>
        </p:nvSpPr>
        <p:spPr>
          <a:xfrm>
            <a:off x="-468934" y="2680992"/>
            <a:ext cx="2339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Histogramme 4G</a:t>
            </a: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B39F5D81-8BB2-43EB-BBF9-41BFE49F1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382" y="4147846"/>
            <a:ext cx="2815172" cy="215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DE2F66DE-2063-464A-9B9B-C3D24E9EEE6C}"/>
              </a:ext>
            </a:extLst>
          </p:cNvPr>
          <p:cNvSpPr txBox="1"/>
          <p:nvPr/>
        </p:nvSpPr>
        <p:spPr>
          <a:xfrm>
            <a:off x="-576034" y="5074901"/>
            <a:ext cx="2587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Histogramme 5G</a:t>
            </a:r>
          </a:p>
        </p:txBody>
      </p:sp>
    </p:spTree>
    <p:extLst>
      <p:ext uri="{BB962C8B-B14F-4D97-AF65-F5344CB8AC3E}">
        <p14:creationId xmlns:p14="http://schemas.microsoft.com/office/powerpoint/2010/main" val="29661699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9C7192-9DD3-4936-86A1-A11461045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Choix des modèles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AD9D3C9-D8DC-41A2-9BA7-2D3D4AC3E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55</a:t>
            </a:fld>
            <a:endParaRPr lang="en-US" dirty="0"/>
          </a:p>
        </p:txBody>
      </p:sp>
      <p:pic>
        <p:nvPicPr>
          <p:cNvPr id="3074" name="Picture 2" descr="SVM: From Theory to Implementation | by SPX | Level Up Coding">
            <a:extLst>
              <a:ext uri="{FF2B5EF4-FFF2-40B4-BE49-F238E27FC236}">
                <a16:creationId xmlns:a16="http://schemas.microsoft.com/office/drawing/2014/main" id="{BBCD1AAF-A348-4651-A41B-106DEF1F1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4" y="2046913"/>
            <a:ext cx="3299808" cy="289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05F961ED-9482-49DB-8A7D-A86BA2EEE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00372" y="2046913"/>
            <a:ext cx="4335885" cy="331536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468105B-1C0D-4D14-82BD-16125C49E41D}"/>
              </a:ext>
            </a:extLst>
          </p:cNvPr>
          <p:cNvSpPr txBox="1"/>
          <p:nvPr/>
        </p:nvSpPr>
        <p:spPr>
          <a:xfrm>
            <a:off x="4253218" y="4943473"/>
            <a:ext cx="31123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Algorithme à base d’arbre de décision :</a:t>
            </a:r>
          </a:p>
          <a:p>
            <a:pPr algn="ctr"/>
            <a:r>
              <a:rPr lang="fr-FR" sz="1400" i="1" dirty="0" err="1"/>
              <a:t>Decision</a:t>
            </a:r>
            <a:r>
              <a:rPr lang="fr-FR" sz="1400" i="1" dirty="0"/>
              <a:t> </a:t>
            </a:r>
            <a:r>
              <a:rPr lang="fr-FR" sz="1400" i="1" dirty="0" err="1"/>
              <a:t>Tree</a:t>
            </a:r>
            <a:r>
              <a:rPr lang="fr-FR" sz="1400" i="1" dirty="0"/>
              <a:t> Classifier</a:t>
            </a:r>
          </a:p>
          <a:p>
            <a:pPr algn="ctr"/>
            <a:r>
              <a:rPr lang="fr-FR" sz="1400" i="1" dirty="0" err="1"/>
              <a:t>Random</a:t>
            </a:r>
            <a:r>
              <a:rPr lang="fr-FR" sz="1400" i="1" dirty="0"/>
              <a:t> Forest Classifier</a:t>
            </a:r>
          </a:p>
          <a:p>
            <a:pPr algn="ctr"/>
            <a:r>
              <a:rPr lang="fr-FR" sz="1400" i="1" dirty="0" err="1"/>
              <a:t>XGboost</a:t>
            </a:r>
            <a:endParaRPr lang="fr-FR" sz="1400" i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EFFAAEF-7B66-4C01-9539-7A57B2C347EA}"/>
              </a:ext>
            </a:extLst>
          </p:cNvPr>
          <p:cNvSpPr txBox="1"/>
          <p:nvPr/>
        </p:nvSpPr>
        <p:spPr>
          <a:xfrm>
            <a:off x="488056" y="4943472"/>
            <a:ext cx="3112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Support </a:t>
            </a:r>
            <a:r>
              <a:rPr lang="fr-FR" sz="1400" i="1" dirty="0" err="1"/>
              <a:t>Vector</a:t>
            </a:r>
            <a:r>
              <a:rPr lang="fr-FR" sz="1400" i="1" dirty="0"/>
              <a:t> Machine</a:t>
            </a:r>
          </a:p>
        </p:txBody>
      </p:sp>
      <p:pic>
        <p:nvPicPr>
          <p:cNvPr id="3082" name="Picture 10" descr="Régression logistique">
            <a:extLst>
              <a:ext uri="{FF2B5EF4-FFF2-40B4-BE49-F238E27FC236}">
                <a16:creationId xmlns:a16="http://schemas.microsoft.com/office/drawing/2014/main" id="{4CDA2445-F410-4A04-A1CE-AE3F7FC6C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5"/>
          <a:stretch/>
        </p:blipFill>
        <p:spPr bwMode="auto">
          <a:xfrm>
            <a:off x="8018380" y="2046913"/>
            <a:ext cx="3879183" cy="30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0274390B-DF9E-456E-8960-9DAFF15D3F93}"/>
              </a:ext>
            </a:extLst>
          </p:cNvPr>
          <p:cNvSpPr txBox="1"/>
          <p:nvPr/>
        </p:nvSpPr>
        <p:spPr>
          <a:xfrm>
            <a:off x="8018380" y="5097360"/>
            <a:ext cx="3112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/>
              <a:t>Régression Logistique</a:t>
            </a:r>
          </a:p>
        </p:txBody>
      </p:sp>
    </p:spTree>
    <p:extLst>
      <p:ext uri="{BB962C8B-B14F-4D97-AF65-F5344CB8AC3E}">
        <p14:creationId xmlns:p14="http://schemas.microsoft.com/office/powerpoint/2010/main" val="14123283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85BB6-6AD3-47F8-B445-B7C54A83C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Tuning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901F72-D8C1-408E-B484-3A9D0171E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888" y="1912846"/>
            <a:ext cx="5447683" cy="4169172"/>
          </a:xfrm>
        </p:spPr>
        <p:txBody>
          <a:bodyPr/>
          <a:lstStyle/>
          <a:p>
            <a:r>
              <a:rPr lang="fr-FR" dirty="0"/>
              <a:t>Parcours de grille d’hyperparamètres :</a:t>
            </a:r>
          </a:p>
          <a:p>
            <a:r>
              <a:rPr lang="fr-FR" dirty="0"/>
              <a:t>- Changer le solver</a:t>
            </a:r>
          </a:p>
          <a:p>
            <a:r>
              <a:rPr lang="fr-FR" dirty="0"/>
              <a:t>- Le nombre d’arbres</a:t>
            </a:r>
          </a:p>
          <a:p>
            <a:r>
              <a:rPr lang="fr-FR" dirty="0"/>
              <a:t>- Le nombre de nœud </a:t>
            </a:r>
          </a:p>
          <a:p>
            <a:endParaRPr lang="fr-FR" dirty="0"/>
          </a:p>
          <a:p>
            <a:r>
              <a:rPr lang="fr-FR" dirty="0"/>
              <a:t>Objectifs : </a:t>
            </a:r>
          </a:p>
          <a:p>
            <a:r>
              <a:rPr lang="fr-FR" dirty="0"/>
              <a:t>- Affiner les modèles par validation croisée (k-</a:t>
            </a:r>
            <a:r>
              <a:rPr lang="fr-FR" dirty="0" err="1"/>
              <a:t>fold</a:t>
            </a:r>
            <a:r>
              <a:rPr lang="fr-FR" dirty="0"/>
              <a:t>)</a:t>
            </a:r>
          </a:p>
          <a:p>
            <a:r>
              <a:rPr lang="fr-FR" dirty="0"/>
              <a:t>- Eviter l’overfitting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8BE115-9F2E-4CD3-880B-8D6A4B27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56</a:t>
            </a:fld>
            <a:endParaRPr lang="en-US" dirty="0"/>
          </a:p>
        </p:txBody>
      </p:sp>
      <p:pic>
        <p:nvPicPr>
          <p:cNvPr id="2050" name="Picture 2" descr="3.1. Cross-validation: evaluating estimator performance — scikit-learn  1.2.2 documentation">
            <a:extLst>
              <a:ext uri="{FF2B5EF4-FFF2-40B4-BE49-F238E27FC236}">
                <a16:creationId xmlns:a16="http://schemas.microsoft.com/office/drawing/2014/main" id="{293034CD-34F6-4FFC-9E7B-FD5DACAC2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737" y="1912846"/>
            <a:ext cx="6012852" cy="416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191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2E6CFE-A6A8-4B75-9F10-F2CD83318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: En fonction du SNR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729419-0961-462E-BA32-0F11BD9E0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899138" cy="419294"/>
          </a:xfrm>
        </p:spPr>
        <p:txBody>
          <a:bodyPr/>
          <a:lstStyle/>
          <a:p>
            <a:r>
              <a:rPr lang="fr-FR" sz="1600" i="1" dirty="0"/>
              <a:t>Dataset Matlab avec 15 niveaux de SNR :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ECC8912-4A8A-4F72-9617-3AFF3BE29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57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68E2E9E-A1D5-466E-AB0A-72D3B0A4C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88" y="2265028"/>
            <a:ext cx="5581177" cy="386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794EA197-C880-4F3D-B950-D46FF6E34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474" y="2265028"/>
            <a:ext cx="5581177" cy="386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84206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E1A610-D72C-4534-A1D8-89B03EC03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: Sur données réelles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61C82E-A42B-4CAA-94E8-CB2FCE798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3483109" cy="402516"/>
          </a:xfrm>
        </p:spPr>
        <p:txBody>
          <a:bodyPr/>
          <a:lstStyle/>
          <a:p>
            <a:r>
              <a:rPr lang="fr-FR" dirty="0"/>
              <a:t>Acquisitions réalisées à Avantix :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8D8744-3AD8-4F55-BEDA-CD290BF2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58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8FC12F-AC38-442C-B703-48BE51BC4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49" y="2248250"/>
            <a:ext cx="3840169" cy="343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DCFD45A-F085-4A39-B9C4-D108FB25C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792" y="2248250"/>
            <a:ext cx="3840169" cy="343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45C6DA7-440F-43CE-8814-7D58051E0F8F}"/>
              </a:ext>
            </a:extLst>
          </p:cNvPr>
          <p:cNvSpPr txBox="1"/>
          <p:nvPr/>
        </p:nvSpPr>
        <p:spPr>
          <a:xfrm>
            <a:off x="1008014" y="5714419"/>
            <a:ext cx="3661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Prédiction SVM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99AD41-9D26-4299-96C0-E0BB8ADF67A8}"/>
              </a:ext>
            </a:extLst>
          </p:cNvPr>
          <p:cNvSpPr/>
          <p:nvPr/>
        </p:nvSpPr>
        <p:spPr>
          <a:xfrm>
            <a:off x="7715100" y="5714419"/>
            <a:ext cx="2589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i="1" dirty="0"/>
              <a:t>Prédiction </a:t>
            </a:r>
            <a:r>
              <a:rPr lang="fr-FR" i="1" dirty="0" err="1"/>
              <a:t>Random</a:t>
            </a:r>
            <a:r>
              <a:rPr lang="fr-FR" i="1" dirty="0"/>
              <a:t> Forest</a:t>
            </a:r>
          </a:p>
        </p:txBody>
      </p:sp>
    </p:spTree>
    <p:extLst>
      <p:ext uri="{BB962C8B-B14F-4D97-AF65-F5344CB8AC3E}">
        <p14:creationId xmlns:p14="http://schemas.microsoft.com/office/powerpoint/2010/main" val="29174880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6E2DDC-CA24-46AF-A363-F54FC9EF8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Récupération paramétrage cellules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801D168-F5DD-4157-9DB0-3D897CE9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59</a:t>
            </a:fld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3776C3C-8B92-4BF1-A7DB-93E6992CB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88" y="1737360"/>
            <a:ext cx="8086828" cy="3210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CFA0F08A-92B3-4476-83BA-F4E1AB38D740}"/>
              </a:ext>
            </a:extLst>
          </p:cNvPr>
          <p:cNvGrpSpPr>
            <a:grpSpLocks noChangeAspect="1"/>
          </p:cNvGrpSpPr>
          <p:nvPr/>
        </p:nvGrpSpPr>
        <p:grpSpPr>
          <a:xfrm>
            <a:off x="8452716" y="3939691"/>
            <a:ext cx="3575759" cy="2277687"/>
            <a:chOff x="8338655" y="159391"/>
            <a:chExt cx="3596514" cy="22909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478190-3E74-4F18-B004-202116BCB661}"/>
                </a:ext>
              </a:extLst>
            </p:cNvPr>
            <p:cNvSpPr/>
            <p:nvPr/>
          </p:nvSpPr>
          <p:spPr>
            <a:xfrm>
              <a:off x="8338655" y="159391"/>
              <a:ext cx="3596513" cy="22909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917A7B59-D553-446A-8727-D14ED92888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8657" y="159391"/>
              <a:ext cx="3596512" cy="22909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0407732-07A6-44A5-BE3A-138CE1C54002}"/>
              </a:ext>
            </a:extLst>
          </p:cNvPr>
          <p:cNvSpPr/>
          <p:nvPr/>
        </p:nvSpPr>
        <p:spPr>
          <a:xfrm>
            <a:off x="10456069" y="4588669"/>
            <a:ext cx="1572405" cy="43100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0822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80F0B8-EE21-4415-A1BF-21D5CAFBA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 </a:t>
            </a:r>
            <a:r>
              <a:rPr lang="fr-FR" dirty="0"/>
              <a:t>projet</a:t>
            </a:r>
            <a:r>
              <a:rPr lang="en-US" dirty="0"/>
              <a:t> : </a:t>
            </a:r>
            <a:r>
              <a:rPr lang="fr-FR" dirty="0"/>
              <a:t>contexte</a:t>
            </a:r>
            <a:r>
              <a:rPr lang="en-US" dirty="0"/>
              <a:t> et </a:t>
            </a:r>
            <a:r>
              <a:rPr lang="fr-FR" dirty="0"/>
              <a:t>objectifs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476FF1-567C-4F4A-AEA3-99E59CF6C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fr-FR" sz="4000" b="1" dirty="0"/>
              <a:t>Scanner</a:t>
            </a:r>
            <a:r>
              <a:rPr lang="fr-FR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Cellulaire</a:t>
            </a:r>
            <a:r>
              <a:rPr lang="fr-FR" sz="4000" b="1" dirty="0"/>
              <a:t> </a:t>
            </a:r>
            <a:r>
              <a:rPr lang="fr-FR" sz="4000" b="1" dirty="0">
                <a:solidFill>
                  <a:schemeClr val="accent2">
                    <a:lumMod val="75000"/>
                  </a:schemeClr>
                </a:solidFill>
              </a:rPr>
              <a:t>4G &amp; 5G</a:t>
            </a:r>
            <a:r>
              <a:rPr lang="fr-FR" sz="4000" b="1" dirty="0"/>
              <a:t> assisté par </a:t>
            </a:r>
            <a:r>
              <a:rPr lang="fr-FR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IA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80742D1-6D26-49E5-9100-4F1C2730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9564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2B6B22-4F77-4B0C-A7CB-436956508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Récupération paramétrage avec MATLAB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F2C61C-F9E6-4352-89C2-C5100836F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60</a:t>
            </a:fld>
            <a:endParaRPr lang="en-US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0B2D1A6A-80BB-4631-A386-67CB02D074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344231"/>
              </p:ext>
            </p:extLst>
          </p:nvPr>
        </p:nvGraphicFramePr>
        <p:xfrm>
          <a:off x="2062480" y="1877347"/>
          <a:ext cx="8128000" cy="1844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3912676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5857811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MIB Content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16596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dirty="0" err="1"/>
                        <a:t>Downlink</a:t>
                      </a:r>
                      <a:r>
                        <a:rPr lang="fr-FR" dirty="0"/>
                        <a:t> Channel </a:t>
                      </a:r>
                      <a:r>
                        <a:rPr lang="fr-FR" dirty="0" err="1"/>
                        <a:t>Bandwidth</a:t>
                      </a:r>
                      <a:endParaRPr lang="fr-FR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8890171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r>
                        <a:rPr lang="fr-FR" dirty="0"/>
                        <a:t>PHICH Configuration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PHICH Duration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728296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PHICH Resource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29740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dirty="0"/>
                        <a:t>System Frame </a:t>
                      </a:r>
                      <a:r>
                        <a:rPr lang="fr-FR" dirty="0" err="1"/>
                        <a:t>Number</a:t>
                      </a:r>
                      <a:r>
                        <a:rPr lang="fr-FR" dirty="0"/>
                        <a:t> (SFN)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519638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B40E15C-5058-4D6E-8D8C-9B70332A13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530738"/>
              </p:ext>
            </p:extLst>
          </p:nvPr>
        </p:nvGraphicFramePr>
        <p:xfrm>
          <a:off x="2062480" y="3861374"/>
          <a:ext cx="8128000" cy="22250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3912676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585781128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SIB1 Content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165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Cell</a:t>
                      </a:r>
                      <a:r>
                        <a:rPr lang="fr-FR" dirty="0"/>
                        <a:t> Access Information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PLMN, </a:t>
                      </a:r>
                      <a:r>
                        <a:rPr lang="fr-FR" dirty="0" err="1"/>
                        <a:t>Cell</a:t>
                      </a:r>
                      <a:r>
                        <a:rPr lang="fr-FR" dirty="0"/>
                        <a:t> Identity, </a:t>
                      </a:r>
                      <a:r>
                        <a:rPr lang="fr-FR" dirty="0" err="1"/>
                        <a:t>Cell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Barred</a:t>
                      </a:r>
                      <a:r>
                        <a:rPr lang="fr-FR" dirty="0"/>
                        <a:t>, CSG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889017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dirty="0" err="1"/>
                        <a:t>Cell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Selection</a:t>
                      </a:r>
                      <a:r>
                        <a:rPr lang="fr-FR" dirty="0"/>
                        <a:t> Information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72829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dirty="0"/>
                        <a:t>Pmax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51963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fr-FR" dirty="0"/>
                        <a:t>Frequency Band Indicator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31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Scheduling</a:t>
                      </a:r>
                      <a:r>
                        <a:rPr lang="fr-FR" dirty="0"/>
                        <a:t> Information List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Periodicity</a:t>
                      </a:r>
                      <a:r>
                        <a:rPr lang="fr-FR" dirty="0"/>
                        <a:t>, Mapping, </a:t>
                      </a:r>
                      <a:r>
                        <a:rPr lang="fr-FR" dirty="0" err="1"/>
                        <a:t>Window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length</a:t>
                      </a:r>
                      <a:r>
                        <a:rPr lang="fr-FR" dirty="0"/>
                        <a:t>, Tag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242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57421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1E82846-AE14-4269-B075-5E2F11251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24" y="4614973"/>
            <a:ext cx="10981189" cy="152641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187CFD8-BDFB-44FC-83C8-D36689CC3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Sortie du Scanner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21E9D82-5EA4-493A-8721-353C9AFC9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61</a:t>
            </a:fld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333B2D9-413D-433D-83E8-7CA572A68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103" y="1709620"/>
            <a:ext cx="3875794" cy="215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FAA6145-FF83-44B7-BE88-026A9C01992C}"/>
              </a:ext>
            </a:extLst>
          </p:cNvPr>
          <p:cNvSpPr/>
          <p:nvPr/>
        </p:nvSpPr>
        <p:spPr>
          <a:xfrm>
            <a:off x="389179" y="4538549"/>
            <a:ext cx="6171012" cy="17024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76B02F6-E44B-439D-B3D5-D72A00EFE114}"/>
              </a:ext>
            </a:extLst>
          </p:cNvPr>
          <p:cNvSpPr txBox="1"/>
          <p:nvPr/>
        </p:nvSpPr>
        <p:spPr>
          <a:xfrm>
            <a:off x="1884971" y="4057474"/>
            <a:ext cx="3179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Informations Physique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2F0B3F-588D-4057-8B88-927646964849}"/>
              </a:ext>
            </a:extLst>
          </p:cNvPr>
          <p:cNvSpPr/>
          <p:nvPr/>
        </p:nvSpPr>
        <p:spPr>
          <a:xfrm>
            <a:off x="6560189" y="4538549"/>
            <a:ext cx="3914135" cy="170244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804155F-0DC8-4971-90F6-583169A35E79}"/>
              </a:ext>
            </a:extLst>
          </p:cNvPr>
          <p:cNvSpPr txBox="1"/>
          <p:nvPr/>
        </p:nvSpPr>
        <p:spPr>
          <a:xfrm>
            <a:off x="7418997" y="4038672"/>
            <a:ext cx="21965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7030A0"/>
                </a:solidFill>
              </a:rPr>
              <a:t>Technologie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3AA504-FD61-4A3C-BCD0-5B7575145976}"/>
              </a:ext>
            </a:extLst>
          </p:cNvPr>
          <p:cNvSpPr/>
          <p:nvPr/>
        </p:nvSpPr>
        <p:spPr>
          <a:xfrm>
            <a:off x="10474324" y="4538549"/>
            <a:ext cx="1102534" cy="170244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9308BA3-5886-4AA5-9538-41064442D84E}"/>
              </a:ext>
            </a:extLst>
          </p:cNvPr>
          <p:cNvSpPr txBox="1"/>
          <p:nvPr/>
        </p:nvSpPr>
        <p:spPr>
          <a:xfrm>
            <a:off x="9927332" y="4048241"/>
            <a:ext cx="2196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B0F0"/>
                </a:solidFill>
              </a:rPr>
              <a:t>MIB &amp; </a:t>
            </a:r>
            <a:r>
              <a:rPr lang="fr-FR" sz="2400" dirty="0" err="1">
                <a:solidFill>
                  <a:srgbClr val="00B0F0"/>
                </a:solidFill>
              </a:rPr>
              <a:t>SIBs</a:t>
            </a:r>
            <a:endParaRPr lang="fr-FR" sz="2400" dirty="0">
              <a:solidFill>
                <a:srgbClr val="00B0F0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666FF4D0-CF39-461C-BAE2-D8AABDCE9245}"/>
              </a:ext>
            </a:extLst>
          </p:cNvPr>
          <p:cNvGrpSpPr>
            <a:grpSpLocks noChangeAspect="1"/>
          </p:cNvGrpSpPr>
          <p:nvPr/>
        </p:nvGrpSpPr>
        <p:grpSpPr>
          <a:xfrm>
            <a:off x="8742784" y="184581"/>
            <a:ext cx="3252479" cy="2071764"/>
            <a:chOff x="8338655" y="159391"/>
            <a:chExt cx="3596514" cy="229090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050093-9E0B-4B73-97EB-BEB3443DAED6}"/>
                </a:ext>
              </a:extLst>
            </p:cNvPr>
            <p:cNvSpPr/>
            <p:nvPr/>
          </p:nvSpPr>
          <p:spPr>
            <a:xfrm>
              <a:off x="8338655" y="159391"/>
              <a:ext cx="3596513" cy="229090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E708DDB9-E859-4037-A036-2A85A8ED18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8657" y="159391"/>
              <a:ext cx="3596512" cy="2290907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4AB51D0-AE4F-4DCA-84CA-57E186F12107}"/>
              </a:ext>
            </a:extLst>
          </p:cNvPr>
          <p:cNvSpPr/>
          <p:nvPr/>
        </p:nvSpPr>
        <p:spPr>
          <a:xfrm>
            <a:off x="10756106" y="202406"/>
            <a:ext cx="1052514" cy="3905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360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095EB7-A097-4227-A663-096BFF027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proof of concept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672EDA2F-84DB-4A12-9F93-21D2CA8E5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692" t="7908" r="8536" b="5340"/>
          <a:stretch/>
        </p:blipFill>
        <p:spPr>
          <a:xfrm>
            <a:off x="271244" y="2239860"/>
            <a:ext cx="6763625" cy="3607266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24D10D-F5DD-45BD-BA93-20DDA0778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62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5456D15-9E4A-493D-8844-02EC580E3A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6" t="7646" r="8066" b="7053"/>
          <a:stretch/>
        </p:blipFill>
        <p:spPr>
          <a:xfrm>
            <a:off x="7358627" y="2644091"/>
            <a:ext cx="4562129" cy="270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9803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377A735-FB0F-4B8D-AFD7-8B80BAE366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46" t="8133" r="8313" b="6036"/>
          <a:stretch/>
        </p:blipFill>
        <p:spPr>
          <a:xfrm>
            <a:off x="271243" y="2239860"/>
            <a:ext cx="6763625" cy="361830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8095EB7-A097-4227-A663-096BFF027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proof of concept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24D10D-F5DD-45BD-BA93-20DDA0778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63</a:t>
            </a:fld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A3392F2-47CC-4145-9603-440E73F0C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14" t="8116" r="9000" b="6966"/>
          <a:stretch/>
        </p:blipFill>
        <p:spPr>
          <a:xfrm>
            <a:off x="7159725" y="2315786"/>
            <a:ext cx="4761032" cy="346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212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215955-B98D-4CDF-B548-ED8B0B205E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6600" dirty="0"/>
              <a:t>Organisation &amp; Perspectives d’amélioration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A3409F5-12B4-4BED-8164-5CD348E796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857250" lvl="1" indent="-400050" algn="l">
              <a:buFont typeface="+mj-lt"/>
              <a:buAutoNum type="alphaUcPeriod"/>
            </a:pPr>
            <a:r>
              <a:rPr lang="fr-F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Planning</a:t>
            </a:r>
          </a:p>
          <a:p>
            <a:pPr marL="857250" lvl="1" indent="-400050" algn="l">
              <a:buFont typeface="+mj-lt"/>
              <a:buAutoNum type="alphaUcPeriod"/>
            </a:pPr>
            <a:r>
              <a:rPr lang="fr-F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Livrables</a:t>
            </a:r>
          </a:p>
          <a:p>
            <a:pPr marL="857250" lvl="1" indent="-400050" algn="l">
              <a:buFont typeface="+mj-lt"/>
              <a:buAutoNum type="alphaUcPeriod"/>
            </a:pPr>
            <a:r>
              <a:rPr lang="fr-F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Perspectives d’amélioration</a:t>
            </a:r>
            <a:endParaRPr lang="fr-FR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8A8209-1AE3-44A6-ACBC-F6639350B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7995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2D4C2A-79E5-485C-B557-6D1FD1862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Planning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ACC04ED-A1BC-4353-8726-10B38CD80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65</a:t>
            </a:fld>
            <a:endParaRPr lang="en-US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A5F20CC-1B26-4242-A221-9FA9D5600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752" t="17709" r="3461" b="16809"/>
          <a:stretch/>
        </p:blipFill>
        <p:spPr>
          <a:xfrm>
            <a:off x="1276008" y="1946245"/>
            <a:ext cx="9721080" cy="3858938"/>
          </a:xfrm>
        </p:spPr>
      </p:pic>
    </p:spTree>
    <p:extLst>
      <p:ext uri="{BB962C8B-B14F-4D97-AF65-F5344CB8AC3E}">
        <p14:creationId xmlns:p14="http://schemas.microsoft.com/office/powerpoint/2010/main" val="35097399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ce réservé du contenu 6">
            <a:extLst>
              <a:ext uri="{FF2B5EF4-FFF2-40B4-BE49-F238E27FC236}">
                <a16:creationId xmlns:a16="http://schemas.microsoft.com/office/drawing/2014/main" id="{A5057B31-A56F-4BEB-BCED-EF22A056E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59" y="3129093"/>
            <a:ext cx="10224277" cy="290626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6931753-8DD9-4148-AC1E-B9230DF95391}"/>
              </a:ext>
            </a:extLst>
          </p:cNvPr>
          <p:cNvSpPr txBox="1"/>
          <p:nvPr/>
        </p:nvSpPr>
        <p:spPr>
          <a:xfrm>
            <a:off x="983859" y="581626"/>
            <a:ext cx="2870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/>
              <a:t>Référent Scanner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CFB1455-B77C-4D8A-AD9D-C03F57F5C0E1}"/>
              </a:ext>
            </a:extLst>
          </p:cNvPr>
          <p:cNvSpPr txBox="1"/>
          <p:nvPr/>
        </p:nvSpPr>
        <p:spPr>
          <a:xfrm>
            <a:off x="4660643" y="581626"/>
            <a:ext cx="2870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/>
              <a:t>Référents</a:t>
            </a:r>
            <a:r>
              <a:rPr lang="en-US" sz="2000" b="1" u="sng" dirty="0"/>
              <a:t> IA</a:t>
            </a:r>
            <a:endParaRPr lang="fr-FR" sz="2000" b="1" u="sng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7F4F413-E207-4C9F-B1E3-6709BF39DDA2}"/>
              </a:ext>
            </a:extLst>
          </p:cNvPr>
          <p:cNvSpPr txBox="1"/>
          <p:nvPr/>
        </p:nvSpPr>
        <p:spPr>
          <a:xfrm>
            <a:off x="8337425" y="581626"/>
            <a:ext cx="2870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u="sng" dirty="0"/>
              <a:t>Référent Dataset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604BE19-FEB4-43A9-9EB9-8B5E54B4C9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43" t="29885" r="33333" b="26730"/>
          <a:stretch/>
        </p:blipFill>
        <p:spPr>
          <a:xfrm rot="5400000">
            <a:off x="8758256" y="1254633"/>
            <a:ext cx="2029049" cy="16015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EF5EA8E-81C0-46B4-9E98-D2CC73A2BA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77" t="1995" r="37003" b="6422"/>
          <a:stretch/>
        </p:blipFill>
        <p:spPr>
          <a:xfrm rot="5400000">
            <a:off x="5135129" y="261286"/>
            <a:ext cx="1921736" cy="34809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27C019D-31E3-4D72-A3AE-2BFE0DE9C3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98" t="28091" r="36024" b="22094"/>
          <a:stretch/>
        </p:blipFill>
        <p:spPr>
          <a:xfrm rot="5400000">
            <a:off x="1403785" y="1140068"/>
            <a:ext cx="2030862" cy="17904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C540025-A07E-47C2-8B05-3A2680C8B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010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85596B-8E3D-4E18-97CA-2FCE1EBC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fr-FR" dirty="0"/>
              <a:t>Livrables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560EF4-8711-4561-8B84-4618B0B96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67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814759-14E5-44F8-9EF2-C10DDA74C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16" y="1981812"/>
            <a:ext cx="9887368" cy="385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1064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DA3636-224A-418F-ADD5-1883FD553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Relations avec AVANTIX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B3BD67-34B4-4840-887B-80C6FFD16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/>
              <a:t> Réunions hebdomadaires puis bimensuelle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/>
              <a:t> Visite de AVANTIX en février &amp; visite du groupe en mai.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/>
              <a:t> Expertise RF &amp; IA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/>
              <a:t> Donne accès aux </a:t>
            </a:r>
            <a:r>
              <a:rPr lang="fr-FR" dirty="0" err="1"/>
              <a:t>toolBoxs</a:t>
            </a:r>
            <a:r>
              <a:rPr lang="fr-FR" dirty="0"/>
              <a:t> MATLAB 4G et 5G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/>
              <a:t> Fourniture d’acquisition réelles de leur environnement radio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D5837D-5A6E-496E-8B1D-59BCE7279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493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3BA004-D9EB-4DFA-A57A-11EB15365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Perspectives d’amélioration : Filtrage sur le scan</a:t>
            </a:r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40A635A-D942-46EF-BECC-559E925CD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73" t="11385" r="8536" b="5340"/>
          <a:stretch/>
        </p:blipFill>
        <p:spPr>
          <a:xfrm>
            <a:off x="1985810" y="1954635"/>
            <a:ext cx="8121031" cy="4228051"/>
          </a:xfr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CA844C7-ECF8-482B-AF92-4BDA56EC3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927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27E1B6-C2A3-45E1-9A1A-A3B5B0628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faire ?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D657C44-8693-45E0-81F4-21516BCFE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7</a:t>
            </a:fld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A9AE8AE-71D6-4C82-B6B0-DF906B39DAC7}"/>
              </a:ext>
            </a:extLst>
          </p:cNvPr>
          <p:cNvSpPr txBox="1"/>
          <p:nvPr/>
        </p:nvSpPr>
        <p:spPr>
          <a:xfrm>
            <a:off x="1066799" y="3318229"/>
            <a:ext cx="10058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i="1" u="sng" dirty="0"/>
              <a:t>Caractériser </a:t>
            </a:r>
            <a:r>
              <a:rPr lang="fr-FR" sz="3200" b="1" i="1" u="sng" dirty="0"/>
              <a:t>passivement</a:t>
            </a:r>
            <a:r>
              <a:rPr lang="fr-FR" sz="3200" i="1" u="sng" dirty="0"/>
              <a:t> l’environnement radio le plus </a:t>
            </a:r>
            <a:r>
              <a:rPr lang="fr-FR" sz="3200" b="1" i="1" u="sng" dirty="0"/>
              <a:t>précisément</a:t>
            </a:r>
            <a:r>
              <a:rPr lang="fr-FR" sz="3200" i="1" u="sng" dirty="0"/>
              <a:t> et le plus </a:t>
            </a:r>
            <a:r>
              <a:rPr lang="fr-FR" sz="3200" b="1" i="1" u="sng" dirty="0"/>
              <a:t>rapidement</a:t>
            </a:r>
            <a:r>
              <a:rPr lang="fr-FR" sz="3200" i="1" u="sng" dirty="0"/>
              <a:t> possible.</a:t>
            </a:r>
          </a:p>
        </p:txBody>
      </p:sp>
    </p:spTree>
    <p:extLst>
      <p:ext uri="{BB962C8B-B14F-4D97-AF65-F5344CB8AC3E}">
        <p14:creationId xmlns:p14="http://schemas.microsoft.com/office/powerpoint/2010/main" val="319781214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72E0ADD-94C2-41BF-A1C8-ECB0F3FC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 d’amélioration : IA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924352-E4EE-465E-82FF-E91E38CBF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609" y="1817617"/>
            <a:ext cx="5991417" cy="4295007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Reconnaissance de front montant OFDM :</a:t>
            </a:r>
          </a:p>
          <a:p>
            <a:r>
              <a:rPr lang="fr-FR" dirty="0"/>
              <a:t>-Cartographie de l’espace latent</a:t>
            </a:r>
          </a:p>
          <a:p>
            <a:pPr lvl="0"/>
            <a:r>
              <a:rPr lang="fr-FR" dirty="0"/>
              <a:t>- Temps de montée </a:t>
            </a:r>
          </a:p>
          <a:p>
            <a:pPr lvl="0"/>
            <a:r>
              <a:rPr lang="fr-FR" dirty="0"/>
              <a:t>- Dérivé max</a:t>
            </a:r>
          </a:p>
          <a:p>
            <a:pPr lvl="0"/>
            <a:r>
              <a:rPr lang="fr-FR" dirty="0"/>
              <a:t>- Quelques </a:t>
            </a:r>
            <a:r>
              <a:rPr lang="fr-FR" dirty="0" err="1"/>
              <a:t>bins</a:t>
            </a:r>
            <a:r>
              <a:rPr lang="fr-FR" dirty="0"/>
              <a:t> centraux de la représentation histogramme</a:t>
            </a:r>
          </a:p>
          <a:p>
            <a:endParaRPr lang="fr-FR" dirty="0"/>
          </a:p>
          <a:p>
            <a:r>
              <a:rPr lang="fr-FR" dirty="0"/>
              <a:t>Classification 4G / 5G :</a:t>
            </a:r>
          </a:p>
          <a:p>
            <a:r>
              <a:rPr lang="fr-FR" dirty="0"/>
              <a:t>- Apprentissage par Renforcement</a:t>
            </a:r>
          </a:p>
          <a:p>
            <a:r>
              <a:rPr lang="fr-FR" dirty="0"/>
              <a:t>- Représentation du signal</a:t>
            </a:r>
          </a:p>
          <a:p>
            <a:r>
              <a:rPr lang="fr-FR" dirty="0"/>
              <a:t>- Utilisation de librairies </a:t>
            </a:r>
            <a:r>
              <a:rPr lang="fr-FR" dirty="0" err="1"/>
              <a:t>TSfresh</a:t>
            </a:r>
            <a:r>
              <a:rPr lang="fr-FR" dirty="0"/>
              <a:t> pour faire ressortir des </a:t>
            </a:r>
            <a:r>
              <a:rPr lang="fr-FR" dirty="0" err="1"/>
              <a:t>features</a:t>
            </a:r>
            <a:r>
              <a:rPr lang="fr-FR" dirty="0"/>
              <a:t> signantes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D845765-8383-4488-8C80-BD0A02BBD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70</a:t>
            </a:fld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0E9BD8-28AB-4105-AFFC-F35414E78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73"/>
          <a:stretch/>
        </p:blipFill>
        <p:spPr>
          <a:xfrm>
            <a:off x="8415910" y="1945341"/>
            <a:ext cx="2365560" cy="188390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FEDAD7-62E3-4A7B-9A89-5865B72E9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910" y="3817793"/>
            <a:ext cx="2435330" cy="229483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9773DE8-9A8D-49CE-9904-C47CA9395FC1}"/>
              </a:ext>
            </a:extLst>
          </p:cNvPr>
          <p:cNvSpPr txBox="1"/>
          <p:nvPr/>
        </p:nvSpPr>
        <p:spPr>
          <a:xfrm>
            <a:off x="7569501" y="6026512"/>
            <a:ext cx="4092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SCF (Spectral </a:t>
            </a:r>
            <a:r>
              <a:rPr lang="fr-FR" dirty="0" err="1"/>
              <a:t>Correlation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48BDA70-9C70-499A-BA5E-6DFFE5F15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1546" y="2144127"/>
            <a:ext cx="3840104" cy="3968497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8360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C1D32E-D819-47EF-86A3-573F66B9B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Difficultés et solutions apportées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7ADA0258-8E51-4050-AB93-D6E122AE08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944305"/>
              </p:ext>
            </p:extLst>
          </p:nvPr>
        </p:nvGraphicFramePr>
        <p:xfrm>
          <a:off x="874972" y="1896484"/>
          <a:ext cx="10503016" cy="3961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1508">
                  <a:extLst>
                    <a:ext uri="{9D8B030D-6E8A-4147-A177-3AD203B41FA5}">
                      <a16:colId xmlns:a16="http://schemas.microsoft.com/office/drawing/2014/main" val="2334813590"/>
                    </a:ext>
                  </a:extLst>
                </a:gridCol>
                <a:gridCol w="5251508">
                  <a:extLst>
                    <a:ext uri="{9D8B030D-6E8A-4147-A177-3AD203B41FA5}">
                      <a16:colId xmlns:a16="http://schemas.microsoft.com/office/drawing/2014/main" val="2561860453"/>
                    </a:ext>
                  </a:extLst>
                </a:gridCol>
              </a:tblGrid>
              <a:tr h="518211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Difficulté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Solution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8656146"/>
                  </a:ext>
                </a:extLst>
              </a:tr>
              <a:tr h="605342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Compréhension du sujet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Veille techno &amp; Réunions avec l’entreprise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0132822"/>
                  </a:ext>
                </a:extLst>
              </a:tr>
              <a:tr h="626849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Planification long terme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/>
                        <a:t>Découpage du projet en taches (Gantt)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7158870"/>
                  </a:ext>
                </a:extLst>
              </a:tr>
              <a:tr h="748945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Organisation du travail au sein de l’équipe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Division en plusieurs pôles avec des responsables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7893860"/>
                  </a:ext>
                </a:extLst>
              </a:tr>
              <a:tr h="667498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Compréhension des données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Expertise du signal par les experts de l’entreprise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2067239"/>
                  </a:ext>
                </a:extLst>
              </a:tr>
              <a:tr h="794590"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Cohérence des données générées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/>
                        <a:t>Analyse des signaux réels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3037653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B794A00-5B0D-48BF-8DC4-75A1874DA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3444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C5477509-BBE6-4DD2-BBB4-22E3B65244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7200" dirty="0"/>
              <a:t>Merci pour votre attention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323D93-B5AE-4E91-9DDA-AEC76F3852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8179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3C7DCF62-C145-47E1-ACAE-4F81D3B04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ANNEXE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98772B4-E4A4-47A1-AF83-0663F57C4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A0DC7E0-00DF-411D-9DA2-0B9446495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4957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6DC755F-3048-49A1-B102-64B4F1DA3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Représentation du signal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237670-C964-421E-8B42-42BB046A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74</a:t>
            </a:fld>
            <a:endParaRPr lang="en-US" dirty="0"/>
          </a:p>
        </p:txBody>
      </p:sp>
      <p:sp>
        <p:nvSpPr>
          <p:cNvPr id="7" name="Espace réservé du contenu 4">
            <a:extLst>
              <a:ext uri="{FF2B5EF4-FFF2-40B4-BE49-F238E27FC236}">
                <a16:creationId xmlns:a16="http://schemas.microsoft.com/office/drawing/2014/main" id="{332DFE8E-DBB2-4B2A-868F-63166BCC93CE}"/>
              </a:ext>
            </a:extLst>
          </p:cNvPr>
          <p:cNvSpPr>
            <a:spLocks noGrp="1"/>
          </p:cNvSpPr>
          <p:nvPr/>
        </p:nvSpPr>
        <p:spPr>
          <a:xfrm>
            <a:off x="1097280" y="1815753"/>
            <a:ext cx="4674346" cy="4592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Multiples représentation du même signal :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094852D-10F1-45B2-8D56-159B7A7FF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122582"/>
            <a:ext cx="2476500" cy="1428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DEE3B4B-9B6C-481D-A760-63C45F766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4436909"/>
            <a:ext cx="6096000" cy="109537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3CCD0D-E7A8-498F-A3FE-AF5B37F98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262" y="2274982"/>
            <a:ext cx="2314575" cy="12763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B27DDCC-D374-4037-9548-5C61E04E5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166" y="1792571"/>
            <a:ext cx="2286442" cy="213401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6D04D68-21F1-488C-AB1E-9AFC38B5E5ED}"/>
              </a:ext>
            </a:extLst>
          </p:cNvPr>
          <p:cNvSpPr txBox="1"/>
          <p:nvPr/>
        </p:nvSpPr>
        <p:spPr>
          <a:xfrm>
            <a:off x="1325392" y="3476617"/>
            <a:ext cx="2231541" cy="38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Temporel I/Q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52F1906-5B29-4D64-952D-CC6DF477BAD7}"/>
              </a:ext>
            </a:extLst>
          </p:cNvPr>
          <p:cNvSpPr txBox="1"/>
          <p:nvPr/>
        </p:nvSpPr>
        <p:spPr>
          <a:xfrm>
            <a:off x="4874004" y="3482723"/>
            <a:ext cx="2231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Fréquentiel FFT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C8D2057-34D1-4A7A-AC2C-AE3E9B86CB65}"/>
              </a:ext>
            </a:extLst>
          </p:cNvPr>
          <p:cNvSpPr txBox="1"/>
          <p:nvPr/>
        </p:nvSpPr>
        <p:spPr>
          <a:xfrm>
            <a:off x="1097280" y="5528593"/>
            <a:ext cx="611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Quadrature / Amplitude / Phase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07AFE243-34B2-44C9-B1F6-E456E01546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2787" y="3869396"/>
            <a:ext cx="1981200" cy="18669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EA3FC55B-6263-4B73-9222-A2ACBC4F81C5}"/>
              </a:ext>
            </a:extLst>
          </p:cNvPr>
          <p:cNvSpPr txBox="1"/>
          <p:nvPr/>
        </p:nvSpPr>
        <p:spPr>
          <a:xfrm>
            <a:off x="8409667" y="5736296"/>
            <a:ext cx="274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/>
              <a:t>SCF (Spectral </a:t>
            </a:r>
            <a:r>
              <a:rPr lang="fr-FR" dirty="0" err="1"/>
              <a:t>Correlation</a:t>
            </a:r>
            <a:r>
              <a:rPr lang="fr-FR" dirty="0"/>
              <a:t> </a:t>
            </a:r>
            <a:r>
              <a:rPr lang="fr-FR" dirty="0" err="1"/>
              <a:t>Function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218594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B1EFA-C9AC-4F1F-B7FA-6C4D34348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Formes significatives après sous-</a:t>
            </a:r>
            <a:r>
              <a:rPr lang="fr-FR" sz="4000" dirty="0" err="1"/>
              <a:t>échantillonage</a:t>
            </a:r>
            <a:endParaRPr lang="fr-FR" sz="4000" u="sng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4E2E4B8C-E3C2-4FCD-8F83-358DE6B640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8490" y="4424226"/>
            <a:ext cx="9655587" cy="1829055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85D4C3D-41D6-4391-97D0-3BB0E494249E}"/>
              </a:ext>
            </a:extLst>
          </p:cNvPr>
          <p:cNvSpPr txBox="1"/>
          <p:nvPr/>
        </p:nvSpPr>
        <p:spPr>
          <a:xfrm>
            <a:off x="9902804" y="2896127"/>
            <a:ext cx="1821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~20 000 points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79D9222-A784-42E3-B34B-FA4BAF99E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782" y="1996999"/>
            <a:ext cx="7973538" cy="2167588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96B080B-42AE-4223-87E2-96B6E179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5092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33B7EA-BFB8-406C-8A01-C859DEE1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Tests et recette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F52EBD-2CBA-4DBF-A3F8-FA3C7F61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76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BF672F9-ABAE-46D1-AD50-EF9F8A7A1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42" y="1968616"/>
            <a:ext cx="80676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0681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611B000-C931-4653-A362-5EC90F0CB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862" y="1803763"/>
            <a:ext cx="6104091" cy="3447389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579346F-619A-4371-8233-ED7E76B43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945" y="3771396"/>
            <a:ext cx="5762625" cy="24288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1EAA8CB-857D-4234-889D-9B662A7A2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main et veille technologique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896F27-D203-4E3A-9170-C947C203E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406" y="1867943"/>
            <a:ext cx="2143125" cy="214312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681B88F-3C14-4D1F-91AA-F89D7B00F0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28" b="15932"/>
          <a:stretch/>
        </p:blipFill>
        <p:spPr>
          <a:xfrm>
            <a:off x="6786875" y="2123296"/>
            <a:ext cx="2303913" cy="126216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6DA9211-346B-46C9-A8C1-CF37AEC29A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922" y="4320540"/>
            <a:ext cx="2857500" cy="16002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F02EF64-FC63-4A98-8C2A-43E3E563BB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430" y="1803763"/>
            <a:ext cx="2143125" cy="2143125"/>
          </a:xfrm>
          <a:prstGeom prst="rect">
            <a:avLst/>
          </a:prstGeom>
        </p:spPr>
      </p:pic>
      <p:pic>
        <p:nvPicPr>
          <p:cNvPr id="1028" name="Picture 4" descr="Obsidian - Review 2022 - PCMag Australia">
            <a:extLst>
              <a:ext uri="{FF2B5EF4-FFF2-40B4-BE49-F238E27FC236}">
                <a16:creationId xmlns:a16="http://schemas.microsoft.com/office/drawing/2014/main" id="{126EE02C-63FC-4C97-A98F-958AFD581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533" y="4945290"/>
            <a:ext cx="2525086" cy="125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4D6EC73-EABB-4336-A756-3F85B0FB8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485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A384447B-CF35-40D8-9750-72AD13119F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Analyse Dataset RF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3F1A27CC-3BCC-4FF1-B1D3-B492167856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5629" cy="1143000"/>
          </a:xfrm>
        </p:spPr>
        <p:txBody>
          <a:bodyPr>
            <a:normAutofit/>
          </a:bodyPr>
          <a:lstStyle/>
          <a:p>
            <a:r>
              <a:rPr lang="fr-FR" sz="2000" i="1" u="sng" dirty="0"/>
              <a:t>Multi-</a:t>
            </a:r>
            <a:r>
              <a:rPr lang="fr-FR" sz="2000" i="1" u="sng" dirty="0" err="1"/>
              <a:t>Dimensional</a:t>
            </a:r>
            <a:r>
              <a:rPr lang="fr-FR" sz="2000" i="1" u="sng" dirty="0"/>
              <a:t> Wireless Signal Identification </a:t>
            </a:r>
            <a:r>
              <a:rPr lang="fr-FR" sz="2000" i="1" u="sng" dirty="0" err="1"/>
              <a:t>Based</a:t>
            </a:r>
            <a:r>
              <a:rPr lang="fr-FR" sz="2000" i="1" u="sng" dirty="0"/>
              <a:t> on SVM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C9308A-3862-4B38-B6D9-05B991297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3/30/2023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0C9996-3980-44FB-8671-9ABFB2B86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52154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3A6A40-58DD-42B9-B680-94D5F20C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Représentations des données : ACF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81FD1E-1F98-405E-B8AA-64866F4E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3/30/2023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CFA730-7373-4AC6-8AD2-340DD48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79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6CC3ABF-39E0-41EF-9AC1-F048DDB69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5178" y="1853967"/>
            <a:ext cx="4809746" cy="424542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5A824CE-91C5-45DB-86DA-2A4370636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88" y="2411706"/>
            <a:ext cx="6110080" cy="21787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529E1AE-B83F-41F1-BD13-286BA77A06BB}"/>
              </a:ext>
            </a:extLst>
          </p:cNvPr>
          <p:cNvSpPr txBox="1"/>
          <p:nvPr/>
        </p:nvSpPr>
        <p:spPr>
          <a:xfrm>
            <a:off x="0" y="5463260"/>
            <a:ext cx="3075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Algo : </a:t>
            </a:r>
            <a:r>
              <a:rPr lang="fr-FR" i="1" dirty="0" err="1"/>
              <a:t>Decision</a:t>
            </a:r>
            <a:r>
              <a:rPr lang="fr-FR" i="1" dirty="0"/>
              <a:t> </a:t>
            </a:r>
            <a:r>
              <a:rPr lang="fr-FR" i="1" dirty="0" err="1"/>
              <a:t>Tree</a:t>
            </a:r>
            <a:r>
              <a:rPr lang="fr-FR" i="1" dirty="0"/>
              <a:t> Classifier</a:t>
            </a:r>
          </a:p>
          <a:p>
            <a:r>
              <a:rPr lang="fr-FR" i="1" dirty="0" err="1"/>
              <a:t>Accuracy</a:t>
            </a:r>
            <a:r>
              <a:rPr lang="fr-FR" i="1" dirty="0"/>
              <a:t> : 78%</a:t>
            </a:r>
          </a:p>
          <a:p>
            <a:r>
              <a:rPr lang="fr-FR" i="1" dirty="0"/>
              <a:t>Time for training : 29s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4097C3A3-8583-4952-8A63-A30F3C9B297E}"/>
              </a:ext>
            </a:extLst>
          </p:cNvPr>
          <p:cNvCxnSpPr/>
          <p:nvPr/>
        </p:nvCxnSpPr>
        <p:spPr>
          <a:xfrm>
            <a:off x="6702804" y="1737360"/>
            <a:ext cx="0" cy="4649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448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9CA734-FB7A-43A3-BEE8-9C3919CE4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Contraintes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ECABF8-0FDD-4548-B552-52593A9D6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72237"/>
            <a:ext cx="10058400" cy="1842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Projet exploratoire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Preuve de faisabilité technique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Existant non-accessible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CF4CB4-674C-4E71-AF12-B2EB7B3F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4A56C27-0BAF-4F71-85F4-3B6A2E0D324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32000" y="3807080"/>
          <a:ext cx="8128000" cy="1842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6795847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67328377"/>
                    </a:ext>
                  </a:extLst>
                </a:gridCol>
              </a:tblGrid>
              <a:tr h="471571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Exigences matérielles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Exigences logicielles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2373564"/>
                  </a:ext>
                </a:extLst>
              </a:tr>
              <a:tr h="685696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USRP B200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MATLAB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675245"/>
                  </a:ext>
                </a:extLst>
              </a:tr>
              <a:tr h="685696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USRP B210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Open-Source pour les paramétrage cellules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8491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61899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3A6A40-58DD-42B9-B680-94D5F20C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Représentations des données : DSP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81FD1E-1F98-405E-B8AA-64866F4E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3/30/2023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CFA730-7373-4AC6-8AD2-340DD48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80</a:t>
            </a:fld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529E1AE-B83F-41F1-BD13-286BA77A06BB}"/>
              </a:ext>
            </a:extLst>
          </p:cNvPr>
          <p:cNvSpPr txBox="1"/>
          <p:nvPr/>
        </p:nvSpPr>
        <p:spPr>
          <a:xfrm>
            <a:off x="0" y="5463259"/>
            <a:ext cx="3075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Algo : </a:t>
            </a:r>
            <a:r>
              <a:rPr lang="fr-FR" i="1" dirty="0" err="1"/>
              <a:t>Random</a:t>
            </a:r>
            <a:r>
              <a:rPr lang="fr-FR" i="1" dirty="0"/>
              <a:t> Forest Classifier</a:t>
            </a:r>
          </a:p>
          <a:p>
            <a:r>
              <a:rPr lang="fr-FR" i="1" dirty="0" err="1"/>
              <a:t>Accuracy</a:t>
            </a:r>
            <a:r>
              <a:rPr lang="fr-FR" i="1" dirty="0"/>
              <a:t> : 86%</a:t>
            </a:r>
          </a:p>
          <a:p>
            <a:r>
              <a:rPr lang="fr-FR" i="1" dirty="0"/>
              <a:t>Time for training : 5s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311541B-64F4-4284-994C-F5E4E0D83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83" y="2473769"/>
            <a:ext cx="6241788" cy="225308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331A79-B89C-4ECF-B2D3-38301089A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331" y="1822462"/>
            <a:ext cx="5065786" cy="4471425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36B56FB-A9A4-40E5-8939-1778D91F7F91}"/>
              </a:ext>
            </a:extLst>
          </p:cNvPr>
          <p:cNvCxnSpPr/>
          <p:nvPr/>
        </p:nvCxnSpPr>
        <p:spPr>
          <a:xfrm>
            <a:off x="6702804" y="1737360"/>
            <a:ext cx="0" cy="4649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2271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3A6A40-58DD-42B9-B680-94D5F20C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Représentations des données : FFT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81FD1E-1F98-405E-B8AA-64866F4E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3/30/2023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CFA730-7373-4AC6-8AD2-340DD48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81</a:t>
            </a:fld>
            <a:endParaRPr lang="en-US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529E1AE-B83F-41F1-BD13-286BA77A06BB}"/>
              </a:ext>
            </a:extLst>
          </p:cNvPr>
          <p:cNvSpPr txBox="1"/>
          <p:nvPr/>
        </p:nvSpPr>
        <p:spPr>
          <a:xfrm>
            <a:off x="0" y="5186261"/>
            <a:ext cx="3075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Algo : SVM </a:t>
            </a:r>
          </a:p>
          <a:p>
            <a:r>
              <a:rPr lang="fr-FR" i="1" dirty="0" err="1"/>
              <a:t>Accuracy</a:t>
            </a:r>
            <a:r>
              <a:rPr lang="fr-FR" i="1" dirty="0"/>
              <a:t> : 88%</a:t>
            </a:r>
          </a:p>
          <a:p>
            <a:r>
              <a:rPr lang="fr-FR" i="1" dirty="0"/>
              <a:t>Time for training : 61s</a:t>
            </a:r>
          </a:p>
          <a:p>
            <a:r>
              <a:rPr lang="fr-FR" i="1" dirty="0" err="1"/>
              <a:t>Decision</a:t>
            </a:r>
            <a:r>
              <a:rPr lang="fr-FR" i="1" dirty="0"/>
              <a:t> </a:t>
            </a:r>
            <a:r>
              <a:rPr lang="fr-FR" i="1" dirty="0" err="1"/>
              <a:t>Function</a:t>
            </a:r>
            <a:r>
              <a:rPr lang="fr-FR" i="1" dirty="0"/>
              <a:t> : OVR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0E2DE9-4BDF-4A60-8288-92D014EA0ECA}"/>
              </a:ext>
            </a:extLst>
          </p:cNvPr>
          <p:cNvCxnSpPr/>
          <p:nvPr/>
        </p:nvCxnSpPr>
        <p:spPr>
          <a:xfrm>
            <a:off x="6702804" y="1737360"/>
            <a:ext cx="0" cy="4649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88F5B2E2-4340-4FF0-9472-DB4BD7318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9" y="2474615"/>
            <a:ext cx="6331138" cy="22521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3481C8-E202-46C0-86C3-7FDCD3CB1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980" y="1824165"/>
            <a:ext cx="5065786" cy="447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547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3A6A40-58DD-42B9-B680-94D5F20CB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Représentations des données : SCF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81FD1E-1F98-405E-B8AA-64866F4E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3/30/2023</a:t>
            </a:r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CFA730-7373-4AC6-8AD2-340DD48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82</a:t>
            </a:fld>
            <a:endParaRPr lang="en-US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7110D78-58C9-4F6B-BCD4-BA475F8F6C0F}"/>
              </a:ext>
            </a:extLst>
          </p:cNvPr>
          <p:cNvCxnSpPr/>
          <p:nvPr/>
        </p:nvCxnSpPr>
        <p:spPr>
          <a:xfrm>
            <a:off x="6224631" y="1737360"/>
            <a:ext cx="0" cy="46492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31B8D527-181B-4F3B-A91F-09418644A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214" y="1759149"/>
            <a:ext cx="5065786" cy="447142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565ADCF-4A90-45A5-86DD-FC750492291A}"/>
              </a:ext>
            </a:extLst>
          </p:cNvPr>
          <p:cNvSpPr txBox="1"/>
          <p:nvPr/>
        </p:nvSpPr>
        <p:spPr>
          <a:xfrm>
            <a:off x="6165908" y="5194647"/>
            <a:ext cx="3075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Algo : SVM </a:t>
            </a:r>
          </a:p>
          <a:p>
            <a:r>
              <a:rPr lang="fr-FR" i="1" dirty="0" err="1"/>
              <a:t>Accuracy</a:t>
            </a:r>
            <a:r>
              <a:rPr lang="fr-FR" i="1" dirty="0"/>
              <a:t> : 98%</a:t>
            </a:r>
          </a:p>
          <a:p>
            <a:r>
              <a:rPr lang="fr-FR" i="1" dirty="0"/>
              <a:t>Time for training : 46s</a:t>
            </a:r>
          </a:p>
          <a:p>
            <a:r>
              <a:rPr lang="fr-FR" i="1" dirty="0" err="1"/>
              <a:t>Decision</a:t>
            </a:r>
            <a:r>
              <a:rPr lang="fr-FR" i="1" dirty="0"/>
              <a:t> </a:t>
            </a:r>
            <a:r>
              <a:rPr lang="fr-FR" i="1" dirty="0" err="1"/>
              <a:t>Function</a:t>
            </a:r>
            <a:r>
              <a:rPr lang="fr-FR" i="1" dirty="0"/>
              <a:t> : OVR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023BCCF-DAF6-4DD9-833D-9D298DE668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76" y="2071686"/>
            <a:ext cx="5413583" cy="398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804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988800-BF27-4BE8-BD52-368D46523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Avantages de chaque algorithme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B33AC19A-4513-4FBB-83FC-C77E82D6BF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58350" y="2689859"/>
          <a:ext cx="9387282" cy="2091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5782">
                  <a:extLst>
                    <a:ext uri="{9D8B030D-6E8A-4147-A177-3AD203B41FA5}">
                      <a16:colId xmlns:a16="http://schemas.microsoft.com/office/drawing/2014/main" val="3992532311"/>
                    </a:ext>
                  </a:extLst>
                </a:gridCol>
                <a:gridCol w="1428300">
                  <a:extLst>
                    <a:ext uri="{9D8B030D-6E8A-4147-A177-3AD203B41FA5}">
                      <a16:colId xmlns:a16="http://schemas.microsoft.com/office/drawing/2014/main" val="3766771142"/>
                    </a:ext>
                  </a:extLst>
                </a:gridCol>
                <a:gridCol w="1428300">
                  <a:extLst>
                    <a:ext uri="{9D8B030D-6E8A-4147-A177-3AD203B41FA5}">
                      <a16:colId xmlns:a16="http://schemas.microsoft.com/office/drawing/2014/main" val="747414480"/>
                    </a:ext>
                  </a:extLst>
                </a:gridCol>
                <a:gridCol w="1428300">
                  <a:extLst>
                    <a:ext uri="{9D8B030D-6E8A-4147-A177-3AD203B41FA5}">
                      <a16:colId xmlns:a16="http://schemas.microsoft.com/office/drawing/2014/main" val="1261039341"/>
                    </a:ext>
                  </a:extLst>
                </a:gridCol>
                <a:gridCol w="1428300">
                  <a:extLst>
                    <a:ext uri="{9D8B030D-6E8A-4147-A177-3AD203B41FA5}">
                      <a16:colId xmlns:a16="http://schemas.microsoft.com/office/drawing/2014/main" val="801918724"/>
                    </a:ext>
                  </a:extLst>
                </a:gridCol>
                <a:gridCol w="1428300">
                  <a:extLst>
                    <a:ext uri="{9D8B030D-6E8A-4147-A177-3AD203B41FA5}">
                      <a16:colId xmlns:a16="http://schemas.microsoft.com/office/drawing/2014/main" val="243043136"/>
                    </a:ext>
                  </a:extLst>
                </a:gridCol>
              </a:tblGrid>
              <a:tr h="5175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/>
                        <a:t>Précision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/>
                        <a:t>Rapidité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/>
                        <a:t>Exhaustivité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/>
                        <a:t>Adaptabilité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fr-FR" sz="1600" dirty="0"/>
                        <a:t>Explicabilité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8452703"/>
                  </a:ext>
                </a:extLst>
              </a:tr>
              <a:tr h="524764">
                <a:tc>
                  <a:txBody>
                    <a:bodyPr/>
                    <a:lstStyle/>
                    <a:p>
                      <a:r>
                        <a:rPr lang="fr-FR" b="0" dirty="0"/>
                        <a:t>Algorithme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sz="1600" b="1" dirty="0">
                        <a:solidFill>
                          <a:srgbClr val="FF990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6479544"/>
                  </a:ext>
                </a:extLst>
              </a:tr>
              <a:tr h="524764">
                <a:tc>
                  <a:txBody>
                    <a:bodyPr/>
                    <a:lstStyle/>
                    <a:p>
                      <a:r>
                        <a:rPr lang="fr-FR" b="0" dirty="0"/>
                        <a:t>Machine Learning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3268115"/>
                  </a:ext>
                </a:extLst>
              </a:tr>
              <a:tr h="524764">
                <a:tc>
                  <a:txBody>
                    <a:bodyPr/>
                    <a:lstStyle/>
                    <a:p>
                      <a:r>
                        <a:rPr lang="fr-FR" b="0" dirty="0"/>
                        <a:t>Deep Learning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2409912"/>
                  </a:ext>
                </a:extLst>
              </a:tr>
            </a:tbl>
          </a:graphicData>
        </a:graphic>
      </p:graphicFrame>
      <p:pic>
        <p:nvPicPr>
          <p:cNvPr id="10" name="Graphique 9">
            <a:extLst>
              <a:ext uri="{FF2B5EF4-FFF2-40B4-BE49-F238E27FC236}">
                <a16:creationId xmlns:a16="http://schemas.microsoft.com/office/drawing/2014/main" id="{A6C4D359-919E-4A26-B69C-8E6760FD1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7567" y="3216479"/>
            <a:ext cx="458598" cy="458598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2D17EC14-4946-4AE1-8E32-834F1B70B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8646" y="3771445"/>
            <a:ext cx="458598" cy="458598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D4376EC7-43CB-428A-9724-10C9C9F14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85527" y="3771445"/>
            <a:ext cx="458598" cy="458598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6FAFAFC3-65D4-4F2A-96D1-DC9FE4749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17890" y="4260908"/>
            <a:ext cx="458598" cy="4585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8171F6B-C7B7-4237-A6F6-828A686BE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624" y="3794502"/>
            <a:ext cx="412483" cy="41248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5017B82-7317-4F1F-BB28-37F47D495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402" y="4305543"/>
            <a:ext cx="412483" cy="41248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A43F60E-9135-4A87-82B7-B6A69C689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8646" y="3226148"/>
            <a:ext cx="412483" cy="41248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388C8B2-B1F0-4CE4-8CB1-5F322D528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8584" y="4307640"/>
            <a:ext cx="412483" cy="41248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CF2185E-541C-4C3C-B93C-A3AC264BEA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947" y="3774488"/>
            <a:ext cx="412483" cy="41248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0D51CBB-6BCA-4E83-B533-4FEB65A00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890" y="3239536"/>
            <a:ext cx="412483" cy="41248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DC685CA-CFC3-4F4D-A76C-04169867E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286" y="4305543"/>
            <a:ext cx="412483" cy="41248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905E8EE-05F9-4F16-801F-AA91B3F24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3522" y="3790227"/>
            <a:ext cx="412483" cy="41248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626D35CF-F444-4810-9A7B-13C0D42FD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4516" y="4304549"/>
            <a:ext cx="420742" cy="420742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7FCFA69A-ECED-4E81-8E50-8C1DBA9C1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4454" y="3235406"/>
            <a:ext cx="420742" cy="420742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E96D55D1-44A0-4E8E-88B7-84092A36E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9156" y="3226039"/>
            <a:ext cx="420742" cy="420742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83D5E07-E77E-4389-8BEF-CE4438FC4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3950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48D67F-4468-4BDD-87BA-EEFED052C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Définition et principes</a:t>
            </a:r>
          </a:p>
        </p:txBody>
      </p:sp>
      <p:pic>
        <p:nvPicPr>
          <p:cNvPr id="4" name="Espace réservé du contenu 7">
            <a:extLst>
              <a:ext uri="{FF2B5EF4-FFF2-40B4-BE49-F238E27FC236}">
                <a16:creationId xmlns:a16="http://schemas.microsoft.com/office/drawing/2014/main" id="{95D92963-C0B9-43CA-8DEF-29C8F7462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6963" y="2413068"/>
            <a:ext cx="10058400" cy="2889114"/>
          </a:xfrm>
        </p:spPr>
      </p:pic>
    </p:spTree>
    <p:extLst>
      <p:ext uri="{BB962C8B-B14F-4D97-AF65-F5344CB8AC3E}">
        <p14:creationId xmlns:p14="http://schemas.microsoft.com/office/powerpoint/2010/main" val="21570074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48D67F-4468-4BDD-87BA-EEFED052C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Définition et principes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BA32E18E-7A2C-48A9-AA97-88013A503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1822" y="1846263"/>
            <a:ext cx="7568682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898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EBC1E6-A26C-47A4-83E4-EE8B90B8F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USRPs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074077-068A-4D2E-8B5E-CCBE53E23A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1387" t="20283" r="1242" b="21027"/>
          <a:stretch/>
        </p:blipFill>
        <p:spPr>
          <a:xfrm>
            <a:off x="6316910" y="2489350"/>
            <a:ext cx="4777810" cy="287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369043-8AA4-4C66-BF74-A0D0395F185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569" t="21424" r="3578" b="28573"/>
          <a:stretch>
            <a:fillRect/>
          </a:stretch>
        </p:blipFill>
        <p:spPr>
          <a:xfrm>
            <a:off x="1097280" y="2489350"/>
            <a:ext cx="4679640" cy="2519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1CAAEC5-AFD7-483B-AB4F-60FCF0DA0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059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ABE800-6BC4-4D8A-B09D-B575E137B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Scanner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20FDE6-C428-4350-ABCE-3A979F04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87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BFC41F-2112-4A9A-83CC-9A1D537490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376" y="1846263"/>
            <a:ext cx="7615248" cy="442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4311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ABE800-6BC4-4D8A-B09D-B575E137B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Génération de dataset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20FDE6-C428-4350-ABCE-3A979F04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88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09555CB-3A3D-4DC3-82BF-5C3586411F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14" y="1904986"/>
            <a:ext cx="10435372" cy="43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75354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ABE800-6BC4-4D8A-B09D-B575E137B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Entrainement IA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20FDE6-C428-4350-ABCE-3A979F044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89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F097E2A-725D-4345-9FE7-B6C15A3169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059" y="1888208"/>
            <a:ext cx="4231882" cy="43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5446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5DAD4-EE93-4BF7-AB94-5853A2846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d’usage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7B211A0-DBC6-45EE-8D1E-8E9A872A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9</a:t>
            </a:fld>
            <a:endParaRPr lang="en-US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BA1D08E-933B-415B-8AB9-EB8A93821F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14" b="2948"/>
          <a:stretch/>
        </p:blipFill>
        <p:spPr>
          <a:xfrm>
            <a:off x="6845123" y="1976654"/>
            <a:ext cx="3771428" cy="18338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E1B1C2A-B0EE-435C-80D8-9033F99E1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1" t="18858" r="8723" b="23891"/>
          <a:stretch/>
        </p:blipFill>
        <p:spPr>
          <a:xfrm>
            <a:off x="1575451" y="1976654"/>
            <a:ext cx="3771427" cy="183381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284D63F-2C95-48DB-9395-5EF91689B028}"/>
              </a:ext>
            </a:extLst>
          </p:cNvPr>
          <p:cNvSpPr/>
          <p:nvPr/>
        </p:nvSpPr>
        <p:spPr>
          <a:xfrm>
            <a:off x="2396673" y="3865097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 err="1"/>
              <a:t>FlashHawk</a:t>
            </a:r>
            <a:r>
              <a:rPr lang="fr-FR" b="1" dirty="0"/>
              <a:t> (Avantix)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0A62EA-63ED-415F-88AC-3536675338F1}"/>
              </a:ext>
            </a:extLst>
          </p:cNvPr>
          <p:cNvSpPr/>
          <p:nvPr/>
        </p:nvSpPr>
        <p:spPr>
          <a:xfrm>
            <a:off x="7677569" y="3865097"/>
            <a:ext cx="2218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/>
              <a:t>VT4 (Armée de Terre)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D730FCD-6888-48CE-BE85-FC2AC88AA7AD}"/>
              </a:ext>
            </a:extLst>
          </p:cNvPr>
          <p:cNvSpPr txBox="1"/>
          <p:nvPr/>
        </p:nvSpPr>
        <p:spPr>
          <a:xfrm>
            <a:off x="887723" y="4513277"/>
            <a:ext cx="59574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Dans le but de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Surveillance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Reconnaissance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Déploiement de solution de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1725605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3F866B-6D07-4D77-A0A6-233CA0E9698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pPr lvl="0" rtl="0"/>
            <a:r>
              <a:rPr lang="fr-FR" dirty="0"/>
              <a:t>Frame OFDM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A6D413-14CE-425D-A713-8F3BE281937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00139" y="1887835"/>
            <a:ext cx="8391721" cy="442497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9F937C-1E20-46FA-9467-9CE6D9475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smtClean="0"/>
              <a:t>90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pport réunion 2.pptx" id="{A1D646FC-2A4A-4A46-91A0-0F256B41FEA6}" vid="{4E036BB4-1058-494D-A184-AA3FA4DD5A5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support réunion</Template>
  <TotalTime>2746</TotalTime>
  <Words>1132</Words>
  <Application>Microsoft Office PowerPoint</Application>
  <PresentationFormat>Grand écran</PresentationFormat>
  <Paragraphs>357</Paragraphs>
  <Slides>90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90</vt:i4>
      </vt:variant>
    </vt:vector>
  </HeadingPairs>
  <TitlesOfParts>
    <vt:vector size="94" baseType="lpstr">
      <vt:lpstr>Arial</vt:lpstr>
      <vt:lpstr>Calibri</vt:lpstr>
      <vt:lpstr>Calibri Light</vt:lpstr>
      <vt:lpstr>Rétrospective</vt:lpstr>
      <vt:lpstr>Evaluation 3 Projet Industriel 07</vt:lpstr>
      <vt:lpstr>L’équipe projet</vt:lpstr>
      <vt:lpstr>L’entreprise et le projet</vt:lpstr>
      <vt:lpstr>L’entreprise : AVANTIX</vt:lpstr>
      <vt:lpstr>Le projet : contexte et objectifs</vt:lpstr>
      <vt:lpstr>Le projet : contexte et objectifs</vt:lpstr>
      <vt:lpstr>Pourquoi faire ?</vt:lpstr>
      <vt:lpstr>Contraintes</vt:lpstr>
      <vt:lpstr>Exemple d’usage</vt:lpstr>
      <vt:lpstr>Réseaux cellulaire</vt:lpstr>
      <vt:lpstr>Spécificités 4G &amp; 5G : MIB &amp; SIBs</vt:lpstr>
      <vt:lpstr>Spécificités 4G &amp; 5G : OFDM</vt:lpstr>
      <vt:lpstr>Détection d’OFDM</vt:lpstr>
      <vt:lpstr>Détection d’OFDM</vt:lpstr>
      <vt:lpstr>Distribution des bandes de fréquence par opérateur en France</vt:lpstr>
      <vt:lpstr>Exemple: La bande des 700Mhz</vt:lpstr>
      <vt:lpstr>Le Scanner</vt:lpstr>
      <vt:lpstr>Présentation PowerPoint</vt:lpstr>
      <vt:lpstr>Paramétrage scan / Parsing</vt:lpstr>
      <vt:lpstr>Scan : Acquisition des signaux</vt:lpstr>
      <vt:lpstr>Acquisition :</vt:lpstr>
      <vt:lpstr>Détection de pics avec une dérivé</vt:lpstr>
      <vt:lpstr>Seuillage de la dérivé</vt:lpstr>
      <vt:lpstr>Fronts montants &amp; Fronts descendants détectés</vt:lpstr>
      <vt:lpstr>Regroupement des fronts consécutifs</vt:lpstr>
      <vt:lpstr>Filtrage par largeurs acceptées</vt:lpstr>
      <vt:lpstr>Cellules potentielles non filtrées</vt:lpstr>
      <vt:lpstr>Filtre 1: on enlève les cellules dont le signal descend en dessous du min entre le start et le stop</vt:lpstr>
      <vt:lpstr>Filtre 2: On filtre les cellules contenant des zones sans puissance</vt:lpstr>
      <vt:lpstr>Filtre 3: Parmi les cellules qui se chevauchent, on garde les plus larges</vt:lpstr>
      <vt:lpstr>Filtre 4: Pour des starts ou stops semblable, on garde la cellule la plus large</vt:lpstr>
      <vt:lpstr>Centrage sur une cellule 4G</vt:lpstr>
      <vt:lpstr>Contraintes sur les datasets</vt:lpstr>
      <vt:lpstr>De nombreux datasets</vt:lpstr>
      <vt:lpstr>Paramètres de génération des signaux</vt:lpstr>
      <vt:lpstr>Influence des paramètres</vt:lpstr>
      <vt:lpstr>Cohérence des données</vt:lpstr>
      <vt:lpstr>Cohérence des données</vt:lpstr>
      <vt:lpstr>Intelligence Artificielle : Concept Général</vt:lpstr>
      <vt:lpstr>Types d’algorithmes</vt:lpstr>
      <vt:lpstr>Présentation PowerPoint</vt:lpstr>
      <vt:lpstr>Reconnaissance fronts montants OFDM</vt:lpstr>
      <vt:lpstr>Extraction des fronts montants</vt:lpstr>
      <vt:lpstr>Mise en forme des échantillons : Normalisation</vt:lpstr>
      <vt:lpstr>Mise en forme des échantillons : Histogramme</vt:lpstr>
      <vt:lpstr>Mise en forme des échantillons : Histogramme</vt:lpstr>
      <vt:lpstr>Auto-Encodeurs</vt:lpstr>
      <vt:lpstr>Auto-Encodeurs</vt:lpstr>
      <vt:lpstr>Auto-Encodeurs : résultats sur données MATLAB</vt:lpstr>
      <vt:lpstr>Auto-Encodeurs : résultats sur données réelles Avantix et Esisar</vt:lpstr>
      <vt:lpstr>Auto-Encodeurs : limites et biais</vt:lpstr>
      <vt:lpstr>Classification Technologie</vt:lpstr>
      <vt:lpstr>Extraction des porteuses DC</vt:lpstr>
      <vt:lpstr>Mise en forme : Normalisation</vt:lpstr>
      <vt:lpstr>Choix des modèles</vt:lpstr>
      <vt:lpstr>Tuning</vt:lpstr>
      <vt:lpstr>Résultats : En fonction du SNR</vt:lpstr>
      <vt:lpstr>Résultats : Sur données réelles</vt:lpstr>
      <vt:lpstr>Récupération paramétrage cellules</vt:lpstr>
      <vt:lpstr>Récupération paramétrage avec MATLAB</vt:lpstr>
      <vt:lpstr>Sortie du Scanner</vt:lpstr>
      <vt:lpstr>Résultats proof of concept</vt:lpstr>
      <vt:lpstr>Résultats proof of concept</vt:lpstr>
      <vt:lpstr>Organisation &amp; Perspectives d’amélioration</vt:lpstr>
      <vt:lpstr>Planning</vt:lpstr>
      <vt:lpstr>Présentation PowerPoint</vt:lpstr>
      <vt:lpstr>Livrables</vt:lpstr>
      <vt:lpstr>Relations avec AVANTIX</vt:lpstr>
      <vt:lpstr>Perspectives d’amélioration : Filtrage sur le scan</vt:lpstr>
      <vt:lpstr>Perspectives d’amélioration : IA</vt:lpstr>
      <vt:lpstr>Difficultés et solutions apportées</vt:lpstr>
      <vt:lpstr>Merci pour votre attention</vt:lpstr>
      <vt:lpstr>ANNEXE</vt:lpstr>
      <vt:lpstr>Représentation du signal</vt:lpstr>
      <vt:lpstr>Formes significatives après sous-échantillonage</vt:lpstr>
      <vt:lpstr>Tests et recette</vt:lpstr>
      <vt:lpstr>Prise en main et veille technologique</vt:lpstr>
      <vt:lpstr>Analyse Dataset RF</vt:lpstr>
      <vt:lpstr>Représentations des données : ACF</vt:lpstr>
      <vt:lpstr>Représentations des données : DSP</vt:lpstr>
      <vt:lpstr>Représentations des données : FFT</vt:lpstr>
      <vt:lpstr>Représentations des données : SCF</vt:lpstr>
      <vt:lpstr>Avantages de chaque algorithme</vt:lpstr>
      <vt:lpstr>Définition et principes</vt:lpstr>
      <vt:lpstr>Définition et principes</vt:lpstr>
      <vt:lpstr>USRPs</vt:lpstr>
      <vt:lpstr>Scanner</vt:lpstr>
      <vt:lpstr>Génération de dataset</vt:lpstr>
      <vt:lpstr>Entrainement IA</vt:lpstr>
      <vt:lpstr>Frame OFDM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</dc:title>
  <dc:creator>VALETTE Leo</dc:creator>
  <cp:lastModifiedBy>VALETTE Leo</cp:lastModifiedBy>
  <cp:revision>238</cp:revision>
  <dcterms:created xsi:type="dcterms:W3CDTF">2023-03-24T10:08:42Z</dcterms:created>
  <dcterms:modified xsi:type="dcterms:W3CDTF">2023-06-27T07:24:13Z</dcterms:modified>
</cp:coreProperties>
</file>