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66" r:id="rId6"/>
  </p:sldMasterIdLst>
  <p:notesMasterIdLst>
    <p:notesMasterId r:id="rId22"/>
  </p:notesMasterIdLst>
  <p:handoutMasterIdLst>
    <p:handoutMasterId r:id="rId23"/>
  </p:handoutMasterIdLst>
  <p:sldIdLst>
    <p:sldId id="257" r:id="rId7"/>
    <p:sldId id="314" r:id="rId8"/>
    <p:sldId id="387" r:id="rId9"/>
    <p:sldId id="399" r:id="rId10"/>
    <p:sldId id="388" r:id="rId11"/>
    <p:sldId id="389" r:id="rId12"/>
    <p:sldId id="390" r:id="rId13"/>
    <p:sldId id="391" r:id="rId14"/>
    <p:sldId id="400" r:id="rId15"/>
    <p:sldId id="392" r:id="rId16"/>
    <p:sldId id="393" r:id="rId17"/>
    <p:sldId id="395" r:id="rId18"/>
    <p:sldId id="397" r:id="rId19"/>
    <p:sldId id="396" r:id="rId20"/>
    <p:sldId id="398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Franklin Gothic Medium Cond" panose="020B0606030402020204" pitchFamily="34" charset="0"/>
      <p:regular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  <p:embeddedFont>
      <p:font typeface="Montserrat Light" panose="00000400000000000000" pitchFamily="2" charset="0"/>
      <p:regular r:id="rId34"/>
      <p:italic r:id="rId3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FAZIO, PATRICK" initials="DFP" lastIdx="2" clrIdx="0">
    <p:extLst>
      <p:ext uri="{19B8F6BF-5375-455C-9EA6-DF929625EA0E}">
        <p15:presenceInfo xmlns:p15="http://schemas.microsoft.com/office/powerpoint/2012/main" userId="S::patrick.difazio@atos.net::4a2410e2-15a2-4c38-a58c-4bd1f80e3c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DDD6E5"/>
    <a:srgbClr val="D7E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6" autoAdjust="0"/>
    <p:restoredTop sz="84530" autoAdjust="0"/>
  </p:normalViewPr>
  <p:slideViewPr>
    <p:cSldViewPr>
      <p:cViewPr varScale="1">
        <p:scale>
          <a:sx n="94" d="100"/>
          <a:sy n="94" d="100"/>
        </p:scale>
        <p:origin x="845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233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font" Target="fonts/font11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C48A2-BBB1-40CD-9A03-319E2C3B5FD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CDCF657-5428-4DCF-8C75-1213917798EC}">
      <dgm:prSet phldrT="[Texte]"/>
      <dgm:spPr/>
      <dgm:t>
        <a:bodyPr/>
        <a:lstStyle/>
        <a:p>
          <a:r>
            <a:rPr lang="fr-FR" dirty="0"/>
            <a:t>Le SNR</a:t>
          </a:r>
        </a:p>
      </dgm:t>
    </dgm:pt>
    <dgm:pt modelId="{EE905C8D-45F8-4347-87ED-BB5F8F8C81BB}" type="parTrans" cxnId="{4D47179B-BDBF-4D1E-B561-D6CA1FC76D61}">
      <dgm:prSet/>
      <dgm:spPr/>
      <dgm:t>
        <a:bodyPr/>
        <a:lstStyle/>
        <a:p>
          <a:endParaRPr lang="fr-FR"/>
        </a:p>
      </dgm:t>
    </dgm:pt>
    <dgm:pt modelId="{80D5FE5A-5850-49AE-B207-28E2F9F7659A}" type="sibTrans" cxnId="{4D47179B-BDBF-4D1E-B561-D6CA1FC76D61}">
      <dgm:prSet/>
      <dgm:spPr/>
      <dgm:t>
        <a:bodyPr/>
        <a:lstStyle/>
        <a:p>
          <a:endParaRPr lang="fr-FR"/>
        </a:p>
      </dgm:t>
    </dgm:pt>
    <dgm:pt modelId="{C3B100B4-F1F8-4306-B5B9-26AC93A14AFE}">
      <dgm:prSet phldrT="[Texte]"/>
      <dgm:spPr/>
      <dgm:t>
        <a:bodyPr/>
        <a:lstStyle/>
        <a:p>
          <a:r>
            <a:rPr lang="fr-FR" dirty="0"/>
            <a:t>Le rapport signal à bruit doit être faible </a:t>
          </a:r>
        </a:p>
      </dgm:t>
    </dgm:pt>
    <dgm:pt modelId="{C5DFFCF5-1D14-424B-9E49-DF87606557DA}" type="parTrans" cxnId="{A33D4B50-F196-46E8-8E68-0CBD162C6A31}">
      <dgm:prSet/>
      <dgm:spPr/>
      <dgm:t>
        <a:bodyPr/>
        <a:lstStyle/>
        <a:p>
          <a:endParaRPr lang="fr-FR"/>
        </a:p>
      </dgm:t>
    </dgm:pt>
    <dgm:pt modelId="{7B9B4E32-ECCE-49B7-86A5-5BB061CAAD01}" type="sibTrans" cxnId="{A33D4B50-F196-46E8-8E68-0CBD162C6A31}">
      <dgm:prSet/>
      <dgm:spPr/>
      <dgm:t>
        <a:bodyPr/>
        <a:lstStyle/>
        <a:p>
          <a:endParaRPr lang="fr-FR"/>
        </a:p>
      </dgm:t>
    </dgm:pt>
    <dgm:pt modelId="{0C9F1840-A490-41E2-B58B-4E540F018A0B}">
      <dgm:prSet phldrT="[Texte]"/>
      <dgm:spPr/>
      <dgm:t>
        <a:bodyPr/>
        <a:lstStyle/>
        <a:p>
          <a:r>
            <a:rPr lang="fr-FR" dirty="0"/>
            <a:t>La forme d’onde</a:t>
          </a:r>
        </a:p>
      </dgm:t>
    </dgm:pt>
    <dgm:pt modelId="{CA2E926F-0E36-4524-9D1D-9603D02C5DEC}" type="parTrans" cxnId="{6519DB6F-B8D6-4415-9396-6D4427967E92}">
      <dgm:prSet/>
      <dgm:spPr/>
      <dgm:t>
        <a:bodyPr/>
        <a:lstStyle/>
        <a:p>
          <a:endParaRPr lang="fr-FR"/>
        </a:p>
      </dgm:t>
    </dgm:pt>
    <dgm:pt modelId="{35413F96-3F96-4FD9-BE0D-0C25C38FEEAB}" type="sibTrans" cxnId="{6519DB6F-B8D6-4415-9396-6D4427967E92}">
      <dgm:prSet/>
      <dgm:spPr/>
      <dgm:t>
        <a:bodyPr/>
        <a:lstStyle/>
        <a:p>
          <a:endParaRPr lang="fr-FR"/>
        </a:p>
      </dgm:t>
    </dgm:pt>
    <dgm:pt modelId="{341BD7A3-1B55-4DBE-90EF-45EF1273400D}">
      <dgm:prSet phldrT="[Texte]"/>
      <dgm:spPr/>
      <dgm:t>
        <a:bodyPr/>
        <a:lstStyle/>
        <a:p>
          <a:r>
            <a:rPr lang="fr-FR" dirty="0"/>
            <a:t>Bonne résolution en distance</a:t>
          </a:r>
        </a:p>
      </dgm:t>
    </dgm:pt>
    <dgm:pt modelId="{60E76E3C-D285-4A9D-9F5B-FB4489AC6AE5}" type="parTrans" cxnId="{644543D4-E899-406D-ACDE-1C97D7315AE2}">
      <dgm:prSet/>
      <dgm:spPr/>
      <dgm:t>
        <a:bodyPr/>
        <a:lstStyle/>
        <a:p>
          <a:endParaRPr lang="fr-FR"/>
        </a:p>
      </dgm:t>
    </dgm:pt>
    <dgm:pt modelId="{AB2A5248-1597-42DC-AAE4-440452258F31}" type="sibTrans" cxnId="{644543D4-E899-406D-ACDE-1C97D7315AE2}">
      <dgm:prSet/>
      <dgm:spPr/>
      <dgm:t>
        <a:bodyPr/>
        <a:lstStyle/>
        <a:p>
          <a:endParaRPr lang="fr-FR"/>
        </a:p>
      </dgm:t>
    </dgm:pt>
    <dgm:pt modelId="{FF4842E3-7130-41C8-B037-89587F34BC2A}">
      <dgm:prSet phldrT="[Texte]"/>
      <dgm:spPr/>
      <dgm:t>
        <a:bodyPr/>
        <a:lstStyle/>
        <a:p>
          <a:r>
            <a:rPr lang="fr-FR" dirty="0"/>
            <a:t>Autocorrélation </a:t>
          </a:r>
        </a:p>
      </dgm:t>
    </dgm:pt>
    <dgm:pt modelId="{CF6749F7-564E-48DB-AE9C-F1DEBB6C1DDA}" type="parTrans" cxnId="{33C6862B-060C-4389-9F8D-7F5B0345A5FF}">
      <dgm:prSet/>
      <dgm:spPr/>
      <dgm:t>
        <a:bodyPr/>
        <a:lstStyle/>
        <a:p>
          <a:endParaRPr lang="fr-FR"/>
        </a:p>
      </dgm:t>
    </dgm:pt>
    <dgm:pt modelId="{0F9760DA-66CE-4EBF-999D-827ED751210D}" type="sibTrans" cxnId="{33C6862B-060C-4389-9F8D-7F5B0345A5FF}">
      <dgm:prSet/>
      <dgm:spPr/>
      <dgm:t>
        <a:bodyPr/>
        <a:lstStyle/>
        <a:p>
          <a:endParaRPr lang="fr-FR"/>
        </a:p>
      </dgm:t>
    </dgm:pt>
    <dgm:pt modelId="{6235287E-5672-4731-A27A-F70D02393C10}" type="pres">
      <dgm:prSet presAssocID="{2CBC48A2-BBB1-40CD-9A03-319E2C3B5FD4}" presName="linear" presStyleCnt="0">
        <dgm:presLayoutVars>
          <dgm:animLvl val="lvl"/>
          <dgm:resizeHandles val="exact"/>
        </dgm:presLayoutVars>
      </dgm:prSet>
      <dgm:spPr/>
    </dgm:pt>
    <dgm:pt modelId="{05E2AA73-1CC4-4014-A944-E519B9AB1C20}" type="pres">
      <dgm:prSet presAssocID="{0CDCF657-5428-4DCF-8C75-1213917798EC}" presName="parentText" presStyleLbl="node1" presStyleIdx="0" presStyleCnt="2" custScaleX="79363" custScaleY="47515">
        <dgm:presLayoutVars>
          <dgm:chMax val="0"/>
          <dgm:bulletEnabled val="1"/>
        </dgm:presLayoutVars>
      </dgm:prSet>
      <dgm:spPr/>
    </dgm:pt>
    <dgm:pt modelId="{F26BA981-0B5B-4915-B2E9-D3B53860A21A}" type="pres">
      <dgm:prSet presAssocID="{0CDCF657-5428-4DCF-8C75-1213917798EC}" presName="childText" presStyleLbl="revTx" presStyleIdx="0" presStyleCnt="2" custScaleX="79363" custScaleY="83080" custLinFactNeighborY="1181">
        <dgm:presLayoutVars>
          <dgm:bulletEnabled val="1"/>
        </dgm:presLayoutVars>
      </dgm:prSet>
      <dgm:spPr/>
    </dgm:pt>
    <dgm:pt modelId="{B77573FE-22B8-46B9-99B7-0143E11BFD85}" type="pres">
      <dgm:prSet presAssocID="{0C9F1840-A490-41E2-B58B-4E540F018A0B}" presName="parentText" presStyleLbl="node1" presStyleIdx="1" presStyleCnt="2" custScaleX="80251" custScaleY="43171" custLinFactNeighborY="1706">
        <dgm:presLayoutVars>
          <dgm:chMax val="0"/>
          <dgm:bulletEnabled val="1"/>
        </dgm:presLayoutVars>
      </dgm:prSet>
      <dgm:spPr/>
    </dgm:pt>
    <dgm:pt modelId="{8C745388-56BD-4DB2-B2B9-70F99DB12C32}" type="pres">
      <dgm:prSet presAssocID="{0C9F1840-A490-41E2-B58B-4E540F018A0B}" presName="childText" presStyleLbl="revTx" presStyleIdx="1" presStyleCnt="2" custScaleX="90126" custScaleY="42701" custLinFactNeighborX="4358" custLinFactNeighborY="9112">
        <dgm:presLayoutVars>
          <dgm:bulletEnabled val="1"/>
        </dgm:presLayoutVars>
      </dgm:prSet>
      <dgm:spPr/>
    </dgm:pt>
  </dgm:ptLst>
  <dgm:cxnLst>
    <dgm:cxn modelId="{B0A3C504-B24A-4E0B-B844-90B4779435A9}" type="presOf" srcId="{C3B100B4-F1F8-4306-B5B9-26AC93A14AFE}" destId="{F26BA981-0B5B-4915-B2E9-D3B53860A21A}" srcOrd="0" destOrd="0" presId="urn:microsoft.com/office/officeart/2005/8/layout/vList2"/>
    <dgm:cxn modelId="{63EF0F13-66A0-4505-8299-040105B0B37E}" type="presOf" srcId="{FF4842E3-7130-41C8-B037-89587F34BC2A}" destId="{8C745388-56BD-4DB2-B2B9-70F99DB12C32}" srcOrd="0" destOrd="1" presId="urn:microsoft.com/office/officeart/2005/8/layout/vList2"/>
    <dgm:cxn modelId="{1802C116-100E-42AA-A426-8D315777309C}" type="presOf" srcId="{341BD7A3-1B55-4DBE-90EF-45EF1273400D}" destId="{8C745388-56BD-4DB2-B2B9-70F99DB12C32}" srcOrd="0" destOrd="0" presId="urn:microsoft.com/office/officeart/2005/8/layout/vList2"/>
    <dgm:cxn modelId="{33C6862B-060C-4389-9F8D-7F5B0345A5FF}" srcId="{0C9F1840-A490-41E2-B58B-4E540F018A0B}" destId="{FF4842E3-7130-41C8-B037-89587F34BC2A}" srcOrd="1" destOrd="0" parTransId="{CF6749F7-564E-48DB-AE9C-F1DEBB6C1DDA}" sibTransId="{0F9760DA-66CE-4EBF-999D-827ED751210D}"/>
    <dgm:cxn modelId="{6519DB6F-B8D6-4415-9396-6D4427967E92}" srcId="{2CBC48A2-BBB1-40CD-9A03-319E2C3B5FD4}" destId="{0C9F1840-A490-41E2-B58B-4E540F018A0B}" srcOrd="1" destOrd="0" parTransId="{CA2E926F-0E36-4524-9D1D-9603D02C5DEC}" sibTransId="{35413F96-3F96-4FD9-BE0D-0C25C38FEEAB}"/>
    <dgm:cxn modelId="{A33D4B50-F196-46E8-8E68-0CBD162C6A31}" srcId="{0CDCF657-5428-4DCF-8C75-1213917798EC}" destId="{C3B100B4-F1F8-4306-B5B9-26AC93A14AFE}" srcOrd="0" destOrd="0" parTransId="{C5DFFCF5-1D14-424B-9E49-DF87606557DA}" sibTransId="{7B9B4E32-ECCE-49B7-86A5-5BB061CAAD01}"/>
    <dgm:cxn modelId="{4D47179B-BDBF-4D1E-B561-D6CA1FC76D61}" srcId="{2CBC48A2-BBB1-40CD-9A03-319E2C3B5FD4}" destId="{0CDCF657-5428-4DCF-8C75-1213917798EC}" srcOrd="0" destOrd="0" parTransId="{EE905C8D-45F8-4347-87ED-BB5F8F8C81BB}" sibTransId="{80D5FE5A-5850-49AE-B207-28E2F9F7659A}"/>
    <dgm:cxn modelId="{D9A0E4CE-5123-467D-8537-4F64A0C026B0}" type="presOf" srcId="{0CDCF657-5428-4DCF-8C75-1213917798EC}" destId="{05E2AA73-1CC4-4014-A944-E519B9AB1C20}" srcOrd="0" destOrd="0" presId="urn:microsoft.com/office/officeart/2005/8/layout/vList2"/>
    <dgm:cxn modelId="{644543D4-E899-406D-ACDE-1C97D7315AE2}" srcId="{0C9F1840-A490-41E2-B58B-4E540F018A0B}" destId="{341BD7A3-1B55-4DBE-90EF-45EF1273400D}" srcOrd="0" destOrd="0" parTransId="{60E76E3C-D285-4A9D-9F5B-FB4489AC6AE5}" sibTransId="{AB2A5248-1597-42DC-AAE4-440452258F31}"/>
    <dgm:cxn modelId="{6A1EC1E9-8D34-429E-AA05-B90935C1A411}" type="presOf" srcId="{0C9F1840-A490-41E2-B58B-4E540F018A0B}" destId="{B77573FE-22B8-46B9-99B7-0143E11BFD85}" srcOrd="0" destOrd="0" presId="urn:microsoft.com/office/officeart/2005/8/layout/vList2"/>
    <dgm:cxn modelId="{66C560FA-14A3-4555-B925-FEAD5AA53333}" type="presOf" srcId="{2CBC48A2-BBB1-40CD-9A03-319E2C3B5FD4}" destId="{6235287E-5672-4731-A27A-F70D02393C10}" srcOrd="0" destOrd="0" presId="urn:microsoft.com/office/officeart/2005/8/layout/vList2"/>
    <dgm:cxn modelId="{5B88BCB7-B7F4-4EA0-9BFA-B250ECA5B504}" type="presParOf" srcId="{6235287E-5672-4731-A27A-F70D02393C10}" destId="{05E2AA73-1CC4-4014-A944-E519B9AB1C20}" srcOrd="0" destOrd="0" presId="urn:microsoft.com/office/officeart/2005/8/layout/vList2"/>
    <dgm:cxn modelId="{3C2AF515-F545-45C4-BCEB-4002D577E330}" type="presParOf" srcId="{6235287E-5672-4731-A27A-F70D02393C10}" destId="{F26BA981-0B5B-4915-B2E9-D3B53860A21A}" srcOrd="1" destOrd="0" presId="urn:microsoft.com/office/officeart/2005/8/layout/vList2"/>
    <dgm:cxn modelId="{24D1E14F-CA2F-4829-A741-4B03586D3547}" type="presParOf" srcId="{6235287E-5672-4731-A27A-F70D02393C10}" destId="{B77573FE-22B8-46B9-99B7-0143E11BFD85}" srcOrd="2" destOrd="0" presId="urn:microsoft.com/office/officeart/2005/8/layout/vList2"/>
    <dgm:cxn modelId="{1DADA42E-B4EB-49D9-BA15-7247415DA78F}" type="presParOf" srcId="{6235287E-5672-4731-A27A-F70D02393C10}" destId="{8C745388-56BD-4DB2-B2B9-70F99DB12C3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2AA73-1CC4-4014-A944-E519B9AB1C20}">
      <dsp:nvSpPr>
        <dsp:cNvPr id="0" name=""/>
        <dsp:cNvSpPr/>
      </dsp:nvSpPr>
      <dsp:spPr>
        <a:xfrm>
          <a:off x="460632" y="233524"/>
          <a:ext cx="3542874" cy="5356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Le SNR</a:t>
          </a:r>
        </a:p>
      </dsp:txBody>
      <dsp:txXfrm>
        <a:off x="486779" y="259671"/>
        <a:ext cx="3490580" cy="483340"/>
      </dsp:txXfrm>
    </dsp:sp>
    <dsp:sp modelId="{F26BA981-0B5B-4915-B2E9-D3B53860A21A}">
      <dsp:nvSpPr>
        <dsp:cNvPr id="0" name=""/>
        <dsp:cNvSpPr/>
      </dsp:nvSpPr>
      <dsp:spPr>
        <a:xfrm>
          <a:off x="460632" y="782472"/>
          <a:ext cx="3542874" cy="141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3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Le rapport signal à bruit doit être faible </a:t>
          </a:r>
        </a:p>
      </dsp:txBody>
      <dsp:txXfrm>
        <a:off x="460632" y="782472"/>
        <a:ext cx="3542874" cy="1414499"/>
      </dsp:txXfrm>
    </dsp:sp>
    <dsp:sp modelId="{B77573FE-22B8-46B9-99B7-0143E11BFD85}">
      <dsp:nvSpPr>
        <dsp:cNvPr id="0" name=""/>
        <dsp:cNvSpPr/>
      </dsp:nvSpPr>
      <dsp:spPr>
        <a:xfrm>
          <a:off x="440811" y="2214364"/>
          <a:ext cx="3582516" cy="486664"/>
        </a:xfrm>
        <a:prstGeom prst="roundRect">
          <a:avLst/>
        </a:prstGeom>
        <a:solidFill>
          <a:schemeClr val="accent5">
            <a:hueOff val="-482760"/>
            <a:satOff val="-51408"/>
            <a:lumOff val="-2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La forme d’onde</a:t>
          </a:r>
        </a:p>
      </dsp:txBody>
      <dsp:txXfrm>
        <a:off x="464568" y="2238121"/>
        <a:ext cx="3535002" cy="439150"/>
      </dsp:txXfrm>
    </dsp:sp>
    <dsp:sp modelId="{8C745388-56BD-4DB2-B2B9-70F99DB12C32}">
      <dsp:nvSpPr>
        <dsp:cNvPr id="0" name=""/>
        <dsp:cNvSpPr/>
      </dsp:nvSpPr>
      <dsp:spPr>
        <a:xfrm>
          <a:off x="414941" y="2773041"/>
          <a:ext cx="4023349" cy="76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3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Bonne résolution en distance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Autocorrélation </a:t>
          </a:r>
        </a:p>
      </dsp:txBody>
      <dsp:txXfrm>
        <a:off x="414941" y="2773041"/>
        <a:ext cx="4023349" cy="768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E01021B-D701-14B1-AFF2-A535D91E1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4833F0-74D6-3B1F-319E-B89BB9CAB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2CEA7-5B55-497C-BF7F-3F5E204CF0B7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D7A59A-F2A0-3BF0-D4CB-24C0AE5698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73EF0F-1F91-6CB1-AD4B-4BE7C22FF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2AA97-5D3E-4799-B5FE-A0976003A8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75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54F9-5B8D-4D26-8AF8-49516CFDE796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03BC6-D230-48D2-A9CA-A54420F4A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23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ce point d’avancement je vais discuter du SISO décodeur, brique indispensable à la chaine turbo et ensuite des 2 chaines turbo que l’on a pu évaluer, la première que nous avons implémenté nous-même et la seconde issue d’un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open-source.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résultats montrant que la seconde fonctionne mieux, nous vous proposons une nouvelle chaine turbo basé sur un égaliseur basé sur un treillis.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9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92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67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24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942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421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048" y="1923678"/>
            <a:ext cx="8309346" cy="11521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EDIT THE TITLE </a:t>
            </a:r>
            <a:br>
              <a:rPr lang="en-US" dirty="0"/>
            </a:br>
            <a:r>
              <a:rPr lang="en-US" dirty="0"/>
              <a:t>IN MONTSERRAT LIGHT</a:t>
            </a:r>
            <a:br>
              <a:rPr lang="en-US" dirty="0"/>
            </a:br>
            <a:r>
              <a:rPr lang="en-US" dirty="0"/>
              <a:t>(ALL CAPS)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048" y="307580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ontserrat" panose="00000500000000000000" pitchFamily="2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 </a:t>
            </a:r>
            <a:r>
              <a:rPr lang="nl-NL" dirty="0" err="1"/>
              <a:t>title</a:t>
            </a:r>
            <a:r>
              <a:rPr lang="nl-NL" dirty="0"/>
              <a:t> in Montserrat 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4607267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11/10/2023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6936368" y="4668822"/>
            <a:ext cx="15584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800" b="0" dirty="0" err="1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</a:t>
            </a:r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– for</a:t>
            </a:r>
            <a:r>
              <a:rPr lang="en-US" sz="800" b="0" baseline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internal use </a:t>
            </a:r>
            <a:endParaRPr lang="en-US" sz="800" b="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3" y="627534"/>
            <a:ext cx="3166878" cy="3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8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2EACB-4390-4912-A586-3D58EFD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331F2-AC84-4507-B831-221AADCDA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A82180-4B69-4784-9A07-A14636C7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84AC2-E4AB-4003-A3FB-0E15C73E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CFB184EB-3EF6-2281-28C2-DCDC37C7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11/10/2023</a:t>
            </a:r>
          </a:p>
        </p:txBody>
      </p:sp>
    </p:spTree>
    <p:extLst>
      <p:ext uri="{BB962C8B-B14F-4D97-AF65-F5344CB8AC3E}">
        <p14:creationId xmlns:p14="http://schemas.microsoft.com/office/powerpoint/2010/main" val="384545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CF0D5-39A4-426B-AF3D-1219D6BB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237C35-7CD2-4D26-9A8F-E3C6A20B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11/10/2023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9C6628-6863-4007-9598-A2E4C0FD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0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BEF8F-2EAE-429C-9C2C-3757D3E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1BDF27-E974-7641-1663-DA74CD15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11/10/2023</a:t>
            </a:r>
          </a:p>
        </p:txBody>
      </p:sp>
    </p:spTree>
    <p:extLst>
      <p:ext uri="{BB962C8B-B14F-4D97-AF65-F5344CB8AC3E}">
        <p14:creationId xmlns:p14="http://schemas.microsoft.com/office/powerpoint/2010/main" val="352866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93E3E-0B56-22AB-BF79-39F4CD73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56CE51-E649-6DFE-CEF6-A916A0A1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699F4C-4D1D-3D53-C0A9-73C85FC82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E0F23AE6-3B46-01CB-28FC-C8F2F488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11/10/2023</a:t>
            </a:r>
          </a:p>
        </p:txBody>
      </p:sp>
    </p:spTree>
    <p:extLst>
      <p:ext uri="{BB962C8B-B14F-4D97-AF65-F5344CB8AC3E}">
        <p14:creationId xmlns:p14="http://schemas.microsoft.com/office/powerpoint/2010/main" val="18563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14/06/2023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009C-61B6-4E4A-AF32-5EFF8E4C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21BDF-C33F-406C-A3C0-188A9E9B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0C840-7B14-4770-8879-6E743028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ogner un rectangle avec un coin diagonal 6">
            <a:extLst>
              <a:ext uri="{FF2B5EF4-FFF2-40B4-BE49-F238E27FC236}">
                <a16:creationId xmlns:a16="http://schemas.microsoft.com/office/drawing/2014/main" id="{D6371CC0-BEE3-48D7-B534-DE9D97AEB58B}"/>
              </a:ext>
            </a:extLst>
          </p:cNvPr>
          <p:cNvSpPr/>
          <p:nvPr userDrawn="1"/>
        </p:nvSpPr>
        <p:spPr>
          <a:xfrm rot="10800000">
            <a:off x="80628" y="72643"/>
            <a:ext cx="8982483" cy="821552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6"/>
              </a:gs>
              <a:gs pos="21000">
                <a:srgbClr val="393C3D"/>
              </a:gs>
              <a:gs pos="80000">
                <a:schemeClr val="accent6">
                  <a:lumMod val="93000"/>
                  <a:lumOff val="7000"/>
                </a:schemeClr>
              </a:gs>
              <a:gs pos="61000">
                <a:schemeClr val="accent6">
                  <a:lumMod val="75000"/>
                  <a:lumOff val="25000"/>
                </a:schemeClr>
              </a:gs>
              <a:gs pos="39000">
                <a:srgbClr val="585B5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EF4218BF-3466-420B-B3EF-4E96B772202B}"/>
              </a:ext>
            </a:extLst>
          </p:cNvPr>
          <p:cNvSpPr/>
          <p:nvPr userDrawn="1"/>
        </p:nvSpPr>
        <p:spPr>
          <a:xfrm rot="13474234">
            <a:off x="-149118" y="679462"/>
            <a:ext cx="459491" cy="466431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924193-A6DD-4BC4-8E16-945916EE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643"/>
            <a:ext cx="7886700" cy="821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A6CB93-35B6-4D36-B2A5-D320AD3B0A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77" y="4866132"/>
            <a:ext cx="863645" cy="87279"/>
          </a:xfrm>
          <a:prstGeom prst="rect">
            <a:avLst/>
          </a:prstGeom>
        </p:spPr>
      </p:pic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C5F8FC88-7156-B056-43D6-124BB4806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11/10/2023</a:t>
            </a:r>
          </a:p>
        </p:txBody>
      </p:sp>
    </p:spTree>
    <p:extLst>
      <p:ext uri="{BB962C8B-B14F-4D97-AF65-F5344CB8AC3E}">
        <p14:creationId xmlns:p14="http://schemas.microsoft.com/office/powerpoint/2010/main" val="17109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1" r:id="rId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bg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6"/>
        </a:buClr>
        <a:buSzPct val="90000"/>
        <a:buFont typeface="Franklin Gothic Medium Cond" panose="020B0606030402020204" pitchFamily="34" charset="0"/>
        <a:buChar char="►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685800" indent="-342900" algn="l" defTabSz="685800" rtl="0" eaLnBrk="1" latinLnBrk="0" hangingPunct="1">
        <a:lnSpc>
          <a:spcPct val="90000"/>
        </a:lnSpc>
        <a:spcBef>
          <a:spcPts val="375"/>
        </a:spcBef>
        <a:buClr>
          <a:schemeClr val="accent6"/>
        </a:buClr>
        <a:buFont typeface="Franklin Gothic Medium Cond" panose="020B0606030402020204" pitchFamily="34" charset="0"/>
        <a:buChar char="–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Montserrat Light" panose="00000400000000000000" pitchFamily="2" charset="0"/>
              </a:rPr>
              <a:t>Réunion plénière </a:t>
            </a:r>
          </a:p>
        </p:txBody>
      </p:sp>
    </p:spTree>
    <p:extLst>
      <p:ext uri="{BB962C8B-B14F-4D97-AF65-F5344CB8AC3E}">
        <p14:creationId xmlns:p14="http://schemas.microsoft.com/office/powerpoint/2010/main" val="202092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EA89AF-7AE4-B4C5-1140-2475368D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actuel des travaux de thèse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32BF26-CEC3-587D-5DFD-00C9E734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DC5420-7032-89B6-9A6E-7644EA13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10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0258F2-DF0A-50BB-2460-946369F1DEEE}"/>
              </a:ext>
            </a:extLst>
          </p:cNvPr>
          <p:cNvSpPr txBox="1"/>
          <p:nvPr/>
        </p:nvSpPr>
        <p:spPr>
          <a:xfrm>
            <a:off x="395536" y="109442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Simulation des données radars LPI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Sur différents niveaux de SNR (en faisant varier la distance ou l’ERP)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Avec différentes formes d’ondes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Avec différentes combinaisons de radars (jusqu’à 10 radars émettant simultanément)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A27422-3E5C-E700-848F-F0705DA3E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6" y="2427734"/>
            <a:ext cx="4062671" cy="212901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AC6554D-0355-C66B-4142-48264C4922B7}"/>
              </a:ext>
            </a:extLst>
          </p:cNvPr>
          <p:cNvSpPr txBox="1"/>
          <p:nvPr/>
        </p:nvSpPr>
        <p:spPr>
          <a:xfrm>
            <a:off x="4572000" y="2848749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 temps fréquence d’une acquisition avec un radar FMCW et un radar à modulation de phase en Barker polyphasique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592E112-9C3D-E386-1B2E-DD38C5948451}"/>
              </a:ext>
            </a:extLst>
          </p:cNvPr>
          <p:cNvCxnSpPr>
            <a:cxnSpLocks/>
          </p:cNvCxnSpPr>
          <p:nvPr/>
        </p:nvCxnSpPr>
        <p:spPr>
          <a:xfrm flipH="1" flipV="1">
            <a:off x="323529" y="2355726"/>
            <a:ext cx="8640959" cy="27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98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04F17-CD01-C132-2E96-7A501C11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actuel des travaux de thèse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2AA651-849D-D2D0-2C15-CC8197B1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2812" y="4796337"/>
            <a:ext cx="2057400" cy="273844"/>
          </a:xfrm>
        </p:spPr>
        <p:txBody>
          <a:bodyPr/>
          <a:lstStyle/>
          <a:p>
            <a:r>
              <a:rPr lang="en-US" sz="900" dirty="0"/>
              <a:t>13/10/2023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7A1E6D-110D-7DFA-37D3-54CF9929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11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0F2A63-7138-076B-2EAA-1736F0388225}"/>
              </a:ext>
            </a:extLst>
          </p:cNvPr>
          <p:cNvSpPr txBox="1"/>
          <p:nvPr/>
        </p:nvSpPr>
        <p:spPr>
          <a:xfrm>
            <a:off x="368077" y="949571"/>
            <a:ext cx="840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différents détecteurs implémentés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2B87320-7C3C-393B-0B11-EE25796CDAAC}"/>
              </a:ext>
            </a:extLst>
          </p:cNvPr>
          <p:cNvCxnSpPr>
            <a:cxnSpLocks/>
          </p:cNvCxnSpPr>
          <p:nvPr/>
        </p:nvCxnSpPr>
        <p:spPr>
          <a:xfrm>
            <a:off x="4427986" y="1690073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262D965D-1963-776A-9099-EA8B75466C4B}"/>
              </a:ext>
            </a:extLst>
          </p:cNvPr>
          <p:cNvSpPr txBox="1"/>
          <p:nvPr/>
        </p:nvSpPr>
        <p:spPr>
          <a:xfrm>
            <a:off x="467543" y="1409065"/>
            <a:ext cx="346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Par seuil sur l’énergie dans le domaine temporel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4B1981-4C08-1397-B6F7-0F205D1B042C}"/>
              </a:ext>
            </a:extLst>
          </p:cNvPr>
          <p:cNvSpPr txBox="1"/>
          <p:nvPr/>
        </p:nvSpPr>
        <p:spPr>
          <a:xfrm>
            <a:off x="5244737" y="1374278"/>
            <a:ext cx="29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Par seuil sur l’énergie dans le domaine temps-fréquence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D4984DF8-E50F-1E23-8252-FB3430351B4B}"/>
                  </a:ext>
                </a:extLst>
              </p:cNvPr>
              <p:cNvSpPr txBox="1"/>
              <p:nvPr/>
            </p:nvSpPr>
            <p:spPr>
              <a:xfrm>
                <a:off x="-573309" y="2023753"/>
                <a:ext cx="4787345" cy="569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fr-FR" sz="1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40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fr-F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fr-FR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fr-F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fr-FR" sz="1400" i="1">
                          <a:latin typeface="Cambria Math" panose="02040503050406030204" pitchFamily="18" charset="0"/>
                        </a:rPr>
                        <m:t>≥ </m:t>
                      </m:r>
                      <m:r>
                        <a:rPr lang="fr-F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D4984DF8-E50F-1E23-8252-FB3430351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3309" y="2023753"/>
                <a:ext cx="4787345" cy="569900"/>
              </a:xfrm>
              <a:prstGeom prst="rect">
                <a:avLst/>
              </a:prstGeom>
              <a:blipFill>
                <a:blip r:embed="rId2"/>
                <a:stretch>
                  <a:fillRect t="-147312" b="-2204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8C4B55C6-1DBB-2E73-28F3-85A2B0D18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16" y="2670084"/>
            <a:ext cx="4061719" cy="2017497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0667197-BB1C-F8D9-805C-F8D1E790A6DA}"/>
              </a:ext>
            </a:extLst>
          </p:cNvPr>
          <p:cNvCxnSpPr>
            <a:cxnSpLocks/>
          </p:cNvCxnSpPr>
          <p:nvPr/>
        </p:nvCxnSpPr>
        <p:spPr>
          <a:xfrm>
            <a:off x="827584" y="3345684"/>
            <a:ext cx="310525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79024F6-CD95-BB72-25D6-5C0F0EF256E2}"/>
                  </a:ext>
                </a:extLst>
              </p:cNvPr>
              <p:cNvSpPr txBox="1"/>
              <p:nvPr/>
            </p:nvSpPr>
            <p:spPr>
              <a:xfrm>
                <a:off x="4325301" y="1999606"/>
                <a:ext cx="4538579" cy="572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fr-FR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≥ 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?</m:t>
                          </m:r>
                        </m:e>
                      </m:nary>
                      <m:r>
                        <m:rPr>
                          <m:nor/>
                        </m:rPr>
                        <a:rPr lang="fr-FR" sz="1400"/>
                        <m:t>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79024F6-CD95-BB72-25D6-5C0F0EF25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301" y="1999606"/>
                <a:ext cx="4538579" cy="572144"/>
              </a:xfrm>
              <a:prstGeom prst="rect">
                <a:avLst/>
              </a:prstGeom>
              <a:blipFill>
                <a:blip r:embed="rId4"/>
                <a:stretch>
                  <a:fillRect t="-145745" b="-2170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CE05C43-2DE0-33BD-B904-45DFBC87DFBA}"/>
                  </a:ext>
                </a:extLst>
              </p:cNvPr>
              <p:cNvSpPr txBox="1"/>
              <p:nvPr/>
            </p:nvSpPr>
            <p:spPr>
              <a:xfrm>
                <a:off x="4427986" y="2499742"/>
                <a:ext cx="4464494" cy="500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ù </m:t>
                      </m:r>
                      <m:r>
                        <a:rPr lang="fr-FR" sz="120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𝑆𝑇𝐹𝑇</m:t>
                              </m:r>
                              <m:d>
                                <m:dPr>
                                  <m:ctrlPr>
                                    <a:rPr lang="fr-F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fr-F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200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subSup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fr-F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fr-F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h𝑎𝑛𝑛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p>
                            <m:sSupPr>
                              <m:ctrlPr>
                                <a:rPr lang="fr-F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𝑗𝑤𝑡</m:t>
                              </m:r>
                            </m:sup>
                          </m:sSup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CE05C43-2DE0-33BD-B904-45DFBC87D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6" y="2499742"/>
                <a:ext cx="4464494" cy="500522"/>
              </a:xfrm>
              <a:prstGeom prst="rect">
                <a:avLst/>
              </a:prstGeom>
              <a:blipFill>
                <a:blip r:embed="rId5"/>
                <a:stretch>
                  <a:fillRect t="-145122" b="-2170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 22">
            <a:extLst>
              <a:ext uri="{FF2B5EF4-FFF2-40B4-BE49-F238E27FC236}">
                <a16:creationId xmlns:a16="http://schemas.microsoft.com/office/drawing/2014/main" id="{3A9BD2EA-5E65-5E73-4CFB-C66E3509F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936" y="3000264"/>
            <a:ext cx="3818493" cy="184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3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04F17-CD01-C132-2E96-7A501C11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actuel des travaux de thèse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2AA651-849D-D2D0-2C15-CC8197B1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7A1E6D-110D-7DFA-37D3-54CF9929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12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0F2A63-7138-076B-2EAA-1736F0388225}"/>
              </a:ext>
            </a:extLst>
          </p:cNvPr>
          <p:cNvSpPr txBox="1"/>
          <p:nvPr/>
        </p:nvSpPr>
        <p:spPr>
          <a:xfrm>
            <a:off x="368077" y="949571"/>
            <a:ext cx="840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différents détecteurs implémentés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ADBB5E-32D8-1999-5503-000F31DB8C29}"/>
              </a:ext>
            </a:extLst>
          </p:cNvPr>
          <p:cNvSpPr txBox="1"/>
          <p:nvPr/>
        </p:nvSpPr>
        <p:spPr>
          <a:xfrm>
            <a:off x="628650" y="1563638"/>
            <a:ext cx="303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Reconnaissance de ligne dans l’image temps-fréquence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985E8EC-F698-E6F4-07E3-10285B84B7CB}"/>
                  </a:ext>
                </a:extLst>
              </p:cNvPr>
              <p:cNvSpPr txBox="1"/>
              <p:nvPr/>
            </p:nvSpPr>
            <p:spPr>
              <a:xfrm>
                <a:off x="31986" y="2285455"/>
                <a:ext cx="4283967" cy="3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d>
                        <m:dPr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fr-F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fr-F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fr-FR" sz="1600" dirty="0"/>
                        <m:t>)+</m:t>
                      </m:r>
                      <m:r>
                        <m:rPr>
                          <m:nor/>
                        </m:rPr>
                        <a:rPr lang="fr-FR" sz="1600" dirty="0" err="1"/>
                        <m:t>f</m:t>
                      </m:r>
                      <m:r>
                        <m:rPr>
                          <m:nor/>
                        </m:rPr>
                        <a:rPr lang="fr-FR" sz="1600" b="0" i="0" dirty="0" smtClean="0"/>
                        <m:t> </m:t>
                      </m:r>
                      <m:r>
                        <m:rPr>
                          <m:nor/>
                        </m:rPr>
                        <a:rPr lang="fr-FR" sz="1600" dirty="0" err="1"/>
                        <m:t>sin</m:t>
                      </m:r>
                      <m:r>
                        <m:rPr>
                          <m:nor/>
                        </m:rPr>
                        <a:rPr lang="fr-FR" sz="1600" dirty="0"/>
                        <m:t>(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fr-FR" sz="1600" dirty="0"/>
                        <m:t>)</m:t>
                      </m:r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985E8EC-F698-E6F4-07E3-10285B84B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6" y="2285455"/>
                <a:ext cx="4283967" cy="358303"/>
              </a:xfrm>
              <a:prstGeom prst="rect">
                <a:avLst/>
              </a:prstGeom>
              <a:blipFill>
                <a:blip r:embed="rId2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B454980-BAD9-6E7A-CC93-19B4BA7BB192}"/>
                  </a:ext>
                </a:extLst>
              </p:cNvPr>
              <p:cNvSpPr txBox="1"/>
              <p:nvPr/>
            </p:nvSpPr>
            <p:spPr>
              <a:xfrm>
                <a:off x="76423" y="2701518"/>
                <a:ext cx="4136441" cy="106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Calcul de l’accumulateur de Hough où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l-GR" i="1"/>
                            <m:t>δ</m:t>
                          </m:r>
                          <m:r>
                            <m:rPr>
                              <m:nor/>
                            </m:rPr>
                            <a:rPr lang="el-GR"/>
                            <m:t>(</m:t>
                          </m:r>
                          <m:r>
                            <m:rPr>
                              <m:nor/>
                            </m:rPr>
                            <a:rPr lang="fr-FR" i="1"/>
                            <m:t>r</m:t>
                          </m:r>
                          <m:r>
                            <m:rPr>
                              <m:nor/>
                            </m:rPr>
                            <a:rPr lang="fr-FR"/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l-GR"/>
                            <m:t>)</m:t>
                          </m:r>
                          <m:r>
                            <m:rPr>
                              <m:nor/>
                            </m:rPr>
                            <a:rPr lang="fr-FR"/>
                            <m:t>)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B454980-BAD9-6E7A-CC93-19B4BA7BB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3" y="2701518"/>
                <a:ext cx="4136441" cy="1062727"/>
              </a:xfrm>
              <a:prstGeom prst="rect">
                <a:avLst/>
              </a:prstGeom>
              <a:blipFill>
                <a:blip r:embed="rId3"/>
                <a:stretch>
                  <a:fillRect l="-1327" t="-28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>
            <a:extLst>
              <a:ext uri="{FF2B5EF4-FFF2-40B4-BE49-F238E27FC236}">
                <a16:creationId xmlns:a16="http://schemas.microsoft.com/office/drawing/2014/main" id="{5577120E-C325-14F3-3A3E-D277BFF0B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44000" contras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4008" y="924723"/>
            <a:ext cx="4167409" cy="3781462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B8B2EDF7-C8A0-46A3-5B70-4FDC50E9D9F9}"/>
              </a:ext>
            </a:extLst>
          </p:cNvPr>
          <p:cNvSpPr/>
          <p:nvPr/>
        </p:nvSpPr>
        <p:spPr>
          <a:xfrm>
            <a:off x="5940152" y="2471685"/>
            <a:ext cx="216024" cy="232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F4D3CCF-2E29-0260-83A3-63B34C97782D}"/>
              </a:ext>
            </a:extLst>
          </p:cNvPr>
          <p:cNvSpPr/>
          <p:nvPr/>
        </p:nvSpPr>
        <p:spPr>
          <a:xfrm>
            <a:off x="6444208" y="2699487"/>
            <a:ext cx="216024" cy="232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06BBF5B-8CAC-6810-D181-D1D8A0D37A88}"/>
              </a:ext>
            </a:extLst>
          </p:cNvPr>
          <p:cNvSpPr/>
          <p:nvPr/>
        </p:nvSpPr>
        <p:spPr>
          <a:xfrm>
            <a:off x="7308304" y="2931790"/>
            <a:ext cx="216024" cy="232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04F17-CD01-C132-2E96-7A501C11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actuel des travaux de thèse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2AA651-849D-D2D0-2C15-CC8197B1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900" dirty="0"/>
              <a:t>13/10/2023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7A1E6D-110D-7DFA-37D3-54CF9929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13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0F2A63-7138-076B-2EAA-1736F0388225}"/>
              </a:ext>
            </a:extLst>
          </p:cNvPr>
          <p:cNvSpPr txBox="1"/>
          <p:nvPr/>
        </p:nvSpPr>
        <p:spPr>
          <a:xfrm>
            <a:off x="368077" y="949571"/>
            <a:ext cx="840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différents détecteurs implémentés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414D31E-9676-B85A-0ADD-620AB1D365EE}"/>
              </a:ext>
            </a:extLst>
          </p:cNvPr>
          <p:cNvCxnSpPr>
            <a:cxnSpLocks/>
          </p:cNvCxnSpPr>
          <p:nvPr/>
        </p:nvCxnSpPr>
        <p:spPr>
          <a:xfrm>
            <a:off x="4427984" y="163564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5CADBB5E-32D8-1999-5503-000F31DB8C29}"/>
              </a:ext>
            </a:extLst>
          </p:cNvPr>
          <p:cNvSpPr txBox="1"/>
          <p:nvPr/>
        </p:nvSpPr>
        <p:spPr>
          <a:xfrm>
            <a:off x="628650" y="1563638"/>
            <a:ext cx="303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Reconnaissance de ligne dans l’image temps-fréquence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6FB9CF-8802-9981-4A26-D7DE7C1400E2}"/>
              </a:ext>
            </a:extLst>
          </p:cNvPr>
          <p:cNvSpPr txBox="1"/>
          <p:nvPr/>
        </p:nvSpPr>
        <p:spPr>
          <a:xfrm>
            <a:off x="5199589" y="1559885"/>
            <a:ext cx="303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Seuil sur l’intercorrélation du 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4B81F04-92FB-9A65-3699-63DA1951BDF7}"/>
                  </a:ext>
                </a:extLst>
              </p:cNvPr>
              <p:cNvSpPr txBox="1"/>
              <p:nvPr/>
            </p:nvSpPr>
            <p:spPr>
              <a:xfrm>
                <a:off x="4203922" y="2182926"/>
                <a:ext cx="4940077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87680" algn="just">
                  <a:lnSpc>
                    <a:spcPct val="125000"/>
                  </a:lnSpc>
                  <a:spcAft>
                    <a:spcPts val="800"/>
                  </a:spcAft>
                </a:pPr>
                <a:r>
                  <a:rPr lang="fr-F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+∞</m:t>
                        </m:r>
                      </m:sup>
                      <m:e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𝑟𝑒𝑓</m:t>
                            </m:r>
                          </m:sub>
                        </m:sSub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d>
                      </m:e>
                    </m:nary>
                    <m:sSub>
                      <m:sSub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𝑑𝑡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≥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?</m:t>
                    </m:r>
                  </m:oMath>
                </a14:m>
                <a:endParaRPr lang="fr-FR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4B81F04-92FB-9A65-3699-63DA1951B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922" y="2182926"/>
                <a:ext cx="4940077" cy="528543"/>
              </a:xfrm>
              <a:prstGeom prst="rect">
                <a:avLst/>
              </a:prstGeom>
              <a:blipFill>
                <a:blip r:embed="rId3"/>
                <a:stretch>
                  <a:fillRect t="-81609" b="-1494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>
            <a:extLst>
              <a:ext uri="{FF2B5EF4-FFF2-40B4-BE49-F238E27FC236}">
                <a16:creationId xmlns:a16="http://schemas.microsoft.com/office/drawing/2014/main" id="{EBB0C6BA-1C14-708F-68A2-44125B64B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046" y="2829257"/>
            <a:ext cx="4123874" cy="1936029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1BDF243-EE68-11B1-1CD5-4B71D1C24E25}"/>
              </a:ext>
            </a:extLst>
          </p:cNvPr>
          <p:cNvCxnSpPr>
            <a:cxnSpLocks/>
          </p:cNvCxnSpPr>
          <p:nvPr/>
        </p:nvCxnSpPr>
        <p:spPr>
          <a:xfrm>
            <a:off x="5199589" y="3435846"/>
            <a:ext cx="326084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BB2C8BF6-FEBA-A980-21EB-0A21408B1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9" y="2281323"/>
            <a:ext cx="418973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66278-B10B-6F19-7DB0-07CBC11C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court termes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2A824B-B3BE-15EA-1881-CA3F9B76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4FCD25-54A5-3BEC-555E-9434B561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14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0B239CA-F8C2-695E-DD58-86BDF6D366F0}"/>
              </a:ext>
            </a:extLst>
          </p:cNvPr>
          <p:cNvSpPr txBox="1"/>
          <p:nvPr/>
        </p:nvSpPr>
        <p:spPr>
          <a:xfrm>
            <a:off x="683568" y="113159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Application d’un algorithme de Deep Learning de reconnaissance d’objet pour réaliser la détection et la classification de signaux LPI (yolov8)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FB7B50-B051-CBD3-601F-2C62C5406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4717"/>
            <a:ext cx="6415583" cy="29505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2D2728-47AD-FAF8-94C5-DA3F909BD676}"/>
              </a:ext>
            </a:extLst>
          </p:cNvPr>
          <p:cNvSpPr/>
          <p:nvPr/>
        </p:nvSpPr>
        <p:spPr>
          <a:xfrm>
            <a:off x="1047044" y="2283718"/>
            <a:ext cx="720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105586-4EEB-B699-8F28-136734E98467}"/>
              </a:ext>
            </a:extLst>
          </p:cNvPr>
          <p:cNvSpPr/>
          <p:nvPr/>
        </p:nvSpPr>
        <p:spPr>
          <a:xfrm>
            <a:off x="1321334" y="2427734"/>
            <a:ext cx="720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B85EDC-2B47-6583-6366-EEFDCE742E54}"/>
              </a:ext>
            </a:extLst>
          </p:cNvPr>
          <p:cNvSpPr/>
          <p:nvPr/>
        </p:nvSpPr>
        <p:spPr>
          <a:xfrm>
            <a:off x="1551100" y="2427734"/>
            <a:ext cx="13027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738008-2046-A146-109A-F8504ED39B4F}"/>
              </a:ext>
            </a:extLst>
          </p:cNvPr>
          <p:cNvSpPr/>
          <p:nvPr/>
        </p:nvSpPr>
        <p:spPr>
          <a:xfrm>
            <a:off x="1839132" y="2499742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7E5E4-0EB4-918E-DED4-271FDC743073}"/>
              </a:ext>
            </a:extLst>
          </p:cNvPr>
          <p:cNvSpPr/>
          <p:nvPr/>
        </p:nvSpPr>
        <p:spPr>
          <a:xfrm>
            <a:off x="2055156" y="2427734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06C55B-768A-ECD0-33C7-3D56D1D4E50A}"/>
              </a:ext>
            </a:extLst>
          </p:cNvPr>
          <p:cNvSpPr/>
          <p:nvPr/>
        </p:nvSpPr>
        <p:spPr>
          <a:xfrm>
            <a:off x="2343188" y="2499742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1D2AE6-34B9-FE0A-768D-6250DBDA92A3}"/>
              </a:ext>
            </a:extLst>
          </p:cNvPr>
          <p:cNvSpPr/>
          <p:nvPr/>
        </p:nvSpPr>
        <p:spPr>
          <a:xfrm>
            <a:off x="2631220" y="2427734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4C660-A75F-04A7-E832-EB4FE7B9F7F7}"/>
              </a:ext>
            </a:extLst>
          </p:cNvPr>
          <p:cNvSpPr/>
          <p:nvPr/>
        </p:nvSpPr>
        <p:spPr>
          <a:xfrm>
            <a:off x="2919252" y="2427734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3E80D9-56C0-1443-28F6-063B9FA866FD}"/>
              </a:ext>
            </a:extLst>
          </p:cNvPr>
          <p:cNvSpPr/>
          <p:nvPr/>
        </p:nvSpPr>
        <p:spPr>
          <a:xfrm>
            <a:off x="3135276" y="2427734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2AA131-3A8E-F21C-D8C1-B451C17232A2}"/>
              </a:ext>
            </a:extLst>
          </p:cNvPr>
          <p:cNvSpPr/>
          <p:nvPr/>
        </p:nvSpPr>
        <p:spPr>
          <a:xfrm>
            <a:off x="3423308" y="2283718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30C76F-3786-A16B-07A4-7A5EB4CA9BCF}"/>
              </a:ext>
            </a:extLst>
          </p:cNvPr>
          <p:cNvSpPr/>
          <p:nvPr/>
        </p:nvSpPr>
        <p:spPr>
          <a:xfrm>
            <a:off x="3711340" y="2283718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733D78-E2A2-0B04-3315-8899C077404E}"/>
              </a:ext>
            </a:extLst>
          </p:cNvPr>
          <p:cNvSpPr/>
          <p:nvPr/>
        </p:nvSpPr>
        <p:spPr>
          <a:xfrm>
            <a:off x="3927364" y="2571750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ED39F9-1A27-2E87-C75F-2FA668743228}"/>
              </a:ext>
            </a:extLst>
          </p:cNvPr>
          <p:cNvSpPr/>
          <p:nvPr/>
        </p:nvSpPr>
        <p:spPr>
          <a:xfrm>
            <a:off x="4215396" y="2427734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91E905-E18E-6D4A-6A5A-A1C71D395E07}"/>
              </a:ext>
            </a:extLst>
          </p:cNvPr>
          <p:cNvSpPr/>
          <p:nvPr/>
        </p:nvSpPr>
        <p:spPr>
          <a:xfrm>
            <a:off x="4503428" y="2283718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424A88-FFDF-B096-A7B3-09CC94486C81}"/>
              </a:ext>
            </a:extLst>
          </p:cNvPr>
          <p:cNvSpPr/>
          <p:nvPr/>
        </p:nvSpPr>
        <p:spPr>
          <a:xfrm>
            <a:off x="4791460" y="2427734"/>
            <a:ext cx="720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255A99-D8CB-2120-9A09-C6692DC05E56}"/>
              </a:ext>
            </a:extLst>
          </p:cNvPr>
          <p:cNvSpPr/>
          <p:nvPr/>
        </p:nvSpPr>
        <p:spPr>
          <a:xfrm>
            <a:off x="5079492" y="2499742"/>
            <a:ext cx="685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B0BB31-EFA6-B7F4-2D5C-42121B870FC9}"/>
              </a:ext>
            </a:extLst>
          </p:cNvPr>
          <p:cNvSpPr/>
          <p:nvPr/>
        </p:nvSpPr>
        <p:spPr>
          <a:xfrm>
            <a:off x="5295516" y="2427734"/>
            <a:ext cx="720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866291-9E2A-030D-E435-9424ADCF4D0C}"/>
              </a:ext>
            </a:extLst>
          </p:cNvPr>
          <p:cNvSpPr/>
          <p:nvPr/>
        </p:nvSpPr>
        <p:spPr>
          <a:xfrm>
            <a:off x="5007484" y="2931790"/>
            <a:ext cx="179809" cy="7200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3352DA-C979-1C72-2982-60F67CCB7A8C}"/>
              </a:ext>
            </a:extLst>
          </p:cNvPr>
          <p:cNvSpPr/>
          <p:nvPr/>
        </p:nvSpPr>
        <p:spPr>
          <a:xfrm>
            <a:off x="4575436" y="2931790"/>
            <a:ext cx="179809" cy="7238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EC05A5-C808-EE46-CCD3-DC5AD4926572}"/>
              </a:ext>
            </a:extLst>
          </p:cNvPr>
          <p:cNvSpPr/>
          <p:nvPr/>
        </p:nvSpPr>
        <p:spPr>
          <a:xfrm>
            <a:off x="4143388" y="2929883"/>
            <a:ext cx="179809" cy="7238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7C52C5-ED06-B78C-EB00-85E96CA52C3F}"/>
              </a:ext>
            </a:extLst>
          </p:cNvPr>
          <p:cNvSpPr/>
          <p:nvPr/>
        </p:nvSpPr>
        <p:spPr>
          <a:xfrm>
            <a:off x="3675547" y="2931790"/>
            <a:ext cx="179809" cy="7238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BBA06A-05C9-A27A-62D1-8C9079842944}"/>
              </a:ext>
            </a:extLst>
          </p:cNvPr>
          <p:cNvSpPr/>
          <p:nvPr/>
        </p:nvSpPr>
        <p:spPr>
          <a:xfrm>
            <a:off x="3243499" y="2931790"/>
            <a:ext cx="179809" cy="7238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56E45A-3552-F02A-8D77-4FF5AFF50B33}"/>
              </a:ext>
            </a:extLst>
          </p:cNvPr>
          <p:cNvSpPr/>
          <p:nvPr/>
        </p:nvSpPr>
        <p:spPr>
          <a:xfrm>
            <a:off x="2775236" y="2929883"/>
            <a:ext cx="179809" cy="7939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6D6854-4104-9085-9A1C-BA6AEFCB9359}"/>
              </a:ext>
            </a:extLst>
          </p:cNvPr>
          <p:cNvSpPr/>
          <p:nvPr/>
        </p:nvSpPr>
        <p:spPr>
          <a:xfrm>
            <a:off x="2343188" y="2931790"/>
            <a:ext cx="179809" cy="7238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8F8076-6A68-42EE-38C0-70DB51524109}"/>
              </a:ext>
            </a:extLst>
          </p:cNvPr>
          <p:cNvSpPr/>
          <p:nvPr/>
        </p:nvSpPr>
        <p:spPr>
          <a:xfrm>
            <a:off x="1911140" y="2927979"/>
            <a:ext cx="179809" cy="7958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E509A6-E439-72D2-5357-720A791DD070}"/>
              </a:ext>
            </a:extLst>
          </p:cNvPr>
          <p:cNvSpPr/>
          <p:nvPr/>
        </p:nvSpPr>
        <p:spPr>
          <a:xfrm>
            <a:off x="1443299" y="2931790"/>
            <a:ext cx="179809" cy="7238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D101436-0FE1-518E-B356-13935F26CADB}"/>
              </a:ext>
            </a:extLst>
          </p:cNvPr>
          <p:cNvSpPr/>
          <p:nvPr/>
        </p:nvSpPr>
        <p:spPr>
          <a:xfrm>
            <a:off x="1047044" y="2931790"/>
            <a:ext cx="179809" cy="7238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5C6548-E723-FF53-72D4-302439A02077}"/>
              </a:ext>
            </a:extLst>
          </p:cNvPr>
          <p:cNvSpPr/>
          <p:nvPr/>
        </p:nvSpPr>
        <p:spPr>
          <a:xfrm>
            <a:off x="6948265" y="2067694"/>
            <a:ext cx="179808" cy="1356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FBEA4A-0782-2E49-5AA4-E6594E3722C2}"/>
              </a:ext>
            </a:extLst>
          </p:cNvPr>
          <p:cNvSpPr/>
          <p:nvPr/>
        </p:nvSpPr>
        <p:spPr>
          <a:xfrm>
            <a:off x="6948263" y="2436118"/>
            <a:ext cx="179809" cy="135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8016B12-73FC-C5EE-E49B-8C179B49F165}"/>
              </a:ext>
            </a:extLst>
          </p:cNvPr>
          <p:cNvSpPr txBox="1"/>
          <p:nvPr/>
        </p:nvSpPr>
        <p:spPr>
          <a:xfrm>
            <a:off x="7236296" y="192367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Chirp</a:t>
            </a:r>
            <a:r>
              <a:rPr lang="fr-FR" dirty="0"/>
              <a:t> FMWC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D06D5DE-4473-D237-3430-7EBD7CB825BD}"/>
              </a:ext>
            </a:extLst>
          </p:cNvPr>
          <p:cNvSpPr txBox="1"/>
          <p:nvPr/>
        </p:nvSpPr>
        <p:spPr>
          <a:xfrm>
            <a:off x="7236296" y="2274426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PSK </a:t>
            </a:r>
            <a:r>
              <a:rPr lang="fr-FR" dirty="0" err="1"/>
              <a:t>polyphase</a:t>
            </a:r>
            <a:r>
              <a:rPr lang="fr-FR" dirty="0"/>
              <a:t> </a:t>
            </a:r>
            <a:r>
              <a:rPr lang="fr-FR" dirty="0" err="1"/>
              <a:t>barker</a:t>
            </a:r>
            <a:r>
              <a:rPr lang="fr-FR" dirty="0"/>
              <a:t> </a:t>
            </a:r>
            <a:r>
              <a:rPr lang="fr-FR" dirty="0" err="1"/>
              <a:t>id_classe</a:t>
            </a:r>
            <a:r>
              <a:rPr lang="fr-FR" dirty="0"/>
              <a:t> BSK56</a:t>
            </a:r>
          </a:p>
        </p:txBody>
      </p:sp>
    </p:spTree>
    <p:extLst>
      <p:ext uri="{BB962C8B-B14F-4D97-AF65-F5344CB8AC3E}">
        <p14:creationId xmlns:p14="http://schemas.microsoft.com/office/powerpoint/2010/main" val="359178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E9C3B-7164-3180-8777-96326F6E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E909FE-C6AD-3EC5-16E3-5A43A487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C5AACD-A850-6A3E-90DF-0609D0D5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15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932596-D3F8-44EA-8956-326A8BF6F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94196"/>
            <a:ext cx="4464496" cy="39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72CBC-8952-4326-BC53-53FC773E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Montserrat Light" panose="00000400000000000000" pitchFamily="2" charset="0"/>
              </a:rPr>
              <a:t>Sommaire</a:t>
            </a:r>
            <a:endParaRPr lang="fr-FR" dirty="0">
              <a:latin typeface="Montserrat" panose="00000500000000000000" pitchFamily="2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3EA7D1-62B9-497F-88EA-D4DB03AE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4A86189-7D90-42B6-A979-88B1E50D13D9}" type="slidenum">
              <a:rPr lang="en-US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826FA9-006F-4C82-A1CA-76C0913236EA}"/>
              </a:ext>
            </a:extLst>
          </p:cNvPr>
          <p:cNvSpPr txBox="1">
            <a:spLocks/>
          </p:cNvSpPr>
          <p:nvPr/>
        </p:nvSpPr>
        <p:spPr>
          <a:xfrm>
            <a:off x="581353" y="1250976"/>
            <a:ext cx="5876597" cy="218487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90000"/>
              <a:buFont typeface="Franklin Gothic Medium Cond" panose="020B0606030402020204" pitchFamily="34" charset="0"/>
              <a:buChar char="►"/>
              <a:defRPr lang="fr-FR" sz="2800" kern="1200" dirty="0" smtClean="0">
                <a:solidFill>
                  <a:schemeClr val="accent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Franklin Gothic Medium Cond" panose="020B0606030402020204" pitchFamily="34" charset="0"/>
              <a:buChar char="–"/>
              <a:defRPr lang="fr-FR" sz="2800" kern="1200" dirty="0" smtClean="0">
                <a:solidFill>
                  <a:schemeClr val="accent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800" kern="1200" dirty="0" smtClean="0">
                <a:solidFill>
                  <a:schemeClr val="accent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800" kern="1200" dirty="0" smtClean="0">
                <a:solidFill>
                  <a:schemeClr val="accent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accent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Administratif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Rappel sur le sujet de thèse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Définitions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Etat de l’art 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Simulateur 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Etat actuel des travaux de thèse 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Objectifs à court termes </a:t>
            </a:r>
          </a:p>
          <a:p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7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Administratif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21E486-189C-CA39-26C3-2D750DFA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3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412DB3-4B2A-7B01-D82E-E463097DDEB1}"/>
              </a:ext>
            </a:extLst>
          </p:cNvPr>
          <p:cNvSpPr txBox="1"/>
          <p:nvPr/>
        </p:nvSpPr>
        <p:spPr>
          <a:xfrm>
            <a:off x="371398" y="1170885"/>
            <a:ext cx="79757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Ecole centrale : 1</a:t>
            </a:r>
            <a:r>
              <a:rPr lang="fr-FR" baseline="30000" dirty="0"/>
              <a:t>ère</a:t>
            </a:r>
            <a:r>
              <a:rPr lang="fr-FR" dirty="0"/>
              <a:t> échéance de paiement réalisée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ANRT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T4 : Certificat de scolarité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01/06/2024 : Rapport d’activité annuel n°1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Contrat de collaboration AVANTIX/ONERA : En cours de signature côté ONERA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Comité de suivi de thèse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le 20/10/22 de 14h à 16h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Avec Jean Philippe </a:t>
            </a:r>
            <a:r>
              <a:rPr lang="fr-FR" dirty="0" err="1"/>
              <a:t>Ovarlez</a:t>
            </a:r>
            <a:r>
              <a:rPr lang="fr-FR" dirty="0"/>
              <a:t> et </a:t>
            </a:r>
            <a:r>
              <a:rPr lang="fr-FR" dirty="0" err="1"/>
              <a:t>Yide</a:t>
            </a:r>
            <a:r>
              <a:rPr lang="fr-FR" dirty="0"/>
              <a:t> Wang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47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sur le sujet de thèse et les objectifs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21E486-189C-CA39-26C3-2D750DFA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4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412DB3-4B2A-7B01-D82E-E463097DDEB1}"/>
              </a:ext>
            </a:extLst>
          </p:cNvPr>
          <p:cNvSpPr txBox="1"/>
          <p:nvPr/>
        </p:nvSpPr>
        <p:spPr>
          <a:xfrm>
            <a:off x="371398" y="1170885"/>
            <a:ext cx="797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Titre de la thèse : </a:t>
            </a:r>
            <a:r>
              <a:rPr lang="fr-FR" b="1" dirty="0"/>
              <a:t>Détection</a:t>
            </a:r>
            <a:r>
              <a:rPr lang="fr-FR" dirty="0"/>
              <a:t>, </a:t>
            </a:r>
            <a:r>
              <a:rPr lang="fr-FR" b="1" dirty="0"/>
              <a:t>caractérisation</a:t>
            </a:r>
            <a:r>
              <a:rPr lang="fr-FR" dirty="0"/>
              <a:t> et </a:t>
            </a:r>
            <a:r>
              <a:rPr lang="fr-FR" b="1" dirty="0"/>
              <a:t>classification</a:t>
            </a:r>
            <a:r>
              <a:rPr lang="fr-FR" dirty="0"/>
              <a:t> de signaux radars </a:t>
            </a:r>
            <a:r>
              <a:rPr lang="fr-FR" b="1" dirty="0"/>
              <a:t>LPI</a:t>
            </a:r>
            <a:r>
              <a:rPr lang="fr-FR" dirty="0"/>
              <a:t> à partir de méthodes d’</a:t>
            </a:r>
            <a:r>
              <a:rPr lang="fr-FR" b="1" dirty="0"/>
              <a:t>intelligence artificielle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66B303-04B9-B263-8391-75D778386BD4}"/>
              </a:ext>
            </a:extLst>
          </p:cNvPr>
          <p:cNvSpPr txBox="1"/>
          <p:nvPr/>
        </p:nvSpPr>
        <p:spPr>
          <a:xfrm>
            <a:off x="467544" y="1923678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Détection : </a:t>
            </a:r>
            <a:r>
              <a:rPr lang="fr-FR" dirty="0"/>
              <a:t>Affirmer la présence où l’absence de signaux lors de l’acquisition temporelle d’un récepteur radar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70C0EA-ADC7-1D33-F21C-8300E249BDE4}"/>
              </a:ext>
            </a:extLst>
          </p:cNvPr>
          <p:cNvSpPr txBox="1"/>
          <p:nvPr/>
        </p:nvSpPr>
        <p:spPr>
          <a:xfrm>
            <a:off x="430170" y="2568466"/>
            <a:ext cx="8246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Caractérisation : </a:t>
            </a:r>
            <a:r>
              <a:rPr lang="fr-FR" dirty="0"/>
              <a:t>Définir les caractéristiques clefs des signaux détectés (DI, Fréquence, modulation)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9D142A-1A2D-979D-2F87-BC9954009E38}"/>
              </a:ext>
            </a:extLst>
          </p:cNvPr>
          <p:cNvSpPr txBox="1"/>
          <p:nvPr/>
        </p:nvSpPr>
        <p:spPr>
          <a:xfrm>
            <a:off x="430170" y="3252342"/>
            <a:ext cx="5942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Classification : </a:t>
            </a:r>
            <a:r>
              <a:rPr lang="fr-FR" dirty="0"/>
              <a:t>Relier le signal détecté au radar émetteur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9AC4CD1-9A72-AA23-112C-EC79EB69591C}"/>
              </a:ext>
            </a:extLst>
          </p:cNvPr>
          <p:cNvSpPr txBox="1"/>
          <p:nvPr/>
        </p:nvSpPr>
        <p:spPr>
          <a:xfrm>
            <a:off x="395536" y="3703391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Méthodes d’</a:t>
            </a:r>
            <a:r>
              <a:rPr lang="fr-FR" b="1" dirty="0"/>
              <a:t>Intelligence Artificielle : </a:t>
            </a:r>
            <a:r>
              <a:rPr lang="fr-FR" dirty="0"/>
              <a:t>Dans notre cas, on pense notamment à des techniques d’apprentissage automatique voir d’apprentissage profond </a:t>
            </a:r>
          </a:p>
        </p:txBody>
      </p:sp>
    </p:spTree>
    <p:extLst>
      <p:ext uri="{BB962C8B-B14F-4D97-AF65-F5344CB8AC3E}">
        <p14:creationId xmlns:p14="http://schemas.microsoft.com/office/powerpoint/2010/main" val="31533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6451C-1338-2CA1-F16A-EEB5C189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Définitions : Low </a:t>
            </a:r>
            <a:r>
              <a:rPr lang="fr-FR" dirty="0" err="1"/>
              <a:t>Probability</a:t>
            </a:r>
            <a:r>
              <a:rPr lang="fr-FR" dirty="0"/>
              <a:t> of Interception (LPI)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E67F91-6246-5785-3E92-ABDD0BF4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D25FE6-DF79-865B-6237-361EF201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BD92F42A-2AE5-89AA-EF15-21DD47176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986207"/>
              </p:ext>
            </p:extLst>
          </p:nvPr>
        </p:nvGraphicFramePr>
        <p:xfrm>
          <a:off x="412625" y="1094854"/>
          <a:ext cx="4464139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3F23196-2678-410B-FFC6-D991DD446A96}"/>
              </a:ext>
            </a:extLst>
          </p:cNvPr>
          <p:cNvCxnSpPr/>
          <p:nvPr/>
        </p:nvCxnSpPr>
        <p:spPr>
          <a:xfrm>
            <a:off x="5004048" y="987574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83497EB-0A21-B13C-7E97-8156F4F5F52F}"/>
                  </a:ext>
                </a:extLst>
              </p:cNvPr>
              <p:cNvSpPr txBox="1"/>
              <p:nvPr/>
            </p:nvSpPr>
            <p:spPr>
              <a:xfrm>
                <a:off x="4572000" y="1183719"/>
                <a:ext cx="4572000" cy="435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83497EB-0A21-B13C-7E97-8156F4F5F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83719"/>
                <a:ext cx="4572000" cy="435312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47FA6E4-A3D1-12BC-7A78-C3D054C5A279}"/>
                  </a:ext>
                </a:extLst>
              </p:cNvPr>
              <p:cNvSpPr txBox="1"/>
              <p:nvPr/>
            </p:nvSpPr>
            <p:spPr>
              <a:xfrm>
                <a:off x="4427984" y="1883717"/>
                <a:ext cx="4572000" cy="704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 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𝑠𝑛𝑟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47FA6E4-A3D1-12BC-7A78-C3D054C5A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883717"/>
                <a:ext cx="4572000" cy="704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1931FE21-8300-C0DF-E4A7-EB909CF30DBA}"/>
                  </a:ext>
                </a:extLst>
              </p:cNvPr>
              <p:cNvSpPr txBox="1"/>
              <p:nvPr/>
            </p:nvSpPr>
            <p:spPr>
              <a:xfrm>
                <a:off x="5131324" y="3145935"/>
                <a:ext cx="11991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]"/>
                          <m:endChr m:val="[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1931FE21-8300-C0DF-E4A7-EB909CF30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324" y="3145935"/>
                <a:ext cx="1199111" cy="276999"/>
              </a:xfrm>
              <a:prstGeom prst="rect">
                <a:avLst/>
              </a:prstGeom>
              <a:blipFill>
                <a:blip r:embed="rId10"/>
                <a:stretch>
                  <a:fillRect l="-4082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23354595-307A-6439-C762-5C8146022ACC}"/>
              </a:ext>
            </a:extLst>
          </p:cNvPr>
          <p:cNvCxnSpPr>
            <a:cxnSpLocks/>
          </p:cNvCxnSpPr>
          <p:nvPr/>
        </p:nvCxnSpPr>
        <p:spPr>
          <a:xfrm flipH="1">
            <a:off x="5004048" y="2787774"/>
            <a:ext cx="3384376" cy="11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F7D9D0A9-B3BF-841C-961E-0A9F09B96A24}"/>
              </a:ext>
            </a:extLst>
          </p:cNvPr>
          <p:cNvCxnSpPr>
            <a:cxnSpLocks/>
          </p:cNvCxnSpPr>
          <p:nvPr/>
        </p:nvCxnSpPr>
        <p:spPr>
          <a:xfrm flipH="1">
            <a:off x="5004048" y="1707654"/>
            <a:ext cx="3384376" cy="11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11C0D508-CB5C-0B7D-F272-9CB7DC2281E1}"/>
                  </a:ext>
                </a:extLst>
              </p:cNvPr>
              <p:cNvSpPr txBox="1"/>
              <p:nvPr/>
            </p:nvSpPr>
            <p:spPr>
              <a:xfrm>
                <a:off x="5082300" y="3586659"/>
                <a:ext cx="3964483" cy="612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KaTeX_Math"/>
                                </a:rPr>
                                <m:t>τ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≤ 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𝑎𝑢𝑡𝑜𝑐𝑜𝑟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11C0D508-CB5C-0B7D-F272-9CB7DC228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300" y="3586659"/>
                <a:ext cx="3964483" cy="6122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33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E2E9E-046E-2B3C-7643-901F3983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Définitions : Les formes d’ondes LPI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D6AAD4-C6AE-8B27-E6F8-EE374E06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D6ED15-CF7E-30C6-9843-640EBAA6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6539C8E-FC22-74D7-8C35-46DCFFBBA3F1}"/>
                  </a:ext>
                </a:extLst>
              </p:cNvPr>
              <p:cNvSpPr txBox="1"/>
              <p:nvPr/>
            </p:nvSpPr>
            <p:spPr>
              <a:xfrm>
                <a:off x="467544" y="1203598"/>
                <a:ext cx="5400600" cy="121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Les modulations linéaires en fréquence (</a:t>
                </a:r>
                <a:r>
                  <a:rPr lang="fr-FR" dirty="0" err="1"/>
                  <a:t>chirp</a:t>
                </a:r>
                <a:r>
                  <a:rPr lang="fr-FR" dirty="0"/>
                  <a:t>)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d>
                        <m:d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fr-FR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sin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⁡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(2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</m:t>
                      </m:r>
                      <m:sSub>
                        <m:sSub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Δ</m:t>
                          </m:r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Δ</m:t>
                          </m:r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]) </m:t>
                      </m:r>
                    </m:oMath>
                  </m:oMathPara>
                </a14:m>
                <a:endPara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6539C8E-FC22-74D7-8C35-46DCFFBB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03598"/>
                <a:ext cx="5400600" cy="1213537"/>
              </a:xfrm>
              <a:prstGeom prst="rect">
                <a:avLst/>
              </a:prstGeom>
              <a:blipFill>
                <a:blip r:embed="rId2"/>
                <a:stretch>
                  <a:fillRect l="-1016" t="-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901B7B64-A37C-F432-5500-01E516F3A6F7}"/>
              </a:ext>
            </a:extLst>
          </p:cNvPr>
          <p:cNvSpPr txBox="1"/>
          <p:nvPr/>
        </p:nvSpPr>
        <p:spPr>
          <a:xfrm>
            <a:off x="475556" y="2699214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modulations de phases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Codes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Barker polyphasique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Codes de Frank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P1, P2, P3, P4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Codes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olytime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T1, T2, T3, T4</a:t>
            </a:r>
          </a:p>
          <a:p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01E31B2-589F-BB60-33A3-2A7166B2324E}"/>
              </a:ext>
            </a:extLst>
          </p:cNvPr>
          <p:cNvCxnSpPr/>
          <p:nvPr/>
        </p:nvCxnSpPr>
        <p:spPr>
          <a:xfrm>
            <a:off x="5292080" y="987574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C1C5F10-5F4A-FB83-E7FD-F5489779DA51}"/>
              </a:ext>
            </a:extLst>
          </p:cNvPr>
          <p:cNvCxnSpPr>
            <a:cxnSpLocks/>
          </p:cNvCxnSpPr>
          <p:nvPr/>
        </p:nvCxnSpPr>
        <p:spPr>
          <a:xfrm flipH="1" flipV="1">
            <a:off x="323529" y="2432749"/>
            <a:ext cx="8640959" cy="27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35938C3-96B9-B6EA-B929-400DC30A79F2}"/>
              </a:ext>
            </a:extLst>
          </p:cNvPr>
          <p:cNvSpPr txBox="1"/>
          <p:nvPr/>
        </p:nvSpPr>
        <p:spPr>
          <a:xfrm>
            <a:off x="5724132" y="1225815"/>
            <a:ext cx="295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modulations en code de fréquence FSK et FSK/PSK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EE0227C-48F6-4ED2-BAD1-77A4991C3049}"/>
              </a:ext>
            </a:extLst>
          </p:cNvPr>
          <p:cNvSpPr txBox="1"/>
          <p:nvPr/>
        </p:nvSpPr>
        <p:spPr>
          <a:xfrm>
            <a:off x="5563026" y="2475514"/>
            <a:ext cx="29523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modulations de bruit aléatoire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phase varie de façon pseudo-aléatoire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signal envoyé est un bruit pseudo-aléatoire « </a:t>
            </a:r>
            <a:r>
              <a:rPr lang="fr-FR" dirty="0" err="1"/>
              <a:t>controlé</a:t>
            </a:r>
            <a:r>
              <a:rPr lang="fr-FR" dirty="0"/>
              <a:t> »</a:t>
            </a:r>
          </a:p>
          <a:p>
            <a:r>
              <a:rPr lang="fr-FR" dirty="0"/>
              <a:t>Vérifiant des conditions sur l’autocorrélation  </a:t>
            </a:r>
          </a:p>
        </p:txBody>
      </p:sp>
    </p:spTree>
    <p:extLst>
      <p:ext uri="{BB962C8B-B14F-4D97-AF65-F5344CB8AC3E}">
        <p14:creationId xmlns:p14="http://schemas.microsoft.com/office/powerpoint/2010/main" val="174200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51745-FC0D-AB20-768C-097A9636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de l’art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3756F9-A993-D34B-F2FF-C4C09BAB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2837EB-AE8B-EAE6-6647-4F7EDF486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7</a:t>
            </a:fld>
            <a:endParaRPr lang="en-US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C47639B-A076-A298-FE56-E5CEB7F7A8EE}"/>
              </a:ext>
            </a:extLst>
          </p:cNvPr>
          <p:cNvCxnSpPr>
            <a:cxnSpLocks/>
          </p:cNvCxnSpPr>
          <p:nvPr/>
        </p:nvCxnSpPr>
        <p:spPr>
          <a:xfrm flipH="1">
            <a:off x="4572000" y="987574"/>
            <a:ext cx="2941" cy="1760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1644E60-2BE5-04D1-4777-13A76B118FA1}"/>
              </a:ext>
            </a:extLst>
          </p:cNvPr>
          <p:cNvSpPr txBox="1"/>
          <p:nvPr/>
        </p:nvSpPr>
        <p:spPr>
          <a:xfrm>
            <a:off x="467544" y="113159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détection et la caractérisation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E154E3-2354-AFA0-AEE1-5C0DF2729268}"/>
              </a:ext>
            </a:extLst>
          </p:cNvPr>
          <p:cNvSpPr txBox="1"/>
          <p:nvPr/>
        </p:nvSpPr>
        <p:spPr>
          <a:xfrm>
            <a:off x="251520" y="1635646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Détection des FMCW </a:t>
            </a:r>
            <a:r>
              <a:rPr lang="fr-FR" dirty="0"/>
              <a:t>: Reconnaissance de ligne dans un plan TF avec Hough, transformée en </a:t>
            </a:r>
            <a:r>
              <a:rPr lang="fr-FR" dirty="0" err="1"/>
              <a:t>chirplet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Détection de PSK : </a:t>
            </a:r>
            <a:r>
              <a:rPr lang="fr-FR" dirty="0"/>
              <a:t>Repérer la stationnarité des signaux </a:t>
            </a:r>
            <a:endParaRPr lang="fr-FR" b="1" dirty="0"/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2B36EB-59FB-BDBE-6A67-89245E1A2F34}"/>
              </a:ext>
            </a:extLst>
          </p:cNvPr>
          <p:cNvSpPr txBox="1"/>
          <p:nvPr/>
        </p:nvSpPr>
        <p:spPr>
          <a:xfrm>
            <a:off x="4860032" y="110753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détection et la classification avec du Deep Learning (≈ post 2020)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6FEB370-D6C6-4BE0-15C0-F7DE2C01A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113433"/>
            <a:ext cx="5778638" cy="165383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FFC4FB3-D61B-0E4D-F1FD-C6FB460EA893}"/>
              </a:ext>
            </a:extLst>
          </p:cNvPr>
          <p:cNvSpPr txBox="1"/>
          <p:nvPr/>
        </p:nvSpPr>
        <p:spPr>
          <a:xfrm>
            <a:off x="4706561" y="1783237"/>
            <a:ext cx="4113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Algorithmes de détection d’objets par réseaux de neurones à convolution (</a:t>
            </a:r>
            <a:r>
              <a:rPr lang="fr-FR" dirty="0" err="1"/>
              <a:t>Faster</a:t>
            </a:r>
            <a:r>
              <a:rPr lang="fr-FR" dirty="0"/>
              <a:t>-RCNN, YOLO …) appliqués sur une TFT (STFT, WVT, CWT) d’une acquisition </a:t>
            </a:r>
          </a:p>
        </p:txBody>
      </p:sp>
    </p:spTree>
    <p:extLst>
      <p:ext uri="{BB962C8B-B14F-4D97-AF65-F5344CB8AC3E}">
        <p14:creationId xmlns:p14="http://schemas.microsoft.com/office/powerpoint/2010/main" val="50805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E5F3C8D-0741-2B5E-65B5-C678D7889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7" y="1695415"/>
            <a:ext cx="6054097" cy="30614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5426635-FE9B-D480-6CE5-447C1739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Simulateur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6CB45F-E28B-709D-4CDB-CE7BB931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EC8E62-BD70-A05E-E279-01C56105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8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24F809-F34F-A1C2-7180-7E6070DA5B33}"/>
              </a:ext>
            </a:extLst>
          </p:cNvPr>
          <p:cNvSpPr txBox="1"/>
          <p:nvPr/>
        </p:nvSpPr>
        <p:spPr>
          <a:xfrm>
            <a:off x="606136" y="127560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Simuler l’acquisition du récepteur d’un intercepteur radar, dans un environnement où jusqu’à 10 radars émettent simultanément des impulsions classiques ou LPI 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2F51DA-A855-E3DF-06EC-EBDD4DB28184}"/>
              </a:ext>
            </a:extLst>
          </p:cNvPr>
          <p:cNvSpPr txBox="1"/>
          <p:nvPr/>
        </p:nvSpPr>
        <p:spPr>
          <a:xfrm>
            <a:off x="395536" y="2514258"/>
            <a:ext cx="1638488" cy="129266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Configuration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fe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= 4GHz</a:t>
            </a:r>
          </a:p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B = 1,5 GHz</a:t>
            </a:r>
          </a:p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f min = 0,5 GHz</a:t>
            </a:r>
          </a:p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f max = 18 GHz</a:t>
            </a:r>
          </a:p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Recouvrement = 50%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AC26B0-D42D-95DD-81C4-35313CED739F}"/>
              </a:ext>
            </a:extLst>
          </p:cNvPr>
          <p:cNvSpPr txBox="1"/>
          <p:nvPr/>
        </p:nvSpPr>
        <p:spPr>
          <a:xfrm>
            <a:off x="606136" y="925473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Etat actuel</a:t>
            </a:r>
          </a:p>
        </p:txBody>
      </p:sp>
    </p:spTree>
    <p:extLst>
      <p:ext uri="{BB962C8B-B14F-4D97-AF65-F5344CB8AC3E}">
        <p14:creationId xmlns:p14="http://schemas.microsoft.com/office/powerpoint/2010/main" val="1542735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26635-FE9B-D480-6CE5-447C1739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Simulateur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6CB45F-E28B-709D-4CDB-CE7BB931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EC8E62-BD70-A05E-E279-01C56105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AC26B0-D42D-95DD-81C4-35313CED739F}"/>
              </a:ext>
            </a:extLst>
          </p:cNvPr>
          <p:cNvSpPr txBox="1"/>
          <p:nvPr/>
        </p:nvSpPr>
        <p:spPr>
          <a:xfrm>
            <a:off x="606136" y="925473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Evolution (Travaux R&amp;D)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1DADF9-9B58-65F7-4B41-3A165A9519FF}"/>
              </a:ext>
            </a:extLst>
          </p:cNvPr>
          <p:cNvSpPr txBox="1"/>
          <p:nvPr/>
        </p:nvSpPr>
        <p:spPr>
          <a:xfrm>
            <a:off x="683568" y="1320610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Capable de générer en bande de base ou non une séquence IQ des FO suivantes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FO RADAR additionnelle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LTE/5G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Satellite défilant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Satellite géostationnaire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V-UHF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LoRA</a:t>
            </a:r>
            <a:r>
              <a:rPr lang="fr-FR" sz="1400" dirty="0"/>
              <a:t> bande ISM</a:t>
            </a:r>
            <a:endParaRPr lang="fr-FR" sz="1400" dirty="0">
              <a:solidFill>
                <a:srgbClr val="FF0000"/>
              </a:solidFill>
            </a:endParaRPr>
          </a:p>
          <a:p>
            <a:endParaRPr lang="fr-FR" sz="1400" dirty="0"/>
          </a:p>
          <a:p>
            <a:r>
              <a:rPr lang="fr-FR" sz="1400" dirty="0"/>
              <a:t>Outils identifiés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Toolbox MATLAB Communication, LTE, 5G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Bibliothèques open-source à identifier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98517A-B6F3-2249-4C56-BDEBDC23E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011651"/>
            <a:ext cx="4540713" cy="13707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E38AD94-F2AA-5B9B-F27F-36375D9850E7}"/>
              </a:ext>
            </a:extLst>
          </p:cNvPr>
          <p:cNvSpPr txBox="1"/>
          <p:nvPr/>
        </p:nvSpPr>
        <p:spPr>
          <a:xfrm>
            <a:off x="5364088" y="4362658"/>
            <a:ext cx="310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Sortie attendue du simulateur</a:t>
            </a:r>
          </a:p>
        </p:txBody>
      </p:sp>
    </p:spTree>
    <p:extLst>
      <p:ext uri="{BB962C8B-B14F-4D97-AF65-F5344CB8AC3E}">
        <p14:creationId xmlns:p14="http://schemas.microsoft.com/office/powerpoint/2010/main" val="3897921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AVANTIX">
      <a:dk1>
        <a:srgbClr val="000000"/>
      </a:dk1>
      <a:lt1>
        <a:sysClr val="window" lastClr="FFFFFF"/>
      </a:lt1>
      <a:dk2>
        <a:srgbClr val="565A5C"/>
      </a:dk2>
      <a:lt2>
        <a:srgbClr val="A5ACAF"/>
      </a:lt2>
      <a:accent1>
        <a:srgbClr val="0062C8"/>
      </a:accent1>
      <a:accent2>
        <a:srgbClr val="AACAE6"/>
      </a:accent2>
      <a:accent3>
        <a:srgbClr val="83BFFF"/>
      </a:accent3>
      <a:accent4>
        <a:srgbClr val="45A0FF"/>
      </a:accent4>
      <a:accent5>
        <a:srgbClr val="2D679A"/>
      </a:accent5>
      <a:accent6>
        <a:srgbClr val="2B2D2E"/>
      </a:accent6>
      <a:hlink>
        <a:srgbClr val="2D679A"/>
      </a:hlink>
      <a:folHlink>
        <a:srgbClr val="0062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vantix moderne vierge" id="{66B8D725-9508-4418-B6DC-5CCE1E6D6BEB}" vid="{26289966-A0E7-4250-A7A2-969F24FFA46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20_Model xmlns="f873d230-a37f-418b-9a94-7cfa6e2977ad">-</Business_x0020_Model>
    <ISO_9K__x00a7_ xmlns="f873d230-a37f-418b-9a94-7cfa6e2977ad">08.1 Operational Planning and Control</ISO_9K__x00a7_>
    <Reference xmlns="f873d230-a37f-418b-9a94-7cfa6e2977ad">DQ18GAB013</Reference>
    <AdvancedVersioningLimit xmlns="d0f062c3-34a3-4002-961a-d18b02cc46cf" xsi:nil="true"/>
    <Activity xmlns="f873d230-a37f-418b-9a94-7cfa6e2977ad">Qualité</Activity>
    <T_x002d_code xmlns="f873d230-a37f-418b-9a94-7cfa6e2977ad">4-Form/Template</T_x002d_code>
    <Origin xmlns="f873d230-a37f-418b-9a94-7cfa6e2977ad">MCS-Avantix</Origin>
    <Language xmlns="f873d230-a37f-418b-9a94-7cfa6e2977ad">FR</Language>
    <KTP xmlns="f873d230-a37f-418b-9a94-7cfa6e2977ad">O2C</KTP>
    <LockedVersions xmlns="d0f062c3-34a3-4002-961a-d18b02cc46cf" xsi:nil="true"/>
    <Version_Id xmlns="f873d230-a37f-418b-9a94-7cfa6e2977ad">00</Version_Id>
    <Document_x0020_date xmlns="f873d230-a37f-418b-9a94-7cfa6e2977ad">2018-11-18T23:00:00+00:00</Document_x0020_date>
    <Process xmlns="f873d230-a37f-418b-9a94-7cfa6e2977ad">O2C.2. Execute the Contract</Process>
    <_dlc_DocId xmlns="9f8a6267-8cf8-4a72-bbe6-b904dc3b7ebf">M32SHFRQ6PRX-150-1536</_dlc_DocId>
    <_dlc_DocIdUrl xmlns="9f8a6267-8cf8-4a72-bbe6-b904dc3b7ebf">
      <Url>https://sp2013.myatos.net/processes/bds/_layouts/15/DocIdRedir.aspx?ID=M32SHFRQ6PRX-150-1536</Url>
      <Description>M32SHFRQ6PRX-150-1536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8C2FF78E30D4DB1313C21102CA0E7" ma:contentTypeVersion="39" ma:contentTypeDescription="Create a new document." ma:contentTypeScope="" ma:versionID="7e9b9a2e2085d620772598ea6352e8e7">
  <xsd:schema xmlns:xsd="http://www.w3.org/2001/XMLSchema" xmlns:xs="http://www.w3.org/2001/XMLSchema" xmlns:p="http://schemas.microsoft.com/office/2006/metadata/properties" xmlns:ns1="f873d230-a37f-418b-9a94-7cfa6e2977ad" xmlns:ns3="9f8a6267-8cf8-4a72-bbe6-b904dc3b7ebf" xmlns:ns4="d0f062c3-34a3-4002-961a-d18b02cc46cf" targetNamespace="http://schemas.microsoft.com/office/2006/metadata/properties" ma:root="true" ma:fieldsID="1bdc5be89e197a8b54f1f4f5cd714f7e" ns1:_="" ns3:_="" ns4:_="">
    <xsd:import namespace="f873d230-a37f-418b-9a94-7cfa6e2977ad"/>
    <xsd:import namespace="9f8a6267-8cf8-4a72-bbe6-b904dc3b7ebf"/>
    <xsd:import namespace="d0f062c3-34a3-4002-961a-d18b02cc46cf"/>
    <xsd:element name="properties">
      <xsd:complexType>
        <xsd:sequence>
          <xsd:element name="documentManagement">
            <xsd:complexType>
              <xsd:all>
                <xsd:element ref="ns1:KTP"/>
                <xsd:element ref="ns1:Process"/>
                <xsd:element ref="ns1:Business_x0020_Model"/>
                <xsd:element ref="ns1:Activity"/>
                <xsd:element ref="ns1:T_x002d_code"/>
                <xsd:element ref="ns1:Reference"/>
                <xsd:element ref="ns1:Version_Id"/>
                <xsd:element ref="ns1:Language"/>
                <xsd:element ref="ns1:Document_x0020_date"/>
                <xsd:element ref="ns1:Origin"/>
                <xsd:element ref="ns1:ISO_9K__x00a7_"/>
                <xsd:element ref="ns3:_dlc_DocId" minOccurs="0"/>
                <xsd:element ref="ns3:_dlc_DocIdUrl" minOccurs="0"/>
                <xsd:element ref="ns3:_dlc_DocIdPersistId" minOccurs="0"/>
                <xsd:element ref="ns4:LockedVersions" minOccurs="0"/>
                <xsd:element ref="ns4:AdvancedVersioningLim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3d230-a37f-418b-9a94-7cfa6e2977ad" elementFormDefault="qualified">
    <xsd:import namespace="http://schemas.microsoft.com/office/2006/documentManagement/types"/>
    <xsd:import namespace="http://schemas.microsoft.com/office/infopath/2007/PartnerControls"/>
    <xsd:element name="KTP" ma:index="0" ma:displayName="KTP" ma:description="MyAtlas Key Transversal Process to which the document belongs = FFF code as per Atos Document Control Policy ASM-BSM-10002" ma:format="Dropdown" ma:internalName="KTP">
      <xsd:simpleType>
        <xsd:restriction base="dms:Choice">
          <xsd:enumeration value="GRC"/>
          <xsd:enumeration value="P2O"/>
          <xsd:enumeration value="O2C"/>
          <xsd:enumeration value="P2P"/>
          <xsd:enumeration value="WHR"/>
          <xsd:enumeration value="OLM"/>
          <xsd:enumeration value="ALM"/>
          <xsd:enumeration value="EPM"/>
          <xsd:enumeration value="SCKS"/>
        </xsd:restriction>
      </xsd:simpleType>
    </xsd:element>
    <xsd:element name="Process" ma:index="1" ma:displayName="Process" ma:description="MyAtlas level 2 process" ma:format="Dropdown" ma:internalName="Process">
      <xsd:simpleType>
        <xsd:restriction base="dms:Choice">
          <xsd:enumeration value="ALM.1. Advise Business"/>
          <xsd:enumeration value="ALM.2. Fullfil demand for IT-Assets"/>
          <xsd:enumeration value="ALM.3. Operate Asset Lifecycle Transactions"/>
          <xsd:enumeration value="ALM.4. Manage ALM-related Data"/>
          <xsd:enumeration value="ALM.5. Monitor Asset-related Supplier Contracts"/>
          <xsd:enumeration value="EPM Enterprise Performance Management"/>
          <xsd:enumeration value="GRC Governance Risk Compliance"/>
          <xsd:enumeration value="O2C.1. Start Up Execution of the Contract"/>
          <xsd:enumeration value="O2C.2. Execute the Contract"/>
          <xsd:enumeration value="O2C.3. Terminate and Evaluate the Contract"/>
          <xsd:enumeration value="P2O.1. Establish Sales Strategy, Governance &amp; Business enablers"/>
          <xsd:enumeration value="P2O.2. Develop Client's Business"/>
          <xsd:enumeration value="P2O.3. Manage Demand &amp; Opportunities"/>
          <xsd:enumeration value="P2P.1. Manage Procurement"/>
          <xsd:enumeration value="P2P.2. Purchase goods and services"/>
          <xsd:enumeration value="P2P.3. Receive goods and services"/>
          <xsd:enumeration value="P2P.4. Process invoice"/>
          <xsd:enumeration value="P2P.5. Process payment"/>
          <xsd:enumeration value="OLM.1 Identify"/>
          <xsd:enumeration value="OLM.2 Define"/>
          <xsd:enumeration value="OLM.3 Realize"/>
          <xsd:enumeration value="OLM.4 Launch"/>
          <xsd:enumeration value="OLM.5 Grow"/>
          <xsd:enumeration value="OLM.6 Retire"/>
          <xsd:enumeration value="SCKS.1 Manage Social collaboration"/>
          <xsd:enumeration value="SCKS.2 Manage Knowledge Sharing"/>
          <xsd:enumeration value="WHR.1. Define Strategy and Plan"/>
          <xsd:enumeration value="WHR.2. Manage Workforce"/>
          <xsd:enumeration value="WHR.3. Manage Recruitment"/>
          <xsd:enumeration value="WHR.4. Manage Employee Development"/>
          <xsd:enumeration value="WHR.5. Manage Total Reward"/>
          <xsd:enumeration value="WHR.6. Manage Employee Engagement"/>
          <xsd:enumeration value="WHR.7. Manage Operations"/>
          <xsd:enumeration value="WHR.8. Monitor services"/>
        </xsd:restriction>
      </xsd:simpleType>
    </xsd:element>
    <xsd:element name="Business_x0020_Model" ma:index="2" ma:displayName="Business Model" ma:description="For Order To Cash (O2C) process, precise business delivery model to which the document applies" ma:format="Dropdown" ma:internalName="Business_x0020_Model">
      <xsd:simpleType>
        <xsd:restriction base="dms:Choice">
          <xsd:enumeration value="PRJ"/>
          <xsd:enumeration value="PDT"/>
          <xsd:enumeration value="SVC"/>
          <xsd:enumeration value="T&amp;M"/>
          <xsd:enumeration value="-"/>
        </xsd:restriction>
      </xsd:simpleType>
    </xsd:element>
    <xsd:element name="Activity" ma:index="3" ma:displayName="Activity" ma:description="Enter the kind of activity the document is supporting" ma:format="Dropdown" ma:internalName="Activity" ma:readOnly="false">
      <xsd:simpleType>
        <xsd:union memberTypes="dms:Text">
          <xsd:simpleType>
            <xsd:restriction base="dms:Choice">
              <xsd:enumeration value="Aix Production"/>
              <xsd:enumeration value="Basis"/>
              <xsd:enumeration value="Bizagi"/>
              <xsd:enumeration value="CEFRI E"/>
              <xsd:enumeration value="Core business"/>
              <xsd:enumeration value="Cross-activities"/>
              <xsd:enumeration value="Define Purchasing Policy"/>
              <xsd:enumeration value="Duplicopy"/>
              <xsd:enumeration value="Execute Project Plan"/>
              <xsd:enumeration value="Execute Quality Plan"/>
              <xsd:enumeration value="Execute Service Plan"/>
              <xsd:enumeration value="Execute T&amp;M Plan"/>
              <xsd:enumeration value="Finance"/>
              <xsd:enumeration value="General"/>
              <xsd:enumeration value="GLS"/>
              <xsd:enumeration value="GLS-Client"/>
              <xsd:enumeration value="GLS-D1"/>
              <xsd:enumeration value="GLS-Fournisseur"/>
              <xsd:enumeration value="GLS-Outils"/>
              <xsd:enumeration value="GLS-Transport"/>
              <xsd:enumeration value="Health &amp; Safety"/>
              <xsd:enumeration value="Human Resources"/>
              <xsd:enumeration value="Information System"/>
              <xsd:enumeration value="Infrastructure &amp; Environment Control"/>
              <xsd:enumeration value="Legal"/>
              <xsd:enumeration value="Logistics Angers"/>
              <xsd:enumeration value="Manage Audits"/>
              <xsd:enumeration value="Manage Changes"/>
              <xsd:enumeration value="Manage Clients Referential"/>
              <xsd:enumeration value="Manage Customer Satisfaction"/>
              <xsd:enumeration value="Manage Documented Information"/>
              <xsd:enumeration value="Manage Employee relations"/>
              <xsd:enumeration value="Manage GCM"/>
              <xsd:enumeration value="Manage Incidents"/>
              <xsd:enumeration value="Manage Internal Control"/>
              <xsd:enumeration value="Manage ISMS"/>
              <xsd:enumeration value="Manage Leadership"/>
              <xsd:enumeration value="Manage Outsourced Projects"/>
              <xsd:enumeration value="Manage Problems"/>
              <xsd:enumeration value="Manage Products"/>
              <xsd:enumeration value="Manage Product Loans"/>
              <xsd:enumeration value="Manage QMS"/>
              <xsd:enumeration value="Manage Requests"/>
              <xsd:enumeration value="Manage RFP"/>
              <xsd:enumeration value="Manage Risks"/>
              <xsd:enumeration value="Manage Service Level"/>
              <xsd:enumeration value="Manage Workforce"/>
              <xsd:enumeration value="Methods"/>
              <xsd:enumeration value="Metrology"/>
              <xsd:enumeration value="Product Projects Management"/>
              <xsd:enumeration value="Production Angers"/>
              <xsd:enumeration value="Projects Management"/>
              <xsd:enumeration value="Quality &amp; Lean Management"/>
              <xsd:enumeration value="Sell Outsourced Projects"/>
              <xsd:enumeration value="Supply Chain"/>
              <xsd:enumeration value="Supply Chain - APPRO"/>
              <xsd:enumeration value="Supply Chain - CDE"/>
              <xsd:enumeration value="Supply Chain - MDP"/>
              <xsd:enumeration value="Supply Chain - ORDO"/>
              <xsd:enumeration value="Transport Export Control"/>
              <xsd:enumeration value="Pilotage projet - Etude et développement"/>
            </xsd:restriction>
          </xsd:simpleType>
        </xsd:union>
      </xsd:simpleType>
    </xsd:element>
    <xsd:element name="T_x002d_code" ma:index="4" ma:displayName="Doc_type" ma:description="Type of document, T-code, according to Atos Document Control Policy ASM-BMS-1002" ma:format="Dropdown" ma:internalName="T_x002d_code" ma:readOnly="false">
      <xsd:simpleType>
        <xsd:restriction base="dms:Choice">
          <xsd:enumeration value="1-Management"/>
          <xsd:enumeration value="2-Process/Procedure"/>
          <xsd:enumeration value="3-Work instruction"/>
          <xsd:enumeration value="4-Form/Template"/>
          <xsd:enumeration value="5-Job desc."/>
          <xsd:enumeration value="6-Role desc."/>
          <xsd:enumeration value="7-Other doc."/>
        </xsd:restriction>
      </xsd:simpleType>
    </xsd:element>
    <xsd:element name="Reference" ma:index="7" ma:displayName="Reference" ma:description="Reference as per Atos Document Control Policy = CCT-FFF-XXX" ma:indexed="true" ma:internalName="Reference">
      <xsd:simpleType>
        <xsd:restriction base="dms:Text">
          <xsd:maxLength value="16"/>
        </xsd:restriction>
      </xsd:simpleType>
    </xsd:element>
    <xsd:element name="Version_Id" ma:index="8" ma:displayName="Version_Id" ma:description="Version of the document, for documents managed into configuration" ma:internalName="Version_Id" ma:readOnly="false">
      <xsd:simpleType>
        <xsd:restriction base="dms:Text">
          <xsd:maxLength value="16"/>
        </xsd:restriction>
      </xsd:simpleType>
    </xsd:element>
    <xsd:element name="Language" ma:index="9" ma:displayName="Language" ma:default="US" ma:description="Language of the document" ma:format="Dropdown" ma:internalName="Language">
      <xsd:simpleType>
        <xsd:restriction base="dms:Choice">
          <xsd:enumeration value="CS"/>
          <xsd:enumeration value="DE"/>
          <xsd:enumeration value="ES"/>
          <xsd:enumeration value="FI"/>
          <xsd:enumeration value="FR"/>
          <xsd:enumeration value="NL"/>
          <xsd:enumeration value="PL"/>
          <xsd:enumeration value="PT"/>
          <xsd:enumeration value="RO"/>
          <xsd:enumeration value="RU"/>
          <xsd:enumeration value="UK"/>
          <xsd:enumeration value="US"/>
          <xsd:enumeration value="ZH"/>
        </xsd:restriction>
      </xsd:simpleType>
    </xsd:element>
    <xsd:element name="Document_x0020_date" ma:index="10" ma:displayName="Document date" ma:default="[today]" ma:description="Date of the document - for Manuals or Procedures, should be egal to the approval date" ma:format="DateOnly" ma:internalName="Document_x0020_date">
      <xsd:simpleType>
        <xsd:restriction base="dms:DateTime"/>
      </xsd:simpleType>
    </xsd:element>
    <xsd:element name="Origin" ma:index="11" ma:displayName="Scope" ma:default="Atos" ma:format="Dropdown" ma:internalName="Origin">
      <xsd:simpleType>
        <xsd:restriction base="dms:Choice">
          <xsd:enumeration value="Atos"/>
          <xsd:enumeration value="GD-CSS"/>
          <xsd:enumeration value="HPC-SPOX"/>
          <xsd:enumeration value="SCM"/>
          <xsd:enumeration value="SOC BBP"/>
          <xsd:enumeration value="SOC Moray"/>
          <xsd:enumeration value="MCS-Atos"/>
          <xsd:enumeration value="MCS-Avantix"/>
          <xsd:enumeration value="MCS-CVC"/>
          <xsd:enumeration value="UK - CRRT"/>
          <xsd:enumeration value="UK - Service Managment"/>
          <xsd:enumeration value="UK - Quality/GRC"/>
          <xsd:enumeration value="UK - Birmingham SOC"/>
          <xsd:enumeration value="UK - Moray SOC"/>
          <xsd:enumeration value="UK - Platforms"/>
          <xsd:enumeration value="UK - EPTM"/>
          <xsd:enumeration value="UK - WebTech"/>
          <xsd:enumeration value="UK - Business Operations"/>
          <xsd:enumeration value="UK - Projects"/>
          <xsd:enumeration value="UK - PMO/BMO"/>
          <xsd:enumeration value="UK - Sales Proposition Strategy"/>
          <xsd:enumeration value="UK - Solution Management &amp; Service Planning"/>
          <xsd:enumeration value="UK - Partner &amp; Affinity Network Management"/>
          <xsd:enumeration value="UK - Cyber Solutions Pre-Sales (New Business)"/>
          <xsd:enumeration value="UK - Cyber Solutions Pre-Sales (Existing Clients)"/>
          <xsd:enumeration value="UK - Engineering"/>
          <xsd:enumeration value="UK - Architecture"/>
          <xsd:enumeration value="UK - Technical Design Authority"/>
          <xsd:enumeration value="UK - Research &amp; Development"/>
          <xsd:enumeration value="UK - Portfolio"/>
        </xsd:restriction>
      </xsd:simpleType>
    </xsd:element>
    <xsd:element name="ISO_9K__x00a7_" ma:index="12" ma:displayName="ISO_HLS_§" ma:description="Reference to the ISO 9K chapters requirements covered by the document" ma:format="Dropdown" ma:internalName="ISO_9K__x00a7_" ma:readOnly="false">
      <xsd:simpleType>
        <xsd:restriction base="dms:Choice">
          <xsd:enumeration value="04.1 Context of the organization"/>
          <xsd:enumeration value="04.2 Stakeholders and main interested parties"/>
          <xsd:enumeration value="04.3 Scope of the Management System"/>
          <xsd:enumeration value="04.4 Management System"/>
          <xsd:enumeration value="05.1 Leadership &amp; Commitment"/>
          <xsd:enumeration value="05.1.2 Customer focus"/>
          <xsd:enumeration value="05.2 Policies"/>
          <xsd:enumeration value="05.3 Organizational roles, responsibilities and authorities"/>
          <xsd:enumeration value="06.1 Managing risks and opportunities"/>
          <xsd:enumeration value="06.2 Quality Objectives"/>
          <xsd:enumeration value="06.3 Planning of changes"/>
          <xsd:enumeration value="07.1 Resources"/>
          <xsd:enumeration value="07.1.2 People"/>
          <xsd:enumeration value="07.1.3 Infrastructure"/>
          <xsd:enumeration value="07.1.4 Environment for the operation of processes"/>
          <xsd:enumeration value="07.1.5 Monitoring and measuring resources"/>
          <xsd:enumeration value="07.1.6 Organizational knowledge"/>
          <xsd:enumeration value="07.1.6 Organizational knowledge; 7.2 Competences"/>
          <xsd:enumeration value="07.2 Competences"/>
          <xsd:enumeration value="07.3 Awareness"/>
          <xsd:enumeration value="07.4 Communication"/>
          <xsd:enumeration value="07.5 Documented information"/>
          <xsd:enumeration value="08.1 Operational Planning and Control"/>
          <xsd:enumeration value="08.2 Requirements for products and services"/>
          <xsd:enumeration value="08.3 Design and development of products and  services"/>
          <xsd:enumeration value="08.4 Control of externally provided products and services"/>
          <xsd:enumeration value="08.5 Production and service provision"/>
          <xsd:enumeration value="08.6 Release of products and services"/>
          <xsd:enumeration value="08.7 Control of NCs"/>
          <xsd:enumeration value="08.7 Control of NCs; 10.2 Nonconformity and corrective action"/>
          <xsd:enumeration value="08.7 Control of NCs; 10.2 Nonconformity and corrective action; 10.3 Continual improvement"/>
          <xsd:enumeration value="09.1 Monitoring, measurement, analysis and evaluation"/>
          <xsd:enumeration value="09.1.2 Customer Satisfaction"/>
          <xsd:enumeration value="09.2 Internal audit"/>
          <xsd:enumeration value="09.3 Management review"/>
          <xsd:enumeration value="09.4 Employee satisfaction"/>
          <xsd:enumeration value="10.2 Nonconformity and corrective action"/>
          <xsd:enumeration value="10.2 Nonconformity and corrective action; 10.3 Continual improvement"/>
          <xsd:enumeration value="10.3 Continual improvement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a6267-8cf8-4a72-bbe6-b904dc3b7ebf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062c3-34a3-4002-961a-d18b02cc46cf" elementFormDefault="qualified">
    <xsd:import namespace="http://schemas.microsoft.com/office/2006/documentManagement/types"/>
    <xsd:import namespace="http://schemas.microsoft.com/office/infopath/2007/PartnerControls"/>
    <xsd:element name="LockedVersions" ma:index="22" nillable="true" ma:displayName="LockedVersions" ma:hidden="true" ma:internalName="LockedVersions0" ma:readOnly="false">
      <xsd:simpleType>
        <xsd:restriction base="dms:Text"/>
      </xsd:simpleType>
    </xsd:element>
    <xsd:element name="AdvancedVersioningLimit" ma:index="23" nillable="true" ma:displayName="AdvancedVersioningLimit" ma:hidden="true" ma:internalName="AdvancedVersioningLimit0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B9A657-8BE4-4834-A7FF-9454E74198CA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d0f062c3-34a3-4002-961a-d18b02cc46cf"/>
    <ds:schemaRef ds:uri="http://schemas.microsoft.com/office/infopath/2007/PartnerControls"/>
    <ds:schemaRef ds:uri="http://www.w3.org/XML/1998/namespace"/>
    <ds:schemaRef ds:uri="http://purl.org/dc/terms/"/>
    <ds:schemaRef ds:uri="9f8a6267-8cf8-4a72-bbe6-b904dc3b7ebf"/>
    <ds:schemaRef ds:uri="f873d230-a37f-418b-9a94-7cfa6e2977a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9CCCCF5-A01C-40E2-814A-387F43EFFE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95C002-43C2-4BF7-BE01-8F8318C89EC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169B35E-5AD4-4BFC-B663-5218F06D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3d230-a37f-418b-9a94-7cfa6e2977ad"/>
    <ds:schemaRef ds:uri="9f8a6267-8cf8-4a72-bbe6-b904dc3b7ebf"/>
    <ds:schemaRef ds:uri="d0f062c3-34a3-4002-961a-d18b02cc4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13561</TotalTime>
  <Words>813</Words>
  <Application>Microsoft Office PowerPoint</Application>
  <PresentationFormat>Affichage à l'écran (16:9)</PresentationFormat>
  <Paragraphs>145</Paragraphs>
  <Slides>15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Calibri</vt:lpstr>
      <vt:lpstr>Courier New</vt:lpstr>
      <vt:lpstr>Franklin Gothic Medium Cond</vt:lpstr>
      <vt:lpstr>KaTeX_Math</vt:lpstr>
      <vt:lpstr>Times New Roman</vt:lpstr>
      <vt:lpstr>Montserrat</vt:lpstr>
      <vt:lpstr>Cambria Math</vt:lpstr>
      <vt:lpstr>Montserrat Light</vt:lpstr>
      <vt:lpstr>Arial</vt:lpstr>
      <vt:lpstr>Thème Office</vt:lpstr>
      <vt:lpstr>1_Conception personnalisée</vt:lpstr>
      <vt:lpstr>Réunion plénière </vt:lpstr>
      <vt:lpstr>Sommaire</vt:lpstr>
      <vt:lpstr>Administratif</vt:lpstr>
      <vt:lpstr>Rappel sur le sujet de thèse et les objectifs</vt:lpstr>
      <vt:lpstr>Définitions : Low Probability of Interception (LPI)</vt:lpstr>
      <vt:lpstr>Définitions : Les formes d’ondes LPI</vt:lpstr>
      <vt:lpstr>Etat de l’art </vt:lpstr>
      <vt:lpstr>Simulateur</vt:lpstr>
      <vt:lpstr>Simulateur</vt:lpstr>
      <vt:lpstr>Etat actuel des travaux de thèse </vt:lpstr>
      <vt:lpstr>Etat actuel des travaux de thèse </vt:lpstr>
      <vt:lpstr>Etat actuel des travaux de thèse </vt:lpstr>
      <vt:lpstr>Etat actuel des travaux de thèse </vt:lpstr>
      <vt:lpstr>Objectifs court termes </vt:lpstr>
      <vt:lpstr>Bibliographie</vt:lpstr>
    </vt:vector>
  </TitlesOfParts>
  <Company>Atos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Documents généraux</dc:title>
  <dc:creator>Clara Wyler</dc:creator>
  <cp:lastModifiedBy>REIHAN MAZOUZ</cp:lastModifiedBy>
  <cp:revision>638</cp:revision>
  <dcterms:created xsi:type="dcterms:W3CDTF">2017-07-20T09:59:09Z</dcterms:created>
  <dcterms:modified xsi:type="dcterms:W3CDTF">2023-10-12T09:18:04Z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-290666600</vt:i4>
  </property>
  <property fmtid="{D5CDD505-2E9C-101B-9397-08002B2CF9AE}" pid="3" name="_NewReviewCycle">
    <vt:lpwstr/>
  </property>
  <property fmtid="{D5CDD505-2E9C-101B-9397-08002B2CF9AE}" pid="4" name="_EmailSubject">
    <vt:lpwstr>Référentiel Qualité</vt:lpwstr>
  </property>
  <property fmtid="{D5CDD505-2E9C-101B-9397-08002B2CF9AE}" pid="5" name="_AuthorEmail">
    <vt:lpwstr>dounia.najah@atos.net</vt:lpwstr>
  </property>
  <property fmtid="{D5CDD505-2E9C-101B-9397-08002B2CF9AE}" pid="6" name="_AuthorEmailDisplayName">
    <vt:lpwstr>NAJAH, DOUNIA</vt:lpwstr>
  </property>
  <property fmtid="{D5CDD505-2E9C-101B-9397-08002B2CF9AE}" pid="7" name="ContentTypeId">
    <vt:lpwstr>0x0101006C68C2FF78E30D4DB1313C21102CA0E7</vt:lpwstr>
  </property>
  <property fmtid="{D5CDD505-2E9C-101B-9397-08002B2CF9AE}" pid="8" name="_dlc_DocIdItemGuid">
    <vt:lpwstr>5a54e875-1acf-4105-ac4b-e510adde7744</vt:lpwstr>
  </property>
  <property fmtid="{D5CDD505-2E9C-101B-9397-08002B2CF9AE}" pid="9" name="MSIP_Label_e463cba9-5f6c-478d-9329-7b2295e4e8ed_Enabled">
    <vt:lpwstr>true</vt:lpwstr>
  </property>
  <property fmtid="{D5CDD505-2E9C-101B-9397-08002B2CF9AE}" pid="10" name="MSIP_Label_e463cba9-5f6c-478d-9329-7b2295e4e8ed_SetDate">
    <vt:lpwstr>2022-02-08T09:34:29Z</vt:lpwstr>
  </property>
  <property fmtid="{D5CDD505-2E9C-101B-9397-08002B2CF9AE}" pid="11" name="MSIP_Label_e463cba9-5f6c-478d-9329-7b2295e4e8ed_Method">
    <vt:lpwstr>Standard</vt:lpwstr>
  </property>
  <property fmtid="{D5CDD505-2E9C-101B-9397-08002B2CF9AE}" pid="12" name="MSIP_Label_e463cba9-5f6c-478d-9329-7b2295e4e8ed_Name">
    <vt:lpwstr>All Employees_2</vt:lpwstr>
  </property>
  <property fmtid="{D5CDD505-2E9C-101B-9397-08002B2CF9AE}" pid="13" name="MSIP_Label_e463cba9-5f6c-478d-9329-7b2295e4e8ed_SiteId">
    <vt:lpwstr>33440fc6-b7c7-412c-bb73-0e70b0198d5a</vt:lpwstr>
  </property>
  <property fmtid="{D5CDD505-2E9C-101B-9397-08002B2CF9AE}" pid="14" name="MSIP_Label_e463cba9-5f6c-478d-9329-7b2295e4e8ed_ActionId">
    <vt:lpwstr>9770cb74-664f-41a2-b7f1-6a1a524c4137</vt:lpwstr>
  </property>
  <property fmtid="{D5CDD505-2E9C-101B-9397-08002B2CF9AE}" pid="15" name="MSIP_Label_e463cba9-5f6c-478d-9329-7b2295e4e8ed_ContentBits">
    <vt:lpwstr>0</vt:lpwstr>
  </property>
</Properties>
</file>