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  <p:sldMasterId id="2147483666" r:id="rId6"/>
  </p:sldMasterIdLst>
  <p:notesMasterIdLst>
    <p:notesMasterId r:id="rId16"/>
  </p:notesMasterIdLst>
  <p:handoutMasterIdLst>
    <p:handoutMasterId r:id="rId17"/>
  </p:handoutMasterIdLst>
  <p:sldIdLst>
    <p:sldId id="257" r:id="rId7"/>
    <p:sldId id="387" r:id="rId8"/>
    <p:sldId id="399" r:id="rId9"/>
    <p:sldId id="406" r:id="rId10"/>
    <p:sldId id="401" r:id="rId11"/>
    <p:sldId id="404" r:id="rId12"/>
    <p:sldId id="405" r:id="rId13"/>
    <p:sldId id="402" r:id="rId14"/>
    <p:sldId id="407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mbria Math" panose="02040503050406030204" pitchFamily="18" charset="0"/>
      <p:regular r:id="rId22"/>
    </p:embeddedFont>
    <p:embeddedFont>
      <p:font typeface="Franklin Gothic Medium Cond" panose="020B0606030402020204" pitchFamily="34" charset="0"/>
      <p:regular r:id="rId23"/>
    </p:embeddedFont>
    <p:embeddedFont>
      <p:font typeface="Montserrat" panose="00000500000000000000" pitchFamily="2" charset="0"/>
      <p:regular r:id="rId24"/>
      <p:bold r:id="rId25"/>
      <p:italic r:id="rId26"/>
      <p:boldItalic r:id="rId27"/>
    </p:embeddedFont>
    <p:embeddedFont>
      <p:font typeface="Montserrat Light" panose="00000400000000000000" pitchFamily="2" charset="0"/>
      <p:regular r:id="rId28"/>
      <p:italic r:id="rId29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 FAZIO, PATRICK" initials="DFP" lastIdx="2" clrIdx="0">
    <p:extLst>
      <p:ext uri="{19B8F6BF-5375-455C-9EA6-DF929625EA0E}">
        <p15:presenceInfo xmlns:p15="http://schemas.microsoft.com/office/powerpoint/2012/main" userId="S::patrick.difazio@atos.net::4a2410e2-15a2-4c38-a58c-4bd1f80e3cc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8D8"/>
    <a:srgbClr val="DDD6E5"/>
    <a:srgbClr val="D7E3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26" autoAdjust="0"/>
    <p:restoredTop sz="84530" autoAdjust="0"/>
  </p:normalViewPr>
  <p:slideViewPr>
    <p:cSldViewPr>
      <p:cViewPr varScale="1">
        <p:scale>
          <a:sx n="94" d="100"/>
          <a:sy n="94" d="100"/>
        </p:scale>
        <p:origin x="178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2338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4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E01021B-D701-14B1-AFF2-A535D91E12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64833F0-74D6-3B1F-319E-B89BB9CABB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2CEA7-5B55-497C-BF7F-3F5E204CF0B7}" type="datetimeFigureOut">
              <a:rPr lang="fr-FR" smtClean="0"/>
              <a:t>07/11/2023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D7A59A-F2A0-3BF0-D4CB-24C0AE5698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D73EF0F-1F91-6CB1-AD4B-4BE7C22FF7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2AA97-5D3E-4799-B5FE-A0976003A8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075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D54F9-5B8D-4D26-8AF8-49516CFDE796}" type="datetimeFigureOut">
              <a:rPr lang="fr-FR" smtClean="0"/>
              <a:t>07/11/2023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03BC6-D230-48D2-A9CA-A54420F4AC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4231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ce point d’avancement je vais discuter du SISO décodeur, brique indispensable à la chaine turbo et ensuite des 2 chaines turbo que l’on a pu évaluer, la première que nous avons implémenté nous-même et la seconde issue d’un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framework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open-source.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résultats montrant que la seconde fonctionne mieux, nous vous proposons une nouvelle chaine turbo basé sur un égaliseur basé sur un treillis.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3BC6-D230-48D2-A9CA-A54420F4ACA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9294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3BC6-D230-48D2-A9CA-A54420F4ACA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3678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3BC6-D230-48D2-A9CA-A54420F4ACA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9248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3BC6-D230-48D2-A9CA-A54420F4ACA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306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3BC6-D230-48D2-A9CA-A54420F4ACA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327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3BC6-D230-48D2-A9CA-A54420F4ACA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462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3BC6-D230-48D2-A9CA-A54420F4ACA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2190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3BC6-D230-48D2-A9CA-A54420F4ACA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5536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3BC6-D230-48D2-A9CA-A54420F4ACA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8935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text only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0048" y="1923678"/>
            <a:ext cx="8309346" cy="115212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400" b="0" baseline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EDIT THE TITLE </a:t>
            </a:r>
            <a:br>
              <a:rPr lang="en-US" dirty="0"/>
            </a:br>
            <a:r>
              <a:rPr lang="en-US" dirty="0"/>
              <a:t>IN MONTSERRAT LIGHT</a:t>
            </a:r>
            <a:br>
              <a:rPr lang="en-US" dirty="0"/>
            </a:br>
            <a:r>
              <a:rPr lang="en-US" dirty="0"/>
              <a:t>(ALL CAPS)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0048" y="3075806"/>
            <a:ext cx="8312194" cy="1115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Montserrat" panose="00000500000000000000" pitchFamily="2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Sub </a:t>
            </a:r>
            <a:r>
              <a:rPr lang="nl-NL" dirty="0" err="1"/>
              <a:t>title</a:t>
            </a:r>
            <a:r>
              <a:rPr lang="nl-NL" dirty="0"/>
              <a:t> in Montserrat 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17612" y="4607267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0" dirty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rPr>
              <a:t>08/11/2023</a:t>
            </a:r>
          </a:p>
        </p:txBody>
      </p:sp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6936368" y="4668822"/>
            <a:ext cx="155844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US" sz="800" b="0" dirty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rPr>
              <a:t>© </a:t>
            </a:r>
            <a:r>
              <a:rPr lang="en-US" sz="800" b="0" dirty="0" err="1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rPr>
              <a:t>Avantix</a:t>
            </a:r>
            <a:r>
              <a:rPr lang="en-US" sz="800" b="0" dirty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rPr>
              <a:t> – for</a:t>
            </a:r>
            <a:r>
              <a:rPr lang="en-US" sz="800" b="0" baseline="0" dirty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rPr>
              <a:t> internal use </a:t>
            </a:r>
            <a:endParaRPr lang="en-US" sz="800" b="0" dirty="0">
              <a:solidFill>
                <a:schemeClr val="bg1"/>
              </a:solidFill>
              <a:latin typeface="Montserrat Light" panose="00000400000000000000" pitchFamily="2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83" y="627534"/>
            <a:ext cx="3166878" cy="32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081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32EACB-4390-4912-A586-3D58EFD97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0331F2-AC84-4507-B831-221AADCDA2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CA82180-4B69-4784-9A07-A14636C72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9384AC2-E4AB-4003-A3FB-0E15C73E3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Espace réservé de la date 2">
            <a:extLst>
              <a:ext uri="{FF2B5EF4-FFF2-40B4-BE49-F238E27FC236}">
                <a16:creationId xmlns:a16="http://schemas.microsoft.com/office/drawing/2014/main" id="{CFB184EB-3EF6-2281-28C2-DCDC37C7F5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11/10/2023</a:t>
            </a:r>
          </a:p>
        </p:txBody>
      </p:sp>
    </p:spTree>
    <p:extLst>
      <p:ext uri="{BB962C8B-B14F-4D97-AF65-F5344CB8AC3E}">
        <p14:creationId xmlns:p14="http://schemas.microsoft.com/office/powerpoint/2010/main" val="3845454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2CF0D5-39A4-426B-AF3D-1219D6BB5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D237C35-7CD2-4D26-9A8F-E3C6A20B57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08/11/2023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99C6628-6863-4007-9598-A2E4C0FD3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206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93BEF8F-2EAE-429C-9C2C-3757D3E0E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‹N°›</a:t>
            </a:fld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61BDF27-E974-7641-1663-DA74CD1578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08/11/2023</a:t>
            </a:r>
          </a:p>
        </p:txBody>
      </p:sp>
    </p:spTree>
    <p:extLst>
      <p:ext uri="{BB962C8B-B14F-4D97-AF65-F5344CB8AC3E}">
        <p14:creationId xmlns:p14="http://schemas.microsoft.com/office/powerpoint/2010/main" val="3528660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793E3E-0B56-22AB-BF79-39F4CD73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56CE51-E649-6DFE-CEF6-A916A0A17B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2699F4C-4D1D-3D53-C0A9-73C85FC82B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Espace réservé de la date 2">
            <a:extLst>
              <a:ext uri="{FF2B5EF4-FFF2-40B4-BE49-F238E27FC236}">
                <a16:creationId xmlns:a16="http://schemas.microsoft.com/office/drawing/2014/main" id="{E0F23AE6-3B46-01CB-28FC-C8F2F488D5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z="1200" dirty="0"/>
              <a:t>08/11/2023</a:t>
            </a:r>
          </a:p>
        </p:txBody>
      </p:sp>
    </p:spTree>
    <p:extLst>
      <p:ext uri="{BB962C8B-B14F-4D97-AF65-F5344CB8AC3E}">
        <p14:creationId xmlns:p14="http://schemas.microsoft.com/office/powerpoint/2010/main" val="1856318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14/06/2023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9009C-61B6-4E4A-AF32-5EFF8E4CE3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500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221BDF-C33F-406C-A3C0-188A9E9BC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90C840-7B14-4770-8879-6E7430283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86189-7D90-42B6-A979-88B1E50D13D9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Rogner un rectangle avec un coin diagonal 6">
            <a:extLst>
              <a:ext uri="{FF2B5EF4-FFF2-40B4-BE49-F238E27FC236}">
                <a16:creationId xmlns:a16="http://schemas.microsoft.com/office/drawing/2014/main" id="{D6371CC0-BEE3-48D7-B534-DE9D97AEB58B}"/>
              </a:ext>
            </a:extLst>
          </p:cNvPr>
          <p:cNvSpPr/>
          <p:nvPr userDrawn="1"/>
        </p:nvSpPr>
        <p:spPr>
          <a:xfrm rot="10800000">
            <a:off x="80628" y="72643"/>
            <a:ext cx="8982483" cy="821552"/>
          </a:xfrm>
          <a:prstGeom prst="snip2DiagRect">
            <a:avLst>
              <a:gd name="adj1" fmla="val 0"/>
              <a:gd name="adj2" fmla="val 50000"/>
            </a:avLst>
          </a:prstGeom>
          <a:gradFill>
            <a:gsLst>
              <a:gs pos="0">
                <a:schemeClr val="accent6"/>
              </a:gs>
              <a:gs pos="21000">
                <a:srgbClr val="393C3D"/>
              </a:gs>
              <a:gs pos="80000">
                <a:schemeClr val="accent6">
                  <a:lumMod val="93000"/>
                  <a:lumOff val="7000"/>
                </a:schemeClr>
              </a:gs>
              <a:gs pos="61000">
                <a:schemeClr val="accent6">
                  <a:lumMod val="75000"/>
                  <a:lumOff val="25000"/>
                </a:schemeClr>
              </a:gs>
              <a:gs pos="39000">
                <a:srgbClr val="585B5C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riangle rectangle 7">
            <a:extLst>
              <a:ext uri="{FF2B5EF4-FFF2-40B4-BE49-F238E27FC236}">
                <a16:creationId xmlns:a16="http://schemas.microsoft.com/office/drawing/2014/main" id="{EF4218BF-3466-420B-B3EF-4E96B772202B}"/>
              </a:ext>
            </a:extLst>
          </p:cNvPr>
          <p:cNvSpPr/>
          <p:nvPr userDrawn="1"/>
        </p:nvSpPr>
        <p:spPr>
          <a:xfrm rot="13474234">
            <a:off x="-149118" y="679462"/>
            <a:ext cx="459491" cy="466431"/>
          </a:xfrm>
          <a:prstGeom prst="rt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3924193-A6DD-4BC4-8E16-945916EE2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2643"/>
            <a:ext cx="7886700" cy="8215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  <a:br>
              <a:rPr lang="fr-FR" dirty="0"/>
            </a:br>
            <a:r>
              <a:rPr lang="fr-FR" dirty="0"/>
              <a:t>Sous-titre</a:t>
            </a:r>
            <a:endParaRPr lang="en-US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1A6CB93-35B6-4D36-B2A5-D320AD3B0A2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177" y="4866132"/>
            <a:ext cx="863645" cy="87279"/>
          </a:xfrm>
          <a:prstGeom prst="rect">
            <a:avLst/>
          </a:prstGeom>
        </p:spPr>
      </p:pic>
      <p:sp>
        <p:nvSpPr>
          <p:cNvPr id="5" name="Espace réservé de la date 2">
            <a:extLst>
              <a:ext uri="{FF2B5EF4-FFF2-40B4-BE49-F238E27FC236}">
                <a16:creationId xmlns:a16="http://schemas.microsoft.com/office/drawing/2014/main" id="{C5F8FC88-7156-B056-43D6-124BB4806B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z="1200" dirty="0"/>
              <a:t>08/11/2023</a:t>
            </a:r>
          </a:p>
        </p:txBody>
      </p:sp>
    </p:spTree>
    <p:extLst>
      <p:ext uri="{BB962C8B-B14F-4D97-AF65-F5344CB8AC3E}">
        <p14:creationId xmlns:p14="http://schemas.microsoft.com/office/powerpoint/2010/main" val="171091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1" r:id="rId4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0" kern="1200">
          <a:solidFill>
            <a:schemeClr val="bg1"/>
          </a:solidFill>
          <a:latin typeface="Franklin Gothic Medium Cond" panose="020B06060304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6"/>
        </a:buClr>
        <a:buSzPct val="90000"/>
        <a:buFont typeface="Franklin Gothic Medium Cond" panose="020B0606030402020204" pitchFamily="34" charset="0"/>
        <a:buChar char="►"/>
        <a:defRPr lang="fr-FR" sz="2100" kern="1200" dirty="0" smtClean="0">
          <a:solidFill>
            <a:schemeClr val="accent6"/>
          </a:solidFill>
          <a:latin typeface="Franklin Gothic Medium Cond" panose="020B0606030402020204" pitchFamily="34" charset="0"/>
          <a:ea typeface="+mn-ea"/>
          <a:cs typeface="+mn-cs"/>
        </a:defRPr>
      </a:lvl1pPr>
      <a:lvl2pPr marL="685800" indent="-342900" algn="l" defTabSz="685800" rtl="0" eaLnBrk="1" latinLnBrk="0" hangingPunct="1">
        <a:lnSpc>
          <a:spcPct val="90000"/>
        </a:lnSpc>
        <a:spcBef>
          <a:spcPts val="375"/>
        </a:spcBef>
        <a:buClr>
          <a:schemeClr val="accent6"/>
        </a:buClr>
        <a:buFont typeface="Franklin Gothic Medium Cond" panose="020B0606030402020204" pitchFamily="34" charset="0"/>
        <a:buChar char="–"/>
        <a:defRPr lang="fr-FR" sz="2100" kern="1200" dirty="0" smtClean="0">
          <a:solidFill>
            <a:schemeClr val="accent6"/>
          </a:solidFill>
          <a:latin typeface="Franklin Gothic Medium Cond" panose="020B06060304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fr-FR" sz="2100" kern="1200" dirty="0" smtClean="0">
          <a:solidFill>
            <a:schemeClr val="accent6"/>
          </a:solidFill>
          <a:latin typeface="Franklin Gothic Medium Cond" panose="020B06060304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fr-FR" sz="2100" kern="1200" dirty="0" smtClean="0">
          <a:solidFill>
            <a:schemeClr val="accent6"/>
          </a:solidFill>
          <a:latin typeface="Franklin Gothic Medium Cond" panose="020B06060304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2100" kern="1200" dirty="0" smtClean="0">
          <a:solidFill>
            <a:schemeClr val="accent6"/>
          </a:solidFill>
          <a:latin typeface="Franklin Gothic Medium Cond" panose="020B06060304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latin typeface="Montserrat Light" panose="00000400000000000000" pitchFamily="2" charset="0"/>
              </a:rPr>
              <a:t>Réunion mensuelle  </a:t>
            </a:r>
          </a:p>
        </p:txBody>
      </p:sp>
    </p:spTree>
    <p:extLst>
      <p:ext uri="{BB962C8B-B14F-4D97-AF65-F5344CB8AC3E}">
        <p14:creationId xmlns:p14="http://schemas.microsoft.com/office/powerpoint/2010/main" val="2020928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91D2DD-608C-33CD-7396-1F0B1902A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Administratif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521E486-189C-CA39-26C3-2D750DFA6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08/11/2023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7B2DB1-C427-BFEA-131B-8762D55DB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2</a:t>
            </a:fld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8412DB3-4B2A-7B01-D82E-E463097DDEB1}"/>
              </a:ext>
            </a:extLst>
          </p:cNvPr>
          <p:cNvSpPr txBox="1"/>
          <p:nvPr/>
        </p:nvSpPr>
        <p:spPr>
          <a:xfrm>
            <a:off x="371398" y="1170885"/>
            <a:ext cx="79757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Ecole centrale : 1</a:t>
            </a:r>
            <a:r>
              <a:rPr lang="fr-FR" baseline="30000" dirty="0"/>
              <a:t>ère</a:t>
            </a:r>
            <a:r>
              <a:rPr lang="fr-FR" dirty="0"/>
              <a:t> échéance de paiement réalisée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ANRT 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/>
              <a:t>T4 : Certificat de scolarité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/>
              <a:t>01/06/2024 : Rapport d’activité annuel n°1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Contrat de collaboration AVANTIX/ONERA : En cours de signature côté ONERA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Certificat de scolarité en cours de création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478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91D2DD-608C-33CD-7396-1F0B1902A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9088"/>
            <a:ext cx="7886700" cy="821553"/>
          </a:xfrm>
        </p:spPr>
        <p:txBody>
          <a:bodyPr/>
          <a:lstStyle/>
          <a:p>
            <a:r>
              <a:rPr lang="fr-FR" dirty="0"/>
              <a:t>Travaux réalisés depuis la dernière réunion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521E486-189C-CA39-26C3-2D750DFA6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08/11/2023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7B2DB1-C427-BFEA-131B-8762D55DB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3</a:t>
            </a:fld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52372AD-53E4-C46C-A836-F14599177665}"/>
              </a:ext>
            </a:extLst>
          </p:cNvPr>
          <p:cNvSpPr txBox="1"/>
          <p:nvPr/>
        </p:nvSpPr>
        <p:spPr>
          <a:xfrm>
            <a:off x="899592" y="1131590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Fixer la distance en fonction du SNR :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D9D09B3-B8C1-DF66-A5E1-E2F6B6AD78D6}"/>
              </a:ext>
            </a:extLst>
          </p:cNvPr>
          <p:cNvSpPr txBox="1"/>
          <p:nvPr/>
        </p:nvSpPr>
        <p:spPr>
          <a:xfrm>
            <a:off x="2843808" y="1738316"/>
            <a:ext cx="615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Où :</a:t>
            </a:r>
          </a:p>
        </p:txBody>
      </p:sp>
      <p:graphicFrame>
        <p:nvGraphicFramePr>
          <p:cNvPr id="20" name="Tableau 20">
            <a:extLst>
              <a:ext uri="{FF2B5EF4-FFF2-40B4-BE49-F238E27FC236}">
                <a16:creationId xmlns:a16="http://schemas.microsoft.com/office/drawing/2014/main" id="{7867B377-234A-F0BA-564A-C3A7016C02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908097"/>
              </p:ext>
            </p:extLst>
          </p:nvPr>
        </p:nvGraphicFramePr>
        <p:xfrm>
          <a:off x="4355976" y="2575237"/>
          <a:ext cx="4025632" cy="20802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12816">
                  <a:extLst>
                    <a:ext uri="{9D8B030D-6E8A-4147-A177-3AD203B41FA5}">
                      <a16:colId xmlns:a16="http://schemas.microsoft.com/office/drawing/2014/main" val="3814591616"/>
                    </a:ext>
                  </a:extLst>
                </a:gridCol>
                <a:gridCol w="2012816">
                  <a:extLst>
                    <a:ext uri="{9D8B030D-6E8A-4147-A177-3AD203B41FA5}">
                      <a16:colId xmlns:a16="http://schemas.microsoft.com/office/drawing/2014/main" val="4001565799"/>
                    </a:ext>
                  </a:extLst>
                </a:gridCol>
              </a:tblGrid>
              <a:tr h="245131">
                <a:tc>
                  <a:txBody>
                    <a:bodyPr/>
                    <a:lstStyle/>
                    <a:p>
                      <a:r>
                        <a:rPr lang="fr-FR" dirty="0"/>
                        <a:t>SNR (dB)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Distance (m)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49562"/>
                  </a:ext>
                </a:extLst>
              </a:tr>
              <a:tr h="245131">
                <a:tc>
                  <a:txBody>
                    <a:bodyPr/>
                    <a:lstStyle/>
                    <a:p>
                      <a:r>
                        <a:rPr lang="fr-FR" dirty="0"/>
                        <a:t>-30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34 500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89881"/>
                  </a:ext>
                </a:extLst>
              </a:tr>
              <a:tr h="245131">
                <a:tc>
                  <a:txBody>
                    <a:bodyPr/>
                    <a:lstStyle/>
                    <a:p>
                      <a:r>
                        <a:rPr lang="fr-FR" dirty="0"/>
                        <a:t>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10 900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8692"/>
                  </a:ext>
                </a:extLst>
              </a:tr>
              <a:tr h="245131">
                <a:tc>
                  <a:txBody>
                    <a:bodyPr/>
                    <a:lstStyle/>
                    <a:p>
                      <a:r>
                        <a:rPr lang="fr-FR" dirty="0"/>
                        <a:t>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139860"/>
                  </a:ext>
                </a:extLst>
              </a:tr>
              <a:tr h="245131">
                <a:tc>
                  <a:txBody>
                    <a:bodyPr/>
                    <a:lstStyle/>
                    <a:p>
                      <a:r>
                        <a:rPr lang="fr-FR" dirty="0"/>
                        <a:t>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144333"/>
                  </a:ext>
                </a:extLst>
              </a:tr>
              <a:tr h="245131">
                <a:tc>
                  <a:txBody>
                    <a:bodyPr/>
                    <a:lstStyle/>
                    <a:p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1 200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830335"/>
                  </a:ext>
                </a:extLst>
              </a:tr>
              <a:tr h="245131">
                <a:tc>
                  <a:txBody>
                    <a:bodyPr/>
                    <a:lstStyle/>
                    <a:p>
                      <a:r>
                        <a:rPr lang="fr-F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700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585537"/>
                  </a:ext>
                </a:extLst>
              </a:tr>
            </a:tbl>
          </a:graphicData>
        </a:graphic>
      </p:graphicFrame>
      <p:pic>
        <p:nvPicPr>
          <p:cNvPr id="22" name="Image 21">
            <a:extLst>
              <a:ext uri="{FF2B5EF4-FFF2-40B4-BE49-F238E27FC236}">
                <a16:creationId xmlns:a16="http://schemas.microsoft.com/office/drawing/2014/main" id="{F1CDA4AF-35D5-BFC6-E8D9-310B53288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49" y="2377416"/>
            <a:ext cx="3280852" cy="2462849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7B7076A7-9D33-631E-9C51-6FDA2CC24572}"/>
              </a:ext>
            </a:extLst>
          </p:cNvPr>
          <p:cNvSpPr txBox="1"/>
          <p:nvPr/>
        </p:nvSpPr>
        <p:spPr>
          <a:xfrm>
            <a:off x="6516216" y="1738315"/>
            <a:ext cx="615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Et 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8C97F378-65B0-EAD5-EEB2-66664A13D023}"/>
                  </a:ext>
                </a:extLst>
              </p:cNvPr>
              <p:cNvSpPr txBox="1"/>
              <p:nvPr/>
            </p:nvSpPr>
            <p:spPr>
              <a:xfrm>
                <a:off x="6933820" y="1493343"/>
                <a:ext cx="1799155" cy="7977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sz="1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fr-F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𝑟𝑐</m:t>
                                  </m:r>
                                </m:sub>
                              </m:sSub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fr-F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𝑘𝑇𝐵</m:t>
                                  </m:r>
                                </m:e>
                              </m:rad>
                            </m:e>
                            <m:e>
                              <m:sSub>
                                <m:sSubPr>
                                  <m:ctrlPr>
                                    <a:rPr lang="fr-F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FR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fr-FR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𝑚𝑎𝑥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fr-FR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fr-FR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fr-FR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𝑏𝑖𝑡𝑠</m:t>
                                          </m:r>
                                        </m:sub>
                                      </m:sSub>
                                      <m:r>
                                        <a:rPr lang="fr-FR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fr-FR" sz="1400" dirty="0"/>
              </a:p>
            </p:txBody>
          </p:sp>
        </mc:Choice>
        <mc:Fallback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8C97F378-65B0-EAD5-EEB2-66664A13D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820" y="1493343"/>
                <a:ext cx="1799155" cy="7977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6DC5213A-169A-C67C-0835-808A7B81E9A6}"/>
                  </a:ext>
                </a:extLst>
              </p:cNvPr>
              <p:cNvSpPr txBox="1"/>
              <p:nvPr/>
            </p:nvSpPr>
            <p:spPr>
              <a:xfrm>
                <a:off x="3533297" y="1470097"/>
                <a:ext cx="2705182" cy="8136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sz="1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fr-F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=1,64</m:t>
                              </m:r>
                              <m:sSub>
                                <m:sSubPr>
                                  <m:ctrlPr>
                                    <a:rPr lang="fr-FR" sz="1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1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E</m:t>
                                  </m:r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𝑅𝑃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1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max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fr-FR" sz="1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FR" sz="14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fr-FR" sz="1400" b="0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FR" sz="1400" b="0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2,99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fr-FR" sz="1400" b="0" i="0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fr-FR" sz="1400" b="0" i="0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e</m:t>
                                              </m:r>
                                            </m:e>
                                            <m:sup>
                                              <m:r>
                                                <a:rPr lang="fr-FR" sz="1400" b="0" i="0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8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lang="fr-FR" sz="1400" b="0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π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fr-FR" sz="14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14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14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𝑚𝑖𝑛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fr-FR" sz="1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sSub>
                                <m:sSubPr>
                                  <m:ctrlPr>
                                    <a:rPr lang="fr-F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𝑏𝑟𝑢𝑖𝑡</m:t>
                                  </m:r>
                                </m:sub>
                              </m:sSub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𝑟𝑐</m:t>
                                  </m:r>
                                </m:sub>
                              </m:sSub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fr-FR" sz="1400" dirty="0"/>
              </a:p>
            </p:txBody>
          </p:sp>
        </mc:Choice>
        <mc:Fallback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6DC5213A-169A-C67C-0835-808A7B81E9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297" y="1470097"/>
                <a:ext cx="2705182" cy="8136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3A3211FD-E919-0E74-C3A6-9F1DF469FFF8}"/>
                  </a:ext>
                </a:extLst>
              </p:cNvPr>
              <p:cNvSpPr txBox="1"/>
              <p:nvPr/>
            </p:nvSpPr>
            <p:spPr>
              <a:xfrm>
                <a:off x="983650" y="1522125"/>
                <a:ext cx="1582421" cy="636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𝑏𝑟𝑢𝑖𝑡</m:t>
                                  </m:r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den>
                          </m:f>
                          <m:sSup>
                            <m:sSupPr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𝑠𝑛𝑟</m:t>
                                  </m:r>
                                </m:num>
                                <m:den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sup>
                          </m:sSup>
                        </m:e>
                      </m:rad>
                    </m:oMath>
                  </m:oMathPara>
                </a14:m>
                <a:endParaRPr lang="fr-FR" sz="1400" dirty="0"/>
              </a:p>
            </p:txBody>
          </p:sp>
        </mc:Choice>
        <mc:Fallback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3A3211FD-E919-0E74-C3A6-9F1DF469F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650" y="1522125"/>
                <a:ext cx="1582421" cy="6365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333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3E5E81-9B43-A414-3267-AB7CADA9F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657"/>
            <a:ext cx="7886700" cy="821553"/>
          </a:xfrm>
        </p:spPr>
        <p:txBody>
          <a:bodyPr/>
          <a:lstStyle/>
          <a:p>
            <a:r>
              <a:rPr lang="fr-FR" dirty="0"/>
              <a:t>Travaux réalisés depuis la dernière réunion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8190650-0D4C-B82B-A89B-9D0FD52E8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4</a:t>
            </a:fld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2936841-EC4F-0026-10EC-B5AAD0CBE455}"/>
              </a:ext>
            </a:extLst>
          </p:cNvPr>
          <p:cNvSpPr txBox="1"/>
          <p:nvPr/>
        </p:nvSpPr>
        <p:spPr>
          <a:xfrm>
            <a:off x="832300" y="1029725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SNR = 0dB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3F512C2-9829-792A-BAAF-615C93787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5" y="1496185"/>
            <a:ext cx="2839379" cy="177696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A74383E-BCC5-232C-A589-B0E24ACCA9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1569" y="1449499"/>
            <a:ext cx="2866577" cy="18002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B56DD1F-F154-0644-6FA5-8449F94D7E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61" y="1448344"/>
            <a:ext cx="2719703" cy="1771478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D3D2FF6E-F43C-A94C-F13E-C6306F0FD8DD}"/>
              </a:ext>
            </a:extLst>
          </p:cNvPr>
          <p:cNvCxnSpPr>
            <a:cxnSpLocks/>
          </p:cNvCxnSpPr>
          <p:nvPr/>
        </p:nvCxnSpPr>
        <p:spPr>
          <a:xfrm>
            <a:off x="2843808" y="1029725"/>
            <a:ext cx="0" cy="37375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3523F723-FC9D-B856-F6F1-8A51802D5FC4}"/>
              </a:ext>
            </a:extLst>
          </p:cNvPr>
          <p:cNvCxnSpPr>
            <a:cxnSpLocks/>
          </p:cNvCxnSpPr>
          <p:nvPr/>
        </p:nvCxnSpPr>
        <p:spPr>
          <a:xfrm>
            <a:off x="6084168" y="1029725"/>
            <a:ext cx="0" cy="3702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E46DC797-DFA0-4568-83D6-1053E41AA8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3318396"/>
            <a:ext cx="2695360" cy="144886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B229CBF6-50FE-408C-EABA-B0DE0AE1C5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5815" y="3219822"/>
            <a:ext cx="3055399" cy="154744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3B00666F-05F8-7B57-357F-3F776C757D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7113" y="3273149"/>
            <a:ext cx="2839383" cy="1494114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66D198B6-6D4B-81AD-ADF3-1B1AC63CFD53}"/>
              </a:ext>
            </a:extLst>
          </p:cNvPr>
          <p:cNvSpPr txBox="1"/>
          <p:nvPr/>
        </p:nvSpPr>
        <p:spPr>
          <a:xfrm>
            <a:off x="3707904" y="1029725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SNR = -10dB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D539768-1351-2C5A-3155-D59F5A28368E}"/>
              </a:ext>
            </a:extLst>
          </p:cNvPr>
          <p:cNvSpPr txBox="1"/>
          <p:nvPr/>
        </p:nvSpPr>
        <p:spPr>
          <a:xfrm>
            <a:off x="6931174" y="1029725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SNR = -20dB</a:t>
            </a:r>
          </a:p>
        </p:txBody>
      </p:sp>
      <p:sp>
        <p:nvSpPr>
          <p:cNvPr id="25" name="Espace réservé de la date 2">
            <a:extLst>
              <a:ext uri="{FF2B5EF4-FFF2-40B4-BE49-F238E27FC236}">
                <a16:creationId xmlns:a16="http://schemas.microsoft.com/office/drawing/2014/main" id="{58809BEB-7B75-4D92-F61F-1D118D374F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r>
              <a:rPr lang="en-US" dirty="0"/>
              <a:t>08/11/2023</a:t>
            </a:r>
          </a:p>
        </p:txBody>
      </p:sp>
    </p:spTree>
    <p:extLst>
      <p:ext uri="{BB962C8B-B14F-4D97-AF65-F5344CB8AC3E}">
        <p14:creationId xmlns:p14="http://schemas.microsoft.com/office/powerpoint/2010/main" val="3840691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91D2DD-608C-33CD-7396-1F0B1902A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Travaux réalisés depuis la dernière réunion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7B2DB1-C427-BFEA-131B-8762D55DB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5</a:t>
            </a:fld>
            <a:endParaRPr lang="en-US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1B739F8-1D2D-DB2E-842B-1B2FB0CB30A8}"/>
              </a:ext>
            </a:extLst>
          </p:cNvPr>
          <p:cNvSpPr txBox="1"/>
          <p:nvPr/>
        </p:nvSpPr>
        <p:spPr>
          <a:xfrm>
            <a:off x="467544" y="1059582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Appliquer les algorithmes sur différents niveaux de SNR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64C36E7-8F35-0341-A76A-703B172DE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27" y="1445395"/>
            <a:ext cx="4536504" cy="304517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4B42F53-9E55-497E-A8E4-BEE439DE4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2069195"/>
            <a:ext cx="2057400" cy="155291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CB1A4B6-AA9F-A99C-4103-64599DC72D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9465" y="2166870"/>
            <a:ext cx="1740651" cy="1357564"/>
          </a:xfrm>
          <a:prstGeom prst="rect">
            <a:avLst/>
          </a:prstGeom>
        </p:spPr>
      </p:pic>
      <p:sp>
        <p:nvSpPr>
          <p:cNvPr id="18" name="Espace réservé de la date 2">
            <a:extLst>
              <a:ext uri="{FF2B5EF4-FFF2-40B4-BE49-F238E27FC236}">
                <a16:creationId xmlns:a16="http://schemas.microsoft.com/office/drawing/2014/main" id="{061FAE44-0491-7F8D-366C-2B7DE7D767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r>
              <a:rPr lang="en-US" dirty="0"/>
              <a:t>08/11/2023</a:t>
            </a:r>
          </a:p>
        </p:txBody>
      </p:sp>
    </p:spTree>
    <p:extLst>
      <p:ext uri="{BB962C8B-B14F-4D97-AF65-F5344CB8AC3E}">
        <p14:creationId xmlns:p14="http://schemas.microsoft.com/office/powerpoint/2010/main" val="2907592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91D2DD-608C-33CD-7396-1F0B1902A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Travaux réalisés depuis la dernière réunion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7B2DB1-C427-BFEA-131B-8762D55DB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6</a:t>
            </a:fld>
            <a:endParaRPr lang="en-US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1B739F8-1D2D-DB2E-842B-1B2FB0CB30A8}"/>
              </a:ext>
            </a:extLst>
          </p:cNvPr>
          <p:cNvSpPr txBox="1"/>
          <p:nvPr/>
        </p:nvSpPr>
        <p:spPr>
          <a:xfrm>
            <a:off x="467544" y="1059582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Appliquer les algorithmes sur différents niveaux de SNR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64C36E7-8F35-0341-A76A-703B172DE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95" y="2147099"/>
            <a:ext cx="2536155" cy="170241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4B42F53-9E55-497E-A8E4-BEE439DE4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8" y="1606216"/>
            <a:ext cx="3744416" cy="282626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CB1A4B6-AA9F-A99C-4103-64599DC72D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5982" y="2147099"/>
            <a:ext cx="2160240" cy="1684809"/>
          </a:xfrm>
          <a:prstGeom prst="rect">
            <a:avLst/>
          </a:prstGeom>
        </p:spPr>
      </p:pic>
      <p:sp>
        <p:nvSpPr>
          <p:cNvPr id="5" name="Espace réservé de la date 2">
            <a:extLst>
              <a:ext uri="{FF2B5EF4-FFF2-40B4-BE49-F238E27FC236}">
                <a16:creationId xmlns:a16="http://schemas.microsoft.com/office/drawing/2014/main" id="{2443614D-C212-A812-688D-7D81204940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r>
              <a:rPr lang="en-US" dirty="0"/>
              <a:t>08/11/2023</a:t>
            </a:r>
          </a:p>
        </p:txBody>
      </p:sp>
    </p:spTree>
    <p:extLst>
      <p:ext uri="{BB962C8B-B14F-4D97-AF65-F5344CB8AC3E}">
        <p14:creationId xmlns:p14="http://schemas.microsoft.com/office/powerpoint/2010/main" val="214030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91D2DD-608C-33CD-7396-1F0B1902A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Travaux réalisés depuis la dernière réunion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7B2DB1-C427-BFEA-131B-8762D55DB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7</a:t>
            </a:fld>
            <a:endParaRPr lang="en-US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1B739F8-1D2D-DB2E-842B-1B2FB0CB30A8}"/>
              </a:ext>
            </a:extLst>
          </p:cNvPr>
          <p:cNvSpPr txBox="1"/>
          <p:nvPr/>
        </p:nvSpPr>
        <p:spPr>
          <a:xfrm>
            <a:off x="467544" y="1059582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Appliquer les algorithmes sur différents niveaux de SNR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64C36E7-8F35-0341-A76A-703B172DE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95" y="2147099"/>
            <a:ext cx="1919893" cy="128874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4B42F53-9E55-497E-A8E4-BEE439DE4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4" y="1915914"/>
            <a:ext cx="2424010" cy="182963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CB1A4B6-AA9F-A99C-4103-64599DC72D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0875" y="1491630"/>
            <a:ext cx="3930762" cy="3065670"/>
          </a:xfrm>
          <a:prstGeom prst="rect">
            <a:avLst/>
          </a:prstGeom>
        </p:spPr>
      </p:pic>
      <p:sp>
        <p:nvSpPr>
          <p:cNvPr id="5" name="Espace réservé de la date 2">
            <a:extLst>
              <a:ext uri="{FF2B5EF4-FFF2-40B4-BE49-F238E27FC236}">
                <a16:creationId xmlns:a16="http://schemas.microsoft.com/office/drawing/2014/main" id="{873BB8D5-66ED-AE58-3B23-76A973B518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r>
              <a:rPr lang="en-US" dirty="0"/>
              <a:t>08/11/2023</a:t>
            </a:r>
          </a:p>
        </p:txBody>
      </p:sp>
    </p:spTree>
    <p:extLst>
      <p:ext uri="{BB962C8B-B14F-4D97-AF65-F5344CB8AC3E}">
        <p14:creationId xmlns:p14="http://schemas.microsoft.com/office/powerpoint/2010/main" val="319765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91D2DD-608C-33CD-7396-1F0B1902A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Travaux réalisés depuis la dernière réunion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7B2DB1-C427-BFEA-131B-8762D55DB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8</a:t>
            </a:fld>
            <a:endParaRPr lang="en-US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1B739F8-1D2D-DB2E-842B-1B2FB0CB30A8}"/>
              </a:ext>
            </a:extLst>
          </p:cNvPr>
          <p:cNvSpPr txBox="1"/>
          <p:nvPr/>
        </p:nvSpPr>
        <p:spPr>
          <a:xfrm>
            <a:off x="539552" y="1188267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Scores des algorithmes sur différents niveaux de SNR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ED983FC-7D80-81AC-20EF-AFC8FD9B1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688909"/>
            <a:ext cx="3816424" cy="299668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CA2FF2B-8FFB-0554-1527-E3129ECBC6C1}"/>
              </a:ext>
            </a:extLst>
          </p:cNvPr>
          <p:cNvSpPr txBox="1"/>
          <p:nvPr/>
        </p:nvSpPr>
        <p:spPr>
          <a:xfrm>
            <a:off x="4336402" y="185167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Détection par corrélation =&gt; SNR = -35dB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7F45B5E-55C4-0E23-8A14-5595FFE11923}"/>
              </a:ext>
            </a:extLst>
          </p:cNvPr>
          <p:cNvSpPr txBox="1"/>
          <p:nvPr/>
        </p:nvSpPr>
        <p:spPr>
          <a:xfrm>
            <a:off x="4369718" y="2461397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Détection par seuil sur l'énergie du signal temporel =&gt; SNR = -20dB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4E1B2CB-147C-416F-6D36-FFC63FB2A68E}"/>
              </a:ext>
            </a:extLst>
          </p:cNvPr>
          <p:cNvSpPr txBox="1"/>
          <p:nvPr/>
        </p:nvSpPr>
        <p:spPr>
          <a:xfrm>
            <a:off x="4369718" y="327665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Détection par seuil sur l'énergie de l’image TF du signal =&gt; SNR = -10dB</a:t>
            </a:r>
          </a:p>
        </p:txBody>
      </p:sp>
      <p:sp>
        <p:nvSpPr>
          <p:cNvPr id="9" name="Espace réservé de la date 2">
            <a:extLst>
              <a:ext uri="{FF2B5EF4-FFF2-40B4-BE49-F238E27FC236}">
                <a16:creationId xmlns:a16="http://schemas.microsoft.com/office/drawing/2014/main" id="{D3B91E2C-1E5F-A037-B827-0BC4986E63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r>
              <a:rPr lang="en-US" dirty="0"/>
              <a:t>08/11/2023</a:t>
            </a:r>
          </a:p>
        </p:txBody>
      </p:sp>
    </p:spTree>
    <p:extLst>
      <p:ext uri="{BB962C8B-B14F-4D97-AF65-F5344CB8AC3E}">
        <p14:creationId xmlns:p14="http://schemas.microsoft.com/office/powerpoint/2010/main" val="3692110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91D2DD-608C-33CD-7396-1F0B1902A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 voir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7B2DB1-C427-BFEA-131B-8762D55DB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9</a:t>
            </a:fld>
            <a:endParaRPr lang="en-US"/>
          </a:p>
        </p:txBody>
      </p:sp>
      <p:sp>
        <p:nvSpPr>
          <p:cNvPr id="9" name="Espace réservé de la date 2">
            <a:extLst>
              <a:ext uri="{FF2B5EF4-FFF2-40B4-BE49-F238E27FC236}">
                <a16:creationId xmlns:a16="http://schemas.microsoft.com/office/drawing/2014/main" id="{D3B91E2C-1E5F-A037-B827-0BC4986E63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r>
              <a:rPr lang="en-US" dirty="0"/>
              <a:t>08/11/2023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92D5457-85CA-6AB3-B93E-55E19EF93FED}"/>
              </a:ext>
            </a:extLst>
          </p:cNvPr>
          <p:cNvSpPr txBox="1"/>
          <p:nvPr/>
        </p:nvSpPr>
        <p:spPr>
          <a:xfrm>
            <a:off x="683568" y="1203598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Réallocation des transformées temps fréquence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Fonction de coût pour la détection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Intégration cohérente</a:t>
            </a:r>
          </a:p>
        </p:txBody>
      </p:sp>
    </p:spTree>
    <p:extLst>
      <p:ext uri="{BB962C8B-B14F-4D97-AF65-F5344CB8AC3E}">
        <p14:creationId xmlns:p14="http://schemas.microsoft.com/office/powerpoint/2010/main" val="32807243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eption personnalisée">
  <a:themeElements>
    <a:clrScheme name="AVANTIX">
      <a:dk1>
        <a:srgbClr val="000000"/>
      </a:dk1>
      <a:lt1>
        <a:sysClr val="window" lastClr="FFFFFF"/>
      </a:lt1>
      <a:dk2>
        <a:srgbClr val="565A5C"/>
      </a:dk2>
      <a:lt2>
        <a:srgbClr val="A5ACAF"/>
      </a:lt2>
      <a:accent1>
        <a:srgbClr val="0062C8"/>
      </a:accent1>
      <a:accent2>
        <a:srgbClr val="AACAE6"/>
      </a:accent2>
      <a:accent3>
        <a:srgbClr val="83BFFF"/>
      </a:accent3>
      <a:accent4>
        <a:srgbClr val="45A0FF"/>
      </a:accent4>
      <a:accent5>
        <a:srgbClr val="2D679A"/>
      </a:accent5>
      <a:accent6>
        <a:srgbClr val="2B2D2E"/>
      </a:accent6>
      <a:hlink>
        <a:srgbClr val="2D679A"/>
      </a:hlink>
      <a:folHlink>
        <a:srgbClr val="0062C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avantix moderne vierge" id="{66B8D725-9508-4418-B6DC-5CCE1E6D6BEB}" vid="{26289966-A0E7-4250-A7A2-969F24FFA467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usiness_x0020_Model xmlns="f873d230-a37f-418b-9a94-7cfa6e2977ad">-</Business_x0020_Model>
    <ISO_9K__x00a7_ xmlns="f873d230-a37f-418b-9a94-7cfa6e2977ad">08.1 Operational Planning and Control</ISO_9K__x00a7_>
    <Reference xmlns="f873d230-a37f-418b-9a94-7cfa6e2977ad">DQ18GAB013</Reference>
    <AdvancedVersioningLimit xmlns="d0f062c3-34a3-4002-961a-d18b02cc46cf" xsi:nil="true"/>
    <Activity xmlns="f873d230-a37f-418b-9a94-7cfa6e2977ad">Qualité</Activity>
    <T_x002d_code xmlns="f873d230-a37f-418b-9a94-7cfa6e2977ad">4-Form/Template</T_x002d_code>
    <Origin xmlns="f873d230-a37f-418b-9a94-7cfa6e2977ad">MCS-Avantix</Origin>
    <Language xmlns="f873d230-a37f-418b-9a94-7cfa6e2977ad">FR</Language>
    <KTP xmlns="f873d230-a37f-418b-9a94-7cfa6e2977ad">O2C</KTP>
    <LockedVersions xmlns="d0f062c3-34a3-4002-961a-d18b02cc46cf" xsi:nil="true"/>
    <Version_Id xmlns="f873d230-a37f-418b-9a94-7cfa6e2977ad">00</Version_Id>
    <Document_x0020_date xmlns="f873d230-a37f-418b-9a94-7cfa6e2977ad">2018-11-18T23:00:00+00:00</Document_x0020_date>
    <Process xmlns="f873d230-a37f-418b-9a94-7cfa6e2977ad">O2C.2. Execute the Contract</Process>
    <_dlc_DocId xmlns="9f8a6267-8cf8-4a72-bbe6-b904dc3b7ebf">M32SHFRQ6PRX-150-1536</_dlc_DocId>
    <_dlc_DocIdUrl xmlns="9f8a6267-8cf8-4a72-bbe6-b904dc3b7ebf">
      <Url>https://sp2013.myatos.net/processes/bds/_layouts/15/DocIdRedir.aspx?ID=M32SHFRQ6PRX-150-1536</Url>
      <Description>M32SHFRQ6PRX-150-1536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68C2FF78E30D4DB1313C21102CA0E7" ma:contentTypeVersion="39" ma:contentTypeDescription="Create a new document." ma:contentTypeScope="" ma:versionID="7e9b9a2e2085d620772598ea6352e8e7">
  <xsd:schema xmlns:xsd="http://www.w3.org/2001/XMLSchema" xmlns:xs="http://www.w3.org/2001/XMLSchema" xmlns:p="http://schemas.microsoft.com/office/2006/metadata/properties" xmlns:ns1="f873d230-a37f-418b-9a94-7cfa6e2977ad" xmlns:ns3="9f8a6267-8cf8-4a72-bbe6-b904dc3b7ebf" xmlns:ns4="d0f062c3-34a3-4002-961a-d18b02cc46cf" targetNamespace="http://schemas.microsoft.com/office/2006/metadata/properties" ma:root="true" ma:fieldsID="1bdc5be89e197a8b54f1f4f5cd714f7e" ns1:_="" ns3:_="" ns4:_="">
    <xsd:import namespace="f873d230-a37f-418b-9a94-7cfa6e2977ad"/>
    <xsd:import namespace="9f8a6267-8cf8-4a72-bbe6-b904dc3b7ebf"/>
    <xsd:import namespace="d0f062c3-34a3-4002-961a-d18b02cc46cf"/>
    <xsd:element name="properties">
      <xsd:complexType>
        <xsd:sequence>
          <xsd:element name="documentManagement">
            <xsd:complexType>
              <xsd:all>
                <xsd:element ref="ns1:KTP"/>
                <xsd:element ref="ns1:Process"/>
                <xsd:element ref="ns1:Business_x0020_Model"/>
                <xsd:element ref="ns1:Activity"/>
                <xsd:element ref="ns1:T_x002d_code"/>
                <xsd:element ref="ns1:Reference"/>
                <xsd:element ref="ns1:Version_Id"/>
                <xsd:element ref="ns1:Language"/>
                <xsd:element ref="ns1:Document_x0020_date"/>
                <xsd:element ref="ns1:Origin"/>
                <xsd:element ref="ns1:ISO_9K__x00a7_"/>
                <xsd:element ref="ns3:_dlc_DocId" minOccurs="0"/>
                <xsd:element ref="ns3:_dlc_DocIdUrl" minOccurs="0"/>
                <xsd:element ref="ns3:_dlc_DocIdPersistId" minOccurs="0"/>
                <xsd:element ref="ns4:LockedVersions" minOccurs="0"/>
                <xsd:element ref="ns4:AdvancedVersioningLimi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73d230-a37f-418b-9a94-7cfa6e2977ad" elementFormDefault="qualified">
    <xsd:import namespace="http://schemas.microsoft.com/office/2006/documentManagement/types"/>
    <xsd:import namespace="http://schemas.microsoft.com/office/infopath/2007/PartnerControls"/>
    <xsd:element name="KTP" ma:index="0" ma:displayName="KTP" ma:description="MyAtlas Key Transversal Process to which the document belongs = FFF code as per Atos Document Control Policy ASM-BSM-10002" ma:format="Dropdown" ma:internalName="KTP">
      <xsd:simpleType>
        <xsd:restriction base="dms:Choice">
          <xsd:enumeration value="GRC"/>
          <xsd:enumeration value="P2O"/>
          <xsd:enumeration value="O2C"/>
          <xsd:enumeration value="P2P"/>
          <xsd:enumeration value="WHR"/>
          <xsd:enumeration value="OLM"/>
          <xsd:enumeration value="ALM"/>
          <xsd:enumeration value="EPM"/>
          <xsd:enumeration value="SCKS"/>
        </xsd:restriction>
      </xsd:simpleType>
    </xsd:element>
    <xsd:element name="Process" ma:index="1" ma:displayName="Process" ma:description="MyAtlas level 2 process" ma:format="Dropdown" ma:internalName="Process">
      <xsd:simpleType>
        <xsd:restriction base="dms:Choice">
          <xsd:enumeration value="ALM.1. Advise Business"/>
          <xsd:enumeration value="ALM.2. Fullfil demand for IT-Assets"/>
          <xsd:enumeration value="ALM.3. Operate Asset Lifecycle Transactions"/>
          <xsd:enumeration value="ALM.4. Manage ALM-related Data"/>
          <xsd:enumeration value="ALM.5. Monitor Asset-related Supplier Contracts"/>
          <xsd:enumeration value="EPM Enterprise Performance Management"/>
          <xsd:enumeration value="GRC Governance Risk Compliance"/>
          <xsd:enumeration value="O2C.1. Start Up Execution of the Contract"/>
          <xsd:enumeration value="O2C.2. Execute the Contract"/>
          <xsd:enumeration value="O2C.3. Terminate and Evaluate the Contract"/>
          <xsd:enumeration value="P2O.1. Establish Sales Strategy, Governance &amp; Business enablers"/>
          <xsd:enumeration value="P2O.2. Develop Client's Business"/>
          <xsd:enumeration value="P2O.3. Manage Demand &amp; Opportunities"/>
          <xsd:enumeration value="P2P.1. Manage Procurement"/>
          <xsd:enumeration value="P2P.2. Purchase goods and services"/>
          <xsd:enumeration value="P2P.3. Receive goods and services"/>
          <xsd:enumeration value="P2P.4. Process invoice"/>
          <xsd:enumeration value="P2P.5. Process payment"/>
          <xsd:enumeration value="OLM.1 Identify"/>
          <xsd:enumeration value="OLM.2 Define"/>
          <xsd:enumeration value="OLM.3 Realize"/>
          <xsd:enumeration value="OLM.4 Launch"/>
          <xsd:enumeration value="OLM.5 Grow"/>
          <xsd:enumeration value="OLM.6 Retire"/>
          <xsd:enumeration value="SCKS.1 Manage Social collaboration"/>
          <xsd:enumeration value="SCKS.2 Manage Knowledge Sharing"/>
          <xsd:enumeration value="WHR.1. Define Strategy and Plan"/>
          <xsd:enumeration value="WHR.2. Manage Workforce"/>
          <xsd:enumeration value="WHR.3. Manage Recruitment"/>
          <xsd:enumeration value="WHR.4. Manage Employee Development"/>
          <xsd:enumeration value="WHR.5. Manage Total Reward"/>
          <xsd:enumeration value="WHR.6. Manage Employee Engagement"/>
          <xsd:enumeration value="WHR.7. Manage Operations"/>
          <xsd:enumeration value="WHR.8. Monitor services"/>
        </xsd:restriction>
      </xsd:simpleType>
    </xsd:element>
    <xsd:element name="Business_x0020_Model" ma:index="2" ma:displayName="Business Model" ma:description="For Order To Cash (O2C) process, precise business delivery model to which the document applies" ma:format="Dropdown" ma:internalName="Business_x0020_Model">
      <xsd:simpleType>
        <xsd:restriction base="dms:Choice">
          <xsd:enumeration value="PRJ"/>
          <xsd:enumeration value="PDT"/>
          <xsd:enumeration value="SVC"/>
          <xsd:enumeration value="T&amp;M"/>
          <xsd:enumeration value="-"/>
        </xsd:restriction>
      </xsd:simpleType>
    </xsd:element>
    <xsd:element name="Activity" ma:index="3" ma:displayName="Activity" ma:description="Enter the kind of activity the document is supporting" ma:format="Dropdown" ma:internalName="Activity" ma:readOnly="false">
      <xsd:simpleType>
        <xsd:union memberTypes="dms:Text">
          <xsd:simpleType>
            <xsd:restriction base="dms:Choice">
              <xsd:enumeration value="Aix Production"/>
              <xsd:enumeration value="Basis"/>
              <xsd:enumeration value="Bizagi"/>
              <xsd:enumeration value="CEFRI E"/>
              <xsd:enumeration value="Core business"/>
              <xsd:enumeration value="Cross-activities"/>
              <xsd:enumeration value="Define Purchasing Policy"/>
              <xsd:enumeration value="Duplicopy"/>
              <xsd:enumeration value="Execute Project Plan"/>
              <xsd:enumeration value="Execute Quality Plan"/>
              <xsd:enumeration value="Execute Service Plan"/>
              <xsd:enumeration value="Execute T&amp;M Plan"/>
              <xsd:enumeration value="Finance"/>
              <xsd:enumeration value="General"/>
              <xsd:enumeration value="GLS"/>
              <xsd:enumeration value="GLS-Client"/>
              <xsd:enumeration value="GLS-D1"/>
              <xsd:enumeration value="GLS-Fournisseur"/>
              <xsd:enumeration value="GLS-Outils"/>
              <xsd:enumeration value="GLS-Transport"/>
              <xsd:enumeration value="Health &amp; Safety"/>
              <xsd:enumeration value="Human Resources"/>
              <xsd:enumeration value="Information System"/>
              <xsd:enumeration value="Infrastructure &amp; Environment Control"/>
              <xsd:enumeration value="Legal"/>
              <xsd:enumeration value="Logistics Angers"/>
              <xsd:enumeration value="Manage Audits"/>
              <xsd:enumeration value="Manage Changes"/>
              <xsd:enumeration value="Manage Clients Referential"/>
              <xsd:enumeration value="Manage Customer Satisfaction"/>
              <xsd:enumeration value="Manage Documented Information"/>
              <xsd:enumeration value="Manage Employee relations"/>
              <xsd:enumeration value="Manage GCM"/>
              <xsd:enumeration value="Manage Incidents"/>
              <xsd:enumeration value="Manage Internal Control"/>
              <xsd:enumeration value="Manage ISMS"/>
              <xsd:enumeration value="Manage Leadership"/>
              <xsd:enumeration value="Manage Outsourced Projects"/>
              <xsd:enumeration value="Manage Problems"/>
              <xsd:enumeration value="Manage Products"/>
              <xsd:enumeration value="Manage Product Loans"/>
              <xsd:enumeration value="Manage QMS"/>
              <xsd:enumeration value="Manage Requests"/>
              <xsd:enumeration value="Manage RFP"/>
              <xsd:enumeration value="Manage Risks"/>
              <xsd:enumeration value="Manage Service Level"/>
              <xsd:enumeration value="Manage Workforce"/>
              <xsd:enumeration value="Methods"/>
              <xsd:enumeration value="Metrology"/>
              <xsd:enumeration value="Product Projects Management"/>
              <xsd:enumeration value="Production Angers"/>
              <xsd:enumeration value="Projects Management"/>
              <xsd:enumeration value="Quality &amp; Lean Management"/>
              <xsd:enumeration value="Sell Outsourced Projects"/>
              <xsd:enumeration value="Supply Chain"/>
              <xsd:enumeration value="Supply Chain - APPRO"/>
              <xsd:enumeration value="Supply Chain - CDE"/>
              <xsd:enumeration value="Supply Chain - MDP"/>
              <xsd:enumeration value="Supply Chain - ORDO"/>
              <xsd:enumeration value="Transport Export Control"/>
              <xsd:enumeration value="Pilotage projet - Etude et développement"/>
            </xsd:restriction>
          </xsd:simpleType>
        </xsd:union>
      </xsd:simpleType>
    </xsd:element>
    <xsd:element name="T_x002d_code" ma:index="4" ma:displayName="Doc_type" ma:description="Type of document, T-code, according to Atos Document Control Policy ASM-BMS-1002" ma:format="Dropdown" ma:internalName="T_x002d_code" ma:readOnly="false">
      <xsd:simpleType>
        <xsd:restriction base="dms:Choice">
          <xsd:enumeration value="1-Management"/>
          <xsd:enumeration value="2-Process/Procedure"/>
          <xsd:enumeration value="3-Work instruction"/>
          <xsd:enumeration value="4-Form/Template"/>
          <xsd:enumeration value="5-Job desc."/>
          <xsd:enumeration value="6-Role desc."/>
          <xsd:enumeration value="7-Other doc."/>
        </xsd:restriction>
      </xsd:simpleType>
    </xsd:element>
    <xsd:element name="Reference" ma:index="7" ma:displayName="Reference" ma:description="Reference as per Atos Document Control Policy = CCT-FFF-XXX" ma:indexed="true" ma:internalName="Reference">
      <xsd:simpleType>
        <xsd:restriction base="dms:Text">
          <xsd:maxLength value="16"/>
        </xsd:restriction>
      </xsd:simpleType>
    </xsd:element>
    <xsd:element name="Version_Id" ma:index="8" ma:displayName="Version_Id" ma:description="Version of the document, for documents managed into configuration" ma:internalName="Version_Id" ma:readOnly="false">
      <xsd:simpleType>
        <xsd:restriction base="dms:Text">
          <xsd:maxLength value="16"/>
        </xsd:restriction>
      </xsd:simpleType>
    </xsd:element>
    <xsd:element name="Language" ma:index="9" ma:displayName="Language" ma:default="US" ma:description="Language of the document" ma:format="Dropdown" ma:internalName="Language">
      <xsd:simpleType>
        <xsd:restriction base="dms:Choice">
          <xsd:enumeration value="CS"/>
          <xsd:enumeration value="DE"/>
          <xsd:enumeration value="ES"/>
          <xsd:enumeration value="FI"/>
          <xsd:enumeration value="FR"/>
          <xsd:enumeration value="NL"/>
          <xsd:enumeration value="PL"/>
          <xsd:enumeration value="PT"/>
          <xsd:enumeration value="RO"/>
          <xsd:enumeration value="RU"/>
          <xsd:enumeration value="UK"/>
          <xsd:enumeration value="US"/>
          <xsd:enumeration value="ZH"/>
        </xsd:restriction>
      </xsd:simpleType>
    </xsd:element>
    <xsd:element name="Document_x0020_date" ma:index="10" ma:displayName="Document date" ma:default="[today]" ma:description="Date of the document - for Manuals or Procedures, should be egal to the approval date" ma:format="DateOnly" ma:internalName="Document_x0020_date">
      <xsd:simpleType>
        <xsd:restriction base="dms:DateTime"/>
      </xsd:simpleType>
    </xsd:element>
    <xsd:element name="Origin" ma:index="11" ma:displayName="Scope" ma:default="Atos" ma:format="Dropdown" ma:internalName="Origin">
      <xsd:simpleType>
        <xsd:restriction base="dms:Choice">
          <xsd:enumeration value="Atos"/>
          <xsd:enumeration value="GD-CSS"/>
          <xsd:enumeration value="HPC-SPOX"/>
          <xsd:enumeration value="SCM"/>
          <xsd:enumeration value="SOC BBP"/>
          <xsd:enumeration value="SOC Moray"/>
          <xsd:enumeration value="MCS-Atos"/>
          <xsd:enumeration value="MCS-Avantix"/>
          <xsd:enumeration value="MCS-CVC"/>
          <xsd:enumeration value="UK - CRRT"/>
          <xsd:enumeration value="UK - Service Managment"/>
          <xsd:enumeration value="UK - Quality/GRC"/>
          <xsd:enumeration value="UK - Birmingham SOC"/>
          <xsd:enumeration value="UK - Moray SOC"/>
          <xsd:enumeration value="UK - Platforms"/>
          <xsd:enumeration value="UK - EPTM"/>
          <xsd:enumeration value="UK - WebTech"/>
          <xsd:enumeration value="UK - Business Operations"/>
          <xsd:enumeration value="UK - Projects"/>
          <xsd:enumeration value="UK - PMO/BMO"/>
          <xsd:enumeration value="UK - Sales Proposition Strategy"/>
          <xsd:enumeration value="UK - Solution Management &amp; Service Planning"/>
          <xsd:enumeration value="UK - Partner &amp; Affinity Network Management"/>
          <xsd:enumeration value="UK - Cyber Solutions Pre-Sales (New Business)"/>
          <xsd:enumeration value="UK - Cyber Solutions Pre-Sales (Existing Clients)"/>
          <xsd:enumeration value="UK - Engineering"/>
          <xsd:enumeration value="UK - Architecture"/>
          <xsd:enumeration value="UK - Technical Design Authority"/>
          <xsd:enumeration value="UK - Research &amp; Development"/>
          <xsd:enumeration value="UK - Portfolio"/>
        </xsd:restriction>
      </xsd:simpleType>
    </xsd:element>
    <xsd:element name="ISO_9K__x00a7_" ma:index="12" ma:displayName="ISO_HLS_§" ma:description="Reference to the ISO 9K chapters requirements covered by the document" ma:format="Dropdown" ma:internalName="ISO_9K__x00a7_" ma:readOnly="false">
      <xsd:simpleType>
        <xsd:restriction base="dms:Choice">
          <xsd:enumeration value="04.1 Context of the organization"/>
          <xsd:enumeration value="04.2 Stakeholders and main interested parties"/>
          <xsd:enumeration value="04.3 Scope of the Management System"/>
          <xsd:enumeration value="04.4 Management System"/>
          <xsd:enumeration value="05.1 Leadership &amp; Commitment"/>
          <xsd:enumeration value="05.1.2 Customer focus"/>
          <xsd:enumeration value="05.2 Policies"/>
          <xsd:enumeration value="05.3 Organizational roles, responsibilities and authorities"/>
          <xsd:enumeration value="06.1 Managing risks and opportunities"/>
          <xsd:enumeration value="06.2 Quality Objectives"/>
          <xsd:enumeration value="06.3 Planning of changes"/>
          <xsd:enumeration value="07.1 Resources"/>
          <xsd:enumeration value="07.1.2 People"/>
          <xsd:enumeration value="07.1.3 Infrastructure"/>
          <xsd:enumeration value="07.1.4 Environment for the operation of processes"/>
          <xsd:enumeration value="07.1.5 Monitoring and measuring resources"/>
          <xsd:enumeration value="07.1.6 Organizational knowledge"/>
          <xsd:enumeration value="07.1.6 Organizational knowledge; 7.2 Competences"/>
          <xsd:enumeration value="07.2 Competences"/>
          <xsd:enumeration value="07.3 Awareness"/>
          <xsd:enumeration value="07.4 Communication"/>
          <xsd:enumeration value="07.5 Documented information"/>
          <xsd:enumeration value="08.1 Operational Planning and Control"/>
          <xsd:enumeration value="08.2 Requirements for products and services"/>
          <xsd:enumeration value="08.3 Design and development of products and  services"/>
          <xsd:enumeration value="08.4 Control of externally provided products and services"/>
          <xsd:enumeration value="08.5 Production and service provision"/>
          <xsd:enumeration value="08.6 Release of products and services"/>
          <xsd:enumeration value="08.7 Control of NCs"/>
          <xsd:enumeration value="08.7 Control of NCs; 10.2 Nonconformity and corrective action"/>
          <xsd:enumeration value="08.7 Control of NCs; 10.2 Nonconformity and corrective action; 10.3 Continual improvement"/>
          <xsd:enumeration value="09.1 Monitoring, measurement, analysis and evaluation"/>
          <xsd:enumeration value="09.1.2 Customer Satisfaction"/>
          <xsd:enumeration value="09.2 Internal audit"/>
          <xsd:enumeration value="09.3 Management review"/>
          <xsd:enumeration value="09.4 Employee satisfaction"/>
          <xsd:enumeration value="10.2 Nonconformity and corrective action"/>
          <xsd:enumeration value="10.2 Nonconformity and corrective action; 10.3 Continual improvement"/>
          <xsd:enumeration value="10.3 Continual improvement"/>
          <xsd:enumeration value="N/A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8a6267-8cf8-4a72-bbe6-b904dc3b7ebf" elementFormDefault="qualified">
    <xsd:import namespace="http://schemas.microsoft.com/office/2006/documentManagement/types"/>
    <xsd:import namespace="http://schemas.microsoft.com/office/infopath/2007/PartnerControls"/>
    <xsd:element name="_dlc_DocId" ma:index="1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f062c3-34a3-4002-961a-d18b02cc46cf" elementFormDefault="qualified">
    <xsd:import namespace="http://schemas.microsoft.com/office/2006/documentManagement/types"/>
    <xsd:import namespace="http://schemas.microsoft.com/office/infopath/2007/PartnerControls"/>
    <xsd:element name="LockedVersions" ma:index="22" nillable="true" ma:displayName="LockedVersions" ma:hidden="true" ma:internalName="LockedVersions0" ma:readOnly="false">
      <xsd:simpleType>
        <xsd:restriction base="dms:Text"/>
      </xsd:simpleType>
    </xsd:element>
    <xsd:element name="AdvancedVersioningLimit" ma:index="23" nillable="true" ma:displayName="AdvancedVersioningLimit" ma:hidden="true" ma:internalName="AdvancedVersioningLimit0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axOccurs="1" ma:index="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9CCCCF5-A01C-40E2-814A-387F43EFFE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B9A657-8BE4-4834-A7FF-9454E74198CA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d0f062c3-34a3-4002-961a-d18b02cc46cf"/>
    <ds:schemaRef ds:uri="http://schemas.microsoft.com/office/infopath/2007/PartnerControls"/>
    <ds:schemaRef ds:uri="http://www.w3.org/XML/1998/namespace"/>
    <ds:schemaRef ds:uri="http://purl.org/dc/terms/"/>
    <ds:schemaRef ds:uri="9f8a6267-8cf8-4a72-bbe6-b904dc3b7ebf"/>
    <ds:schemaRef ds:uri="f873d230-a37f-418b-9a94-7cfa6e2977ad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169B35E-5AD4-4BFC-B663-5218F06D74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73d230-a37f-418b-9a94-7cfa6e2977ad"/>
    <ds:schemaRef ds:uri="9f8a6267-8cf8-4a72-bbe6-b904dc3b7ebf"/>
    <ds:schemaRef ds:uri="d0f062c3-34a3-4002-961a-d18b02cc46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C995C002-43C2-4BF7-BE01-8F8318C89EC1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17436</TotalTime>
  <Words>316</Words>
  <Application>Microsoft Office PowerPoint</Application>
  <PresentationFormat>Affichage à l'écran (16:9)</PresentationFormat>
  <Paragraphs>78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18" baseType="lpstr">
      <vt:lpstr>Arial</vt:lpstr>
      <vt:lpstr>Calibri</vt:lpstr>
      <vt:lpstr>Franklin Gothic Medium Cond</vt:lpstr>
      <vt:lpstr>Courier New</vt:lpstr>
      <vt:lpstr>Montserrat Light</vt:lpstr>
      <vt:lpstr>Cambria Math</vt:lpstr>
      <vt:lpstr>Montserrat</vt:lpstr>
      <vt:lpstr>Thème Office</vt:lpstr>
      <vt:lpstr>1_Conception personnalisée</vt:lpstr>
      <vt:lpstr>Réunion mensuelle  </vt:lpstr>
      <vt:lpstr>Administratif</vt:lpstr>
      <vt:lpstr>Travaux réalisés depuis la dernière réunion</vt:lpstr>
      <vt:lpstr>Travaux réalisés depuis la dernière réunion</vt:lpstr>
      <vt:lpstr>Travaux réalisés depuis la dernière réunion</vt:lpstr>
      <vt:lpstr>Travaux réalisés depuis la dernière réunion</vt:lpstr>
      <vt:lpstr>Travaux réalisés depuis la dernière réunion</vt:lpstr>
      <vt:lpstr>Travaux réalisés depuis la dernière réunion</vt:lpstr>
      <vt:lpstr>A voir</vt:lpstr>
    </vt:vector>
  </TitlesOfParts>
  <Company>Atos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Documents généraux</dc:title>
  <dc:creator>Clara Wyler</dc:creator>
  <cp:lastModifiedBy>REIHAN MAZOUZ</cp:lastModifiedBy>
  <cp:revision>639</cp:revision>
  <dcterms:created xsi:type="dcterms:W3CDTF">2017-07-20T09:59:09Z</dcterms:created>
  <dcterms:modified xsi:type="dcterms:W3CDTF">2023-11-10T08:59:53Z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-290666600</vt:i4>
  </property>
  <property fmtid="{D5CDD505-2E9C-101B-9397-08002B2CF9AE}" pid="3" name="_NewReviewCycle">
    <vt:lpwstr/>
  </property>
  <property fmtid="{D5CDD505-2E9C-101B-9397-08002B2CF9AE}" pid="4" name="_EmailSubject">
    <vt:lpwstr>Référentiel Qualité</vt:lpwstr>
  </property>
  <property fmtid="{D5CDD505-2E9C-101B-9397-08002B2CF9AE}" pid="5" name="_AuthorEmail">
    <vt:lpwstr>dounia.najah@atos.net</vt:lpwstr>
  </property>
  <property fmtid="{D5CDD505-2E9C-101B-9397-08002B2CF9AE}" pid="6" name="_AuthorEmailDisplayName">
    <vt:lpwstr>NAJAH, DOUNIA</vt:lpwstr>
  </property>
  <property fmtid="{D5CDD505-2E9C-101B-9397-08002B2CF9AE}" pid="7" name="ContentTypeId">
    <vt:lpwstr>0x0101006C68C2FF78E30D4DB1313C21102CA0E7</vt:lpwstr>
  </property>
  <property fmtid="{D5CDD505-2E9C-101B-9397-08002B2CF9AE}" pid="8" name="_dlc_DocIdItemGuid">
    <vt:lpwstr>5a54e875-1acf-4105-ac4b-e510adde7744</vt:lpwstr>
  </property>
  <property fmtid="{D5CDD505-2E9C-101B-9397-08002B2CF9AE}" pid="9" name="MSIP_Label_e463cba9-5f6c-478d-9329-7b2295e4e8ed_Enabled">
    <vt:lpwstr>true</vt:lpwstr>
  </property>
  <property fmtid="{D5CDD505-2E9C-101B-9397-08002B2CF9AE}" pid="10" name="MSIP_Label_e463cba9-5f6c-478d-9329-7b2295e4e8ed_SetDate">
    <vt:lpwstr>2022-02-08T09:34:29Z</vt:lpwstr>
  </property>
  <property fmtid="{D5CDD505-2E9C-101B-9397-08002B2CF9AE}" pid="11" name="MSIP_Label_e463cba9-5f6c-478d-9329-7b2295e4e8ed_Method">
    <vt:lpwstr>Standard</vt:lpwstr>
  </property>
  <property fmtid="{D5CDD505-2E9C-101B-9397-08002B2CF9AE}" pid="12" name="MSIP_Label_e463cba9-5f6c-478d-9329-7b2295e4e8ed_Name">
    <vt:lpwstr>All Employees_2</vt:lpwstr>
  </property>
  <property fmtid="{D5CDD505-2E9C-101B-9397-08002B2CF9AE}" pid="13" name="MSIP_Label_e463cba9-5f6c-478d-9329-7b2295e4e8ed_SiteId">
    <vt:lpwstr>33440fc6-b7c7-412c-bb73-0e70b0198d5a</vt:lpwstr>
  </property>
  <property fmtid="{D5CDD505-2E9C-101B-9397-08002B2CF9AE}" pid="14" name="MSIP_Label_e463cba9-5f6c-478d-9329-7b2295e4e8ed_ActionId">
    <vt:lpwstr>9770cb74-664f-41a2-b7f1-6a1a524c4137</vt:lpwstr>
  </property>
  <property fmtid="{D5CDD505-2E9C-101B-9397-08002B2CF9AE}" pid="15" name="MSIP_Label_e463cba9-5f6c-478d-9329-7b2295e4e8ed_ContentBits">
    <vt:lpwstr>0</vt:lpwstr>
  </property>
</Properties>
</file>