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42"/>
  </p:notesMasterIdLst>
  <p:sldIdLst>
    <p:sldId id="256" r:id="rId2"/>
    <p:sldId id="1034" r:id="rId3"/>
    <p:sldId id="834" r:id="rId4"/>
    <p:sldId id="837" r:id="rId5"/>
    <p:sldId id="838" r:id="rId6"/>
    <p:sldId id="1051" r:id="rId7"/>
    <p:sldId id="1066" r:id="rId8"/>
    <p:sldId id="1044" r:id="rId9"/>
    <p:sldId id="1053" r:id="rId10"/>
    <p:sldId id="1054" r:id="rId11"/>
    <p:sldId id="1069" r:id="rId12"/>
    <p:sldId id="1070" r:id="rId13"/>
    <p:sldId id="1071" r:id="rId14"/>
    <p:sldId id="1072" r:id="rId15"/>
    <p:sldId id="1073" r:id="rId16"/>
    <p:sldId id="1075" r:id="rId17"/>
    <p:sldId id="1074" r:id="rId18"/>
    <p:sldId id="1076" r:id="rId19"/>
    <p:sldId id="1077" r:id="rId20"/>
    <p:sldId id="1081" r:id="rId21"/>
    <p:sldId id="1055" r:id="rId22"/>
    <p:sldId id="1065" r:id="rId23"/>
    <p:sldId id="1067" r:id="rId24"/>
    <p:sldId id="1082" r:id="rId25"/>
    <p:sldId id="1084" r:id="rId26"/>
    <p:sldId id="1083" r:id="rId27"/>
    <p:sldId id="1062" r:id="rId28"/>
    <p:sldId id="1063" r:id="rId29"/>
    <p:sldId id="1041" r:id="rId30"/>
    <p:sldId id="1007" r:id="rId31"/>
    <p:sldId id="941" r:id="rId32"/>
    <p:sldId id="1078" r:id="rId33"/>
    <p:sldId id="1080" r:id="rId34"/>
    <p:sldId id="1079" r:id="rId35"/>
    <p:sldId id="1086" r:id="rId36"/>
    <p:sldId id="1087" r:id="rId37"/>
    <p:sldId id="1088" r:id="rId38"/>
    <p:sldId id="1089" r:id="rId39"/>
    <p:sldId id="1085" r:id="rId40"/>
    <p:sldId id="265" r:id="rId4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108B0AB1-5330-4704-ABAC-1A499CF75CB6}">
          <p14:sldIdLst>
            <p14:sldId id="256"/>
            <p14:sldId id="1034"/>
            <p14:sldId id="834"/>
            <p14:sldId id="837"/>
            <p14:sldId id="838"/>
            <p14:sldId id="1051"/>
            <p14:sldId id="1066"/>
            <p14:sldId id="1044"/>
            <p14:sldId id="1053"/>
            <p14:sldId id="1054"/>
            <p14:sldId id="1069"/>
            <p14:sldId id="1070"/>
            <p14:sldId id="1071"/>
            <p14:sldId id="1072"/>
            <p14:sldId id="1073"/>
            <p14:sldId id="1075"/>
            <p14:sldId id="1074"/>
            <p14:sldId id="1076"/>
            <p14:sldId id="1077"/>
            <p14:sldId id="1081"/>
            <p14:sldId id="1055"/>
            <p14:sldId id="1065"/>
            <p14:sldId id="1067"/>
            <p14:sldId id="1082"/>
            <p14:sldId id="1084"/>
            <p14:sldId id="1083"/>
            <p14:sldId id="1062"/>
            <p14:sldId id="1063"/>
            <p14:sldId id="1041"/>
            <p14:sldId id="1007"/>
            <p14:sldId id="941"/>
            <p14:sldId id="1078"/>
            <p14:sldId id="1080"/>
            <p14:sldId id="1079"/>
            <p14:sldId id="1086"/>
            <p14:sldId id="1087"/>
            <p14:sldId id="1088"/>
            <p14:sldId id="1089"/>
            <p14:sldId id="1085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2DD929-C38B-45A6-962E-1EBA2791B302}" v="33" dt="2021-11-13T20:37:07.189"/>
    <p1510:client id="{4FCC9DA1-0AC8-B430-C1B0-F63788ADAB7C}" v="1075" dt="2021-10-20T14:57:57.038"/>
    <p1510:client id="{9CBFD04C-DA5D-1841-5F8C-03240EDEE029}" v="72" dt="2021-10-21T12:49:46.746"/>
    <p1510:client id="{BACED121-ADC4-46B2-8BE5-1BB218B792CD}" v="1642" dt="2021-10-19T15:23:54.314"/>
    <p1510:client id="{F12A16FE-4233-36E6-2273-9C9CC497A917}" v="277" dt="2021-10-21T08:00:37.4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9" autoAdjust="0"/>
    <p:restoredTop sz="83188" autoAdjust="0"/>
  </p:normalViewPr>
  <p:slideViewPr>
    <p:cSldViewPr snapToGrid="0">
      <p:cViewPr varScale="1">
        <p:scale>
          <a:sx n="97" d="100"/>
          <a:sy n="97" d="100"/>
        </p:scale>
        <p:origin x="8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6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C3EA6-CC14-4455-B22E-ABD39BEAC96B}" type="datetimeFigureOut">
              <a:rPr lang="fr-FR"/>
              <a:t>02/03/2023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20547-C34C-4519-8D6B-C40F75DA7DD4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730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266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Travail avec valeurs exactes de </a:t>
            </a:r>
            <a:r>
              <a:rPr lang="el-GR" sz="1800" b="0" baseline="0" dirty="0" smtClean="0">
                <a:cs typeface="Calibri" panose="020F0502020204030204"/>
                <a:sym typeface="Wingdings" panose="05000000000000000000" pitchFamily="2" charset="2"/>
              </a:rPr>
              <a:t>θ</a:t>
            </a:r>
            <a:endParaRPr lang="fr-FR" sz="1800" b="0" baseline="0" dirty="0" smtClean="0">
              <a:cs typeface="Calibri" panose="020F0502020204030204"/>
              <a:sym typeface="Wingdings" panose="05000000000000000000" pitchFamily="2" charset="2"/>
            </a:endParaRPr>
          </a:p>
          <a:p>
            <a:r>
              <a:rPr lang="fr-FR" sz="1800" b="1" baseline="0" smtClean="0">
                <a:cs typeface="Calibri" panose="020F0502020204030204"/>
                <a:sym typeface="Wingdings" panose="05000000000000000000" pitchFamily="2" charset="2"/>
              </a:rPr>
              <a:t>D1-d2 </a:t>
            </a:r>
            <a:r>
              <a:rPr lang="fr-FR" sz="1800" b="1" baseline="0" dirty="0" smtClean="0">
                <a:cs typeface="Calibri" panose="020F0502020204030204"/>
                <a:sym typeface="Wingdings" panose="05000000000000000000" pitchFamily="2" charset="2"/>
              </a:rPr>
              <a:t>= 28,75mm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. = </a:t>
            </a:r>
            <a:r>
              <a:rPr lang="el-GR" sz="1800" b="0" baseline="0" dirty="0" smtClean="0">
                <a:cs typeface="Calibri" panose="020F0502020204030204"/>
                <a:sym typeface="Wingdings" panose="05000000000000000000" pitchFamily="2" charset="2"/>
              </a:rPr>
              <a:t>λ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/2 à 5,2 GHz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8527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Travail avec valeurs exactes de </a:t>
            </a:r>
            <a:r>
              <a:rPr lang="el-GR" sz="1800" b="0" baseline="0" dirty="0" smtClean="0">
                <a:cs typeface="Calibri" panose="020F0502020204030204"/>
                <a:sym typeface="Wingdings" panose="05000000000000000000" pitchFamily="2" charset="2"/>
              </a:rPr>
              <a:t>θ</a:t>
            </a:r>
            <a:endParaRPr lang="fr-FR" sz="1800" b="0" baseline="0" dirty="0" smtClean="0">
              <a:cs typeface="Calibri" panose="020F0502020204030204"/>
              <a:sym typeface="Wingdings" panose="05000000000000000000" pitchFamily="2" charset="2"/>
            </a:endParaRPr>
          </a:p>
          <a:p>
            <a:r>
              <a:rPr lang="fr-FR" sz="1800" b="1" baseline="0" dirty="0" smtClean="0">
                <a:cs typeface="Calibri" panose="020F0502020204030204"/>
                <a:sym typeface="Wingdings" panose="05000000000000000000" pitchFamily="2" charset="2"/>
              </a:rPr>
              <a:t>D1-d2 </a:t>
            </a:r>
            <a:r>
              <a:rPr lang="fr-FR" sz="1800" b="1" baseline="0" dirty="0" smtClean="0">
                <a:cs typeface="Calibri" panose="020F0502020204030204"/>
                <a:sym typeface="Wingdings" panose="05000000000000000000" pitchFamily="2" charset="2"/>
              </a:rPr>
              <a:t>= </a:t>
            </a:r>
            <a:r>
              <a:rPr lang="fr-FR" sz="1800" b="1" baseline="0" dirty="0" smtClean="0">
                <a:cs typeface="Calibri" panose="020F0502020204030204"/>
                <a:sym typeface="Wingdings" panose="05000000000000000000" pitchFamily="2" charset="2"/>
              </a:rPr>
              <a:t>18,4mm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. = </a:t>
            </a:r>
            <a:r>
              <a:rPr lang="el-GR" sz="1800" b="0" baseline="0" dirty="0" smtClean="0">
                <a:cs typeface="Calibri" panose="020F0502020204030204"/>
                <a:sym typeface="Wingdings" panose="05000000000000000000" pitchFamily="2" charset="2"/>
              </a:rPr>
              <a:t>λ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/2 à 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8,15 GHz</a:t>
            </a:r>
          </a:p>
          <a:p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On est pas ambigu jusqu’à 8GHz via ces distances, mais robustesse au bruit moins élevée (voir </a:t>
            </a:r>
            <a:r>
              <a:rPr lang="fr-FR" sz="1800" b="0" baseline="0" dirty="0" err="1" smtClean="0">
                <a:cs typeface="Calibri" panose="020F0502020204030204"/>
                <a:sym typeface="Wingdings" panose="05000000000000000000" pitchFamily="2" charset="2"/>
              </a:rPr>
              <a:t>slide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 suivantes/annexe)</a:t>
            </a:r>
            <a:endParaRPr lang="fr-FR" sz="1800" b="0" baseline="0" dirty="0" smtClean="0">
              <a:cs typeface="Calibri" panose="020F0502020204030204"/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886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b="0" baseline="0" dirty="0" smtClean="0">
              <a:cs typeface="Calibri" panose="020F0502020204030204"/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9508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Correct de mettre BCR avec </a:t>
            </a:r>
            <a:r>
              <a:rPr lang="fr-FR" sz="1800" b="0" baseline="0" dirty="0" err="1" smtClean="0">
                <a:cs typeface="Calibri" panose="020F0502020204030204"/>
                <a:sym typeface="Wingdings" panose="05000000000000000000" pitchFamily="2" charset="2"/>
              </a:rPr>
              <a:t>interféro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 corrélative ? (puisque 0° erreur </a:t>
            </a:r>
            <a:r>
              <a:rPr lang="fr-FR" sz="1800" b="0" baseline="0" smtClean="0">
                <a:cs typeface="Calibri" panose="020F0502020204030204"/>
                <a:sym typeface="Wingdings" panose="05000000000000000000" pitchFamily="2" charset="2"/>
              </a:rPr>
              <a:t>précision meilleur que BCR)</a:t>
            </a:r>
            <a:endParaRPr lang="fr-FR" sz="1800" b="0" baseline="0" dirty="0" smtClean="0">
              <a:cs typeface="Calibri" panose="020F0502020204030204"/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483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Correct de mettre BCR avec </a:t>
            </a:r>
            <a:r>
              <a:rPr lang="fr-FR" sz="1800" b="0" baseline="0" dirty="0" err="1" smtClean="0">
                <a:cs typeface="Calibri" panose="020F0502020204030204"/>
                <a:sym typeface="Wingdings" panose="05000000000000000000" pitchFamily="2" charset="2"/>
              </a:rPr>
              <a:t>interféro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 corrélative ? (puisque 0° erreur précision meilleur que BCR)</a:t>
            </a:r>
            <a:endParaRPr lang="fr-FR" sz="1800" b="0" baseline="0" dirty="0" smtClean="0">
              <a:cs typeface="Calibri" panose="020F0502020204030204"/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2904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Correct de mettre BCR avec </a:t>
            </a:r>
            <a:r>
              <a:rPr lang="fr-FR" sz="1800" b="0" baseline="0" dirty="0" err="1" smtClean="0">
                <a:cs typeface="Calibri" panose="020F0502020204030204"/>
                <a:sym typeface="Wingdings" panose="05000000000000000000" pitchFamily="2" charset="2"/>
              </a:rPr>
              <a:t>interféro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 corrélative ? (puisque 0° erreur précision meilleur que BCR)</a:t>
            </a:r>
            <a:endParaRPr lang="fr-FR" sz="1800" b="0" baseline="0" dirty="0" smtClean="0">
              <a:cs typeface="Calibri" panose="020F0502020204030204"/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835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baseline="0" dirty="0" err="1" smtClean="0">
                <a:cs typeface="Calibri" panose="020F0502020204030204"/>
                <a:sym typeface="Wingdings" panose="05000000000000000000" pitchFamily="2" charset="2"/>
              </a:rPr>
              <a:t>Interféro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 corrélative : points « ambigu » vers 1,5 GHz : plutôt dû à erreur précision sur bords antenne, voir annexe</a:t>
            </a:r>
            <a:endParaRPr lang="fr-FR" sz="1800" b="0" baseline="0" dirty="0" smtClean="0">
              <a:cs typeface="Calibri" panose="020F0502020204030204"/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8283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baseline="0" dirty="0" err="1" smtClean="0">
                <a:cs typeface="Calibri" panose="020F0502020204030204"/>
                <a:sym typeface="Wingdings" panose="05000000000000000000" pitchFamily="2" charset="2"/>
              </a:rPr>
              <a:t>Interféro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 corrélative : points « ambigu » vers 1,5 GHz : plutôt dû à erreur précision sur bords antenne, voir annexe</a:t>
            </a:r>
          </a:p>
          <a:p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Avec d1=1,25*d2, on est + robuste au bruit mais il y a + de points ambigus sur les bords de l’antenne (voir annexe)</a:t>
            </a:r>
            <a:endParaRPr lang="fr-FR" sz="1800" b="0" baseline="0" dirty="0" smtClean="0">
              <a:cs typeface="Calibri" panose="020F0502020204030204"/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6691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 smtClean="0">
                <a:cs typeface="Calibri" panose="020F0502020204030204"/>
              </a:rPr>
              <a:t>Lien</a:t>
            </a:r>
            <a:r>
              <a:rPr lang="fr-FR" sz="1800" baseline="0" dirty="0" smtClean="0">
                <a:cs typeface="Calibri" panose="020F0502020204030204"/>
              </a:rPr>
              <a:t> </a:t>
            </a:r>
            <a:r>
              <a:rPr lang="fr-FR" sz="1800" b="1" baseline="0" dirty="0" smtClean="0">
                <a:cs typeface="Calibri" panose="020F0502020204030204"/>
              </a:rPr>
              <a:t>temporel-phase</a:t>
            </a:r>
            <a:r>
              <a:rPr lang="fr-FR" sz="1800" baseline="0" dirty="0" smtClean="0">
                <a:cs typeface="Calibri" panose="020F0502020204030204"/>
              </a:rPr>
              <a:t> : </a:t>
            </a:r>
            <a:r>
              <a:rPr lang="el-GR" sz="1800" baseline="0" dirty="0" smtClean="0">
                <a:cs typeface="Calibri" panose="020F0502020204030204"/>
              </a:rPr>
              <a:t>Ψ</a:t>
            </a:r>
            <a:r>
              <a:rPr lang="fr-FR" sz="1800" baseline="0" dirty="0" smtClean="0">
                <a:cs typeface="Calibri" panose="020F0502020204030204"/>
              </a:rPr>
              <a:t> = 2*pi*f*t = 2*pi*f*d*sin(</a:t>
            </a:r>
            <a:r>
              <a:rPr lang="el-GR" sz="1800" baseline="0" dirty="0" smtClean="0">
                <a:cs typeface="Calibri" panose="020F0502020204030204"/>
              </a:rPr>
              <a:t>θ</a:t>
            </a:r>
            <a:r>
              <a:rPr lang="fr-FR" sz="1800" baseline="0" dirty="0" smtClean="0">
                <a:cs typeface="Calibri" panose="020F0502020204030204"/>
              </a:rPr>
              <a:t>)/c</a:t>
            </a:r>
          </a:p>
          <a:p>
            <a:r>
              <a:rPr lang="fr-FR" sz="1800" b="0" baseline="0" dirty="0" smtClean="0">
                <a:cs typeface="Calibri" panose="020F0502020204030204"/>
              </a:rPr>
              <a:t>Question</a:t>
            </a:r>
            <a:r>
              <a:rPr lang="fr-FR" sz="1800" baseline="0" dirty="0" smtClean="0">
                <a:cs typeface="Calibri" panose="020F0502020204030204"/>
              </a:rPr>
              <a:t> : pk utilise pas direct lien angle et temps ? (éviter </a:t>
            </a:r>
            <a:r>
              <a:rPr lang="fr-FR" sz="1800" baseline="0" dirty="0" err="1" smtClean="0">
                <a:cs typeface="Calibri" panose="020F0502020204030204"/>
              </a:rPr>
              <a:t>ambiguité</a:t>
            </a:r>
            <a:r>
              <a:rPr lang="fr-FR" sz="1800" baseline="0" dirty="0" smtClean="0">
                <a:cs typeface="Calibri" panose="020F0502020204030204"/>
              </a:rPr>
              <a:t>) </a:t>
            </a:r>
            <a:r>
              <a:rPr lang="fr-FR" sz="1800" baseline="0" dirty="0" smtClean="0">
                <a:cs typeface="Calibri" panose="020F0502020204030204"/>
                <a:sym typeface="Wingdings" panose="05000000000000000000" pitchFamily="2" charset="2"/>
              </a:rPr>
              <a:t> car </a:t>
            </a:r>
            <a:r>
              <a:rPr lang="fr-FR" sz="1800" baseline="0" dirty="0" err="1" smtClean="0">
                <a:cs typeface="Calibri" panose="020F0502020204030204"/>
                <a:sym typeface="Wingdings" panose="05000000000000000000" pitchFamily="2" charset="2"/>
              </a:rPr>
              <a:t>interféro</a:t>
            </a:r>
            <a:r>
              <a:rPr lang="fr-FR" sz="1800" baseline="0" dirty="0" smtClean="0">
                <a:cs typeface="Calibri" panose="020F0502020204030204"/>
                <a:sym typeface="Wingdings" panose="05000000000000000000" pitchFamily="2" charset="2"/>
              </a:rPr>
              <a:t> moins temps de calcul (hardware) que </a:t>
            </a:r>
            <a:r>
              <a:rPr lang="fr-FR" sz="1800" b="1" baseline="0" dirty="0" smtClean="0">
                <a:cs typeface="Calibri" panose="020F0502020204030204"/>
                <a:sym typeface="Wingdings" panose="05000000000000000000" pitchFamily="2" charset="2"/>
              </a:rPr>
              <a:t>TDOA (bon RMS nécessite précision temps 10ps)</a:t>
            </a:r>
            <a:r>
              <a:rPr lang="fr-FR" sz="1800" baseline="0" dirty="0" smtClean="0">
                <a:cs typeface="Calibri" panose="020F0502020204030204"/>
                <a:sym typeface="Wingdings" panose="05000000000000000000" pitchFamily="2" charset="2"/>
              </a:rPr>
              <a:t>, et </a:t>
            </a:r>
            <a:r>
              <a:rPr lang="fr-FR" sz="1800" baseline="0" dirty="0" err="1" smtClean="0">
                <a:cs typeface="Calibri" panose="020F0502020204030204"/>
                <a:sym typeface="Wingdings" panose="05000000000000000000" pitchFamily="2" charset="2"/>
              </a:rPr>
              <a:t>interféro</a:t>
            </a:r>
            <a:r>
              <a:rPr lang="fr-FR" sz="1800" baseline="0" dirty="0" smtClean="0">
                <a:cs typeface="Calibri" panose="020F0502020204030204"/>
                <a:sym typeface="Wingdings" panose="05000000000000000000" pitchFamily="2" charset="2"/>
              </a:rPr>
              <a:t> peut estimer AOA de plusieurs signaux en même temps</a:t>
            </a:r>
            <a:endParaRPr lang="fr-FR" sz="1800" dirty="0" smtClean="0">
              <a:cs typeface="Calibri" panose="020F0502020204030204"/>
            </a:endParaRPr>
          </a:p>
          <a:p>
            <a:r>
              <a:rPr lang="fr-FR" sz="1800" dirty="0" smtClean="0">
                <a:cs typeface="Calibri" panose="020F0502020204030204"/>
              </a:rPr>
              <a:t>Normalement même décalage temporel quel que soit la fréquence (dépend condition atmosphérique (</a:t>
            </a:r>
            <a:r>
              <a:rPr lang="fr-FR" sz="1800" b="1" dirty="0" smtClean="0">
                <a:cs typeface="Calibri" panose="020F0502020204030204"/>
              </a:rPr>
              <a:t>diffraction pluie</a:t>
            </a:r>
            <a:r>
              <a:rPr lang="fr-FR" sz="1800" dirty="0" smtClean="0">
                <a:cs typeface="Calibri" panose="020F0502020204030204"/>
              </a:rPr>
              <a:t>),</a:t>
            </a:r>
            <a:r>
              <a:rPr lang="fr-FR" sz="1800" baseline="0" dirty="0" smtClean="0">
                <a:cs typeface="Calibri" panose="020F0502020204030204"/>
              </a:rPr>
              <a:t> </a:t>
            </a:r>
            <a:r>
              <a:rPr lang="fr-FR" sz="1800" b="1" baseline="0" dirty="0" smtClean="0">
                <a:cs typeface="Calibri" panose="020F0502020204030204"/>
              </a:rPr>
              <a:t>température</a:t>
            </a:r>
            <a:r>
              <a:rPr lang="fr-FR" sz="1800" baseline="0" dirty="0" smtClean="0">
                <a:cs typeface="Calibri" panose="020F0502020204030204"/>
              </a:rPr>
              <a:t> (modifie </a:t>
            </a:r>
            <a:r>
              <a:rPr lang="fr-FR" sz="1800" baseline="0" dirty="0" err="1" smtClean="0">
                <a:cs typeface="Calibri" panose="020F0502020204030204"/>
              </a:rPr>
              <a:t>espilon</a:t>
            </a:r>
            <a:r>
              <a:rPr lang="fr-FR" sz="1800" baseline="0" dirty="0" smtClean="0">
                <a:cs typeface="Calibri" panose="020F0502020204030204"/>
              </a:rPr>
              <a:t> air)…)</a:t>
            </a:r>
          </a:p>
          <a:p>
            <a:r>
              <a:rPr lang="fr-FR" sz="1800" baseline="0" dirty="0" smtClean="0">
                <a:cs typeface="Calibri" panose="020F0502020204030204"/>
              </a:rPr>
              <a:t>Le </a:t>
            </a:r>
            <a:r>
              <a:rPr lang="fr-FR" sz="1800" b="1" baseline="0" dirty="0" smtClean="0">
                <a:cs typeface="Calibri" panose="020F0502020204030204"/>
              </a:rPr>
              <a:t>radôme</a:t>
            </a:r>
            <a:r>
              <a:rPr lang="fr-FR" sz="1800" baseline="0" dirty="0" smtClean="0">
                <a:cs typeface="Calibri" panose="020F0502020204030204"/>
              </a:rPr>
              <a:t> peut aussi avoir un impact sur l’estimation délai temporel (mais aussi phase…)</a:t>
            </a:r>
          </a:p>
          <a:p>
            <a:r>
              <a:rPr lang="fr-FR" sz="1800" dirty="0" smtClean="0"/>
              <a:t>Possible de repérer ce décalage temporel via FPGA.</a:t>
            </a:r>
          </a:p>
          <a:p>
            <a:r>
              <a:rPr lang="fr-FR" sz="1800" dirty="0" smtClean="0"/>
              <a:t>Pas de décalage temporel pour </a:t>
            </a:r>
            <a:r>
              <a:rPr lang="el-GR" sz="1800" dirty="0" smtClean="0"/>
              <a:t>θ</a:t>
            </a:r>
            <a:r>
              <a:rPr lang="fr-FR" sz="1800" dirty="0" smtClean="0"/>
              <a:t>=0° (n=0 en théorie)</a:t>
            </a:r>
            <a:endParaRPr lang="fr-FR" sz="1800" b="1" dirty="0" smtClean="0">
              <a:cs typeface="Calibri" panose="020F0502020204030204"/>
            </a:endParaRPr>
          </a:p>
          <a:p>
            <a:endParaRPr lang="fr-FR" sz="180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905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 smtClean="0">
                <a:cs typeface="Calibri" panose="020F0502020204030204"/>
              </a:rPr>
              <a:t>Lien</a:t>
            </a:r>
            <a:r>
              <a:rPr lang="fr-FR" sz="1800" baseline="0" dirty="0" smtClean="0">
                <a:cs typeface="Calibri" panose="020F0502020204030204"/>
              </a:rPr>
              <a:t> </a:t>
            </a:r>
            <a:r>
              <a:rPr lang="fr-FR" sz="1800" b="1" baseline="0" dirty="0" smtClean="0">
                <a:cs typeface="Calibri" panose="020F0502020204030204"/>
              </a:rPr>
              <a:t>temporel-phase</a:t>
            </a:r>
            <a:r>
              <a:rPr lang="fr-FR" sz="1800" baseline="0" dirty="0" smtClean="0">
                <a:cs typeface="Calibri" panose="020F0502020204030204"/>
              </a:rPr>
              <a:t> : </a:t>
            </a:r>
            <a:r>
              <a:rPr lang="el-GR" sz="1800" baseline="0" dirty="0" smtClean="0">
                <a:cs typeface="Calibri" panose="020F0502020204030204"/>
              </a:rPr>
              <a:t>Ψ</a:t>
            </a:r>
            <a:r>
              <a:rPr lang="fr-FR" sz="1800" baseline="0" dirty="0" smtClean="0">
                <a:cs typeface="Calibri" panose="020F0502020204030204"/>
              </a:rPr>
              <a:t> = 2*pi*f*t = 2*pi*f*d*sin(</a:t>
            </a:r>
            <a:r>
              <a:rPr lang="el-GR" sz="1800" baseline="0" dirty="0" smtClean="0">
                <a:cs typeface="Calibri" panose="020F0502020204030204"/>
              </a:rPr>
              <a:t>θ</a:t>
            </a:r>
            <a:r>
              <a:rPr lang="fr-FR" sz="1800" baseline="0" dirty="0" smtClean="0">
                <a:cs typeface="Calibri" panose="020F0502020204030204"/>
              </a:rPr>
              <a:t>)/c</a:t>
            </a:r>
          </a:p>
          <a:p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Permet de trouver t </a:t>
            </a:r>
            <a:r>
              <a:rPr lang="fr-FR" sz="1800" b="1" baseline="0" dirty="0" smtClean="0">
                <a:cs typeface="Calibri" panose="020F0502020204030204"/>
                <a:sym typeface="Wingdings" panose="05000000000000000000" pitchFamily="2" charset="2"/>
              </a:rPr>
              <a:t>= </a:t>
            </a:r>
            <a:r>
              <a:rPr lang="el-GR" sz="1800" baseline="0" dirty="0" smtClean="0">
                <a:cs typeface="Calibri" panose="020F0502020204030204"/>
              </a:rPr>
              <a:t>Ψ</a:t>
            </a:r>
            <a:r>
              <a:rPr lang="fr-FR" sz="1800" baseline="0" dirty="0" smtClean="0">
                <a:cs typeface="Calibri" panose="020F0502020204030204"/>
              </a:rPr>
              <a:t>/(2pi*f), mais phase ambigu</a:t>
            </a:r>
            <a:endParaRPr lang="fr-FR" sz="1800" b="1" dirty="0" smtClean="0">
              <a:cs typeface="Calibri" panose="020F0502020204030204"/>
            </a:endParaRPr>
          </a:p>
          <a:p>
            <a:r>
              <a:rPr lang="fr-FR" sz="1800" dirty="0" smtClean="0">
                <a:cs typeface="Calibri" panose="020F0502020204030204"/>
              </a:rPr>
              <a:t>Avec TDOA nécessite précision &lt; 25ps pour aller jusqu’à 40 GHz</a:t>
            </a:r>
          </a:p>
          <a:p>
            <a:r>
              <a:rPr lang="fr-FR" sz="1800" b="1" dirty="0" smtClean="0">
                <a:cs typeface="Calibri" panose="020F0502020204030204"/>
              </a:rPr>
              <a:t>Pour trouver n </a:t>
            </a:r>
            <a:r>
              <a:rPr lang="fr-FR" sz="1800" dirty="0" smtClean="0">
                <a:cs typeface="Calibri" panose="020F0502020204030204"/>
              </a:rPr>
              <a:t>: nécessite moins de précision que pour trouver </a:t>
            </a:r>
            <a:r>
              <a:rPr lang="el-GR" sz="1800" dirty="0" smtClean="0">
                <a:cs typeface="Calibri" panose="020F0502020204030204"/>
              </a:rPr>
              <a:t>θ</a:t>
            </a:r>
            <a:r>
              <a:rPr lang="fr-FR" sz="1800" dirty="0" smtClean="0">
                <a:cs typeface="Calibri" panose="020F0502020204030204"/>
              </a:rPr>
              <a:t> directement</a:t>
            </a:r>
            <a:r>
              <a:rPr lang="fr-FR" sz="1800" baseline="0" dirty="0" smtClean="0">
                <a:cs typeface="Calibri" panose="020F0502020204030204"/>
              </a:rPr>
              <a:t> via le temps mesuré ?</a:t>
            </a:r>
            <a:endParaRPr lang="fr-FR" sz="180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05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baseline="0" dirty="0">
                <a:cs typeface="Calibri" panose="020F0502020204030204"/>
              </a:rPr>
              <a:t>Min À 1 GHz : -6dB ; -10dB à partir de 1,1 GHz</a:t>
            </a:r>
          </a:p>
          <a:p>
            <a:r>
              <a:rPr lang="fr-FR" sz="1800" b="0" baseline="0" dirty="0">
                <a:cs typeface="Calibri" panose="020F0502020204030204"/>
              </a:rPr>
              <a:t>D1 : 1-3</a:t>
            </a:r>
          </a:p>
          <a:p>
            <a:r>
              <a:rPr lang="fr-FR" sz="1800" b="0" baseline="0" dirty="0">
                <a:cs typeface="Calibri" panose="020F0502020204030204"/>
              </a:rPr>
              <a:t>D2 : 1-2</a:t>
            </a:r>
          </a:p>
          <a:p>
            <a:r>
              <a:rPr lang="fr-FR" sz="1800" b="0" baseline="0" dirty="0">
                <a:cs typeface="Calibri" panose="020F0502020204030204"/>
              </a:rPr>
              <a:t>Essayer d’autres disposition panneau par la suite ? (triangle, circulaire…)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7860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 smtClean="0">
                <a:cs typeface="Calibri" panose="020F0502020204030204"/>
              </a:rPr>
              <a:t>SI on arrive à trouver n on a besoin que</a:t>
            </a:r>
            <a:r>
              <a:rPr lang="fr-FR" sz="1800" baseline="0" dirty="0" smtClean="0">
                <a:cs typeface="Calibri" panose="020F0502020204030204"/>
              </a:rPr>
              <a:t> de 2 antennes.</a:t>
            </a:r>
            <a:endParaRPr lang="fr-FR" sz="1800" dirty="0" smtClean="0">
              <a:cs typeface="Calibri" panose="020F0502020204030204"/>
            </a:endParaRPr>
          </a:p>
          <a:p>
            <a:r>
              <a:rPr lang="fr-FR" sz="1800" dirty="0" smtClean="0">
                <a:cs typeface="Calibri" panose="020F0502020204030204"/>
              </a:rPr>
              <a:t>Indépendant de la fréquence porteuse ?</a:t>
            </a:r>
            <a:endParaRPr lang="fr-FR" sz="180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6263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dirty="0" smtClean="0">
                <a:cs typeface="Calibri" panose="020F0502020204030204"/>
              </a:rPr>
              <a:t>Question</a:t>
            </a:r>
            <a:r>
              <a:rPr lang="fr-FR" sz="1800" b="1" baseline="0" dirty="0" smtClean="0">
                <a:cs typeface="Calibri" panose="020F0502020204030204"/>
              </a:rPr>
              <a:t> : en pratique le décalage temporel est lié à la distance entre éléments. Comment connaitre ce décalage ? Fait inter corrélation dès qu’on reçoit </a:t>
            </a:r>
            <a:r>
              <a:rPr lang="fr-FR" sz="1800" b="1" baseline="0" smtClean="0">
                <a:cs typeface="Calibri" panose="020F0502020204030204"/>
              </a:rPr>
              <a:t>un signal ?</a:t>
            </a:r>
            <a:endParaRPr lang="fr-FR" sz="1800" b="1" dirty="0" smtClean="0">
              <a:cs typeface="Calibri" panose="020F0502020204030204"/>
            </a:endParaRPr>
          </a:p>
          <a:p>
            <a:r>
              <a:rPr lang="fr-FR" sz="1800" b="1" dirty="0" smtClean="0">
                <a:cs typeface="Calibri" panose="020F0502020204030204"/>
              </a:rPr>
              <a:t>Nécessaire de connaitre Fe et FI en pratique </a:t>
            </a:r>
            <a:r>
              <a:rPr lang="fr-FR" sz="1800" dirty="0" smtClean="0">
                <a:cs typeface="Calibri" panose="020F0502020204030204"/>
                <a:sym typeface="Wingdings" panose="05000000000000000000" pitchFamily="2" charset="2"/>
              </a:rPr>
              <a:t> OK ?</a:t>
            </a:r>
            <a:endParaRPr lang="fr-FR" sz="1800" dirty="0" smtClean="0">
              <a:cs typeface="Calibri" panose="020F0502020204030204"/>
            </a:endParaRPr>
          </a:p>
          <a:p>
            <a:r>
              <a:rPr lang="fr-FR" sz="1800" dirty="0" smtClean="0">
                <a:cs typeface="Calibri" panose="020F0502020204030204"/>
              </a:rPr>
              <a:t>FI = 50 kHz</a:t>
            </a:r>
          </a:p>
          <a:p>
            <a:r>
              <a:rPr lang="fr-FR" sz="1800" dirty="0" smtClean="0">
                <a:cs typeface="Calibri" panose="020F0502020204030204"/>
              </a:rPr>
              <a:t>Signal arrive sur antenne 1,</a:t>
            </a:r>
            <a:r>
              <a:rPr lang="fr-FR" sz="1800" baseline="0" dirty="0" smtClean="0">
                <a:cs typeface="Calibri" panose="020F0502020204030204"/>
              </a:rPr>
              <a:t> puis 3 et enfin 2</a:t>
            </a:r>
            <a:endParaRPr lang="fr-FR" sz="1800" dirty="0" smtClean="0">
              <a:cs typeface="Calibri" panose="020F0502020204030204"/>
            </a:endParaRPr>
          </a:p>
          <a:p>
            <a:r>
              <a:rPr lang="fr-FR" sz="1800" dirty="0" smtClean="0">
                <a:cs typeface="Calibri" panose="020F0502020204030204"/>
              </a:rPr>
              <a:t>Fréquence échantillonnage de 800</a:t>
            </a:r>
            <a:r>
              <a:rPr lang="fr-FR" sz="1800" baseline="0" dirty="0" smtClean="0">
                <a:cs typeface="Calibri" panose="020F0502020204030204"/>
              </a:rPr>
              <a:t>kHz.</a:t>
            </a:r>
          </a:p>
          <a:p>
            <a:r>
              <a:rPr lang="fr-FR" sz="1800" baseline="0" dirty="0" smtClean="0">
                <a:cs typeface="Calibri" panose="020F0502020204030204"/>
              </a:rPr>
              <a:t>On a même angle d’arrivé : pas besoin d’utiliser interférométrie ? (ici cas théorique non bruité)</a:t>
            </a:r>
          </a:p>
          <a:p>
            <a:r>
              <a:rPr lang="fr-FR" sz="1800" b="1" baseline="0" dirty="0" smtClean="0">
                <a:cs typeface="Calibri" panose="020F0502020204030204"/>
              </a:rPr>
              <a:t>Inter corrélation robuste au bruit</a:t>
            </a:r>
            <a:endParaRPr lang="fr-FR" sz="1800" b="1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24522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baseline="0" dirty="0">
                <a:cs typeface="Calibri" panose="020F0502020204030204"/>
              </a:rPr>
              <a:t>Peut aussi utiliser récepteurs jusqu’à 6GHz mais pas synchrones.</a:t>
            </a:r>
          </a:p>
          <a:p>
            <a:r>
              <a:rPr lang="fr-FR" sz="1800" b="0" baseline="0" dirty="0">
                <a:cs typeface="Calibri" panose="020F0502020204030204"/>
              </a:rPr>
              <a:t>Pour limiter réflexions sur sol on pourra se positionner assez haut (quelques mètres, selon </a:t>
            </a:r>
            <a:r>
              <a:rPr lang="fr-FR" sz="1800" b="0" baseline="0" dirty="0" err="1">
                <a:cs typeface="Calibri" panose="020F0502020204030204"/>
              </a:rPr>
              <a:t>frq</a:t>
            </a:r>
            <a:r>
              <a:rPr lang="fr-FR" sz="1800" b="0" baseline="0" dirty="0">
                <a:cs typeface="Calibri" panose="020F0502020204030204"/>
              </a:rPr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7061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 smtClean="0">
                <a:cs typeface="Calibri" panose="020F0502020204030204"/>
                <a:sym typeface="Wingdings" panose="05000000000000000000" pitchFamily="2" charset="2"/>
              </a:rPr>
              <a:t>Dans </a:t>
            </a:r>
            <a:r>
              <a:rPr lang="fr-FR" sz="1800" dirty="0" err="1" smtClean="0">
                <a:cs typeface="Calibri" panose="020F0502020204030204"/>
                <a:sym typeface="Wingdings" panose="05000000000000000000" pitchFamily="2" charset="2"/>
              </a:rPr>
              <a:t>publi</a:t>
            </a:r>
            <a:r>
              <a:rPr lang="fr-FR" sz="1800" dirty="0" smtClean="0">
                <a:cs typeface="Calibri" panose="020F0502020204030204"/>
                <a:sym typeface="Wingdings" panose="05000000000000000000" pitchFamily="2" charset="2"/>
              </a:rPr>
              <a:t> : lentille</a:t>
            </a:r>
            <a:r>
              <a:rPr lang="fr-FR" sz="1800" baseline="0" dirty="0" smtClean="0">
                <a:cs typeface="Calibri" panose="020F0502020204030204"/>
                <a:sym typeface="Wingdings" panose="05000000000000000000" pitchFamily="2" charset="2"/>
              </a:rPr>
              <a:t> concave, </a:t>
            </a:r>
            <a:r>
              <a:rPr lang="fr-FR" sz="1800" baseline="0" dirty="0" err="1" smtClean="0">
                <a:cs typeface="Calibri" panose="020F0502020204030204"/>
                <a:sym typeface="Wingdings" panose="05000000000000000000" pitchFamily="2" charset="2"/>
              </a:rPr>
              <a:t>epsilonr</a:t>
            </a:r>
            <a:r>
              <a:rPr lang="fr-FR" sz="1800" baseline="0" dirty="0" smtClean="0">
                <a:cs typeface="Calibri" panose="020F0502020204030204"/>
                <a:sym typeface="Wingdings" panose="05000000000000000000" pitchFamily="2" charset="2"/>
              </a:rPr>
              <a:t> =3. Le réseau utilisé est placé assez loin de lentille.</a:t>
            </a:r>
            <a:endParaRPr lang="fr-FR" sz="180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4363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1535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0650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b="0" baseline="0" dirty="0" smtClean="0">
              <a:cs typeface="Calibri" panose="020F0502020204030204"/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30303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b="0" baseline="0" dirty="0" smtClean="0">
              <a:cs typeface="Calibri" panose="020F0502020204030204"/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8295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b="0" baseline="0" dirty="0" smtClean="0">
              <a:cs typeface="Calibri" panose="020F0502020204030204"/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21873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Pas 1°</a:t>
            </a:r>
          </a:p>
          <a:p>
            <a:endParaRPr lang="fr-FR" sz="1800" b="0" baseline="0" dirty="0" smtClean="0">
              <a:cs typeface="Calibri" panose="020F0502020204030204"/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000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aseline="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776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D1+d2 = 1,72m </a:t>
            </a:r>
          </a:p>
          <a:p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Même rapport pour distances SODA pour avoir même rapport selon </a:t>
            </a:r>
            <a:r>
              <a:rPr lang="el-GR" sz="1800" b="0" baseline="0" dirty="0" smtClean="0">
                <a:cs typeface="Calibri" panose="020F0502020204030204"/>
                <a:sym typeface="Wingdings" panose="05000000000000000000" pitchFamily="2" charset="2"/>
              </a:rPr>
              <a:t>λ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 à 6GHz et 40GHz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0451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baseline="0" smtClean="0">
                <a:cs typeface="Calibri" panose="020F0502020204030204"/>
                <a:sym typeface="Wingdings" panose="05000000000000000000" pitchFamily="2" charset="2"/>
              </a:rPr>
              <a:t>D1+d2 = 1,72m</a:t>
            </a:r>
            <a:endParaRPr lang="fr-FR" sz="1800" b="0" baseline="0" dirty="0" smtClean="0">
              <a:cs typeface="Calibri" panose="020F0502020204030204"/>
              <a:sym typeface="Wingdings" panose="05000000000000000000" pitchFamily="2" charset="2"/>
            </a:endParaRPr>
          </a:p>
          <a:p>
            <a:endParaRPr lang="fr-FR" sz="1800" b="0" baseline="0" dirty="0" smtClean="0">
              <a:cs typeface="Calibri" panose="020F0502020204030204"/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34469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baseline="0" smtClean="0">
                <a:cs typeface="Calibri" panose="020F0502020204030204"/>
                <a:sym typeface="Wingdings" panose="05000000000000000000" pitchFamily="2" charset="2"/>
              </a:rPr>
              <a:t>D1+d2 = 1,72m</a:t>
            </a:r>
            <a:endParaRPr lang="fr-FR" sz="1800" b="0" baseline="0" dirty="0" smtClean="0">
              <a:cs typeface="Calibri" panose="020F0502020204030204"/>
              <a:sym typeface="Wingdings" panose="05000000000000000000" pitchFamily="2" charset="2"/>
            </a:endParaRPr>
          </a:p>
          <a:p>
            <a:endParaRPr lang="fr-FR" sz="1800" b="0" baseline="0" dirty="0" smtClean="0">
              <a:cs typeface="Calibri" panose="020F0502020204030204"/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9425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 smtClean="0">
                <a:cs typeface="Calibri" panose="020F0502020204030204"/>
              </a:rPr>
              <a:t>TDOA :</a:t>
            </a:r>
            <a:r>
              <a:rPr lang="fr-FR" sz="1800" baseline="0" dirty="0" smtClean="0">
                <a:cs typeface="Calibri" panose="020F0502020204030204"/>
              </a:rPr>
              <a:t> pour réduire la précision temporelle, il faut élargir la distance entre les antennes </a:t>
            </a:r>
            <a:r>
              <a:rPr lang="fr-FR" sz="1800" baseline="0" dirty="0" smtClean="0">
                <a:cs typeface="Calibri" panose="020F0502020204030204"/>
                <a:sym typeface="Wingdings" panose="05000000000000000000" pitchFamily="2" charset="2"/>
              </a:rPr>
              <a:t> non compact</a:t>
            </a:r>
            <a:endParaRPr lang="fr-FR" sz="1800" dirty="0" smtClean="0">
              <a:cs typeface="Calibri" panose="020F0502020204030204"/>
            </a:endParaRPr>
          </a:p>
          <a:p>
            <a:r>
              <a:rPr lang="fr-FR" sz="1800" dirty="0" smtClean="0">
                <a:cs typeface="Calibri" panose="020F0502020204030204"/>
              </a:rPr>
              <a:t>Dans thèse Ly 2013 : précision en dessous 100ps via TDC (time-to-digital </a:t>
            </a:r>
            <a:r>
              <a:rPr lang="fr-FR" sz="1800" dirty="0" err="1" smtClean="0">
                <a:cs typeface="Calibri" panose="020F0502020204030204"/>
              </a:rPr>
              <a:t>converter</a:t>
            </a:r>
            <a:r>
              <a:rPr lang="fr-FR" sz="1800" dirty="0" smtClean="0">
                <a:cs typeface="Calibri" panose="020F0502020204030204"/>
              </a:rPr>
              <a:t>) modernes. </a:t>
            </a:r>
          </a:p>
          <a:p>
            <a:r>
              <a:rPr lang="fr-FR" sz="1800" dirty="0" smtClean="0">
                <a:cs typeface="Calibri" panose="020F0502020204030204"/>
              </a:rPr>
              <a:t>Pour signaux continus : difficile de dire où est le « début » du signal</a:t>
            </a:r>
          </a:p>
          <a:p>
            <a:endParaRPr lang="fr-FR" sz="1800" dirty="0" smtClean="0">
              <a:cs typeface="Calibri" panose="020F0502020204030204"/>
            </a:endParaRPr>
          </a:p>
          <a:p>
            <a:r>
              <a:rPr lang="fr-FR" sz="1800" dirty="0" err="1" smtClean="0">
                <a:cs typeface="Calibri" panose="020F0502020204030204"/>
              </a:rPr>
              <a:t>Interféro</a:t>
            </a:r>
            <a:r>
              <a:rPr lang="fr-FR" sz="1800" baseline="0" dirty="0" smtClean="0">
                <a:cs typeface="Calibri" panose="020F0502020204030204"/>
              </a:rPr>
              <a:t> : Radar LPI peuvent être discriminer en somme de signaux bande étroite</a:t>
            </a:r>
            <a:endParaRPr lang="fr-FR" sz="180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474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cs typeface="Calibri" panose="020F0502020204030204"/>
              </a:rPr>
              <a:t>On veut 2 panneaux de 90° : Ok en azimut mais en polar croisée élévation devient azimut </a:t>
            </a:r>
            <a:r>
              <a:rPr lang="fr-FR" sz="1200" dirty="0">
                <a:cs typeface="Calibri" panose="020F0502020204030204"/>
                <a:sym typeface="Wingdings" panose="05000000000000000000" pitchFamily="2" charset="2"/>
              </a:rPr>
              <a:t> à 6 GHz</a:t>
            </a:r>
            <a:r>
              <a:rPr lang="fr-FR" sz="1200" baseline="0" dirty="0">
                <a:cs typeface="Calibri" panose="020F0502020204030204"/>
                <a:sym typeface="Wingdings" panose="05000000000000000000" pitchFamily="2" charset="2"/>
              </a:rPr>
              <a:t> on est à -7,5dB.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cs typeface="Calibri" panose="020F050202020403020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cs typeface="Calibri" panose="020F0502020204030204"/>
              </a:rPr>
              <a:t>Le diagramme omni en élévation posera problème pour la polar croisée (</a:t>
            </a:r>
            <a:r>
              <a:rPr lang="fr-FR" sz="1200" dirty="0" err="1">
                <a:cs typeface="Calibri" panose="020F0502020204030204"/>
              </a:rPr>
              <a:t>diag</a:t>
            </a:r>
            <a:r>
              <a:rPr lang="fr-FR" sz="1200" baseline="0" dirty="0">
                <a:cs typeface="Calibri" panose="020F0502020204030204"/>
              </a:rPr>
              <a:t> azimut devient élévation et inversement ; augmente erreur </a:t>
            </a:r>
            <a:r>
              <a:rPr lang="fr-FR" sz="1200" baseline="0" dirty="0" err="1">
                <a:cs typeface="Calibri" panose="020F0502020204030204"/>
              </a:rPr>
              <a:t>gonio</a:t>
            </a:r>
            <a:r>
              <a:rPr lang="fr-FR" sz="1200" baseline="0" dirty="0">
                <a:cs typeface="Calibri" panose="020F0502020204030204"/>
              </a:rPr>
              <a:t>) &amp; également avec les réflexions sur le mât / autres antennes (Rayonnement arrière important)</a:t>
            </a:r>
            <a:endParaRPr lang="fr-FR" sz="1200" b="1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288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À 40 GHz : </a:t>
            </a:r>
            <a:r>
              <a:rPr lang="fr-FR" sz="1800" b="0" baseline="0" dirty="0" err="1" smtClean="0">
                <a:cs typeface="Calibri" panose="020F0502020204030204"/>
                <a:sym typeface="Wingdings" panose="05000000000000000000" pitchFamily="2" charset="2"/>
              </a:rPr>
              <a:t>unwrap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 va de [-6900° ; 6900°]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485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Peut appliquer soda (d1-d2) car </a:t>
            </a:r>
            <a:r>
              <a:rPr lang="fr-FR" sz="1800" b="0" baseline="0" dirty="0" err="1" smtClean="0">
                <a:cs typeface="Calibri" panose="020F0502020204030204"/>
                <a:sym typeface="Wingdings" panose="05000000000000000000" pitchFamily="2" charset="2"/>
              </a:rPr>
              <a:t>coeff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 *1  pas besoin de faire </a:t>
            </a:r>
            <a:r>
              <a:rPr lang="fr-FR" sz="1800" b="0" baseline="0" dirty="0" err="1" smtClean="0">
                <a:cs typeface="Calibri" panose="020F0502020204030204"/>
                <a:sym typeface="Wingdings" panose="05000000000000000000" pitchFamily="2" charset="2"/>
              </a:rPr>
              <a:t>unwrap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.</a:t>
            </a:r>
          </a:p>
          <a:p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Ici corrélation avec fonction de coût </a:t>
            </a:r>
            <a:r>
              <a:rPr lang="fr-FR" sz="1800" b="1" baseline="0" dirty="0" smtClean="0">
                <a:cs typeface="Calibri" panose="020F0502020204030204"/>
                <a:sym typeface="Wingdings" panose="05000000000000000000" pitchFamily="2" charset="2"/>
              </a:rPr>
              <a:t>cos(A-B)</a:t>
            </a:r>
          </a:p>
          <a:p>
            <a:r>
              <a:rPr lang="fr-FR" sz="1800" b="1" baseline="0" dirty="0" smtClean="0">
                <a:cs typeface="Calibri" panose="020F0502020204030204"/>
                <a:sym typeface="Wingdings" panose="05000000000000000000" pitchFamily="2" charset="2"/>
              </a:rPr>
              <a:t>D1-d2 = 28,75mm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. = </a:t>
            </a:r>
            <a:r>
              <a:rPr lang="el-GR" sz="1800" b="0" baseline="0" dirty="0" smtClean="0">
                <a:cs typeface="Calibri" panose="020F0502020204030204"/>
                <a:sym typeface="Wingdings" panose="05000000000000000000" pitchFamily="2" charset="2"/>
              </a:rPr>
              <a:t>λ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/2 à 5,2 GHz</a:t>
            </a:r>
          </a:p>
          <a:p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SODA non ambigu car </a:t>
            </a:r>
            <a:r>
              <a:rPr lang="fr-FR" sz="1800" b="0" baseline="0" dirty="0" err="1" smtClean="0">
                <a:cs typeface="Calibri" panose="020F0502020204030204"/>
                <a:sym typeface="Wingdings" panose="05000000000000000000" pitchFamily="2" charset="2"/>
              </a:rPr>
              <a:t>theta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=23° </a:t>
            </a:r>
            <a:r>
              <a:rPr lang="fr-FR" sz="1800" b="0" baseline="0" smtClean="0">
                <a:cs typeface="Calibri" panose="020F0502020204030204"/>
                <a:sym typeface="Wingdings" panose="05000000000000000000" pitchFamily="2" charset="2"/>
              </a:rPr>
              <a:t>(petit)</a:t>
            </a:r>
            <a:endParaRPr lang="fr-FR" sz="1800" b="0" baseline="0" dirty="0" smtClean="0">
              <a:cs typeface="Calibri" panose="020F0502020204030204"/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753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Peut appliquer soda (d1-d2) car </a:t>
            </a:r>
            <a:r>
              <a:rPr lang="fr-FR" sz="1800" b="0" baseline="0" dirty="0" err="1" smtClean="0">
                <a:cs typeface="Calibri" panose="020F0502020204030204"/>
                <a:sym typeface="Wingdings" panose="05000000000000000000" pitchFamily="2" charset="2"/>
              </a:rPr>
              <a:t>coeff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 *1  pas besoin de faire </a:t>
            </a:r>
            <a:r>
              <a:rPr lang="fr-FR" sz="1800" b="0" baseline="0" dirty="0" err="1" smtClean="0">
                <a:cs typeface="Calibri" panose="020F0502020204030204"/>
                <a:sym typeface="Wingdings" panose="05000000000000000000" pitchFamily="2" charset="2"/>
              </a:rPr>
              <a:t>unwrap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.</a:t>
            </a:r>
          </a:p>
          <a:p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Ici corrélation avec fonction de coût </a:t>
            </a:r>
            <a:r>
              <a:rPr lang="fr-FR" sz="1800" b="1" baseline="0" dirty="0" smtClean="0">
                <a:cs typeface="Calibri" panose="020F0502020204030204"/>
                <a:sym typeface="Wingdings" panose="05000000000000000000" pitchFamily="2" charset="2"/>
              </a:rPr>
              <a:t>cos(A-B)</a:t>
            </a:r>
          </a:p>
          <a:p>
            <a:r>
              <a:rPr lang="fr-FR" sz="1800" b="1" baseline="0" dirty="0" smtClean="0">
                <a:cs typeface="Calibri" panose="020F0502020204030204"/>
                <a:sym typeface="Wingdings" panose="05000000000000000000" pitchFamily="2" charset="2"/>
              </a:rPr>
              <a:t>D1-d2 = 28,75mm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. = </a:t>
            </a:r>
            <a:r>
              <a:rPr lang="el-GR" sz="1800" b="0" baseline="0" dirty="0" smtClean="0">
                <a:cs typeface="Calibri" panose="020F0502020204030204"/>
                <a:sym typeface="Wingdings" panose="05000000000000000000" pitchFamily="2" charset="2"/>
              </a:rPr>
              <a:t>λ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/2 à 5,2 GHz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9813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Pour cas 40 GHz : voir si on a tout le temps </a:t>
            </a:r>
            <a:r>
              <a:rPr lang="fr-FR" sz="1800" b="0" baseline="0" dirty="0" err="1" smtClean="0">
                <a:cs typeface="Calibri" panose="020F0502020204030204"/>
                <a:sym typeface="Wingdings" panose="05000000000000000000" pitchFamily="2" charset="2"/>
              </a:rPr>
              <a:t>theta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= x° et –x°  si oui alors même n pour les 2, donc pas de </a:t>
            </a:r>
            <a:r>
              <a:rPr lang="fr-FR" sz="1800" b="0" baseline="0" dirty="0" err="1" smtClean="0">
                <a:cs typeface="Calibri" panose="020F0502020204030204"/>
                <a:sym typeface="Wingdings" panose="05000000000000000000" pitchFamily="2" charset="2"/>
              </a:rPr>
              <a:t>pb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 avec SODA !</a:t>
            </a:r>
          </a:p>
          <a:p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Peut appliquer soda (d1-d2) car </a:t>
            </a:r>
            <a:r>
              <a:rPr lang="fr-FR" sz="1800" b="0" baseline="0" dirty="0" err="1" smtClean="0">
                <a:cs typeface="Calibri" panose="020F0502020204030204"/>
                <a:sym typeface="Wingdings" panose="05000000000000000000" pitchFamily="2" charset="2"/>
              </a:rPr>
              <a:t>coeff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 *1  pas besoin de faire </a:t>
            </a:r>
            <a:r>
              <a:rPr lang="fr-FR" sz="1800" b="0" baseline="0" dirty="0" err="1" smtClean="0">
                <a:cs typeface="Calibri" panose="020F0502020204030204"/>
                <a:sym typeface="Wingdings" panose="05000000000000000000" pitchFamily="2" charset="2"/>
              </a:rPr>
              <a:t>unwrap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.</a:t>
            </a:r>
          </a:p>
          <a:p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Ici corrélation avec fonction de coût </a:t>
            </a:r>
            <a:r>
              <a:rPr lang="fr-FR" sz="1800" b="1" baseline="0" dirty="0" smtClean="0">
                <a:cs typeface="Calibri" panose="020F0502020204030204"/>
                <a:sym typeface="Wingdings" panose="05000000000000000000" pitchFamily="2" charset="2"/>
              </a:rPr>
              <a:t>cos(A-B)</a:t>
            </a:r>
          </a:p>
          <a:p>
            <a:r>
              <a:rPr lang="fr-FR" sz="1800" b="1" baseline="0" dirty="0" smtClean="0">
                <a:cs typeface="Calibri" panose="020F0502020204030204"/>
                <a:sym typeface="Wingdings" panose="05000000000000000000" pitchFamily="2" charset="2"/>
              </a:rPr>
              <a:t>D1-d2 = 28,75mm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. = </a:t>
            </a:r>
            <a:r>
              <a:rPr lang="el-GR" sz="1800" b="0" baseline="0" dirty="0" smtClean="0">
                <a:cs typeface="Calibri" panose="020F0502020204030204"/>
                <a:sym typeface="Wingdings" panose="05000000000000000000" pitchFamily="2" charset="2"/>
              </a:rPr>
              <a:t>λ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/2 à 5,2 GHz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625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Travail avec valeurs exactes de </a:t>
            </a:r>
            <a:r>
              <a:rPr lang="el-GR" sz="1800" b="0" baseline="0" dirty="0" smtClean="0">
                <a:cs typeface="Calibri" panose="020F0502020204030204"/>
                <a:sym typeface="Wingdings" panose="05000000000000000000" pitchFamily="2" charset="2"/>
              </a:rPr>
              <a:t>θ</a:t>
            </a:r>
            <a:endParaRPr lang="fr-FR" sz="1800" b="0" baseline="0" dirty="0" smtClean="0">
              <a:cs typeface="Calibri" panose="020F0502020204030204"/>
              <a:sym typeface="Wingdings" panose="05000000000000000000" pitchFamily="2" charset="2"/>
            </a:endParaRPr>
          </a:p>
          <a:p>
            <a:r>
              <a:rPr lang="fr-FR" sz="1800" b="1" baseline="0" dirty="0" smtClean="0">
                <a:cs typeface="Calibri" panose="020F0502020204030204"/>
                <a:sym typeface="Wingdings" panose="05000000000000000000" pitchFamily="2" charset="2"/>
              </a:rPr>
              <a:t>D1-d2 </a:t>
            </a:r>
            <a:r>
              <a:rPr lang="fr-FR" sz="1800" b="1" baseline="0" dirty="0" smtClean="0">
                <a:cs typeface="Calibri" panose="020F0502020204030204"/>
                <a:sym typeface="Wingdings" panose="05000000000000000000" pitchFamily="2" charset="2"/>
              </a:rPr>
              <a:t>= 28,75mm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. = </a:t>
            </a:r>
            <a:r>
              <a:rPr lang="el-GR" sz="1800" b="0" baseline="0" dirty="0" smtClean="0">
                <a:cs typeface="Calibri" panose="020F0502020204030204"/>
                <a:sym typeface="Wingdings" panose="05000000000000000000" pitchFamily="2" charset="2"/>
              </a:rPr>
              <a:t>λ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/2 à 5,2 GHz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0359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81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904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62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71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69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89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67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24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74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93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46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93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6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39.png"/><Relationship Id="rId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openxmlformats.org/officeDocument/2006/relationships/image" Target="../media/image2.png"/><Relationship Id="rId9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1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6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6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aeue.2015.05.017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doi.org/10.1038/s41598-021-92051-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doi.org/10.1049/iet-map.2017.0189" TargetMode="External"/><Relationship Id="rId4" Type="http://schemas.openxmlformats.org/officeDocument/2006/relationships/hyperlink" Target="https://doi.org/10.3390/electronics1012137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png"/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0.png"/><Relationship Id="rId11" Type="http://schemas.openxmlformats.org/officeDocument/2006/relationships/image" Target="../media/image16.png"/><Relationship Id="rId5" Type="http://schemas.openxmlformats.org/officeDocument/2006/relationships/image" Target="../media/image14.png"/><Relationship Id="rId1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680.png"/><Relationship Id="rId1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73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xmlns="" id="{E502BBC7-2C76-46F3-BC24-5985BC13DB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xmlns="" id="{C7F28D52-2A5F-4D23-81AE-7CB8B591C7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" y="2258407"/>
            <a:ext cx="11961961" cy="2764028"/>
          </a:xfrm>
        </p:spPr>
        <p:txBody>
          <a:bodyPr anchor="ctr">
            <a:normAutofit fontScale="90000"/>
          </a:bodyPr>
          <a:lstStyle/>
          <a:p>
            <a:r>
              <a:rPr lang="de-DE" sz="7200" dirty="0" err="1"/>
              <a:t>Présentation</a:t>
            </a:r>
            <a:r>
              <a:rPr lang="de-DE" sz="7200" dirty="0"/>
              <a:t> </a:t>
            </a:r>
            <a:r>
              <a:rPr lang="de-DE" sz="7200" dirty="0" err="1"/>
              <a:t>avancement</a:t>
            </a:r>
            <a:r>
              <a:rPr lang="de-DE" sz="7200" dirty="0"/>
              <a:t> </a:t>
            </a:r>
            <a:r>
              <a:rPr lang="de-DE" sz="7200" dirty="0" err="1"/>
              <a:t>thèse</a:t>
            </a:r>
            <a:r>
              <a:rPr lang="de-DE" sz="7200" dirty="0"/>
              <a:t/>
            </a:r>
            <a:br>
              <a:rPr lang="de-DE" sz="7200" dirty="0"/>
            </a:br>
            <a:r>
              <a:rPr lang="de-DE" sz="7200" dirty="0"/>
              <a:t/>
            </a:r>
            <a:br>
              <a:rPr lang="de-DE" sz="7200" dirty="0"/>
            </a:br>
            <a:r>
              <a:rPr lang="de-DE" sz="3200" i="1" dirty="0" err="1">
                <a:cs typeface="Calibri Light"/>
              </a:rPr>
              <a:t>Etude</a:t>
            </a:r>
            <a:r>
              <a:rPr lang="de-DE" sz="3200" i="1" dirty="0">
                <a:cs typeface="Calibri Light"/>
              </a:rPr>
              <a:t> et </a:t>
            </a:r>
            <a:r>
              <a:rPr lang="de-DE" sz="3200" i="1" dirty="0" err="1">
                <a:cs typeface="Calibri Light"/>
              </a:rPr>
              <a:t>réalisation</a:t>
            </a:r>
            <a:r>
              <a:rPr lang="de-DE" sz="3200" i="1" dirty="0">
                <a:cs typeface="Calibri Light"/>
              </a:rPr>
              <a:t> </a:t>
            </a:r>
            <a:r>
              <a:rPr lang="de-DE" sz="3200" i="1" dirty="0" err="1">
                <a:cs typeface="Calibri Light"/>
              </a:rPr>
              <a:t>d'un</a:t>
            </a:r>
            <a:r>
              <a:rPr lang="de-DE" sz="3200" i="1" dirty="0">
                <a:cs typeface="Calibri Light"/>
              </a:rPr>
              <a:t> </a:t>
            </a:r>
            <a:r>
              <a:rPr lang="de-DE" sz="3200" i="1" dirty="0" err="1">
                <a:cs typeface="Calibri Light"/>
              </a:rPr>
              <a:t>Réseau</a:t>
            </a:r>
            <a:r>
              <a:rPr lang="de-DE" sz="3200" i="1" dirty="0">
                <a:cs typeface="Calibri Light"/>
              </a:rPr>
              <a:t> </a:t>
            </a:r>
            <a:r>
              <a:rPr lang="de-DE" sz="3200" i="1" dirty="0" err="1">
                <a:cs typeface="Calibri Light"/>
              </a:rPr>
              <a:t>Radiogoniométrique</a:t>
            </a:r>
            <a:r>
              <a:rPr lang="de-DE" sz="3200" i="1" dirty="0">
                <a:cs typeface="Calibri Light"/>
              </a:rPr>
              <a:t> large </a:t>
            </a:r>
            <a:r>
              <a:rPr lang="de-DE" sz="3200" i="1" dirty="0" err="1">
                <a:cs typeface="Calibri Light"/>
              </a:rPr>
              <a:t>bande</a:t>
            </a:r>
            <a:r>
              <a:rPr lang="de-DE" sz="3200" i="1" dirty="0">
                <a:cs typeface="Calibri Light"/>
              </a:rPr>
              <a:t> et </a:t>
            </a:r>
            <a:r>
              <a:rPr lang="de-DE" sz="3200" i="1" dirty="0" err="1">
                <a:cs typeface="Calibri Light"/>
              </a:rPr>
              <a:t>multipolarisation</a:t>
            </a:r>
            <a:endParaRPr lang="de-DE" sz="3200" i="1" dirty="0">
              <a:cs typeface="Calibri Ligh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r>
              <a:rPr lang="de-DE" sz="2800" dirty="0">
                <a:cs typeface="Calibri"/>
              </a:rPr>
              <a:t>Julien Harel – </a:t>
            </a:r>
            <a:r>
              <a:rPr lang="de-DE" sz="2800" dirty="0" smtClean="0">
                <a:cs typeface="Calibri"/>
              </a:rPr>
              <a:t>03</a:t>
            </a:r>
            <a:r>
              <a:rPr lang="de-DE" sz="2800" dirty="0" smtClean="0">
                <a:cs typeface="Calibri"/>
              </a:rPr>
              <a:t>/03/2023</a:t>
            </a:r>
            <a:endParaRPr lang="de-DE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629484E-3792-4B3D-89AD-7C8A1ED0E0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xmlns="" id="{76B5E1A4-35B9-466D-9419-429FEAD0F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51" y="-7264"/>
            <a:ext cx="2743200" cy="1179095"/>
          </a:xfrm>
          <a:prstGeom prst="rect">
            <a:avLst/>
          </a:prstGeom>
        </p:spPr>
      </p:pic>
      <p:pic>
        <p:nvPicPr>
          <p:cNvPr id="6" name="Image 6">
            <a:extLst>
              <a:ext uri="{FF2B5EF4-FFF2-40B4-BE49-F238E27FC236}">
                <a16:creationId xmlns:a16="http://schemas.microsoft.com/office/drawing/2014/main" xmlns="" id="{8B025FCE-526F-4C02-89A4-D61AA45ADF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4588" y="-44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Interférométrie </a:t>
            </a:r>
            <a:r>
              <a:rPr lang="fr-FR" sz="4000" dirty="0">
                <a:cs typeface="Calibri Light"/>
              </a:rPr>
              <a:t>Corrélative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8944" y="2086776"/>
            <a:ext cx="6546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Trouver position angle : principe interférométrie corrélative</a:t>
            </a:r>
          </a:p>
          <a:p>
            <a:r>
              <a:rPr lang="fr-FR" dirty="0" smtClean="0">
                <a:cs typeface="Calibri" panose="020F0502020204030204"/>
              </a:rPr>
              <a:t>Avec </a:t>
            </a:r>
            <a:r>
              <a:rPr lang="fr-FR" dirty="0" err="1" smtClean="0">
                <a:cs typeface="Calibri" panose="020F0502020204030204"/>
              </a:rPr>
              <a:t>simu</a:t>
            </a:r>
            <a:r>
              <a:rPr lang="fr-FR" dirty="0" smtClean="0">
                <a:cs typeface="Calibri" panose="020F0502020204030204"/>
              </a:rPr>
              <a:t> réseau d2=115mm ; d1=143,75mm ; </a:t>
            </a:r>
            <a:r>
              <a:rPr lang="fr-FR" b="1" dirty="0" smtClean="0">
                <a:cs typeface="Calibri" panose="020F0502020204030204"/>
              </a:rPr>
              <a:t>f = 40 GHz</a:t>
            </a:r>
          </a:p>
          <a:p>
            <a:r>
              <a:rPr lang="fr-FR" dirty="0" smtClean="0">
                <a:cs typeface="Calibri" panose="020F0502020204030204"/>
              </a:rPr>
              <a:t>Applique corrélation entre phase inconnue et matrice pré établie.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4331611" y="3271600"/>
                <a:ext cx="373604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700" dirty="0"/>
                  <a:t>Délais de phase SODA (</a:t>
                </a:r>
                <a14:m>
                  <m:oMath xmlns:m="http://schemas.openxmlformats.org/officeDocument/2006/math">
                    <m:r>
                      <a:rPr lang="fr-FR" sz="1700" i="1">
                        <a:latin typeface="Cambria Math" panose="02040503050406030204" pitchFamily="18" charset="0"/>
                        <a:cs typeface="Calibri" panose="020F0502020204030204"/>
                        <a:sym typeface="Wingdings" panose="05000000000000000000" pitchFamily="2" charset="2"/>
                      </a:rPr>
                      <m:t>𝑑</m:t>
                    </m:r>
                    <m:r>
                      <a:rPr lang="fr-FR" sz="1700" i="1">
                        <a:latin typeface="Cambria Math" panose="02040503050406030204" pitchFamily="18" charset="0"/>
                        <a:cs typeface="Calibri" panose="020F0502020204030204"/>
                        <a:sym typeface="Wingdings" panose="05000000000000000000" pitchFamily="2" charset="2"/>
                      </a:rPr>
                      <m:t>1−</m:t>
                    </m:r>
                    <m:r>
                      <a:rPr lang="fr-FR" sz="1700" i="1">
                        <a:latin typeface="Cambria Math" panose="02040503050406030204" pitchFamily="18" charset="0"/>
                        <a:cs typeface="Calibri" panose="020F0502020204030204"/>
                        <a:sym typeface="Wingdings" panose="05000000000000000000" pitchFamily="2" charset="2"/>
                      </a:rPr>
                      <m:t>𝑑</m:t>
                    </m:r>
                    <m:r>
                      <a:rPr lang="fr-FR" sz="1700" i="1">
                        <a:latin typeface="Cambria Math" panose="02040503050406030204" pitchFamily="18" charset="0"/>
                        <a:cs typeface="Calibri" panose="020F0502020204030204"/>
                        <a:sym typeface="Wingdings" panose="05000000000000000000" pitchFamily="2" charset="2"/>
                      </a:rPr>
                      <m:t>2=28,75</m:t>
                    </m:r>
                    <m:r>
                      <a:rPr lang="fr-FR" sz="1700" i="1">
                        <a:latin typeface="Cambria Math" panose="02040503050406030204" pitchFamily="18" charset="0"/>
                        <a:cs typeface="Calibri" panose="020F0502020204030204"/>
                        <a:sym typeface="Wingdings" panose="05000000000000000000" pitchFamily="2" charset="2"/>
                      </a:rPr>
                      <m:t>𝑚𝑚</m:t>
                    </m:r>
                  </m:oMath>
                </a14:m>
                <a:r>
                  <a:rPr lang="fr-FR" sz="1700" dirty="0"/>
                  <a:t>) : </a:t>
                </a:r>
                <a:r>
                  <a:rPr lang="fr-FR" sz="1700" dirty="0" smtClean="0"/>
                  <a:t>ambigu à 40GHz</a:t>
                </a:r>
                <a:endParaRPr lang="fr-FR" sz="1700" dirty="0"/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611" y="3271600"/>
                <a:ext cx="3736041" cy="615553"/>
              </a:xfrm>
              <a:prstGeom prst="rect">
                <a:avLst/>
              </a:prstGeom>
              <a:blipFill rotWithShape="0">
                <a:blip r:embed="rId5"/>
                <a:stretch>
                  <a:fillRect l="-1144" t="-3960" b="-128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ZoneTexte 37"/>
          <p:cNvSpPr txBox="1"/>
          <p:nvPr/>
        </p:nvSpPr>
        <p:spPr>
          <a:xfrm>
            <a:off x="8317596" y="3326065"/>
            <a:ext cx="33584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smtClean="0"/>
              <a:t>Corrélation SODA &amp; </a:t>
            </a:r>
            <a:r>
              <a:rPr lang="fr-FR" sz="1700" dirty="0" err="1" smtClean="0"/>
              <a:t>deltaphase</a:t>
            </a:r>
            <a:r>
              <a:rPr lang="fr-FR" sz="1700" dirty="0" smtClean="0"/>
              <a:t>(cor) : </a:t>
            </a:r>
            <a:r>
              <a:rPr lang="fr-FR" sz="1700" b="1" dirty="0" smtClean="0"/>
              <a:t>ambigu</a:t>
            </a:r>
            <a:endParaRPr lang="fr-FR" sz="17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7646841" y="2183538"/>
            <a:ext cx="2349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Matrice « inconnue » :</a:t>
            </a:r>
          </a:p>
          <a:p>
            <a:r>
              <a:rPr lang="fr-FR" dirty="0" smtClean="0"/>
              <a:t>Correspond à </a:t>
            </a:r>
            <a:r>
              <a:rPr lang="el-GR" dirty="0" smtClean="0"/>
              <a:t>θ</a:t>
            </a:r>
            <a:r>
              <a:rPr lang="fr-FR" dirty="0" smtClean="0"/>
              <a:t>=23°</a:t>
            </a:r>
            <a:br>
              <a:rPr lang="fr-FR" dirty="0" smtClean="0"/>
            </a:br>
            <a:r>
              <a:rPr lang="fr-FR" dirty="0" smtClean="0"/>
              <a:t>(valeurs exactes) 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/>
              <p:cNvSpPr txBox="1"/>
              <p:nvPr/>
            </p:nvSpPr>
            <p:spPr>
              <a:xfrm>
                <a:off x="48944" y="3245251"/>
                <a:ext cx="412447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700" dirty="0" smtClean="0"/>
                  <a:t>Multiplication délais </a:t>
                </a:r>
                <a:r>
                  <a:rPr lang="fr-FR" sz="1700" dirty="0"/>
                  <a:t>de phase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7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7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ψ</m:t>
                        </m:r>
                      </m:e>
                      <m:sub>
                        <m:r>
                          <a:rPr lang="fr-FR" sz="17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17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7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7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ψ</m:t>
                        </m:r>
                      </m:e>
                      <m:sub>
                        <m:r>
                          <a:rPr lang="fr-FR" sz="17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1700" dirty="0"/>
                  <a:t>) : </a:t>
                </a:r>
                <a:r>
                  <a:rPr lang="fr-FR" sz="1700" b="1" dirty="0"/>
                  <a:t>pics </a:t>
                </a:r>
                <a:r>
                  <a:rPr lang="fr-FR" sz="1700" b="1" dirty="0" smtClean="0"/>
                  <a:t>ambigus</a:t>
                </a:r>
                <a:r>
                  <a:rPr lang="fr-FR" sz="1700" dirty="0" smtClean="0"/>
                  <a:t>, </a:t>
                </a:r>
                <a:r>
                  <a:rPr lang="fr-FR" sz="1700" dirty="0"/>
                  <a:t>précis</a:t>
                </a:r>
              </a:p>
            </p:txBody>
          </p:sp>
        </mc:Choice>
        <mc:Fallback xmlns="">
          <p:sp>
            <p:nvSpPr>
              <p:cNvPr id="40" name="ZoneText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4" y="3245251"/>
                <a:ext cx="4124471" cy="615553"/>
              </a:xfrm>
              <a:prstGeom prst="rect">
                <a:avLst/>
              </a:prstGeom>
              <a:blipFill rotWithShape="0">
                <a:blip r:embed="rId6"/>
                <a:stretch>
                  <a:fillRect l="-886" t="-2970" r="-1329" b="-128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Image 33"/>
          <p:cNvPicPr/>
          <p:nvPr/>
        </p:nvPicPr>
        <p:blipFill rotWithShape="1">
          <a:blip r:embed="rId7"/>
          <a:srcRect t="29807"/>
          <a:stretch/>
        </p:blipFill>
        <p:spPr>
          <a:xfrm>
            <a:off x="10088866" y="2281996"/>
            <a:ext cx="1083541" cy="817611"/>
          </a:xfrm>
          <a:prstGeom prst="rect">
            <a:avLst/>
          </a:prstGeom>
        </p:spPr>
      </p:pic>
      <p:pic>
        <p:nvPicPr>
          <p:cNvPr id="35" name="Image 34"/>
          <p:cNvPicPr/>
          <p:nvPr/>
        </p:nvPicPr>
        <p:blipFill>
          <a:blip r:embed="rId8"/>
          <a:stretch>
            <a:fillRect/>
          </a:stretch>
        </p:blipFill>
        <p:spPr>
          <a:xfrm>
            <a:off x="290904" y="3941618"/>
            <a:ext cx="11345053" cy="2822597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05846" y="1366613"/>
            <a:ext cx="563455" cy="664072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02544" y="859080"/>
            <a:ext cx="3571181" cy="1171605"/>
          </a:xfrm>
          <a:prstGeom prst="rect">
            <a:avLst/>
          </a:prstGeom>
        </p:spPr>
      </p:pic>
      <p:cxnSp>
        <p:nvCxnSpPr>
          <p:cNvPr id="41" name="Connecteur droit avec flèche 40"/>
          <p:cNvCxnSpPr/>
          <p:nvPr/>
        </p:nvCxnSpPr>
        <p:spPr>
          <a:xfrm>
            <a:off x="8613663" y="1930279"/>
            <a:ext cx="1278811" cy="1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9962964" y="1930280"/>
            <a:ext cx="1024433" cy="1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8988042" y="1551425"/>
            <a:ext cx="56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d1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10144601" y="1551425"/>
            <a:ext cx="46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d2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8601634" y="1040249"/>
            <a:ext cx="39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9940264" y="1003647"/>
            <a:ext cx="39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11033983" y="1005840"/>
            <a:ext cx="39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4411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Interférométrie </a:t>
            </a:r>
            <a:r>
              <a:rPr lang="fr-FR" sz="4000" dirty="0">
                <a:cs typeface="Calibri Light"/>
              </a:rPr>
              <a:t>Corrélative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8944" y="2086776"/>
            <a:ext cx="6546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Idée : utiliser base SODA (d1-d2) pour limiter l’</a:t>
            </a:r>
            <a:r>
              <a:rPr lang="fr-FR" b="1" dirty="0" err="1" smtClean="0">
                <a:cs typeface="Calibri" panose="020F0502020204030204"/>
              </a:rPr>
              <a:t>ambiguité</a:t>
            </a:r>
            <a:endParaRPr lang="fr-FR" b="1" dirty="0" smtClean="0">
              <a:cs typeface="Calibri" panose="020F0502020204030204"/>
            </a:endParaRPr>
          </a:p>
          <a:p>
            <a:r>
              <a:rPr lang="fr-FR" dirty="0" smtClean="0">
                <a:cs typeface="Calibri" panose="020F0502020204030204"/>
              </a:rPr>
              <a:t>Avec </a:t>
            </a:r>
            <a:r>
              <a:rPr lang="fr-FR" dirty="0" err="1" smtClean="0">
                <a:cs typeface="Calibri" panose="020F0502020204030204"/>
              </a:rPr>
              <a:t>simu</a:t>
            </a:r>
            <a:r>
              <a:rPr lang="fr-FR" dirty="0" smtClean="0">
                <a:cs typeface="Calibri" panose="020F0502020204030204"/>
              </a:rPr>
              <a:t> réseau d2=115mm ; d1=143,75mm ; </a:t>
            </a:r>
            <a:r>
              <a:rPr lang="fr-FR" b="1" dirty="0" smtClean="0">
                <a:cs typeface="Calibri" panose="020F0502020204030204"/>
              </a:rPr>
              <a:t>f = 6 </a:t>
            </a:r>
            <a:r>
              <a:rPr lang="fr-FR" b="1" dirty="0" smtClean="0">
                <a:cs typeface="Calibri" panose="020F0502020204030204"/>
              </a:rPr>
              <a:t>GHz ; </a:t>
            </a:r>
            <a:r>
              <a:rPr lang="el-GR" b="1" dirty="0" smtClean="0">
                <a:cs typeface="Calibri" panose="020F0502020204030204"/>
              </a:rPr>
              <a:t>θ</a:t>
            </a:r>
            <a:r>
              <a:rPr lang="fr-FR" b="1" dirty="0" smtClean="0">
                <a:cs typeface="Calibri" panose="020F0502020204030204"/>
              </a:rPr>
              <a:t>=65°</a:t>
            </a:r>
            <a:endParaRPr lang="fr-FR" dirty="0" smtClean="0">
              <a:cs typeface="Calibri" panose="020F0502020204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ZoneTexte 36"/>
              <p:cNvSpPr txBox="1"/>
              <p:nvPr/>
            </p:nvSpPr>
            <p:spPr>
              <a:xfrm>
                <a:off x="4331611" y="3228687"/>
                <a:ext cx="373604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700" dirty="0"/>
                  <a:t>Délais de phase SODA (</a:t>
                </a:r>
                <a14:m>
                  <m:oMath xmlns:m="http://schemas.openxmlformats.org/officeDocument/2006/math">
                    <m:r>
                      <a:rPr lang="fr-FR" sz="1700" i="1">
                        <a:latin typeface="Cambria Math" panose="02040503050406030204" pitchFamily="18" charset="0"/>
                        <a:cs typeface="Calibri" panose="020F0502020204030204"/>
                        <a:sym typeface="Wingdings" panose="05000000000000000000" pitchFamily="2" charset="2"/>
                      </a:rPr>
                      <m:t>𝑑</m:t>
                    </m:r>
                    <m:r>
                      <a:rPr lang="fr-FR" sz="1700" i="1">
                        <a:latin typeface="Cambria Math" panose="02040503050406030204" pitchFamily="18" charset="0"/>
                        <a:cs typeface="Calibri" panose="020F0502020204030204"/>
                        <a:sym typeface="Wingdings" panose="05000000000000000000" pitchFamily="2" charset="2"/>
                      </a:rPr>
                      <m:t>1−</m:t>
                    </m:r>
                    <m:r>
                      <a:rPr lang="fr-FR" sz="1700" i="1">
                        <a:latin typeface="Cambria Math" panose="02040503050406030204" pitchFamily="18" charset="0"/>
                        <a:cs typeface="Calibri" panose="020F0502020204030204"/>
                        <a:sym typeface="Wingdings" panose="05000000000000000000" pitchFamily="2" charset="2"/>
                      </a:rPr>
                      <m:t>𝑑</m:t>
                    </m:r>
                    <m:r>
                      <a:rPr lang="fr-FR" sz="1700" i="1">
                        <a:latin typeface="Cambria Math" panose="02040503050406030204" pitchFamily="18" charset="0"/>
                        <a:cs typeface="Calibri" panose="020F0502020204030204"/>
                        <a:sym typeface="Wingdings" panose="05000000000000000000" pitchFamily="2" charset="2"/>
                      </a:rPr>
                      <m:t>2=28,75</m:t>
                    </m:r>
                    <m:r>
                      <a:rPr lang="fr-FR" sz="1700" i="1">
                        <a:latin typeface="Cambria Math" panose="02040503050406030204" pitchFamily="18" charset="0"/>
                        <a:cs typeface="Calibri" panose="020F0502020204030204"/>
                        <a:sym typeface="Wingdings" panose="05000000000000000000" pitchFamily="2" charset="2"/>
                      </a:rPr>
                      <m:t>𝑚𝑚</m:t>
                    </m:r>
                  </m:oMath>
                </a14:m>
                <a:r>
                  <a:rPr lang="fr-FR" sz="1700" dirty="0"/>
                  <a:t>) : </a:t>
                </a:r>
                <a:r>
                  <a:rPr lang="fr-FR" sz="1700" b="1" dirty="0" smtClean="0"/>
                  <a:t>ambigu</a:t>
                </a:r>
                <a:r>
                  <a:rPr lang="fr-FR" sz="1700" dirty="0"/>
                  <a:t>, peu précis</a:t>
                </a:r>
              </a:p>
            </p:txBody>
          </p:sp>
        </mc:Choice>
        <mc:Fallback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611" y="3228687"/>
                <a:ext cx="3736041" cy="615553"/>
              </a:xfrm>
              <a:prstGeom prst="rect">
                <a:avLst/>
              </a:prstGeom>
              <a:blipFill rotWithShape="0">
                <a:blip r:embed="rId5"/>
                <a:stretch>
                  <a:fillRect l="-1144" t="-3960" b="-128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ZoneTexte 37"/>
          <p:cNvSpPr txBox="1"/>
          <p:nvPr/>
        </p:nvSpPr>
        <p:spPr>
          <a:xfrm>
            <a:off x="8355248" y="3257130"/>
            <a:ext cx="33584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smtClean="0"/>
              <a:t>Corrélation SODA &amp; </a:t>
            </a:r>
            <a:r>
              <a:rPr lang="fr-FR" sz="1700" dirty="0" err="1" smtClean="0"/>
              <a:t>deltaphase</a:t>
            </a:r>
            <a:r>
              <a:rPr lang="fr-FR" sz="1700" dirty="0" smtClean="0"/>
              <a:t>(cor) : </a:t>
            </a:r>
            <a:r>
              <a:rPr lang="fr-FR" sz="1700" b="1" dirty="0" smtClean="0"/>
              <a:t>ambigu</a:t>
            </a:r>
            <a:r>
              <a:rPr lang="fr-FR" sz="1700" dirty="0" smtClean="0"/>
              <a:t> </a:t>
            </a:r>
            <a:r>
              <a:rPr lang="fr-FR" sz="1700" dirty="0" smtClean="0"/>
              <a:t>et précis</a:t>
            </a:r>
            <a:endParaRPr lang="fr-FR" sz="17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ZoneTexte 39"/>
              <p:cNvSpPr txBox="1"/>
              <p:nvPr/>
            </p:nvSpPr>
            <p:spPr>
              <a:xfrm>
                <a:off x="48944" y="3245251"/>
                <a:ext cx="412447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700" dirty="0" smtClean="0"/>
                  <a:t>Multiplication délais </a:t>
                </a:r>
                <a:r>
                  <a:rPr lang="fr-FR" sz="1700" dirty="0"/>
                  <a:t>de phase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7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7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ψ</m:t>
                        </m:r>
                      </m:e>
                      <m:sub>
                        <m:r>
                          <a:rPr lang="fr-FR" sz="17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17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7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7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ψ</m:t>
                        </m:r>
                      </m:e>
                      <m:sub>
                        <m:r>
                          <a:rPr lang="fr-FR" sz="17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1700" dirty="0"/>
                  <a:t>) : pics </a:t>
                </a:r>
                <a:r>
                  <a:rPr lang="fr-FR" sz="1700" dirty="0" smtClean="0"/>
                  <a:t>ambigus</a:t>
                </a:r>
                <a:endParaRPr lang="fr-FR" sz="1700" dirty="0"/>
              </a:p>
            </p:txBody>
          </p:sp>
        </mc:Choice>
        <mc:Fallback>
          <p:sp>
            <p:nvSpPr>
              <p:cNvPr id="40" name="ZoneText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4" y="3245251"/>
                <a:ext cx="4124471" cy="615553"/>
              </a:xfrm>
              <a:prstGeom prst="rect">
                <a:avLst/>
              </a:prstGeom>
              <a:blipFill rotWithShape="0">
                <a:blip r:embed="rId6"/>
                <a:stretch>
                  <a:fillRect l="-886" t="-2970" r="-1034" b="-128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Imag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05846" y="1366613"/>
            <a:ext cx="563455" cy="664072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2544" y="859080"/>
            <a:ext cx="3571181" cy="1171605"/>
          </a:xfrm>
          <a:prstGeom prst="rect">
            <a:avLst/>
          </a:prstGeom>
        </p:spPr>
      </p:pic>
      <p:cxnSp>
        <p:nvCxnSpPr>
          <p:cNvPr id="36" name="Connecteur droit avec flèche 35"/>
          <p:cNvCxnSpPr/>
          <p:nvPr/>
        </p:nvCxnSpPr>
        <p:spPr>
          <a:xfrm>
            <a:off x="8613663" y="1930279"/>
            <a:ext cx="1278811" cy="1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>
            <a:off x="9962964" y="1930280"/>
            <a:ext cx="1024433" cy="1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8988042" y="1551425"/>
            <a:ext cx="56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d1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10144601" y="1551425"/>
            <a:ext cx="46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d2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8601634" y="1040249"/>
            <a:ext cx="39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9940264" y="1003647"/>
            <a:ext cx="39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11033983" y="1005840"/>
            <a:ext cx="39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2</a:t>
            </a:r>
          </a:p>
        </p:txBody>
      </p:sp>
      <p:pic>
        <p:nvPicPr>
          <p:cNvPr id="24" name="Image 23"/>
          <p:cNvPicPr/>
          <p:nvPr/>
        </p:nvPicPr>
        <p:blipFill>
          <a:blip r:embed="rId9"/>
          <a:stretch>
            <a:fillRect/>
          </a:stretch>
        </p:blipFill>
        <p:spPr>
          <a:xfrm>
            <a:off x="115879" y="3860804"/>
            <a:ext cx="11811713" cy="299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7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Interférométrie </a:t>
            </a:r>
            <a:r>
              <a:rPr lang="fr-FR" sz="4000" dirty="0">
                <a:cs typeface="Calibri Light"/>
              </a:rPr>
              <a:t>Corrélative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8944" y="2086776"/>
            <a:ext cx="6546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Idée : utiliser base SODA (d1-d2) pour limiter l’</a:t>
            </a:r>
            <a:r>
              <a:rPr lang="fr-FR" b="1" dirty="0" err="1" smtClean="0">
                <a:cs typeface="Calibri" panose="020F0502020204030204"/>
              </a:rPr>
              <a:t>ambiguité</a:t>
            </a:r>
            <a:endParaRPr lang="fr-FR" b="1" dirty="0" smtClean="0">
              <a:cs typeface="Calibri" panose="020F0502020204030204"/>
            </a:endParaRPr>
          </a:p>
          <a:p>
            <a:r>
              <a:rPr lang="fr-FR" dirty="0" smtClean="0">
                <a:cs typeface="Calibri" panose="020F0502020204030204"/>
              </a:rPr>
              <a:t>Avec </a:t>
            </a:r>
            <a:r>
              <a:rPr lang="fr-FR" dirty="0" err="1" smtClean="0">
                <a:cs typeface="Calibri" panose="020F0502020204030204"/>
              </a:rPr>
              <a:t>simu</a:t>
            </a:r>
            <a:r>
              <a:rPr lang="fr-FR" dirty="0" smtClean="0">
                <a:cs typeface="Calibri" panose="020F0502020204030204"/>
              </a:rPr>
              <a:t> réseau d2=115mm ; </a:t>
            </a:r>
            <a:r>
              <a:rPr lang="fr-FR" dirty="0" smtClean="0">
                <a:cs typeface="Calibri" panose="020F0502020204030204"/>
              </a:rPr>
              <a:t>d1=1,25*d2=143,75mm</a:t>
            </a:r>
            <a:br>
              <a:rPr lang="fr-FR" dirty="0" smtClean="0">
                <a:cs typeface="Calibri" panose="020F0502020204030204"/>
              </a:rPr>
            </a:br>
            <a:r>
              <a:rPr lang="fr-FR" b="1" dirty="0" smtClean="0">
                <a:cs typeface="Calibri" panose="020F0502020204030204"/>
              </a:rPr>
              <a:t>f </a:t>
            </a:r>
            <a:r>
              <a:rPr lang="fr-FR" b="1" dirty="0" smtClean="0">
                <a:cs typeface="Calibri" panose="020F0502020204030204"/>
              </a:rPr>
              <a:t>= 6 </a:t>
            </a:r>
            <a:r>
              <a:rPr lang="fr-FR" b="1" dirty="0" smtClean="0">
                <a:cs typeface="Calibri" panose="020F0502020204030204"/>
              </a:rPr>
              <a:t>GHz ; </a:t>
            </a:r>
            <a:r>
              <a:rPr lang="el-GR" b="1" dirty="0" smtClean="0">
                <a:cs typeface="Calibri" panose="020F0502020204030204"/>
              </a:rPr>
              <a:t>θ</a:t>
            </a:r>
            <a:r>
              <a:rPr lang="fr-FR" b="1" dirty="0" smtClean="0">
                <a:cs typeface="Calibri" panose="020F0502020204030204"/>
              </a:rPr>
              <a:t>=65°</a:t>
            </a:r>
            <a:endParaRPr lang="fr-FR" dirty="0" smtClean="0">
              <a:cs typeface="Calibri" panose="020F0502020204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ZoneTexte 36"/>
              <p:cNvSpPr txBox="1"/>
              <p:nvPr/>
            </p:nvSpPr>
            <p:spPr>
              <a:xfrm>
                <a:off x="4331611" y="3228687"/>
                <a:ext cx="373604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700" dirty="0"/>
                  <a:t>Délais de phase SODA (</a:t>
                </a:r>
                <a14:m>
                  <m:oMath xmlns:m="http://schemas.openxmlformats.org/officeDocument/2006/math">
                    <m:r>
                      <a:rPr lang="fr-FR" sz="1700" i="1">
                        <a:latin typeface="Cambria Math" panose="02040503050406030204" pitchFamily="18" charset="0"/>
                        <a:cs typeface="Calibri" panose="020F0502020204030204"/>
                        <a:sym typeface="Wingdings" panose="05000000000000000000" pitchFamily="2" charset="2"/>
                      </a:rPr>
                      <m:t>𝑑</m:t>
                    </m:r>
                    <m:r>
                      <a:rPr lang="fr-FR" sz="1700" i="1">
                        <a:latin typeface="Cambria Math" panose="02040503050406030204" pitchFamily="18" charset="0"/>
                        <a:cs typeface="Calibri" panose="020F0502020204030204"/>
                        <a:sym typeface="Wingdings" panose="05000000000000000000" pitchFamily="2" charset="2"/>
                      </a:rPr>
                      <m:t>1−</m:t>
                    </m:r>
                    <m:r>
                      <a:rPr lang="fr-FR" sz="1700" i="1">
                        <a:latin typeface="Cambria Math" panose="02040503050406030204" pitchFamily="18" charset="0"/>
                        <a:cs typeface="Calibri" panose="020F0502020204030204"/>
                        <a:sym typeface="Wingdings" panose="05000000000000000000" pitchFamily="2" charset="2"/>
                      </a:rPr>
                      <m:t>𝑑</m:t>
                    </m:r>
                    <m:r>
                      <a:rPr lang="fr-FR" sz="1700" i="1">
                        <a:latin typeface="Cambria Math" panose="02040503050406030204" pitchFamily="18" charset="0"/>
                        <a:cs typeface="Calibri" panose="020F0502020204030204"/>
                        <a:sym typeface="Wingdings" panose="05000000000000000000" pitchFamily="2" charset="2"/>
                      </a:rPr>
                      <m:t>2=28,75</m:t>
                    </m:r>
                    <m:r>
                      <a:rPr lang="fr-FR" sz="1700" i="1">
                        <a:latin typeface="Cambria Math" panose="02040503050406030204" pitchFamily="18" charset="0"/>
                        <a:cs typeface="Calibri" panose="020F0502020204030204"/>
                        <a:sym typeface="Wingdings" panose="05000000000000000000" pitchFamily="2" charset="2"/>
                      </a:rPr>
                      <m:t>𝑚𝑚</m:t>
                    </m:r>
                  </m:oMath>
                </a14:m>
                <a:r>
                  <a:rPr lang="fr-FR" sz="1700" dirty="0"/>
                  <a:t>) : </a:t>
                </a:r>
                <a:r>
                  <a:rPr lang="fr-FR" sz="1700" b="1" dirty="0" smtClean="0"/>
                  <a:t>ambigu</a:t>
                </a:r>
                <a:r>
                  <a:rPr lang="fr-FR" sz="1700" dirty="0"/>
                  <a:t>, peu précis</a:t>
                </a:r>
              </a:p>
            </p:txBody>
          </p:sp>
        </mc:Choice>
        <mc:Fallback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611" y="3228687"/>
                <a:ext cx="3736041" cy="615553"/>
              </a:xfrm>
              <a:prstGeom prst="rect">
                <a:avLst/>
              </a:prstGeom>
              <a:blipFill rotWithShape="0">
                <a:blip r:embed="rId5"/>
                <a:stretch>
                  <a:fillRect l="-1144" t="-3960" b="-128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ZoneTexte 39"/>
              <p:cNvSpPr txBox="1"/>
              <p:nvPr/>
            </p:nvSpPr>
            <p:spPr>
              <a:xfrm>
                <a:off x="48944" y="3245251"/>
                <a:ext cx="412447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700" dirty="0" smtClean="0"/>
                  <a:t>Multiplication délais </a:t>
                </a:r>
                <a:r>
                  <a:rPr lang="fr-FR" sz="1700" dirty="0"/>
                  <a:t>de phase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7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7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ψ</m:t>
                        </m:r>
                      </m:e>
                      <m:sub>
                        <m:r>
                          <a:rPr lang="fr-FR" sz="17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17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7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7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ψ</m:t>
                        </m:r>
                      </m:e>
                      <m:sub>
                        <m:r>
                          <a:rPr lang="fr-FR" sz="17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1700" dirty="0"/>
                  <a:t>) : pics </a:t>
                </a:r>
                <a:r>
                  <a:rPr lang="fr-FR" sz="1700" dirty="0" smtClean="0"/>
                  <a:t>ambigus</a:t>
                </a:r>
                <a:endParaRPr lang="fr-FR" sz="1700" dirty="0"/>
              </a:p>
            </p:txBody>
          </p:sp>
        </mc:Choice>
        <mc:Fallback>
          <p:sp>
            <p:nvSpPr>
              <p:cNvPr id="40" name="ZoneText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4" y="3245251"/>
                <a:ext cx="4124471" cy="615553"/>
              </a:xfrm>
              <a:prstGeom prst="rect">
                <a:avLst/>
              </a:prstGeom>
              <a:blipFill rotWithShape="0">
                <a:blip r:embed="rId6"/>
                <a:stretch>
                  <a:fillRect l="-886" t="-2970" r="-1034" b="-128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Image 23"/>
          <p:cNvPicPr/>
          <p:nvPr/>
        </p:nvPicPr>
        <p:blipFill rotWithShape="1">
          <a:blip r:embed="rId7"/>
          <a:srcRect r="33157"/>
          <a:stretch/>
        </p:blipFill>
        <p:spPr>
          <a:xfrm>
            <a:off x="115879" y="3860804"/>
            <a:ext cx="7895357" cy="29971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/>
              <p:cNvSpPr txBox="1"/>
              <p:nvPr/>
            </p:nvSpPr>
            <p:spPr>
              <a:xfrm>
                <a:off x="8225848" y="3710860"/>
                <a:ext cx="3784182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è"/>
                </a:pPr>
                <a:r>
                  <a:rPr lang="fr-FR" dirty="0" smtClean="0">
                    <a:sym typeface="Wingdings" panose="05000000000000000000" pitchFamily="2" charset="2"/>
                  </a:rPr>
                  <a:t>On remarque que les pics ambigu de SODA sont exactement au même point que ceux de </a:t>
                </a:r>
                <a:r>
                  <a:rPr lang="fr-FR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ψ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ψ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 smtClean="0"/>
                  <a:t>).</a:t>
                </a:r>
              </a:p>
              <a:p>
                <a:pPr marL="285750" indent="-285750">
                  <a:buFont typeface="Wingdings" panose="05000000000000000000" pitchFamily="2" charset="2"/>
                  <a:buChar char="è"/>
                </a:pPr>
                <a:endParaRPr lang="fr-FR" dirty="0"/>
              </a:p>
              <a:p>
                <a:r>
                  <a:rPr lang="fr-FR" dirty="0" smtClean="0"/>
                  <a:t>Avec d1=1,25*d2</a:t>
                </a:r>
              </a:p>
              <a:p>
                <a:r>
                  <a:rPr lang="fr-FR" dirty="0"/>
                  <a:t>d</a:t>
                </a:r>
                <a:r>
                  <a:rPr lang="fr-FR" dirty="0" smtClean="0"/>
                  <a:t>1 = 5*</a:t>
                </a:r>
                <a:r>
                  <a:rPr lang="fr-FR" dirty="0" err="1" smtClean="0"/>
                  <a:t>dSODA</a:t>
                </a:r>
                <a:endParaRPr lang="fr-FR" dirty="0" smtClean="0"/>
              </a:p>
              <a:p>
                <a:r>
                  <a:rPr lang="fr-FR" dirty="0"/>
                  <a:t>d</a:t>
                </a:r>
                <a:r>
                  <a:rPr lang="fr-FR" dirty="0" smtClean="0"/>
                  <a:t>2 = 4*</a:t>
                </a:r>
                <a:r>
                  <a:rPr lang="fr-FR" dirty="0" err="1" smtClean="0"/>
                  <a:t>dSODA</a:t>
                </a:r>
                <a:endParaRPr lang="fr-FR" dirty="0"/>
              </a:p>
              <a:p>
                <a:endParaRPr lang="fr-FR" dirty="0" smtClean="0"/>
              </a:p>
              <a:p>
                <a:r>
                  <a:rPr lang="fr-FR" dirty="0" smtClean="0">
                    <a:sym typeface="Wingdings" panose="05000000000000000000" pitchFamily="2" charset="2"/>
                  </a:rPr>
                  <a:t> </a:t>
                </a:r>
                <a:r>
                  <a:rPr lang="fr-FR" dirty="0" err="1" smtClean="0">
                    <a:sym typeface="Wingdings" panose="05000000000000000000" pitchFamily="2" charset="2"/>
                  </a:rPr>
                  <a:t>dSODA</a:t>
                </a:r>
                <a:r>
                  <a:rPr lang="fr-FR" dirty="0" smtClean="0">
                    <a:sym typeface="Wingdings" panose="05000000000000000000" pitchFamily="2" charset="2"/>
                  </a:rPr>
                  <a:t> </a:t>
                </a:r>
                <a:r>
                  <a:rPr lang="fr-FR" b="1" dirty="0" smtClean="0">
                    <a:sym typeface="Wingdings" panose="05000000000000000000" pitchFamily="2" charset="2"/>
                  </a:rPr>
                  <a:t>multiple entier </a:t>
                </a:r>
                <a:r>
                  <a:rPr lang="fr-FR" dirty="0" smtClean="0">
                    <a:sym typeface="Wingdings" panose="05000000000000000000" pitchFamily="2" charset="2"/>
                  </a:rPr>
                  <a:t>de d1 et d2 donc normal d’avoir mêmes pics</a:t>
                </a:r>
                <a:endParaRPr lang="fr-FR" dirty="0"/>
              </a:p>
            </p:txBody>
          </p:sp>
        </mc:Choice>
        <mc:Fallback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5848" y="3710860"/>
                <a:ext cx="3784182" cy="2862322"/>
              </a:xfrm>
              <a:prstGeom prst="rect">
                <a:avLst/>
              </a:prstGeom>
              <a:blipFill rotWithShape="0">
                <a:blip r:embed="rId8"/>
                <a:stretch>
                  <a:fillRect l="-1288" t="-1279" r="-322" b="-25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236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Interférométrie </a:t>
            </a:r>
            <a:r>
              <a:rPr lang="fr-FR" sz="4000" dirty="0">
                <a:cs typeface="Calibri Light"/>
              </a:rPr>
              <a:t>Corrélative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8944" y="2086776"/>
            <a:ext cx="6546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Idée : utiliser base SODA (d1-d2) pour limiter l’</a:t>
            </a:r>
            <a:r>
              <a:rPr lang="fr-FR" b="1" dirty="0" err="1" smtClean="0">
                <a:cs typeface="Calibri" panose="020F0502020204030204"/>
              </a:rPr>
              <a:t>ambiguité</a:t>
            </a:r>
            <a:endParaRPr lang="fr-FR" b="1" dirty="0" smtClean="0">
              <a:cs typeface="Calibri" panose="020F0502020204030204"/>
            </a:endParaRPr>
          </a:p>
          <a:p>
            <a:r>
              <a:rPr lang="fr-FR" dirty="0" smtClean="0">
                <a:cs typeface="Calibri" panose="020F0502020204030204"/>
              </a:rPr>
              <a:t>Avec </a:t>
            </a:r>
            <a:r>
              <a:rPr lang="fr-FR" dirty="0" err="1" smtClean="0">
                <a:cs typeface="Calibri" panose="020F0502020204030204"/>
              </a:rPr>
              <a:t>simu</a:t>
            </a:r>
            <a:r>
              <a:rPr lang="fr-FR" dirty="0" smtClean="0">
                <a:cs typeface="Calibri" panose="020F0502020204030204"/>
              </a:rPr>
              <a:t> réseau d2=115mm ; </a:t>
            </a:r>
            <a:r>
              <a:rPr lang="fr-FR" dirty="0" smtClean="0">
                <a:cs typeface="Calibri" panose="020F0502020204030204"/>
              </a:rPr>
              <a:t>d1=</a:t>
            </a:r>
            <a:r>
              <a:rPr lang="fr-FR" b="1" dirty="0" smtClean="0">
                <a:cs typeface="Calibri" panose="020F0502020204030204"/>
              </a:rPr>
              <a:t>1,16</a:t>
            </a:r>
            <a:r>
              <a:rPr lang="fr-FR" dirty="0" smtClean="0">
                <a:cs typeface="Calibri" panose="020F0502020204030204"/>
              </a:rPr>
              <a:t>*d2=133,4,75mm</a:t>
            </a:r>
          </a:p>
          <a:p>
            <a:r>
              <a:rPr lang="fr-FR" dirty="0" err="1" smtClean="0">
                <a:cs typeface="Calibri" panose="020F0502020204030204"/>
              </a:rPr>
              <a:t>dSODA</a:t>
            </a:r>
            <a:r>
              <a:rPr lang="fr-FR" dirty="0" smtClean="0">
                <a:cs typeface="Calibri" panose="020F0502020204030204"/>
              </a:rPr>
              <a:t> = 18,4mm </a:t>
            </a:r>
            <a:r>
              <a:rPr lang="fr-FR" dirty="0" smtClean="0">
                <a:cs typeface="Calibri" panose="020F0502020204030204"/>
                <a:sym typeface="Wingdings" panose="05000000000000000000" pitchFamily="2" charset="2"/>
              </a:rPr>
              <a:t> ambigu </a:t>
            </a:r>
            <a:r>
              <a:rPr lang="fr-FR" dirty="0">
                <a:cs typeface="Calibri" panose="020F0502020204030204"/>
                <a:sym typeface="Wingdings" panose="05000000000000000000" pitchFamily="2" charset="2"/>
              </a:rPr>
              <a:t>à 8,15 </a:t>
            </a:r>
            <a:r>
              <a:rPr lang="fr-FR" dirty="0" smtClean="0">
                <a:cs typeface="Calibri" panose="020F0502020204030204"/>
                <a:sym typeface="Wingdings" panose="05000000000000000000" pitchFamily="2" charset="2"/>
              </a:rPr>
              <a:t>GHz</a:t>
            </a:r>
            <a:r>
              <a:rPr lang="fr-FR" dirty="0" smtClean="0">
                <a:cs typeface="Calibri" panose="020F0502020204030204"/>
              </a:rPr>
              <a:t/>
            </a:r>
            <a:br>
              <a:rPr lang="fr-FR" dirty="0" smtClean="0">
                <a:cs typeface="Calibri" panose="020F0502020204030204"/>
              </a:rPr>
            </a:br>
            <a:r>
              <a:rPr lang="fr-FR" b="1" dirty="0" smtClean="0">
                <a:cs typeface="Calibri" panose="020F0502020204030204"/>
              </a:rPr>
              <a:t>f </a:t>
            </a:r>
            <a:r>
              <a:rPr lang="fr-FR" b="1" dirty="0" smtClean="0">
                <a:cs typeface="Calibri" panose="020F0502020204030204"/>
              </a:rPr>
              <a:t>= </a:t>
            </a:r>
            <a:r>
              <a:rPr lang="fr-FR" b="1" dirty="0" smtClean="0">
                <a:cs typeface="Calibri" panose="020F0502020204030204"/>
              </a:rPr>
              <a:t>10 GHz ; </a:t>
            </a:r>
            <a:r>
              <a:rPr lang="el-GR" b="1" dirty="0" smtClean="0">
                <a:cs typeface="Calibri" panose="020F0502020204030204"/>
              </a:rPr>
              <a:t>θ</a:t>
            </a:r>
            <a:r>
              <a:rPr lang="fr-FR" b="1" dirty="0" smtClean="0">
                <a:cs typeface="Calibri" panose="020F0502020204030204"/>
              </a:rPr>
              <a:t>=52°</a:t>
            </a:r>
            <a:endParaRPr lang="fr-FR" dirty="0" smtClean="0">
              <a:cs typeface="Calibri" panose="020F0502020204030204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7896353" y="3229042"/>
            <a:ext cx="41017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smtClean="0"/>
              <a:t>Corrélation toutes les bases : </a:t>
            </a:r>
            <a:r>
              <a:rPr lang="fr-FR" sz="1700" b="1" dirty="0" smtClean="0"/>
              <a:t>ambigu</a:t>
            </a:r>
            <a:endParaRPr lang="fr-FR" sz="1700" dirty="0"/>
          </a:p>
        </p:txBody>
      </p:sp>
      <p:sp>
        <p:nvSpPr>
          <p:cNvPr id="40" name="ZoneTexte 39"/>
          <p:cNvSpPr txBox="1"/>
          <p:nvPr/>
        </p:nvSpPr>
        <p:spPr>
          <a:xfrm>
            <a:off x="3970962" y="3125696"/>
            <a:ext cx="412447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smtClean="0"/>
              <a:t>Toutes les bases (d1 ; d2 ; </a:t>
            </a:r>
            <a:r>
              <a:rPr lang="fr-FR" sz="1700" dirty="0" err="1" smtClean="0"/>
              <a:t>dSODA</a:t>
            </a:r>
            <a:r>
              <a:rPr lang="fr-FR" sz="1700" dirty="0" smtClean="0"/>
              <a:t>) </a:t>
            </a:r>
            <a:endParaRPr lang="fr-FR" sz="1700" dirty="0"/>
          </a:p>
        </p:txBody>
      </p:sp>
      <p:sp>
        <p:nvSpPr>
          <p:cNvPr id="3" name="ZoneTexte 2"/>
          <p:cNvSpPr txBox="1"/>
          <p:nvPr/>
        </p:nvSpPr>
        <p:spPr>
          <a:xfrm>
            <a:off x="9586285" y="981432"/>
            <a:ext cx="2156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Ici d1=1,16*d2</a:t>
            </a:r>
          </a:p>
          <a:p>
            <a:r>
              <a:rPr lang="fr-FR" dirty="0" smtClean="0"/>
              <a:t>d1 = 7,25*</a:t>
            </a:r>
            <a:r>
              <a:rPr lang="fr-FR" dirty="0" err="1" smtClean="0"/>
              <a:t>dSODA</a:t>
            </a:r>
            <a:endParaRPr lang="fr-FR" dirty="0" smtClean="0"/>
          </a:p>
          <a:p>
            <a:r>
              <a:rPr lang="fr-FR" dirty="0"/>
              <a:t>d</a:t>
            </a:r>
            <a:r>
              <a:rPr lang="fr-FR" dirty="0" smtClean="0"/>
              <a:t>2 = 6,25*</a:t>
            </a:r>
            <a:r>
              <a:rPr lang="fr-FR" dirty="0" err="1" smtClean="0"/>
              <a:t>dSODA</a:t>
            </a:r>
            <a:endParaRPr lang="fr-FR" dirty="0"/>
          </a:p>
        </p:txBody>
      </p:sp>
      <p:pic>
        <p:nvPicPr>
          <p:cNvPr id="15" name="Image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240" y="3576727"/>
            <a:ext cx="4377030" cy="3281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/>
          <p:cNvPicPr/>
          <p:nvPr/>
        </p:nvPicPr>
        <p:blipFill rotWithShape="1">
          <a:blip r:embed="rId6"/>
          <a:srcRect l="67467"/>
          <a:stretch/>
        </p:blipFill>
        <p:spPr>
          <a:xfrm>
            <a:off x="7962152" y="3697029"/>
            <a:ext cx="3970170" cy="311140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10409" y="4010968"/>
            <a:ext cx="3076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 On retrouve les </a:t>
            </a:r>
            <a:r>
              <a:rPr lang="fr-FR" b="1" dirty="0" smtClean="0">
                <a:sym typeface="Wingdings" panose="05000000000000000000" pitchFamily="2" charset="2"/>
              </a:rPr>
              <a:t>mêmes pics ambigu </a:t>
            </a:r>
            <a:r>
              <a:rPr lang="fr-FR" dirty="0" smtClean="0">
                <a:sym typeface="Wingdings" panose="05000000000000000000" pitchFamily="2" charset="2"/>
              </a:rPr>
              <a:t>avec </a:t>
            </a:r>
            <a:r>
              <a:rPr lang="fr-FR" dirty="0" err="1" smtClean="0">
                <a:sym typeface="Wingdings" panose="05000000000000000000" pitchFamily="2" charset="2"/>
              </a:rPr>
              <a:t>dSODA</a:t>
            </a:r>
            <a:r>
              <a:rPr lang="fr-FR" dirty="0" smtClean="0">
                <a:sym typeface="Wingdings" panose="05000000000000000000" pitchFamily="2" charset="2"/>
              </a:rPr>
              <a:t> alors qu’ici ce n’est pas des multiples entiers !!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02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Interférométrie </a:t>
            </a:r>
            <a:r>
              <a:rPr lang="fr-FR" sz="4000" dirty="0">
                <a:cs typeface="Calibri Light"/>
              </a:rPr>
              <a:t>Corrélative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8944" y="2086776"/>
            <a:ext cx="654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Idée : utiliser base SODA (d1-d2) pour limiter l’</a:t>
            </a:r>
            <a:r>
              <a:rPr lang="fr-FR" b="1" dirty="0" err="1" smtClean="0">
                <a:cs typeface="Calibri" panose="020F0502020204030204"/>
              </a:rPr>
              <a:t>ambiguité</a:t>
            </a:r>
            <a:endParaRPr lang="fr-FR" b="1" dirty="0" smtClean="0">
              <a:cs typeface="Calibri" panose="020F0502020204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ZoneTexte 3"/>
              <p:cNvSpPr txBox="1"/>
              <p:nvPr/>
            </p:nvSpPr>
            <p:spPr>
              <a:xfrm>
                <a:off x="48944" y="2777758"/>
                <a:ext cx="5527343" cy="2889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sym typeface="Wingdings" panose="05000000000000000000" pitchFamily="2" charset="2"/>
                  </a:rPr>
                  <a:t>En testant avec différente valeurs d1=</a:t>
                </a:r>
                <a:r>
                  <a:rPr lang="fr-FR" b="1" dirty="0" smtClean="0">
                    <a:sym typeface="Wingdings" panose="05000000000000000000" pitchFamily="2" charset="2"/>
                  </a:rPr>
                  <a:t>y</a:t>
                </a:r>
                <a:r>
                  <a:rPr lang="fr-FR" dirty="0" smtClean="0">
                    <a:sym typeface="Wingdings" panose="05000000000000000000" pitchFamily="2" charset="2"/>
                  </a:rPr>
                  <a:t>*d2 ; avec différents angles d’arrivé et fréquence, on retrouve toujours ce phénomène.</a:t>
                </a:r>
              </a:p>
              <a:p>
                <a:endParaRPr lang="fr-FR" dirty="0">
                  <a:sym typeface="Wingdings" panose="05000000000000000000" pitchFamily="2" charset="2"/>
                </a:endParaRPr>
              </a:p>
              <a:p>
                <a:r>
                  <a:rPr lang="fr-FR" dirty="0" smtClean="0">
                    <a:sym typeface="Wingdings" panose="05000000000000000000" pitchFamily="2" charset="2"/>
                  </a:rPr>
                  <a:t>Il y a certainement un lien mathématique lorsqu’on utilise </a:t>
                </a:r>
                <a:r>
                  <a:rPr lang="fr-FR" dirty="0" err="1" smtClean="0">
                    <a:sym typeface="Wingdings" panose="05000000000000000000" pitchFamily="2" charset="2"/>
                  </a:rPr>
                  <a:t>dSODA</a:t>
                </a:r>
                <a:r>
                  <a:rPr lang="fr-FR" dirty="0" smtClean="0">
                    <a:sym typeface="Wingdings" panose="05000000000000000000" pitchFamily="2" charset="2"/>
                  </a:rPr>
                  <a:t> et que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𝜃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fr-F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acc>
                      <m:accPr>
                        <m:chr m:val="̃"/>
                        <m:ctrlPr>
                          <a:rPr lang="fr-F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𝜃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fr-FR" dirty="0" smtClean="0">
                  <a:sym typeface="Wingdings" panose="05000000000000000000" pitchFamily="2" charset="2"/>
                </a:endParaRPr>
              </a:p>
              <a:p>
                <a:endParaRPr lang="fr-FR" dirty="0">
                  <a:sym typeface="Wingdings" panose="05000000000000000000" pitchFamily="2" charset="2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fr-FR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𝑆𝑂𝐷𝐴</m:t>
                              </m:r>
                            </m:sub>
                          </m:sSub>
                        </m:e>
                      </m:acc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arcsin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⁡(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𝑐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∗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𝑆𝑂𝐷𝐴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+2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𝜋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∗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𝑆𝑂𝐷𝐴</m:t>
                              </m:r>
                            </m:sub>
                          </m:sSub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𝜋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𝑓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𝑆𝑂𝐷𝐴</m:t>
                              </m:r>
                            </m:sub>
                          </m:sSub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fr-FR" dirty="0" smtClean="0">
                  <a:sym typeface="Wingdings" panose="05000000000000000000" pitchFamily="2" charset="2"/>
                </a:endParaRPr>
              </a:p>
              <a:p>
                <a:endParaRPr lang="fr-FR" dirty="0"/>
              </a:p>
            </p:txBody>
          </p:sp>
        </mc:Choice>
        <mc:Fallback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4" y="2777758"/>
                <a:ext cx="5527343" cy="2889830"/>
              </a:xfrm>
              <a:prstGeom prst="rect">
                <a:avLst/>
              </a:prstGeom>
              <a:blipFill rotWithShape="0">
                <a:blip r:embed="rId5"/>
                <a:stretch>
                  <a:fillRect l="-882" t="-126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/>
              <p:cNvSpPr txBox="1"/>
              <p:nvPr/>
            </p:nvSpPr>
            <p:spPr>
              <a:xfrm>
                <a:off x="1051297" y="5841242"/>
                <a:ext cx="31116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ψ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𝑆𝑂𝐷𝐴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ψ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ψ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 smtClean="0"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𝑑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𝑆𝑂𝐷𝐴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𝑑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𝑑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297" y="5841242"/>
                <a:ext cx="3111690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/>
          <p:cNvSpPr txBox="1"/>
          <p:nvPr/>
        </p:nvSpPr>
        <p:spPr>
          <a:xfrm>
            <a:off x="7206018" y="3452884"/>
            <a:ext cx="4735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 A priori SODA (d1-d2) ne permet pas de discriminer l’</a:t>
            </a:r>
            <a:r>
              <a:rPr lang="fr-FR" dirty="0" err="1" smtClean="0">
                <a:sym typeface="Wingdings" panose="05000000000000000000" pitchFamily="2" charset="2"/>
              </a:rPr>
              <a:t>ambiguité</a:t>
            </a:r>
            <a:r>
              <a:rPr lang="fr-FR" dirty="0" smtClean="0">
                <a:sym typeface="Wingdings" panose="05000000000000000000" pitchFamily="2" charset="2"/>
              </a:rPr>
              <a:t> si </a:t>
            </a:r>
            <a:r>
              <a:rPr lang="fr-FR" dirty="0" err="1" smtClean="0">
                <a:sym typeface="Wingdings" panose="05000000000000000000" pitchFamily="2" charset="2"/>
              </a:rPr>
              <a:t>dSODA</a:t>
            </a:r>
            <a:r>
              <a:rPr lang="fr-FR" dirty="0" smtClean="0">
                <a:sym typeface="Wingdings" panose="05000000000000000000" pitchFamily="2" charset="2"/>
              </a:rPr>
              <a:t> &gt; </a:t>
            </a:r>
            <a:r>
              <a:rPr lang="el-GR" dirty="0" smtClean="0">
                <a:sym typeface="Wingdings" panose="05000000000000000000" pitchFamily="2" charset="2"/>
              </a:rPr>
              <a:t>λ</a:t>
            </a:r>
            <a:r>
              <a:rPr lang="fr-FR" dirty="0" smtClean="0">
                <a:sym typeface="Wingdings" panose="05000000000000000000" pitchFamily="2" charset="2"/>
              </a:rPr>
              <a:t>/2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634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xmlns="" id="{A3F395A2-2B64-4749-BD93-2F159C7E1F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xmlns="" id="{5CF0135B-EAB8-4CA0-896C-2D897ECD2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8D67F5AB-004F-49F8-98F6-0F2341AA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Sommaire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7D4C312-C95E-43D8-84AA-72A222858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8930"/>
            <a:ext cx="10515600" cy="460907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>
              <a:buFont typeface="+mj-lt"/>
              <a:buAutoNum type="romanUcPeriod"/>
            </a:pPr>
            <a:r>
              <a:rPr lang="fr-FR" sz="2200" dirty="0">
                <a:ea typeface="+mn-lt"/>
                <a:cs typeface="+mn-lt"/>
              </a:rPr>
              <a:t>AVA </a:t>
            </a:r>
            <a:r>
              <a:rPr lang="fr-FR" sz="2200" dirty="0" err="1">
                <a:ea typeface="+mn-lt"/>
                <a:cs typeface="+mn-lt"/>
              </a:rPr>
              <a:t>Chebyshev</a:t>
            </a:r>
            <a:endParaRPr lang="fr-FR" sz="2200" dirty="0"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Panneau </a:t>
            </a: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AVA </a:t>
            </a:r>
            <a:r>
              <a:rPr lang="fr-FR" sz="1800" dirty="0" err="1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Chebyshev</a:t>
            </a:r>
            <a:endParaRPr lang="fr-FR" sz="18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err="1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Simu</a:t>
            </a:r>
            <a:endParaRPr lang="fr-FR" sz="1400" dirty="0" smtClean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Réflecteur</a:t>
            </a:r>
            <a:endParaRPr lang="fr-FR" sz="14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Mesures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1</a:t>
            </a:r>
            <a:r>
              <a:rPr lang="fr-FR" sz="1400" baseline="300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ère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Mesure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2</a:t>
            </a:r>
            <a:r>
              <a:rPr lang="fr-FR" sz="1400" baseline="300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ème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mesure avec panneau symétrique</a:t>
            </a: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 smtClean="0">
                <a:ea typeface="+mn-lt"/>
                <a:cs typeface="+mn-lt"/>
              </a:rPr>
              <a:t>Interférométrie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SODA</a:t>
            </a:r>
            <a:endParaRPr lang="fr-FR" sz="14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Données mesure antennes </a:t>
            </a: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(1</a:t>
            </a:r>
            <a:r>
              <a:rPr lang="fr-FR" sz="1400" baseline="300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er</a:t>
            </a: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ordre et SODA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)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ea typeface="+mn-lt"/>
                <a:cs typeface="+mn-lt"/>
              </a:rPr>
              <a:t>Mesure en condition réelle </a:t>
            </a:r>
          </a:p>
          <a:p>
            <a:pPr marL="1714500" lvl="3" indent="-342900">
              <a:buFont typeface="+mj-lt"/>
              <a:buAutoNum type="alpha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Homothétie 40 GHz – 6 GHz</a:t>
            </a:r>
          </a:p>
          <a:p>
            <a:pPr marL="1714500" lvl="3" indent="-342900">
              <a:buFont typeface="+mj-lt"/>
              <a:buAutoNum type="alpha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Problème cas 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réel</a:t>
            </a:r>
          </a:p>
          <a:p>
            <a:pPr marL="1714500" lvl="3" indent="-342900">
              <a:buFont typeface="+mj-lt"/>
              <a:buAutoNum type="alphaUcPeriod"/>
            </a:pPr>
            <a:r>
              <a:rPr lang="fr-FR" sz="1400" dirty="0" smtClean="0">
                <a:ea typeface="+mn-lt"/>
                <a:cs typeface="+mn-lt"/>
              </a:rPr>
              <a:t>Précision RMS interférométrie corrélative</a:t>
            </a:r>
            <a:endParaRPr lang="fr-FR" sz="1600" dirty="0"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AVA ondulée</a:t>
            </a:r>
          </a:p>
          <a:p>
            <a:pPr marL="457200" indent="-457200">
              <a:buAutoNum type="romanUcPeriod"/>
            </a:pPr>
            <a:r>
              <a:rPr lang="fr-FR" sz="2200" dirty="0" smtClean="0">
                <a:solidFill>
                  <a:schemeClr val="bg2">
                    <a:lumMod val="75000"/>
                  </a:schemeClr>
                </a:solidFill>
                <a:cs typeface="Calibri" panose="020F0502020204030204"/>
              </a:rPr>
              <a:t>Conclusion </a:t>
            </a:r>
            <a:r>
              <a:rPr lang="fr-FR" sz="2200" dirty="0">
                <a:solidFill>
                  <a:schemeClr val="bg2">
                    <a:lumMod val="75000"/>
                  </a:schemeClr>
                </a:solidFill>
                <a:cs typeface="Calibri" panose="020F0502020204030204"/>
              </a:rPr>
              <a:t>et perspectives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2C3387C-D24F-4737-8A37-1DC5CFF09C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1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74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Interférométrie </a:t>
            </a:r>
            <a:r>
              <a:rPr lang="fr-FR" sz="4000" dirty="0">
                <a:cs typeface="Calibri Light"/>
              </a:rPr>
              <a:t>Corrélative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58126" y="2030685"/>
            <a:ext cx="6546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Précision RMS </a:t>
            </a:r>
            <a:r>
              <a:rPr lang="fr-FR" b="1" dirty="0" err="1" smtClean="0">
                <a:cs typeface="Calibri" panose="020F0502020204030204"/>
              </a:rPr>
              <a:t>interféro</a:t>
            </a:r>
            <a:r>
              <a:rPr lang="fr-FR" b="1" dirty="0" smtClean="0">
                <a:cs typeface="Calibri" panose="020F0502020204030204"/>
              </a:rPr>
              <a:t> corrélative</a:t>
            </a:r>
            <a:endParaRPr lang="fr-FR" b="1" dirty="0" smtClean="0">
              <a:cs typeface="Calibri" panose="020F0502020204030204"/>
            </a:endParaRPr>
          </a:p>
          <a:p>
            <a:r>
              <a:rPr lang="fr-FR" dirty="0" smtClean="0">
                <a:cs typeface="Calibri" panose="020F0502020204030204"/>
              </a:rPr>
              <a:t>Avec </a:t>
            </a:r>
            <a:r>
              <a:rPr lang="fr-FR" dirty="0" err="1" smtClean="0">
                <a:cs typeface="Calibri" panose="020F0502020204030204"/>
              </a:rPr>
              <a:t>simu</a:t>
            </a:r>
            <a:r>
              <a:rPr lang="fr-FR" dirty="0" smtClean="0">
                <a:cs typeface="Calibri" panose="020F0502020204030204"/>
              </a:rPr>
              <a:t> réseau d2=115mm ; </a:t>
            </a:r>
            <a:r>
              <a:rPr lang="fr-FR" dirty="0" smtClean="0">
                <a:cs typeface="Calibri" panose="020F0502020204030204"/>
              </a:rPr>
              <a:t>d1=</a:t>
            </a:r>
            <a:r>
              <a:rPr lang="fr-FR" b="1" dirty="0" smtClean="0">
                <a:cs typeface="Calibri" panose="020F0502020204030204"/>
              </a:rPr>
              <a:t>1,16</a:t>
            </a:r>
            <a:r>
              <a:rPr lang="fr-FR" dirty="0" smtClean="0">
                <a:cs typeface="Calibri" panose="020F0502020204030204"/>
              </a:rPr>
              <a:t>*d2=133,4mm </a:t>
            </a:r>
            <a:endParaRPr lang="fr-FR" dirty="0">
              <a:cs typeface="Calibri" panose="020F0502020204030204"/>
            </a:endParaRPr>
          </a:p>
          <a:p>
            <a:r>
              <a:rPr lang="fr-FR" dirty="0" err="1">
                <a:cs typeface="Calibri" panose="020F0502020204030204"/>
              </a:rPr>
              <a:t>dSODA</a:t>
            </a:r>
            <a:r>
              <a:rPr lang="fr-FR" dirty="0">
                <a:cs typeface="Calibri" panose="020F0502020204030204"/>
              </a:rPr>
              <a:t> = 18,4mm </a:t>
            </a:r>
            <a:r>
              <a:rPr lang="fr-FR" dirty="0">
                <a:cs typeface="Calibri" panose="020F0502020204030204"/>
                <a:sym typeface="Wingdings" panose="05000000000000000000" pitchFamily="2" charset="2"/>
              </a:rPr>
              <a:t> </a:t>
            </a:r>
            <a:r>
              <a:rPr lang="fr-FR" dirty="0" smtClean="0">
                <a:cs typeface="Calibri" panose="020F0502020204030204"/>
                <a:sym typeface="Wingdings" panose="05000000000000000000" pitchFamily="2" charset="2"/>
              </a:rPr>
              <a:t>ambigu à </a:t>
            </a:r>
            <a:r>
              <a:rPr lang="fr-FR" dirty="0">
                <a:cs typeface="Calibri" panose="020F0502020204030204"/>
                <a:sym typeface="Wingdings" panose="05000000000000000000" pitchFamily="2" charset="2"/>
              </a:rPr>
              <a:t>8,15 </a:t>
            </a:r>
            <a:r>
              <a:rPr lang="fr-FR" dirty="0" smtClean="0">
                <a:cs typeface="Calibri" panose="020F0502020204030204"/>
                <a:sym typeface="Wingdings" panose="05000000000000000000" pitchFamily="2" charset="2"/>
              </a:rPr>
              <a:t>GHz</a:t>
            </a:r>
            <a:endParaRPr lang="fr-FR" dirty="0" smtClean="0">
              <a:cs typeface="Calibri" panose="020F0502020204030204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8126" y="3152328"/>
            <a:ext cx="654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Comparaison précision RMS </a:t>
            </a:r>
            <a:r>
              <a:rPr lang="fr-FR" dirty="0" err="1" smtClean="0"/>
              <a:t>InterCorr</a:t>
            </a:r>
            <a:r>
              <a:rPr lang="fr-FR" dirty="0" smtClean="0"/>
              <a:t> &amp; calcul analytique : </a:t>
            </a:r>
            <a:r>
              <a:rPr lang="fr-FR" b="1" dirty="0" smtClean="0"/>
              <a:t>6,5 GHz</a:t>
            </a:r>
            <a:endParaRPr lang="fr-FR" b="1" dirty="0"/>
          </a:p>
        </p:txBody>
      </p:sp>
      <p:pic>
        <p:nvPicPr>
          <p:cNvPr id="23" name="Image 22"/>
          <p:cNvPicPr/>
          <p:nvPr/>
        </p:nvPicPr>
        <p:blipFill>
          <a:blip r:embed="rId5"/>
          <a:stretch>
            <a:fillRect/>
          </a:stretch>
        </p:blipFill>
        <p:spPr>
          <a:xfrm>
            <a:off x="158126" y="3617691"/>
            <a:ext cx="8112177" cy="314042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601634" y="3645524"/>
            <a:ext cx="32598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Précision « nulle » = erreur précision de 0° (parfaitement discriminé)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FR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dirty="0" smtClean="0">
                <a:sym typeface="Wingdings" panose="05000000000000000000" pitchFamily="2" charset="2"/>
              </a:rPr>
              <a:t>Meilleure précision et discrimination de l’</a:t>
            </a:r>
            <a:r>
              <a:rPr lang="fr-FR" dirty="0" err="1" smtClean="0">
                <a:sym typeface="Wingdings" panose="05000000000000000000" pitchFamily="2" charset="2"/>
              </a:rPr>
              <a:t>ambiguité</a:t>
            </a:r>
            <a:r>
              <a:rPr lang="fr-FR" dirty="0" smtClean="0">
                <a:sym typeface="Wingdings" panose="05000000000000000000" pitchFamily="2" charset="2"/>
              </a:rPr>
              <a:t> (ici non ambigu) avec </a:t>
            </a:r>
            <a:r>
              <a:rPr lang="fr-FR" dirty="0" err="1" smtClean="0">
                <a:sym typeface="Wingdings" panose="05000000000000000000" pitchFamily="2" charset="2"/>
              </a:rPr>
              <a:t>interféro</a:t>
            </a:r>
            <a:r>
              <a:rPr lang="fr-FR" dirty="0" smtClean="0">
                <a:sym typeface="Wingdings" panose="05000000000000000000" pitchFamily="2" charset="2"/>
              </a:rPr>
              <a:t> corrélative.</a:t>
            </a:r>
          </a:p>
        </p:txBody>
      </p:sp>
    </p:spTree>
    <p:extLst>
      <p:ext uri="{BB962C8B-B14F-4D97-AF65-F5344CB8AC3E}">
        <p14:creationId xmlns:p14="http://schemas.microsoft.com/office/powerpoint/2010/main" val="7895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Interférométrie </a:t>
            </a:r>
            <a:r>
              <a:rPr lang="fr-FR" sz="4000" dirty="0">
                <a:cs typeface="Calibri Light"/>
              </a:rPr>
              <a:t>Corrélative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58126" y="2030685"/>
            <a:ext cx="6546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Précision RMS </a:t>
            </a:r>
            <a:r>
              <a:rPr lang="fr-FR" b="1" dirty="0" err="1" smtClean="0">
                <a:cs typeface="Calibri" panose="020F0502020204030204"/>
              </a:rPr>
              <a:t>interféro</a:t>
            </a:r>
            <a:r>
              <a:rPr lang="fr-FR" b="1" dirty="0" smtClean="0">
                <a:cs typeface="Calibri" panose="020F0502020204030204"/>
              </a:rPr>
              <a:t> corrélative</a:t>
            </a:r>
            <a:endParaRPr lang="fr-FR" b="1" dirty="0" smtClean="0">
              <a:cs typeface="Calibri" panose="020F0502020204030204"/>
            </a:endParaRPr>
          </a:p>
          <a:p>
            <a:r>
              <a:rPr lang="fr-FR" dirty="0" smtClean="0">
                <a:cs typeface="Calibri" panose="020F0502020204030204"/>
              </a:rPr>
              <a:t>Avec </a:t>
            </a:r>
            <a:r>
              <a:rPr lang="fr-FR" dirty="0" err="1" smtClean="0">
                <a:cs typeface="Calibri" panose="020F0502020204030204"/>
              </a:rPr>
              <a:t>simu</a:t>
            </a:r>
            <a:r>
              <a:rPr lang="fr-FR" dirty="0" smtClean="0">
                <a:cs typeface="Calibri" panose="020F0502020204030204"/>
              </a:rPr>
              <a:t> réseau d2=115mm ; </a:t>
            </a:r>
            <a:r>
              <a:rPr lang="fr-FR" dirty="0" smtClean="0">
                <a:cs typeface="Calibri" panose="020F0502020204030204"/>
              </a:rPr>
              <a:t>d1=</a:t>
            </a:r>
            <a:r>
              <a:rPr lang="fr-FR" b="1" dirty="0" smtClean="0">
                <a:cs typeface="Calibri" panose="020F0502020204030204"/>
              </a:rPr>
              <a:t>1,16</a:t>
            </a:r>
            <a:r>
              <a:rPr lang="fr-FR" dirty="0" smtClean="0">
                <a:cs typeface="Calibri" panose="020F0502020204030204"/>
              </a:rPr>
              <a:t>*d2=133,4mm </a:t>
            </a:r>
            <a:endParaRPr lang="fr-FR" dirty="0">
              <a:cs typeface="Calibri" panose="020F0502020204030204"/>
            </a:endParaRPr>
          </a:p>
          <a:p>
            <a:r>
              <a:rPr lang="fr-FR" dirty="0" err="1">
                <a:cs typeface="Calibri" panose="020F0502020204030204"/>
              </a:rPr>
              <a:t>dSODA</a:t>
            </a:r>
            <a:r>
              <a:rPr lang="fr-FR" dirty="0">
                <a:cs typeface="Calibri" panose="020F0502020204030204"/>
              </a:rPr>
              <a:t> = 18,4mm </a:t>
            </a:r>
            <a:r>
              <a:rPr lang="fr-FR" dirty="0">
                <a:cs typeface="Calibri" panose="020F0502020204030204"/>
                <a:sym typeface="Wingdings" panose="05000000000000000000" pitchFamily="2" charset="2"/>
              </a:rPr>
              <a:t> </a:t>
            </a:r>
            <a:r>
              <a:rPr lang="fr-FR" dirty="0" smtClean="0">
                <a:cs typeface="Calibri" panose="020F0502020204030204"/>
                <a:sym typeface="Wingdings" panose="05000000000000000000" pitchFamily="2" charset="2"/>
              </a:rPr>
              <a:t>ambigu à </a:t>
            </a:r>
            <a:r>
              <a:rPr lang="fr-FR" dirty="0">
                <a:cs typeface="Calibri" panose="020F0502020204030204"/>
                <a:sym typeface="Wingdings" panose="05000000000000000000" pitchFamily="2" charset="2"/>
              </a:rPr>
              <a:t>8,15 </a:t>
            </a:r>
            <a:r>
              <a:rPr lang="fr-FR" dirty="0" smtClean="0">
                <a:cs typeface="Calibri" panose="020F0502020204030204"/>
                <a:sym typeface="Wingdings" panose="05000000000000000000" pitchFamily="2" charset="2"/>
              </a:rPr>
              <a:t>GHz</a:t>
            </a:r>
            <a:endParaRPr lang="fr-FR" dirty="0" smtClean="0">
              <a:cs typeface="Calibri" panose="020F0502020204030204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8126" y="3152328"/>
            <a:ext cx="654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Comparaison précision RMS </a:t>
            </a:r>
            <a:r>
              <a:rPr lang="fr-FR" dirty="0" err="1" smtClean="0"/>
              <a:t>InterCorr</a:t>
            </a:r>
            <a:r>
              <a:rPr lang="fr-FR" dirty="0" smtClean="0"/>
              <a:t> &amp; calcul analytique : </a:t>
            </a:r>
            <a:r>
              <a:rPr lang="fr-FR" b="1" dirty="0"/>
              <a:t>8</a:t>
            </a:r>
            <a:r>
              <a:rPr lang="fr-FR" b="1" dirty="0" smtClean="0"/>
              <a:t>,5 GHz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8601634" y="3645524"/>
            <a:ext cx="32598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ym typeface="Wingdings" panose="05000000000000000000" pitchFamily="2" charset="2"/>
              </a:rPr>
              <a:t>Interféro</a:t>
            </a:r>
            <a:r>
              <a:rPr lang="fr-FR" dirty="0" smtClean="0">
                <a:sym typeface="Wingdings" panose="05000000000000000000" pitchFamily="2" charset="2"/>
              </a:rPr>
              <a:t> corrélative ambigu à partir de +/- 56°.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dirty="0" smtClean="0">
                <a:sym typeface="Wingdings" panose="05000000000000000000" pitchFamily="2" charset="2"/>
              </a:rPr>
              <a:t>Meilleure précision et discrimination de l’</a:t>
            </a:r>
            <a:r>
              <a:rPr lang="fr-FR" dirty="0" err="1" smtClean="0">
                <a:sym typeface="Wingdings" panose="05000000000000000000" pitchFamily="2" charset="2"/>
              </a:rPr>
              <a:t>ambiguité</a:t>
            </a:r>
            <a:r>
              <a:rPr lang="fr-FR" dirty="0" smtClean="0">
                <a:sym typeface="Wingdings" panose="05000000000000000000" pitchFamily="2" charset="2"/>
              </a:rPr>
              <a:t> avec </a:t>
            </a:r>
            <a:r>
              <a:rPr lang="fr-FR" dirty="0" err="1" smtClean="0">
                <a:sym typeface="Wingdings" panose="05000000000000000000" pitchFamily="2" charset="2"/>
              </a:rPr>
              <a:t>interféro</a:t>
            </a:r>
            <a:r>
              <a:rPr lang="fr-FR" dirty="0" smtClean="0">
                <a:sym typeface="Wingdings" panose="05000000000000000000" pitchFamily="2" charset="2"/>
              </a:rPr>
              <a:t> corrélative.</a:t>
            </a:r>
          </a:p>
        </p:txBody>
      </p:sp>
      <p:pic>
        <p:nvPicPr>
          <p:cNvPr id="25" name="Image 24"/>
          <p:cNvPicPr/>
          <p:nvPr/>
        </p:nvPicPr>
        <p:blipFill>
          <a:blip r:embed="rId5"/>
          <a:stretch>
            <a:fillRect/>
          </a:stretch>
        </p:blipFill>
        <p:spPr>
          <a:xfrm>
            <a:off x="158126" y="3521660"/>
            <a:ext cx="8151579" cy="314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5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Interférométrie </a:t>
            </a:r>
            <a:r>
              <a:rPr lang="fr-FR" sz="4000" dirty="0">
                <a:cs typeface="Calibri Light"/>
              </a:rPr>
              <a:t>Corrélative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58126" y="2030685"/>
            <a:ext cx="6546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Précision RMS </a:t>
            </a:r>
            <a:r>
              <a:rPr lang="fr-FR" b="1" dirty="0" err="1" smtClean="0">
                <a:cs typeface="Calibri" panose="020F0502020204030204"/>
              </a:rPr>
              <a:t>interféro</a:t>
            </a:r>
            <a:r>
              <a:rPr lang="fr-FR" b="1" dirty="0" smtClean="0">
                <a:cs typeface="Calibri" panose="020F0502020204030204"/>
              </a:rPr>
              <a:t> corrélative</a:t>
            </a:r>
            <a:endParaRPr lang="fr-FR" b="1" dirty="0" smtClean="0">
              <a:cs typeface="Calibri" panose="020F0502020204030204"/>
            </a:endParaRPr>
          </a:p>
          <a:p>
            <a:r>
              <a:rPr lang="fr-FR" dirty="0" smtClean="0">
                <a:cs typeface="Calibri" panose="020F0502020204030204"/>
              </a:rPr>
              <a:t>Avec </a:t>
            </a:r>
            <a:r>
              <a:rPr lang="fr-FR" dirty="0" err="1" smtClean="0">
                <a:cs typeface="Calibri" panose="020F0502020204030204"/>
              </a:rPr>
              <a:t>simu</a:t>
            </a:r>
            <a:r>
              <a:rPr lang="fr-FR" dirty="0" smtClean="0">
                <a:cs typeface="Calibri" panose="020F0502020204030204"/>
              </a:rPr>
              <a:t> réseau d2=115mm ; </a:t>
            </a:r>
            <a:r>
              <a:rPr lang="fr-FR" dirty="0" smtClean="0">
                <a:cs typeface="Calibri" panose="020F0502020204030204"/>
              </a:rPr>
              <a:t>d1=</a:t>
            </a:r>
            <a:r>
              <a:rPr lang="fr-FR" b="1" dirty="0" smtClean="0">
                <a:cs typeface="Calibri" panose="020F0502020204030204"/>
              </a:rPr>
              <a:t>1,16</a:t>
            </a:r>
            <a:r>
              <a:rPr lang="fr-FR" dirty="0" smtClean="0">
                <a:cs typeface="Calibri" panose="020F0502020204030204"/>
              </a:rPr>
              <a:t>*d2=133,4mm </a:t>
            </a:r>
            <a:endParaRPr lang="fr-FR" dirty="0">
              <a:cs typeface="Calibri" panose="020F0502020204030204"/>
            </a:endParaRPr>
          </a:p>
          <a:p>
            <a:r>
              <a:rPr lang="fr-FR" dirty="0" err="1">
                <a:cs typeface="Calibri" panose="020F0502020204030204"/>
              </a:rPr>
              <a:t>dSODA</a:t>
            </a:r>
            <a:r>
              <a:rPr lang="fr-FR" dirty="0">
                <a:cs typeface="Calibri" panose="020F0502020204030204"/>
              </a:rPr>
              <a:t> = 18,4mm </a:t>
            </a:r>
            <a:r>
              <a:rPr lang="fr-FR" dirty="0">
                <a:cs typeface="Calibri" panose="020F0502020204030204"/>
                <a:sym typeface="Wingdings" panose="05000000000000000000" pitchFamily="2" charset="2"/>
              </a:rPr>
              <a:t> </a:t>
            </a:r>
            <a:r>
              <a:rPr lang="fr-FR" dirty="0" smtClean="0">
                <a:cs typeface="Calibri" panose="020F0502020204030204"/>
                <a:sym typeface="Wingdings" panose="05000000000000000000" pitchFamily="2" charset="2"/>
              </a:rPr>
              <a:t>ambigu à </a:t>
            </a:r>
            <a:r>
              <a:rPr lang="fr-FR" dirty="0">
                <a:cs typeface="Calibri" panose="020F0502020204030204"/>
                <a:sym typeface="Wingdings" panose="05000000000000000000" pitchFamily="2" charset="2"/>
              </a:rPr>
              <a:t>8,15 </a:t>
            </a:r>
            <a:r>
              <a:rPr lang="fr-FR" dirty="0" smtClean="0">
                <a:cs typeface="Calibri" panose="020F0502020204030204"/>
                <a:sym typeface="Wingdings" panose="05000000000000000000" pitchFamily="2" charset="2"/>
              </a:rPr>
              <a:t>GHz</a:t>
            </a:r>
            <a:endParaRPr lang="fr-FR" dirty="0" smtClean="0">
              <a:cs typeface="Calibri" panose="020F0502020204030204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8126" y="3152328"/>
            <a:ext cx="654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Comparaison précision RMS </a:t>
            </a:r>
            <a:r>
              <a:rPr lang="fr-FR" dirty="0" err="1" smtClean="0"/>
              <a:t>InterCorr</a:t>
            </a:r>
            <a:r>
              <a:rPr lang="fr-FR" dirty="0" smtClean="0"/>
              <a:t> &amp; calcul analytique : </a:t>
            </a:r>
            <a:r>
              <a:rPr lang="fr-FR" b="1" dirty="0" smtClean="0"/>
              <a:t>40 GHz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8601634" y="3645524"/>
            <a:ext cx="3259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A 40 GHz le système est trop ambigu et l’</a:t>
            </a:r>
            <a:r>
              <a:rPr lang="fr-FR" dirty="0" err="1" smtClean="0">
                <a:sym typeface="Wingdings" panose="05000000000000000000" pitchFamily="2" charset="2"/>
              </a:rPr>
              <a:t>interféro</a:t>
            </a:r>
            <a:r>
              <a:rPr lang="fr-FR" dirty="0" smtClean="0">
                <a:sym typeface="Wingdings" panose="05000000000000000000" pitchFamily="2" charset="2"/>
              </a:rPr>
              <a:t> corrélative n’aide pas à discriminer l’</a:t>
            </a:r>
            <a:r>
              <a:rPr lang="fr-FR" dirty="0" err="1" smtClean="0">
                <a:sym typeface="Wingdings" panose="05000000000000000000" pitchFamily="2" charset="2"/>
              </a:rPr>
              <a:t>ambiguité</a:t>
            </a:r>
            <a:r>
              <a:rPr lang="fr-FR" dirty="0" smtClean="0"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15" name="Image 14"/>
          <p:cNvPicPr/>
          <p:nvPr/>
        </p:nvPicPr>
        <p:blipFill>
          <a:blip r:embed="rId5"/>
          <a:stretch>
            <a:fillRect/>
          </a:stretch>
        </p:blipFill>
        <p:spPr>
          <a:xfrm>
            <a:off x="158126" y="3645524"/>
            <a:ext cx="8257671" cy="316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7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Interférométrie </a:t>
            </a:r>
            <a:r>
              <a:rPr lang="fr-FR" sz="4000" dirty="0">
                <a:cs typeface="Calibri Light"/>
              </a:rPr>
              <a:t>Corrélative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58126" y="2030685"/>
            <a:ext cx="6546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Précision RMS </a:t>
            </a:r>
            <a:r>
              <a:rPr lang="fr-FR" b="1" dirty="0" err="1" smtClean="0">
                <a:cs typeface="Calibri" panose="020F0502020204030204"/>
              </a:rPr>
              <a:t>interféro</a:t>
            </a:r>
            <a:r>
              <a:rPr lang="fr-FR" b="1" dirty="0" smtClean="0">
                <a:cs typeface="Calibri" panose="020F0502020204030204"/>
              </a:rPr>
              <a:t> corrélative</a:t>
            </a:r>
            <a:endParaRPr lang="fr-FR" b="1" dirty="0" smtClean="0">
              <a:cs typeface="Calibri" panose="020F0502020204030204"/>
            </a:endParaRPr>
          </a:p>
          <a:p>
            <a:r>
              <a:rPr lang="fr-FR" dirty="0" smtClean="0">
                <a:cs typeface="Calibri" panose="020F0502020204030204"/>
              </a:rPr>
              <a:t>Avec </a:t>
            </a:r>
            <a:r>
              <a:rPr lang="fr-FR" dirty="0" err="1" smtClean="0">
                <a:cs typeface="Calibri" panose="020F0502020204030204"/>
              </a:rPr>
              <a:t>simu</a:t>
            </a:r>
            <a:r>
              <a:rPr lang="fr-FR" dirty="0" smtClean="0">
                <a:cs typeface="Calibri" panose="020F0502020204030204"/>
              </a:rPr>
              <a:t> réseau d2=115mm ; </a:t>
            </a:r>
            <a:r>
              <a:rPr lang="fr-FR" dirty="0" smtClean="0">
                <a:cs typeface="Calibri" panose="020F0502020204030204"/>
              </a:rPr>
              <a:t>d1=</a:t>
            </a:r>
            <a:r>
              <a:rPr lang="fr-FR" b="1" dirty="0" smtClean="0">
                <a:cs typeface="Calibri" panose="020F0502020204030204"/>
              </a:rPr>
              <a:t>1,16</a:t>
            </a:r>
            <a:r>
              <a:rPr lang="fr-FR" dirty="0" smtClean="0">
                <a:cs typeface="Calibri" panose="020F0502020204030204"/>
              </a:rPr>
              <a:t>*d2=133,4mm </a:t>
            </a:r>
            <a:endParaRPr lang="fr-FR" dirty="0">
              <a:cs typeface="Calibri" panose="020F0502020204030204"/>
            </a:endParaRPr>
          </a:p>
          <a:p>
            <a:r>
              <a:rPr lang="fr-FR" dirty="0" err="1">
                <a:cs typeface="Calibri" panose="020F0502020204030204"/>
              </a:rPr>
              <a:t>dSODA</a:t>
            </a:r>
            <a:r>
              <a:rPr lang="fr-FR" dirty="0">
                <a:cs typeface="Calibri" panose="020F0502020204030204"/>
              </a:rPr>
              <a:t> = 18,4mm </a:t>
            </a:r>
            <a:r>
              <a:rPr lang="fr-FR" dirty="0">
                <a:cs typeface="Calibri" panose="020F0502020204030204"/>
                <a:sym typeface="Wingdings" panose="05000000000000000000" pitchFamily="2" charset="2"/>
              </a:rPr>
              <a:t> </a:t>
            </a:r>
            <a:r>
              <a:rPr lang="fr-FR" dirty="0" smtClean="0">
                <a:cs typeface="Calibri" panose="020F0502020204030204"/>
                <a:sym typeface="Wingdings" panose="05000000000000000000" pitchFamily="2" charset="2"/>
              </a:rPr>
              <a:t>ambigu à </a:t>
            </a:r>
            <a:r>
              <a:rPr lang="fr-FR" dirty="0">
                <a:cs typeface="Calibri" panose="020F0502020204030204"/>
                <a:sym typeface="Wingdings" panose="05000000000000000000" pitchFamily="2" charset="2"/>
              </a:rPr>
              <a:t>8,15 </a:t>
            </a:r>
            <a:r>
              <a:rPr lang="fr-FR" dirty="0" smtClean="0">
                <a:cs typeface="Calibri" panose="020F0502020204030204"/>
                <a:sym typeface="Wingdings" panose="05000000000000000000" pitchFamily="2" charset="2"/>
              </a:rPr>
              <a:t>GHz</a:t>
            </a:r>
            <a:endParaRPr lang="fr-FR" dirty="0" smtClean="0">
              <a:cs typeface="Calibri" panose="020F0502020204030204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8125" y="3152328"/>
            <a:ext cx="7006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Nombre de points ambigu en fonction fréquence (ambigu si RMS° &gt; 20°) :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8856460" y="3752919"/>
            <a:ext cx="32598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ym typeface="Wingdings" panose="05000000000000000000" pitchFamily="2" charset="2"/>
              </a:rPr>
              <a:t>Interféro</a:t>
            </a:r>
            <a:r>
              <a:rPr lang="fr-FR" dirty="0" smtClean="0">
                <a:sym typeface="Wingdings" panose="05000000000000000000" pitchFamily="2" charset="2"/>
              </a:rPr>
              <a:t> corrélative non ambigu jusqu’à 7,5 GHz.</a:t>
            </a:r>
            <a:br>
              <a:rPr lang="fr-FR" dirty="0" smtClean="0">
                <a:sym typeface="Wingdings" panose="05000000000000000000" pitchFamily="2" charset="2"/>
              </a:rPr>
            </a:br>
            <a:r>
              <a:rPr lang="fr-FR" dirty="0" smtClean="0">
                <a:sym typeface="Wingdings" panose="05000000000000000000" pitchFamily="2" charset="2"/>
              </a:rPr>
              <a:t>SODA n’améliore pas l’</a:t>
            </a:r>
            <a:r>
              <a:rPr lang="fr-FR" dirty="0" err="1" smtClean="0">
                <a:sym typeface="Wingdings" panose="05000000000000000000" pitchFamily="2" charset="2"/>
              </a:rPr>
              <a:t>ambiguité</a:t>
            </a:r>
            <a:r>
              <a:rPr lang="fr-FR" dirty="0" smtClean="0">
                <a:sym typeface="Wingdings" panose="05000000000000000000" pitchFamily="2" charset="2"/>
              </a:rPr>
              <a:t>.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 smtClean="0">
                <a:sym typeface="Wingdings" panose="05000000000000000000" pitchFamily="2" charset="2"/>
              </a:rPr>
              <a:t>+ de points ambigu avec calcul analytique, mais SODA permet de les réduire.</a:t>
            </a:r>
          </a:p>
        </p:txBody>
      </p:sp>
      <p:pic>
        <p:nvPicPr>
          <p:cNvPr id="17" name="Image 1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89" y="3603673"/>
            <a:ext cx="4302812" cy="3224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73783"/>
            <a:ext cx="4380931" cy="32842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8883874" y="2185288"/>
            <a:ext cx="2838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Nombre de points ambigus sur </a:t>
            </a:r>
            <a:r>
              <a:rPr lang="el-GR" b="1" dirty="0" smtClean="0"/>
              <a:t>θ</a:t>
            </a:r>
            <a:r>
              <a:rPr lang="fr-FR" b="1" dirty="0" smtClean="0"/>
              <a:t> [-90 ; 90°]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84818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xmlns="" id="{A3F395A2-2B64-4749-BD93-2F159C7E1F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xmlns="" id="{5CF0135B-EAB8-4CA0-896C-2D897ECD2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8D67F5AB-004F-49F8-98F6-0F2341AA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Sommaire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7D4C312-C95E-43D8-84AA-72A222858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8930"/>
            <a:ext cx="10515600" cy="46090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romanUcPeriod"/>
            </a:pPr>
            <a:r>
              <a:rPr lang="fr-FR" sz="2200" dirty="0">
                <a:ea typeface="+mn-lt"/>
                <a:cs typeface="+mn-lt"/>
              </a:rPr>
              <a:t>AVA </a:t>
            </a:r>
            <a:r>
              <a:rPr lang="fr-FR" sz="2200" dirty="0" err="1">
                <a:ea typeface="+mn-lt"/>
                <a:cs typeface="+mn-lt"/>
              </a:rPr>
              <a:t>Chebyshev</a:t>
            </a:r>
            <a:endParaRPr lang="fr-FR" sz="2200" dirty="0"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 smtClean="0">
                <a:ea typeface="+mn-lt"/>
                <a:cs typeface="+mn-lt"/>
              </a:rPr>
              <a:t>Panneau </a:t>
            </a:r>
            <a:r>
              <a:rPr lang="fr-FR" sz="1800" dirty="0">
                <a:ea typeface="+mn-lt"/>
                <a:cs typeface="+mn-lt"/>
              </a:rPr>
              <a:t>AVA </a:t>
            </a:r>
            <a:r>
              <a:rPr lang="fr-FR" sz="1800" dirty="0" err="1">
                <a:ea typeface="+mn-lt"/>
                <a:cs typeface="+mn-lt"/>
              </a:rPr>
              <a:t>Chebyshev</a:t>
            </a:r>
            <a:endParaRPr lang="fr-FR" sz="1800" dirty="0"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err="1" smtClean="0">
                <a:ea typeface="+mn-lt"/>
                <a:cs typeface="+mn-lt"/>
              </a:rPr>
              <a:t>Simu</a:t>
            </a:r>
            <a:endParaRPr lang="fr-FR" sz="1400" dirty="0" smtClean="0"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Réflecteur</a:t>
            </a:r>
            <a:endParaRPr lang="fr-FR" sz="1400" dirty="0">
              <a:solidFill>
                <a:schemeClr val="bg2">
                  <a:lumMod val="75000"/>
                </a:schemeClr>
              </a:solidFill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Mesures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1</a:t>
            </a:r>
            <a:r>
              <a:rPr lang="fr-FR" sz="1400" baseline="300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ère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Mesure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2</a:t>
            </a:r>
            <a:r>
              <a:rPr lang="fr-FR" sz="1400" baseline="300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ème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mesure avec panneau symétrique</a:t>
            </a: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Interférométrie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SODA</a:t>
            </a:r>
            <a:endParaRPr lang="fr-FR" sz="14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Mesure (1</a:t>
            </a:r>
            <a:r>
              <a:rPr lang="fr-FR" sz="1400" baseline="300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er</a:t>
            </a: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ordre et SODA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)</a:t>
            </a:r>
            <a:endParaRPr lang="fr-FR" sz="18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AVA ondulée</a:t>
            </a:r>
          </a:p>
          <a:p>
            <a:pPr marL="457200" indent="-457200">
              <a:buAutoNum type="romanUcPeriod"/>
            </a:pPr>
            <a:r>
              <a:rPr lang="fr-FR" sz="2200" dirty="0" smtClean="0">
                <a:solidFill>
                  <a:schemeClr val="bg2">
                    <a:lumMod val="75000"/>
                  </a:schemeClr>
                </a:solidFill>
                <a:cs typeface="Calibri" panose="020F0502020204030204"/>
              </a:rPr>
              <a:t>Conclusion </a:t>
            </a:r>
            <a:r>
              <a:rPr lang="fr-FR" sz="2200" dirty="0">
                <a:solidFill>
                  <a:schemeClr val="bg2">
                    <a:lumMod val="75000"/>
                  </a:schemeClr>
                </a:solidFill>
                <a:cs typeface="Calibri" panose="020F0502020204030204"/>
              </a:rPr>
              <a:t>et perspectives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2C3387C-D24F-4737-8A37-1DC5CFF09C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1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14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Interférométrie </a:t>
            </a:r>
            <a:r>
              <a:rPr lang="fr-FR" sz="4000" dirty="0">
                <a:cs typeface="Calibri Light"/>
              </a:rPr>
              <a:t>Corrélative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58126" y="2030685"/>
            <a:ext cx="6546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Précision RMS </a:t>
            </a:r>
            <a:r>
              <a:rPr lang="fr-FR" b="1" dirty="0" err="1" smtClean="0">
                <a:cs typeface="Calibri" panose="020F0502020204030204"/>
              </a:rPr>
              <a:t>interféro</a:t>
            </a:r>
            <a:r>
              <a:rPr lang="fr-FR" b="1" dirty="0" smtClean="0">
                <a:cs typeface="Calibri" panose="020F0502020204030204"/>
              </a:rPr>
              <a:t> corrélative</a:t>
            </a:r>
            <a:endParaRPr lang="fr-FR" b="1" dirty="0" smtClean="0">
              <a:cs typeface="Calibri" panose="020F0502020204030204"/>
            </a:endParaRPr>
          </a:p>
          <a:p>
            <a:r>
              <a:rPr lang="fr-FR" dirty="0" smtClean="0">
                <a:cs typeface="Calibri" panose="020F0502020204030204"/>
              </a:rPr>
              <a:t>Avec </a:t>
            </a:r>
            <a:r>
              <a:rPr lang="fr-FR" dirty="0" err="1" smtClean="0">
                <a:cs typeface="Calibri" panose="020F0502020204030204"/>
              </a:rPr>
              <a:t>simu</a:t>
            </a:r>
            <a:r>
              <a:rPr lang="fr-FR" dirty="0" smtClean="0">
                <a:cs typeface="Calibri" panose="020F0502020204030204"/>
              </a:rPr>
              <a:t> réseau d2=115mm ; </a:t>
            </a:r>
            <a:r>
              <a:rPr lang="fr-FR" dirty="0" smtClean="0">
                <a:cs typeface="Calibri" panose="020F0502020204030204"/>
              </a:rPr>
              <a:t>d1=</a:t>
            </a:r>
            <a:r>
              <a:rPr lang="fr-FR" b="1" dirty="0" smtClean="0">
                <a:cs typeface="Calibri" panose="020F0502020204030204"/>
              </a:rPr>
              <a:t>1,25</a:t>
            </a:r>
            <a:r>
              <a:rPr lang="fr-FR" dirty="0" smtClean="0">
                <a:cs typeface="Calibri" panose="020F0502020204030204"/>
              </a:rPr>
              <a:t>*d2=143,75mm </a:t>
            </a:r>
            <a:endParaRPr lang="fr-FR" dirty="0">
              <a:cs typeface="Calibri" panose="020F0502020204030204"/>
            </a:endParaRPr>
          </a:p>
          <a:p>
            <a:r>
              <a:rPr lang="fr-FR" dirty="0" err="1">
                <a:cs typeface="Calibri" panose="020F0502020204030204"/>
              </a:rPr>
              <a:t>dSODA</a:t>
            </a:r>
            <a:r>
              <a:rPr lang="fr-FR" dirty="0">
                <a:cs typeface="Calibri" panose="020F0502020204030204"/>
              </a:rPr>
              <a:t> = </a:t>
            </a:r>
            <a:r>
              <a:rPr lang="fr-FR" dirty="0" smtClean="0">
                <a:cs typeface="Calibri" panose="020F0502020204030204"/>
              </a:rPr>
              <a:t>28,75mm </a:t>
            </a:r>
            <a:r>
              <a:rPr lang="fr-FR" dirty="0">
                <a:cs typeface="Calibri" panose="020F0502020204030204"/>
                <a:sym typeface="Wingdings" panose="05000000000000000000" pitchFamily="2" charset="2"/>
              </a:rPr>
              <a:t> </a:t>
            </a:r>
            <a:r>
              <a:rPr lang="fr-FR" dirty="0" smtClean="0">
                <a:cs typeface="Calibri" panose="020F0502020204030204"/>
                <a:sym typeface="Wingdings" panose="05000000000000000000" pitchFamily="2" charset="2"/>
              </a:rPr>
              <a:t>ambigu à 5,2 GHz</a:t>
            </a:r>
            <a:endParaRPr lang="fr-FR" dirty="0" smtClean="0">
              <a:cs typeface="Calibri" panose="020F0502020204030204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8125" y="3152328"/>
            <a:ext cx="7006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Nombre de points ambigu en fonction fréquence (ambigu si RMS° &gt; 20°) :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8462719" y="3682680"/>
            <a:ext cx="32598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ym typeface="Wingdings" panose="05000000000000000000" pitchFamily="2" charset="2"/>
              </a:rPr>
              <a:t>Interféro</a:t>
            </a:r>
            <a:r>
              <a:rPr lang="fr-FR" dirty="0" smtClean="0">
                <a:sym typeface="Wingdings" panose="05000000000000000000" pitchFamily="2" charset="2"/>
              </a:rPr>
              <a:t> corrélative non ambigu jusqu’à 5 GHz.</a:t>
            </a:r>
            <a:br>
              <a:rPr lang="fr-FR" dirty="0" smtClean="0">
                <a:sym typeface="Wingdings" panose="05000000000000000000" pitchFamily="2" charset="2"/>
              </a:rPr>
            </a:br>
            <a:r>
              <a:rPr lang="fr-FR" dirty="0" smtClean="0">
                <a:sym typeface="Wingdings" panose="05000000000000000000" pitchFamily="2" charset="2"/>
              </a:rPr>
              <a:t>SODA n’améliore pas l’</a:t>
            </a:r>
            <a:r>
              <a:rPr lang="fr-FR" dirty="0" err="1" smtClean="0">
                <a:sym typeface="Wingdings" panose="05000000000000000000" pitchFamily="2" charset="2"/>
              </a:rPr>
              <a:t>ambiguité</a:t>
            </a:r>
            <a:r>
              <a:rPr lang="fr-FR" dirty="0" smtClean="0">
                <a:sym typeface="Wingdings" panose="05000000000000000000" pitchFamily="2" charset="2"/>
              </a:rPr>
              <a:t>.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 smtClean="0">
                <a:sym typeface="Wingdings" panose="05000000000000000000" pitchFamily="2" charset="2"/>
              </a:rPr>
              <a:t>+ de points ambigu avec calcul analytique, mais SODA permet de les réduire.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883874" y="2185288"/>
            <a:ext cx="2838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Nombre de points ambigus sur </a:t>
            </a:r>
            <a:r>
              <a:rPr lang="el-GR" b="1" dirty="0" smtClean="0"/>
              <a:t>θ</a:t>
            </a:r>
            <a:r>
              <a:rPr lang="fr-FR" b="1" dirty="0" smtClean="0"/>
              <a:t> [-90 ; 90°]</a:t>
            </a:r>
            <a:endParaRPr lang="fr-FR" b="1" dirty="0"/>
          </a:p>
        </p:txBody>
      </p:sp>
      <p:pic>
        <p:nvPicPr>
          <p:cNvPr id="15" name="Image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728" y="3682680"/>
            <a:ext cx="4236954" cy="3175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2680"/>
            <a:ext cx="4189863" cy="31410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079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xmlns="" id="{A3F395A2-2B64-4749-BD93-2F159C7E1F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xmlns="" id="{5CF0135B-EAB8-4CA0-896C-2D897ECD2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8D67F5AB-004F-49F8-98F6-0F2341AA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Sommaire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7D4C312-C95E-43D8-84AA-72A222858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8930"/>
            <a:ext cx="10515600" cy="46090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romanUcPeriod"/>
            </a:pPr>
            <a:r>
              <a:rPr lang="fr-FR" sz="2200" dirty="0">
                <a:ea typeface="+mn-lt"/>
                <a:cs typeface="+mn-lt"/>
              </a:rPr>
              <a:t>AVA </a:t>
            </a:r>
            <a:r>
              <a:rPr lang="fr-FR" sz="2200" dirty="0" err="1">
                <a:ea typeface="+mn-lt"/>
                <a:cs typeface="+mn-lt"/>
              </a:rPr>
              <a:t>Chebyshev</a:t>
            </a:r>
            <a:endParaRPr lang="fr-FR" sz="2200" dirty="0"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Panneau </a:t>
            </a: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AVA </a:t>
            </a:r>
            <a:r>
              <a:rPr lang="fr-FR" sz="1800" dirty="0" err="1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Chebyshev</a:t>
            </a:r>
            <a:endParaRPr lang="fr-FR" sz="18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err="1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Simu</a:t>
            </a:r>
            <a:endParaRPr lang="fr-FR" sz="1400" dirty="0" smtClean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Réflecteur</a:t>
            </a:r>
            <a:endParaRPr lang="fr-FR" sz="14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Mesures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1</a:t>
            </a:r>
            <a:r>
              <a:rPr lang="fr-FR" sz="1400" baseline="300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ère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Mesure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2</a:t>
            </a:r>
            <a:r>
              <a:rPr lang="fr-FR" sz="1400" baseline="300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ème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mesure avec panneau symétrique</a:t>
            </a: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 smtClean="0">
                <a:ea typeface="+mn-lt"/>
                <a:cs typeface="+mn-lt"/>
              </a:rPr>
              <a:t>Interférométrie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SODA</a:t>
            </a:r>
            <a:endParaRPr lang="fr-FR" sz="14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Données mesure antennes </a:t>
            </a: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(1</a:t>
            </a:r>
            <a:r>
              <a:rPr lang="fr-FR" sz="1400" baseline="300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er</a:t>
            </a: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ordre et SODA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)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Mesure en condition réelle </a:t>
            </a:r>
          </a:p>
          <a:p>
            <a:pPr marL="1714500" lvl="3" indent="-342900">
              <a:buFont typeface="+mj-lt"/>
              <a:buAutoNum type="alpha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Homothétie 40 GHz – 6 GHz</a:t>
            </a:r>
          </a:p>
          <a:p>
            <a:pPr marL="1714500" lvl="3" indent="-342900">
              <a:buFont typeface="+mj-lt"/>
              <a:buAutoNum type="alpha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Problème cas réel</a:t>
            </a:r>
          </a:p>
          <a:p>
            <a:pPr marL="1257300" lvl="2" indent="-342900">
              <a:buFont typeface="+mj-lt"/>
              <a:buAutoNum type="romanUcPeriod"/>
            </a:pPr>
            <a:r>
              <a:rPr lang="fr-FR" sz="1400" dirty="0" smtClean="0">
                <a:ea typeface="+mn-lt"/>
                <a:cs typeface="+mn-lt"/>
              </a:rPr>
              <a:t>Solutions potentielles</a:t>
            </a:r>
            <a:endParaRPr lang="fr-FR" sz="1800" dirty="0" smtClean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457200" indent="-457200">
              <a:buAutoNum type="romanUcPeriod"/>
            </a:pPr>
            <a:r>
              <a:rPr lang="fr-FR" sz="2200" dirty="0" smtClean="0">
                <a:solidFill>
                  <a:schemeClr val="bg2">
                    <a:lumMod val="75000"/>
                  </a:schemeClr>
                </a:solidFill>
                <a:cs typeface="Calibri" panose="020F0502020204030204"/>
              </a:rPr>
              <a:t>Conclusion et perspectives</a:t>
            </a:r>
            <a:endParaRPr lang="fr-FR" sz="2200" dirty="0">
              <a:solidFill>
                <a:schemeClr val="bg2">
                  <a:lumMod val="75000"/>
                </a:schemeClr>
              </a:solidFill>
              <a:cs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2C3387C-D24F-4737-8A37-1DC5CFF09C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1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05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Récupérer info « n »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ZoneTexte 14"/>
              <p:cNvSpPr txBox="1"/>
              <p:nvPr/>
            </p:nvSpPr>
            <p:spPr>
              <a:xfrm>
                <a:off x="48944" y="2086776"/>
                <a:ext cx="6499340" cy="336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>
                    <a:cs typeface="Calibri" panose="020F0502020204030204"/>
                  </a:rPr>
                  <a:t>TDOA :</a:t>
                </a:r>
                <a:endParaRPr lang="fr-FR" b="1" dirty="0" smtClean="0">
                  <a:cs typeface="Calibri" panose="020F0502020204030204"/>
                </a:endParaRPr>
              </a:p>
              <a:p>
                <a:r>
                  <a:rPr lang="fr-FR" dirty="0" smtClean="0">
                    <a:cs typeface="Calibri" panose="020F0502020204030204"/>
                  </a:rPr>
                  <a:t>Si un signal arrive d’un côté ou de l’autre du réseau, il y aura un décalage temporel entre chaque antenne lié à la distance entre chaque base.</a:t>
                </a:r>
              </a:p>
              <a:p>
                <a:r>
                  <a:rPr lang="fr-FR" dirty="0">
                    <a:cs typeface="Calibri" panose="020F0502020204030204"/>
                  </a:rPr>
                  <a:t>d</a:t>
                </a:r>
                <a:r>
                  <a:rPr lang="fr-FR" dirty="0" smtClean="0">
                    <a:cs typeface="Calibri" panose="020F0502020204030204"/>
                  </a:rPr>
                  <a:t>1 = 143,75mm ; d2 = 115mm</a:t>
                </a:r>
                <a:endParaRPr lang="fr-FR" dirty="0" smtClean="0">
                  <a:cs typeface="Calibri" panose="020F0502020204030204"/>
                </a:endParaRPr>
              </a:p>
              <a:p>
                <a:endParaRPr lang="fr-FR" dirty="0" smtClean="0">
                  <a:cs typeface="Calibri" panose="020F0502020204030204"/>
                </a:endParaRPr>
              </a:p>
              <a:p>
                <a:r>
                  <a:rPr lang="fr-FR" dirty="0" smtClean="0">
                    <a:cs typeface="Calibri" panose="020F0502020204030204"/>
                  </a:rPr>
                  <a:t>Exemple : signal </a:t>
                </a:r>
                <a:r>
                  <a:rPr lang="el-GR" dirty="0" smtClean="0">
                    <a:cs typeface="Calibri" panose="020F0502020204030204"/>
                  </a:rPr>
                  <a:t>φ</a:t>
                </a:r>
                <a:r>
                  <a:rPr lang="fr-FR" dirty="0" smtClean="0">
                    <a:cs typeface="Calibri" panose="020F0502020204030204"/>
                  </a:rPr>
                  <a:t>=0°, </a:t>
                </a:r>
                <a:r>
                  <a:rPr lang="el-GR" dirty="0">
                    <a:cs typeface="Calibri" panose="020F0502020204030204"/>
                  </a:rPr>
                  <a:t>θ</a:t>
                </a:r>
                <a:r>
                  <a:rPr lang="fr-FR" dirty="0">
                    <a:cs typeface="Calibri" panose="020F0502020204030204"/>
                  </a:rPr>
                  <a:t>=23</a:t>
                </a:r>
                <a:r>
                  <a:rPr lang="fr-FR" dirty="0" smtClean="0">
                    <a:cs typeface="Calibri" panose="020F0502020204030204"/>
                  </a:rPr>
                  <a:t>° on a 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cs typeface="Calibri" panose="020F0502020204030204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cs typeface="Calibri" panose="020F0502020204030204"/>
                            </a:rPr>
                            <m:t>𝑡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cs typeface="Calibri" panose="020F0502020204030204"/>
                            </a:rPr>
                            <m:t>21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cs typeface="Calibri" panose="020F0502020204030204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cs typeface="Calibri" panose="020F0502020204030204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cs typeface="Calibri" panose="020F0502020204030204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cs typeface="Calibri" panose="020F0502020204030204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cs typeface="Calibri" panose="020F0502020204030204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  <a:cs typeface="Calibri" panose="020F0502020204030204"/>
                            </a:rPr>
                            <m:t>𝑐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  <a:cs typeface="Calibri" panose="020F0502020204030204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  <a:cs typeface="Calibri" panose="020F0502020204030204"/>
                        </a:rPr>
                        <m:t>sin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Calibri" panose="020F0502020204030204"/>
                        </a:rPr>
                        <m:t>⁡(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cs typeface="Calibri" panose="020F0502020204030204"/>
                        </a:rPr>
                        <m:t>θ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Calibri" panose="020F0502020204030204"/>
                        </a:rPr>
                        <m:t>)=0,149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Calibri" panose="020F0502020204030204"/>
                        </a:rPr>
                        <m:t>𝑛𝑠</m:t>
                      </m:r>
                    </m:oMath>
                  </m:oMathPara>
                </a14:m>
                <a:endParaRPr lang="fr-FR" b="0" i="1" dirty="0" smtClean="0">
                  <a:latin typeface="Cambria Math" panose="02040503050406030204" pitchFamily="18" charset="0"/>
                  <a:cs typeface="Calibri" panose="020F0502020204030204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cs typeface="Calibri" panose="020F0502020204030204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cs typeface="Calibri" panose="020F0502020204030204"/>
                            </a:rPr>
                            <m:t>𝑡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cs typeface="Calibri" panose="020F0502020204030204"/>
                            </a:rPr>
                            <m:t>2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cs typeface="Calibri" panose="020F0502020204030204"/>
                            </a:rPr>
                            <m:t>3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cs typeface="Calibri" panose="020F0502020204030204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cs typeface="Calibri" panose="020F0502020204030204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cs typeface="Calibri" panose="020F0502020204030204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cs typeface="Calibri" panose="020F0502020204030204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cs typeface="Calibri" panose="020F0502020204030204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  <a:cs typeface="Calibri" panose="020F0502020204030204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cs typeface="Calibri" panose="020F0502020204030204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cs typeface="Calibri" panose="020F0502020204030204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cs typeface="Calibri" panose="020F0502020204030204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  <a:cs typeface="Calibri" panose="020F0502020204030204"/>
                            </a:rPr>
                            <m:t>𝑐</m:t>
                          </m:r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  <a:cs typeface="Calibri" panose="020F0502020204030204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fr-FR">
                          <a:latin typeface="Cambria Math" panose="02040503050406030204" pitchFamily="18" charset="0"/>
                          <a:cs typeface="Calibri" panose="020F0502020204030204"/>
                        </a:rPr>
                        <m:t>sin</m:t>
                      </m:r>
                      <m:r>
                        <a:rPr lang="fr-FR" i="1">
                          <a:latin typeface="Cambria Math" panose="02040503050406030204" pitchFamily="18" charset="0"/>
                          <a:cs typeface="Calibri" panose="020F0502020204030204"/>
                        </a:rPr>
                        <m:t>⁡(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cs typeface="Calibri" panose="020F0502020204030204"/>
                        </a:rPr>
                        <m:t>θ</m:t>
                      </m:r>
                      <m:r>
                        <a:rPr lang="fr-FR" i="1">
                          <a:latin typeface="Cambria Math" panose="02040503050406030204" pitchFamily="18" charset="0"/>
                          <a:cs typeface="Calibri" panose="020F0502020204030204"/>
                        </a:rPr>
                        <m:t>)=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Calibri" panose="020F0502020204030204"/>
                        </a:rPr>
                        <m:t>0,337</m:t>
                      </m:r>
                      <m:r>
                        <a:rPr lang="fr-FR" i="1">
                          <a:latin typeface="Cambria Math" panose="02040503050406030204" pitchFamily="18" charset="0"/>
                          <a:cs typeface="Calibri" panose="020F0502020204030204"/>
                        </a:rPr>
                        <m:t>𝑛𝑠</m:t>
                      </m:r>
                    </m:oMath>
                  </m:oMathPara>
                </a14:m>
                <a:endParaRPr lang="fr-FR" i="1" dirty="0">
                  <a:latin typeface="Cambria Math" panose="02040503050406030204" pitchFamily="18" charset="0"/>
                  <a:cs typeface="Calibri" panose="020F0502020204030204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  <a:cs typeface="Calibri" panose="020F0502020204030204"/>
                        </a:rPr>
                        <m:t> </m:t>
                      </m:r>
                    </m:oMath>
                  </m:oMathPara>
                </a14:m>
                <a:endParaRPr lang="fr-FR" dirty="0" smtClean="0">
                  <a:cs typeface="Calibri" panose="020F0502020204030204"/>
                </a:endParaRPr>
              </a:p>
            </p:txBody>
          </p:sp>
        </mc:Choice>
        <mc:Fallback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4" y="2086776"/>
                <a:ext cx="6499340" cy="3360279"/>
              </a:xfrm>
              <a:prstGeom prst="rect">
                <a:avLst/>
              </a:prstGeom>
              <a:blipFill rotWithShape="0">
                <a:blip r:embed="rId5"/>
                <a:stretch>
                  <a:fillRect l="-750" t="-9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1599" y="2730321"/>
            <a:ext cx="4057886" cy="1331280"/>
          </a:xfrm>
          <a:prstGeom prst="rect">
            <a:avLst/>
          </a:prstGeom>
        </p:spPr>
      </p:pic>
      <p:cxnSp>
        <p:nvCxnSpPr>
          <p:cNvPr id="4" name="Connecteur droit avec flèche 3"/>
          <p:cNvCxnSpPr/>
          <p:nvPr/>
        </p:nvCxnSpPr>
        <p:spPr>
          <a:xfrm flipH="1">
            <a:off x="10283039" y="1550933"/>
            <a:ext cx="749808" cy="10021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 rot="18441313">
                <a:off x="10099092" y="1712960"/>
                <a:ext cx="7116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dirty="0">
                              <a:solidFill>
                                <a:schemeClr val="tx1"/>
                              </a:solidFill>
                            </a:rPr>
                            <m:t>θ</m:t>
                          </m:r>
                        </m:e>
                        <m:sub>
                          <m:r>
                            <a:rPr lang="fr-F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fr-F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fr-F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𝑒𝑙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441313">
                <a:off x="10099092" y="1712960"/>
                <a:ext cx="711681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cteur droit avec flèche 21"/>
          <p:cNvCxnSpPr/>
          <p:nvPr/>
        </p:nvCxnSpPr>
        <p:spPr>
          <a:xfrm flipV="1">
            <a:off x="7366715" y="3938582"/>
            <a:ext cx="1571249" cy="14153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8937964" y="3938582"/>
            <a:ext cx="1259428" cy="1462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7966090" y="3561656"/>
            <a:ext cx="56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d1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9473657" y="3561656"/>
            <a:ext cx="46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d2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493201" y="2982258"/>
            <a:ext cx="39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8937964" y="2973441"/>
            <a:ext cx="39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0197392" y="2973441"/>
            <a:ext cx="39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2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8"/>
          <a:srcRect r="9853"/>
          <a:stretch/>
        </p:blipFill>
        <p:spPr>
          <a:xfrm>
            <a:off x="8333289" y="5494762"/>
            <a:ext cx="1548574" cy="76348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481493" y="5742690"/>
            <a:ext cx="193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 élévation = 0° :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6481494" y="4296770"/>
            <a:ext cx="193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 élévation ≠ 0° :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9"/>
          <a:srcRect l="1874" t="16901" r="4132" b="3652"/>
          <a:stretch/>
        </p:blipFill>
        <p:spPr>
          <a:xfrm>
            <a:off x="6510834" y="4734072"/>
            <a:ext cx="5643716" cy="62708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90823" y="3233777"/>
            <a:ext cx="813134" cy="8039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932" y="555334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cs typeface="Calibri" panose="020F0502020204030204"/>
                <a:sym typeface="Wingdings" panose="05000000000000000000" pitchFamily="2" charset="2"/>
              </a:rPr>
              <a:t>Principe de </a:t>
            </a:r>
            <a:r>
              <a:rPr lang="fr-FR" b="1" dirty="0">
                <a:cs typeface="Calibri" panose="020F0502020204030204"/>
                <a:sym typeface="Wingdings" panose="05000000000000000000" pitchFamily="2" charset="2"/>
              </a:rPr>
              <a:t>TDOA</a:t>
            </a:r>
            <a:r>
              <a:rPr lang="fr-FR" dirty="0">
                <a:cs typeface="Calibri" panose="020F0502020204030204"/>
                <a:sym typeface="Wingdings" panose="05000000000000000000" pitchFamily="2" charset="2"/>
              </a:rPr>
              <a:t>. Problème : nécessite précision temporelle très élevée </a:t>
            </a:r>
            <a:r>
              <a:rPr lang="fr-FR" dirty="0" smtClean="0">
                <a:cs typeface="Calibri" panose="020F0502020204030204"/>
                <a:sym typeface="Wingdings" panose="05000000000000000000" pitchFamily="2" charset="2"/>
              </a:rPr>
              <a:t>(10ps) pour </a:t>
            </a:r>
            <a:r>
              <a:rPr lang="fr-FR" dirty="0">
                <a:cs typeface="Calibri" panose="020F0502020204030204"/>
                <a:sym typeface="Wingdings" panose="05000000000000000000" pitchFamily="2" charset="2"/>
              </a:rPr>
              <a:t>avoir bonne précision d’angle d’arrivé. </a:t>
            </a:r>
            <a:endParaRPr lang="fr-FR" dirty="0">
              <a:cs typeface="Calibri" panose="020F0502020204030204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11"/>
          <a:srcRect r="6068"/>
          <a:stretch/>
        </p:blipFill>
        <p:spPr>
          <a:xfrm>
            <a:off x="45932" y="6117916"/>
            <a:ext cx="1732068" cy="68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97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Récupérer info « n »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4" y="2086776"/>
            <a:ext cx="6499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Perspectives SODA hybride : décalage temporel</a:t>
            </a:r>
          </a:p>
          <a:p>
            <a:r>
              <a:rPr lang="fr-FR" dirty="0" smtClean="0">
                <a:cs typeface="Calibri" panose="020F0502020204030204"/>
              </a:rPr>
              <a:t>Si un signal arrive d’un côté ou de l’autre du réseau, il y aura un décalage temporel entre chaque antenne lié à la distance entre chaque base.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6924" y="1900835"/>
            <a:ext cx="4057886" cy="1331280"/>
          </a:xfrm>
          <a:prstGeom prst="rect">
            <a:avLst/>
          </a:prstGeom>
        </p:spPr>
      </p:pic>
      <p:cxnSp>
        <p:nvCxnSpPr>
          <p:cNvPr id="4" name="Connecteur droit avec flèche 3"/>
          <p:cNvCxnSpPr/>
          <p:nvPr/>
        </p:nvCxnSpPr>
        <p:spPr>
          <a:xfrm flipH="1">
            <a:off x="10648364" y="721447"/>
            <a:ext cx="749808" cy="10021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 rot="18441313">
                <a:off x="10464417" y="883474"/>
                <a:ext cx="7116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dirty="0">
                              <a:solidFill>
                                <a:schemeClr val="tx1"/>
                              </a:solidFill>
                            </a:rPr>
                            <m:t>θ</m:t>
                          </m:r>
                        </m:e>
                        <m:sub>
                          <m:r>
                            <a:rPr lang="fr-F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fr-F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fr-F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𝑒𝑙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441313">
                <a:off x="10464417" y="883474"/>
                <a:ext cx="711681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cteur droit avec flèche 21"/>
          <p:cNvCxnSpPr/>
          <p:nvPr/>
        </p:nvCxnSpPr>
        <p:spPr>
          <a:xfrm flipV="1">
            <a:off x="7732040" y="3109096"/>
            <a:ext cx="1571249" cy="14153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9303289" y="3109096"/>
            <a:ext cx="1259428" cy="1462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8331415" y="2732170"/>
            <a:ext cx="56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d1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9838982" y="2732170"/>
            <a:ext cx="46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d2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858526" y="2152772"/>
            <a:ext cx="39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9303289" y="2143955"/>
            <a:ext cx="39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0562717" y="2143955"/>
            <a:ext cx="39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8944" y="3632074"/>
            <a:ext cx="63776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cs typeface="Calibri" panose="020F0502020204030204"/>
              </a:rPr>
              <a:t>Avec décalage temporel : décalage du front d’onde sur chaque antenne </a:t>
            </a:r>
            <a:r>
              <a:rPr lang="fr-FR" dirty="0" smtClean="0">
                <a:cs typeface="Calibri" panose="020F0502020204030204"/>
                <a:sym typeface="Wingdings" panose="05000000000000000000" pitchFamily="2" charset="2"/>
              </a:rPr>
              <a:t> on connaît la fréquence (donc période) et le délai temporel donc peut retrouver combien de fois la période a été « réinitialisée ».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dirty="0" smtClean="0">
                <a:cs typeface="Calibri" panose="020F0502020204030204"/>
                <a:sym typeface="Wingdings" panose="05000000000000000000" pitchFamily="2" charset="2"/>
              </a:rPr>
              <a:t>Peut trouver </a:t>
            </a:r>
            <a:r>
              <a:rPr lang="fr-FR" b="1" dirty="0" smtClean="0">
                <a:cs typeface="Calibri" panose="020F0502020204030204"/>
                <a:sym typeface="Wingdings" panose="05000000000000000000" pitchFamily="2" charset="2"/>
              </a:rPr>
              <a:t>n</a:t>
            </a:r>
            <a:r>
              <a:rPr lang="fr-FR" dirty="0" smtClean="0">
                <a:cs typeface="Calibri" panose="020F0502020204030204"/>
                <a:sym typeface="Wingdings" panose="05000000000000000000" pitchFamily="2" charset="2"/>
              </a:rPr>
              <a:t>*360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FR" dirty="0">
              <a:cs typeface="Calibri" panose="020F0502020204030204"/>
              <a:sym typeface="Wingdings" panose="05000000000000000000" pitchFamily="2" charset="2"/>
            </a:endParaRPr>
          </a:p>
          <a:p>
            <a:r>
              <a:rPr lang="fr-FR" dirty="0" smtClean="0">
                <a:cs typeface="Calibri" panose="020F0502020204030204"/>
                <a:sym typeface="Wingdings" panose="05000000000000000000" pitchFamily="2" charset="2"/>
              </a:rPr>
              <a:t>Par rapport à TDOA : nécessite moins de précision pour trouver n (dépend de la fréquence max)</a:t>
            </a: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6148" y="2404291"/>
            <a:ext cx="813134" cy="803998"/>
          </a:xfrm>
          <a:prstGeom prst="rect">
            <a:avLst/>
          </a:prstGeom>
        </p:spPr>
      </p:pic>
      <p:pic>
        <p:nvPicPr>
          <p:cNvPr id="1026" name="Picture 2" descr="Le spectre de la Terr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4"/>
          <a:stretch/>
        </p:blipFill>
        <p:spPr bwMode="auto">
          <a:xfrm>
            <a:off x="7138561" y="3357265"/>
            <a:ext cx="2164728" cy="117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Le spectre de la Terr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4" b="15522"/>
          <a:stretch/>
        </p:blipFill>
        <p:spPr bwMode="auto">
          <a:xfrm>
            <a:off x="7872934" y="4544256"/>
            <a:ext cx="2074303" cy="95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Le spectre de la Terr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4" b="16646"/>
          <a:stretch/>
        </p:blipFill>
        <p:spPr bwMode="auto">
          <a:xfrm>
            <a:off x="8859425" y="5674548"/>
            <a:ext cx="2074303" cy="94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Connecteur droit 33"/>
          <p:cNvCxnSpPr/>
          <p:nvPr/>
        </p:nvCxnSpPr>
        <p:spPr>
          <a:xfrm>
            <a:off x="7228713" y="5212433"/>
            <a:ext cx="73437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7228713" y="6336406"/>
            <a:ext cx="1681372" cy="722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7228713" y="3830391"/>
            <a:ext cx="0" cy="2857793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7963086" y="3830391"/>
            <a:ext cx="0" cy="2857793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8910085" y="3830391"/>
            <a:ext cx="0" cy="2857793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7309616" y="4829355"/>
            <a:ext cx="608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N=1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8154033" y="5983143"/>
            <a:ext cx="608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N=2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6319710" y="3855851"/>
            <a:ext cx="84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Ant</a:t>
            </a:r>
            <a:r>
              <a:rPr lang="fr-FR" sz="1600" dirty="0" smtClean="0"/>
              <a:t> 2 :</a:t>
            </a:r>
            <a:endParaRPr lang="fr-FR" sz="1600" dirty="0"/>
          </a:p>
        </p:txBody>
      </p:sp>
      <p:sp>
        <p:nvSpPr>
          <p:cNvPr id="42" name="ZoneTexte 41"/>
          <p:cNvSpPr txBox="1"/>
          <p:nvPr/>
        </p:nvSpPr>
        <p:spPr>
          <a:xfrm>
            <a:off x="6359457" y="4940125"/>
            <a:ext cx="84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Ant</a:t>
            </a:r>
            <a:r>
              <a:rPr lang="fr-FR" sz="1600" dirty="0" smtClean="0"/>
              <a:t> 1 :</a:t>
            </a:r>
            <a:endParaRPr lang="fr-FR" sz="1600" dirty="0"/>
          </a:p>
        </p:txBody>
      </p:sp>
      <p:sp>
        <p:nvSpPr>
          <p:cNvPr id="43" name="ZoneTexte 42"/>
          <p:cNvSpPr txBox="1"/>
          <p:nvPr/>
        </p:nvSpPr>
        <p:spPr>
          <a:xfrm>
            <a:off x="6374683" y="6111397"/>
            <a:ext cx="84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Ant</a:t>
            </a:r>
            <a:r>
              <a:rPr lang="fr-FR" sz="1600" dirty="0" smtClean="0"/>
              <a:t> 3 :</a:t>
            </a:r>
            <a:endParaRPr lang="fr-F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/>
              <p:cNvSpPr txBox="1"/>
              <p:nvPr/>
            </p:nvSpPr>
            <p:spPr>
              <a:xfrm>
                <a:off x="152400" y="5983143"/>
                <a:ext cx="3632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𝐺𝐻𝑧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𝑛𝑠</m:t>
                      </m:r>
                    </m:oMath>
                  </m:oMathPara>
                </a14:m>
                <a:endParaRPr lang="fr-F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𝐺𝐻𝑧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𝑝𝑠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4" name="ZoneText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983143"/>
                <a:ext cx="3632200" cy="646331"/>
              </a:xfrm>
              <a:prstGeom prst="rect">
                <a:avLst/>
              </a:prstGeom>
              <a:blipFill rotWithShape="0">
                <a:blip r:embed="rId9"/>
                <a:stretch>
                  <a:fillRect b="-65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4818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Récupérer info « n »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4" y="2086776"/>
            <a:ext cx="64993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Inter corrélation entre voies :</a:t>
            </a:r>
            <a:endParaRPr lang="fr-FR" b="1" dirty="0" smtClean="0">
              <a:cs typeface="Calibri" panose="020F0502020204030204"/>
            </a:endParaRPr>
          </a:p>
          <a:p>
            <a:r>
              <a:rPr lang="fr-FR" dirty="0" smtClean="0">
                <a:cs typeface="Calibri" panose="020F0502020204030204"/>
              </a:rPr>
              <a:t>Si un signal arrive d’un côté ou de l’autre du réseau, il y aura un décalage temporel entre chaque antenne lié à la distance entre chaque base.</a:t>
            </a:r>
          </a:p>
          <a:p>
            <a:r>
              <a:rPr lang="fr-FR" dirty="0">
                <a:cs typeface="Calibri" panose="020F0502020204030204"/>
              </a:rPr>
              <a:t>d</a:t>
            </a:r>
            <a:r>
              <a:rPr lang="fr-FR" dirty="0" smtClean="0">
                <a:cs typeface="Calibri" panose="020F0502020204030204"/>
              </a:rPr>
              <a:t>1 = 143,75mm ; d2 = </a:t>
            </a:r>
            <a:r>
              <a:rPr lang="fr-FR" dirty="0" smtClean="0">
                <a:cs typeface="Calibri" panose="020F0502020204030204"/>
              </a:rPr>
              <a:t>115mm</a:t>
            </a:r>
            <a:endParaRPr lang="fr-FR" dirty="0" smtClean="0">
              <a:latin typeface="Cambria Math" panose="02040503050406030204" pitchFamily="18" charset="0"/>
              <a:cs typeface="Calibri" panose="020F0502020204030204"/>
            </a:endParaRPr>
          </a:p>
          <a:p>
            <a:endParaRPr lang="fr-FR" dirty="0">
              <a:latin typeface="Cambria Math" panose="02040503050406030204" pitchFamily="18" charset="0"/>
              <a:cs typeface="Calibri" panose="020F0502020204030204"/>
            </a:endParaRPr>
          </a:p>
          <a:p>
            <a:r>
              <a:rPr lang="fr-FR" u="sng" dirty="0" smtClean="0">
                <a:cs typeface="Calibri" panose="020F0502020204030204"/>
              </a:rPr>
              <a:t>Avec inter corrélation entre voies </a:t>
            </a:r>
            <a:r>
              <a:rPr lang="fr-FR" dirty="0" smtClean="0">
                <a:cs typeface="Calibri" panose="020F0502020204030204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cs typeface="Calibri" panose="020F0502020204030204"/>
              </a:rPr>
              <a:t>On mesure le décalage temporel entre les échantillons des signaux reçus (indépendant de la fréquence d’acquisition).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cs typeface="Calibri" panose="020F0502020204030204"/>
              </a:rPr>
              <a:t>Avec ce décalage temporel, on peut retrouver la phase non ambigu du signal (entre chaque couple d’antenne).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cs typeface="Calibri" panose="020F0502020204030204"/>
              </a:rPr>
              <a:t>On applique le modulo 2pi pour retrouver le « n » à appliquer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cs typeface="Calibri" panose="020F0502020204030204"/>
            </a:endParaRPr>
          </a:p>
          <a:p>
            <a:r>
              <a:rPr lang="fr-FR" dirty="0" smtClean="0">
                <a:cs typeface="Calibri" panose="020F0502020204030204"/>
                <a:sym typeface="Wingdings" panose="05000000000000000000" pitchFamily="2" charset="2"/>
              </a:rPr>
              <a:t> Plus besoin d’utiliser SODA car on connait « n ».</a:t>
            </a:r>
            <a:endParaRPr lang="fr-FR" dirty="0" smtClean="0">
              <a:cs typeface="Calibri" panose="020F0502020204030204"/>
            </a:endParaRPr>
          </a:p>
          <a:p>
            <a:r>
              <a:rPr lang="fr-FR" dirty="0" smtClean="0">
                <a:cs typeface="Calibri" panose="020F0502020204030204"/>
              </a:rPr>
              <a:t>Moins efficace / marche pas</a:t>
            </a:r>
            <a:r>
              <a:rPr lang="fr-FR" dirty="0" smtClean="0">
                <a:cs typeface="Calibri" panose="020F0502020204030204"/>
              </a:rPr>
              <a:t> pour les signaux continus (radar CPW)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1599" y="2730321"/>
            <a:ext cx="4057886" cy="1331280"/>
          </a:xfrm>
          <a:prstGeom prst="rect">
            <a:avLst/>
          </a:prstGeom>
        </p:spPr>
      </p:pic>
      <p:cxnSp>
        <p:nvCxnSpPr>
          <p:cNvPr id="4" name="Connecteur droit avec flèche 3"/>
          <p:cNvCxnSpPr/>
          <p:nvPr/>
        </p:nvCxnSpPr>
        <p:spPr>
          <a:xfrm flipH="1">
            <a:off x="10283039" y="1550933"/>
            <a:ext cx="749808" cy="10021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ZoneTexte 19"/>
              <p:cNvSpPr txBox="1"/>
              <p:nvPr/>
            </p:nvSpPr>
            <p:spPr>
              <a:xfrm rot="18441313">
                <a:off x="10099092" y="1712960"/>
                <a:ext cx="7116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dirty="0">
                              <a:solidFill>
                                <a:schemeClr val="tx1"/>
                              </a:solidFill>
                            </a:rPr>
                            <m:t>θ</m:t>
                          </m:r>
                        </m:e>
                        <m:sub>
                          <m:r>
                            <a:rPr lang="fr-F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fr-F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fr-F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𝑒𝑙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441313">
                <a:off x="10099092" y="1712960"/>
                <a:ext cx="711681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cteur droit avec flèche 21"/>
          <p:cNvCxnSpPr/>
          <p:nvPr/>
        </p:nvCxnSpPr>
        <p:spPr>
          <a:xfrm flipV="1">
            <a:off x="7366715" y="3938582"/>
            <a:ext cx="1571249" cy="14153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8937964" y="3938582"/>
            <a:ext cx="1259428" cy="1462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7966090" y="3561656"/>
            <a:ext cx="56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d1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9473657" y="3561656"/>
            <a:ext cx="46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d2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493201" y="2982258"/>
            <a:ext cx="39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8937964" y="2973441"/>
            <a:ext cx="39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0197392" y="2973441"/>
            <a:ext cx="39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2</a:t>
            </a: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90823" y="3233777"/>
            <a:ext cx="813134" cy="8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05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Récupérer info « n »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3" y="2086776"/>
            <a:ext cx="66384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Inter corrélation entre voies : Exemple</a:t>
            </a:r>
            <a:endParaRPr lang="fr-FR" b="1" dirty="0" smtClean="0">
              <a:cs typeface="Calibri" panose="020F0502020204030204"/>
            </a:endParaRPr>
          </a:p>
          <a:p>
            <a:r>
              <a:rPr lang="fr-FR" dirty="0" smtClean="0">
                <a:cs typeface="Calibri" panose="020F0502020204030204"/>
              </a:rPr>
              <a:t>Ici signal pseudo-aléatoire de 524450 échantillons.</a:t>
            </a:r>
          </a:p>
          <a:p>
            <a:r>
              <a:rPr lang="fr-FR" dirty="0">
                <a:cs typeface="Calibri" panose="020F0502020204030204"/>
              </a:rPr>
              <a:t>Signal arrive sur antenne 1, puis 3 et enfin </a:t>
            </a:r>
            <a:r>
              <a:rPr lang="fr-FR" dirty="0" smtClean="0">
                <a:cs typeface="Calibri" panose="020F0502020204030204"/>
              </a:rPr>
              <a:t>2.</a:t>
            </a:r>
            <a:endParaRPr lang="fr-FR" dirty="0">
              <a:cs typeface="Calibri" panose="020F0502020204030204"/>
            </a:endParaRPr>
          </a:p>
          <a:p>
            <a:r>
              <a:rPr lang="fr-FR" dirty="0" smtClean="0">
                <a:cs typeface="Calibri" panose="020F0502020204030204"/>
              </a:rPr>
              <a:t>Déphasage de 90° (n=0) sur base 1-3 ; </a:t>
            </a:r>
            <a:r>
              <a:rPr lang="fr-FR" dirty="0">
                <a:cs typeface="Calibri" panose="020F0502020204030204"/>
              </a:rPr>
              <a:t>Déphasage de 2925° </a:t>
            </a:r>
            <a:r>
              <a:rPr lang="fr-FR" dirty="0" smtClean="0">
                <a:cs typeface="Calibri" panose="020F0502020204030204"/>
              </a:rPr>
              <a:t>(n=8) sur </a:t>
            </a:r>
            <a:r>
              <a:rPr lang="fr-FR" dirty="0">
                <a:cs typeface="Calibri" panose="020F0502020204030204"/>
              </a:rPr>
              <a:t>base </a:t>
            </a:r>
            <a:r>
              <a:rPr lang="fr-FR" dirty="0" smtClean="0">
                <a:cs typeface="Calibri" panose="020F0502020204030204"/>
              </a:rPr>
              <a:t>1-2</a:t>
            </a:r>
            <a:endParaRPr lang="fr-FR" dirty="0" smtClean="0">
              <a:cs typeface="Calibri" panose="020F0502020204030204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/>
          <a:srcRect l="8418" r="7349"/>
          <a:stretch/>
        </p:blipFill>
        <p:spPr>
          <a:xfrm>
            <a:off x="48942" y="3552968"/>
            <a:ext cx="6250675" cy="330503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001301" y="2224585"/>
            <a:ext cx="4899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Via inter corrélation on retrouve le décalage temporel entre les voies par rapport à antenne 1. 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1301" y="2799696"/>
            <a:ext cx="3313011" cy="248198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ZoneTexte 28"/>
              <p:cNvSpPr txBox="1"/>
              <p:nvPr/>
            </p:nvSpPr>
            <p:spPr>
              <a:xfrm>
                <a:off x="7001300" y="5267463"/>
                <a:ext cx="4899547" cy="1155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Puis calcul l’angle d’arrivé non ambigu :</a:t>
                </a:r>
                <a:br>
                  <a:rPr lang="fr-FR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dirty="0"/>
                          <m:t>Ψ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∗2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𝐹𝐼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𝐹𝑒</m:t>
                        </m:r>
                      </m:den>
                    </m:f>
                  </m:oMath>
                </a14:m>
                <a:r>
                  <a:rPr lang="fr-FR" dirty="0" smtClean="0"/>
                  <a:t> = 2925° </a:t>
                </a:r>
                <a:r>
                  <a:rPr lang="fr-FR" dirty="0" smtClean="0">
                    <a:sym typeface="Wingdings" panose="05000000000000000000" pitchFamily="2" charset="2"/>
                  </a:rPr>
                  <a:t> n = 8</a:t>
                </a:r>
                <a:endParaRPr lang="fr-F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dirty="0"/>
                          <m:t>Ψ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∗2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𝐹𝐼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𝐹𝑒</m:t>
                        </m:r>
                      </m:den>
                    </m:f>
                  </m:oMath>
                </a14:m>
                <a:r>
                  <a:rPr lang="fr-FR" dirty="0" smtClean="0"/>
                  <a:t> </a:t>
                </a:r>
                <a:r>
                  <a:rPr lang="fr-FR" dirty="0"/>
                  <a:t>= </a:t>
                </a:r>
                <a:r>
                  <a:rPr lang="fr-FR" dirty="0" smtClean="0"/>
                  <a:t>90° </a:t>
                </a:r>
                <a:r>
                  <a:rPr lang="fr-FR" dirty="0" smtClean="0">
                    <a:sym typeface="Wingdings" panose="05000000000000000000" pitchFamily="2" charset="2"/>
                  </a:rPr>
                  <a:t> n = 0</a:t>
                </a:r>
                <a:endParaRPr lang="fr-FR" dirty="0"/>
              </a:p>
            </p:txBody>
          </p:sp>
        </mc:Choice>
        <mc:Fallback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300" y="5267463"/>
                <a:ext cx="4899547" cy="1155957"/>
              </a:xfrm>
              <a:prstGeom prst="rect">
                <a:avLst/>
              </a:prstGeom>
              <a:blipFill rotWithShape="0">
                <a:blip r:embed="rId7"/>
                <a:stretch>
                  <a:fillRect l="-1121" t="-2632" b="-2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5403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Interférométrie | Mesure réelle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8943" y="2086776"/>
            <a:ext cx="80464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cs typeface="Calibri" panose="020F0502020204030204"/>
              </a:rPr>
              <a:t>Méthodologie mesures </a:t>
            </a:r>
            <a:r>
              <a:rPr lang="fr-FR" b="1" dirty="0" err="1">
                <a:cs typeface="Calibri" panose="020F0502020204030204"/>
              </a:rPr>
              <a:t>interféro</a:t>
            </a:r>
            <a:r>
              <a:rPr lang="fr-FR" b="1" dirty="0">
                <a:cs typeface="Calibri" panose="020F0502020204030204"/>
              </a:rPr>
              <a:t> </a:t>
            </a:r>
            <a:r>
              <a:rPr lang="fr-FR" dirty="0">
                <a:cs typeface="Calibri" panose="020F0502020204030204"/>
              </a:rPr>
              <a:t>: On pourra réaliser à l’IETR des mesures de goniométrie via des récepteurs (oscilloscope 4 voies </a:t>
            </a:r>
            <a:r>
              <a:rPr lang="fr-FR" dirty="0" smtClean="0">
                <a:cs typeface="Calibri" panose="020F0502020204030204"/>
              </a:rPr>
              <a:t>synchrones </a:t>
            </a:r>
            <a:r>
              <a:rPr lang="fr-FR" dirty="0" err="1" smtClean="0">
                <a:cs typeface="Calibri" panose="020F0502020204030204"/>
              </a:rPr>
              <a:t>Lecroy</a:t>
            </a:r>
            <a:r>
              <a:rPr lang="fr-FR" dirty="0" smtClean="0">
                <a:cs typeface="Calibri" panose="020F0502020204030204"/>
              </a:rPr>
              <a:t>, 6GHz) </a:t>
            </a:r>
            <a:r>
              <a:rPr lang="fr-FR" dirty="0">
                <a:cs typeface="Calibri" panose="020F0502020204030204"/>
              </a:rPr>
              <a:t>et un émetteur.</a:t>
            </a:r>
          </a:p>
          <a:p>
            <a:endParaRPr lang="fr-FR" dirty="0">
              <a:cs typeface="Calibri" panose="020F0502020204030204"/>
            </a:endParaRPr>
          </a:p>
          <a:p>
            <a:r>
              <a:rPr lang="fr-FR" dirty="0">
                <a:cs typeface="Calibri" panose="020F0502020204030204"/>
              </a:rPr>
              <a:t>L’oscilloscope a Windows et </a:t>
            </a:r>
            <a:r>
              <a:rPr lang="fr-FR" dirty="0" err="1">
                <a:cs typeface="Calibri" panose="020F0502020204030204"/>
              </a:rPr>
              <a:t>Matlab</a:t>
            </a:r>
            <a:r>
              <a:rPr lang="fr-FR" dirty="0">
                <a:cs typeface="Calibri" panose="020F0502020204030204"/>
              </a:rPr>
              <a:t> donc on pourra faire nos mesures et voir les résultats directement dessus.</a:t>
            </a:r>
          </a:p>
          <a:p>
            <a:endParaRPr lang="fr-FR" dirty="0">
              <a:cs typeface="Calibri" panose="020F0502020204030204"/>
            </a:endParaRPr>
          </a:p>
          <a:p>
            <a:r>
              <a:rPr lang="fr-FR" dirty="0">
                <a:cs typeface="Calibri" panose="020F0502020204030204"/>
              </a:rPr>
              <a:t>Méthodologie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cs typeface="Calibri" panose="020F0502020204030204"/>
              </a:rPr>
              <a:t>Se placer à une distance éloignée du panneau (champ lointain)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cs typeface="Calibri" panose="020F0502020204030204"/>
              </a:rPr>
              <a:t>Vérifier qu’il n’y ai pas d’obstacles dans zone Fresnel (situation mer)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cs typeface="Calibri" panose="020F0502020204030204"/>
              </a:rPr>
              <a:t>Mesurer l’angle entre émetteur-récepteur via système laser + </a:t>
            </a:r>
            <a:r>
              <a:rPr lang="fr-FR" dirty="0" smtClean="0">
                <a:cs typeface="Calibri" panose="020F0502020204030204"/>
              </a:rPr>
              <a:t>rapporteur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cs typeface="Calibri" panose="020F0502020204030204"/>
            </a:endParaRPr>
          </a:p>
          <a:p>
            <a:r>
              <a:rPr lang="fr-FR" dirty="0" smtClean="0">
                <a:cs typeface="Calibri" panose="020F0502020204030204"/>
              </a:rPr>
              <a:t>L’</a:t>
            </a:r>
            <a:r>
              <a:rPr lang="fr-FR" dirty="0" err="1" smtClean="0">
                <a:cs typeface="Calibri" panose="020F0502020204030204"/>
              </a:rPr>
              <a:t>oscillo</a:t>
            </a:r>
            <a:r>
              <a:rPr lang="fr-FR" dirty="0" smtClean="0">
                <a:cs typeface="Calibri" panose="020F0502020204030204"/>
              </a:rPr>
              <a:t> allant jusqu’à 6 GHz il est nécessaire de faire une </a:t>
            </a:r>
            <a:r>
              <a:rPr lang="fr-FR" b="1" dirty="0" smtClean="0">
                <a:cs typeface="Calibri" panose="020F0502020204030204"/>
              </a:rPr>
              <a:t>homothétie</a:t>
            </a:r>
            <a:r>
              <a:rPr lang="fr-FR" dirty="0" smtClean="0">
                <a:cs typeface="Calibri" panose="020F0502020204030204"/>
              </a:rPr>
              <a:t> pour avoir les mêmes réponses </a:t>
            </a:r>
            <a:r>
              <a:rPr lang="fr-FR" dirty="0" smtClean="0">
                <a:cs typeface="Calibri" panose="020F0502020204030204"/>
              </a:rPr>
              <a:t>à 6 GHz qu’à </a:t>
            </a:r>
            <a:r>
              <a:rPr lang="fr-FR" b="1" dirty="0" smtClean="0">
                <a:cs typeface="Calibri" panose="020F0502020204030204"/>
              </a:rPr>
              <a:t>18 GHz</a:t>
            </a:r>
            <a:r>
              <a:rPr lang="fr-FR" dirty="0" smtClean="0">
                <a:cs typeface="Calibri" panose="020F0502020204030204"/>
              </a:rPr>
              <a:t>.</a:t>
            </a:r>
          </a:p>
          <a:p>
            <a:r>
              <a:rPr lang="fr-FR" dirty="0" smtClean="0">
                <a:cs typeface="Calibri" panose="020F0502020204030204"/>
              </a:rPr>
              <a:t>Distance pour homothétie 18GHz : d1 = 34,5cm ; d2 = 43,125cm</a:t>
            </a:r>
            <a:endParaRPr lang="fr-FR" dirty="0">
              <a:cs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79606" y="1463040"/>
            <a:ext cx="1918952" cy="85515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9460049" y="1615278"/>
            <a:ext cx="1171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Récepteur </a:t>
            </a:r>
            <a:r>
              <a:rPr lang="fr-FR" dirty="0" err="1">
                <a:solidFill>
                  <a:schemeClr val="bg1"/>
                </a:solidFill>
              </a:rPr>
              <a:t>oscillo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Lune 5"/>
          <p:cNvSpPr/>
          <p:nvPr/>
        </p:nvSpPr>
        <p:spPr>
          <a:xfrm rot="16200000">
            <a:off x="9807362" y="2101416"/>
            <a:ext cx="438714" cy="121061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9724279" y="2949833"/>
            <a:ext cx="181360" cy="1537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9955357" y="2949834"/>
            <a:ext cx="181360" cy="1537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0236154" y="2949834"/>
            <a:ext cx="181360" cy="1537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courbée vers le haut 20"/>
          <p:cNvSpPr/>
          <p:nvPr/>
        </p:nvSpPr>
        <p:spPr>
          <a:xfrm rot="18224610">
            <a:off x="10469388" y="2743085"/>
            <a:ext cx="474571" cy="12451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Flèche courbée vers la gauche 22"/>
          <p:cNvSpPr/>
          <p:nvPr/>
        </p:nvSpPr>
        <p:spPr>
          <a:xfrm rot="7885715">
            <a:off x="9377902" y="2608132"/>
            <a:ext cx="149980" cy="45893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936039" y="5059669"/>
            <a:ext cx="181360" cy="1537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25"/>
          <p:cNvCxnSpPr/>
          <p:nvPr/>
        </p:nvCxnSpPr>
        <p:spPr>
          <a:xfrm>
            <a:off x="10034490" y="3271234"/>
            <a:ext cx="0" cy="163561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9231223" y="5250556"/>
            <a:ext cx="183154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/>
              <a:t>Émetteur + laser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0897412" y="2501414"/>
            <a:ext cx="11662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/>
              <a:t>Panneau + rapporteur</a:t>
            </a:r>
          </a:p>
        </p:txBody>
      </p:sp>
    </p:spTree>
    <p:extLst>
      <p:ext uri="{BB962C8B-B14F-4D97-AF65-F5344CB8AC3E}">
        <p14:creationId xmlns:p14="http://schemas.microsoft.com/office/powerpoint/2010/main" val="101002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xmlns="" id="{A3F395A2-2B64-4749-BD93-2F159C7E1F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xmlns="" id="{5CF0135B-EAB8-4CA0-896C-2D897ECD2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8D67F5AB-004F-49F8-98F6-0F2341AA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Sommaire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7D4C312-C95E-43D8-84AA-72A222858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8930"/>
            <a:ext cx="10515600" cy="46090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romanUcPeriod"/>
            </a:pPr>
            <a:r>
              <a:rPr lang="fr-FR" sz="2200" dirty="0">
                <a:ea typeface="+mn-lt"/>
                <a:cs typeface="+mn-lt"/>
              </a:rPr>
              <a:t>AVA </a:t>
            </a:r>
            <a:r>
              <a:rPr lang="fr-FR" sz="2200" dirty="0" err="1">
                <a:ea typeface="+mn-lt"/>
                <a:cs typeface="+mn-lt"/>
              </a:rPr>
              <a:t>Chebyshev</a:t>
            </a:r>
            <a:endParaRPr lang="fr-FR" sz="2200" dirty="0"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Panneau </a:t>
            </a: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AVA </a:t>
            </a:r>
            <a:r>
              <a:rPr lang="fr-FR" sz="1800" dirty="0" err="1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Chebyshev</a:t>
            </a:r>
            <a:endParaRPr lang="fr-FR" sz="18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err="1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Simu</a:t>
            </a:r>
            <a:endParaRPr lang="fr-FR" sz="1400" dirty="0" smtClean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 smtClean="0">
                <a:ea typeface="+mn-lt"/>
                <a:cs typeface="+mn-lt"/>
              </a:rPr>
              <a:t>Interférométrie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SODA</a:t>
            </a:r>
            <a:endParaRPr lang="fr-FR" sz="14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Données mesure antennes </a:t>
            </a: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(1</a:t>
            </a:r>
            <a:r>
              <a:rPr lang="fr-FR" sz="1400" baseline="300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er</a:t>
            </a: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ordre et SODA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)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Mesure en condition réelle </a:t>
            </a:r>
          </a:p>
          <a:p>
            <a:pPr marL="1714500" lvl="3" indent="-342900">
              <a:buFont typeface="+mj-lt"/>
              <a:buAutoNum type="alpha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Homothétie 40 GHz – 6 GHz</a:t>
            </a:r>
          </a:p>
          <a:p>
            <a:pPr marL="1714500" lvl="3" indent="-342900">
              <a:buFont typeface="+mj-lt"/>
              <a:buAutoNum type="alpha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Problème cas réel</a:t>
            </a:r>
          </a:p>
          <a:p>
            <a:pPr marL="1257300" lvl="2" indent="-342900">
              <a:buFont typeface="+mj-lt"/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Solutions potentielles</a:t>
            </a:r>
          </a:p>
          <a:p>
            <a:pPr marL="800100" lvl="1" indent="-342900">
              <a:buFont typeface="+mj-lt"/>
              <a:buAutoNum type="romanUcPeriod"/>
            </a:pPr>
            <a:r>
              <a:rPr lang="fr-FR" sz="2200" dirty="0" smtClean="0">
                <a:ea typeface="+mn-lt"/>
                <a:cs typeface="+mn-lt"/>
              </a:rPr>
              <a:t>Lentilles</a:t>
            </a:r>
          </a:p>
          <a:p>
            <a:pPr marL="457200" indent="-457200">
              <a:buAutoNum type="romanUcPeriod"/>
            </a:pPr>
            <a:r>
              <a:rPr lang="fr-FR" sz="2200" dirty="0" smtClean="0">
                <a:solidFill>
                  <a:schemeClr val="bg2">
                    <a:lumMod val="75000"/>
                  </a:schemeClr>
                </a:solidFill>
                <a:cs typeface="Calibri" panose="020F0502020204030204"/>
              </a:rPr>
              <a:t>Conclusion et perspectives</a:t>
            </a:r>
            <a:endParaRPr lang="fr-FR" sz="2200" dirty="0">
              <a:solidFill>
                <a:schemeClr val="bg2">
                  <a:lumMod val="75000"/>
                </a:schemeClr>
              </a:solidFill>
              <a:cs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2C3387C-D24F-4737-8A37-1DC5CFF09C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1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96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Lentilles divergentes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4" y="2086776"/>
            <a:ext cx="64993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Lentilles : </a:t>
            </a:r>
            <a:r>
              <a:rPr lang="fr-FR" dirty="0" smtClean="0">
                <a:cs typeface="Calibri" panose="020F0502020204030204"/>
              </a:rPr>
              <a:t>Trouver lentille capable d’élargir le diagramme de rayonnement.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b="1" dirty="0" smtClean="0">
                <a:cs typeface="Calibri" panose="020F0502020204030204"/>
                <a:sym typeface="Wingdings" panose="05000000000000000000" pitchFamily="2" charset="2"/>
              </a:rPr>
              <a:t>Lentilles </a:t>
            </a:r>
            <a:r>
              <a:rPr lang="fr-FR" b="1" dirty="0" smtClean="0">
                <a:cs typeface="Calibri" panose="020F0502020204030204"/>
                <a:sym typeface="Wingdings" panose="05000000000000000000" pitchFamily="2" charset="2"/>
              </a:rPr>
              <a:t>divergentes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FR" b="1" dirty="0">
              <a:cs typeface="Calibri" panose="020F0502020204030204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FR" b="1" dirty="0" smtClean="0">
              <a:cs typeface="Calibri" panose="020F0502020204030204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FR" b="1" dirty="0">
              <a:cs typeface="Calibri" panose="020F0502020204030204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FR" b="1" dirty="0" smtClean="0">
              <a:cs typeface="Calibri" panose="020F0502020204030204"/>
              <a:sym typeface="Wingdings" panose="05000000000000000000" pitchFamily="2" charset="2"/>
            </a:endParaRPr>
          </a:p>
          <a:p>
            <a:r>
              <a:rPr lang="fr-FR" b="1" dirty="0" smtClean="0">
                <a:cs typeface="Calibri" panose="020F0502020204030204"/>
                <a:sym typeface="Wingdings" panose="05000000000000000000" pitchFamily="2" charset="2"/>
              </a:rPr>
              <a:t>Problème potentiel : </a:t>
            </a:r>
            <a:r>
              <a:rPr lang="fr-FR" dirty="0" smtClean="0">
                <a:cs typeface="Calibri" panose="020F0502020204030204"/>
                <a:sym typeface="Wingdings" panose="05000000000000000000" pitchFamily="2" charset="2"/>
              </a:rPr>
              <a:t>avec antennes </a:t>
            </a:r>
            <a:r>
              <a:rPr lang="fr-FR" dirty="0" err="1" smtClean="0">
                <a:cs typeface="Calibri" panose="020F0502020204030204"/>
                <a:sym typeface="Wingdings" panose="05000000000000000000" pitchFamily="2" charset="2"/>
              </a:rPr>
              <a:t>co</a:t>
            </a:r>
            <a:r>
              <a:rPr lang="fr-FR" dirty="0" smtClean="0">
                <a:cs typeface="Calibri" panose="020F0502020204030204"/>
                <a:sym typeface="Wingdings" panose="05000000000000000000" pitchFamily="2" charset="2"/>
              </a:rPr>
              <a:t>-localisées, la lentille affectera l’azimut de la polar H </a:t>
            </a:r>
            <a:r>
              <a:rPr lang="fr-FR" b="1" dirty="0" smtClean="0">
                <a:cs typeface="Calibri" panose="020F0502020204030204"/>
                <a:sym typeface="Wingdings" panose="05000000000000000000" pitchFamily="2" charset="2"/>
              </a:rPr>
              <a:t>et</a:t>
            </a:r>
            <a:r>
              <a:rPr lang="fr-FR" dirty="0" smtClean="0">
                <a:cs typeface="Calibri" panose="020F0502020204030204"/>
                <a:sym typeface="Wingdings" panose="05000000000000000000" pitchFamily="2" charset="2"/>
              </a:rPr>
              <a:t> polar V.</a:t>
            </a:r>
            <a:endParaRPr lang="fr-FR" dirty="0">
              <a:cs typeface="Calibri" panose="020F0502020204030204"/>
            </a:endParaRPr>
          </a:p>
        </p:txBody>
      </p:sp>
      <p:pic>
        <p:nvPicPr>
          <p:cNvPr id="16" name="Image 15"/>
          <p:cNvPicPr/>
          <p:nvPr/>
        </p:nvPicPr>
        <p:blipFill rotWithShape="1">
          <a:blip r:embed="rId5"/>
          <a:srcRect b="19838"/>
          <a:stretch/>
        </p:blipFill>
        <p:spPr>
          <a:xfrm>
            <a:off x="9631217" y="1866282"/>
            <a:ext cx="2482826" cy="161910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510935" y="2377717"/>
            <a:ext cx="2120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Lentille </a:t>
            </a:r>
            <a:r>
              <a:rPr lang="fr-FR" dirty="0" err="1" smtClean="0"/>
              <a:t>bi-concave</a:t>
            </a:r>
            <a:r>
              <a:rPr lang="fr-FR" dirty="0" smtClean="0"/>
              <a:t> :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5246" y="3953814"/>
            <a:ext cx="2996754" cy="2804449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7575060" y="5356038"/>
            <a:ext cx="2120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Lentille concave 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2294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xmlns="" id="{A3F395A2-2B64-4749-BD93-2F159C7E1F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xmlns="" id="{5CF0135B-EAB8-4CA0-896C-2D897ECD2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8D67F5AB-004F-49F8-98F6-0F2341AA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Sommaire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7D4C312-C95E-43D8-84AA-72A222858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8930"/>
            <a:ext cx="10515600" cy="46090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romanUcPeriod"/>
            </a:pPr>
            <a:r>
              <a:rPr lang="fr-FR" sz="2200" dirty="0">
                <a:ea typeface="+mn-lt"/>
                <a:cs typeface="+mn-lt"/>
              </a:rPr>
              <a:t>AVA </a:t>
            </a:r>
            <a:r>
              <a:rPr lang="fr-FR" sz="2200" dirty="0" err="1">
                <a:ea typeface="+mn-lt"/>
                <a:cs typeface="+mn-lt"/>
              </a:rPr>
              <a:t>Chebyshev</a:t>
            </a:r>
            <a:endParaRPr lang="fr-FR" sz="2200" dirty="0"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Panneau </a:t>
            </a: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AVA </a:t>
            </a:r>
            <a:r>
              <a:rPr lang="fr-FR" sz="1800" dirty="0" err="1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Chebyshev</a:t>
            </a:r>
            <a:endParaRPr lang="fr-FR" sz="18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err="1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Simu</a:t>
            </a:r>
            <a:endParaRPr lang="fr-FR" sz="1400" dirty="0" smtClean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Réflecteur</a:t>
            </a:r>
            <a:endParaRPr lang="fr-FR" sz="14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Mesures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1</a:t>
            </a:r>
            <a:r>
              <a:rPr lang="fr-FR" sz="1400" baseline="300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ère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Mesure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2</a:t>
            </a:r>
            <a:r>
              <a:rPr lang="fr-FR" sz="1400" baseline="300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ème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mesure avec panneau symétrique</a:t>
            </a: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Interférométrie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SODA</a:t>
            </a:r>
            <a:endParaRPr lang="fr-FR" sz="14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Mesure (1</a:t>
            </a:r>
            <a:r>
              <a:rPr lang="fr-FR" sz="1400" baseline="300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er</a:t>
            </a: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ordre et SODA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)</a:t>
            </a:r>
            <a:endParaRPr lang="fr-FR" sz="18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AVA ondulée</a:t>
            </a:r>
          </a:p>
          <a:p>
            <a:pPr marL="457200" indent="-457200">
              <a:buAutoNum type="romanUcPeriod"/>
            </a:pPr>
            <a:r>
              <a:rPr lang="fr-FR" sz="2200" dirty="0" smtClean="0">
                <a:cs typeface="Calibri" panose="020F0502020204030204"/>
              </a:rPr>
              <a:t>Conclusion </a:t>
            </a:r>
            <a:r>
              <a:rPr lang="fr-FR" sz="2200" dirty="0">
                <a:cs typeface="Calibri" panose="020F0502020204030204"/>
              </a:rPr>
              <a:t>et perspectives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2C3387C-D24F-4737-8A37-1DC5CFF09C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1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57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Panneau AVA </a:t>
            </a:r>
            <a:r>
              <a:rPr lang="fr-FR" sz="4000" dirty="0" err="1">
                <a:cs typeface="Calibri Light"/>
              </a:rPr>
              <a:t>Chebyshev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91865" y="2718435"/>
            <a:ext cx="5034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S11</a:t>
            </a:r>
            <a:r>
              <a:rPr lang="fr-FR" dirty="0"/>
              <a:t> : Proche de ≤ -10dB sur toute la bande.</a:t>
            </a:r>
          </a:p>
          <a:p>
            <a:r>
              <a:rPr lang="fr-FR" dirty="0"/>
              <a:t>Couplage &lt; -15dB sur toute la bande.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7062012" y="2150190"/>
            <a:ext cx="3970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Smith</a:t>
            </a:r>
            <a:r>
              <a:rPr lang="fr-FR" dirty="0"/>
              <a:t> : Possibilité d’optimiser avec capa et normalisation impédance.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07606" y="1250830"/>
            <a:ext cx="661695" cy="779855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91865" y="2072104"/>
            <a:ext cx="5034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Panneau </a:t>
            </a:r>
            <a:r>
              <a:rPr lang="fr-FR" dirty="0"/>
              <a:t>: d2 = 115mm ; d1 = 1,25*d2 = 143,75mm.</a:t>
            </a:r>
          </a:p>
          <a:p>
            <a:r>
              <a:rPr lang="fr-FR" dirty="0"/>
              <a:t>Longueur totale panneau : </a:t>
            </a:r>
            <a:r>
              <a:rPr lang="fr-FR" b="1" dirty="0"/>
              <a:t>358,75mm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61" y="3364766"/>
            <a:ext cx="6508378" cy="349323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5306" y="2824964"/>
            <a:ext cx="4236858" cy="40045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1082" y="665894"/>
            <a:ext cx="4193825" cy="1375877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>
            <a:off x="8013700" y="1915541"/>
            <a:ext cx="150177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9577489" y="1915541"/>
            <a:ext cx="1203046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8532812" y="149636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d1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0006317" y="1483504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d2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7989137" y="831985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9576029" y="828420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0907399" y="831985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99445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Conclusion et perspectives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CEE9B26-9EF5-4E4E-9C1F-E53F7F8CA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936" y="2165419"/>
            <a:ext cx="10168128" cy="45870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2200" dirty="0">
                <a:cs typeface="Calibri" panose="020F0502020204030204"/>
              </a:rPr>
              <a:t>Conclusion</a:t>
            </a:r>
          </a:p>
          <a:p>
            <a:pPr lvl="1"/>
            <a:r>
              <a:rPr lang="fr-FR" sz="1800" dirty="0" smtClean="0">
                <a:cs typeface="Calibri" panose="020F0502020204030204"/>
              </a:rPr>
              <a:t>SODA (d1-d2) ne permet pas d’améliorer les performances pour discriminer l’</a:t>
            </a:r>
            <a:r>
              <a:rPr lang="fr-FR" sz="1800" dirty="0" err="1" smtClean="0">
                <a:cs typeface="Calibri" panose="020F0502020204030204"/>
              </a:rPr>
              <a:t>ambiguité</a:t>
            </a:r>
            <a:r>
              <a:rPr lang="fr-FR" sz="1800" dirty="0" smtClean="0">
                <a:cs typeface="Calibri" panose="020F0502020204030204"/>
              </a:rPr>
              <a:t>.</a:t>
            </a:r>
          </a:p>
          <a:p>
            <a:pPr lvl="1"/>
            <a:endParaRPr lang="fr-FR" sz="1600" dirty="0">
              <a:cs typeface="Calibri" panose="020F0502020204030204"/>
            </a:endParaRPr>
          </a:p>
          <a:p>
            <a:pPr marL="0" indent="0">
              <a:buNone/>
            </a:pPr>
            <a:r>
              <a:rPr lang="fr-FR" sz="2200" dirty="0">
                <a:cs typeface="Calibri" panose="020F0502020204030204"/>
              </a:rPr>
              <a:t>Perspectives</a:t>
            </a:r>
          </a:p>
          <a:p>
            <a:pPr lvl="1"/>
            <a:r>
              <a:rPr lang="fr-FR" sz="1800" dirty="0" smtClean="0">
                <a:cs typeface="Calibri" panose="020F0502020204030204"/>
              </a:rPr>
              <a:t>Mesure homothétie 18GHz avec inter corrélation entre voies : voir si on retrouve les n.</a:t>
            </a:r>
            <a:endParaRPr lang="fr-FR" sz="1700" dirty="0" smtClean="0">
              <a:cs typeface="Calibri" panose="020F0502020204030204"/>
            </a:endParaRPr>
          </a:p>
          <a:p>
            <a:pPr lvl="1"/>
            <a:r>
              <a:rPr lang="fr-FR" sz="1800" dirty="0" smtClean="0">
                <a:cs typeface="Calibri" panose="020F0502020204030204"/>
              </a:rPr>
              <a:t>Travailler sur ouverture </a:t>
            </a:r>
            <a:r>
              <a:rPr lang="fr-FR" sz="1800" dirty="0" err="1" smtClean="0">
                <a:cs typeface="Calibri" panose="020F0502020204030204"/>
              </a:rPr>
              <a:t>diag</a:t>
            </a:r>
            <a:r>
              <a:rPr lang="fr-FR" sz="1800" dirty="0" smtClean="0">
                <a:cs typeface="Calibri" panose="020F0502020204030204"/>
              </a:rPr>
              <a:t> rayonnement en polar V (lentille ou travail sur antenne)</a:t>
            </a:r>
            <a:endParaRPr lang="fr-FR" sz="1800" dirty="0">
              <a:cs typeface="Calibri" panose="020F0502020204030204"/>
            </a:endParaRPr>
          </a:p>
          <a:p>
            <a:pPr lvl="1"/>
            <a:r>
              <a:rPr lang="fr-FR" sz="1800" dirty="0">
                <a:cs typeface="Calibri" panose="020F0502020204030204"/>
              </a:rPr>
              <a:t>Réaliser l’antenne ondulée directement en mesure.</a:t>
            </a:r>
          </a:p>
          <a:p>
            <a:pPr lvl="1"/>
            <a:r>
              <a:rPr lang="fr-FR" sz="1800" dirty="0">
                <a:cs typeface="Calibri" panose="020F0502020204030204"/>
              </a:rPr>
              <a:t>Possible création de 2 brevets/</a:t>
            </a:r>
            <a:r>
              <a:rPr lang="fr-FR" sz="1800" dirty="0" err="1">
                <a:cs typeface="Calibri" panose="020F0502020204030204"/>
              </a:rPr>
              <a:t>publis</a:t>
            </a:r>
            <a:r>
              <a:rPr lang="fr-FR" sz="1800" dirty="0">
                <a:cs typeface="Calibri" panose="020F0502020204030204"/>
              </a:rPr>
              <a:t> pour l’antenne AVA ondulée et l’antenne AVA en réseau.</a:t>
            </a:r>
          </a:p>
          <a:p>
            <a:pPr lvl="1"/>
            <a:r>
              <a:rPr lang="fr-FR" sz="1800" dirty="0">
                <a:cs typeface="Calibri" panose="020F0502020204030204"/>
              </a:rPr>
              <a:t>Performances vis-à-vis des 3 métriques</a:t>
            </a:r>
            <a:br>
              <a:rPr lang="fr-FR" sz="1800" dirty="0">
                <a:cs typeface="Calibri" panose="020F0502020204030204"/>
              </a:rPr>
            </a:br>
            <a:endParaRPr lang="fr-FR" sz="1800" dirty="0">
              <a:cs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892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Annexes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124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Annexe | Interférométrie </a:t>
            </a:r>
            <a:r>
              <a:rPr lang="fr-FR" sz="4000" dirty="0">
                <a:cs typeface="Calibri Light"/>
              </a:rPr>
              <a:t>Corrélative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58126" y="2030685"/>
            <a:ext cx="6546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Délai de phase</a:t>
            </a:r>
          </a:p>
          <a:p>
            <a:r>
              <a:rPr lang="fr-FR" dirty="0" smtClean="0">
                <a:cs typeface="Calibri" panose="020F0502020204030204"/>
              </a:rPr>
              <a:t>Avec </a:t>
            </a:r>
            <a:r>
              <a:rPr lang="fr-FR" dirty="0" err="1" smtClean="0">
                <a:cs typeface="Calibri" panose="020F0502020204030204"/>
              </a:rPr>
              <a:t>simu</a:t>
            </a:r>
            <a:r>
              <a:rPr lang="fr-FR" dirty="0" smtClean="0">
                <a:cs typeface="Calibri" panose="020F0502020204030204"/>
              </a:rPr>
              <a:t> réseau d2=115mm ; </a:t>
            </a:r>
            <a:r>
              <a:rPr lang="fr-FR" dirty="0" smtClean="0">
                <a:cs typeface="Calibri" panose="020F0502020204030204"/>
              </a:rPr>
              <a:t>d1=</a:t>
            </a:r>
            <a:r>
              <a:rPr lang="fr-FR" b="1" dirty="0" smtClean="0">
                <a:cs typeface="Calibri" panose="020F0502020204030204"/>
              </a:rPr>
              <a:t>1,25</a:t>
            </a:r>
            <a:r>
              <a:rPr lang="fr-FR" dirty="0" smtClean="0">
                <a:cs typeface="Calibri" panose="020F0502020204030204"/>
              </a:rPr>
              <a:t>*d2=143,75mm </a:t>
            </a:r>
            <a:endParaRPr lang="fr-FR" dirty="0">
              <a:cs typeface="Calibri" panose="020F0502020204030204"/>
            </a:endParaRPr>
          </a:p>
          <a:p>
            <a:r>
              <a:rPr lang="fr-FR" dirty="0" err="1">
                <a:cs typeface="Calibri" panose="020F0502020204030204"/>
              </a:rPr>
              <a:t>dSODA</a:t>
            </a:r>
            <a:r>
              <a:rPr lang="fr-FR" dirty="0">
                <a:cs typeface="Calibri" panose="020F0502020204030204"/>
              </a:rPr>
              <a:t> = </a:t>
            </a:r>
            <a:r>
              <a:rPr lang="fr-FR" dirty="0" smtClean="0">
                <a:cs typeface="Calibri" panose="020F0502020204030204"/>
              </a:rPr>
              <a:t>28,75mm </a:t>
            </a:r>
            <a:r>
              <a:rPr lang="fr-FR" dirty="0">
                <a:cs typeface="Calibri" panose="020F0502020204030204"/>
                <a:sym typeface="Wingdings" panose="05000000000000000000" pitchFamily="2" charset="2"/>
              </a:rPr>
              <a:t> </a:t>
            </a:r>
            <a:r>
              <a:rPr lang="fr-FR" dirty="0" smtClean="0">
                <a:cs typeface="Calibri" panose="020F0502020204030204"/>
                <a:sym typeface="Wingdings" panose="05000000000000000000" pitchFamily="2" charset="2"/>
              </a:rPr>
              <a:t>ambigu à 5,2 GHz</a:t>
            </a:r>
            <a:endParaRPr lang="fr-FR" dirty="0" smtClean="0">
              <a:cs typeface="Calibri" panose="020F0502020204030204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8126" y="3152328"/>
            <a:ext cx="654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Délais de phase avec base d1=1,25*d2</a:t>
            </a:r>
            <a:endParaRPr lang="fr-FR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73720"/>
            <a:ext cx="4517409" cy="338428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7409" y="3521660"/>
            <a:ext cx="4420201" cy="3311455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8855276" y="3780430"/>
            <a:ext cx="31956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base d1=1,25*d2 est robuste au bruit (lignes espacées), mais les angles sur les bords sont ambigus entre eux à partir de 6 GHz.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75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Annexe | Interférométrie </a:t>
            </a:r>
            <a:r>
              <a:rPr lang="fr-FR" sz="4000" dirty="0">
                <a:cs typeface="Calibri Light"/>
              </a:rPr>
              <a:t>Corrélative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58126" y="2030685"/>
            <a:ext cx="6546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Délai de phase</a:t>
            </a:r>
          </a:p>
          <a:p>
            <a:r>
              <a:rPr lang="fr-FR" dirty="0" smtClean="0">
                <a:cs typeface="Calibri" panose="020F0502020204030204"/>
              </a:rPr>
              <a:t>Avec </a:t>
            </a:r>
            <a:r>
              <a:rPr lang="fr-FR" dirty="0" err="1" smtClean="0">
                <a:cs typeface="Calibri" panose="020F0502020204030204"/>
              </a:rPr>
              <a:t>simu</a:t>
            </a:r>
            <a:r>
              <a:rPr lang="fr-FR" dirty="0" smtClean="0">
                <a:cs typeface="Calibri" panose="020F0502020204030204"/>
              </a:rPr>
              <a:t> réseau d2=115mm ; </a:t>
            </a:r>
            <a:r>
              <a:rPr lang="fr-FR" dirty="0" smtClean="0">
                <a:cs typeface="Calibri" panose="020F0502020204030204"/>
              </a:rPr>
              <a:t>d1=</a:t>
            </a:r>
            <a:r>
              <a:rPr lang="fr-FR" b="1" dirty="0" smtClean="0">
                <a:cs typeface="Calibri" panose="020F0502020204030204"/>
              </a:rPr>
              <a:t>1,16</a:t>
            </a:r>
            <a:r>
              <a:rPr lang="fr-FR" dirty="0" smtClean="0">
                <a:cs typeface="Calibri" panose="020F0502020204030204"/>
              </a:rPr>
              <a:t>*d2=133,4mm </a:t>
            </a:r>
            <a:endParaRPr lang="fr-FR" dirty="0">
              <a:cs typeface="Calibri" panose="020F0502020204030204"/>
            </a:endParaRPr>
          </a:p>
          <a:p>
            <a:r>
              <a:rPr lang="fr-FR" dirty="0" err="1">
                <a:cs typeface="Calibri" panose="020F0502020204030204"/>
              </a:rPr>
              <a:t>dSODA</a:t>
            </a:r>
            <a:r>
              <a:rPr lang="fr-FR" dirty="0">
                <a:cs typeface="Calibri" panose="020F0502020204030204"/>
              </a:rPr>
              <a:t> = 18,4mm </a:t>
            </a:r>
            <a:r>
              <a:rPr lang="fr-FR" dirty="0">
                <a:cs typeface="Calibri" panose="020F0502020204030204"/>
                <a:sym typeface="Wingdings" panose="05000000000000000000" pitchFamily="2" charset="2"/>
              </a:rPr>
              <a:t> </a:t>
            </a:r>
            <a:r>
              <a:rPr lang="fr-FR" dirty="0" smtClean="0">
                <a:cs typeface="Calibri" panose="020F0502020204030204"/>
                <a:sym typeface="Wingdings" panose="05000000000000000000" pitchFamily="2" charset="2"/>
              </a:rPr>
              <a:t>ambigu à </a:t>
            </a:r>
            <a:r>
              <a:rPr lang="fr-FR" dirty="0">
                <a:cs typeface="Calibri" panose="020F0502020204030204"/>
                <a:sym typeface="Wingdings" panose="05000000000000000000" pitchFamily="2" charset="2"/>
              </a:rPr>
              <a:t>8,15 </a:t>
            </a:r>
            <a:r>
              <a:rPr lang="fr-FR" dirty="0" smtClean="0">
                <a:cs typeface="Calibri" panose="020F0502020204030204"/>
                <a:sym typeface="Wingdings" panose="05000000000000000000" pitchFamily="2" charset="2"/>
              </a:rPr>
              <a:t>GHz</a:t>
            </a:r>
            <a:endParaRPr lang="fr-FR" dirty="0" smtClean="0">
              <a:cs typeface="Calibri" panose="020F0502020204030204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8126" y="3152328"/>
            <a:ext cx="654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Délais de phase avec base d1=1,16*d2</a:t>
            </a:r>
            <a:endParaRPr lang="fr-FR" b="1" dirty="0"/>
          </a:p>
        </p:txBody>
      </p:sp>
      <p:pic>
        <p:nvPicPr>
          <p:cNvPr id="19" name="Image 1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1660"/>
            <a:ext cx="4427522" cy="3319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 1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21" y="3521660"/>
            <a:ext cx="4427755" cy="33190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8855276" y="3780430"/>
            <a:ext cx="31956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base d1=1,16*d2 permet d’aller plus haut en fréquence, mais est moins robuste au bruit (lignes plus proches entre elles) que base d1=1,25*d2.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519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Annexe | Interférométrie </a:t>
            </a:r>
            <a:r>
              <a:rPr lang="fr-FR" sz="4000" dirty="0">
                <a:cs typeface="Calibri Light"/>
              </a:rPr>
              <a:t>Corrélative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58126" y="2030685"/>
            <a:ext cx="6546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Précision RMS </a:t>
            </a:r>
            <a:r>
              <a:rPr lang="fr-FR" b="1" dirty="0" err="1" smtClean="0">
                <a:cs typeface="Calibri" panose="020F0502020204030204"/>
              </a:rPr>
              <a:t>interféro</a:t>
            </a:r>
            <a:r>
              <a:rPr lang="fr-FR" b="1" dirty="0" smtClean="0">
                <a:cs typeface="Calibri" panose="020F0502020204030204"/>
              </a:rPr>
              <a:t> corrélative</a:t>
            </a:r>
            <a:endParaRPr lang="fr-FR" b="1" dirty="0" smtClean="0">
              <a:cs typeface="Calibri" panose="020F0502020204030204"/>
            </a:endParaRPr>
          </a:p>
          <a:p>
            <a:r>
              <a:rPr lang="fr-FR" dirty="0" smtClean="0">
                <a:cs typeface="Calibri" panose="020F0502020204030204"/>
              </a:rPr>
              <a:t>Avec </a:t>
            </a:r>
            <a:r>
              <a:rPr lang="fr-FR" dirty="0" err="1" smtClean="0">
                <a:cs typeface="Calibri" panose="020F0502020204030204"/>
              </a:rPr>
              <a:t>simu</a:t>
            </a:r>
            <a:r>
              <a:rPr lang="fr-FR" dirty="0" smtClean="0">
                <a:cs typeface="Calibri" panose="020F0502020204030204"/>
              </a:rPr>
              <a:t> réseau d2=115mm ; </a:t>
            </a:r>
            <a:r>
              <a:rPr lang="fr-FR" dirty="0" smtClean="0">
                <a:cs typeface="Calibri" panose="020F0502020204030204"/>
              </a:rPr>
              <a:t>d1=</a:t>
            </a:r>
            <a:r>
              <a:rPr lang="fr-FR" b="1" dirty="0" smtClean="0">
                <a:cs typeface="Calibri" panose="020F0502020204030204"/>
              </a:rPr>
              <a:t>1,16</a:t>
            </a:r>
            <a:r>
              <a:rPr lang="fr-FR" dirty="0" smtClean="0">
                <a:cs typeface="Calibri" panose="020F0502020204030204"/>
              </a:rPr>
              <a:t>*d2=133,4mm </a:t>
            </a:r>
            <a:endParaRPr lang="fr-FR" dirty="0">
              <a:cs typeface="Calibri" panose="020F0502020204030204"/>
            </a:endParaRPr>
          </a:p>
          <a:p>
            <a:r>
              <a:rPr lang="fr-FR" dirty="0" err="1">
                <a:cs typeface="Calibri" panose="020F0502020204030204"/>
              </a:rPr>
              <a:t>dSODA</a:t>
            </a:r>
            <a:r>
              <a:rPr lang="fr-FR" dirty="0">
                <a:cs typeface="Calibri" panose="020F0502020204030204"/>
              </a:rPr>
              <a:t> = 18,4mm </a:t>
            </a:r>
            <a:r>
              <a:rPr lang="fr-FR" dirty="0">
                <a:cs typeface="Calibri" panose="020F0502020204030204"/>
                <a:sym typeface="Wingdings" panose="05000000000000000000" pitchFamily="2" charset="2"/>
              </a:rPr>
              <a:t> </a:t>
            </a:r>
            <a:r>
              <a:rPr lang="fr-FR" dirty="0" smtClean="0">
                <a:cs typeface="Calibri" panose="020F0502020204030204"/>
                <a:sym typeface="Wingdings" panose="05000000000000000000" pitchFamily="2" charset="2"/>
              </a:rPr>
              <a:t>ambigu à </a:t>
            </a:r>
            <a:r>
              <a:rPr lang="fr-FR" dirty="0">
                <a:cs typeface="Calibri" panose="020F0502020204030204"/>
                <a:sym typeface="Wingdings" panose="05000000000000000000" pitchFamily="2" charset="2"/>
              </a:rPr>
              <a:t>8,15 </a:t>
            </a:r>
            <a:r>
              <a:rPr lang="fr-FR" dirty="0" smtClean="0">
                <a:cs typeface="Calibri" panose="020F0502020204030204"/>
                <a:sym typeface="Wingdings" panose="05000000000000000000" pitchFamily="2" charset="2"/>
              </a:rPr>
              <a:t>GHz</a:t>
            </a:r>
            <a:endParaRPr lang="fr-FR" dirty="0" smtClean="0">
              <a:cs typeface="Calibri" panose="020F0502020204030204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8126" y="3152328"/>
            <a:ext cx="654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Comparaison précision RMS </a:t>
            </a:r>
            <a:r>
              <a:rPr lang="fr-FR" dirty="0" err="1" smtClean="0"/>
              <a:t>InterCorr</a:t>
            </a:r>
            <a:r>
              <a:rPr lang="fr-FR" dirty="0" smtClean="0"/>
              <a:t> &amp; calcul analytique : </a:t>
            </a:r>
            <a:r>
              <a:rPr lang="fr-FR" b="1" dirty="0" smtClean="0"/>
              <a:t>1,5 GHz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8765407" y="3645524"/>
            <a:ext cx="32598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A 1,5 GHz le nombre de points ambigu est élevé à cause de l’erreur de précision élevée sur les bords de l’antenne (autour de 90°)</a:t>
            </a:r>
          </a:p>
        </p:txBody>
      </p:sp>
      <p:pic>
        <p:nvPicPr>
          <p:cNvPr id="17" name="Image 16"/>
          <p:cNvPicPr/>
          <p:nvPr/>
        </p:nvPicPr>
        <p:blipFill rotWithShape="1">
          <a:blip r:embed="rId5"/>
          <a:srcRect r="49713"/>
          <a:stretch/>
        </p:blipFill>
        <p:spPr>
          <a:xfrm>
            <a:off x="4319639" y="3544359"/>
            <a:ext cx="4222805" cy="3195322"/>
          </a:xfrm>
          <a:prstGeom prst="rect">
            <a:avLst/>
          </a:prstGeom>
        </p:spPr>
      </p:pic>
      <p:pic>
        <p:nvPicPr>
          <p:cNvPr id="18" name="Image 17"/>
          <p:cNvPicPr/>
          <p:nvPr/>
        </p:nvPicPr>
        <p:blipFill rotWithShape="1">
          <a:blip r:embed="rId5"/>
          <a:srcRect l="51606"/>
          <a:stretch/>
        </p:blipFill>
        <p:spPr>
          <a:xfrm>
            <a:off x="158126" y="3521660"/>
            <a:ext cx="4121623" cy="324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0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Interférométrie | </a:t>
            </a:r>
            <a:r>
              <a:rPr lang="fr-FR" sz="4000" dirty="0" smtClean="0">
                <a:cs typeface="Calibri Light"/>
              </a:rPr>
              <a:t>Mesure réelle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ZoneTexte 15"/>
              <p:cNvSpPr txBox="1"/>
              <p:nvPr/>
            </p:nvSpPr>
            <p:spPr>
              <a:xfrm>
                <a:off x="48943" y="2086776"/>
                <a:ext cx="8297888" cy="134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>
                    <a:cs typeface="Calibri" panose="020F0502020204030204"/>
                  </a:rPr>
                  <a:t>Délai phase 40 GHz : </a:t>
                </a:r>
                <a:r>
                  <a:rPr lang="fr-FR" dirty="0" smtClean="0">
                    <a:cs typeface="Calibri" panose="020F0502020204030204"/>
                  </a:rPr>
                  <a:t>d1 = 143,75mm ; d2=115mm. </a:t>
                </a:r>
              </a:p>
              <a:p>
                <a:r>
                  <a:rPr lang="fr-FR" sz="1700" dirty="0" smtClean="0">
                    <a:cs typeface="Calibri" panose="020F0502020204030204"/>
                  </a:rPr>
                  <a:t>Avec distances SODA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∆1</m:t>
                        </m:r>
                      </m:sub>
                    </m:sSub>
                  </m:oMath>
                </a14:m>
                <a:r>
                  <a:rPr lang="fr-FR" sz="1700" b="1" dirty="0" smtClean="0">
                    <a:cs typeface="Calibri" panose="020F0502020204030204"/>
                    <a:sym typeface="Wingdings" panose="05000000000000000000" pitchFamily="2" charset="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3∗</m:t>
                        </m:r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fr-FR" sz="1600" b="0" dirty="0" smtClean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000" b="1" dirty="0">
                    <a:cs typeface="Calibri" panose="020F0502020204030204"/>
                    <a:sym typeface="Wingdings" panose="05000000000000000000" pitchFamily="2" charset="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3∗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fr-FR" sz="1700" b="1" dirty="0" smtClean="0">
                  <a:cs typeface="Calibri" panose="020F0502020204030204"/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3" y="2086776"/>
                <a:ext cx="8297888" cy="1340110"/>
              </a:xfrm>
              <a:prstGeom prst="rect">
                <a:avLst/>
              </a:prstGeom>
              <a:blipFill rotWithShape="0">
                <a:blip r:embed="rId5"/>
                <a:stretch>
                  <a:fillRect l="-588" t="-2273" b="-45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/>
          <p:cNvSpPr txBox="1"/>
          <p:nvPr/>
        </p:nvSpPr>
        <p:spPr>
          <a:xfrm>
            <a:off x="48943" y="3549816"/>
            <a:ext cx="3350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À 40 GHz avec réseau distances « classique » : non ambigu entre [-60 ; 60°]</a:t>
            </a:r>
          </a:p>
        </p:txBody>
      </p:sp>
      <p:pic>
        <p:nvPicPr>
          <p:cNvPr id="32" name="Image 31"/>
          <p:cNvPicPr/>
          <p:nvPr/>
        </p:nvPicPr>
        <p:blipFill rotWithShape="1">
          <a:blip r:embed="rId6"/>
          <a:srcRect l="50904" b="51951"/>
          <a:stretch/>
        </p:blipFill>
        <p:spPr>
          <a:xfrm>
            <a:off x="4400185" y="3570355"/>
            <a:ext cx="3863215" cy="3037772"/>
          </a:xfrm>
          <a:prstGeom prst="rect">
            <a:avLst/>
          </a:prstGeom>
        </p:spPr>
      </p:pic>
      <p:pic>
        <p:nvPicPr>
          <p:cNvPr id="34" name="Image 33"/>
          <p:cNvPicPr/>
          <p:nvPr/>
        </p:nvPicPr>
        <p:blipFill rotWithShape="1">
          <a:blip r:embed="rId6"/>
          <a:srcRect l="51425" t="52426"/>
          <a:stretch/>
        </p:blipFill>
        <p:spPr>
          <a:xfrm>
            <a:off x="8271370" y="3549816"/>
            <a:ext cx="3912660" cy="3078850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05846" y="1366613"/>
            <a:ext cx="563455" cy="664072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2544" y="859080"/>
            <a:ext cx="3571181" cy="1171605"/>
          </a:xfrm>
          <a:prstGeom prst="rect">
            <a:avLst/>
          </a:prstGeom>
        </p:spPr>
      </p:pic>
      <p:cxnSp>
        <p:nvCxnSpPr>
          <p:cNvPr id="54" name="Connecteur droit avec flèche 53"/>
          <p:cNvCxnSpPr/>
          <p:nvPr/>
        </p:nvCxnSpPr>
        <p:spPr>
          <a:xfrm>
            <a:off x="8613663" y="1930279"/>
            <a:ext cx="1278811" cy="1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>
            <a:off x="9962964" y="1930280"/>
            <a:ext cx="1024433" cy="1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/>
          <p:cNvSpPr txBox="1"/>
          <p:nvPr/>
        </p:nvSpPr>
        <p:spPr>
          <a:xfrm>
            <a:off x="8988042" y="1551425"/>
            <a:ext cx="56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d1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10144601" y="1551425"/>
            <a:ext cx="46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d2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8601634" y="1040249"/>
            <a:ext cx="39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9940264" y="1003647"/>
            <a:ext cx="39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11033983" y="1005840"/>
            <a:ext cx="39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9779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Interférométrie | </a:t>
            </a:r>
            <a:r>
              <a:rPr lang="fr-FR" sz="4000" dirty="0" smtClean="0">
                <a:cs typeface="Calibri Light"/>
              </a:rPr>
              <a:t>Mesure réelle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ZoneTexte 15"/>
              <p:cNvSpPr txBox="1"/>
              <p:nvPr/>
            </p:nvSpPr>
            <p:spPr>
              <a:xfrm>
                <a:off x="48943" y="2086776"/>
                <a:ext cx="8297888" cy="1617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>
                    <a:cs typeface="Calibri" panose="020F0502020204030204"/>
                  </a:rPr>
                  <a:t>Homothétie 40 GHz =&gt; 6 GHz : </a:t>
                </a:r>
                <a:r>
                  <a:rPr lang="fr-FR" dirty="0" smtClean="0">
                    <a:cs typeface="Calibri" panose="020F0502020204030204"/>
                  </a:rPr>
                  <a:t>rapport 3/20 </a:t>
                </a:r>
              </a:p>
              <a:p>
                <a:r>
                  <a:rPr lang="fr-FR" dirty="0" smtClean="0">
                    <a:cs typeface="Calibri" panose="020F0502020204030204"/>
                  </a:rPr>
                  <a:t>d1 = 143,75*20/3 = 958,3mm ; d2=766,6mm. </a:t>
                </a:r>
              </a:p>
              <a:p>
                <a:r>
                  <a:rPr lang="fr-FR" sz="1700" dirty="0" smtClean="0">
                    <a:cs typeface="Calibri" panose="020F0502020204030204"/>
                  </a:rPr>
                  <a:t>Avec distances SODA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∆1</m:t>
                        </m:r>
                      </m:sub>
                    </m:sSub>
                  </m:oMath>
                </a14:m>
                <a:r>
                  <a:rPr lang="fr-FR" sz="1700" b="1" dirty="0" smtClean="0">
                    <a:cs typeface="Calibri" panose="020F0502020204030204"/>
                    <a:sym typeface="Wingdings" panose="05000000000000000000" pitchFamily="2" charset="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3∗</m:t>
                        </m:r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fr-FR" sz="1600" b="0" dirty="0" smtClean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000" b="1" dirty="0">
                    <a:cs typeface="Calibri" panose="020F0502020204030204"/>
                    <a:sym typeface="Wingdings" panose="05000000000000000000" pitchFamily="2" charset="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3∗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fr-FR" sz="1700" b="1" dirty="0" smtClean="0">
                  <a:cs typeface="Calibri" panose="020F0502020204030204"/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3" y="2086776"/>
                <a:ext cx="8297888" cy="1617622"/>
              </a:xfrm>
              <a:prstGeom prst="rect">
                <a:avLst/>
              </a:prstGeom>
              <a:blipFill rotWithShape="0">
                <a:blip r:embed="rId5"/>
                <a:stretch>
                  <a:fillRect l="-588" t="-1880" b="-33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/>
          <p:cNvSpPr txBox="1"/>
          <p:nvPr/>
        </p:nvSpPr>
        <p:spPr>
          <a:xfrm>
            <a:off x="48943" y="4053908"/>
            <a:ext cx="3350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À 6 GHz avec réseau distances « classique » : non ambigu entre [-60 ; 60°] également.</a:t>
            </a:r>
          </a:p>
        </p:txBody>
      </p:sp>
      <p:pic>
        <p:nvPicPr>
          <p:cNvPr id="21" name="Image 20"/>
          <p:cNvPicPr/>
          <p:nvPr/>
        </p:nvPicPr>
        <p:blipFill>
          <a:blip r:embed="rId6"/>
          <a:stretch>
            <a:fillRect/>
          </a:stretch>
        </p:blipFill>
        <p:spPr>
          <a:xfrm>
            <a:off x="8095433" y="1231421"/>
            <a:ext cx="4096567" cy="455174"/>
          </a:xfrm>
          <a:prstGeom prst="rect">
            <a:avLst/>
          </a:prstGeom>
        </p:spPr>
      </p:pic>
      <p:pic>
        <p:nvPicPr>
          <p:cNvPr id="22" name="Image 21"/>
          <p:cNvPicPr/>
          <p:nvPr/>
        </p:nvPicPr>
        <p:blipFill rotWithShape="1">
          <a:blip r:embed="rId7"/>
          <a:srcRect l="50289" b="54477"/>
          <a:stretch/>
        </p:blipFill>
        <p:spPr>
          <a:xfrm>
            <a:off x="3855175" y="3376261"/>
            <a:ext cx="4210302" cy="3201953"/>
          </a:xfrm>
          <a:prstGeom prst="rect">
            <a:avLst/>
          </a:prstGeom>
        </p:spPr>
      </p:pic>
      <p:pic>
        <p:nvPicPr>
          <p:cNvPr id="23" name="Image 22"/>
          <p:cNvPicPr/>
          <p:nvPr/>
        </p:nvPicPr>
        <p:blipFill rotWithShape="1">
          <a:blip r:embed="rId7"/>
          <a:srcRect l="50814" t="54043"/>
          <a:stretch/>
        </p:blipFill>
        <p:spPr>
          <a:xfrm>
            <a:off x="8065477" y="3392905"/>
            <a:ext cx="4126523" cy="320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3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Interférométrie | </a:t>
            </a:r>
            <a:r>
              <a:rPr lang="fr-FR" sz="4000" dirty="0" smtClean="0">
                <a:cs typeface="Calibri Light"/>
              </a:rPr>
              <a:t>Mesure réelle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8943" y="2086776"/>
            <a:ext cx="8297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Comparaison réponses :</a:t>
            </a:r>
            <a:endParaRPr lang="fr-FR" sz="1700" b="1" dirty="0" smtClean="0">
              <a:cs typeface="Calibri" panose="020F0502020204030204"/>
              <a:sym typeface="Wingdings" panose="05000000000000000000" pitchFamily="2" charset="2"/>
            </a:endParaRPr>
          </a:p>
        </p:txBody>
      </p:sp>
      <p:pic>
        <p:nvPicPr>
          <p:cNvPr id="22" name="Image 21"/>
          <p:cNvPicPr/>
          <p:nvPr/>
        </p:nvPicPr>
        <p:blipFill rotWithShape="1">
          <a:blip r:embed="rId5"/>
          <a:srcRect l="50289" b="54477"/>
          <a:stretch/>
        </p:blipFill>
        <p:spPr>
          <a:xfrm>
            <a:off x="8065431" y="1844733"/>
            <a:ext cx="3260043" cy="2479277"/>
          </a:xfrm>
          <a:prstGeom prst="rect">
            <a:avLst/>
          </a:prstGeom>
        </p:spPr>
      </p:pic>
      <p:pic>
        <p:nvPicPr>
          <p:cNvPr id="23" name="Image 22"/>
          <p:cNvPicPr/>
          <p:nvPr/>
        </p:nvPicPr>
        <p:blipFill rotWithShape="1">
          <a:blip r:embed="rId5"/>
          <a:srcRect l="50814" t="54043"/>
          <a:stretch/>
        </p:blipFill>
        <p:spPr>
          <a:xfrm>
            <a:off x="8095434" y="4337538"/>
            <a:ext cx="3230040" cy="2506332"/>
          </a:xfrm>
          <a:prstGeom prst="rect">
            <a:avLst/>
          </a:prstGeom>
        </p:spPr>
      </p:pic>
      <p:pic>
        <p:nvPicPr>
          <p:cNvPr id="15" name="Image 14"/>
          <p:cNvPicPr/>
          <p:nvPr/>
        </p:nvPicPr>
        <p:blipFill rotWithShape="1">
          <a:blip r:embed="rId6"/>
          <a:srcRect l="50904" b="51951"/>
          <a:stretch/>
        </p:blipFill>
        <p:spPr>
          <a:xfrm>
            <a:off x="4569986" y="1825833"/>
            <a:ext cx="3176997" cy="2498177"/>
          </a:xfrm>
          <a:prstGeom prst="rect">
            <a:avLst/>
          </a:prstGeom>
        </p:spPr>
      </p:pic>
      <p:pic>
        <p:nvPicPr>
          <p:cNvPr id="17" name="Image 16"/>
          <p:cNvPicPr/>
          <p:nvPr/>
        </p:nvPicPr>
        <p:blipFill rotWithShape="1">
          <a:blip r:embed="rId6"/>
          <a:srcRect l="51425" t="52426"/>
          <a:stretch/>
        </p:blipFill>
        <p:spPr>
          <a:xfrm>
            <a:off x="4569986" y="4324010"/>
            <a:ext cx="3202284" cy="251985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98834" y="2661138"/>
            <a:ext cx="3264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Délai de phase </a:t>
            </a:r>
            <a:r>
              <a:rPr lang="fr-FR" dirty="0" smtClean="0"/>
              <a:t>: Aucun changement au niveau délai de phase </a:t>
            </a:r>
            <a:r>
              <a:rPr lang="fr-FR" dirty="0" smtClean="0">
                <a:sym typeface="Wingdings" panose="05000000000000000000" pitchFamily="2" charset="2"/>
              </a:rPr>
              <a:t> OK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498834" y="5216769"/>
            <a:ext cx="3264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Précision RMS </a:t>
            </a:r>
            <a:r>
              <a:rPr lang="fr-FR" dirty="0" smtClean="0"/>
              <a:t>: non ambigu sur [-60° ; 60°] dans les 2 cas.</a:t>
            </a:r>
          </a:p>
          <a:p>
            <a:r>
              <a:rPr lang="fr-FR" dirty="0" smtClean="0"/>
              <a:t>Allure courbe différente : dû à </a:t>
            </a:r>
            <a:r>
              <a:rPr lang="fr-FR" u="sng" dirty="0" smtClean="0"/>
              <a:t>diagramme de l’antenne</a:t>
            </a:r>
            <a:endParaRPr lang="fr-FR" u="sng" dirty="0"/>
          </a:p>
        </p:txBody>
      </p:sp>
      <p:sp>
        <p:nvSpPr>
          <p:cNvPr id="3" name="ZoneTexte 2"/>
          <p:cNvSpPr txBox="1"/>
          <p:nvPr/>
        </p:nvSpPr>
        <p:spPr>
          <a:xfrm>
            <a:off x="8652098" y="1405784"/>
            <a:ext cx="2086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Homothétie 6 GHz :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5262720" y="1405576"/>
            <a:ext cx="2086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Système de base 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90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Interférométrie | </a:t>
            </a:r>
            <a:r>
              <a:rPr lang="fr-FR" sz="4000" dirty="0" smtClean="0">
                <a:cs typeface="Calibri Light"/>
              </a:rPr>
              <a:t>Mesure réelle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8943" y="2086776"/>
            <a:ext cx="8297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Comparaison réponses :</a:t>
            </a:r>
            <a:endParaRPr lang="fr-FR" sz="1700" b="1" dirty="0" smtClean="0">
              <a:cs typeface="Calibri" panose="020F0502020204030204"/>
              <a:sym typeface="Wingdings" panose="05000000000000000000" pitchFamily="2" charset="2"/>
            </a:endParaRPr>
          </a:p>
        </p:txBody>
      </p:sp>
      <p:pic>
        <p:nvPicPr>
          <p:cNvPr id="23" name="Image 22"/>
          <p:cNvPicPr/>
          <p:nvPr/>
        </p:nvPicPr>
        <p:blipFill rotWithShape="1">
          <a:blip r:embed="rId5"/>
          <a:srcRect l="50814" t="54043"/>
          <a:stretch/>
        </p:blipFill>
        <p:spPr>
          <a:xfrm>
            <a:off x="7846711" y="1636542"/>
            <a:ext cx="3230040" cy="2506332"/>
          </a:xfrm>
          <a:prstGeom prst="rect">
            <a:avLst/>
          </a:prstGeom>
        </p:spPr>
      </p:pic>
      <p:pic>
        <p:nvPicPr>
          <p:cNvPr id="17" name="Image 16"/>
          <p:cNvPicPr/>
          <p:nvPr/>
        </p:nvPicPr>
        <p:blipFill rotWithShape="1">
          <a:blip r:embed="rId6"/>
          <a:srcRect l="51425" t="52426"/>
          <a:stretch/>
        </p:blipFill>
        <p:spPr>
          <a:xfrm>
            <a:off x="4582437" y="1623015"/>
            <a:ext cx="3202284" cy="2519859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147902" y="2487168"/>
            <a:ext cx="3264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Précision RMS </a:t>
            </a:r>
            <a:r>
              <a:rPr lang="fr-FR" dirty="0" smtClean="0"/>
              <a:t>: non ambigu sur [-60° ; 60°] dans les 2 cas.</a:t>
            </a:r>
          </a:p>
          <a:p>
            <a:r>
              <a:rPr lang="fr-FR" dirty="0" smtClean="0"/>
              <a:t>Allure courbe différente : dû à </a:t>
            </a:r>
            <a:r>
              <a:rPr lang="fr-FR" u="sng" dirty="0" smtClean="0"/>
              <a:t>diagramme de l’antenne</a:t>
            </a:r>
            <a:endParaRPr lang="fr-FR" u="sng" dirty="0"/>
          </a:p>
        </p:txBody>
      </p:sp>
      <p:pic>
        <p:nvPicPr>
          <p:cNvPr id="19" name="Image 18"/>
          <p:cNvPicPr/>
          <p:nvPr/>
        </p:nvPicPr>
        <p:blipFill>
          <a:blip r:embed="rId7"/>
          <a:stretch>
            <a:fillRect/>
          </a:stretch>
        </p:blipFill>
        <p:spPr>
          <a:xfrm>
            <a:off x="430115" y="3843278"/>
            <a:ext cx="2982061" cy="302455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419600" y="4947138"/>
            <a:ext cx="2532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À 6 GHz le </a:t>
            </a:r>
            <a:r>
              <a:rPr lang="fr-FR" dirty="0" err="1" smtClean="0"/>
              <a:t>diag</a:t>
            </a:r>
            <a:r>
              <a:rPr lang="fr-FR" dirty="0" smtClean="0"/>
              <a:t> est plus stable qu’à 40 GHz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339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Perspective SODA hybride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36857" y="2091821"/>
            <a:ext cx="649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Perspectives SODA hybride : décalage temporel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206500" y="2946400"/>
            <a:ext cx="356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Décalage temporel </a:t>
            </a:r>
            <a:r>
              <a:rPr lang="fr-FR" dirty="0" smtClean="0"/>
              <a:t>(TDOA)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8095433" y="2946400"/>
            <a:ext cx="197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Interférométrie </a:t>
            </a:r>
            <a:endParaRPr lang="fr-FR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136857" y="3429000"/>
            <a:ext cx="46383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+ Nécessite que 2 antennes pour toutes les fréquences</a:t>
            </a:r>
            <a:br>
              <a:rPr lang="fr-FR" dirty="0" smtClean="0"/>
            </a:br>
            <a:r>
              <a:rPr lang="fr-FR" dirty="0"/>
              <a:t>+ Indépendant du </a:t>
            </a:r>
            <a:r>
              <a:rPr lang="fr-FR" dirty="0" err="1"/>
              <a:t>waveform</a:t>
            </a:r>
            <a:r>
              <a:rPr lang="fr-FR" dirty="0"/>
              <a:t> signal (marche pour bande étroite et large bande)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Système RF nécessite résolution temporelle très précise </a:t>
            </a:r>
            <a:r>
              <a:rPr lang="fr-FR" dirty="0"/>
              <a:t>(</a:t>
            </a:r>
            <a:r>
              <a:rPr lang="fr-FR" dirty="0" err="1"/>
              <a:t>qq</a:t>
            </a:r>
            <a:r>
              <a:rPr lang="fr-FR" dirty="0"/>
              <a:t> </a:t>
            </a:r>
            <a:r>
              <a:rPr lang="fr-FR" dirty="0" smtClean="0"/>
              <a:t>picosecondes) pour avoir bonne précision angle arrivé </a:t>
            </a:r>
            <a:r>
              <a:rPr lang="fr-FR" dirty="0" smtClean="0">
                <a:sym typeface="Wingdings" panose="05000000000000000000" pitchFamily="2" charset="2"/>
              </a:rPr>
              <a:t> coûteux</a:t>
            </a:r>
            <a:r>
              <a:rPr lang="fr-FR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Ne marche si plusieurs signaux arrivent en même temps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Moins efficace pour signaux continus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6994857" y="3429000"/>
            <a:ext cx="46383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+ Très bonne précision avec système RF peu couteux en temps et puissance de calcul</a:t>
            </a:r>
          </a:p>
          <a:p>
            <a:r>
              <a:rPr lang="fr-FR" dirty="0" smtClean="0"/>
              <a:t>+ Capable d’estimer AOA de plusieurs signaux arrivant en même temps (de différentes </a:t>
            </a:r>
            <a:r>
              <a:rPr lang="fr-FR" dirty="0" err="1" smtClean="0"/>
              <a:t>frq</a:t>
            </a:r>
            <a:r>
              <a:rPr lang="fr-FR" dirty="0" smtClean="0"/>
              <a:t>)</a:t>
            </a:r>
          </a:p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Marche </a:t>
            </a:r>
            <a:r>
              <a:rPr lang="fr-FR" dirty="0"/>
              <a:t>pour signaux bande étroite, mais possibilité via post-</a:t>
            </a:r>
            <a:r>
              <a:rPr lang="fr-FR" dirty="0" err="1"/>
              <a:t>processing</a:t>
            </a:r>
            <a:r>
              <a:rPr lang="fr-FR" dirty="0"/>
              <a:t> de marcher pour large </a:t>
            </a:r>
            <a:r>
              <a:rPr lang="fr-FR" dirty="0" smtClean="0"/>
              <a:t>bande (LPI)</a:t>
            </a:r>
            <a:endParaRPr lang="fr-FR" dirty="0"/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Ambiguïtés à partir d’une certaine fréquence </a:t>
            </a:r>
            <a:r>
              <a:rPr lang="fr-FR" dirty="0" smtClean="0">
                <a:sym typeface="Wingdings" panose="05000000000000000000" pitchFamily="2" charset="2"/>
              </a:rPr>
              <a:t> nécessite de faire plusieurs sous-bandes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450860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Panneau AVA </a:t>
            </a:r>
            <a:r>
              <a:rPr lang="fr-FR" sz="4000" dirty="0" err="1">
                <a:cs typeface="Calibri Light"/>
              </a:rPr>
              <a:t>Chebyshev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6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30306" y="2063262"/>
            <a:ext cx="76038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dirty="0"/>
              <a:t>Rayonnement </a:t>
            </a:r>
            <a:r>
              <a:rPr lang="fr-FR" sz="1900" dirty="0"/>
              <a:t>(Azimut) : Quelques disparités en bas de bande mais diagramme reste stable. Ouverture large.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490598" y="2891726"/>
            <a:ext cx="175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 GHz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9968964" y="2915436"/>
            <a:ext cx="175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6 GHz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435064" y="2915436"/>
            <a:ext cx="175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 GHz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399" y="3284768"/>
            <a:ext cx="3499260" cy="352077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2242" y="3271765"/>
            <a:ext cx="3611265" cy="354677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6592" y="3284768"/>
            <a:ext cx="3598814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061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Bibliographie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CEE9B26-9EF5-4E4E-9C1F-E53F7F8CA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871" y="2237528"/>
            <a:ext cx="10958882" cy="39969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1400" dirty="0"/>
              <a:t>[1] J. Liu, C. Xu, H. </a:t>
            </a:r>
            <a:r>
              <a:rPr lang="fr-FR" sz="1400" dirty="0" err="1"/>
              <a:t>Yu</a:t>
            </a:r>
            <a:r>
              <a:rPr lang="fr-FR" sz="1400" dirty="0"/>
              <a:t>, et J. Su, « Design of a </a:t>
            </a:r>
            <a:r>
              <a:rPr lang="fr-FR" sz="1400" dirty="0" err="1"/>
              <a:t>miniaturized</a:t>
            </a:r>
            <a:r>
              <a:rPr lang="fr-FR" sz="1400" dirty="0"/>
              <a:t> </a:t>
            </a:r>
            <a:r>
              <a:rPr lang="fr-FR" sz="1400" dirty="0" err="1"/>
              <a:t>ultrawideband</a:t>
            </a:r>
            <a:r>
              <a:rPr lang="fr-FR" sz="1400" dirty="0"/>
              <a:t> and </a:t>
            </a:r>
            <a:r>
              <a:rPr lang="fr-FR" sz="1400" dirty="0" err="1"/>
              <a:t>low</a:t>
            </a:r>
            <a:r>
              <a:rPr lang="fr-FR" sz="1400" dirty="0"/>
              <a:t> </a:t>
            </a:r>
            <a:r>
              <a:rPr lang="fr-FR" sz="1400" dirty="0" err="1"/>
              <a:t>scattering</a:t>
            </a:r>
            <a:r>
              <a:rPr lang="fr-FR" sz="1400" dirty="0"/>
              <a:t> antipodal </a:t>
            </a:r>
            <a:r>
              <a:rPr lang="fr-FR" sz="1400" dirty="0" err="1"/>
              <a:t>vivaldi</a:t>
            </a:r>
            <a:r>
              <a:rPr lang="fr-FR" sz="1400" dirty="0"/>
              <a:t> </a:t>
            </a:r>
            <a:r>
              <a:rPr lang="fr-FR" sz="1400" dirty="0" err="1"/>
              <a:t>antenna</a:t>
            </a:r>
            <a:r>
              <a:rPr lang="fr-FR" sz="1400" dirty="0"/>
              <a:t> </a:t>
            </a:r>
            <a:r>
              <a:rPr lang="fr-FR" sz="1400" dirty="0" err="1"/>
              <a:t>array</a:t>
            </a:r>
            <a:r>
              <a:rPr lang="fr-FR" sz="1400" dirty="0"/>
              <a:t> », </a:t>
            </a:r>
            <a:r>
              <a:rPr lang="fr-FR" sz="1400" i="1" dirty="0" err="1"/>
              <a:t>Sci</a:t>
            </a:r>
            <a:r>
              <a:rPr lang="fr-FR" sz="1400" i="1" dirty="0"/>
              <a:t> </a:t>
            </a:r>
            <a:r>
              <a:rPr lang="fr-FR" sz="1400" i="1" dirty="0" err="1"/>
              <a:t>Rep</a:t>
            </a:r>
            <a:r>
              <a:rPr lang="fr-FR" sz="1400" dirty="0"/>
              <a:t>, vol. 11, n</a:t>
            </a:r>
            <a:r>
              <a:rPr lang="fr-FR" sz="1400" baseline="30000" dirty="0"/>
              <a:t>o</a:t>
            </a:r>
            <a:r>
              <a:rPr lang="fr-FR" sz="1400" dirty="0"/>
              <a:t> 1, p. 12499, déc. 2021, </a:t>
            </a:r>
            <a:r>
              <a:rPr lang="fr-FR" sz="1400" dirty="0" err="1"/>
              <a:t>doi</a:t>
            </a:r>
            <a:r>
              <a:rPr lang="fr-FR" sz="1400" dirty="0"/>
              <a:t>: </a:t>
            </a:r>
            <a:r>
              <a:rPr lang="fr-FR" sz="1400" u="sng" dirty="0">
                <a:hlinkClick r:id="rId2"/>
              </a:rPr>
              <a:t>10.1038/s41598-021-92051-z</a:t>
            </a:r>
            <a:r>
              <a:rPr lang="fr-FR" sz="1400" dirty="0"/>
              <a:t>.</a:t>
            </a:r>
          </a:p>
          <a:p>
            <a:pPr marL="0" indent="0">
              <a:buNone/>
            </a:pPr>
            <a:r>
              <a:rPr lang="fr-FR" sz="1400" dirty="0"/>
              <a:t>[2] A. </a:t>
            </a:r>
            <a:r>
              <a:rPr lang="fr-FR" sz="1400" dirty="0" err="1"/>
              <a:t>Gorai</a:t>
            </a:r>
            <a:r>
              <a:rPr lang="fr-FR" sz="1400" dirty="0"/>
              <a:t>, A. </a:t>
            </a:r>
            <a:r>
              <a:rPr lang="fr-FR" sz="1400" dirty="0" err="1"/>
              <a:t>Karmakar</a:t>
            </a:r>
            <a:r>
              <a:rPr lang="fr-FR" sz="1400" dirty="0"/>
              <a:t>, M. Pal, et R. </a:t>
            </a:r>
            <a:r>
              <a:rPr lang="fr-FR" sz="1400" dirty="0" err="1"/>
              <a:t>Ghatak</a:t>
            </a:r>
            <a:r>
              <a:rPr lang="fr-FR" sz="1400" dirty="0"/>
              <a:t>, « A super </a:t>
            </a:r>
            <a:r>
              <a:rPr lang="fr-FR" sz="1400" dirty="0" err="1"/>
              <a:t>wideband</a:t>
            </a:r>
            <a:r>
              <a:rPr lang="fr-FR" sz="1400" dirty="0"/>
              <a:t> </a:t>
            </a:r>
            <a:r>
              <a:rPr lang="fr-FR" sz="1400" dirty="0" err="1"/>
              <a:t>Chebyshev</a:t>
            </a:r>
            <a:r>
              <a:rPr lang="fr-FR" sz="1400" dirty="0"/>
              <a:t> </a:t>
            </a:r>
            <a:r>
              <a:rPr lang="fr-FR" sz="1400" dirty="0" err="1"/>
              <a:t>tapered</a:t>
            </a:r>
            <a:r>
              <a:rPr lang="fr-FR" sz="1400" dirty="0"/>
              <a:t> antipodal Vivaldi </a:t>
            </a:r>
            <a:r>
              <a:rPr lang="fr-FR" sz="1400" dirty="0" err="1"/>
              <a:t>antenna</a:t>
            </a:r>
            <a:r>
              <a:rPr lang="fr-FR" sz="1400" dirty="0"/>
              <a:t> », </a:t>
            </a:r>
            <a:r>
              <a:rPr lang="fr-FR" sz="1400" i="1" dirty="0"/>
              <a:t>AEU - International Journal of </a:t>
            </a:r>
            <a:r>
              <a:rPr lang="fr-FR" sz="1400" i="1" dirty="0" err="1"/>
              <a:t>Electronics</a:t>
            </a:r>
            <a:r>
              <a:rPr lang="fr-FR" sz="1400" i="1" dirty="0"/>
              <a:t> and Communications</a:t>
            </a:r>
            <a:r>
              <a:rPr lang="fr-FR" sz="1400" dirty="0"/>
              <a:t>, vol. 69, n</a:t>
            </a:r>
            <a:r>
              <a:rPr lang="fr-FR" sz="1400" baseline="30000" dirty="0"/>
              <a:t>o</a:t>
            </a:r>
            <a:r>
              <a:rPr lang="fr-FR" sz="1400" dirty="0"/>
              <a:t> 9, p. 1328‑1333, sept. 2015, </a:t>
            </a:r>
            <a:r>
              <a:rPr lang="fr-FR" sz="1400" dirty="0" err="1"/>
              <a:t>doi</a:t>
            </a:r>
            <a:r>
              <a:rPr lang="fr-FR" sz="1400" dirty="0"/>
              <a:t>: </a:t>
            </a:r>
            <a:r>
              <a:rPr lang="fr-FR" sz="1400" u="sng" dirty="0">
                <a:hlinkClick r:id="rId3"/>
              </a:rPr>
              <a:t>10.1016/j.aeue.2015.05.017</a:t>
            </a:r>
            <a:r>
              <a:rPr lang="fr-FR" sz="1400" dirty="0"/>
              <a:t>.</a:t>
            </a:r>
          </a:p>
          <a:p>
            <a:pPr marL="0" indent="0">
              <a:buNone/>
            </a:pPr>
            <a:r>
              <a:rPr lang="fr-FR" sz="1400" dirty="0"/>
              <a:t>[3] P. Ly, « </a:t>
            </a:r>
            <a:r>
              <a:rPr lang="fr-FR" sz="1400" dirty="0" err="1"/>
              <a:t>Fast</a:t>
            </a:r>
            <a:r>
              <a:rPr lang="fr-FR" sz="1400" dirty="0"/>
              <a:t> and </a:t>
            </a:r>
            <a:r>
              <a:rPr lang="fr-FR" sz="1400" dirty="0" err="1"/>
              <a:t>Unambiguous</a:t>
            </a:r>
            <a:r>
              <a:rPr lang="fr-FR" sz="1400" dirty="0"/>
              <a:t> Direction </a:t>
            </a:r>
            <a:r>
              <a:rPr lang="fr-FR" sz="1400" dirty="0" err="1"/>
              <a:t>Finding</a:t>
            </a:r>
            <a:r>
              <a:rPr lang="fr-FR" sz="1400" dirty="0"/>
              <a:t> for Digital Radar </a:t>
            </a:r>
            <a:r>
              <a:rPr lang="fr-FR" sz="1400" dirty="0" err="1"/>
              <a:t>Intercept</a:t>
            </a:r>
            <a:r>
              <a:rPr lang="fr-FR" sz="1400" dirty="0"/>
              <a:t> </a:t>
            </a:r>
            <a:r>
              <a:rPr lang="fr-FR" sz="1400" dirty="0" err="1"/>
              <a:t>Receivers</a:t>
            </a:r>
            <a:r>
              <a:rPr lang="fr-FR" sz="1400" dirty="0"/>
              <a:t> » </a:t>
            </a:r>
          </a:p>
          <a:p>
            <a:pPr marL="0" indent="0">
              <a:buNone/>
            </a:pPr>
            <a:r>
              <a:rPr lang="fr-FR" sz="1400" dirty="0"/>
              <a:t>[4] P. Ly, « </a:t>
            </a:r>
            <a:r>
              <a:rPr lang="fr-FR" sz="1400" dirty="0" err="1"/>
              <a:t>Fast</a:t>
            </a:r>
            <a:r>
              <a:rPr lang="fr-FR" sz="1400" dirty="0"/>
              <a:t> and </a:t>
            </a:r>
            <a:r>
              <a:rPr lang="fr-FR" sz="1400" dirty="0" err="1"/>
              <a:t>Unambiguous</a:t>
            </a:r>
            <a:r>
              <a:rPr lang="fr-FR" sz="1400" dirty="0"/>
              <a:t> Direction </a:t>
            </a:r>
            <a:r>
              <a:rPr lang="fr-FR" sz="1400" dirty="0" err="1"/>
              <a:t>Finding</a:t>
            </a:r>
            <a:r>
              <a:rPr lang="fr-FR" sz="1400" dirty="0"/>
              <a:t> for Digital Radar </a:t>
            </a:r>
            <a:r>
              <a:rPr lang="fr-FR" sz="1400" dirty="0" err="1"/>
              <a:t>Intercept</a:t>
            </a:r>
            <a:r>
              <a:rPr lang="fr-FR" sz="1400" dirty="0"/>
              <a:t> </a:t>
            </a:r>
            <a:r>
              <a:rPr lang="fr-FR" sz="1400" dirty="0" err="1"/>
              <a:t>Receivers</a:t>
            </a:r>
            <a:r>
              <a:rPr lang="fr-FR" sz="1400" dirty="0"/>
              <a:t> » </a:t>
            </a:r>
          </a:p>
          <a:p>
            <a:pPr marL="0" indent="0">
              <a:buNone/>
            </a:pPr>
            <a:r>
              <a:rPr lang="fr-FR" sz="1400" dirty="0"/>
              <a:t>[5] G. Yang, S. </a:t>
            </a:r>
            <a:r>
              <a:rPr lang="fr-FR" sz="1400" dirty="0" err="1"/>
              <a:t>Ye</a:t>
            </a:r>
            <a:r>
              <a:rPr lang="fr-FR" sz="1400" dirty="0"/>
              <a:t>, F. Zhang, Y. Ji, X. Zhang, et G. Fang, « Dual-</a:t>
            </a:r>
            <a:r>
              <a:rPr lang="fr-FR" sz="1400" dirty="0" err="1"/>
              <a:t>Polarized</a:t>
            </a:r>
            <a:r>
              <a:rPr lang="fr-FR" sz="1400" dirty="0"/>
              <a:t> Dual-</a:t>
            </a:r>
            <a:r>
              <a:rPr lang="fr-FR" sz="1400" dirty="0" err="1"/>
              <a:t>Loop</a:t>
            </a:r>
            <a:r>
              <a:rPr lang="fr-FR" sz="1400" dirty="0"/>
              <a:t> Double-Slot Antipodal </a:t>
            </a:r>
            <a:r>
              <a:rPr lang="fr-FR" sz="1400" dirty="0" err="1"/>
              <a:t>Tapered</a:t>
            </a:r>
            <a:r>
              <a:rPr lang="fr-FR" sz="1400" dirty="0"/>
              <a:t> Slot </a:t>
            </a:r>
            <a:r>
              <a:rPr lang="fr-FR" sz="1400" dirty="0" err="1"/>
              <a:t>Antenna</a:t>
            </a:r>
            <a:r>
              <a:rPr lang="fr-FR" sz="1400" dirty="0"/>
              <a:t> for Ultra-</a:t>
            </a:r>
            <a:r>
              <a:rPr lang="fr-FR" sz="1400" dirty="0" err="1"/>
              <a:t>Wideband</a:t>
            </a:r>
            <a:r>
              <a:rPr lang="fr-FR" sz="1400" dirty="0"/>
              <a:t> Radar Applications », </a:t>
            </a:r>
            <a:r>
              <a:rPr lang="fr-FR" sz="1400" i="1" dirty="0" err="1"/>
              <a:t>Electronics</a:t>
            </a:r>
            <a:r>
              <a:rPr lang="fr-FR" sz="1400" dirty="0"/>
              <a:t>, vol. 10, n</a:t>
            </a:r>
            <a:r>
              <a:rPr lang="fr-FR" sz="1400" baseline="30000" dirty="0"/>
              <a:t>o</a:t>
            </a:r>
            <a:r>
              <a:rPr lang="fr-FR" sz="1400" dirty="0"/>
              <a:t> 12, p. 1377, juin 2021, </a:t>
            </a:r>
            <a:r>
              <a:rPr lang="fr-FR" sz="1400" dirty="0" err="1"/>
              <a:t>doi</a:t>
            </a:r>
            <a:r>
              <a:rPr lang="fr-FR" sz="1400" dirty="0"/>
              <a:t>: </a:t>
            </a:r>
            <a:r>
              <a:rPr lang="fr-FR" sz="1400" dirty="0">
                <a:hlinkClick r:id="rId4"/>
              </a:rPr>
              <a:t>10.3390/electronics10121377</a:t>
            </a:r>
            <a:r>
              <a:rPr lang="fr-FR" sz="1400" dirty="0"/>
              <a:t>.</a:t>
            </a:r>
          </a:p>
          <a:p>
            <a:pPr marL="0" indent="0">
              <a:buNone/>
            </a:pPr>
            <a:r>
              <a:rPr lang="fr-FR" sz="1400" dirty="0"/>
              <a:t>[6] Z. </a:t>
            </a:r>
            <a:r>
              <a:rPr lang="fr-FR" sz="1400" dirty="0" err="1"/>
              <a:t>Hamouda</a:t>
            </a:r>
            <a:r>
              <a:rPr lang="fr-FR" sz="1400" dirty="0"/>
              <a:t>, J. </a:t>
            </a:r>
            <a:r>
              <a:rPr lang="fr-FR" sz="1400" dirty="0" err="1"/>
              <a:t>Wojkiewicz</a:t>
            </a:r>
            <a:r>
              <a:rPr lang="fr-FR" sz="1400" dirty="0"/>
              <a:t>, A. A. </a:t>
            </a:r>
            <a:r>
              <a:rPr lang="fr-FR" sz="1400" dirty="0" err="1"/>
              <a:t>Pud</a:t>
            </a:r>
            <a:r>
              <a:rPr lang="fr-FR" sz="1400" dirty="0"/>
              <a:t>, L. </a:t>
            </a:r>
            <a:r>
              <a:rPr lang="fr-FR" sz="1400" dirty="0" err="1"/>
              <a:t>Kone</a:t>
            </a:r>
            <a:r>
              <a:rPr lang="fr-FR" sz="1400" dirty="0"/>
              <a:t>, S. </a:t>
            </a:r>
            <a:r>
              <a:rPr lang="fr-FR" sz="1400" dirty="0" err="1"/>
              <a:t>Bergheul</a:t>
            </a:r>
            <a:r>
              <a:rPr lang="fr-FR" sz="1400" dirty="0"/>
              <a:t>, et T. </a:t>
            </a:r>
            <a:r>
              <a:rPr lang="fr-FR" sz="1400" dirty="0" err="1"/>
              <a:t>Lasri</a:t>
            </a:r>
            <a:r>
              <a:rPr lang="fr-FR" sz="1400" dirty="0"/>
              <a:t>, « Flexible UWB </a:t>
            </a:r>
            <a:r>
              <a:rPr lang="fr-FR" sz="1400" dirty="0" err="1"/>
              <a:t>organic</a:t>
            </a:r>
            <a:r>
              <a:rPr lang="fr-FR" sz="1400" dirty="0"/>
              <a:t> </a:t>
            </a:r>
            <a:r>
              <a:rPr lang="fr-FR" sz="1400" dirty="0" err="1"/>
              <a:t>antenna</a:t>
            </a:r>
            <a:r>
              <a:rPr lang="fr-FR" sz="1400" dirty="0"/>
              <a:t> for </a:t>
            </a:r>
            <a:r>
              <a:rPr lang="fr-FR" sz="1400" dirty="0" err="1"/>
              <a:t>wearable</a:t>
            </a:r>
            <a:r>
              <a:rPr lang="fr-FR" sz="1400" dirty="0"/>
              <a:t> technologies application », </a:t>
            </a:r>
            <a:r>
              <a:rPr lang="fr-FR" sz="1400" i="1" dirty="0"/>
              <a:t>IET </a:t>
            </a:r>
            <a:r>
              <a:rPr lang="fr-FR" sz="1400" i="1" dirty="0" err="1"/>
              <a:t>Microwaves</a:t>
            </a:r>
            <a:r>
              <a:rPr lang="fr-FR" sz="1400" i="1" dirty="0"/>
              <a:t>, </a:t>
            </a:r>
            <a:r>
              <a:rPr lang="fr-FR" sz="1400" i="1" dirty="0" err="1"/>
              <a:t>Antennas</a:t>
            </a:r>
            <a:r>
              <a:rPr lang="fr-FR" sz="1400" i="1" dirty="0"/>
              <a:t> &amp;</a:t>
            </a:r>
            <a:r>
              <a:rPr lang="fr-FR" sz="1400" i="1" dirty="0" err="1"/>
              <a:t>amp</a:t>
            </a:r>
            <a:r>
              <a:rPr lang="fr-FR" sz="1400" i="1" dirty="0"/>
              <a:t>; Propagation</a:t>
            </a:r>
            <a:r>
              <a:rPr lang="fr-FR" sz="1400" dirty="0"/>
              <a:t>, vol. 12, n</a:t>
            </a:r>
            <a:r>
              <a:rPr lang="fr-FR" sz="1400" baseline="30000" dirty="0"/>
              <a:t>o</a:t>
            </a:r>
            <a:r>
              <a:rPr lang="fr-FR" sz="1400" dirty="0"/>
              <a:t> 2, p. 160‑166, févr. 2018, </a:t>
            </a:r>
            <a:r>
              <a:rPr lang="fr-FR" sz="1400" dirty="0" err="1"/>
              <a:t>doi</a:t>
            </a:r>
            <a:r>
              <a:rPr lang="fr-FR" sz="1400" dirty="0"/>
              <a:t>: </a:t>
            </a:r>
            <a:r>
              <a:rPr lang="fr-FR" sz="1400" dirty="0">
                <a:hlinkClick r:id="rId5"/>
              </a:rPr>
              <a:t>10.1049/iet-map.2017.0189</a:t>
            </a:r>
            <a:r>
              <a:rPr lang="fr-FR" sz="1400" dirty="0"/>
              <a:t>.</a:t>
            </a:r>
          </a:p>
          <a:p>
            <a:pPr marL="0" indent="0">
              <a:buNone/>
            </a:pPr>
            <a:r>
              <a:rPr lang="fr-FR" sz="1400" dirty="0"/>
              <a:t>[7] A. </a:t>
            </a:r>
            <a:r>
              <a:rPr lang="fr-FR" sz="1400" dirty="0" err="1"/>
              <a:t>Bellion</a:t>
            </a:r>
            <a:r>
              <a:rPr lang="fr-FR" sz="1400" dirty="0"/>
              <a:t>, C. L. </a:t>
            </a:r>
            <a:r>
              <a:rPr lang="fr-FR" sz="1400" dirty="0" err="1"/>
              <a:t>Meins</a:t>
            </a:r>
            <a:r>
              <a:rPr lang="fr-FR" sz="1400" dirty="0"/>
              <a:t>, A. Julien-</a:t>
            </a:r>
            <a:r>
              <a:rPr lang="fr-FR" sz="1400" dirty="0" err="1"/>
              <a:t>Vergonjanne</a:t>
            </a:r>
            <a:r>
              <a:rPr lang="fr-FR" sz="1400" dirty="0"/>
              <a:t>, T. </a:t>
            </a:r>
            <a:r>
              <a:rPr lang="fr-FR" sz="1400" dirty="0" err="1"/>
              <a:t>Monediere</a:t>
            </a:r>
            <a:r>
              <a:rPr lang="fr-FR" sz="1400" dirty="0"/>
              <a:t>, et A. </a:t>
            </a:r>
            <a:r>
              <a:rPr lang="fr-FR" sz="1400" dirty="0" err="1"/>
              <a:t>Ferreol</a:t>
            </a:r>
            <a:r>
              <a:rPr lang="fr-FR" sz="1400" dirty="0"/>
              <a:t>, « Application de la borne de Cramer-Rao dans le cas de systèmes antennaires complexes de goniométrie », p. 5, 2007.</a:t>
            </a:r>
          </a:p>
          <a:p>
            <a:pPr marL="0" indent="0">
              <a:buNone/>
            </a:pPr>
            <a:endParaRPr lang="fr-FR" sz="1400" b="1" dirty="0"/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endParaRPr lang="fr-FR" sz="1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52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Panneau AVA </a:t>
            </a:r>
            <a:r>
              <a:rPr lang="fr-FR" sz="4000" dirty="0" err="1">
                <a:cs typeface="Calibri Light"/>
              </a:rPr>
              <a:t>Chebyshev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6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30306" y="2063262"/>
            <a:ext cx="85464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dirty="0"/>
              <a:t>Rayonnement </a:t>
            </a:r>
            <a:r>
              <a:rPr lang="fr-FR" sz="1900" dirty="0"/>
              <a:t>(</a:t>
            </a:r>
            <a:r>
              <a:rPr lang="fr-FR" sz="1900" dirty="0" err="1"/>
              <a:t>Elevation</a:t>
            </a:r>
            <a:r>
              <a:rPr lang="fr-FR" sz="1900" dirty="0"/>
              <a:t>) : Peu de disparités.</a:t>
            </a:r>
          </a:p>
          <a:p>
            <a:r>
              <a:rPr lang="fr-FR" sz="1900" dirty="0"/>
              <a:t>En double polar, </a:t>
            </a:r>
            <a:r>
              <a:rPr lang="fr-FR" sz="1900" b="1" dirty="0"/>
              <a:t>élévation devient azimut </a:t>
            </a:r>
            <a:r>
              <a:rPr lang="fr-FR" sz="1900" dirty="0">
                <a:sym typeface="Wingdings" panose="05000000000000000000" pitchFamily="2" charset="2"/>
              </a:rPr>
              <a:t> ouverture réduite en haut de bande.</a:t>
            </a:r>
            <a:endParaRPr lang="fr-FR" sz="1900" dirty="0"/>
          </a:p>
        </p:txBody>
      </p:sp>
      <p:sp>
        <p:nvSpPr>
          <p:cNvPr id="4" name="ZoneTexte 3"/>
          <p:cNvSpPr txBox="1"/>
          <p:nvPr/>
        </p:nvSpPr>
        <p:spPr>
          <a:xfrm>
            <a:off x="1490598" y="2891726"/>
            <a:ext cx="175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 GHz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9657567" y="2931136"/>
            <a:ext cx="175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6 GHz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617300" y="2934519"/>
            <a:ext cx="175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 GHz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219" y="3300468"/>
            <a:ext cx="3454288" cy="352580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0789" y="3261058"/>
            <a:ext cx="3407331" cy="358857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0577" y="3300468"/>
            <a:ext cx="3991423" cy="347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21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xmlns="" id="{A3F395A2-2B64-4749-BD93-2F159C7E1F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xmlns="" id="{5CF0135B-EAB8-4CA0-896C-2D897ECD2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8D67F5AB-004F-49F8-98F6-0F2341AA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Sommaire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7D4C312-C95E-43D8-84AA-72A222858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8930"/>
            <a:ext cx="10515600" cy="46090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romanUcPeriod"/>
            </a:pPr>
            <a:r>
              <a:rPr lang="fr-FR" sz="2200" dirty="0">
                <a:ea typeface="+mn-lt"/>
                <a:cs typeface="+mn-lt"/>
              </a:rPr>
              <a:t>AVA </a:t>
            </a:r>
            <a:r>
              <a:rPr lang="fr-FR" sz="2200" dirty="0" err="1">
                <a:ea typeface="+mn-lt"/>
                <a:cs typeface="+mn-lt"/>
              </a:rPr>
              <a:t>Chebyshev</a:t>
            </a:r>
            <a:endParaRPr lang="fr-FR" sz="2200" dirty="0"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Panneau </a:t>
            </a: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AVA </a:t>
            </a:r>
            <a:r>
              <a:rPr lang="fr-FR" sz="1800" dirty="0" err="1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Chebyshev</a:t>
            </a:r>
            <a:endParaRPr lang="fr-FR" sz="18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err="1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Simu</a:t>
            </a:r>
            <a:endParaRPr lang="fr-FR" sz="1400" dirty="0" smtClean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Réflecteur</a:t>
            </a:r>
            <a:endParaRPr lang="fr-FR" sz="14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Mesures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1</a:t>
            </a:r>
            <a:r>
              <a:rPr lang="fr-FR" sz="1400" baseline="300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ère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Mesure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2</a:t>
            </a:r>
            <a:r>
              <a:rPr lang="fr-FR" sz="1400" baseline="300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ème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mesure avec panneau symétrique</a:t>
            </a: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 smtClean="0">
                <a:ea typeface="+mn-lt"/>
                <a:cs typeface="+mn-lt"/>
              </a:rPr>
              <a:t>Interférométrie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SODA</a:t>
            </a:r>
            <a:endParaRPr lang="fr-FR" sz="14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Données mesure antennes </a:t>
            </a: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(1</a:t>
            </a:r>
            <a:r>
              <a:rPr lang="fr-FR" sz="1400" baseline="300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er</a:t>
            </a: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ordre et SODA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)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smtClean="0">
                <a:ea typeface="+mn-lt"/>
                <a:cs typeface="+mn-lt"/>
              </a:rPr>
              <a:t>Mesure en condition réelle </a:t>
            </a:r>
            <a:endParaRPr lang="fr-FR" sz="1400" dirty="0" smtClean="0">
              <a:ea typeface="+mn-lt"/>
              <a:cs typeface="+mn-lt"/>
            </a:endParaRPr>
          </a:p>
          <a:p>
            <a:pPr marL="1714500" lvl="3" indent="-342900">
              <a:buFont typeface="+mj-lt"/>
              <a:buAutoNum type="alphaUcPeriod"/>
            </a:pPr>
            <a:r>
              <a:rPr lang="fr-FR" sz="1400" dirty="0" smtClean="0">
                <a:ea typeface="+mn-lt"/>
                <a:cs typeface="+mn-lt"/>
              </a:rPr>
              <a:t>Problème cas réel</a:t>
            </a:r>
            <a:endParaRPr lang="fr-FR" sz="1600" dirty="0" smtClean="0"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AVA </a:t>
            </a: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ondulée</a:t>
            </a:r>
          </a:p>
          <a:p>
            <a:pPr marL="457200" indent="-457200">
              <a:buAutoNum type="romanUcPeriod"/>
            </a:pPr>
            <a:r>
              <a:rPr lang="fr-FR" sz="2200" dirty="0" smtClean="0">
                <a:solidFill>
                  <a:schemeClr val="bg2">
                    <a:lumMod val="75000"/>
                  </a:schemeClr>
                </a:solidFill>
                <a:cs typeface="Calibri" panose="020F0502020204030204"/>
              </a:rPr>
              <a:t>Conclusion </a:t>
            </a:r>
            <a:r>
              <a:rPr lang="fr-FR" sz="2200" dirty="0">
                <a:solidFill>
                  <a:schemeClr val="bg2">
                    <a:lumMod val="75000"/>
                  </a:schemeClr>
                </a:solidFill>
                <a:cs typeface="Calibri" panose="020F0502020204030204"/>
              </a:rPr>
              <a:t>et perspectives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2C3387C-D24F-4737-8A37-1DC5CFF09C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1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33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Interférométrie </a:t>
            </a:r>
            <a:r>
              <a:rPr lang="fr-FR" sz="4000" dirty="0" smtClean="0">
                <a:cs typeface="Calibri Light"/>
              </a:rPr>
              <a:t>Corrélative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8944" y="2086776"/>
            <a:ext cx="6546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cs typeface="Calibri" panose="020F0502020204030204"/>
              </a:rPr>
              <a:t>Trouver position angle : principe interférométrie </a:t>
            </a:r>
            <a:r>
              <a:rPr lang="fr-FR" b="1" dirty="0" smtClean="0">
                <a:cs typeface="Calibri" panose="020F0502020204030204"/>
              </a:rPr>
              <a:t>corrélative</a:t>
            </a:r>
          </a:p>
          <a:p>
            <a:r>
              <a:rPr lang="fr-FR" dirty="0" smtClean="0">
                <a:cs typeface="Calibri" panose="020F0502020204030204"/>
              </a:rPr>
              <a:t>N*360 varie en fonction angle &amp; fréquence !</a:t>
            </a:r>
            <a:endParaRPr lang="fr-FR" dirty="0">
              <a:cs typeface="Calibri" panose="020F0502020204030204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19141" y="2923847"/>
            <a:ext cx="623999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smtClean="0"/>
              <a:t>N augmente plus l’angle et la fréquence sont grands.</a:t>
            </a:r>
          </a:p>
          <a:p>
            <a:r>
              <a:rPr lang="fr-FR" sz="1700" dirty="0" smtClean="0">
                <a:sym typeface="Wingdings" panose="05000000000000000000" pitchFamily="2" charset="2"/>
              </a:rPr>
              <a:t> Plus on augmente en fréquence, plus y il aura de chance de se « tromper » de n.</a:t>
            </a:r>
          </a:p>
          <a:p>
            <a:endParaRPr lang="fr-FR" sz="1700" dirty="0" smtClean="0"/>
          </a:p>
          <a:p>
            <a:r>
              <a:rPr lang="fr-FR" sz="1700" dirty="0" smtClean="0"/>
              <a:t>À 1 GHz : d1 &lt; </a:t>
            </a:r>
            <a:r>
              <a:rPr lang="el-GR" sz="1700" dirty="0" smtClean="0"/>
              <a:t>λ</a:t>
            </a:r>
            <a:r>
              <a:rPr lang="fr-FR" sz="1700" dirty="0" smtClean="0"/>
              <a:t>/2 donc non ambigu =&gt; compris entre [-180° ; 180°] (n=0)</a:t>
            </a:r>
          </a:p>
          <a:p>
            <a:r>
              <a:rPr lang="fr-FR" sz="1700" dirty="0" smtClean="0"/>
              <a:t>À 6 GHz : </a:t>
            </a:r>
            <a:r>
              <a:rPr lang="fr-FR" sz="1700" dirty="0" err="1" smtClean="0"/>
              <a:t>unwrap</a:t>
            </a:r>
            <a:r>
              <a:rPr lang="fr-FR" sz="1700" dirty="0" smtClean="0"/>
              <a:t> [-1250 ; 1250°]</a:t>
            </a:r>
          </a:p>
          <a:p>
            <a:r>
              <a:rPr lang="fr-FR" sz="1700" dirty="0" smtClean="0"/>
              <a:t>À 40 GHz : </a:t>
            </a:r>
            <a:r>
              <a:rPr lang="fr-FR" sz="1700" dirty="0" err="1" smtClean="0"/>
              <a:t>unwrap</a:t>
            </a:r>
            <a:r>
              <a:rPr lang="fr-FR" sz="1700" dirty="0" smtClean="0"/>
              <a:t> [-6900 ; 6900°]</a:t>
            </a:r>
            <a:endParaRPr lang="fr-FR" sz="17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/>
          <a:srcRect r="5946"/>
          <a:stretch/>
        </p:blipFill>
        <p:spPr>
          <a:xfrm>
            <a:off x="6059079" y="2351952"/>
            <a:ext cx="6132921" cy="449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46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Interférométrie </a:t>
            </a:r>
            <a:r>
              <a:rPr lang="fr-FR" sz="4000" dirty="0">
                <a:cs typeface="Calibri Light"/>
              </a:rPr>
              <a:t>Corrélative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8944" y="2086776"/>
            <a:ext cx="6546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Trouver position angle : principe interférométrie corrélative</a:t>
            </a:r>
          </a:p>
          <a:p>
            <a:r>
              <a:rPr lang="fr-FR" dirty="0" smtClean="0">
                <a:cs typeface="Calibri" panose="020F0502020204030204"/>
              </a:rPr>
              <a:t>Avec </a:t>
            </a:r>
            <a:r>
              <a:rPr lang="fr-FR" dirty="0" err="1" smtClean="0">
                <a:cs typeface="Calibri" panose="020F0502020204030204"/>
              </a:rPr>
              <a:t>simu</a:t>
            </a:r>
            <a:r>
              <a:rPr lang="fr-FR" dirty="0" smtClean="0">
                <a:cs typeface="Calibri" panose="020F0502020204030204"/>
              </a:rPr>
              <a:t> réseau d2=115mm ; d1=143,75mm ; </a:t>
            </a:r>
            <a:r>
              <a:rPr lang="fr-FR" b="1" dirty="0" smtClean="0">
                <a:cs typeface="Calibri" panose="020F0502020204030204"/>
              </a:rPr>
              <a:t>f = 6 GHz</a:t>
            </a:r>
          </a:p>
          <a:p>
            <a:r>
              <a:rPr lang="fr-FR" dirty="0" smtClean="0">
                <a:cs typeface="Calibri" panose="020F0502020204030204"/>
              </a:rPr>
              <a:t>Applique corrélation entre phase inconnue et matrice pré établie.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/>
          <a:srcRect l="67701"/>
          <a:stretch/>
        </p:blipFill>
        <p:spPr>
          <a:xfrm>
            <a:off x="8194431" y="3819251"/>
            <a:ext cx="3862658" cy="30387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4383982" y="3149093"/>
                <a:ext cx="3618562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700" dirty="0" smtClean="0"/>
                  <a:t>Multiplication délais de phase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7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ψ</m:t>
                        </m:r>
                      </m:e>
                      <m:sub>
                        <m:r>
                          <a:rPr lang="fr-FR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17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7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7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ψ</m:t>
                        </m:r>
                      </m:e>
                      <m:sub>
                        <m:r>
                          <a:rPr lang="fr-FR" sz="1700" b="0" i="1" smtClean="0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1700" dirty="0" smtClean="0"/>
                  <a:t>) : pics moins ambigus, précis</a:t>
                </a:r>
                <a:endParaRPr lang="fr-FR" sz="1700" dirty="0"/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982" y="3149093"/>
                <a:ext cx="3618562" cy="615553"/>
              </a:xfrm>
              <a:prstGeom prst="rect">
                <a:avLst/>
              </a:prstGeom>
              <a:blipFill rotWithShape="0">
                <a:blip r:embed="rId6"/>
                <a:stretch>
                  <a:fillRect l="-1010" t="-3960" r="-1515" b="-128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/>
              <p:cNvSpPr txBox="1"/>
              <p:nvPr/>
            </p:nvSpPr>
            <p:spPr>
              <a:xfrm>
                <a:off x="8529840" y="3218302"/>
                <a:ext cx="3358484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700" dirty="0" smtClean="0"/>
                  <a:t>Délais de phase SODA (</a:t>
                </a:r>
                <a14:m>
                  <m:oMath xmlns:m="http://schemas.openxmlformats.org/officeDocument/2006/math">
                    <m:r>
                      <a:rPr lang="fr-FR" sz="17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/>
                        <a:sym typeface="Wingdings" panose="05000000000000000000" pitchFamily="2" charset="2"/>
                      </a:rPr>
                      <m:t>𝑑</m:t>
                    </m:r>
                    <m:r>
                      <a:rPr lang="fr-FR" sz="17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/>
                        <a:sym typeface="Wingdings" panose="05000000000000000000" pitchFamily="2" charset="2"/>
                      </a:rPr>
                      <m:t>1−</m:t>
                    </m:r>
                    <m:r>
                      <a:rPr lang="fr-FR" sz="17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/>
                        <a:sym typeface="Wingdings" panose="05000000000000000000" pitchFamily="2" charset="2"/>
                      </a:rPr>
                      <m:t>𝑑</m:t>
                    </m:r>
                    <m:r>
                      <a:rPr lang="fr-FR" sz="17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/>
                        <a:sym typeface="Wingdings" panose="05000000000000000000" pitchFamily="2" charset="2"/>
                      </a:rPr>
                      <m:t>2=28,75</m:t>
                    </m:r>
                    <m:r>
                      <a:rPr lang="fr-FR" sz="17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/>
                        <a:sym typeface="Wingdings" panose="05000000000000000000" pitchFamily="2" charset="2"/>
                      </a:rPr>
                      <m:t>𝑚𝑚</m:t>
                    </m:r>
                  </m:oMath>
                </a14:m>
                <a:r>
                  <a:rPr lang="fr-FR" sz="1700" dirty="0" smtClean="0"/>
                  <a:t>) : non ambigu, peu précis</a:t>
                </a:r>
                <a:endParaRPr lang="fr-FR" sz="1700" dirty="0"/>
              </a:p>
            </p:txBody>
          </p:sp>
        </mc:Choice>
        <mc:Fallback xmlns="">
          <p:sp>
            <p:nvSpPr>
              <p:cNvPr id="3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9840" y="3218302"/>
                <a:ext cx="3358484" cy="615553"/>
              </a:xfrm>
              <a:prstGeom prst="rect">
                <a:avLst/>
              </a:prstGeom>
              <a:blipFill rotWithShape="0">
                <a:blip r:embed="rId9"/>
                <a:stretch>
                  <a:fillRect l="-1089" t="-3960" r="-363" b="-128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/>
          <p:cNvSpPr txBox="1"/>
          <p:nvPr/>
        </p:nvSpPr>
        <p:spPr>
          <a:xfrm>
            <a:off x="7646841" y="2183538"/>
            <a:ext cx="2349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Matrice « inconnue » :</a:t>
            </a:r>
          </a:p>
          <a:p>
            <a:r>
              <a:rPr lang="fr-FR" dirty="0" smtClean="0"/>
              <a:t>Correspond à </a:t>
            </a:r>
            <a:r>
              <a:rPr lang="el-GR" dirty="0" smtClean="0"/>
              <a:t>θ</a:t>
            </a:r>
            <a:r>
              <a:rPr lang="fr-FR" dirty="0" smtClean="0"/>
              <a:t>=23°</a:t>
            </a:r>
            <a:br>
              <a:rPr lang="fr-FR" dirty="0" smtClean="0"/>
            </a:br>
            <a:r>
              <a:rPr lang="fr-FR" dirty="0" smtClean="0"/>
              <a:t>(valeurs exactes) 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10"/>
          <a:srcRect t="7158"/>
          <a:stretch/>
        </p:blipFill>
        <p:spPr>
          <a:xfrm>
            <a:off x="9923645" y="2218943"/>
            <a:ext cx="1081728" cy="839039"/>
          </a:xfrm>
          <a:prstGeom prst="rect">
            <a:avLst/>
          </a:prstGeom>
        </p:spPr>
      </p:pic>
      <p:pic>
        <p:nvPicPr>
          <p:cNvPr id="39" name="Image 38"/>
          <p:cNvPicPr/>
          <p:nvPr/>
        </p:nvPicPr>
        <p:blipFill>
          <a:blip r:embed="rId11"/>
          <a:stretch>
            <a:fillRect/>
          </a:stretch>
        </p:blipFill>
        <p:spPr>
          <a:xfrm>
            <a:off x="48944" y="3792094"/>
            <a:ext cx="3988563" cy="30659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/>
              <p:cNvSpPr txBox="1"/>
              <p:nvPr/>
            </p:nvSpPr>
            <p:spPr>
              <a:xfrm>
                <a:off x="341670" y="3279899"/>
                <a:ext cx="3695837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700" dirty="0" smtClean="0"/>
                  <a:t>Délais de phase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7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ψ</m:t>
                        </m:r>
                      </m:e>
                      <m:sub>
                        <m:r>
                          <a:rPr lang="fr-FR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17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7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7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ψ</m:t>
                        </m:r>
                      </m:e>
                      <m:sub>
                        <m:r>
                          <a:rPr lang="fr-FR" sz="1700" b="0" i="1" smtClean="0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1700" dirty="0" smtClean="0"/>
                  <a:t>) : pics ambigus</a:t>
                </a:r>
                <a:endParaRPr lang="fr-FR" sz="1700" dirty="0"/>
              </a:p>
            </p:txBody>
          </p:sp>
        </mc:Choice>
        <mc:Fallback xmlns="">
          <p:sp>
            <p:nvSpPr>
              <p:cNvPr id="40" name="ZoneText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70" y="3279899"/>
                <a:ext cx="3695837" cy="353943"/>
              </a:xfrm>
              <a:prstGeom prst="rect">
                <a:avLst/>
              </a:prstGeom>
              <a:blipFill rotWithShape="0">
                <a:blip r:embed="rId13"/>
                <a:stretch>
                  <a:fillRect l="-990" t="-5172" b="-224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Image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605846" y="1366613"/>
            <a:ext cx="563455" cy="664072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02544" y="859080"/>
            <a:ext cx="3571181" cy="1171605"/>
          </a:xfrm>
          <a:prstGeom prst="rect">
            <a:avLst/>
          </a:prstGeom>
        </p:spPr>
      </p:pic>
      <p:cxnSp>
        <p:nvCxnSpPr>
          <p:cNvPr id="35" name="Connecteur droit avec flèche 34"/>
          <p:cNvCxnSpPr/>
          <p:nvPr/>
        </p:nvCxnSpPr>
        <p:spPr>
          <a:xfrm>
            <a:off x="8613663" y="1930279"/>
            <a:ext cx="1278811" cy="1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9962964" y="1930280"/>
            <a:ext cx="1024433" cy="1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8988042" y="1551425"/>
            <a:ext cx="56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d1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10144601" y="1551425"/>
            <a:ext cx="46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d2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8601634" y="1040249"/>
            <a:ext cx="39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9940264" y="1003647"/>
            <a:ext cx="39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11033983" y="1005840"/>
            <a:ext cx="39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2</a:t>
            </a:r>
          </a:p>
        </p:txBody>
      </p:sp>
      <p:pic>
        <p:nvPicPr>
          <p:cNvPr id="26" name="Image 25"/>
          <p:cNvPicPr/>
          <p:nvPr/>
        </p:nvPicPr>
        <p:blipFill rotWithShape="1">
          <a:blip r:embed="rId16"/>
          <a:srcRect t="-1" r="68526" b="2006"/>
          <a:stretch/>
        </p:blipFill>
        <p:spPr>
          <a:xfrm>
            <a:off x="4162762" y="3792094"/>
            <a:ext cx="3958340" cy="305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8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Interférométrie </a:t>
            </a:r>
            <a:r>
              <a:rPr lang="fr-FR" sz="4000" dirty="0">
                <a:cs typeface="Calibri Light"/>
              </a:rPr>
              <a:t>Corrélative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8944" y="2086776"/>
            <a:ext cx="6546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Trouver position angle : principe interférométrie corrélative</a:t>
            </a:r>
          </a:p>
          <a:p>
            <a:r>
              <a:rPr lang="fr-FR" dirty="0" smtClean="0">
                <a:cs typeface="Calibri" panose="020F0502020204030204"/>
              </a:rPr>
              <a:t>Avec </a:t>
            </a:r>
            <a:r>
              <a:rPr lang="fr-FR" dirty="0" err="1" smtClean="0">
                <a:cs typeface="Calibri" panose="020F0502020204030204"/>
              </a:rPr>
              <a:t>simu</a:t>
            </a:r>
            <a:r>
              <a:rPr lang="fr-FR" dirty="0" smtClean="0">
                <a:cs typeface="Calibri" panose="020F0502020204030204"/>
              </a:rPr>
              <a:t> réseau d2=115mm ; d1=143,75mm ; </a:t>
            </a:r>
            <a:r>
              <a:rPr lang="fr-FR" b="1" dirty="0" smtClean="0">
                <a:cs typeface="Calibri" panose="020F0502020204030204"/>
              </a:rPr>
              <a:t>f = 6 GHz</a:t>
            </a:r>
          </a:p>
          <a:p>
            <a:r>
              <a:rPr lang="fr-FR" dirty="0" smtClean="0">
                <a:cs typeface="Calibri" panose="020F0502020204030204"/>
              </a:rPr>
              <a:t>Applique corrélation entre phase inconnue et matrice pré établie.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4331611" y="3271600"/>
                <a:ext cx="373604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700" dirty="0"/>
                  <a:t>Délais de phase SODA (</a:t>
                </a:r>
                <a14:m>
                  <m:oMath xmlns:m="http://schemas.openxmlformats.org/officeDocument/2006/math">
                    <m:r>
                      <a:rPr lang="fr-FR" sz="1700" i="1">
                        <a:latin typeface="Cambria Math" panose="02040503050406030204" pitchFamily="18" charset="0"/>
                        <a:cs typeface="Calibri" panose="020F0502020204030204"/>
                        <a:sym typeface="Wingdings" panose="05000000000000000000" pitchFamily="2" charset="2"/>
                      </a:rPr>
                      <m:t>𝑑</m:t>
                    </m:r>
                    <m:r>
                      <a:rPr lang="fr-FR" sz="1700" i="1">
                        <a:latin typeface="Cambria Math" panose="02040503050406030204" pitchFamily="18" charset="0"/>
                        <a:cs typeface="Calibri" panose="020F0502020204030204"/>
                        <a:sym typeface="Wingdings" panose="05000000000000000000" pitchFamily="2" charset="2"/>
                      </a:rPr>
                      <m:t>1−</m:t>
                    </m:r>
                    <m:r>
                      <a:rPr lang="fr-FR" sz="1700" i="1">
                        <a:latin typeface="Cambria Math" panose="02040503050406030204" pitchFamily="18" charset="0"/>
                        <a:cs typeface="Calibri" panose="020F0502020204030204"/>
                        <a:sym typeface="Wingdings" panose="05000000000000000000" pitchFamily="2" charset="2"/>
                      </a:rPr>
                      <m:t>𝑑</m:t>
                    </m:r>
                    <m:r>
                      <a:rPr lang="fr-FR" sz="1700" i="1">
                        <a:latin typeface="Cambria Math" panose="02040503050406030204" pitchFamily="18" charset="0"/>
                        <a:cs typeface="Calibri" panose="020F0502020204030204"/>
                        <a:sym typeface="Wingdings" panose="05000000000000000000" pitchFamily="2" charset="2"/>
                      </a:rPr>
                      <m:t>2=28,75</m:t>
                    </m:r>
                    <m:r>
                      <a:rPr lang="fr-FR" sz="1700" i="1">
                        <a:latin typeface="Cambria Math" panose="02040503050406030204" pitchFamily="18" charset="0"/>
                        <a:cs typeface="Calibri" panose="020F0502020204030204"/>
                        <a:sym typeface="Wingdings" panose="05000000000000000000" pitchFamily="2" charset="2"/>
                      </a:rPr>
                      <m:t>𝑚𝑚</m:t>
                    </m:r>
                  </m:oMath>
                </a14:m>
                <a:r>
                  <a:rPr lang="fr-FR" sz="1700" dirty="0"/>
                  <a:t>) : non ambigu, peu précis</a:t>
                </a:r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611" y="3271600"/>
                <a:ext cx="3736041" cy="615553"/>
              </a:xfrm>
              <a:prstGeom prst="rect">
                <a:avLst/>
              </a:prstGeom>
              <a:blipFill rotWithShape="0">
                <a:blip r:embed="rId7"/>
                <a:stretch>
                  <a:fillRect l="-1144" t="-3960" b="-128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ZoneTexte 37"/>
          <p:cNvSpPr txBox="1"/>
          <p:nvPr/>
        </p:nvSpPr>
        <p:spPr>
          <a:xfrm>
            <a:off x="8317596" y="3326065"/>
            <a:ext cx="33584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smtClean="0"/>
              <a:t>Corrélation SODA &amp; </a:t>
            </a:r>
            <a:r>
              <a:rPr lang="fr-FR" sz="1700" dirty="0" err="1" smtClean="0"/>
              <a:t>deltaphase</a:t>
            </a:r>
            <a:r>
              <a:rPr lang="fr-FR" sz="1700" dirty="0" smtClean="0"/>
              <a:t>(cor) : non ambigu et précis</a:t>
            </a:r>
            <a:endParaRPr lang="fr-FR" sz="1700" dirty="0"/>
          </a:p>
        </p:txBody>
      </p:sp>
      <p:sp>
        <p:nvSpPr>
          <p:cNvPr id="7" name="ZoneTexte 6"/>
          <p:cNvSpPr txBox="1"/>
          <p:nvPr/>
        </p:nvSpPr>
        <p:spPr>
          <a:xfrm>
            <a:off x="7646841" y="2183538"/>
            <a:ext cx="2349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Matrice « inconnue » :</a:t>
            </a:r>
          </a:p>
          <a:p>
            <a:r>
              <a:rPr lang="fr-FR" dirty="0" smtClean="0"/>
              <a:t>Correspond à </a:t>
            </a:r>
            <a:r>
              <a:rPr lang="el-GR" dirty="0" smtClean="0"/>
              <a:t>θ</a:t>
            </a:r>
            <a:r>
              <a:rPr lang="fr-FR" dirty="0" smtClean="0"/>
              <a:t>=23°</a:t>
            </a:r>
            <a:br>
              <a:rPr lang="fr-FR" dirty="0" smtClean="0"/>
            </a:br>
            <a:r>
              <a:rPr lang="fr-FR" dirty="0" smtClean="0"/>
              <a:t>(valeurs exactes) 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8"/>
          <a:srcRect t="7158"/>
          <a:stretch/>
        </p:blipFill>
        <p:spPr>
          <a:xfrm>
            <a:off x="9923645" y="2218943"/>
            <a:ext cx="1081728" cy="8390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/>
              <p:cNvSpPr txBox="1"/>
              <p:nvPr/>
            </p:nvSpPr>
            <p:spPr>
              <a:xfrm>
                <a:off x="48944" y="3245251"/>
                <a:ext cx="412447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700" dirty="0" smtClean="0"/>
                  <a:t>Multiplication délais </a:t>
                </a:r>
                <a:r>
                  <a:rPr lang="fr-FR" sz="1700" dirty="0"/>
                  <a:t>de phase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7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7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ψ</m:t>
                        </m:r>
                      </m:e>
                      <m:sub>
                        <m:r>
                          <a:rPr lang="fr-FR" sz="17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17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7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7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ψ</m:t>
                        </m:r>
                      </m:e>
                      <m:sub>
                        <m:r>
                          <a:rPr lang="fr-FR" sz="17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1700" dirty="0"/>
                  <a:t>) : pics moins </a:t>
                </a:r>
                <a:r>
                  <a:rPr lang="fr-FR" sz="1700" dirty="0" smtClean="0"/>
                  <a:t>ambigus, </a:t>
                </a:r>
                <a:r>
                  <a:rPr lang="fr-FR" sz="1700" dirty="0"/>
                  <a:t>précis</a:t>
                </a:r>
              </a:p>
            </p:txBody>
          </p:sp>
        </mc:Choice>
        <mc:Fallback xmlns="">
          <p:sp>
            <p:nvSpPr>
              <p:cNvPr id="40" name="ZoneText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4" y="3245251"/>
                <a:ext cx="4124471" cy="615553"/>
              </a:xfrm>
              <a:prstGeom prst="rect">
                <a:avLst/>
              </a:prstGeom>
              <a:blipFill rotWithShape="0">
                <a:blip r:embed="rId9"/>
                <a:stretch>
                  <a:fillRect l="-886" t="-2970" r="-1034" b="-128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Image 26"/>
          <p:cNvPicPr/>
          <p:nvPr/>
        </p:nvPicPr>
        <p:blipFill>
          <a:blip r:embed="rId10"/>
          <a:stretch>
            <a:fillRect/>
          </a:stretch>
        </p:blipFill>
        <p:spPr>
          <a:xfrm>
            <a:off x="357147" y="3968428"/>
            <a:ext cx="11366251" cy="2813999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05846" y="1366613"/>
            <a:ext cx="563455" cy="664072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02544" y="859080"/>
            <a:ext cx="3571181" cy="1171605"/>
          </a:xfrm>
          <a:prstGeom prst="rect">
            <a:avLst/>
          </a:prstGeom>
        </p:spPr>
      </p:pic>
      <p:cxnSp>
        <p:nvCxnSpPr>
          <p:cNvPr id="36" name="Connecteur droit avec flèche 35"/>
          <p:cNvCxnSpPr/>
          <p:nvPr/>
        </p:nvCxnSpPr>
        <p:spPr>
          <a:xfrm>
            <a:off x="8613663" y="1930279"/>
            <a:ext cx="1278811" cy="1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>
            <a:off x="9962964" y="1930280"/>
            <a:ext cx="1024433" cy="1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8988042" y="1551425"/>
            <a:ext cx="56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d1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10144601" y="1551425"/>
            <a:ext cx="46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d2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8601634" y="1040249"/>
            <a:ext cx="39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9940264" y="1003647"/>
            <a:ext cx="39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11033983" y="1005840"/>
            <a:ext cx="39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8314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203619</TotalTime>
  <Words>2921</Words>
  <Application>Microsoft Office PowerPoint</Application>
  <PresentationFormat>Grand écran</PresentationFormat>
  <Paragraphs>514</Paragraphs>
  <Slides>40</Slides>
  <Notes>33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Wingdings</vt:lpstr>
      <vt:lpstr>Office Theme</vt:lpstr>
      <vt:lpstr>Présentation avancement thèse  Etude et réalisation d'un Réseau Radiogoniométrique large bande et multipolarisation</vt:lpstr>
      <vt:lpstr>Sommaire</vt:lpstr>
      <vt:lpstr>Panneau AVA Chebyshev</vt:lpstr>
      <vt:lpstr>Panneau AVA Chebyshev</vt:lpstr>
      <vt:lpstr>Panneau AVA Chebyshev</vt:lpstr>
      <vt:lpstr>Sommaire</vt:lpstr>
      <vt:lpstr>Interférométrie Corrélative</vt:lpstr>
      <vt:lpstr>Interférométrie Corrélative</vt:lpstr>
      <vt:lpstr>Interférométrie Corrélative</vt:lpstr>
      <vt:lpstr>Interférométrie Corrélative</vt:lpstr>
      <vt:lpstr>Interférométrie Corrélative</vt:lpstr>
      <vt:lpstr>Interférométrie Corrélative</vt:lpstr>
      <vt:lpstr>Interférométrie Corrélative</vt:lpstr>
      <vt:lpstr>Interférométrie Corrélative</vt:lpstr>
      <vt:lpstr>Sommaire</vt:lpstr>
      <vt:lpstr>Interférométrie Corrélative</vt:lpstr>
      <vt:lpstr>Interférométrie Corrélative</vt:lpstr>
      <vt:lpstr>Interférométrie Corrélative</vt:lpstr>
      <vt:lpstr>Interférométrie Corrélative</vt:lpstr>
      <vt:lpstr>Interférométrie Corrélative</vt:lpstr>
      <vt:lpstr>Sommaire</vt:lpstr>
      <vt:lpstr>Récupérer info « n »</vt:lpstr>
      <vt:lpstr>Récupérer info « n »</vt:lpstr>
      <vt:lpstr>Récupérer info « n »</vt:lpstr>
      <vt:lpstr>Récupérer info « n »</vt:lpstr>
      <vt:lpstr>Interférométrie | Mesure réelle</vt:lpstr>
      <vt:lpstr>Sommaire</vt:lpstr>
      <vt:lpstr>Lentilles divergentes</vt:lpstr>
      <vt:lpstr>Sommaire</vt:lpstr>
      <vt:lpstr>Conclusion et perspectives</vt:lpstr>
      <vt:lpstr>Annexes</vt:lpstr>
      <vt:lpstr>Annexe | Interférométrie Corrélative</vt:lpstr>
      <vt:lpstr>Annexe | Interférométrie Corrélative</vt:lpstr>
      <vt:lpstr>Annexe | Interférométrie Corrélative</vt:lpstr>
      <vt:lpstr>Interférométrie | Mesure réelle</vt:lpstr>
      <vt:lpstr>Interférométrie | Mesure réelle</vt:lpstr>
      <vt:lpstr>Interférométrie | Mesure réelle</vt:lpstr>
      <vt:lpstr>Interférométrie | Mesure réelle</vt:lpstr>
      <vt:lpstr>Perspective SODA hybride</vt:lpstr>
      <vt:lpstr>Bibliographie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Julien HAREL</dc:creator>
  <cp:lastModifiedBy>Julien HAREL</cp:lastModifiedBy>
  <cp:revision>5091</cp:revision>
  <dcterms:created xsi:type="dcterms:W3CDTF">2021-10-19T12:17:42Z</dcterms:created>
  <dcterms:modified xsi:type="dcterms:W3CDTF">2023-03-03T13:54:48Z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463cba9-5f6c-478d-9329-7b2295e4e8ed_Enabled">
    <vt:lpwstr>true</vt:lpwstr>
  </property>
  <property fmtid="{D5CDD505-2E9C-101B-9397-08002B2CF9AE}" pid="3" name="MSIP_Label_e463cba9-5f6c-478d-9329-7b2295e4e8ed_SetDate">
    <vt:lpwstr>2021-11-15T08:57:20Z</vt:lpwstr>
  </property>
  <property fmtid="{D5CDD505-2E9C-101B-9397-08002B2CF9AE}" pid="4" name="MSIP_Label_e463cba9-5f6c-478d-9329-7b2295e4e8ed_Method">
    <vt:lpwstr>Standard</vt:lpwstr>
  </property>
  <property fmtid="{D5CDD505-2E9C-101B-9397-08002B2CF9AE}" pid="5" name="MSIP_Label_e463cba9-5f6c-478d-9329-7b2295e4e8ed_Name">
    <vt:lpwstr>All Employees_2</vt:lpwstr>
  </property>
  <property fmtid="{D5CDD505-2E9C-101B-9397-08002B2CF9AE}" pid="6" name="MSIP_Label_e463cba9-5f6c-478d-9329-7b2295e4e8ed_SiteId">
    <vt:lpwstr>33440fc6-b7c7-412c-bb73-0e70b0198d5a</vt:lpwstr>
  </property>
  <property fmtid="{D5CDD505-2E9C-101B-9397-08002B2CF9AE}" pid="7" name="MSIP_Label_e463cba9-5f6c-478d-9329-7b2295e4e8ed_ActionId">
    <vt:lpwstr>4db72665-b46b-43e5-bb55-671158d76523</vt:lpwstr>
  </property>
  <property fmtid="{D5CDD505-2E9C-101B-9397-08002B2CF9AE}" pid="8" name="MSIP_Label_e463cba9-5f6c-478d-9329-7b2295e4e8ed_ContentBits">
    <vt:lpwstr>0</vt:lpwstr>
  </property>
</Properties>
</file>