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notesMasterIdLst>
    <p:notesMasterId r:id="rId46"/>
  </p:notesMasterIdLst>
  <p:sldIdLst>
    <p:sldId id="256" r:id="rId2"/>
    <p:sldId id="1372" r:id="rId3"/>
    <p:sldId id="1390" r:id="rId4"/>
    <p:sldId id="1379" r:id="rId5"/>
    <p:sldId id="1380" r:id="rId6"/>
    <p:sldId id="1381" r:id="rId7"/>
    <p:sldId id="1382" r:id="rId8"/>
    <p:sldId id="1383" r:id="rId9"/>
    <p:sldId id="1384" r:id="rId10"/>
    <p:sldId id="1385" r:id="rId11"/>
    <p:sldId id="1386" r:id="rId12"/>
    <p:sldId id="1387" r:id="rId13"/>
    <p:sldId id="1388" r:id="rId14"/>
    <p:sldId id="1389" r:id="rId15"/>
    <p:sldId id="1408" r:id="rId16"/>
    <p:sldId id="1362" r:id="rId17"/>
    <p:sldId id="1363" r:id="rId18"/>
    <p:sldId id="1364" r:id="rId19"/>
    <p:sldId id="1400" r:id="rId20"/>
    <p:sldId id="1365" r:id="rId21"/>
    <p:sldId id="1366" r:id="rId22"/>
    <p:sldId id="1367" r:id="rId23"/>
    <p:sldId id="1368" r:id="rId24"/>
    <p:sldId id="1409" r:id="rId25"/>
    <p:sldId id="1394" r:id="rId26"/>
    <p:sldId id="1393" r:id="rId27"/>
    <p:sldId id="1392" r:id="rId28"/>
    <p:sldId id="1395" r:id="rId29"/>
    <p:sldId id="1396" r:id="rId30"/>
    <p:sldId id="1397" r:id="rId31"/>
    <p:sldId id="1398" r:id="rId32"/>
    <p:sldId id="1399" r:id="rId33"/>
    <p:sldId id="1403" r:id="rId34"/>
    <p:sldId id="1401" r:id="rId35"/>
    <p:sldId id="1402" r:id="rId36"/>
    <p:sldId id="1404" r:id="rId37"/>
    <p:sldId id="1405" r:id="rId38"/>
    <p:sldId id="1410" r:id="rId39"/>
    <p:sldId id="1007" r:id="rId40"/>
    <p:sldId id="941" r:id="rId41"/>
    <p:sldId id="1369" r:id="rId42"/>
    <p:sldId id="1411" r:id="rId43"/>
    <p:sldId id="1407" r:id="rId44"/>
    <p:sldId id="1406" r:id="rId4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108B0AB1-5330-4704-ABAC-1A499CF75CB6}">
          <p14:sldIdLst>
            <p14:sldId id="256"/>
            <p14:sldId id="1372"/>
            <p14:sldId id="1390"/>
            <p14:sldId id="1379"/>
            <p14:sldId id="1380"/>
            <p14:sldId id="1381"/>
            <p14:sldId id="1382"/>
            <p14:sldId id="1383"/>
            <p14:sldId id="1384"/>
            <p14:sldId id="1385"/>
            <p14:sldId id="1386"/>
            <p14:sldId id="1387"/>
            <p14:sldId id="1388"/>
            <p14:sldId id="1389"/>
            <p14:sldId id="1408"/>
            <p14:sldId id="1362"/>
            <p14:sldId id="1363"/>
            <p14:sldId id="1364"/>
            <p14:sldId id="1400"/>
            <p14:sldId id="1365"/>
            <p14:sldId id="1366"/>
            <p14:sldId id="1367"/>
            <p14:sldId id="1368"/>
            <p14:sldId id="1409"/>
            <p14:sldId id="1394"/>
            <p14:sldId id="1393"/>
            <p14:sldId id="1392"/>
            <p14:sldId id="1395"/>
            <p14:sldId id="1396"/>
            <p14:sldId id="1397"/>
            <p14:sldId id="1398"/>
            <p14:sldId id="1399"/>
            <p14:sldId id="1403"/>
            <p14:sldId id="1401"/>
            <p14:sldId id="1402"/>
            <p14:sldId id="1404"/>
            <p14:sldId id="1405"/>
            <p14:sldId id="1410"/>
            <p14:sldId id="1007"/>
            <p14:sldId id="941"/>
            <p14:sldId id="1369"/>
            <p14:sldId id="1411"/>
            <p14:sldId id="1407"/>
            <p14:sldId id="140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2DD929-C38B-45A6-962E-1EBA2791B302}" v="33" dt="2021-11-13T20:37:07.189"/>
    <p1510:client id="{4FCC9DA1-0AC8-B430-C1B0-F63788ADAB7C}" v="1075" dt="2021-10-20T14:57:57.038"/>
    <p1510:client id="{9CBFD04C-DA5D-1841-5F8C-03240EDEE029}" v="72" dt="2021-10-21T12:49:46.746"/>
    <p1510:client id="{BACED121-ADC4-46B2-8BE5-1BB218B792CD}" v="1642" dt="2021-10-19T15:23:54.314"/>
    <p1510:client id="{F12A16FE-4233-36E6-2273-9C9CC497A917}" v="277" dt="2021-10-21T08:00:37.492"/>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29" autoAdjust="0"/>
    <p:restoredTop sz="82810" autoAdjust="0"/>
  </p:normalViewPr>
  <p:slideViewPr>
    <p:cSldViewPr snapToGrid="0">
      <p:cViewPr varScale="1">
        <p:scale>
          <a:sx n="65" d="100"/>
          <a:sy n="65" d="100"/>
        </p:scale>
        <p:origin x="19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69" Type="http://schemas.microsoft.com/office/2015/10/relationships/revisionInfo" Target="revisionInfo.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2C3EA6-CC14-4455-B22E-ABD39BEAC96B}" type="datetimeFigureOut">
              <a:rPr lang="fr-FR"/>
              <a:t>08/09/2023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F20547-C34C-4519-8D6B-C40F75DA7DD4}" type="slidenum">
              <a:rPr lang="fr-FR"/>
              <a:t>‹N°›</a:t>
            </a:fld>
            <a:endParaRPr lang="fr-FR"/>
          </a:p>
        </p:txBody>
      </p:sp>
    </p:spTree>
    <p:extLst>
      <p:ext uri="{BB962C8B-B14F-4D97-AF65-F5344CB8AC3E}">
        <p14:creationId xmlns:p14="http://schemas.microsoft.com/office/powerpoint/2010/main" val="26107308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AF20547-C34C-4519-8D6B-C40F75DA7DD4}" type="slidenum">
              <a:rPr lang="fr-FR" smtClean="0"/>
              <a:t>1</a:t>
            </a:fld>
            <a:endParaRPr lang="fr-FR"/>
          </a:p>
        </p:txBody>
      </p:sp>
    </p:spTree>
    <p:extLst>
      <p:ext uri="{BB962C8B-B14F-4D97-AF65-F5344CB8AC3E}">
        <p14:creationId xmlns:p14="http://schemas.microsoft.com/office/powerpoint/2010/main" val="904266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800" dirty="0">
              <a:cs typeface="Calibri" panose="020F0502020204030204"/>
            </a:endParaRPr>
          </a:p>
        </p:txBody>
      </p:sp>
      <p:sp>
        <p:nvSpPr>
          <p:cNvPr id="4" name="Espace réservé du numéro de diapositive 3"/>
          <p:cNvSpPr>
            <a:spLocks noGrp="1"/>
          </p:cNvSpPr>
          <p:nvPr>
            <p:ph type="sldNum" sz="quarter" idx="5"/>
          </p:nvPr>
        </p:nvSpPr>
        <p:spPr/>
        <p:txBody>
          <a:bodyPr/>
          <a:lstStyle/>
          <a:p>
            <a:fld id="{9AF20547-C34C-4519-8D6B-C40F75DA7DD4}" type="slidenum">
              <a:rPr lang="fr-FR" smtClean="0"/>
              <a:t>10</a:t>
            </a:fld>
            <a:endParaRPr lang="fr-FR"/>
          </a:p>
        </p:txBody>
      </p:sp>
    </p:spTree>
    <p:extLst>
      <p:ext uri="{BB962C8B-B14F-4D97-AF65-F5344CB8AC3E}">
        <p14:creationId xmlns:p14="http://schemas.microsoft.com/office/powerpoint/2010/main" val="4141131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800" dirty="0">
              <a:cs typeface="Calibri" panose="020F0502020204030204"/>
            </a:endParaRPr>
          </a:p>
        </p:txBody>
      </p:sp>
      <p:sp>
        <p:nvSpPr>
          <p:cNvPr id="4" name="Espace réservé du numéro de diapositive 3"/>
          <p:cNvSpPr>
            <a:spLocks noGrp="1"/>
          </p:cNvSpPr>
          <p:nvPr>
            <p:ph type="sldNum" sz="quarter" idx="5"/>
          </p:nvPr>
        </p:nvSpPr>
        <p:spPr/>
        <p:txBody>
          <a:bodyPr/>
          <a:lstStyle/>
          <a:p>
            <a:fld id="{9AF20547-C34C-4519-8D6B-C40F75DA7DD4}" type="slidenum">
              <a:rPr lang="fr-FR" smtClean="0"/>
              <a:t>11</a:t>
            </a:fld>
            <a:endParaRPr lang="fr-FR"/>
          </a:p>
        </p:txBody>
      </p:sp>
    </p:spTree>
    <p:extLst>
      <p:ext uri="{BB962C8B-B14F-4D97-AF65-F5344CB8AC3E}">
        <p14:creationId xmlns:p14="http://schemas.microsoft.com/office/powerpoint/2010/main" val="1951155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0" dirty="0" err="1" smtClean="0">
                <a:cs typeface="Calibri" panose="020F0502020204030204"/>
              </a:rPr>
              <a:t>Simu</a:t>
            </a:r>
            <a:r>
              <a:rPr lang="fr-FR" sz="1800" b="0" dirty="0" smtClean="0">
                <a:cs typeface="Calibri" panose="020F0502020204030204"/>
              </a:rPr>
              <a:t> Arlon </a:t>
            </a:r>
            <a:r>
              <a:rPr lang="fr-FR" sz="1800" b="0" dirty="0" err="1" smtClean="0">
                <a:cs typeface="Calibri" panose="020F0502020204030204"/>
              </a:rPr>
              <a:t>Cuclad</a:t>
            </a:r>
            <a:r>
              <a:rPr lang="fr-FR" sz="1800" b="0" dirty="0" smtClean="0">
                <a:cs typeface="Calibri" panose="020F0502020204030204"/>
              </a:rPr>
              <a:t> </a:t>
            </a:r>
            <a:r>
              <a:rPr lang="fr-FR" sz="1800" b="0" dirty="0" err="1" smtClean="0">
                <a:cs typeface="Calibri" panose="020F0502020204030204"/>
              </a:rPr>
              <a:t>eps</a:t>
            </a:r>
            <a:r>
              <a:rPr lang="fr-FR" sz="1800" b="0" baseline="0" dirty="0" smtClean="0">
                <a:cs typeface="Calibri" panose="020F0502020204030204"/>
              </a:rPr>
              <a:t> 2,2</a:t>
            </a:r>
            <a:endParaRPr lang="fr-FR" sz="1800" b="0" dirty="0" smtClean="0">
              <a:cs typeface="Calibri" panose="020F0502020204030204"/>
            </a:endParaRPr>
          </a:p>
          <a:p>
            <a:endParaRPr lang="fr-FR" sz="1800" dirty="0">
              <a:cs typeface="Calibri" panose="020F0502020204030204"/>
            </a:endParaRPr>
          </a:p>
        </p:txBody>
      </p:sp>
      <p:sp>
        <p:nvSpPr>
          <p:cNvPr id="4" name="Espace réservé du numéro de diapositive 3"/>
          <p:cNvSpPr>
            <a:spLocks noGrp="1"/>
          </p:cNvSpPr>
          <p:nvPr>
            <p:ph type="sldNum" sz="quarter" idx="5"/>
          </p:nvPr>
        </p:nvSpPr>
        <p:spPr/>
        <p:txBody>
          <a:bodyPr/>
          <a:lstStyle/>
          <a:p>
            <a:fld id="{9AF20547-C34C-4519-8D6B-C40F75DA7DD4}" type="slidenum">
              <a:rPr lang="fr-FR" smtClean="0"/>
              <a:t>12</a:t>
            </a:fld>
            <a:endParaRPr lang="fr-FR"/>
          </a:p>
        </p:txBody>
      </p:sp>
    </p:spTree>
    <p:extLst>
      <p:ext uri="{BB962C8B-B14F-4D97-AF65-F5344CB8AC3E}">
        <p14:creationId xmlns:p14="http://schemas.microsoft.com/office/powerpoint/2010/main" val="1394972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800" dirty="0">
              <a:cs typeface="Calibri" panose="020F0502020204030204"/>
            </a:endParaRPr>
          </a:p>
        </p:txBody>
      </p:sp>
      <p:sp>
        <p:nvSpPr>
          <p:cNvPr id="4" name="Espace réservé du numéro de diapositive 3"/>
          <p:cNvSpPr>
            <a:spLocks noGrp="1"/>
          </p:cNvSpPr>
          <p:nvPr>
            <p:ph type="sldNum" sz="quarter" idx="5"/>
          </p:nvPr>
        </p:nvSpPr>
        <p:spPr/>
        <p:txBody>
          <a:bodyPr/>
          <a:lstStyle/>
          <a:p>
            <a:fld id="{9AF20547-C34C-4519-8D6B-C40F75DA7DD4}" type="slidenum">
              <a:rPr lang="fr-FR" smtClean="0"/>
              <a:t>13</a:t>
            </a:fld>
            <a:endParaRPr lang="fr-FR"/>
          </a:p>
        </p:txBody>
      </p:sp>
    </p:spTree>
    <p:extLst>
      <p:ext uri="{BB962C8B-B14F-4D97-AF65-F5344CB8AC3E}">
        <p14:creationId xmlns:p14="http://schemas.microsoft.com/office/powerpoint/2010/main" val="2652159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800" dirty="0">
              <a:cs typeface="Calibri" panose="020F0502020204030204"/>
            </a:endParaRPr>
          </a:p>
        </p:txBody>
      </p:sp>
      <p:sp>
        <p:nvSpPr>
          <p:cNvPr id="4" name="Espace réservé du numéro de diapositive 3"/>
          <p:cNvSpPr>
            <a:spLocks noGrp="1"/>
          </p:cNvSpPr>
          <p:nvPr>
            <p:ph type="sldNum" sz="quarter" idx="5"/>
          </p:nvPr>
        </p:nvSpPr>
        <p:spPr/>
        <p:txBody>
          <a:bodyPr/>
          <a:lstStyle/>
          <a:p>
            <a:fld id="{9AF20547-C34C-4519-8D6B-C40F75DA7DD4}" type="slidenum">
              <a:rPr lang="fr-FR" smtClean="0"/>
              <a:t>14</a:t>
            </a:fld>
            <a:endParaRPr lang="fr-FR"/>
          </a:p>
        </p:txBody>
      </p:sp>
    </p:spTree>
    <p:extLst>
      <p:ext uri="{BB962C8B-B14F-4D97-AF65-F5344CB8AC3E}">
        <p14:creationId xmlns:p14="http://schemas.microsoft.com/office/powerpoint/2010/main" val="11458507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AF20547-C34C-4519-8D6B-C40F75DA7DD4}" type="slidenum">
              <a:rPr lang="fr-FR" smtClean="0"/>
              <a:t>15</a:t>
            </a:fld>
            <a:endParaRPr lang="fr-FR"/>
          </a:p>
        </p:txBody>
      </p:sp>
    </p:spTree>
    <p:extLst>
      <p:ext uri="{BB962C8B-B14F-4D97-AF65-F5344CB8AC3E}">
        <p14:creationId xmlns:p14="http://schemas.microsoft.com/office/powerpoint/2010/main" val="1647487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smtClean="0">
                <a:cs typeface="Calibri" panose="020F0502020204030204"/>
              </a:rPr>
              <a:t>Homothétie *2,4</a:t>
            </a:r>
          </a:p>
          <a:p>
            <a:r>
              <a:rPr lang="fr-FR" sz="1800" b="1" dirty="0" smtClean="0">
                <a:cs typeface="Calibri" panose="020F0502020204030204"/>
              </a:rPr>
              <a:t>Plus</a:t>
            </a:r>
            <a:r>
              <a:rPr lang="fr-FR" sz="1800" b="1" baseline="0" dirty="0" smtClean="0">
                <a:cs typeface="Calibri" panose="020F0502020204030204"/>
              </a:rPr>
              <a:t> petite que AVA </a:t>
            </a:r>
            <a:r>
              <a:rPr lang="fr-FR" sz="1800" b="1" baseline="0" dirty="0" err="1" smtClean="0">
                <a:cs typeface="Calibri" panose="020F0502020204030204"/>
              </a:rPr>
              <a:t>cheby</a:t>
            </a:r>
            <a:r>
              <a:rPr lang="fr-FR" sz="1800" b="1" baseline="0" dirty="0" smtClean="0">
                <a:cs typeface="Calibri" panose="020F0502020204030204"/>
              </a:rPr>
              <a:t> </a:t>
            </a:r>
            <a:r>
              <a:rPr lang="fr-FR" sz="1800" baseline="0" dirty="0" smtClean="0">
                <a:cs typeface="Calibri" panose="020F0502020204030204"/>
              </a:rPr>
              <a:t>(95x100 ; </a:t>
            </a:r>
            <a:r>
              <a:rPr lang="fr-FR" sz="1800" baseline="0" dirty="0" err="1" smtClean="0">
                <a:cs typeface="Calibri" panose="020F0502020204030204"/>
              </a:rPr>
              <a:t>LxW</a:t>
            </a:r>
            <a:r>
              <a:rPr lang="fr-FR" sz="1800" baseline="0" dirty="0" smtClean="0">
                <a:cs typeface="Calibri" panose="020F0502020204030204"/>
              </a:rPr>
              <a:t>) !</a:t>
            </a:r>
            <a:endParaRPr lang="fr-FR" sz="1800" dirty="0" smtClean="0">
              <a:cs typeface="Calibri" panose="020F0502020204030204"/>
            </a:endParaRPr>
          </a:p>
          <a:p>
            <a:r>
              <a:rPr lang="fr-FR" sz="1800" dirty="0" smtClean="0">
                <a:cs typeface="Calibri" panose="020F0502020204030204"/>
              </a:rPr>
              <a:t>Largeur ligne</a:t>
            </a:r>
            <a:r>
              <a:rPr lang="fr-FR" sz="1800" baseline="0" dirty="0" smtClean="0">
                <a:cs typeface="Calibri" panose="020F0502020204030204"/>
              </a:rPr>
              <a:t> W=0,35mm : OK pour fabrication ? (peut augmenter si besoin)</a:t>
            </a:r>
            <a:endParaRPr lang="fr-FR" sz="1800" dirty="0">
              <a:cs typeface="Calibri" panose="020F0502020204030204"/>
            </a:endParaRPr>
          </a:p>
        </p:txBody>
      </p:sp>
      <p:sp>
        <p:nvSpPr>
          <p:cNvPr id="4" name="Espace réservé du numéro de diapositive 3"/>
          <p:cNvSpPr>
            <a:spLocks noGrp="1"/>
          </p:cNvSpPr>
          <p:nvPr>
            <p:ph type="sldNum" sz="quarter" idx="5"/>
          </p:nvPr>
        </p:nvSpPr>
        <p:spPr/>
        <p:txBody>
          <a:bodyPr/>
          <a:lstStyle/>
          <a:p>
            <a:fld id="{9AF20547-C34C-4519-8D6B-C40F75DA7DD4}" type="slidenum">
              <a:rPr lang="fr-FR" smtClean="0"/>
              <a:t>16</a:t>
            </a:fld>
            <a:endParaRPr lang="fr-FR"/>
          </a:p>
        </p:txBody>
      </p:sp>
    </p:spTree>
    <p:extLst>
      <p:ext uri="{BB962C8B-B14F-4D97-AF65-F5344CB8AC3E}">
        <p14:creationId xmlns:p14="http://schemas.microsoft.com/office/powerpoint/2010/main" val="674502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dirty="0" smtClean="0">
                <a:cs typeface="Calibri" panose="020F0502020204030204"/>
              </a:rPr>
              <a:t>Très peu d’antennes Vivaldi couplage si large bande et étant petite % </a:t>
            </a:r>
            <a:r>
              <a:rPr lang="el-GR" sz="1800" b="0" dirty="0" smtClean="0">
                <a:cs typeface="Calibri" panose="020F0502020204030204"/>
              </a:rPr>
              <a:t>λ</a:t>
            </a:r>
            <a:endParaRPr lang="fr-FR" sz="1800" b="0" dirty="0" smtClean="0">
              <a:cs typeface="Calibri" panose="020F0502020204030204"/>
            </a:endParaRPr>
          </a:p>
          <a:p>
            <a:r>
              <a:rPr lang="fr-FR" sz="1800" b="0" dirty="0" smtClean="0">
                <a:cs typeface="Calibri" panose="020F0502020204030204"/>
              </a:rPr>
              <a:t>Largeur bande 1:7,36 ?</a:t>
            </a:r>
            <a:endParaRPr lang="fr-FR" sz="1800" b="0" dirty="0">
              <a:cs typeface="Calibri" panose="020F0502020204030204"/>
            </a:endParaRPr>
          </a:p>
        </p:txBody>
      </p:sp>
      <p:sp>
        <p:nvSpPr>
          <p:cNvPr id="4" name="Espace réservé du numéro de diapositive 3"/>
          <p:cNvSpPr>
            <a:spLocks noGrp="1"/>
          </p:cNvSpPr>
          <p:nvPr>
            <p:ph type="sldNum" sz="quarter" idx="5"/>
          </p:nvPr>
        </p:nvSpPr>
        <p:spPr/>
        <p:txBody>
          <a:bodyPr/>
          <a:lstStyle/>
          <a:p>
            <a:fld id="{9AF20547-C34C-4519-8D6B-C40F75DA7DD4}" type="slidenum">
              <a:rPr lang="fr-FR" smtClean="0"/>
              <a:t>17</a:t>
            </a:fld>
            <a:endParaRPr lang="fr-FR"/>
          </a:p>
        </p:txBody>
      </p:sp>
    </p:spTree>
    <p:extLst>
      <p:ext uri="{BB962C8B-B14F-4D97-AF65-F5344CB8AC3E}">
        <p14:creationId xmlns:p14="http://schemas.microsoft.com/office/powerpoint/2010/main" val="2789854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800" b="0" dirty="0">
              <a:cs typeface="Calibri" panose="020F0502020204030204"/>
            </a:endParaRPr>
          </a:p>
        </p:txBody>
      </p:sp>
      <p:sp>
        <p:nvSpPr>
          <p:cNvPr id="4" name="Espace réservé du numéro de diapositive 3"/>
          <p:cNvSpPr>
            <a:spLocks noGrp="1"/>
          </p:cNvSpPr>
          <p:nvPr>
            <p:ph type="sldNum" sz="quarter" idx="5"/>
          </p:nvPr>
        </p:nvSpPr>
        <p:spPr/>
        <p:txBody>
          <a:bodyPr/>
          <a:lstStyle/>
          <a:p>
            <a:fld id="{9AF20547-C34C-4519-8D6B-C40F75DA7DD4}" type="slidenum">
              <a:rPr lang="fr-FR" smtClean="0"/>
              <a:t>18</a:t>
            </a:fld>
            <a:endParaRPr lang="fr-FR"/>
          </a:p>
        </p:txBody>
      </p:sp>
    </p:spTree>
    <p:extLst>
      <p:ext uri="{BB962C8B-B14F-4D97-AF65-F5344CB8AC3E}">
        <p14:creationId xmlns:p14="http://schemas.microsoft.com/office/powerpoint/2010/main" val="4327018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800" b="0" dirty="0">
              <a:cs typeface="Calibri" panose="020F0502020204030204"/>
            </a:endParaRPr>
          </a:p>
        </p:txBody>
      </p:sp>
      <p:sp>
        <p:nvSpPr>
          <p:cNvPr id="4" name="Espace réservé du numéro de diapositive 3"/>
          <p:cNvSpPr>
            <a:spLocks noGrp="1"/>
          </p:cNvSpPr>
          <p:nvPr>
            <p:ph type="sldNum" sz="quarter" idx="5"/>
          </p:nvPr>
        </p:nvSpPr>
        <p:spPr/>
        <p:txBody>
          <a:bodyPr/>
          <a:lstStyle/>
          <a:p>
            <a:fld id="{9AF20547-C34C-4519-8D6B-C40F75DA7DD4}" type="slidenum">
              <a:rPr lang="fr-FR" smtClean="0"/>
              <a:t>19</a:t>
            </a:fld>
            <a:endParaRPr lang="fr-FR"/>
          </a:p>
        </p:txBody>
      </p:sp>
    </p:spTree>
    <p:extLst>
      <p:ext uri="{BB962C8B-B14F-4D97-AF65-F5344CB8AC3E}">
        <p14:creationId xmlns:p14="http://schemas.microsoft.com/office/powerpoint/2010/main" val="2144513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AF20547-C34C-4519-8D6B-C40F75DA7DD4}" type="slidenum">
              <a:rPr lang="fr-FR" smtClean="0"/>
              <a:t>2</a:t>
            </a:fld>
            <a:endParaRPr lang="fr-FR"/>
          </a:p>
        </p:txBody>
      </p:sp>
    </p:spTree>
    <p:extLst>
      <p:ext uri="{BB962C8B-B14F-4D97-AF65-F5344CB8AC3E}">
        <p14:creationId xmlns:p14="http://schemas.microsoft.com/office/powerpoint/2010/main" val="1694362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800" b="0" dirty="0">
              <a:cs typeface="Calibri" panose="020F0502020204030204"/>
            </a:endParaRPr>
          </a:p>
        </p:txBody>
      </p:sp>
      <p:sp>
        <p:nvSpPr>
          <p:cNvPr id="4" name="Espace réservé du numéro de diapositive 3"/>
          <p:cNvSpPr>
            <a:spLocks noGrp="1"/>
          </p:cNvSpPr>
          <p:nvPr>
            <p:ph type="sldNum" sz="quarter" idx="5"/>
          </p:nvPr>
        </p:nvSpPr>
        <p:spPr/>
        <p:txBody>
          <a:bodyPr/>
          <a:lstStyle/>
          <a:p>
            <a:fld id="{9AF20547-C34C-4519-8D6B-C40F75DA7DD4}" type="slidenum">
              <a:rPr lang="fr-FR" smtClean="0"/>
              <a:t>20</a:t>
            </a:fld>
            <a:endParaRPr lang="fr-FR"/>
          </a:p>
        </p:txBody>
      </p:sp>
    </p:spTree>
    <p:extLst>
      <p:ext uri="{BB962C8B-B14F-4D97-AF65-F5344CB8AC3E}">
        <p14:creationId xmlns:p14="http://schemas.microsoft.com/office/powerpoint/2010/main" val="805456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smtClean="0">
                <a:cs typeface="Calibri" panose="020F0502020204030204"/>
              </a:rPr>
              <a:t>Directif à cause du </a:t>
            </a:r>
            <a:r>
              <a:rPr lang="fr-FR" sz="1800" b="1" dirty="0" err="1" smtClean="0">
                <a:cs typeface="Calibri" panose="020F0502020204030204"/>
              </a:rPr>
              <a:t>Pdm</a:t>
            </a:r>
            <a:r>
              <a:rPr lang="fr-FR" sz="1800" b="0" dirty="0" smtClean="0">
                <a:cs typeface="Calibri" panose="020F0502020204030204"/>
              </a:rPr>
              <a:t> (courants se propage vers le bas puis remonte selon </a:t>
            </a:r>
            <a:r>
              <a:rPr lang="fr-FR" sz="1800" b="0" dirty="0" err="1" smtClean="0">
                <a:cs typeface="Calibri" panose="020F0502020204030204"/>
              </a:rPr>
              <a:t>pdm</a:t>
            </a:r>
            <a:r>
              <a:rPr lang="fr-FR" sz="1800" b="0" dirty="0" smtClean="0">
                <a:cs typeface="Calibri" panose="020F0502020204030204"/>
              </a:rPr>
              <a:t>, crée</a:t>
            </a:r>
            <a:r>
              <a:rPr lang="fr-FR" sz="1800" b="0" baseline="0" dirty="0" smtClean="0">
                <a:cs typeface="Calibri" panose="020F0502020204030204"/>
              </a:rPr>
              <a:t> atténuation amplitude vers la courbure 3) </a:t>
            </a:r>
            <a:r>
              <a:rPr lang="fr-FR" sz="1800" b="1" dirty="0" smtClean="0">
                <a:cs typeface="Calibri" panose="020F0502020204030204"/>
              </a:rPr>
              <a:t>? Pk ouverture large à 5</a:t>
            </a:r>
            <a:r>
              <a:rPr lang="fr-FR" sz="1800" b="1" baseline="0" dirty="0" smtClean="0">
                <a:cs typeface="Calibri" panose="020F0502020204030204"/>
              </a:rPr>
              <a:t> et 6</a:t>
            </a:r>
            <a:r>
              <a:rPr lang="fr-FR" sz="1800" b="1" dirty="0" smtClean="0">
                <a:cs typeface="Calibri" panose="020F0502020204030204"/>
              </a:rPr>
              <a:t> GHz </a:t>
            </a:r>
            <a:r>
              <a:rPr lang="fr-FR" sz="1800" dirty="0" smtClean="0">
                <a:cs typeface="Calibri" panose="020F0502020204030204"/>
              </a:rPr>
              <a:t>(peu de changement sur</a:t>
            </a:r>
            <a:r>
              <a:rPr lang="fr-FR" sz="1800" baseline="0" dirty="0" smtClean="0">
                <a:cs typeface="Calibri" panose="020F0502020204030204"/>
              </a:rPr>
              <a:t> les courants) </a:t>
            </a:r>
            <a:r>
              <a:rPr lang="fr-FR" sz="1800" dirty="0" smtClean="0">
                <a:cs typeface="Calibri" panose="020F0502020204030204"/>
              </a:rPr>
              <a:t>?</a:t>
            </a:r>
          </a:p>
          <a:p>
            <a:r>
              <a:rPr lang="fr-FR" sz="1800" dirty="0" smtClean="0">
                <a:cs typeface="Calibri" panose="020F0502020204030204"/>
              </a:rPr>
              <a:t>Courbure Rexp1 fait </a:t>
            </a:r>
            <a:r>
              <a:rPr lang="fr-FR" sz="1800" dirty="0" err="1" smtClean="0">
                <a:cs typeface="Calibri" panose="020F0502020204030204"/>
              </a:rPr>
              <a:t>bcp</a:t>
            </a:r>
            <a:r>
              <a:rPr lang="fr-FR" sz="1800" dirty="0" smtClean="0">
                <a:cs typeface="Calibri" panose="020F0502020204030204"/>
              </a:rPr>
              <a:t> varier l’ouverture entre 10 et 20 GHz. (pas</a:t>
            </a:r>
            <a:r>
              <a:rPr lang="fr-FR" sz="1800" baseline="0" dirty="0" smtClean="0">
                <a:cs typeface="Calibri" panose="020F0502020204030204"/>
              </a:rPr>
              <a:t> </a:t>
            </a:r>
            <a:r>
              <a:rPr lang="fr-FR" sz="1800" baseline="0" dirty="0" err="1" smtClean="0">
                <a:cs typeface="Calibri" panose="020F0502020204030204"/>
              </a:rPr>
              <a:t>bcp</a:t>
            </a:r>
            <a:r>
              <a:rPr lang="fr-FR" sz="1800" baseline="0" dirty="0" smtClean="0">
                <a:cs typeface="Calibri" panose="020F0502020204030204"/>
              </a:rPr>
              <a:t> d’impact avant)</a:t>
            </a:r>
          </a:p>
        </p:txBody>
      </p:sp>
      <p:sp>
        <p:nvSpPr>
          <p:cNvPr id="4" name="Espace réservé du numéro de diapositive 3"/>
          <p:cNvSpPr>
            <a:spLocks noGrp="1"/>
          </p:cNvSpPr>
          <p:nvPr>
            <p:ph type="sldNum" sz="quarter" idx="5"/>
          </p:nvPr>
        </p:nvSpPr>
        <p:spPr/>
        <p:txBody>
          <a:bodyPr/>
          <a:lstStyle/>
          <a:p>
            <a:fld id="{9AF20547-C34C-4519-8D6B-C40F75DA7DD4}" type="slidenum">
              <a:rPr lang="fr-FR" smtClean="0"/>
              <a:t>21</a:t>
            </a:fld>
            <a:endParaRPr lang="fr-FR"/>
          </a:p>
        </p:txBody>
      </p:sp>
    </p:spTree>
    <p:extLst>
      <p:ext uri="{BB962C8B-B14F-4D97-AF65-F5344CB8AC3E}">
        <p14:creationId xmlns:p14="http://schemas.microsoft.com/office/powerpoint/2010/main" val="32019306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800" dirty="0">
              <a:cs typeface="Calibri" panose="020F0502020204030204"/>
            </a:endParaRPr>
          </a:p>
        </p:txBody>
      </p:sp>
      <p:sp>
        <p:nvSpPr>
          <p:cNvPr id="4" name="Espace réservé du numéro de diapositive 3"/>
          <p:cNvSpPr>
            <a:spLocks noGrp="1"/>
          </p:cNvSpPr>
          <p:nvPr>
            <p:ph type="sldNum" sz="quarter" idx="5"/>
          </p:nvPr>
        </p:nvSpPr>
        <p:spPr/>
        <p:txBody>
          <a:bodyPr/>
          <a:lstStyle/>
          <a:p>
            <a:fld id="{9AF20547-C34C-4519-8D6B-C40F75DA7DD4}" type="slidenum">
              <a:rPr lang="fr-FR" smtClean="0"/>
              <a:t>22</a:t>
            </a:fld>
            <a:endParaRPr lang="fr-FR"/>
          </a:p>
        </p:txBody>
      </p:sp>
    </p:spTree>
    <p:extLst>
      <p:ext uri="{BB962C8B-B14F-4D97-AF65-F5344CB8AC3E}">
        <p14:creationId xmlns:p14="http://schemas.microsoft.com/office/powerpoint/2010/main" val="6393735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dirty="0" smtClean="0">
                <a:cs typeface="Calibri" panose="020F0502020204030204"/>
              </a:rPr>
              <a:t>360/71 = 5,07 =&gt; 6 panneaux min</a:t>
            </a:r>
            <a:endParaRPr lang="fr-FR" sz="1800" b="0" dirty="0">
              <a:cs typeface="Calibri" panose="020F0502020204030204"/>
            </a:endParaRPr>
          </a:p>
        </p:txBody>
      </p:sp>
      <p:sp>
        <p:nvSpPr>
          <p:cNvPr id="4" name="Espace réservé du numéro de diapositive 3"/>
          <p:cNvSpPr>
            <a:spLocks noGrp="1"/>
          </p:cNvSpPr>
          <p:nvPr>
            <p:ph type="sldNum" sz="quarter" idx="5"/>
          </p:nvPr>
        </p:nvSpPr>
        <p:spPr/>
        <p:txBody>
          <a:bodyPr/>
          <a:lstStyle/>
          <a:p>
            <a:fld id="{9AF20547-C34C-4519-8D6B-C40F75DA7DD4}" type="slidenum">
              <a:rPr lang="fr-FR" smtClean="0"/>
              <a:t>23</a:t>
            </a:fld>
            <a:endParaRPr lang="fr-FR"/>
          </a:p>
        </p:txBody>
      </p:sp>
    </p:spTree>
    <p:extLst>
      <p:ext uri="{BB962C8B-B14F-4D97-AF65-F5344CB8AC3E}">
        <p14:creationId xmlns:p14="http://schemas.microsoft.com/office/powerpoint/2010/main" val="21581242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AF20547-C34C-4519-8D6B-C40F75DA7DD4}" type="slidenum">
              <a:rPr lang="fr-FR" smtClean="0"/>
              <a:t>24</a:t>
            </a:fld>
            <a:endParaRPr lang="fr-FR"/>
          </a:p>
        </p:txBody>
      </p:sp>
    </p:spTree>
    <p:extLst>
      <p:ext uri="{BB962C8B-B14F-4D97-AF65-F5344CB8AC3E}">
        <p14:creationId xmlns:p14="http://schemas.microsoft.com/office/powerpoint/2010/main" val="2921905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smtClean="0">
                <a:cs typeface="Calibri" panose="020F0502020204030204"/>
              </a:rPr>
              <a:t>La</a:t>
            </a:r>
            <a:r>
              <a:rPr lang="fr-FR" sz="1800" baseline="0" dirty="0" smtClean="0">
                <a:cs typeface="Calibri" panose="020F0502020204030204"/>
              </a:rPr>
              <a:t> fente s’arrête au niveau de la ligne </a:t>
            </a:r>
            <a:r>
              <a:rPr lang="fr-FR" sz="1800" baseline="0" dirty="0" err="1" smtClean="0">
                <a:cs typeface="Calibri" panose="020F0502020204030204"/>
              </a:rPr>
              <a:t>feeding</a:t>
            </a:r>
            <a:r>
              <a:rPr lang="fr-FR" sz="1800" baseline="0" dirty="0" smtClean="0">
                <a:cs typeface="Calibri" panose="020F0502020204030204"/>
              </a:rPr>
              <a:t> pour polar H ; un peu avant pour polar V (sinon les cuivre se touchent). Le décalage est prit en compte dans la position du </a:t>
            </a:r>
            <a:r>
              <a:rPr lang="fr-FR" sz="1800" baseline="0" dirty="0" err="1" smtClean="0">
                <a:cs typeface="Calibri" panose="020F0502020204030204"/>
              </a:rPr>
              <a:t>feed</a:t>
            </a:r>
            <a:r>
              <a:rPr lang="fr-FR" sz="1800" baseline="0" dirty="0" smtClean="0">
                <a:cs typeface="Calibri" panose="020F0502020204030204"/>
              </a:rPr>
              <a:t> de polar V (0,35+0,5=0,85mm entre les 2 lignes)</a:t>
            </a:r>
          </a:p>
          <a:p>
            <a:r>
              <a:rPr lang="fr-FR" sz="1800" baseline="0" dirty="0" smtClean="0">
                <a:cs typeface="Calibri" panose="020F0502020204030204"/>
              </a:rPr>
              <a:t>La ligne reliant le </a:t>
            </a:r>
            <a:r>
              <a:rPr lang="fr-FR" sz="1800" baseline="0" dirty="0" err="1" smtClean="0">
                <a:cs typeface="Calibri" panose="020F0502020204030204"/>
              </a:rPr>
              <a:t>pdm</a:t>
            </a:r>
            <a:r>
              <a:rPr lang="fr-FR" sz="1800" baseline="0" dirty="0" smtClean="0">
                <a:cs typeface="Calibri" panose="020F0502020204030204"/>
              </a:rPr>
              <a:t> de la polar H est sur le </a:t>
            </a:r>
            <a:r>
              <a:rPr lang="fr-FR" sz="1800" baseline="0" dirty="0" err="1" smtClean="0">
                <a:cs typeface="Calibri" panose="020F0502020204030204"/>
              </a:rPr>
              <a:t>dielec</a:t>
            </a:r>
            <a:r>
              <a:rPr lang="fr-FR" sz="1800" baseline="0" dirty="0" smtClean="0">
                <a:cs typeface="Calibri" panose="020F0502020204030204"/>
              </a:rPr>
              <a:t>.</a:t>
            </a:r>
            <a:endParaRPr lang="fr-FR" sz="1800" dirty="0">
              <a:cs typeface="Calibri" panose="020F0502020204030204"/>
            </a:endParaRPr>
          </a:p>
        </p:txBody>
      </p:sp>
      <p:sp>
        <p:nvSpPr>
          <p:cNvPr id="4" name="Espace réservé du numéro de diapositive 3"/>
          <p:cNvSpPr>
            <a:spLocks noGrp="1"/>
          </p:cNvSpPr>
          <p:nvPr>
            <p:ph type="sldNum" sz="quarter" idx="5"/>
          </p:nvPr>
        </p:nvSpPr>
        <p:spPr/>
        <p:txBody>
          <a:bodyPr/>
          <a:lstStyle/>
          <a:p>
            <a:fld id="{9AF20547-C34C-4519-8D6B-C40F75DA7DD4}" type="slidenum">
              <a:rPr lang="fr-FR" smtClean="0"/>
              <a:t>25</a:t>
            </a:fld>
            <a:endParaRPr lang="fr-FR"/>
          </a:p>
        </p:txBody>
      </p:sp>
    </p:spTree>
    <p:extLst>
      <p:ext uri="{BB962C8B-B14F-4D97-AF65-F5344CB8AC3E}">
        <p14:creationId xmlns:p14="http://schemas.microsoft.com/office/powerpoint/2010/main" val="19326398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smtClean="0">
                <a:cs typeface="Calibri" panose="020F0502020204030204"/>
              </a:rPr>
              <a:t>La</a:t>
            </a:r>
            <a:r>
              <a:rPr lang="fr-FR" sz="1800" baseline="0" dirty="0" smtClean="0">
                <a:cs typeface="Calibri" panose="020F0502020204030204"/>
              </a:rPr>
              <a:t> fente s’arrête au niveau de la ligne </a:t>
            </a:r>
            <a:r>
              <a:rPr lang="fr-FR" sz="1800" baseline="0" dirty="0" err="1" smtClean="0">
                <a:cs typeface="Calibri" panose="020F0502020204030204"/>
              </a:rPr>
              <a:t>feeding</a:t>
            </a:r>
            <a:r>
              <a:rPr lang="fr-FR" sz="1800" baseline="0" dirty="0" smtClean="0">
                <a:cs typeface="Calibri" panose="020F0502020204030204"/>
              </a:rPr>
              <a:t> pour polar H ; un peu avant pour polar V (sinon les cuivre se touchent). Le décalage est prit en compte dans la position du </a:t>
            </a:r>
            <a:r>
              <a:rPr lang="fr-FR" sz="1800" baseline="0" dirty="0" err="1" smtClean="0">
                <a:cs typeface="Calibri" panose="020F0502020204030204"/>
              </a:rPr>
              <a:t>feed</a:t>
            </a:r>
            <a:r>
              <a:rPr lang="fr-FR" sz="1800" baseline="0" dirty="0" smtClean="0">
                <a:cs typeface="Calibri" panose="020F0502020204030204"/>
              </a:rPr>
              <a:t> de polar V (0,35+0,5=0,85mm entre les 2 lignes)</a:t>
            </a:r>
          </a:p>
          <a:p>
            <a:r>
              <a:rPr lang="fr-FR" sz="1800" baseline="0" dirty="0" smtClean="0">
                <a:cs typeface="Calibri" panose="020F0502020204030204"/>
              </a:rPr>
              <a:t>Ligne </a:t>
            </a:r>
            <a:r>
              <a:rPr lang="fr-FR" sz="1800" baseline="0" dirty="0" err="1" smtClean="0">
                <a:cs typeface="Calibri" panose="020F0502020204030204"/>
              </a:rPr>
              <a:t>feed</a:t>
            </a:r>
            <a:r>
              <a:rPr lang="fr-FR" sz="1800" baseline="0" dirty="0" smtClean="0">
                <a:cs typeface="Calibri" panose="020F0502020204030204"/>
              </a:rPr>
              <a:t> Polar V sera 0,5mm au dessus de ligne </a:t>
            </a:r>
            <a:r>
              <a:rPr lang="fr-FR" sz="1800" baseline="0" dirty="0" err="1" smtClean="0">
                <a:cs typeface="Calibri" panose="020F0502020204030204"/>
              </a:rPr>
              <a:t>feed</a:t>
            </a:r>
            <a:r>
              <a:rPr lang="fr-FR" sz="1800" baseline="0" dirty="0" smtClean="0">
                <a:cs typeface="Calibri" panose="020F0502020204030204"/>
              </a:rPr>
              <a:t> polar H</a:t>
            </a:r>
          </a:p>
          <a:p>
            <a:r>
              <a:rPr lang="fr-FR" sz="1800" baseline="0" dirty="0" smtClean="0">
                <a:cs typeface="Calibri" panose="020F0502020204030204"/>
              </a:rPr>
              <a:t>La ligne reliant le </a:t>
            </a:r>
            <a:r>
              <a:rPr lang="fr-FR" sz="1800" baseline="0" dirty="0" err="1" smtClean="0">
                <a:cs typeface="Calibri" panose="020F0502020204030204"/>
              </a:rPr>
              <a:t>pdm</a:t>
            </a:r>
            <a:r>
              <a:rPr lang="fr-FR" sz="1800" baseline="0" dirty="0" smtClean="0">
                <a:cs typeface="Calibri" panose="020F0502020204030204"/>
              </a:rPr>
              <a:t> de la polar H est sur le </a:t>
            </a:r>
            <a:r>
              <a:rPr lang="fr-FR" sz="1800" baseline="0" dirty="0" err="1" smtClean="0">
                <a:cs typeface="Calibri" panose="020F0502020204030204"/>
              </a:rPr>
              <a:t>dielec</a:t>
            </a:r>
            <a:r>
              <a:rPr lang="fr-FR" sz="1800" baseline="0" dirty="0" smtClean="0">
                <a:cs typeface="Calibri" panose="020F0502020204030204"/>
              </a:rPr>
              <a:t>.</a:t>
            </a:r>
            <a:endParaRPr lang="fr-FR" sz="1800" dirty="0">
              <a:cs typeface="Calibri" panose="020F0502020204030204"/>
            </a:endParaRPr>
          </a:p>
        </p:txBody>
      </p:sp>
      <p:sp>
        <p:nvSpPr>
          <p:cNvPr id="4" name="Espace réservé du numéro de diapositive 3"/>
          <p:cNvSpPr>
            <a:spLocks noGrp="1"/>
          </p:cNvSpPr>
          <p:nvPr>
            <p:ph type="sldNum" sz="quarter" idx="5"/>
          </p:nvPr>
        </p:nvSpPr>
        <p:spPr/>
        <p:txBody>
          <a:bodyPr/>
          <a:lstStyle/>
          <a:p>
            <a:fld id="{9AF20547-C34C-4519-8D6B-C40F75DA7DD4}" type="slidenum">
              <a:rPr lang="fr-FR" smtClean="0"/>
              <a:t>26</a:t>
            </a:fld>
            <a:endParaRPr lang="fr-FR"/>
          </a:p>
        </p:txBody>
      </p:sp>
    </p:spTree>
    <p:extLst>
      <p:ext uri="{BB962C8B-B14F-4D97-AF65-F5344CB8AC3E}">
        <p14:creationId xmlns:p14="http://schemas.microsoft.com/office/powerpoint/2010/main" val="1154026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aseline="0" dirty="0" smtClean="0">
                <a:cs typeface="Calibri" panose="020F0502020204030204"/>
              </a:rPr>
              <a:t>La ligne reliant le </a:t>
            </a:r>
            <a:r>
              <a:rPr lang="fr-FR" sz="1800" baseline="0" dirty="0" err="1" smtClean="0">
                <a:cs typeface="Calibri" panose="020F0502020204030204"/>
              </a:rPr>
              <a:t>pdm</a:t>
            </a:r>
            <a:r>
              <a:rPr lang="fr-FR" sz="1800" baseline="0" dirty="0" smtClean="0">
                <a:cs typeface="Calibri" panose="020F0502020204030204"/>
              </a:rPr>
              <a:t> de la polar H est sur le </a:t>
            </a:r>
            <a:r>
              <a:rPr lang="fr-FR" sz="1800" baseline="0" dirty="0" err="1" smtClean="0">
                <a:cs typeface="Calibri" panose="020F0502020204030204"/>
              </a:rPr>
              <a:t>dielec</a:t>
            </a:r>
            <a:r>
              <a:rPr lang="fr-FR" sz="1800" baseline="0" dirty="0" smtClean="0">
                <a:cs typeface="Calibri" panose="020F0502020204030204"/>
              </a:rPr>
              <a:t>.</a:t>
            </a:r>
          </a:p>
          <a:p>
            <a:r>
              <a:rPr lang="fr-FR" sz="1800" baseline="0" dirty="0" smtClean="0">
                <a:cs typeface="Calibri" panose="020F0502020204030204"/>
              </a:rPr>
              <a:t>Léger espacement cuivre-fente pour éviter que les cuivres se touchent</a:t>
            </a:r>
            <a:endParaRPr lang="fr-FR" sz="1800" dirty="0">
              <a:cs typeface="Calibri" panose="020F0502020204030204"/>
            </a:endParaRPr>
          </a:p>
        </p:txBody>
      </p:sp>
      <p:sp>
        <p:nvSpPr>
          <p:cNvPr id="4" name="Espace réservé du numéro de diapositive 3"/>
          <p:cNvSpPr>
            <a:spLocks noGrp="1"/>
          </p:cNvSpPr>
          <p:nvPr>
            <p:ph type="sldNum" sz="quarter" idx="5"/>
          </p:nvPr>
        </p:nvSpPr>
        <p:spPr/>
        <p:txBody>
          <a:bodyPr/>
          <a:lstStyle/>
          <a:p>
            <a:fld id="{9AF20547-C34C-4519-8D6B-C40F75DA7DD4}" type="slidenum">
              <a:rPr lang="fr-FR" smtClean="0"/>
              <a:t>27</a:t>
            </a:fld>
            <a:endParaRPr lang="fr-FR"/>
          </a:p>
        </p:txBody>
      </p:sp>
    </p:spTree>
    <p:extLst>
      <p:ext uri="{BB962C8B-B14F-4D97-AF65-F5344CB8AC3E}">
        <p14:creationId xmlns:p14="http://schemas.microsoft.com/office/powerpoint/2010/main" val="41397883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smtClean="0">
                <a:cs typeface="Calibri" panose="020F0502020204030204"/>
              </a:rPr>
              <a:t>0,5mm entre top</a:t>
            </a:r>
            <a:r>
              <a:rPr lang="fr-FR" sz="1800" baseline="0" dirty="0" smtClean="0">
                <a:cs typeface="Calibri" panose="020F0502020204030204"/>
              </a:rPr>
              <a:t> ligne H et bot ligne V</a:t>
            </a:r>
          </a:p>
          <a:p>
            <a:r>
              <a:rPr lang="fr-FR" sz="1800" baseline="0" dirty="0" smtClean="0">
                <a:cs typeface="Calibri" panose="020F0502020204030204"/>
              </a:rPr>
              <a:t>En tout : largeur ligne </a:t>
            </a:r>
            <a:r>
              <a:rPr lang="fr-FR" sz="1800" baseline="0" dirty="0" err="1" smtClean="0">
                <a:cs typeface="Calibri" panose="020F0502020204030204"/>
              </a:rPr>
              <a:t>feed</a:t>
            </a:r>
            <a:r>
              <a:rPr lang="fr-FR" sz="1800" baseline="0" dirty="0" smtClean="0">
                <a:cs typeface="Calibri" panose="020F0502020204030204"/>
              </a:rPr>
              <a:t> (0,35mm) + 0,5mm = 0,85mm de hauteur de + pour </a:t>
            </a:r>
            <a:r>
              <a:rPr lang="fr-FR" sz="1800" baseline="0" dirty="0" err="1" smtClean="0">
                <a:cs typeface="Calibri" panose="020F0502020204030204"/>
              </a:rPr>
              <a:t>vivaldi</a:t>
            </a:r>
            <a:r>
              <a:rPr lang="fr-FR" sz="1800" baseline="0" dirty="0" smtClean="0">
                <a:cs typeface="Calibri" panose="020F0502020204030204"/>
              </a:rPr>
              <a:t> V</a:t>
            </a:r>
            <a:endParaRPr lang="fr-FR" sz="1800" dirty="0">
              <a:cs typeface="Calibri" panose="020F0502020204030204"/>
            </a:endParaRPr>
          </a:p>
        </p:txBody>
      </p:sp>
      <p:sp>
        <p:nvSpPr>
          <p:cNvPr id="4" name="Espace réservé du numéro de diapositive 3"/>
          <p:cNvSpPr>
            <a:spLocks noGrp="1"/>
          </p:cNvSpPr>
          <p:nvPr>
            <p:ph type="sldNum" sz="quarter" idx="5"/>
          </p:nvPr>
        </p:nvSpPr>
        <p:spPr/>
        <p:txBody>
          <a:bodyPr/>
          <a:lstStyle/>
          <a:p>
            <a:fld id="{9AF20547-C34C-4519-8D6B-C40F75DA7DD4}" type="slidenum">
              <a:rPr lang="fr-FR" smtClean="0"/>
              <a:t>28</a:t>
            </a:fld>
            <a:endParaRPr lang="fr-FR"/>
          </a:p>
        </p:txBody>
      </p:sp>
    </p:spTree>
    <p:extLst>
      <p:ext uri="{BB962C8B-B14F-4D97-AF65-F5344CB8AC3E}">
        <p14:creationId xmlns:p14="http://schemas.microsoft.com/office/powerpoint/2010/main" val="13355108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err="1" smtClean="0">
                <a:cs typeface="Calibri" panose="020F0502020204030204"/>
              </a:rPr>
              <a:t>Pe</a:t>
            </a:r>
            <a:r>
              <a:rPr lang="fr-FR" sz="1800" dirty="0" smtClean="0">
                <a:cs typeface="Calibri" panose="020F0502020204030204"/>
              </a:rPr>
              <a:t> besoin d’espacer encore + le</a:t>
            </a:r>
            <a:r>
              <a:rPr lang="fr-FR" sz="1800" baseline="0" dirty="0" smtClean="0">
                <a:cs typeface="Calibri" panose="020F0502020204030204"/>
              </a:rPr>
              <a:t> cuivre de la fente de la </a:t>
            </a:r>
            <a:r>
              <a:rPr lang="fr-FR" sz="1800" baseline="0" dirty="0" err="1" smtClean="0">
                <a:cs typeface="Calibri" panose="020F0502020204030204"/>
              </a:rPr>
              <a:t>vivaldi</a:t>
            </a:r>
            <a:r>
              <a:rPr lang="fr-FR" sz="1800" baseline="0" dirty="0" smtClean="0">
                <a:cs typeface="Calibri" panose="020F0502020204030204"/>
              </a:rPr>
              <a:t> H pour pas qu’il y ait de contact ohmique entre les 2 antennes.</a:t>
            </a:r>
            <a:endParaRPr lang="fr-FR" sz="1800" dirty="0">
              <a:cs typeface="Calibri" panose="020F0502020204030204"/>
            </a:endParaRPr>
          </a:p>
        </p:txBody>
      </p:sp>
      <p:sp>
        <p:nvSpPr>
          <p:cNvPr id="4" name="Espace réservé du numéro de diapositive 3"/>
          <p:cNvSpPr>
            <a:spLocks noGrp="1"/>
          </p:cNvSpPr>
          <p:nvPr>
            <p:ph type="sldNum" sz="quarter" idx="5"/>
          </p:nvPr>
        </p:nvSpPr>
        <p:spPr/>
        <p:txBody>
          <a:bodyPr/>
          <a:lstStyle/>
          <a:p>
            <a:fld id="{9AF20547-C34C-4519-8D6B-C40F75DA7DD4}" type="slidenum">
              <a:rPr lang="fr-FR" smtClean="0"/>
              <a:t>29</a:t>
            </a:fld>
            <a:endParaRPr lang="fr-FR"/>
          </a:p>
        </p:txBody>
      </p:sp>
    </p:spTree>
    <p:extLst>
      <p:ext uri="{BB962C8B-B14F-4D97-AF65-F5344CB8AC3E}">
        <p14:creationId xmlns:p14="http://schemas.microsoft.com/office/powerpoint/2010/main" val="37915054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smtClean="0">
                <a:cs typeface="Calibri" panose="020F0502020204030204"/>
              </a:rPr>
              <a:t>En remesurant</a:t>
            </a:r>
            <a:r>
              <a:rPr lang="fr-FR" sz="1800" baseline="0" dirty="0" smtClean="0">
                <a:cs typeface="Calibri" panose="020F0502020204030204"/>
              </a:rPr>
              <a:t> 1 mois après les 2 cas ont prit +0,5cm (dilatation sur PET)</a:t>
            </a:r>
          </a:p>
          <a:p>
            <a:r>
              <a:rPr lang="fr-FR" sz="1800" baseline="0" dirty="0" smtClean="0">
                <a:cs typeface="Calibri" panose="020F0502020204030204"/>
              </a:rPr>
              <a:t>Difficultés à bien onduler D5N10 même avec presse</a:t>
            </a:r>
          </a:p>
          <a:p>
            <a:r>
              <a:rPr lang="fr-FR" sz="1800" baseline="0" dirty="0" smtClean="0">
                <a:cs typeface="Calibri" panose="020F0502020204030204"/>
              </a:rPr>
              <a:t>La longueur (selon y) des ondulations sur les moules est de 5cm.</a:t>
            </a:r>
          </a:p>
          <a:p>
            <a:r>
              <a:rPr lang="fr-FR" sz="1800" baseline="0" dirty="0" smtClean="0">
                <a:cs typeface="Calibri" panose="020F0502020204030204"/>
              </a:rPr>
              <a:t>Sur les antennes après les ondulations, la partie ondulée est à ≈6cm (donc perd un peu + de 1cm)</a:t>
            </a:r>
            <a:endParaRPr lang="fr-FR" sz="1800" dirty="0">
              <a:cs typeface="Calibri" panose="020F0502020204030204"/>
            </a:endParaRPr>
          </a:p>
        </p:txBody>
      </p:sp>
      <p:sp>
        <p:nvSpPr>
          <p:cNvPr id="4" name="Espace réservé du numéro de diapositive 3"/>
          <p:cNvSpPr>
            <a:spLocks noGrp="1"/>
          </p:cNvSpPr>
          <p:nvPr>
            <p:ph type="sldNum" sz="quarter" idx="5"/>
          </p:nvPr>
        </p:nvSpPr>
        <p:spPr/>
        <p:txBody>
          <a:bodyPr/>
          <a:lstStyle/>
          <a:p>
            <a:fld id="{9AF20547-C34C-4519-8D6B-C40F75DA7DD4}" type="slidenum">
              <a:rPr lang="fr-FR" smtClean="0"/>
              <a:t>3</a:t>
            </a:fld>
            <a:endParaRPr lang="fr-FR"/>
          </a:p>
        </p:txBody>
      </p:sp>
    </p:spTree>
    <p:extLst>
      <p:ext uri="{BB962C8B-B14F-4D97-AF65-F5344CB8AC3E}">
        <p14:creationId xmlns:p14="http://schemas.microsoft.com/office/powerpoint/2010/main" val="35114627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smtClean="0">
                <a:cs typeface="Calibri" panose="020F0502020204030204"/>
              </a:rPr>
              <a:t>Port 2 = polar V</a:t>
            </a:r>
          </a:p>
          <a:p>
            <a:r>
              <a:rPr lang="fr-FR" sz="1800" dirty="0" smtClean="0">
                <a:cs typeface="Calibri" panose="020F0502020204030204"/>
              </a:rPr>
              <a:t>L’antenne V</a:t>
            </a:r>
            <a:r>
              <a:rPr lang="fr-FR" sz="1800" baseline="0" dirty="0" smtClean="0">
                <a:cs typeface="Calibri" panose="020F0502020204030204"/>
              </a:rPr>
              <a:t> seule à un meilleur S11 </a:t>
            </a:r>
            <a:r>
              <a:rPr lang="fr-FR" sz="1800" baseline="0" dirty="0" smtClean="0">
                <a:cs typeface="Calibri" panose="020F0502020204030204"/>
                <a:sym typeface="Wingdings" panose="05000000000000000000" pitchFamily="2" charset="2"/>
              </a:rPr>
              <a:t> différence dû à la mise en double polar.</a:t>
            </a:r>
            <a:endParaRPr lang="fr-FR" sz="1800" dirty="0">
              <a:cs typeface="Calibri" panose="020F0502020204030204"/>
            </a:endParaRPr>
          </a:p>
        </p:txBody>
      </p:sp>
      <p:sp>
        <p:nvSpPr>
          <p:cNvPr id="4" name="Espace réservé du numéro de diapositive 3"/>
          <p:cNvSpPr>
            <a:spLocks noGrp="1"/>
          </p:cNvSpPr>
          <p:nvPr>
            <p:ph type="sldNum" sz="quarter" idx="5"/>
          </p:nvPr>
        </p:nvSpPr>
        <p:spPr/>
        <p:txBody>
          <a:bodyPr/>
          <a:lstStyle/>
          <a:p>
            <a:fld id="{9AF20547-C34C-4519-8D6B-C40F75DA7DD4}" type="slidenum">
              <a:rPr lang="fr-FR" smtClean="0"/>
              <a:t>30</a:t>
            </a:fld>
            <a:endParaRPr lang="fr-FR"/>
          </a:p>
        </p:txBody>
      </p:sp>
    </p:spTree>
    <p:extLst>
      <p:ext uri="{BB962C8B-B14F-4D97-AF65-F5344CB8AC3E}">
        <p14:creationId xmlns:p14="http://schemas.microsoft.com/office/powerpoint/2010/main" val="10869759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err="1" smtClean="0">
                <a:cs typeface="Calibri" panose="020F0502020204030204"/>
              </a:rPr>
              <a:t>Ant</a:t>
            </a:r>
            <a:r>
              <a:rPr lang="fr-FR" sz="1800" dirty="0" smtClean="0">
                <a:cs typeface="Calibri" panose="020F0502020204030204"/>
              </a:rPr>
              <a:t> H seul : entre 1,5 et 7,1 </a:t>
            </a:r>
            <a:r>
              <a:rPr lang="fr-FR" sz="1800" dirty="0" err="1" smtClean="0">
                <a:cs typeface="Calibri" panose="020F0502020204030204"/>
              </a:rPr>
              <a:t>dBi</a:t>
            </a:r>
            <a:endParaRPr lang="fr-FR" sz="1800" dirty="0">
              <a:cs typeface="Calibri" panose="020F0502020204030204"/>
            </a:endParaRPr>
          </a:p>
        </p:txBody>
      </p:sp>
      <p:sp>
        <p:nvSpPr>
          <p:cNvPr id="4" name="Espace réservé du numéro de diapositive 3"/>
          <p:cNvSpPr>
            <a:spLocks noGrp="1"/>
          </p:cNvSpPr>
          <p:nvPr>
            <p:ph type="sldNum" sz="quarter" idx="5"/>
          </p:nvPr>
        </p:nvSpPr>
        <p:spPr/>
        <p:txBody>
          <a:bodyPr/>
          <a:lstStyle/>
          <a:p>
            <a:fld id="{9AF20547-C34C-4519-8D6B-C40F75DA7DD4}" type="slidenum">
              <a:rPr lang="fr-FR" smtClean="0"/>
              <a:t>31</a:t>
            </a:fld>
            <a:endParaRPr lang="fr-FR"/>
          </a:p>
        </p:txBody>
      </p:sp>
    </p:spTree>
    <p:extLst>
      <p:ext uri="{BB962C8B-B14F-4D97-AF65-F5344CB8AC3E}">
        <p14:creationId xmlns:p14="http://schemas.microsoft.com/office/powerpoint/2010/main" val="8506115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smtClean="0">
                <a:cs typeface="Calibri" panose="020F0502020204030204"/>
              </a:rPr>
              <a:t>Cross en</a:t>
            </a:r>
            <a:r>
              <a:rPr lang="fr-FR" sz="1800" baseline="0" dirty="0" smtClean="0">
                <a:cs typeface="Calibri" panose="020F0502020204030204"/>
              </a:rPr>
              <a:t> élévation déjà élevée sur </a:t>
            </a:r>
            <a:r>
              <a:rPr lang="fr-FR" sz="1800" baseline="0" dirty="0" err="1" smtClean="0">
                <a:cs typeface="Calibri" panose="020F0502020204030204"/>
              </a:rPr>
              <a:t>ant</a:t>
            </a:r>
            <a:r>
              <a:rPr lang="fr-FR" sz="1800" baseline="0" dirty="0" smtClean="0">
                <a:cs typeface="Calibri" panose="020F0502020204030204"/>
              </a:rPr>
              <a:t> seule</a:t>
            </a:r>
            <a:endParaRPr lang="fr-FR" sz="1800" dirty="0">
              <a:cs typeface="Calibri" panose="020F0502020204030204"/>
            </a:endParaRPr>
          </a:p>
        </p:txBody>
      </p:sp>
      <p:sp>
        <p:nvSpPr>
          <p:cNvPr id="4" name="Espace réservé du numéro de diapositive 3"/>
          <p:cNvSpPr>
            <a:spLocks noGrp="1"/>
          </p:cNvSpPr>
          <p:nvPr>
            <p:ph type="sldNum" sz="quarter" idx="5"/>
          </p:nvPr>
        </p:nvSpPr>
        <p:spPr/>
        <p:txBody>
          <a:bodyPr/>
          <a:lstStyle/>
          <a:p>
            <a:fld id="{9AF20547-C34C-4519-8D6B-C40F75DA7DD4}" type="slidenum">
              <a:rPr lang="fr-FR" smtClean="0"/>
              <a:t>32</a:t>
            </a:fld>
            <a:endParaRPr lang="fr-FR"/>
          </a:p>
        </p:txBody>
      </p:sp>
    </p:spTree>
    <p:extLst>
      <p:ext uri="{BB962C8B-B14F-4D97-AF65-F5344CB8AC3E}">
        <p14:creationId xmlns:p14="http://schemas.microsoft.com/office/powerpoint/2010/main" val="36614304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smtClean="0">
                <a:cs typeface="Calibri" panose="020F0502020204030204"/>
              </a:rPr>
              <a:t>Ouverture</a:t>
            </a:r>
            <a:r>
              <a:rPr lang="fr-FR" sz="1800" baseline="0" dirty="0" smtClean="0">
                <a:cs typeface="Calibri" panose="020F0502020204030204"/>
              </a:rPr>
              <a:t> similaire entre les 2 ports (pas exactement pareil vers 6 </a:t>
            </a:r>
            <a:r>
              <a:rPr lang="fr-FR" sz="1800" baseline="0" dirty="0" err="1" smtClean="0">
                <a:cs typeface="Calibri" panose="020F0502020204030204"/>
              </a:rPr>
              <a:t>Ghz</a:t>
            </a:r>
            <a:r>
              <a:rPr lang="fr-FR" sz="1800" baseline="0" dirty="0" smtClean="0">
                <a:cs typeface="Calibri" panose="020F0502020204030204"/>
              </a:rPr>
              <a:t>)</a:t>
            </a:r>
            <a:endParaRPr lang="fr-FR" sz="1800" dirty="0">
              <a:cs typeface="Calibri" panose="020F0502020204030204"/>
            </a:endParaRPr>
          </a:p>
        </p:txBody>
      </p:sp>
      <p:sp>
        <p:nvSpPr>
          <p:cNvPr id="4" name="Espace réservé du numéro de diapositive 3"/>
          <p:cNvSpPr>
            <a:spLocks noGrp="1"/>
          </p:cNvSpPr>
          <p:nvPr>
            <p:ph type="sldNum" sz="quarter" idx="5"/>
          </p:nvPr>
        </p:nvSpPr>
        <p:spPr/>
        <p:txBody>
          <a:bodyPr/>
          <a:lstStyle/>
          <a:p>
            <a:fld id="{9AF20547-C34C-4519-8D6B-C40F75DA7DD4}" type="slidenum">
              <a:rPr lang="fr-FR" smtClean="0"/>
              <a:t>33</a:t>
            </a:fld>
            <a:endParaRPr lang="fr-FR"/>
          </a:p>
        </p:txBody>
      </p:sp>
    </p:spTree>
    <p:extLst>
      <p:ext uri="{BB962C8B-B14F-4D97-AF65-F5344CB8AC3E}">
        <p14:creationId xmlns:p14="http://schemas.microsoft.com/office/powerpoint/2010/main" val="15562070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aseline="0" dirty="0" smtClean="0">
                <a:cs typeface="Calibri" panose="020F0502020204030204"/>
              </a:rPr>
              <a:t>Devient élévation pour polar V</a:t>
            </a:r>
          </a:p>
          <a:p>
            <a:r>
              <a:rPr lang="fr-FR" sz="1800" baseline="0" dirty="0" smtClean="0">
                <a:cs typeface="Calibri" panose="020F0502020204030204"/>
              </a:rPr>
              <a:t>Dépointé vers la droite ici</a:t>
            </a:r>
          </a:p>
        </p:txBody>
      </p:sp>
      <p:sp>
        <p:nvSpPr>
          <p:cNvPr id="4" name="Espace réservé du numéro de diapositive 3"/>
          <p:cNvSpPr>
            <a:spLocks noGrp="1"/>
          </p:cNvSpPr>
          <p:nvPr>
            <p:ph type="sldNum" sz="quarter" idx="5"/>
          </p:nvPr>
        </p:nvSpPr>
        <p:spPr/>
        <p:txBody>
          <a:bodyPr/>
          <a:lstStyle/>
          <a:p>
            <a:fld id="{9AF20547-C34C-4519-8D6B-C40F75DA7DD4}" type="slidenum">
              <a:rPr lang="fr-FR" smtClean="0"/>
              <a:t>34</a:t>
            </a:fld>
            <a:endParaRPr lang="fr-FR"/>
          </a:p>
        </p:txBody>
      </p:sp>
    </p:spTree>
    <p:extLst>
      <p:ext uri="{BB962C8B-B14F-4D97-AF65-F5344CB8AC3E}">
        <p14:creationId xmlns:p14="http://schemas.microsoft.com/office/powerpoint/2010/main" val="21719851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smtClean="0">
                <a:cs typeface="Calibri" panose="020F0502020204030204"/>
              </a:rPr>
              <a:t>Devient azimut polar  V !</a:t>
            </a:r>
          </a:p>
          <a:p>
            <a:r>
              <a:rPr lang="fr-FR" sz="1800" b="0" dirty="0" smtClean="0">
                <a:cs typeface="Calibri" panose="020F0502020204030204"/>
              </a:rPr>
              <a:t>En pratique il y aura la plaque métallique + absorbant derrière donc pas trop un problème ? Pb</a:t>
            </a:r>
            <a:r>
              <a:rPr lang="fr-FR" sz="1800" b="0" baseline="0" dirty="0" smtClean="0">
                <a:cs typeface="Calibri" panose="020F0502020204030204"/>
              </a:rPr>
              <a:t> pour couplage entre antennes ?</a:t>
            </a:r>
            <a:endParaRPr lang="fr-FR" sz="1800" b="0" dirty="0">
              <a:cs typeface="Calibri" panose="020F0502020204030204"/>
            </a:endParaRPr>
          </a:p>
        </p:txBody>
      </p:sp>
      <p:sp>
        <p:nvSpPr>
          <p:cNvPr id="4" name="Espace réservé du numéro de diapositive 3"/>
          <p:cNvSpPr>
            <a:spLocks noGrp="1"/>
          </p:cNvSpPr>
          <p:nvPr>
            <p:ph type="sldNum" sz="quarter" idx="5"/>
          </p:nvPr>
        </p:nvSpPr>
        <p:spPr/>
        <p:txBody>
          <a:bodyPr/>
          <a:lstStyle/>
          <a:p>
            <a:fld id="{9AF20547-C34C-4519-8D6B-C40F75DA7DD4}" type="slidenum">
              <a:rPr lang="fr-FR" smtClean="0"/>
              <a:t>35</a:t>
            </a:fld>
            <a:endParaRPr lang="fr-FR"/>
          </a:p>
        </p:txBody>
      </p:sp>
    </p:spTree>
    <p:extLst>
      <p:ext uri="{BB962C8B-B14F-4D97-AF65-F5344CB8AC3E}">
        <p14:creationId xmlns:p14="http://schemas.microsoft.com/office/powerpoint/2010/main" val="34154363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aseline="0" dirty="0" smtClean="0">
                <a:cs typeface="Calibri" panose="020F0502020204030204"/>
              </a:rPr>
              <a:t>Cross polar encore + élevée (2dB d’écart) pour polar V</a:t>
            </a:r>
          </a:p>
        </p:txBody>
      </p:sp>
      <p:sp>
        <p:nvSpPr>
          <p:cNvPr id="4" name="Espace réservé du numéro de diapositive 3"/>
          <p:cNvSpPr>
            <a:spLocks noGrp="1"/>
          </p:cNvSpPr>
          <p:nvPr>
            <p:ph type="sldNum" sz="quarter" idx="5"/>
          </p:nvPr>
        </p:nvSpPr>
        <p:spPr/>
        <p:txBody>
          <a:bodyPr/>
          <a:lstStyle/>
          <a:p>
            <a:fld id="{9AF20547-C34C-4519-8D6B-C40F75DA7DD4}" type="slidenum">
              <a:rPr lang="fr-FR" smtClean="0"/>
              <a:t>36</a:t>
            </a:fld>
            <a:endParaRPr lang="fr-FR"/>
          </a:p>
        </p:txBody>
      </p:sp>
    </p:spTree>
    <p:extLst>
      <p:ext uri="{BB962C8B-B14F-4D97-AF65-F5344CB8AC3E}">
        <p14:creationId xmlns:p14="http://schemas.microsoft.com/office/powerpoint/2010/main" val="39017552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dirty="0" smtClean="0">
                <a:cs typeface="Calibri" panose="020F0502020204030204"/>
              </a:rPr>
              <a:t>Dépointage peut poser </a:t>
            </a:r>
            <a:r>
              <a:rPr lang="fr-FR" sz="1800" b="0" dirty="0" err="1" smtClean="0">
                <a:cs typeface="Calibri" panose="020F0502020204030204"/>
              </a:rPr>
              <a:t>pb</a:t>
            </a:r>
            <a:r>
              <a:rPr lang="fr-FR" sz="1800" b="0" dirty="0" smtClean="0">
                <a:cs typeface="Calibri" panose="020F0502020204030204"/>
              </a:rPr>
              <a:t> si tangage/vague donc antenne ne voit pas au loin</a:t>
            </a:r>
            <a:r>
              <a:rPr lang="fr-FR" sz="1800" b="0" baseline="0" dirty="0" smtClean="0">
                <a:cs typeface="Calibri" panose="020F0502020204030204"/>
              </a:rPr>
              <a:t>.</a:t>
            </a:r>
          </a:p>
          <a:p>
            <a:r>
              <a:rPr lang="fr-FR" sz="1800" b="0" baseline="0" smtClean="0">
                <a:cs typeface="Calibri" panose="020F0502020204030204"/>
              </a:rPr>
              <a:t>Pb si </a:t>
            </a:r>
            <a:r>
              <a:rPr lang="fr-FR" sz="1800" b="0" baseline="0" dirty="0" smtClean="0">
                <a:cs typeface="Calibri" panose="020F0502020204030204"/>
              </a:rPr>
              <a:t>rayonne vers le bas </a:t>
            </a:r>
            <a:r>
              <a:rPr lang="fr-FR" sz="1800" b="0" baseline="0" smtClean="0">
                <a:cs typeface="Calibri" panose="020F0502020204030204"/>
              </a:rPr>
              <a:t>de bateau ?</a:t>
            </a:r>
            <a:endParaRPr lang="fr-FR" sz="1800" b="0" dirty="0">
              <a:cs typeface="Calibri" panose="020F0502020204030204"/>
            </a:endParaRPr>
          </a:p>
        </p:txBody>
      </p:sp>
      <p:sp>
        <p:nvSpPr>
          <p:cNvPr id="4" name="Espace réservé du numéro de diapositive 3"/>
          <p:cNvSpPr>
            <a:spLocks noGrp="1"/>
          </p:cNvSpPr>
          <p:nvPr>
            <p:ph type="sldNum" sz="quarter" idx="5"/>
          </p:nvPr>
        </p:nvSpPr>
        <p:spPr/>
        <p:txBody>
          <a:bodyPr/>
          <a:lstStyle/>
          <a:p>
            <a:fld id="{9AF20547-C34C-4519-8D6B-C40F75DA7DD4}" type="slidenum">
              <a:rPr lang="fr-FR" smtClean="0"/>
              <a:t>37</a:t>
            </a:fld>
            <a:endParaRPr lang="fr-FR"/>
          </a:p>
        </p:txBody>
      </p:sp>
    </p:spTree>
    <p:extLst>
      <p:ext uri="{BB962C8B-B14F-4D97-AF65-F5344CB8AC3E}">
        <p14:creationId xmlns:p14="http://schemas.microsoft.com/office/powerpoint/2010/main" val="32760762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AF20547-C34C-4519-8D6B-C40F75DA7DD4}" type="slidenum">
              <a:rPr lang="fr-FR" smtClean="0"/>
              <a:t>38</a:t>
            </a:fld>
            <a:endParaRPr lang="fr-FR"/>
          </a:p>
        </p:txBody>
      </p:sp>
    </p:spTree>
    <p:extLst>
      <p:ext uri="{BB962C8B-B14F-4D97-AF65-F5344CB8AC3E}">
        <p14:creationId xmlns:p14="http://schemas.microsoft.com/office/powerpoint/2010/main" val="33674695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800" dirty="0">
              <a:cs typeface="Calibri" panose="020F0502020204030204"/>
            </a:endParaRPr>
          </a:p>
        </p:txBody>
      </p:sp>
      <p:sp>
        <p:nvSpPr>
          <p:cNvPr id="4" name="Espace réservé du numéro de diapositive 3"/>
          <p:cNvSpPr>
            <a:spLocks noGrp="1"/>
          </p:cNvSpPr>
          <p:nvPr>
            <p:ph type="sldNum" sz="quarter" idx="5"/>
          </p:nvPr>
        </p:nvSpPr>
        <p:spPr/>
        <p:txBody>
          <a:bodyPr/>
          <a:lstStyle/>
          <a:p>
            <a:fld id="{9AF20547-C34C-4519-8D6B-C40F75DA7DD4}" type="slidenum">
              <a:rPr lang="fr-FR" smtClean="0"/>
              <a:t>39</a:t>
            </a:fld>
            <a:endParaRPr lang="fr-FR"/>
          </a:p>
        </p:txBody>
      </p:sp>
    </p:spTree>
    <p:extLst>
      <p:ext uri="{BB962C8B-B14F-4D97-AF65-F5344CB8AC3E}">
        <p14:creationId xmlns:p14="http://schemas.microsoft.com/office/powerpoint/2010/main" val="3943153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smtClean="0">
                <a:cs typeface="Calibri" panose="020F0502020204030204"/>
              </a:rPr>
              <a:t>légèrement + différent</a:t>
            </a:r>
            <a:r>
              <a:rPr lang="fr-FR" sz="1800" baseline="0" dirty="0" smtClean="0">
                <a:cs typeface="Calibri" panose="020F0502020204030204"/>
              </a:rPr>
              <a:t> pour sinus amorti</a:t>
            </a:r>
            <a:endParaRPr lang="fr-FR" sz="1800" dirty="0">
              <a:cs typeface="Calibri" panose="020F0502020204030204"/>
            </a:endParaRPr>
          </a:p>
        </p:txBody>
      </p:sp>
      <p:sp>
        <p:nvSpPr>
          <p:cNvPr id="4" name="Espace réservé du numéro de diapositive 3"/>
          <p:cNvSpPr>
            <a:spLocks noGrp="1"/>
          </p:cNvSpPr>
          <p:nvPr>
            <p:ph type="sldNum" sz="quarter" idx="5"/>
          </p:nvPr>
        </p:nvSpPr>
        <p:spPr/>
        <p:txBody>
          <a:bodyPr/>
          <a:lstStyle/>
          <a:p>
            <a:fld id="{9AF20547-C34C-4519-8D6B-C40F75DA7DD4}" type="slidenum">
              <a:rPr lang="fr-FR" smtClean="0"/>
              <a:t>4</a:t>
            </a:fld>
            <a:endParaRPr lang="fr-FR"/>
          </a:p>
        </p:txBody>
      </p:sp>
    </p:spTree>
    <p:extLst>
      <p:ext uri="{BB962C8B-B14F-4D97-AF65-F5344CB8AC3E}">
        <p14:creationId xmlns:p14="http://schemas.microsoft.com/office/powerpoint/2010/main" val="21275734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800" dirty="0">
              <a:cs typeface="Calibri" panose="020F0502020204030204"/>
            </a:endParaRPr>
          </a:p>
        </p:txBody>
      </p:sp>
      <p:sp>
        <p:nvSpPr>
          <p:cNvPr id="4" name="Espace réservé du numéro de diapositive 3"/>
          <p:cNvSpPr>
            <a:spLocks noGrp="1"/>
          </p:cNvSpPr>
          <p:nvPr>
            <p:ph type="sldNum" sz="quarter" idx="5"/>
          </p:nvPr>
        </p:nvSpPr>
        <p:spPr/>
        <p:txBody>
          <a:bodyPr/>
          <a:lstStyle/>
          <a:p>
            <a:fld id="{9AF20547-C34C-4519-8D6B-C40F75DA7DD4}" type="slidenum">
              <a:rPr lang="fr-FR" smtClean="0"/>
              <a:t>40</a:t>
            </a:fld>
            <a:endParaRPr lang="fr-FR"/>
          </a:p>
        </p:txBody>
      </p:sp>
    </p:spTree>
    <p:extLst>
      <p:ext uri="{BB962C8B-B14F-4D97-AF65-F5344CB8AC3E}">
        <p14:creationId xmlns:p14="http://schemas.microsoft.com/office/powerpoint/2010/main" val="9810650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dirty="0" smtClean="0">
                <a:cs typeface="Calibri" panose="020F0502020204030204"/>
              </a:rPr>
              <a:t>Pk différent selon y ? </a:t>
            </a:r>
            <a:r>
              <a:rPr lang="fr-FR" sz="1800" b="0" smtClean="0">
                <a:cs typeface="Calibri" panose="020F0502020204030204"/>
              </a:rPr>
              <a:t>Couplage ?</a:t>
            </a:r>
            <a:endParaRPr lang="fr-FR" sz="1800" b="0" dirty="0" smtClean="0">
              <a:cs typeface="Calibri" panose="020F0502020204030204"/>
            </a:endParaRPr>
          </a:p>
        </p:txBody>
      </p:sp>
      <p:sp>
        <p:nvSpPr>
          <p:cNvPr id="4" name="Espace réservé du numéro de diapositive 3"/>
          <p:cNvSpPr>
            <a:spLocks noGrp="1"/>
          </p:cNvSpPr>
          <p:nvPr>
            <p:ph type="sldNum" sz="quarter" idx="5"/>
          </p:nvPr>
        </p:nvSpPr>
        <p:spPr/>
        <p:txBody>
          <a:bodyPr/>
          <a:lstStyle/>
          <a:p>
            <a:fld id="{9AF20547-C34C-4519-8D6B-C40F75DA7DD4}" type="slidenum">
              <a:rPr lang="fr-FR" smtClean="0"/>
              <a:t>41</a:t>
            </a:fld>
            <a:endParaRPr lang="fr-FR"/>
          </a:p>
        </p:txBody>
      </p:sp>
    </p:spTree>
    <p:extLst>
      <p:ext uri="{BB962C8B-B14F-4D97-AF65-F5344CB8AC3E}">
        <p14:creationId xmlns:p14="http://schemas.microsoft.com/office/powerpoint/2010/main" val="26641151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dirty="0" smtClean="0">
                <a:cs typeface="Calibri" panose="020F0502020204030204"/>
              </a:rPr>
              <a:t>Encore</a:t>
            </a:r>
            <a:r>
              <a:rPr lang="fr-FR" sz="1800" b="0" baseline="0" dirty="0" smtClean="0">
                <a:cs typeface="Calibri" panose="020F0502020204030204"/>
              </a:rPr>
              <a:t> + directif à 3 GHz</a:t>
            </a:r>
            <a:endParaRPr lang="fr-FR" sz="1800" b="0" dirty="0" smtClean="0">
              <a:cs typeface="Calibri" panose="020F0502020204030204"/>
            </a:endParaRPr>
          </a:p>
        </p:txBody>
      </p:sp>
      <p:sp>
        <p:nvSpPr>
          <p:cNvPr id="4" name="Espace réservé du numéro de diapositive 3"/>
          <p:cNvSpPr>
            <a:spLocks noGrp="1"/>
          </p:cNvSpPr>
          <p:nvPr>
            <p:ph type="sldNum" sz="quarter" idx="5"/>
          </p:nvPr>
        </p:nvSpPr>
        <p:spPr/>
        <p:txBody>
          <a:bodyPr/>
          <a:lstStyle/>
          <a:p>
            <a:fld id="{9AF20547-C34C-4519-8D6B-C40F75DA7DD4}" type="slidenum">
              <a:rPr lang="fr-FR" smtClean="0"/>
              <a:t>42</a:t>
            </a:fld>
            <a:endParaRPr lang="fr-FR"/>
          </a:p>
        </p:txBody>
      </p:sp>
    </p:spTree>
    <p:extLst>
      <p:ext uri="{BB962C8B-B14F-4D97-AF65-F5344CB8AC3E}">
        <p14:creationId xmlns:p14="http://schemas.microsoft.com/office/powerpoint/2010/main" val="38972010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dirty="0" smtClean="0">
                <a:cs typeface="Calibri" panose="020F0502020204030204"/>
              </a:rPr>
              <a:t>Composante tangentielle</a:t>
            </a:r>
          </a:p>
          <a:p>
            <a:r>
              <a:rPr lang="fr-FR" sz="1200" kern="1200" dirty="0" smtClean="0">
                <a:solidFill>
                  <a:schemeClr val="tx1"/>
                </a:solidFill>
                <a:effectLst/>
                <a:latin typeface="+mn-lt"/>
                <a:ea typeface="+mn-ea"/>
                <a:cs typeface="+mn-cs"/>
              </a:rPr>
              <a:t>à 4 GHz la majeur partie de l’énergie se propage selon les bras principaux puis va continuer vers bras secondaires (rentrer dedans). Une petite partie de l’énergie se propage au début dans les bras secondaires avec la ligne de </a:t>
            </a:r>
            <a:r>
              <a:rPr lang="fr-FR" sz="1200" kern="1200" dirty="0" err="1" smtClean="0">
                <a:solidFill>
                  <a:schemeClr val="tx1"/>
                </a:solidFill>
                <a:effectLst/>
                <a:latin typeface="+mn-lt"/>
                <a:ea typeface="+mn-ea"/>
                <a:cs typeface="+mn-cs"/>
              </a:rPr>
              <a:t>feeding</a:t>
            </a:r>
            <a:r>
              <a:rPr lang="fr-FR" sz="1200" kern="1200" dirty="0" smtClean="0">
                <a:solidFill>
                  <a:schemeClr val="tx1"/>
                </a:solidFill>
                <a:effectLst/>
                <a:latin typeface="+mn-lt"/>
                <a:ea typeface="+mn-ea"/>
                <a:cs typeface="+mn-cs"/>
              </a:rPr>
              <a:t> et sont a priori destructives entre elles.</a:t>
            </a:r>
            <a:br>
              <a:rPr lang="fr-FR" sz="1200" kern="1200" dirty="0" smtClean="0">
                <a:solidFill>
                  <a:schemeClr val="tx1"/>
                </a:solidFill>
                <a:effectLst/>
                <a:latin typeface="+mn-lt"/>
                <a:ea typeface="+mn-ea"/>
                <a:cs typeface="+mn-cs"/>
              </a:rPr>
            </a:br>
            <a:r>
              <a:rPr lang="fr-FR" sz="1200" kern="1200" dirty="0" smtClean="0">
                <a:solidFill>
                  <a:schemeClr val="tx1"/>
                </a:solidFill>
                <a:effectLst/>
                <a:latin typeface="+mn-lt"/>
                <a:ea typeface="+mn-ea"/>
                <a:cs typeface="+mn-cs"/>
              </a:rPr>
              <a:t>A 6 GHz, on remarque qu’il y a plus de champ dans les bras secondaires à droite, et qu’il y a une </a:t>
            </a:r>
            <a:r>
              <a:rPr lang="fr-FR" sz="1200" kern="1200" dirty="0" err="1" smtClean="0">
                <a:solidFill>
                  <a:schemeClr val="tx1"/>
                </a:solidFill>
                <a:effectLst/>
                <a:latin typeface="+mn-lt"/>
                <a:ea typeface="+mn-ea"/>
                <a:cs typeface="+mn-cs"/>
              </a:rPr>
              <a:t>dyssimétrie</a:t>
            </a:r>
            <a:r>
              <a:rPr lang="fr-FR" sz="1200" kern="1200" dirty="0" smtClean="0">
                <a:solidFill>
                  <a:schemeClr val="tx1"/>
                </a:solidFill>
                <a:effectLst/>
                <a:latin typeface="+mn-lt"/>
                <a:ea typeface="+mn-ea"/>
                <a:cs typeface="+mn-cs"/>
              </a:rPr>
              <a:t> au niveau du rayonnement car à droite il y a une onde destructive tandis qu’à gauche le champs est moins affecté. Au final cette onde destructive n’affecte pas </a:t>
            </a:r>
            <a:r>
              <a:rPr lang="fr-FR" sz="1200" kern="1200" dirty="0" err="1" smtClean="0">
                <a:solidFill>
                  <a:schemeClr val="tx1"/>
                </a:solidFill>
                <a:effectLst/>
                <a:latin typeface="+mn-lt"/>
                <a:ea typeface="+mn-ea"/>
                <a:cs typeface="+mn-cs"/>
              </a:rPr>
              <a:t>bcp</a:t>
            </a:r>
            <a:r>
              <a:rPr lang="fr-FR" sz="1200" kern="1200" dirty="0" smtClean="0">
                <a:solidFill>
                  <a:schemeClr val="tx1"/>
                </a:solidFill>
                <a:effectLst/>
                <a:latin typeface="+mn-lt"/>
                <a:ea typeface="+mn-ea"/>
                <a:cs typeface="+mn-cs"/>
              </a:rPr>
              <a:t> le rayonnement à droite (amplitude légèrement plus faible mais en rayon arrière). On peut remarquer cependant que le rayon à gauche ne change pas </a:t>
            </a:r>
            <a:r>
              <a:rPr lang="fr-FR" sz="1200" kern="1200" dirty="0" err="1" smtClean="0">
                <a:solidFill>
                  <a:schemeClr val="tx1"/>
                </a:solidFill>
                <a:effectLst/>
                <a:latin typeface="+mn-lt"/>
                <a:ea typeface="+mn-ea"/>
                <a:cs typeface="+mn-cs"/>
              </a:rPr>
              <a:t>bcp</a:t>
            </a:r>
            <a:r>
              <a:rPr lang="fr-FR" sz="1200" kern="1200" dirty="0" smtClean="0">
                <a:solidFill>
                  <a:schemeClr val="tx1"/>
                </a:solidFill>
                <a:effectLst/>
                <a:latin typeface="+mn-lt"/>
                <a:ea typeface="+mn-ea"/>
                <a:cs typeface="+mn-cs"/>
              </a:rPr>
              <a:t> entre 4 et 6GHz (légèrement plus large à 6 GHz), tandis que la différence est nette à droite.</a:t>
            </a:r>
            <a:endParaRPr lang="fr-FR" sz="1800" b="0" dirty="0" smtClean="0">
              <a:cs typeface="Calibri" panose="020F0502020204030204"/>
            </a:endParaRPr>
          </a:p>
        </p:txBody>
      </p:sp>
      <p:sp>
        <p:nvSpPr>
          <p:cNvPr id="4" name="Espace réservé du numéro de diapositive 3"/>
          <p:cNvSpPr>
            <a:spLocks noGrp="1"/>
          </p:cNvSpPr>
          <p:nvPr>
            <p:ph type="sldNum" sz="quarter" idx="5"/>
          </p:nvPr>
        </p:nvSpPr>
        <p:spPr/>
        <p:txBody>
          <a:bodyPr/>
          <a:lstStyle/>
          <a:p>
            <a:fld id="{9AF20547-C34C-4519-8D6B-C40F75DA7DD4}" type="slidenum">
              <a:rPr lang="fr-FR" smtClean="0"/>
              <a:t>43</a:t>
            </a:fld>
            <a:endParaRPr lang="fr-FR"/>
          </a:p>
        </p:txBody>
      </p:sp>
    </p:spTree>
    <p:extLst>
      <p:ext uri="{BB962C8B-B14F-4D97-AF65-F5344CB8AC3E}">
        <p14:creationId xmlns:p14="http://schemas.microsoft.com/office/powerpoint/2010/main" val="1056708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dirty="0" smtClean="0">
                <a:cs typeface="Calibri" panose="020F0502020204030204"/>
              </a:rPr>
              <a:t>Attention avec calibration on</a:t>
            </a:r>
            <a:r>
              <a:rPr lang="fr-FR" sz="1800" b="0" baseline="0" dirty="0" smtClean="0">
                <a:cs typeface="Calibri" panose="020F0502020204030204"/>
              </a:rPr>
              <a:t> a </a:t>
            </a:r>
            <a:r>
              <a:rPr lang="fr-FR" sz="1800" b="1" baseline="0" dirty="0" smtClean="0">
                <a:cs typeface="Calibri" panose="020F0502020204030204"/>
              </a:rPr>
              <a:t>pas les mêmes pics de corrélation </a:t>
            </a:r>
            <a:r>
              <a:rPr lang="fr-FR" sz="1800" b="0" baseline="0" dirty="0" smtClean="0">
                <a:cs typeface="Calibri" panose="020F0502020204030204"/>
              </a:rPr>
              <a:t>(10002 pour 11 et 10001 pour 12 et 13 alors qu’on doit avoir 10002 après la cal) </a:t>
            </a:r>
            <a:r>
              <a:rPr lang="fr-FR" sz="1800" b="0" baseline="0" dirty="0" smtClean="0">
                <a:cs typeface="Calibri" panose="020F0502020204030204"/>
                <a:sym typeface="Wingdings" panose="05000000000000000000" pitchFamily="2" charset="2"/>
              </a:rPr>
              <a:t> peut fausser résultat avec id*2*pi*f/Fe.</a:t>
            </a:r>
          </a:p>
          <a:p>
            <a:endParaRPr lang="fr-FR" sz="1800" b="0" baseline="0" dirty="0" smtClean="0">
              <a:cs typeface="Calibri" panose="020F0502020204030204"/>
              <a:sym typeface="Wingdings" panose="05000000000000000000" pitchFamily="2" charset="2"/>
            </a:endParaRPr>
          </a:p>
          <a:p>
            <a:r>
              <a:rPr lang="fr-FR" sz="1800" b="0" baseline="0" dirty="0" smtClean="0">
                <a:cs typeface="Calibri" panose="020F0502020204030204"/>
                <a:sym typeface="Wingdings" panose="05000000000000000000" pitchFamily="2" charset="2"/>
              </a:rPr>
              <a:t>La cal est faites par rapport à la voie 1</a:t>
            </a:r>
            <a:endParaRPr lang="fr-FR" sz="1800" b="0" dirty="0" smtClean="0">
              <a:cs typeface="Calibri" panose="020F0502020204030204"/>
            </a:endParaRPr>
          </a:p>
        </p:txBody>
      </p:sp>
      <p:sp>
        <p:nvSpPr>
          <p:cNvPr id="4" name="Espace réservé du numéro de diapositive 3"/>
          <p:cNvSpPr>
            <a:spLocks noGrp="1"/>
          </p:cNvSpPr>
          <p:nvPr>
            <p:ph type="sldNum" sz="quarter" idx="5"/>
          </p:nvPr>
        </p:nvSpPr>
        <p:spPr/>
        <p:txBody>
          <a:bodyPr/>
          <a:lstStyle/>
          <a:p>
            <a:fld id="{9AF20547-C34C-4519-8D6B-C40F75DA7DD4}" type="slidenum">
              <a:rPr lang="fr-FR" smtClean="0"/>
              <a:t>44</a:t>
            </a:fld>
            <a:endParaRPr lang="fr-FR"/>
          </a:p>
        </p:txBody>
      </p:sp>
    </p:spTree>
    <p:extLst>
      <p:ext uri="{BB962C8B-B14F-4D97-AF65-F5344CB8AC3E}">
        <p14:creationId xmlns:p14="http://schemas.microsoft.com/office/powerpoint/2010/main" val="1940521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sz="1800" dirty="0">
              <a:cs typeface="Calibri" panose="020F0502020204030204"/>
            </a:endParaRPr>
          </a:p>
        </p:txBody>
      </p:sp>
      <p:sp>
        <p:nvSpPr>
          <p:cNvPr id="4" name="Espace réservé du numéro de diapositive 3"/>
          <p:cNvSpPr>
            <a:spLocks noGrp="1"/>
          </p:cNvSpPr>
          <p:nvPr>
            <p:ph type="sldNum" sz="quarter" idx="5"/>
          </p:nvPr>
        </p:nvSpPr>
        <p:spPr/>
        <p:txBody>
          <a:bodyPr/>
          <a:lstStyle/>
          <a:p>
            <a:fld id="{9AF20547-C34C-4519-8D6B-C40F75DA7DD4}" type="slidenum">
              <a:rPr lang="fr-FR" smtClean="0"/>
              <a:t>5</a:t>
            </a:fld>
            <a:endParaRPr lang="fr-FR"/>
          </a:p>
        </p:txBody>
      </p:sp>
    </p:spTree>
    <p:extLst>
      <p:ext uri="{BB962C8B-B14F-4D97-AF65-F5344CB8AC3E}">
        <p14:creationId xmlns:p14="http://schemas.microsoft.com/office/powerpoint/2010/main" val="94333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0" dirty="0" smtClean="0">
                <a:cs typeface="Calibri" panose="020F0502020204030204"/>
              </a:rPr>
              <a:t>Je n’ai pas</a:t>
            </a:r>
            <a:r>
              <a:rPr lang="fr-FR" sz="1800" b="0" baseline="0" dirty="0" smtClean="0">
                <a:cs typeface="Calibri" panose="020F0502020204030204"/>
              </a:rPr>
              <a:t> cette topo en </a:t>
            </a:r>
            <a:r>
              <a:rPr lang="fr-FR" sz="1800" b="0" baseline="0" dirty="0" err="1" smtClean="0">
                <a:cs typeface="Calibri" panose="020F0502020204030204"/>
              </a:rPr>
              <a:t>simu</a:t>
            </a:r>
            <a:r>
              <a:rPr lang="fr-FR" sz="1800" b="0" baseline="0" dirty="0" smtClean="0">
                <a:cs typeface="Calibri" panose="020F0502020204030204"/>
              </a:rPr>
              <a:t> (que </a:t>
            </a:r>
            <a:r>
              <a:rPr lang="fr-FR" sz="1800" b="0" baseline="0" dirty="0" err="1" smtClean="0">
                <a:cs typeface="Calibri" panose="020F0502020204030204"/>
              </a:rPr>
              <a:t>ant</a:t>
            </a:r>
            <a:r>
              <a:rPr lang="fr-FR" sz="1800" b="0" baseline="0" dirty="0" smtClean="0">
                <a:cs typeface="Calibri" panose="020F0502020204030204"/>
              </a:rPr>
              <a:t> elliptique) : on a pas chute à 4 </a:t>
            </a:r>
            <a:r>
              <a:rPr lang="fr-FR" sz="1800" b="0" baseline="0" dirty="0" err="1" smtClean="0">
                <a:cs typeface="Calibri" panose="020F0502020204030204"/>
              </a:rPr>
              <a:t>Ghz</a:t>
            </a:r>
            <a:r>
              <a:rPr lang="fr-FR" sz="1800" b="0" baseline="0" dirty="0" smtClean="0">
                <a:cs typeface="Calibri" panose="020F0502020204030204"/>
              </a:rPr>
              <a:t> dans cas elliptique. </a:t>
            </a:r>
            <a:r>
              <a:rPr lang="fr-FR" sz="1800" b="0" baseline="0" dirty="0" err="1" smtClean="0">
                <a:cs typeface="Calibri" panose="020F0502020204030204"/>
              </a:rPr>
              <a:t>Chg</a:t>
            </a:r>
            <a:r>
              <a:rPr lang="fr-FR" sz="1800" b="0" baseline="0" dirty="0" smtClean="0">
                <a:cs typeface="Calibri" panose="020F0502020204030204"/>
              </a:rPr>
              <a:t> Cross &gt;Co à 11 GHz</a:t>
            </a:r>
            <a:endParaRPr lang="fr-FR" sz="1800" b="0" dirty="0" smtClean="0">
              <a:cs typeface="Calibri" panose="020F0502020204030204"/>
            </a:endParaRPr>
          </a:p>
          <a:p>
            <a:r>
              <a:rPr lang="fr-FR" sz="1800" dirty="0" smtClean="0">
                <a:cs typeface="Calibri" panose="020F0502020204030204"/>
              </a:rPr>
              <a:t>Chute bizarre à 4 GHz pour </a:t>
            </a:r>
            <a:r>
              <a:rPr lang="fr-FR" sz="1800" dirty="0" err="1" smtClean="0">
                <a:cs typeface="Calibri" panose="020F0502020204030204"/>
              </a:rPr>
              <a:t>wave</a:t>
            </a:r>
            <a:endParaRPr lang="fr-FR" sz="1800" dirty="0" smtClean="0">
              <a:cs typeface="Calibri" panose="020F0502020204030204"/>
            </a:endParaRPr>
          </a:p>
          <a:p>
            <a:r>
              <a:rPr lang="fr-FR" sz="1800" b="1" dirty="0" smtClean="0">
                <a:cs typeface="Calibri" panose="020F0502020204030204"/>
              </a:rPr>
              <a:t>Dans</a:t>
            </a:r>
            <a:r>
              <a:rPr lang="fr-FR" sz="1800" b="1" baseline="0" dirty="0" smtClean="0">
                <a:cs typeface="Calibri" panose="020F0502020204030204"/>
              </a:rPr>
              <a:t> gain </a:t>
            </a:r>
            <a:r>
              <a:rPr lang="fr-FR" sz="1800" b="1" baseline="0" dirty="0" err="1" smtClean="0">
                <a:cs typeface="Calibri" panose="020F0502020204030204"/>
              </a:rPr>
              <a:t>excel</a:t>
            </a:r>
            <a:r>
              <a:rPr lang="fr-FR" sz="1800" b="1" baseline="0" dirty="0" smtClean="0">
                <a:cs typeface="Calibri" panose="020F0502020204030204"/>
              </a:rPr>
              <a:t> </a:t>
            </a:r>
            <a:r>
              <a:rPr lang="fr-FR" sz="1800" baseline="0" dirty="0" smtClean="0">
                <a:cs typeface="Calibri" panose="020F0502020204030204"/>
              </a:rPr>
              <a:t>: </a:t>
            </a:r>
          </a:p>
          <a:p>
            <a:r>
              <a:rPr lang="fr-FR" sz="1800" baseline="0" dirty="0" smtClean="0">
                <a:cs typeface="Calibri" panose="020F0502020204030204"/>
              </a:rPr>
              <a:t>3,5 GHz = 1,5 </a:t>
            </a:r>
            <a:r>
              <a:rPr lang="fr-FR" sz="1800" baseline="0" dirty="0" err="1" smtClean="0">
                <a:cs typeface="Calibri" panose="020F0502020204030204"/>
              </a:rPr>
              <a:t>dBi</a:t>
            </a:r>
            <a:r>
              <a:rPr lang="fr-FR" sz="1800" baseline="0" dirty="0" smtClean="0">
                <a:cs typeface="Calibri" panose="020F0502020204030204"/>
              </a:rPr>
              <a:t> ; 3,75 GHz = -0,3 </a:t>
            </a:r>
            <a:r>
              <a:rPr lang="fr-FR" sz="1800" baseline="0" dirty="0" err="1" smtClean="0">
                <a:cs typeface="Calibri" panose="020F0502020204030204"/>
              </a:rPr>
              <a:t>dBi</a:t>
            </a:r>
            <a:r>
              <a:rPr lang="fr-FR" sz="1800" baseline="0" dirty="0" smtClean="0">
                <a:cs typeface="Calibri" panose="020F0502020204030204"/>
              </a:rPr>
              <a:t> ; 4 GHz = -1,3 </a:t>
            </a:r>
            <a:r>
              <a:rPr lang="fr-FR" sz="1800" baseline="0" dirty="0" err="1" smtClean="0">
                <a:cs typeface="Calibri" panose="020F0502020204030204"/>
              </a:rPr>
              <a:t>dBi</a:t>
            </a:r>
            <a:r>
              <a:rPr lang="fr-FR" sz="1800" baseline="0" dirty="0" smtClean="0">
                <a:cs typeface="Calibri" panose="020F0502020204030204"/>
              </a:rPr>
              <a:t> ; 4,25 GHz = 2,03 </a:t>
            </a:r>
            <a:r>
              <a:rPr lang="fr-FR" sz="1800" baseline="0" dirty="0" err="1" smtClean="0">
                <a:cs typeface="Calibri" panose="020F0502020204030204"/>
              </a:rPr>
              <a:t>dBi</a:t>
            </a:r>
            <a:endParaRPr lang="fr-FR" sz="1800" dirty="0">
              <a:cs typeface="Calibri" panose="020F0502020204030204"/>
            </a:endParaRPr>
          </a:p>
        </p:txBody>
      </p:sp>
      <p:sp>
        <p:nvSpPr>
          <p:cNvPr id="4" name="Espace réservé du numéro de diapositive 3"/>
          <p:cNvSpPr>
            <a:spLocks noGrp="1"/>
          </p:cNvSpPr>
          <p:nvPr>
            <p:ph type="sldNum" sz="quarter" idx="5"/>
          </p:nvPr>
        </p:nvSpPr>
        <p:spPr/>
        <p:txBody>
          <a:bodyPr/>
          <a:lstStyle/>
          <a:p>
            <a:fld id="{9AF20547-C34C-4519-8D6B-C40F75DA7DD4}" type="slidenum">
              <a:rPr lang="fr-FR" smtClean="0"/>
              <a:t>6</a:t>
            </a:fld>
            <a:endParaRPr lang="fr-FR"/>
          </a:p>
        </p:txBody>
      </p:sp>
    </p:spTree>
    <p:extLst>
      <p:ext uri="{BB962C8B-B14F-4D97-AF65-F5344CB8AC3E}">
        <p14:creationId xmlns:p14="http://schemas.microsoft.com/office/powerpoint/2010/main" val="486071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smtClean="0">
                <a:cs typeface="Calibri" panose="020F0502020204030204"/>
              </a:rPr>
              <a:t>À 4 GHz on ne voit</a:t>
            </a:r>
            <a:r>
              <a:rPr lang="fr-FR" sz="1800" baseline="0" dirty="0" smtClean="0">
                <a:cs typeface="Calibri" panose="020F0502020204030204"/>
              </a:rPr>
              <a:t> pas de différence majeure (idem pour élévation) =&gt; pk chute gain ?</a:t>
            </a:r>
            <a:endParaRPr lang="fr-FR" sz="1800" dirty="0">
              <a:cs typeface="Calibri" panose="020F0502020204030204"/>
            </a:endParaRPr>
          </a:p>
        </p:txBody>
      </p:sp>
      <p:sp>
        <p:nvSpPr>
          <p:cNvPr id="4" name="Espace réservé du numéro de diapositive 3"/>
          <p:cNvSpPr>
            <a:spLocks noGrp="1"/>
          </p:cNvSpPr>
          <p:nvPr>
            <p:ph type="sldNum" sz="quarter" idx="5"/>
          </p:nvPr>
        </p:nvSpPr>
        <p:spPr/>
        <p:txBody>
          <a:bodyPr/>
          <a:lstStyle/>
          <a:p>
            <a:fld id="{9AF20547-C34C-4519-8D6B-C40F75DA7DD4}" type="slidenum">
              <a:rPr lang="fr-FR" smtClean="0"/>
              <a:t>7</a:t>
            </a:fld>
            <a:endParaRPr lang="fr-FR"/>
          </a:p>
        </p:txBody>
      </p:sp>
    </p:spTree>
    <p:extLst>
      <p:ext uri="{BB962C8B-B14F-4D97-AF65-F5344CB8AC3E}">
        <p14:creationId xmlns:p14="http://schemas.microsoft.com/office/powerpoint/2010/main" val="2109753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smtClean="0">
                <a:cs typeface="Calibri" panose="020F0502020204030204"/>
              </a:rPr>
              <a:t>Peu de différence en élévation car prit dans H plane où la cross s’annule</a:t>
            </a:r>
            <a:endParaRPr lang="fr-FR" sz="1800" dirty="0">
              <a:cs typeface="Calibri" panose="020F0502020204030204"/>
            </a:endParaRPr>
          </a:p>
        </p:txBody>
      </p:sp>
      <p:sp>
        <p:nvSpPr>
          <p:cNvPr id="4" name="Espace réservé du numéro de diapositive 3"/>
          <p:cNvSpPr>
            <a:spLocks noGrp="1"/>
          </p:cNvSpPr>
          <p:nvPr>
            <p:ph type="sldNum" sz="quarter" idx="5"/>
          </p:nvPr>
        </p:nvSpPr>
        <p:spPr/>
        <p:txBody>
          <a:bodyPr/>
          <a:lstStyle/>
          <a:p>
            <a:fld id="{9AF20547-C34C-4519-8D6B-C40F75DA7DD4}" type="slidenum">
              <a:rPr lang="fr-FR" smtClean="0"/>
              <a:t>8</a:t>
            </a:fld>
            <a:endParaRPr lang="fr-FR"/>
          </a:p>
        </p:txBody>
      </p:sp>
    </p:spTree>
    <p:extLst>
      <p:ext uri="{BB962C8B-B14F-4D97-AF65-F5344CB8AC3E}">
        <p14:creationId xmlns:p14="http://schemas.microsoft.com/office/powerpoint/2010/main" val="9819005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b="0" dirty="0" err="1" smtClean="0">
                <a:cs typeface="Calibri" panose="020F0502020204030204"/>
              </a:rPr>
              <a:t>Simu</a:t>
            </a:r>
            <a:r>
              <a:rPr lang="fr-FR" sz="1800" b="0" dirty="0" smtClean="0">
                <a:cs typeface="Calibri" panose="020F0502020204030204"/>
              </a:rPr>
              <a:t> Arlon </a:t>
            </a:r>
            <a:r>
              <a:rPr lang="fr-FR" sz="1800" b="0" dirty="0" err="1" smtClean="0">
                <a:cs typeface="Calibri" panose="020F0502020204030204"/>
              </a:rPr>
              <a:t>Cuclad</a:t>
            </a:r>
            <a:r>
              <a:rPr lang="fr-FR" sz="1800" b="0" dirty="0" smtClean="0">
                <a:cs typeface="Calibri" panose="020F0502020204030204"/>
              </a:rPr>
              <a:t> </a:t>
            </a:r>
            <a:r>
              <a:rPr lang="fr-FR" sz="1800" b="0" dirty="0" err="1" smtClean="0">
                <a:cs typeface="Calibri" panose="020F0502020204030204"/>
              </a:rPr>
              <a:t>eps</a:t>
            </a:r>
            <a:r>
              <a:rPr lang="fr-FR" sz="1800" b="0" baseline="0" dirty="0" smtClean="0">
                <a:cs typeface="Calibri" panose="020F0502020204030204"/>
              </a:rPr>
              <a:t> 2,2</a:t>
            </a:r>
            <a:endParaRPr lang="fr-FR" sz="1800" b="0" dirty="0" smtClean="0">
              <a:cs typeface="Calibri" panose="020F0502020204030204"/>
            </a:endParaRPr>
          </a:p>
          <a:p>
            <a:endParaRPr lang="fr-FR" sz="1800" dirty="0">
              <a:cs typeface="Calibri" panose="020F0502020204030204"/>
            </a:endParaRPr>
          </a:p>
        </p:txBody>
      </p:sp>
      <p:sp>
        <p:nvSpPr>
          <p:cNvPr id="4" name="Espace réservé du numéro de diapositive 3"/>
          <p:cNvSpPr>
            <a:spLocks noGrp="1"/>
          </p:cNvSpPr>
          <p:nvPr>
            <p:ph type="sldNum" sz="quarter" idx="5"/>
          </p:nvPr>
        </p:nvSpPr>
        <p:spPr/>
        <p:txBody>
          <a:bodyPr/>
          <a:lstStyle/>
          <a:p>
            <a:fld id="{9AF20547-C34C-4519-8D6B-C40F75DA7DD4}" type="slidenum">
              <a:rPr lang="fr-FR" smtClean="0"/>
              <a:t>9</a:t>
            </a:fld>
            <a:endParaRPr lang="fr-FR"/>
          </a:p>
        </p:txBody>
      </p:sp>
    </p:spTree>
    <p:extLst>
      <p:ext uri="{BB962C8B-B14F-4D97-AF65-F5344CB8AC3E}">
        <p14:creationId xmlns:p14="http://schemas.microsoft.com/office/powerpoint/2010/main" val="3436883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1930810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3775904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3535624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1058711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C764DE79-268F-4C1A-8933-263129D2AF90}" type="datetimeFigureOut">
              <a:rPr lang="en-US" smtClean="0"/>
              <a:t>9/8/2023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4130690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2560893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2730677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1018724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916744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C764DE79-268F-4C1A-8933-263129D2AF90}" type="datetimeFigureOut">
              <a:rPr lang="en-US" smtClean="0"/>
              <a:t>9/8/2023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1678930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C764DE79-268F-4C1A-8933-263129D2AF90}" type="datetimeFigureOut">
              <a:rPr lang="en-US" smtClean="0"/>
              <a:t>9/8/2023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‹N°›</a:t>
            </a:fld>
            <a:endParaRPr lang="en-US" dirty="0"/>
          </a:p>
        </p:txBody>
      </p:sp>
    </p:spTree>
    <p:extLst>
      <p:ext uri="{BB962C8B-B14F-4D97-AF65-F5344CB8AC3E}">
        <p14:creationId xmlns:p14="http://schemas.microsoft.com/office/powerpoint/2010/main" val="1443546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9/8/2023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a:t>
            </a:fld>
            <a:endParaRPr lang="en-US" dirty="0"/>
          </a:p>
        </p:txBody>
      </p:sp>
    </p:spTree>
    <p:extLst>
      <p:ext uri="{BB962C8B-B14F-4D97-AF65-F5344CB8AC3E}">
        <p14:creationId xmlns:p14="http://schemas.microsoft.com/office/powerpoint/2010/main" val="17809379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1.png"/><Relationship Id="rId7" Type="http://schemas.openxmlformats.org/officeDocument/2006/relationships/image" Target="../media/image24.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emf"/><Relationship Id="rId5"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1.png"/><Relationship Id="rId7" Type="http://schemas.openxmlformats.org/officeDocument/2006/relationships/image" Target="../media/image27.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emf"/><Relationship Id="rId5" Type="http://schemas.openxmlformats.org/officeDocument/2006/relationships/image" Target="../media/image16.png"/><Relationship Id="rId4" Type="http://schemas.openxmlformats.org/officeDocument/2006/relationships/image" Target="../media/image3.pn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9.emf"/><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32.em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35.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37.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43.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1.png"/><Relationship Id="rId7"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3.png"/><Relationship Id="rId9" Type="http://schemas.openxmlformats.org/officeDocument/2006/relationships/image" Target="../media/image37.png"/></Relationships>
</file>

<file path=ppt/slides/_rels/slide2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1.png"/><Relationship Id="rId7"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3.png"/><Relationship Id="rId9"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43.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1.png"/><Relationship Id="rId7" Type="http://schemas.openxmlformats.org/officeDocument/2006/relationships/image" Target="../media/image57.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1.png"/><Relationship Id="rId7" Type="http://schemas.openxmlformats.org/officeDocument/2006/relationships/image" Target="../media/image6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1.png"/><Relationship Id="rId7" Type="http://schemas.openxmlformats.org/officeDocument/2006/relationships/image" Target="../media/image65.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59.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9.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59.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1.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59.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3.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59.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1.png"/><Relationship Id="rId7" Type="http://schemas.openxmlformats.org/officeDocument/2006/relationships/image" Target="../media/image75.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59.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1.png"/><Relationship Id="rId7" Type="http://schemas.openxmlformats.org/officeDocument/2006/relationships/image" Target="../media/image78.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59.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1.png"/><Relationship Id="rId7" Type="http://schemas.openxmlformats.org/officeDocument/2006/relationships/image" Target="../media/image81.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80.png"/><Relationship Id="rId5" Type="http://schemas.openxmlformats.org/officeDocument/2006/relationships/image" Target="../media/image59.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1.png"/><Relationship Id="rId7" Type="http://schemas.openxmlformats.org/officeDocument/2006/relationships/image" Target="../media/image84.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59.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86.pn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87.pn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91.emf"/><Relationship Id="rId5" Type="http://schemas.openxmlformats.org/officeDocument/2006/relationships/image" Target="../media/image90.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15.em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3.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19.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3.pn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em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Freeform: Shape 9">
            <a:extLst>
              <a:ext uri="{FF2B5EF4-FFF2-40B4-BE49-F238E27FC236}">
                <a16:creationId xmlns:a16="http://schemas.microsoft.com/office/drawing/2014/main" xmlns="" id="{E502BBC7-2C76-46F3-BC24-5985BC13DB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xmlns="" id="{C7F28D52-2A5F-4D23-81AE-7CB8B591C7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re 1"/>
          <p:cNvSpPr>
            <a:spLocks noGrp="1"/>
          </p:cNvSpPr>
          <p:nvPr>
            <p:ph type="ctrTitle"/>
          </p:nvPr>
        </p:nvSpPr>
        <p:spPr>
          <a:xfrm>
            <a:off x="4" y="2258407"/>
            <a:ext cx="11961961" cy="2764028"/>
          </a:xfrm>
        </p:spPr>
        <p:txBody>
          <a:bodyPr anchor="ctr">
            <a:normAutofit fontScale="90000"/>
          </a:bodyPr>
          <a:lstStyle/>
          <a:p>
            <a:r>
              <a:rPr lang="de-DE" sz="7200" dirty="0" err="1"/>
              <a:t>Présentation</a:t>
            </a:r>
            <a:r>
              <a:rPr lang="de-DE" sz="7200" dirty="0"/>
              <a:t> </a:t>
            </a:r>
            <a:r>
              <a:rPr lang="de-DE" sz="7200" dirty="0" err="1"/>
              <a:t>avancement</a:t>
            </a:r>
            <a:r>
              <a:rPr lang="de-DE" sz="7200" dirty="0"/>
              <a:t> </a:t>
            </a:r>
            <a:r>
              <a:rPr lang="de-DE" sz="7200" dirty="0" err="1"/>
              <a:t>thèse</a:t>
            </a:r>
            <a:r>
              <a:rPr lang="de-DE" sz="7200" dirty="0"/>
              <a:t/>
            </a:r>
            <a:br>
              <a:rPr lang="de-DE" sz="7200" dirty="0"/>
            </a:br>
            <a:r>
              <a:rPr lang="de-DE" sz="7200" dirty="0"/>
              <a:t/>
            </a:r>
            <a:br>
              <a:rPr lang="de-DE" sz="7200" dirty="0"/>
            </a:br>
            <a:r>
              <a:rPr lang="de-DE" sz="3200" i="1" dirty="0" err="1">
                <a:cs typeface="Calibri Light"/>
              </a:rPr>
              <a:t>Etude</a:t>
            </a:r>
            <a:r>
              <a:rPr lang="de-DE" sz="3200" i="1" dirty="0">
                <a:cs typeface="Calibri Light"/>
              </a:rPr>
              <a:t> et </a:t>
            </a:r>
            <a:r>
              <a:rPr lang="de-DE" sz="3200" i="1" dirty="0" err="1">
                <a:cs typeface="Calibri Light"/>
              </a:rPr>
              <a:t>réalisation</a:t>
            </a:r>
            <a:r>
              <a:rPr lang="de-DE" sz="3200" i="1" dirty="0">
                <a:cs typeface="Calibri Light"/>
              </a:rPr>
              <a:t> </a:t>
            </a:r>
            <a:r>
              <a:rPr lang="de-DE" sz="3200" i="1" dirty="0" err="1">
                <a:cs typeface="Calibri Light"/>
              </a:rPr>
              <a:t>d'un</a:t>
            </a:r>
            <a:r>
              <a:rPr lang="de-DE" sz="3200" i="1" dirty="0">
                <a:cs typeface="Calibri Light"/>
              </a:rPr>
              <a:t> </a:t>
            </a:r>
            <a:r>
              <a:rPr lang="de-DE" sz="3200" i="1" dirty="0" err="1">
                <a:cs typeface="Calibri Light"/>
              </a:rPr>
              <a:t>Réseau</a:t>
            </a:r>
            <a:r>
              <a:rPr lang="de-DE" sz="3200" i="1" dirty="0">
                <a:cs typeface="Calibri Light"/>
              </a:rPr>
              <a:t> </a:t>
            </a:r>
            <a:r>
              <a:rPr lang="de-DE" sz="3200" i="1" dirty="0" err="1">
                <a:cs typeface="Calibri Light"/>
              </a:rPr>
              <a:t>Radiogoniométrique</a:t>
            </a:r>
            <a:r>
              <a:rPr lang="de-DE" sz="3200" i="1" dirty="0">
                <a:cs typeface="Calibri Light"/>
              </a:rPr>
              <a:t> large </a:t>
            </a:r>
            <a:r>
              <a:rPr lang="de-DE" sz="3200" i="1" dirty="0" err="1">
                <a:cs typeface="Calibri Light"/>
              </a:rPr>
              <a:t>bande</a:t>
            </a:r>
            <a:r>
              <a:rPr lang="de-DE" sz="3200" i="1" dirty="0">
                <a:cs typeface="Calibri Light"/>
              </a:rPr>
              <a:t> et </a:t>
            </a:r>
            <a:r>
              <a:rPr lang="de-DE" sz="3200" i="1" dirty="0" err="1">
                <a:cs typeface="Calibri Light"/>
              </a:rPr>
              <a:t>multipolarisation</a:t>
            </a:r>
            <a:endParaRPr lang="de-DE" sz="3200" i="1" dirty="0">
              <a:cs typeface="Calibri Light"/>
            </a:endParaRPr>
          </a:p>
        </p:txBody>
      </p:sp>
      <p:sp>
        <p:nvSpPr>
          <p:cNvPr id="3" name="Sous-titre 2"/>
          <p:cNvSpPr>
            <a:spLocks noGrp="1"/>
          </p:cNvSpPr>
          <p:nvPr>
            <p:ph type="subTitle" idx="1"/>
          </p:nvPr>
        </p:nvSpPr>
        <p:spPr>
          <a:xfrm>
            <a:off x="1966912" y="5645150"/>
            <a:ext cx="8258176" cy="631825"/>
          </a:xfrm>
        </p:spPr>
        <p:txBody>
          <a:bodyPr anchor="ctr">
            <a:normAutofit/>
          </a:bodyPr>
          <a:lstStyle/>
          <a:p>
            <a:r>
              <a:rPr lang="de-DE" sz="2800" dirty="0">
                <a:cs typeface="Calibri"/>
              </a:rPr>
              <a:t>Julien Harel – </a:t>
            </a:r>
            <a:r>
              <a:rPr lang="de-DE" sz="2800" dirty="0" smtClean="0">
                <a:cs typeface="Calibri"/>
              </a:rPr>
              <a:t>08/09/2023</a:t>
            </a:r>
            <a:endParaRPr lang="de-DE" sz="2800" dirty="0"/>
          </a:p>
        </p:txBody>
      </p:sp>
      <p:sp>
        <p:nvSpPr>
          <p:cNvPr id="14" name="Rectangle 13">
            <a:extLst>
              <a:ext uri="{FF2B5EF4-FFF2-40B4-BE49-F238E27FC236}">
                <a16:creationId xmlns:a16="http://schemas.microsoft.com/office/drawing/2014/main" xmlns="" id="{3629484E-3792-4B3D-89AD-7C8A1ED0E0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age 6">
            <a:extLst>
              <a:ext uri="{FF2B5EF4-FFF2-40B4-BE49-F238E27FC236}">
                <a16:creationId xmlns:a16="http://schemas.microsoft.com/office/drawing/2014/main" xmlns="" id="{8B025FCE-526F-4C02-89A4-D61AA45ADF57}"/>
              </a:ext>
            </a:extLst>
          </p:cNvPr>
          <p:cNvPicPr>
            <a:picLocks noChangeAspect="1"/>
          </p:cNvPicPr>
          <p:nvPr/>
        </p:nvPicPr>
        <p:blipFill>
          <a:blip r:embed="rId3"/>
          <a:stretch>
            <a:fillRect/>
          </a:stretch>
        </p:blipFill>
        <p:spPr>
          <a:xfrm>
            <a:off x="9754588" y="-449"/>
            <a:ext cx="2143125" cy="2143125"/>
          </a:xfrm>
          <a:prstGeom prst="rect">
            <a:avLst/>
          </a:prstGeom>
        </p:spPr>
      </p:pic>
      <p:pic>
        <p:nvPicPr>
          <p:cNvPr id="9" name="Picture 2" descr="https://www.ietr.fr/sites/www.ietr.fr/files/styles/max_2600x2600/public/medias/images/logo_rouge_noir_1450x451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035" y="318628"/>
            <a:ext cx="2419298" cy="752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0890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047BFA19-D45E-416B-A404-7AF2F3F270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 xmlns:a16="http://schemas.microsoft.com/office/drawing/2014/main" id="{8E0105E7-23DB-4CF2-8258-FF47C762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 xmlns:a16="http://schemas.microsoft.com/office/drawing/2014/main" id="{9B3A0B11-EDE3-4E62-AC52-762D098B73FF}"/>
              </a:ext>
            </a:extLst>
          </p:cNvPr>
          <p:cNvSpPr>
            <a:spLocks noGrp="1"/>
          </p:cNvSpPr>
          <p:nvPr>
            <p:ph type="title"/>
          </p:nvPr>
        </p:nvSpPr>
        <p:spPr>
          <a:xfrm>
            <a:off x="1115568" y="548640"/>
            <a:ext cx="10168128" cy="1179576"/>
          </a:xfrm>
        </p:spPr>
        <p:txBody>
          <a:bodyPr>
            <a:normAutofit/>
          </a:bodyPr>
          <a:lstStyle/>
          <a:p>
            <a:r>
              <a:rPr lang="fr-FR" sz="4000" dirty="0" smtClean="0">
                <a:cs typeface="Calibri Light"/>
              </a:rPr>
              <a:t>Thermoformage</a:t>
            </a:r>
            <a:endParaRPr lang="fr-FR" dirty="0"/>
          </a:p>
        </p:txBody>
      </p:sp>
      <p:sp>
        <p:nvSpPr>
          <p:cNvPr id="14" name="Rectangle 13">
            <a:extLst>
              <a:ext uri="{FF2B5EF4-FFF2-40B4-BE49-F238E27FC236}">
                <a16:creationId xmlns="" xmlns:a16="http://schemas.microsoft.com/office/drawing/2014/main" id="{074B4F7D-14B2-478B-8BF5-01E4E0C5D2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3" name="Image 6">
            <a:extLst>
              <a:ext uri="{FF2B5EF4-FFF2-40B4-BE49-F238E27FC236}">
                <a16:creationId xmlns="" xmlns:a16="http://schemas.microsoft.com/office/drawing/2014/main" id="{8BA57E5A-CFCE-4CC8-B2F7-8CFB019D4C02}"/>
              </a:ext>
            </a:extLst>
          </p:cNvPr>
          <p:cNvPicPr>
            <a:picLocks noChangeAspect="1"/>
          </p:cNvPicPr>
          <p:nvPr/>
        </p:nvPicPr>
        <p:blipFill rotWithShape="1">
          <a:blip r:embed="rId3"/>
          <a:srcRect t="29530" r="-671" b="28734"/>
          <a:stretch/>
        </p:blipFill>
        <p:spPr>
          <a:xfrm>
            <a:off x="10034490" y="11879"/>
            <a:ext cx="2157510" cy="894457"/>
          </a:xfrm>
          <a:prstGeom prst="rect">
            <a:avLst/>
          </a:prstGeom>
        </p:spPr>
      </p:pic>
      <p:sp>
        <p:nvSpPr>
          <p:cNvPr id="15" name="ZoneTexte 14"/>
          <p:cNvSpPr txBox="1"/>
          <p:nvPr/>
        </p:nvSpPr>
        <p:spPr>
          <a:xfrm>
            <a:off x="48944" y="2086776"/>
            <a:ext cx="6499340" cy="923330"/>
          </a:xfrm>
          <a:prstGeom prst="rect">
            <a:avLst/>
          </a:prstGeom>
          <a:noFill/>
        </p:spPr>
        <p:txBody>
          <a:bodyPr wrap="square" rtlCol="0">
            <a:spAutoFit/>
          </a:bodyPr>
          <a:lstStyle/>
          <a:p>
            <a:r>
              <a:rPr lang="fr-FR" b="1" dirty="0">
                <a:cs typeface="Calibri" panose="020F0502020204030204"/>
              </a:rPr>
              <a:t>Sinus amplifié</a:t>
            </a:r>
            <a:r>
              <a:rPr lang="fr-FR" b="1" dirty="0" smtClean="0">
                <a:cs typeface="Calibri" panose="020F0502020204030204"/>
              </a:rPr>
              <a:t>; Substrat PET</a:t>
            </a:r>
          </a:p>
          <a:p>
            <a:endParaRPr lang="fr-FR" b="1" dirty="0">
              <a:cs typeface="Calibri" panose="020F0502020204030204"/>
            </a:endParaRPr>
          </a:p>
          <a:p>
            <a:r>
              <a:rPr lang="fr-FR" b="1" dirty="0" smtClean="0">
                <a:cs typeface="Calibri" panose="020F0502020204030204"/>
              </a:rPr>
              <a:t>Rayonnement (azimut) :</a:t>
            </a:r>
          </a:p>
        </p:txBody>
      </p:sp>
      <p:pic>
        <p:nvPicPr>
          <p:cNvPr id="18" name="Picture 2" descr="https://www.ietr.fr/sites/www.ietr.fr/files/styles/max_2600x2600/public/medias/images/logo_rouge_noir_1450x451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2984" y="85640"/>
            <a:ext cx="1755112" cy="54590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1529476" y="3227050"/>
            <a:ext cx="1094282" cy="369332"/>
          </a:xfrm>
          <a:prstGeom prst="rect">
            <a:avLst/>
          </a:prstGeom>
          <a:noFill/>
        </p:spPr>
        <p:txBody>
          <a:bodyPr wrap="square" rtlCol="0">
            <a:spAutoFit/>
          </a:bodyPr>
          <a:lstStyle/>
          <a:p>
            <a:r>
              <a:rPr lang="fr-FR" dirty="0"/>
              <a:t>2</a:t>
            </a:r>
            <a:r>
              <a:rPr lang="fr-FR" dirty="0" smtClean="0"/>
              <a:t> GHz</a:t>
            </a:r>
            <a:endParaRPr lang="fr-FR" dirty="0"/>
          </a:p>
        </p:txBody>
      </p:sp>
      <p:sp>
        <p:nvSpPr>
          <p:cNvPr id="17" name="ZoneTexte 16"/>
          <p:cNvSpPr txBox="1"/>
          <p:nvPr/>
        </p:nvSpPr>
        <p:spPr>
          <a:xfrm>
            <a:off x="5430215" y="3184404"/>
            <a:ext cx="1094282" cy="369332"/>
          </a:xfrm>
          <a:prstGeom prst="rect">
            <a:avLst/>
          </a:prstGeom>
          <a:noFill/>
        </p:spPr>
        <p:txBody>
          <a:bodyPr wrap="square" rtlCol="0">
            <a:spAutoFit/>
          </a:bodyPr>
          <a:lstStyle/>
          <a:p>
            <a:r>
              <a:rPr lang="fr-FR" dirty="0" smtClean="0"/>
              <a:t>4 GHz</a:t>
            </a:r>
            <a:endParaRPr lang="fr-FR" dirty="0"/>
          </a:p>
        </p:txBody>
      </p:sp>
      <p:sp>
        <p:nvSpPr>
          <p:cNvPr id="19" name="ZoneTexte 18"/>
          <p:cNvSpPr txBox="1"/>
          <p:nvPr/>
        </p:nvSpPr>
        <p:spPr>
          <a:xfrm>
            <a:off x="9566438" y="3164388"/>
            <a:ext cx="1094282" cy="369332"/>
          </a:xfrm>
          <a:prstGeom prst="rect">
            <a:avLst/>
          </a:prstGeom>
          <a:noFill/>
        </p:spPr>
        <p:txBody>
          <a:bodyPr wrap="square" rtlCol="0">
            <a:spAutoFit/>
          </a:bodyPr>
          <a:lstStyle/>
          <a:p>
            <a:r>
              <a:rPr lang="fr-FR" dirty="0"/>
              <a:t>6</a:t>
            </a:r>
            <a:r>
              <a:rPr lang="fr-FR" dirty="0" smtClean="0"/>
              <a:t> GHz</a:t>
            </a:r>
            <a:endParaRPr lang="fr-FR" dirty="0"/>
          </a:p>
        </p:txBody>
      </p:sp>
      <p:pic>
        <p:nvPicPr>
          <p:cNvPr id="24" name="Image 23"/>
          <p:cNvPicPr/>
          <p:nvPr/>
        </p:nvPicPr>
        <p:blipFill>
          <a:blip r:embed="rId5"/>
          <a:stretch>
            <a:fillRect/>
          </a:stretch>
        </p:blipFill>
        <p:spPr>
          <a:xfrm>
            <a:off x="6798827" y="2058837"/>
            <a:ext cx="2767611" cy="870166"/>
          </a:xfrm>
          <a:prstGeom prst="rect">
            <a:avLst/>
          </a:prstGeom>
        </p:spPr>
      </p:pic>
      <p:pic>
        <p:nvPicPr>
          <p:cNvPr id="25" name="Image 24"/>
          <p:cNvPicPr/>
          <p:nvPr/>
        </p:nvPicPr>
        <p:blipFill rotWithShape="1">
          <a:blip r:embed="rId6" cstate="print">
            <a:extLst>
              <a:ext uri="{28A0092B-C50C-407E-A947-70E740481C1C}">
                <a14:useLocalDpi xmlns:a14="http://schemas.microsoft.com/office/drawing/2010/main" val="0"/>
              </a:ext>
            </a:extLst>
          </a:blip>
          <a:srcRect l="17248" r="-2249"/>
          <a:stretch/>
        </p:blipFill>
        <p:spPr bwMode="auto">
          <a:xfrm>
            <a:off x="498834" y="3633842"/>
            <a:ext cx="3454570" cy="3215658"/>
          </a:xfrm>
          <a:prstGeom prst="rect">
            <a:avLst/>
          </a:prstGeom>
          <a:noFill/>
          <a:ln>
            <a:noFill/>
          </a:ln>
        </p:spPr>
      </p:pic>
      <p:pic>
        <p:nvPicPr>
          <p:cNvPr id="26" name="Image 25"/>
          <p:cNvPicPr/>
          <p:nvPr/>
        </p:nvPicPr>
        <p:blipFill rotWithShape="1">
          <a:blip r:embed="rId7" cstate="print">
            <a:extLst>
              <a:ext uri="{28A0092B-C50C-407E-A947-70E740481C1C}">
                <a14:useLocalDpi xmlns:a14="http://schemas.microsoft.com/office/drawing/2010/main" val="0"/>
              </a:ext>
            </a:extLst>
          </a:blip>
          <a:srcRect l="13193"/>
          <a:stretch/>
        </p:blipFill>
        <p:spPr bwMode="auto">
          <a:xfrm>
            <a:off x="8260080" y="3553736"/>
            <a:ext cx="3815966" cy="3295764"/>
          </a:xfrm>
          <a:prstGeom prst="rect">
            <a:avLst/>
          </a:prstGeom>
          <a:noFill/>
          <a:ln>
            <a:noFill/>
          </a:ln>
        </p:spPr>
      </p:pic>
      <p:pic>
        <p:nvPicPr>
          <p:cNvPr id="27" name="Image 26"/>
          <p:cNvPicPr/>
          <p:nvPr/>
        </p:nvPicPr>
        <p:blipFill rotWithShape="1">
          <a:blip r:embed="rId8" cstate="print">
            <a:extLst>
              <a:ext uri="{28A0092B-C50C-407E-A947-70E740481C1C}">
                <a14:useLocalDpi xmlns:a14="http://schemas.microsoft.com/office/drawing/2010/main" val="0"/>
              </a:ext>
            </a:extLst>
          </a:blip>
          <a:srcRect l="12043"/>
          <a:stretch/>
        </p:blipFill>
        <p:spPr bwMode="auto">
          <a:xfrm>
            <a:off x="4105387" y="3658134"/>
            <a:ext cx="3743938" cy="3191366"/>
          </a:xfrm>
          <a:prstGeom prst="rect">
            <a:avLst/>
          </a:prstGeom>
          <a:noFill/>
          <a:ln>
            <a:noFill/>
          </a:ln>
        </p:spPr>
      </p:pic>
      <p:pic>
        <p:nvPicPr>
          <p:cNvPr id="20" name="Image 19"/>
          <p:cNvPicPr>
            <a:picLocks noChangeAspect="1"/>
          </p:cNvPicPr>
          <p:nvPr/>
        </p:nvPicPr>
        <p:blipFill>
          <a:blip r:embed="rId9"/>
          <a:stretch>
            <a:fillRect/>
          </a:stretch>
        </p:blipFill>
        <p:spPr>
          <a:xfrm>
            <a:off x="9742275" y="330022"/>
            <a:ext cx="2354562" cy="1883650"/>
          </a:xfrm>
          <a:prstGeom prst="rect">
            <a:avLst/>
          </a:prstGeom>
        </p:spPr>
      </p:pic>
    </p:spTree>
    <p:extLst>
      <p:ext uri="{BB962C8B-B14F-4D97-AF65-F5344CB8AC3E}">
        <p14:creationId xmlns:p14="http://schemas.microsoft.com/office/powerpoint/2010/main" val="988373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047BFA19-D45E-416B-A404-7AF2F3F270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 xmlns:a16="http://schemas.microsoft.com/office/drawing/2014/main" id="{8E0105E7-23DB-4CF2-8258-FF47C762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 xmlns:a16="http://schemas.microsoft.com/office/drawing/2014/main" id="{9B3A0B11-EDE3-4E62-AC52-762D098B73FF}"/>
              </a:ext>
            </a:extLst>
          </p:cNvPr>
          <p:cNvSpPr>
            <a:spLocks noGrp="1"/>
          </p:cNvSpPr>
          <p:nvPr>
            <p:ph type="title"/>
          </p:nvPr>
        </p:nvSpPr>
        <p:spPr>
          <a:xfrm>
            <a:off x="1115568" y="548640"/>
            <a:ext cx="10168128" cy="1179576"/>
          </a:xfrm>
        </p:spPr>
        <p:txBody>
          <a:bodyPr>
            <a:normAutofit/>
          </a:bodyPr>
          <a:lstStyle/>
          <a:p>
            <a:r>
              <a:rPr lang="fr-FR" sz="4000" dirty="0" smtClean="0">
                <a:cs typeface="Calibri Light"/>
              </a:rPr>
              <a:t>Thermoformage</a:t>
            </a:r>
            <a:endParaRPr lang="fr-FR" dirty="0"/>
          </a:p>
        </p:txBody>
      </p:sp>
      <p:sp>
        <p:nvSpPr>
          <p:cNvPr id="14" name="Rectangle 13">
            <a:extLst>
              <a:ext uri="{FF2B5EF4-FFF2-40B4-BE49-F238E27FC236}">
                <a16:creationId xmlns="" xmlns:a16="http://schemas.microsoft.com/office/drawing/2014/main" id="{074B4F7D-14B2-478B-8BF5-01E4E0C5D2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3" name="Image 6">
            <a:extLst>
              <a:ext uri="{FF2B5EF4-FFF2-40B4-BE49-F238E27FC236}">
                <a16:creationId xmlns="" xmlns:a16="http://schemas.microsoft.com/office/drawing/2014/main" id="{8BA57E5A-CFCE-4CC8-B2F7-8CFB019D4C02}"/>
              </a:ext>
            </a:extLst>
          </p:cNvPr>
          <p:cNvPicPr>
            <a:picLocks noChangeAspect="1"/>
          </p:cNvPicPr>
          <p:nvPr/>
        </p:nvPicPr>
        <p:blipFill rotWithShape="1">
          <a:blip r:embed="rId3"/>
          <a:srcRect t="29530" r="-671" b="28734"/>
          <a:stretch/>
        </p:blipFill>
        <p:spPr>
          <a:xfrm>
            <a:off x="10034490" y="11879"/>
            <a:ext cx="2157510" cy="894457"/>
          </a:xfrm>
          <a:prstGeom prst="rect">
            <a:avLst/>
          </a:prstGeom>
        </p:spPr>
      </p:pic>
      <p:sp>
        <p:nvSpPr>
          <p:cNvPr id="15" name="ZoneTexte 14"/>
          <p:cNvSpPr txBox="1"/>
          <p:nvPr/>
        </p:nvSpPr>
        <p:spPr>
          <a:xfrm>
            <a:off x="48944" y="2086776"/>
            <a:ext cx="6499340" cy="923330"/>
          </a:xfrm>
          <a:prstGeom prst="rect">
            <a:avLst/>
          </a:prstGeom>
          <a:noFill/>
        </p:spPr>
        <p:txBody>
          <a:bodyPr wrap="square" rtlCol="0">
            <a:spAutoFit/>
          </a:bodyPr>
          <a:lstStyle/>
          <a:p>
            <a:r>
              <a:rPr lang="fr-FR" b="1" dirty="0">
                <a:cs typeface="Calibri" panose="020F0502020204030204"/>
              </a:rPr>
              <a:t>Sinus amplifié</a:t>
            </a:r>
            <a:r>
              <a:rPr lang="fr-FR" b="1" dirty="0" smtClean="0">
                <a:cs typeface="Calibri" panose="020F0502020204030204"/>
              </a:rPr>
              <a:t>; Substrat PET</a:t>
            </a:r>
          </a:p>
          <a:p>
            <a:endParaRPr lang="fr-FR" b="1" dirty="0">
              <a:cs typeface="Calibri" panose="020F0502020204030204"/>
            </a:endParaRPr>
          </a:p>
          <a:p>
            <a:r>
              <a:rPr lang="fr-FR" b="1" dirty="0" smtClean="0">
                <a:cs typeface="Calibri" panose="020F0502020204030204"/>
              </a:rPr>
              <a:t>Rayonnement (élévation) :</a:t>
            </a:r>
          </a:p>
        </p:txBody>
      </p:sp>
      <p:pic>
        <p:nvPicPr>
          <p:cNvPr id="18" name="Picture 2" descr="https://www.ietr.fr/sites/www.ietr.fr/files/styles/max_2600x2600/public/medias/images/logo_rouge_noir_1450x451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2984" y="85640"/>
            <a:ext cx="1755112" cy="54590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1529476" y="3227050"/>
            <a:ext cx="1094282" cy="369332"/>
          </a:xfrm>
          <a:prstGeom prst="rect">
            <a:avLst/>
          </a:prstGeom>
          <a:noFill/>
        </p:spPr>
        <p:txBody>
          <a:bodyPr wrap="square" rtlCol="0">
            <a:spAutoFit/>
          </a:bodyPr>
          <a:lstStyle/>
          <a:p>
            <a:r>
              <a:rPr lang="fr-FR" dirty="0"/>
              <a:t>2</a:t>
            </a:r>
            <a:r>
              <a:rPr lang="fr-FR" dirty="0" smtClean="0"/>
              <a:t> GHz</a:t>
            </a:r>
            <a:endParaRPr lang="fr-FR" dirty="0"/>
          </a:p>
        </p:txBody>
      </p:sp>
      <p:sp>
        <p:nvSpPr>
          <p:cNvPr id="17" name="ZoneTexte 16"/>
          <p:cNvSpPr txBox="1"/>
          <p:nvPr/>
        </p:nvSpPr>
        <p:spPr>
          <a:xfrm>
            <a:off x="5430215" y="3184404"/>
            <a:ext cx="1094282" cy="369332"/>
          </a:xfrm>
          <a:prstGeom prst="rect">
            <a:avLst/>
          </a:prstGeom>
          <a:noFill/>
        </p:spPr>
        <p:txBody>
          <a:bodyPr wrap="square" rtlCol="0">
            <a:spAutoFit/>
          </a:bodyPr>
          <a:lstStyle/>
          <a:p>
            <a:r>
              <a:rPr lang="fr-FR" dirty="0" smtClean="0"/>
              <a:t>4 GHz</a:t>
            </a:r>
            <a:endParaRPr lang="fr-FR" dirty="0"/>
          </a:p>
        </p:txBody>
      </p:sp>
      <p:sp>
        <p:nvSpPr>
          <p:cNvPr id="19" name="ZoneTexte 18"/>
          <p:cNvSpPr txBox="1"/>
          <p:nvPr/>
        </p:nvSpPr>
        <p:spPr>
          <a:xfrm>
            <a:off x="9566438" y="3164388"/>
            <a:ext cx="1094282" cy="369332"/>
          </a:xfrm>
          <a:prstGeom prst="rect">
            <a:avLst/>
          </a:prstGeom>
          <a:noFill/>
        </p:spPr>
        <p:txBody>
          <a:bodyPr wrap="square" rtlCol="0">
            <a:spAutoFit/>
          </a:bodyPr>
          <a:lstStyle/>
          <a:p>
            <a:r>
              <a:rPr lang="fr-FR" dirty="0"/>
              <a:t>6</a:t>
            </a:r>
            <a:r>
              <a:rPr lang="fr-FR" dirty="0" smtClean="0"/>
              <a:t> GHz</a:t>
            </a:r>
            <a:endParaRPr lang="fr-FR" dirty="0"/>
          </a:p>
        </p:txBody>
      </p:sp>
      <p:pic>
        <p:nvPicPr>
          <p:cNvPr id="24" name="Image 23"/>
          <p:cNvPicPr/>
          <p:nvPr/>
        </p:nvPicPr>
        <p:blipFill>
          <a:blip r:embed="rId5"/>
          <a:stretch>
            <a:fillRect/>
          </a:stretch>
        </p:blipFill>
        <p:spPr>
          <a:xfrm>
            <a:off x="6798827" y="2058837"/>
            <a:ext cx="2767611" cy="870166"/>
          </a:xfrm>
          <a:prstGeom prst="rect">
            <a:avLst/>
          </a:prstGeom>
        </p:spPr>
      </p:pic>
      <p:pic>
        <p:nvPicPr>
          <p:cNvPr id="20" name="Image 19"/>
          <p:cNvPicPr/>
          <p:nvPr/>
        </p:nvPicPr>
        <p:blipFill rotWithShape="1">
          <a:blip r:embed="rId6" cstate="print">
            <a:extLst>
              <a:ext uri="{28A0092B-C50C-407E-A947-70E740481C1C}">
                <a14:useLocalDpi xmlns:a14="http://schemas.microsoft.com/office/drawing/2010/main" val="0"/>
              </a:ext>
            </a:extLst>
          </a:blip>
          <a:srcRect l="12474"/>
          <a:stretch/>
        </p:blipFill>
        <p:spPr bwMode="auto">
          <a:xfrm>
            <a:off x="235975" y="3706684"/>
            <a:ext cx="3681284" cy="3151316"/>
          </a:xfrm>
          <a:prstGeom prst="rect">
            <a:avLst/>
          </a:prstGeom>
          <a:noFill/>
          <a:ln>
            <a:noFill/>
          </a:ln>
        </p:spPr>
      </p:pic>
      <p:pic>
        <p:nvPicPr>
          <p:cNvPr id="22" name="Image 21"/>
          <p:cNvPicPr/>
          <p:nvPr/>
        </p:nvPicPr>
        <p:blipFill rotWithShape="1">
          <a:blip r:embed="rId7" cstate="print">
            <a:extLst>
              <a:ext uri="{28A0092B-C50C-407E-A947-70E740481C1C}">
                <a14:useLocalDpi xmlns:a14="http://schemas.microsoft.com/office/drawing/2010/main" val="0"/>
              </a:ext>
            </a:extLst>
          </a:blip>
          <a:srcRect l="14405"/>
          <a:stretch/>
        </p:blipFill>
        <p:spPr bwMode="auto">
          <a:xfrm>
            <a:off x="4238295" y="3552739"/>
            <a:ext cx="3775198" cy="3305261"/>
          </a:xfrm>
          <a:prstGeom prst="rect">
            <a:avLst/>
          </a:prstGeom>
          <a:noFill/>
          <a:ln>
            <a:noFill/>
          </a:ln>
        </p:spPr>
      </p:pic>
      <p:pic>
        <p:nvPicPr>
          <p:cNvPr id="23" name="Image 22"/>
          <p:cNvPicPr/>
          <p:nvPr/>
        </p:nvPicPr>
        <p:blipFill rotWithShape="1">
          <a:blip r:embed="rId8" cstate="print">
            <a:extLst>
              <a:ext uri="{28A0092B-C50C-407E-A947-70E740481C1C}">
                <a14:useLocalDpi xmlns:a14="http://schemas.microsoft.com/office/drawing/2010/main" val="0"/>
              </a:ext>
            </a:extLst>
          </a:blip>
          <a:srcRect l="15369"/>
          <a:stretch/>
        </p:blipFill>
        <p:spPr bwMode="auto">
          <a:xfrm>
            <a:off x="8334530" y="3487940"/>
            <a:ext cx="3772187" cy="3341855"/>
          </a:xfrm>
          <a:prstGeom prst="rect">
            <a:avLst/>
          </a:prstGeom>
          <a:noFill/>
          <a:ln>
            <a:noFill/>
          </a:ln>
        </p:spPr>
      </p:pic>
      <p:pic>
        <p:nvPicPr>
          <p:cNvPr id="25" name="Image 24"/>
          <p:cNvPicPr>
            <a:picLocks noChangeAspect="1"/>
          </p:cNvPicPr>
          <p:nvPr/>
        </p:nvPicPr>
        <p:blipFill>
          <a:blip r:embed="rId9"/>
          <a:stretch>
            <a:fillRect/>
          </a:stretch>
        </p:blipFill>
        <p:spPr>
          <a:xfrm>
            <a:off x="9742275" y="330022"/>
            <a:ext cx="2354562" cy="1883650"/>
          </a:xfrm>
          <a:prstGeom prst="rect">
            <a:avLst/>
          </a:prstGeom>
        </p:spPr>
      </p:pic>
    </p:spTree>
    <p:extLst>
      <p:ext uri="{BB962C8B-B14F-4D97-AF65-F5344CB8AC3E}">
        <p14:creationId xmlns:p14="http://schemas.microsoft.com/office/powerpoint/2010/main" val="431796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047BFA19-D45E-416B-A404-7AF2F3F270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 xmlns:a16="http://schemas.microsoft.com/office/drawing/2014/main" id="{8E0105E7-23DB-4CF2-8258-FF47C762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 xmlns:a16="http://schemas.microsoft.com/office/drawing/2014/main" id="{9B3A0B11-EDE3-4E62-AC52-762D098B73FF}"/>
              </a:ext>
            </a:extLst>
          </p:cNvPr>
          <p:cNvSpPr>
            <a:spLocks noGrp="1"/>
          </p:cNvSpPr>
          <p:nvPr>
            <p:ph type="title"/>
          </p:nvPr>
        </p:nvSpPr>
        <p:spPr>
          <a:xfrm>
            <a:off x="1115568" y="548640"/>
            <a:ext cx="10168128" cy="1179576"/>
          </a:xfrm>
        </p:spPr>
        <p:txBody>
          <a:bodyPr>
            <a:normAutofit/>
          </a:bodyPr>
          <a:lstStyle/>
          <a:p>
            <a:r>
              <a:rPr lang="fr-FR" sz="4000" dirty="0" smtClean="0">
                <a:cs typeface="Calibri Light"/>
              </a:rPr>
              <a:t>Thermoformage</a:t>
            </a:r>
            <a:endParaRPr lang="fr-FR" dirty="0"/>
          </a:p>
        </p:txBody>
      </p:sp>
      <p:sp>
        <p:nvSpPr>
          <p:cNvPr id="14" name="Rectangle 13">
            <a:extLst>
              <a:ext uri="{FF2B5EF4-FFF2-40B4-BE49-F238E27FC236}">
                <a16:creationId xmlns="" xmlns:a16="http://schemas.microsoft.com/office/drawing/2014/main" id="{074B4F7D-14B2-478B-8BF5-01E4E0C5D2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3" name="Image 6">
            <a:extLst>
              <a:ext uri="{FF2B5EF4-FFF2-40B4-BE49-F238E27FC236}">
                <a16:creationId xmlns="" xmlns:a16="http://schemas.microsoft.com/office/drawing/2014/main" id="{8BA57E5A-CFCE-4CC8-B2F7-8CFB019D4C02}"/>
              </a:ext>
            </a:extLst>
          </p:cNvPr>
          <p:cNvPicPr>
            <a:picLocks noChangeAspect="1"/>
          </p:cNvPicPr>
          <p:nvPr/>
        </p:nvPicPr>
        <p:blipFill rotWithShape="1">
          <a:blip r:embed="rId3"/>
          <a:srcRect t="29530" r="-671" b="28734"/>
          <a:stretch/>
        </p:blipFill>
        <p:spPr>
          <a:xfrm>
            <a:off x="10034490" y="11879"/>
            <a:ext cx="2157510" cy="894457"/>
          </a:xfrm>
          <a:prstGeom prst="rect">
            <a:avLst/>
          </a:prstGeom>
        </p:spPr>
      </p:pic>
      <p:sp>
        <p:nvSpPr>
          <p:cNvPr id="15" name="ZoneTexte 14"/>
          <p:cNvSpPr txBox="1"/>
          <p:nvPr/>
        </p:nvSpPr>
        <p:spPr>
          <a:xfrm>
            <a:off x="48944" y="2086776"/>
            <a:ext cx="6499340" cy="369332"/>
          </a:xfrm>
          <a:prstGeom prst="rect">
            <a:avLst/>
          </a:prstGeom>
          <a:noFill/>
        </p:spPr>
        <p:txBody>
          <a:bodyPr wrap="square" rtlCol="0">
            <a:spAutoFit/>
          </a:bodyPr>
          <a:lstStyle/>
          <a:p>
            <a:r>
              <a:rPr lang="fr-FR" b="1" dirty="0" smtClean="0">
                <a:cs typeface="Calibri" panose="020F0502020204030204"/>
              </a:rPr>
              <a:t>Sinus amplifié ; Substrat Rogers RT5880</a:t>
            </a:r>
            <a:endParaRPr lang="fr-FR" dirty="0" smtClean="0">
              <a:cs typeface="Calibri" panose="020F0502020204030204"/>
            </a:endParaRPr>
          </a:p>
        </p:txBody>
      </p:sp>
      <p:pic>
        <p:nvPicPr>
          <p:cNvPr id="18" name="Picture 2" descr="https://www.ietr.fr/sites/www.ietr.fr/files/styles/max_2600x2600/public/medias/images/logo_rouge_noir_1450x451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2984" y="85640"/>
            <a:ext cx="1755112" cy="5459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3632" y="2777758"/>
            <a:ext cx="3224184" cy="1754326"/>
          </a:xfrm>
          <a:prstGeom prst="rect">
            <a:avLst/>
          </a:prstGeom>
        </p:spPr>
        <p:txBody>
          <a:bodyPr wrap="square">
            <a:spAutoFit/>
          </a:bodyPr>
          <a:lstStyle/>
          <a:p>
            <a:r>
              <a:rPr lang="fr-FR" b="1" dirty="0">
                <a:cs typeface="Calibri" panose="020F0502020204030204"/>
              </a:rPr>
              <a:t>Gain réalisé :</a:t>
            </a:r>
          </a:p>
          <a:p>
            <a:r>
              <a:rPr lang="fr-FR" dirty="0" err="1">
                <a:cs typeface="Calibri" panose="020F0502020204030204"/>
              </a:rPr>
              <a:t>Etheta</a:t>
            </a:r>
            <a:r>
              <a:rPr lang="fr-FR" dirty="0">
                <a:cs typeface="Calibri" panose="020F0502020204030204"/>
              </a:rPr>
              <a:t> = Co polar</a:t>
            </a:r>
          </a:p>
          <a:p>
            <a:r>
              <a:rPr lang="fr-FR" dirty="0" err="1">
                <a:cs typeface="Calibri" panose="020F0502020204030204"/>
              </a:rPr>
              <a:t>Ephi</a:t>
            </a:r>
            <a:r>
              <a:rPr lang="fr-FR" dirty="0">
                <a:cs typeface="Calibri" panose="020F0502020204030204"/>
              </a:rPr>
              <a:t> = cross polar</a:t>
            </a:r>
          </a:p>
          <a:p>
            <a:endParaRPr lang="fr-FR" dirty="0">
              <a:cs typeface="Calibri" panose="020F0502020204030204"/>
            </a:endParaRPr>
          </a:p>
          <a:p>
            <a:r>
              <a:rPr lang="fr-FR" dirty="0">
                <a:cs typeface="Calibri" panose="020F0502020204030204"/>
              </a:rPr>
              <a:t>Cross &gt; Co à partir de </a:t>
            </a:r>
            <a:r>
              <a:rPr lang="fr-FR" dirty="0" smtClean="0">
                <a:cs typeface="Calibri" panose="020F0502020204030204"/>
              </a:rPr>
              <a:t>5,75 </a:t>
            </a:r>
            <a:r>
              <a:rPr lang="fr-FR" dirty="0">
                <a:cs typeface="Calibri" panose="020F0502020204030204"/>
              </a:rPr>
              <a:t>GHz (similaire à </a:t>
            </a:r>
            <a:r>
              <a:rPr lang="fr-FR" dirty="0" err="1">
                <a:cs typeface="Calibri" panose="020F0502020204030204"/>
              </a:rPr>
              <a:t>simu</a:t>
            </a:r>
            <a:r>
              <a:rPr lang="fr-FR" dirty="0">
                <a:cs typeface="Calibri" panose="020F0502020204030204"/>
              </a:rPr>
              <a:t>)</a:t>
            </a:r>
          </a:p>
        </p:txBody>
      </p:sp>
      <p:pic>
        <p:nvPicPr>
          <p:cNvPr id="16" name="Image 15"/>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1534" y="2651413"/>
            <a:ext cx="5710149" cy="4263869"/>
          </a:xfrm>
          <a:prstGeom prst="rect">
            <a:avLst/>
          </a:prstGeom>
          <a:noFill/>
          <a:ln>
            <a:noFill/>
          </a:ln>
        </p:spPr>
      </p:pic>
      <p:sp>
        <p:nvSpPr>
          <p:cNvPr id="5" name="ZoneTexte 4"/>
          <p:cNvSpPr txBox="1"/>
          <p:nvPr/>
        </p:nvSpPr>
        <p:spPr>
          <a:xfrm>
            <a:off x="4841823" y="2271442"/>
            <a:ext cx="1706461" cy="379971"/>
          </a:xfrm>
          <a:prstGeom prst="rect">
            <a:avLst/>
          </a:prstGeom>
          <a:noFill/>
        </p:spPr>
        <p:txBody>
          <a:bodyPr wrap="square" rtlCol="0">
            <a:spAutoFit/>
          </a:bodyPr>
          <a:lstStyle/>
          <a:p>
            <a:r>
              <a:rPr lang="fr-FR" dirty="0" smtClean="0"/>
              <a:t>Mesure :</a:t>
            </a:r>
            <a:endParaRPr lang="fr-FR" dirty="0"/>
          </a:p>
        </p:txBody>
      </p:sp>
      <p:sp>
        <p:nvSpPr>
          <p:cNvPr id="21" name="ZoneTexte 20"/>
          <p:cNvSpPr txBox="1"/>
          <p:nvPr/>
        </p:nvSpPr>
        <p:spPr>
          <a:xfrm>
            <a:off x="9577235" y="3763398"/>
            <a:ext cx="1706461" cy="379971"/>
          </a:xfrm>
          <a:prstGeom prst="rect">
            <a:avLst/>
          </a:prstGeom>
          <a:noFill/>
        </p:spPr>
        <p:txBody>
          <a:bodyPr wrap="square" rtlCol="0">
            <a:spAutoFit/>
          </a:bodyPr>
          <a:lstStyle/>
          <a:p>
            <a:r>
              <a:rPr lang="fr-FR" dirty="0" err="1" smtClean="0"/>
              <a:t>Simu</a:t>
            </a:r>
            <a:r>
              <a:rPr lang="fr-FR" dirty="0" smtClean="0"/>
              <a:t> :</a:t>
            </a:r>
            <a:endParaRPr lang="fr-FR" dirty="0"/>
          </a:p>
        </p:txBody>
      </p:sp>
      <p:pic>
        <p:nvPicPr>
          <p:cNvPr id="3" name="Image 2"/>
          <p:cNvPicPr>
            <a:picLocks noChangeAspect="1"/>
          </p:cNvPicPr>
          <p:nvPr/>
        </p:nvPicPr>
        <p:blipFill>
          <a:blip r:embed="rId6"/>
          <a:stretch>
            <a:fillRect/>
          </a:stretch>
        </p:blipFill>
        <p:spPr>
          <a:xfrm>
            <a:off x="8122984" y="4143369"/>
            <a:ext cx="4058707" cy="2664336"/>
          </a:xfrm>
          <a:prstGeom prst="rect">
            <a:avLst/>
          </a:prstGeom>
        </p:spPr>
      </p:pic>
      <p:pic>
        <p:nvPicPr>
          <p:cNvPr id="17" name="Image 16"/>
          <p:cNvPicPr>
            <a:picLocks noChangeAspect="1"/>
          </p:cNvPicPr>
          <p:nvPr/>
        </p:nvPicPr>
        <p:blipFill>
          <a:blip r:embed="rId7"/>
          <a:stretch>
            <a:fillRect/>
          </a:stretch>
        </p:blipFill>
        <p:spPr>
          <a:xfrm>
            <a:off x="9878096" y="246010"/>
            <a:ext cx="2122044" cy="1858436"/>
          </a:xfrm>
          <a:prstGeom prst="rect">
            <a:avLst/>
          </a:prstGeom>
        </p:spPr>
      </p:pic>
    </p:spTree>
    <p:extLst>
      <p:ext uri="{BB962C8B-B14F-4D97-AF65-F5344CB8AC3E}">
        <p14:creationId xmlns:p14="http://schemas.microsoft.com/office/powerpoint/2010/main" val="36160231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047BFA19-D45E-416B-A404-7AF2F3F270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 xmlns:a16="http://schemas.microsoft.com/office/drawing/2014/main" id="{8E0105E7-23DB-4CF2-8258-FF47C762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 xmlns:a16="http://schemas.microsoft.com/office/drawing/2014/main" id="{9B3A0B11-EDE3-4E62-AC52-762D098B73FF}"/>
              </a:ext>
            </a:extLst>
          </p:cNvPr>
          <p:cNvSpPr>
            <a:spLocks noGrp="1"/>
          </p:cNvSpPr>
          <p:nvPr>
            <p:ph type="title"/>
          </p:nvPr>
        </p:nvSpPr>
        <p:spPr>
          <a:xfrm>
            <a:off x="1115568" y="548640"/>
            <a:ext cx="10168128" cy="1179576"/>
          </a:xfrm>
        </p:spPr>
        <p:txBody>
          <a:bodyPr>
            <a:normAutofit/>
          </a:bodyPr>
          <a:lstStyle/>
          <a:p>
            <a:r>
              <a:rPr lang="fr-FR" sz="4000" dirty="0" smtClean="0">
                <a:cs typeface="Calibri Light"/>
              </a:rPr>
              <a:t>Thermoformage</a:t>
            </a:r>
            <a:endParaRPr lang="fr-FR" dirty="0"/>
          </a:p>
        </p:txBody>
      </p:sp>
      <p:sp>
        <p:nvSpPr>
          <p:cNvPr id="14" name="Rectangle 13">
            <a:extLst>
              <a:ext uri="{FF2B5EF4-FFF2-40B4-BE49-F238E27FC236}">
                <a16:creationId xmlns="" xmlns:a16="http://schemas.microsoft.com/office/drawing/2014/main" id="{074B4F7D-14B2-478B-8BF5-01E4E0C5D2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3" name="Image 6">
            <a:extLst>
              <a:ext uri="{FF2B5EF4-FFF2-40B4-BE49-F238E27FC236}">
                <a16:creationId xmlns="" xmlns:a16="http://schemas.microsoft.com/office/drawing/2014/main" id="{8BA57E5A-CFCE-4CC8-B2F7-8CFB019D4C02}"/>
              </a:ext>
            </a:extLst>
          </p:cNvPr>
          <p:cNvPicPr>
            <a:picLocks noChangeAspect="1"/>
          </p:cNvPicPr>
          <p:nvPr/>
        </p:nvPicPr>
        <p:blipFill rotWithShape="1">
          <a:blip r:embed="rId3"/>
          <a:srcRect t="29530" r="-671" b="28734"/>
          <a:stretch/>
        </p:blipFill>
        <p:spPr>
          <a:xfrm>
            <a:off x="10034490" y="11879"/>
            <a:ext cx="2157510" cy="894457"/>
          </a:xfrm>
          <a:prstGeom prst="rect">
            <a:avLst/>
          </a:prstGeom>
        </p:spPr>
      </p:pic>
      <p:sp>
        <p:nvSpPr>
          <p:cNvPr id="15" name="ZoneTexte 14"/>
          <p:cNvSpPr txBox="1"/>
          <p:nvPr/>
        </p:nvSpPr>
        <p:spPr>
          <a:xfrm>
            <a:off x="48944" y="2086776"/>
            <a:ext cx="6499340" cy="369332"/>
          </a:xfrm>
          <a:prstGeom prst="rect">
            <a:avLst/>
          </a:prstGeom>
          <a:noFill/>
        </p:spPr>
        <p:txBody>
          <a:bodyPr wrap="square" rtlCol="0">
            <a:spAutoFit/>
          </a:bodyPr>
          <a:lstStyle/>
          <a:p>
            <a:r>
              <a:rPr lang="fr-FR" b="1" dirty="0" smtClean="0">
                <a:cs typeface="Calibri" panose="020F0502020204030204"/>
              </a:rPr>
              <a:t>Sinus amplifié ; Substrat Rogers RT5880</a:t>
            </a:r>
            <a:endParaRPr lang="fr-FR" dirty="0" smtClean="0">
              <a:cs typeface="Calibri" panose="020F0502020204030204"/>
            </a:endParaRPr>
          </a:p>
        </p:txBody>
      </p:sp>
      <p:pic>
        <p:nvPicPr>
          <p:cNvPr id="18" name="Picture 2" descr="https://www.ietr.fr/sites/www.ietr.fr/files/styles/max_2600x2600/public/medias/images/logo_rouge_noir_1450x451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2984" y="85640"/>
            <a:ext cx="1755112" cy="5459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3632" y="2777758"/>
            <a:ext cx="6096000" cy="369332"/>
          </a:xfrm>
          <a:prstGeom prst="rect">
            <a:avLst/>
          </a:prstGeom>
        </p:spPr>
        <p:txBody>
          <a:bodyPr>
            <a:spAutoFit/>
          </a:bodyPr>
          <a:lstStyle/>
          <a:p>
            <a:r>
              <a:rPr lang="fr-FR" b="1" dirty="0" smtClean="0">
                <a:cs typeface="Calibri" panose="020F0502020204030204"/>
              </a:rPr>
              <a:t>Rayonnement (azimut) :</a:t>
            </a:r>
            <a:endParaRPr lang="fr-FR" dirty="0">
              <a:cs typeface="Calibri" panose="020F0502020204030204"/>
            </a:endParaRPr>
          </a:p>
        </p:txBody>
      </p:sp>
      <p:sp>
        <p:nvSpPr>
          <p:cNvPr id="17" name="ZoneTexte 16"/>
          <p:cNvSpPr txBox="1"/>
          <p:nvPr/>
        </p:nvSpPr>
        <p:spPr>
          <a:xfrm>
            <a:off x="1529476" y="3227050"/>
            <a:ext cx="1094282" cy="369332"/>
          </a:xfrm>
          <a:prstGeom prst="rect">
            <a:avLst/>
          </a:prstGeom>
          <a:noFill/>
        </p:spPr>
        <p:txBody>
          <a:bodyPr wrap="square" rtlCol="0">
            <a:spAutoFit/>
          </a:bodyPr>
          <a:lstStyle/>
          <a:p>
            <a:r>
              <a:rPr lang="fr-FR" dirty="0"/>
              <a:t>2</a:t>
            </a:r>
            <a:r>
              <a:rPr lang="fr-FR" dirty="0" smtClean="0"/>
              <a:t> GHz</a:t>
            </a:r>
            <a:endParaRPr lang="fr-FR" dirty="0"/>
          </a:p>
        </p:txBody>
      </p:sp>
      <p:sp>
        <p:nvSpPr>
          <p:cNvPr id="19" name="ZoneTexte 18"/>
          <p:cNvSpPr txBox="1"/>
          <p:nvPr/>
        </p:nvSpPr>
        <p:spPr>
          <a:xfrm>
            <a:off x="5430215" y="3184404"/>
            <a:ext cx="1094282" cy="369332"/>
          </a:xfrm>
          <a:prstGeom prst="rect">
            <a:avLst/>
          </a:prstGeom>
          <a:noFill/>
        </p:spPr>
        <p:txBody>
          <a:bodyPr wrap="square" rtlCol="0">
            <a:spAutoFit/>
          </a:bodyPr>
          <a:lstStyle/>
          <a:p>
            <a:r>
              <a:rPr lang="fr-FR" dirty="0" smtClean="0"/>
              <a:t>4 GHz</a:t>
            </a:r>
            <a:endParaRPr lang="fr-FR" dirty="0"/>
          </a:p>
        </p:txBody>
      </p:sp>
      <p:sp>
        <p:nvSpPr>
          <p:cNvPr id="21" name="ZoneTexte 20"/>
          <p:cNvSpPr txBox="1"/>
          <p:nvPr/>
        </p:nvSpPr>
        <p:spPr>
          <a:xfrm>
            <a:off x="9566438" y="3164388"/>
            <a:ext cx="1094282" cy="369332"/>
          </a:xfrm>
          <a:prstGeom prst="rect">
            <a:avLst/>
          </a:prstGeom>
          <a:noFill/>
        </p:spPr>
        <p:txBody>
          <a:bodyPr wrap="square" rtlCol="0">
            <a:spAutoFit/>
          </a:bodyPr>
          <a:lstStyle/>
          <a:p>
            <a:r>
              <a:rPr lang="fr-FR" dirty="0"/>
              <a:t>6</a:t>
            </a:r>
            <a:r>
              <a:rPr lang="fr-FR" dirty="0" smtClean="0"/>
              <a:t> GHz</a:t>
            </a:r>
            <a:endParaRPr lang="fr-FR" dirty="0"/>
          </a:p>
        </p:txBody>
      </p:sp>
      <p:pic>
        <p:nvPicPr>
          <p:cNvPr id="22" name="Image 21"/>
          <p:cNvPicPr/>
          <p:nvPr/>
        </p:nvPicPr>
        <p:blipFill rotWithShape="1">
          <a:blip r:embed="rId5" cstate="print">
            <a:extLst>
              <a:ext uri="{28A0092B-C50C-407E-A947-70E740481C1C}">
                <a14:useLocalDpi xmlns:a14="http://schemas.microsoft.com/office/drawing/2010/main" val="0"/>
              </a:ext>
            </a:extLst>
          </a:blip>
          <a:srcRect l="14355"/>
          <a:stretch/>
        </p:blipFill>
        <p:spPr bwMode="auto">
          <a:xfrm>
            <a:off x="288688" y="3596382"/>
            <a:ext cx="3732551" cy="3269697"/>
          </a:xfrm>
          <a:prstGeom prst="rect">
            <a:avLst/>
          </a:prstGeom>
          <a:noFill/>
          <a:ln>
            <a:noFill/>
          </a:ln>
        </p:spPr>
      </p:pic>
      <p:pic>
        <p:nvPicPr>
          <p:cNvPr id="23" name="Image 22"/>
          <p:cNvPicPr/>
          <p:nvPr/>
        </p:nvPicPr>
        <p:blipFill rotWithShape="1">
          <a:blip r:embed="rId6" cstate="print">
            <a:extLst>
              <a:ext uri="{28A0092B-C50C-407E-A947-70E740481C1C}">
                <a14:useLocalDpi xmlns:a14="http://schemas.microsoft.com/office/drawing/2010/main" val="0"/>
              </a:ext>
            </a:extLst>
          </a:blip>
          <a:srcRect l="9991"/>
          <a:stretch/>
        </p:blipFill>
        <p:spPr bwMode="auto">
          <a:xfrm>
            <a:off x="4021239" y="3588303"/>
            <a:ext cx="3912234" cy="3261618"/>
          </a:xfrm>
          <a:prstGeom prst="rect">
            <a:avLst/>
          </a:prstGeom>
          <a:noFill/>
          <a:ln>
            <a:noFill/>
          </a:ln>
        </p:spPr>
      </p:pic>
      <p:pic>
        <p:nvPicPr>
          <p:cNvPr id="24" name="Image 23"/>
          <p:cNvPicPr/>
          <p:nvPr/>
        </p:nvPicPr>
        <p:blipFill rotWithShape="1">
          <a:blip r:embed="rId7" cstate="print">
            <a:extLst>
              <a:ext uri="{28A0092B-C50C-407E-A947-70E740481C1C}">
                <a14:useLocalDpi xmlns:a14="http://schemas.microsoft.com/office/drawing/2010/main" val="0"/>
              </a:ext>
            </a:extLst>
          </a:blip>
          <a:srcRect l="11910"/>
          <a:stretch/>
        </p:blipFill>
        <p:spPr bwMode="auto">
          <a:xfrm>
            <a:off x="8122984" y="3596382"/>
            <a:ext cx="3828002" cy="3261618"/>
          </a:xfrm>
          <a:prstGeom prst="rect">
            <a:avLst/>
          </a:prstGeom>
          <a:noFill/>
          <a:ln>
            <a:noFill/>
          </a:ln>
        </p:spPr>
      </p:pic>
      <p:pic>
        <p:nvPicPr>
          <p:cNvPr id="25" name="Image 24"/>
          <p:cNvPicPr>
            <a:picLocks noChangeAspect="1"/>
          </p:cNvPicPr>
          <p:nvPr/>
        </p:nvPicPr>
        <p:blipFill>
          <a:blip r:embed="rId8"/>
          <a:stretch>
            <a:fillRect/>
          </a:stretch>
        </p:blipFill>
        <p:spPr>
          <a:xfrm>
            <a:off x="9878096" y="246010"/>
            <a:ext cx="2122044" cy="1858436"/>
          </a:xfrm>
          <a:prstGeom prst="rect">
            <a:avLst/>
          </a:prstGeom>
        </p:spPr>
      </p:pic>
    </p:spTree>
    <p:extLst>
      <p:ext uri="{BB962C8B-B14F-4D97-AF65-F5344CB8AC3E}">
        <p14:creationId xmlns:p14="http://schemas.microsoft.com/office/powerpoint/2010/main" val="37442207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047BFA19-D45E-416B-A404-7AF2F3F270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 xmlns:a16="http://schemas.microsoft.com/office/drawing/2014/main" id="{8E0105E7-23DB-4CF2-8258-FF47C762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 xmlns:a16="http://schemas.microsoft.com/office/drawing/2014/main" id="{9B3A0B11-EDE3-4E62-AC52-762D098B73FF}"/>
              </a:ext>
            </a:extLst>
          </p:cNvPr>
          <p:cNvSpPr>
            <a:spLocks noGrp="1"/>
          </p:cNvSpPr>
          <p:nvPr>
            <p:ph type="title"/>
          </p:nvPr>
        </p:nvSpPr>
        <p:spPr>
          <a:xfrm>
            <a:off x="1115568" y="548640"/>
            <a:ext cx="10168128" cy="1179576"/>
          </a:xfrm>
        </p:spPr>
        <p:txBody>
          <a:bodyPr>
            <a:normAutofit/>
          </a:bodyPr>
          <a:lstStyle/>
          <a:p>
            <a:r>
              <a:rPr lang="fr-FR" sz="4000" dirty="0" smtClean="0">
                <a:cs typeface="Calibri Light"/>
              </a:rPr>
              <a:t>Thermoformage</a:t>
            </a:r>
            <a:endParaRPr lang="fr-FR" dirty="0"/>
          </a:p>
        </p:txBody>
      </p:sp>
      <p:sp>
        <p:nvSpPr>
          <p:cNvPr id="14" name="Rectangle 13">
            <a:extLst>
              <a:ext uri="{FF2B5EF4-FFF2-40B4-BE49-F238E27FC236}">
                <a16:creationId xmlns="" xmlns:a16="http://schemas.microsoft.com/office/drawing/2014/main" id="{074B4F7D-14B2-478B-8BF5-01E4E0C5D2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3" name="Image 6">
            <a:extLst>
              <a:ext uri="{FF2B5EF4-FFF2-40B4-BE49-F238E27FC236}">
                <a16:creationId xmlns="" xmlns:a16="http://schemas.microsoft.com/office/drawing/2014/main" id="{8BA57E5A-CFCE-4CC8-B2F7-8CFB019D4C02}"/>
              </a:ext>
            </a:extLst>
          </p:cNvPr>
          <p:cNvPicPr>
            <a:picLocks noChangeAspect="1"/>
          </p:cNvPicPr>
          <p:nvPr/>
        </p:nvPicPr>
        <p:blipFill rotWithShape="1">
          <a:blip r:embed="rId3"/>
          <a:srcRect t="29530" r="-671" b="28734"/>
          <a:stretch/>
        </p:blipFill>
        <p:spPr>
          <a:xfrm>
            <a:off x="10034490" y="11879"/>
            <a:ext cx="2157510" cy="894457"/>
          </a:xfrm>
          <a:prstGeom prst="rect">
            <a:avLst/>
          </a:prstGeom>
        </p:spPr>
      </p:pic>
      <p:sp>
        <p:nvSpPr>
          <p:cNvPr id="15" name="ZoneTexte 14"/>
          <p:cNvSpPr txBox="1"/>
          <p:nvPr/>
        </p:nvSpPr>
        <p:spPr>
          <a:xfrm>
            <a:off x="48944" y="2086776"/>
            <a:ext cx="6499340" cy="369332"/>
          </a:xfrm>
          <a:prstGeom prst="rect">
            <a:avLst/>
          </a:prstGeom>
          <a:noFill/>
        </p:spPr>
        <p:txBody>
          <a:bodyPr wrap="square" rtlCol="0">
            <a:spAutoFit/>
          </a:bodyPr>
          <a:lstStyle/>
          <a:p>
            <a:r>
              <a:rPr lang="fr-FR" b="1" dirty="0" smtClean="0">
                <a:cs typeface="Calibri" panose="020F0502020204030204"/>
              </a:rPr>
              <a:t>Sinus amplifié ; Substrat Rogers RT5880</a:t>
            </a:r>
            <a:endParaRPr lang="fr-FR" dirty="0" smtClean="0">
              <a:cs typeface="Calibri" panose="020F0502020204030204"/>
            </a:endParaRPr>
          </a:p>
        </p:txBody>
      </p:sp>
      <p:pic>
        <p:nvPicPr>
          <p:cNvPr id="18" name="Picture 2" descr="https://www.ietr.fr/sites/www.ietr.fr/files/styles/max_2600x2600/public/medias/images/logo_rouge_noir_1450x451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2984" y="85640"/>
            <a:ext cx="1755112" cy="5459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3632" y="2777758"/>
            <a:ext cx="6096000" cy="369332"/>
          </a:xfrm>
          <a:prstGeom prst="rect">
            <a:avLst/>
          </a:prstGeom>
        </p:spPr>
        <p:txBody>
          <a:bodyPr>
            <a:spAutoFit/>
          </a:bodyPr>
          <a:lstStyle/>
          <a:p>
            <a:r>
              <a:rPr lang="fr-FR" b="1" dirty="0" smtClean="0">
                <a:cs typeface="Calibri" panose="020F0502020204030204"/>
              </a:rPr>
              <a:t>Rayonnement (élévation) :</a:t>
            </a:r>
            <a:endParaRPr lang="fr-FR" dirty="0">
              <a:cs typeface="Calibri" panose="020F0502020204030204"/>
            </a:endParaRPr>
          </a:p>
        </p:txBody>
      </p:sp>
      <p:sp>
        <p:nvSpPr>
          <p:cNvPr id="17" name="ZoneTexte 16"/>
          <p:cNvSpPr txBox="1"/>
          <p:nvPr/>
        </p:nvSpPr>
        <p:spPr>
          <a:xfrm>
            <a:off x="1529476" y="3227050"/>
            <a:ext cx="1094282" cy="369332"/>
          </a:xfrm>
          <a:prstGeom prst="rect">
            <a:avLst/>
          </a:prstGeom>
          <a:noFill/>
        </p:spPr>
        <p:txBody>
          <a:bodyPr wrap="square" rtlCol="0">
            <a:spAutoFit/>
          </a:bodyPr>
          <a:lstStyle/>
          <a:p>
            <a:r>
              <a:rPr lang="fr-FR" dirty="0"/>
              <a:t>2</a:t>
            </a:r>
            <a:r>
              <a:rPr lang="fr-FR" dirty="0" smtClean="0"/>
              <a:t> GHz</a:t>
            </a:r>
            <a:endParaRPr lang="fr-FR" dirty="0"/>
          </a:p>
        </p:txBody>
      </p:sp>
      <p:sp>
        <p:nvSpPr>
          <p:cNvPr id="19" name="ZoneTexte 18"/>
          <p:cNvSpPr txBox="1"/>
          <p:nvPr/>
        </p:nvSpPr>
        <p:spPr>
          <a:xfrm>
            <a:off x="5430215" y="3187070"/>
            <a:ext cx="1094282" cy="369332"/>
          </a:xfrm>
          <a:prstGeom prst="rect">
            <a:avLst/>
          </a:prstGeom>
          <a:noFill/>
        </p:spPr>
        <p:txBody>
          <a:bodyPr wrap="square" rtlCol="0">
            <a:spAutoFit/>
          </a:bodyPr>
          <a:lstStyle/>
          <a:p>
            <a:r>
              <a:rPr lang="fr-FR" dirty="0" smtClean="0"/>
              <a:t>4 GHz</a:t>
            </a:r>
            <a:endParaRPr lang="fr-FR" dirty="0"/>
          </a:p>
        </p:txBody>
      </p:sp>
      <p:sp>
        <p:nvSpPr>
          <p:cNvPr id="21" name="ZoneTexte 20"/>
          <p:cNvSpPr txBox="1"/>
          <p:nvPr/>
        </p:nvSpPr>
        <p:spPr>
          <a:xfrm>
            <a:off x="9566438" y="3164388"/>
            <a:ext cx="1094282" cy="369332"/>
          </a:xfrm>
          <a:prstGeom prst="rect">
            <a:avLst/>
          </a:prstGeom>
          <a:noFill/>
        </p:spPr>
        <p:txBody>
          <a:bodyPr wrap="square" rtlCol="0">
            <a:spAutoFit/>
          </a:bodyPr>
          <a:lstStyle/>
          <a:p>
            <a:r>
              <a:rPr lang="fr-FR" dirty="0"/>
              <a:t>6</a:t>
            </a:r>
            <a:r>
              <a:rPr lang="fr-FR" dirty="0" smtClean="0"/>
              <a:t> GHz</a:t>
            </a:r>
            <a:endParaRPr lang="fr-FR" dirty="0"/>
          </a:p>
        </p:txBody>
      </p:sp>
      <p:pic>
        <p:nvPicPr>
          <p:cNvPr id="25" name="Image 24"/>
          <p:cNvPicPr/>
          <p:nvPr/>
        </p:nvPicPr>
        <p:blipFill rotWithShape="1">
          <a:blip r:embed="rId5" cstate="print">
            <a:extLst>
              <a:ext uri="{28A0092B-C50C-407E-A947-70E740481C1C}">
                <a14:useLocalDpi xmlns:a14="http://schemas.microsoft.com/office/drawing/2010/main" val="0"/>
              </a:ext>
            </a:extLst>
          </a:blip>
          <a:srcRect l="11072"/>
          <a:stretch/>
        </p:blipFill>
        <p:spPr bwMode="auto">
          <a:xfrm>
            <a:off x="149865" y="3596382"/>
            <a:ext cx="3853503" cy="3251876"/>
          </a:xfrm>
          <a:prstGeom prst="rect">
            <a:avLst/>
          </a:prstGeom>
          <a:noFill/>
          <a:ln>
            <a:noFill/>
          </a:ln>
        </p:spPr>
      </p:pic>
      <p:pic>
        <p:nvPicPr>
          <p:cNvPr id="26" name="Image 25"/>
          <p:cNvPicPr/>
          <p:nvPr/>
        </p:nvPicPr>
        <p:blipFill rotWithShape="1">
          <a:blip r:embed="rId6" cstate="print">
            <a:extLst>
              <a:ext uri="{28A0092B-C50C-407E-A947-70E740481C1C}">
                <a14:useLocalDpi xmlns:a14="http://schemas.microsoft.com/office/drawing/2010/main" val="0"/>
              </a:ext>
            </a:extLst>
          </a:blip>
          <a:srcRect l="12618"/>
          <a:stretch/>
        </p:blipFill>
        <p:spPr bwMode="auto">
          <a:xfrm>
            <a:off x="4081100" y="3600627"/>
            <a:ext cx="3792512" cy="3257373"/>
          </a:xfrm>
          <a:prstGeom prst="rect">
            <a:avLst/>
          </a:prstGeom>
          <a:noFill/>
          <a:ln>
            <a:noFill/>
          </a:ln>
        </p:spPr>
      </p:pic>
      <p:pic>
        <p:nvPicPr>
          <p:cNvPr id="27" name="Image 26"/>
          <p:cNvPicPr/>
          <p:nvPr/>
        </p:nvPicPr>
        <p:blipFill rotWithShape="1">
          <a:blip r:embed="rId7" cstate="print">
            <a:extLst>
              <a:ext uri="{28A0092B-C50C-407E-A947-70E740481C1C}">
                <a14:useLocalDpi xmlns:a14="http://schemas.microsoft.com/office/drawing/2010/main" val="0"/>
              </a:ext>
            </a:extLst>
          </a:blip>
          <a:srcRect l="11301"/>
          <a:stretch/>
        </p:blipFill>
        <p:spPr bwMode="auto">
          <a:xfrm>
            <a:off x="8166855" y="3549045"/>
            <a:ext cx="3900226" cy="3299213"/>
          </a:xfrm>
          <a:prstGeom prst="rect">
            <a:avLst/>
          </a:prstGeom>
          <a:noFill/>
          <a:ln>
            <a:noFill/>
          </a:ln>
        </p:spPr>
      </p:pic>
      <p:pic>
        <p:nvPicPr>
          <p:cNvPr id="22" name="Image 21"/>
          <p:cNvPicPr>
            <a:picLocks noChangeAspect="1"/>
          </p:cNvPicPr>
          <p:nvPr/>
        </p:nvPicPr>
        <p:blipFill>
          <a:blip r:embed="rId8"/>
          <a:stretch>
            <a:fillRect/>
          </a:stretch>
        </p:blipFill>
        <p:spPr>
          <a:xfrm>
            <a:off x="9878096" y="246010"/>
            <a:ext cx="2122044" cy="1858436"/>
          </a:xfrm>
          <a:prstGeom prst="rect">
            <a:avLst/>
          </a:prstGeom>
        </p:spPr>
      </p:pic>
    </p:spTree>
    <p:extLst>
      <p:ext uri="{BB962C8B-B14F-4D97-AF65-F5344CB8AC3E}">
        <p14:creationId xmlns:p14="http://schemas.microsoft.com/office/powerpoint/2010/main" val="13694334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Freeform: Shape 20">
            <a:extLst>
              <a:ext uri="{FF2B5EF4-FFF2-40B4-BE49-F238E27FC236}">
                <a16:creationId xmlns:a16="http://schemas.microsoft.com/office/drawing/2014/main" xmlns="" id="{A3F395A2-2B64-4749-BD93-2F159C7E1F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22">
            <a:extLst>
              <a:ext uri="{FF2B5EF4-FFF2-40B4-BE49-F238E27FC236}">
                <a16:creationId xmlns:a16="http://schemas.microsoft.com/office/drawing/2014/main" xmlns="" id="{5CF0135B-EAB8-4CA0-896C-2D897ECD28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xmlns="" id="{8D67F5AB-004F-49F8-98F6-0F2341AAD5C9}"/>
              </a:ext>
            </a:extLst>
          </p:cNvPr>
          <p:cNvSpPr>
            <a:spLocks noGrp="1"/>
          </p:cNvSpPr>
          <p:nvPr>
            <p:ph type="title"/>
          </p:nvPr>
        </p:nvSpPr>
        <p:spPr>
          <a:xfrm>
            <a:off x="838200" y="253397"/>
            <a:ext cx="10515600" cy="1273233"/>
          </a:xfrm>
        </p:spPr>
        <p:txBody>
          <a:bodyPr>
            <a:normAutofit/>
          </a:bodyPr>
          <a:lstStyle/>
          <a:p>
            <a:r>
              <a:rPr lang="fr-FR" sz="4000" dirty="0">
                <a:cs typeface="Calibri Light"/>
              </a:rPr>
              <a:t>Sommaire</a:t>
            </a:r>
            <a:endParaRPr lang="fr-FR" sz="4000" dirty="0"/>
          </a:p>
        </p:txBody>
      </p:sp>
      <p:sp>
        <p:nvSpPr>
          <p:cNvPr id="3" name="Espace réservé du contenu 2">
            <a:extLst>
              <a:ext uri="{FF2B5EF4-FFF2-40B4-BE49-F238E27FC236}">
                <a16:creationId xmlns:a16="http://schemas.microsoft.com/office/drawing/2014/main" xmlns="" id="{97D4C312-C95E-43D8-84AA-72A222858EC1}"/>
              </a:ext>
            </a:extLst>
          </p:cNvPr>
          <p:cNvSpPr>
            <a:spLocks noGrp="1"/>
          </p:cNvSpPr>
          <p:nvPr>
            <p:ph idx="1"/>
          </p:nvPr>
        </p:nvSpPr>
        <p:spPr>
          <a:xfrm>
            <a:off x="838200" y="2248930"/>
            <a:ext cx="10515600" cy="4609070"/>
          </a:xfrm>
        </p:spPr>
        <p:txBody>
          <a:bodyPr vert="horz" lIns="91440" tIns="45720" rIns="91440" bIns="45720" rtlCol="0" anchor="t">
            <a:normAutofit/>
          </a:bodyPr>
          <a:lstStyle/>
          <a:p>
            <a:pPr marL="457200" indent="-457200">
              <a:buFont typeface="+mj-lt"/>
              <a:buAutoNum type="romanUcPeriod"/>
            </a:pPr>
            <a:r>
              <a:rPr lang="fr-FR" sz="2200" dirty="0" smtClean="0">
                <a:solidFill>
                  <a:schemeClr val="bg1">
                    <a:lumMod val="65000"/>
                  </a:schemeClr>
                </a:solidFill>
                <a:ea typeface="+mn-lt"/>
                <a:cs typeface="+mn-lt"/>
              </a:rPr>
              <a:t>Antenne ondulée thermoformage</a:t>
            </a:r>
          </a:p>
          <a:p>
            <a:pPr marL="914400" lvl="1" indent="-457200">
              <a:buFont typeface="+mj-lt"/>
              <a:buAutoNum type="romanUcPeriod"/>
            </a:pPr>
            <a:r>
              <a:rPr lang="fr-FR" sz="1800" dirty="0" smtClean="0">
                <a:solidFill>
                  <a:schemeClr val="bg1">
                    <a:lumMod val="65000"/>
                  </a:schemeClr>
                </a:solidFill>
                <a:ea typeface="+mn-lt"/>
                <a:cs typeface="+mn-lt"/>
              </a:rPr>
              <a:t>Mesure</a:t>
            </a:r>
          </a:p>
          <a:p>
            <a:pPr marL="457200" indent="-457200">
              <a:buAutoNum type="romanUcPeriod"/>
            </a:pPr>
            <a:r>
              <a:rPr lang="fr-FR" sz="2200" dirty="0" smtClean="0">
                <a:cs typeface="Calibri" panose="020F0502020204030204"/>
              </a:rPr>
              <a:t>Antenne Vivaldi couplage</a:t>
            </a:r>
          </a:p>
          <a:p>
            <a:pPr marL="914400" lvl="1" indent="-457200">
              <a:buAutoNum type="romanUcPeriod"/>
            </a:pPr>
            <a:r>
              <a:rPr lang="fr-FR" sz="1800" dirty="0" smtClean="0">
                <a:cs typeface="Calibri" panose="020F0502020204030204"/>
              </a:rPr>
              <a:t>Antenne homothétie </a:t>
            </a:r>
            <a:r>
              <a:rPr lang="fr-FR" sz="1800" dirty="0" err="1" smtClean="0">
                <a:cs typeface="Calibri" panose="020F0502020204030204"/>
              </a:rPr>
              <a:t>optim</a:t>
            </a:r>
            <a:endParaRPr lang="fr-FR" sz="1800" dirty="0" smtClean="0">
              <a:cs typeface="Calibri" panose="020F0502020204030204"/>
            </a:endParaRPr>
          </a:p>
          <a:p>
            <a:pPr marL="914400" lvl="1" indent="-457200">
              <a:buAutoNum type="romanUcPeriod"/>
            </a:pPr>
            <a:r>
              <a:rPr lang="fr-FR" sz="1800" dirty="0" smtClean="0">
                <a:solidFill>
                  <a:schemeClr val="bg1">
                    <a:lumMod val="65000"/>
                  </a:schemeClr>
                </a:solidFill>
                <a:cs typeface="Calibri" panose="020F0502020204030204"/>
              </a:rPr>
              <a:t>Double polarisation</a:t>
            </a:r>
          </a:p>
          <a:p>
            <a:pPr marL="457200" indent="-457200">
              <a:buAutoNum type="romanUcPeriod"/>
            </a:pPr>
            <a:r>
              <a:rPr lang="fr-FR" sz="2200" dirty="0" smtClean="0">
                <a:solidFill>
                  <a:schemeClr val="bg1">
                    <a:lumMod val="65000"/>
                  </a:schemeClr>
                </a:solidFill>
                <a:cs typeface="Calibri" panose="020F0502020204030204"/>
              </a:rPr>
              <a:t>Conclusion et perspectives</a:t>
            </a:r>
            <a:endParaRPr lang="fr-FR" sz="2200" dirty="0">
              <a:solidFill>
                <a:schemeClr val="bg1">
                  <a:lumMod val="65000"/>
                </a:schemeClr>
              </a:solidFill>
              <a:cs typeface="Calibri" panose="020F0502020204030204"/>
            </a:endParaRPr>
          </a:p>
        </p:txBody>
      </p:sp>
      <p:sp>
        <p:nvSpPr>
          <p:cNvPr id="25" name="Rectangle 24">
            <a:extLst>
              <a:ext uri="{FF2B5EF4-FFF2-40B4-BE49-F238E27FC236}">
                <a16:creationId xmlns:a16="http://schemas.microsoft.com/office/drawing/2014/main" xmlns="" id="{92C3387C-D24F-4737-8A37-1DC5CFF09C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1" name="Image 6">
            <a:extLst>
              <a:ext uri="{FF2B5EF4-FFF2-40B4-BE49-F238E27FC236}">
                <a16:creationId xmlns:a16="http://schemas.microsoft.com/office/drawing/2014/main" xmlns="" id="{8BA57E5A-CFCE-4CC8-B2F7-8CFB019D4C02}"/>
              </a:ext>
            </a:extLst>
          </p:cNvPr>
          <p:cNvPicPr>
            <a:picLocks noChangeAspect="1"/>
          </p:cNvPicPr>
          <p:nvPr/>
        </p:nvPicPr>
        <p:blipFill rotWithShape="1">
          <a:blip r:embed="rId3"/>
          <a:srcRect t="29530" r="-671" b="28734"/>
          <a:stretch/>
        </p:blipFill>
        <p:spPr>
          <a:xfrm>
            <a:off x="10034490" y="11879"/>
            <a:ext cx="2157510" cy="894457"/>
          </a:xfrm>
          <a:prstGeom prst="rect">
            <a:avLst/>
          </a:prstGeom>
        </p:spPr>
      </p:pic>
      <p:pic>
        <p:nvPicPr>
          <p:cNvPr id="9" name="Picture 2" descr="https://www.ietr.fr/sites/www.ietr.fr/files/styles/max_2600x2600/public/medias/images/logo_rouge_noir_1450x451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2984" y="85640"/>
            <a:ext cx="1755112" cy="54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0638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047BFA19-D45E-416B-A404-7AF2F3F270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 xmlns:a16="http://schemas.microsoft.com/office/drawing/2014/main" id="{8E0105E7-23DB-4CF2-8258-FF47C762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 xmlns:a16="http://schemas.microsoft.com/office/drawing/2014/main" id="{9B3A0B11-EDE3-4E62-AC52-762D098B73FF}"/>
              </a:ext>
            </a:extLst>
          </p:cNvPr>
          <p:cNvSpPr>
            <a:spLocks noGrp="1"/>
          </p:cNvSpPr>
          <p:nvPr>
            <p:ph type="title"/>
          </p:nvPr>
        </p:nvSpPr>
        <p:spPr>
          <a:xfrm>
            <a:off x="1115568" y="548640"/>
            <a:ext cx="10168128" cy="1179576"/>
          </a:xfrm>
        </p:spPr>
        <p:txBody>
          <a:bodyPr>
            <a:normAutofit/>
          </a:bodyPr>
          <a:lstStyle/>
          <a:p>
            <a:r>
              <a:rPr lang="fr-FR" sz="4000" dirty="0" smtClean="0">
                <a:cs typeface="Calibri Light"/>
              </a:rPr>
              <a:t>Vivaldi couplage </a:t>
            </a:r>
            <a:r>
              <a:rPr lang="fr-FR" sz="4000" dirty="0" err="1" smtClean="0">
                <a:cs typeface="Calibri Light"/>
              </a:rPr>
              <a:t>optim</a:t>
            </a:r>
            <a:endParaRPr lang="fr-FR" dirty="0"/>
          </a:p>
        </p:txBody>
      </p:sp>
      <p:sp>
        <p:nvSpPr>
          <p:cNvPr id="14" name="Rectangle 13">
            <a:extLst>
              <a:ext uri="{FF2B5EF4-FFF2-40B4-BE49-F238E27FC236}">
                <a16:creationId xmlns="" xmlns:a16="http://schemas.microsoft.com/office/drawing/2014/main" id="{074B4F7D-14B2-478B-8BF5-01E4E0C5D2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3" name="Image 6">
            <a:extLst>
              <a:ext uri="{FF2B5EF4-FFF2-40B4-BE49-F238E27FC236}">
                <a16:creationId xmlns="" xmlns:a16="http://schemas.microsoft.com/office/drawing/2014/main" id="{8BA57E5A-CFCE-4CC8-B2F7-8CFB019D4C02}"/>
              </a:ext>
            </a:extLst>
          </p:cNvPr>
          <p:cNvPicPr>
            <a:picLocks noChangeAspect="1"/>
          </p:cNvPicPr>
          <p:nvPr/>
        </p:nvPicPr>
        <p:blipFill rotWithShape="1">
          <a:blip r:embed="rId3"/>
          <a:srcRect t="29530" r="-671" b="28734"/>
          <a:stretch/>
        </p:blipFill>
        <p:spPr>
          <a:xfrm>
            <a:off x="10034490" y="11879"/>
            <a:ext cx="2157510" cy="894457"/>
          </a:xfrm>
          <a:prstGeom prst="rect">
            <a:avLst/>
          </a:prstGeom>
        </p:spPr>
      </p:pic>
      <p:sp>
        <p:nvSpPr>
          <p:cNvPr id="15" name="ZoneTexte 14"/>
          <p:cNvSpPr txBox="1"/>
          <p:nvPr/>
        </p:nvSpPr>
        <p:spPr>
          <a:xfrm>
            <a:off x="48944" y="2086776"/>
            <a:ext cx="6499340" cy="369332"/>
          </a:xfrm>
          <a:prstGeom prst="rect">
            <a:avLst/>
          </a:prstGeom>
          <a:noFill/>
        </p:spPr>
        <p:txBody>
          <a:bodyPr wrap="square" rtlCol="0">
            <a:spAutoFit/>
          </a:bodyPr>
          <a:lstStyle/>
          <a:p>
            <a:r>
              <a:rPr lang="fr-FR" b="1" dirty="0" smtClean="0">
                <a:cs typeface="Calibri" panose="020F0502020204030204"/>
              </a:rPr>
              <a:t>Vivaldi couplage : homothétie &amp; </a:t>
            </a:r>
            <a:r>
              <a:rPr lang="fr-FR" b="1" dirty="0" err="1" smtClean="0">
                <a:cs typeface="Calibri" panose="020F0502020204030204"/>
              </a:rPr>
              <a:t>optim</a:t>
            </a:r>
            <a:endParaRPr lang="fr-FR" dirty="0" smtClean="0">
              <a:cs typeface="Calibri" panose="020F0502020204030204"/>
            </a:endParaRPr>
          </a:p>
        </p:txBody>
      </p:sp>
      <p:sp>
        <p:nvSpPr>
          <p:cNvPr id="3" name="ZoneTexte 2"/>
          <p:cNvSpPr txBox="1"/>
          <p:nvPr/>
        </p:nvSpPr>
        <p:spPr>
          <a:xfrm>
            <a:off x="0" y="2642542"/>
            <a:ext cx="5364480" cy="2031325"/>
          </a:xfrm>
          <a:prstGeom prst="rect">
            <a:avLst/>
          </a:prstGeom>
          <a:noFill/>
        </p:spPr>
        <p:txBody>
          <a:bodyPr wrap="square" rtlCol="0">
            <a:spAutoFit/>
          </a:bodyPr>
          <a:lstStyle/>
          <a:p>
            <a:pPr marL="285750" indent="-285750">
              <a:buFont typeface="Arial" panose="020B0604020202020204" pitchFamily="34" charset="0"/>
              <a:buChar char="•"/>
            </a:pPr>
            <a:r>
              <a:rPr lang="fr-FR" dirty="0" err="1" smtClean="0">
                <a:sym typeface="Wingdings" panose="05000000000000000000" pitchFamily="2" charset="2"/>
              </a:rPr>
              <a:t>Dielec</a:t>
            </a:r>
            <a:r>
              <a:rPr lang="fr-FR" dirty="0" smtClean="0">
                <a:sym typeface="Wingdings" panose="05000000000000000000" pitchFamily="2" charset="2"/>
              </a:rPr>
              <a:t> RO4003C h=0,508mm (au lieu FR4 h=1mm)</a:t>
            </a:r>
          </a:p>
          <a:p>
            <a:pPr marL="285750" indent="-285750">
              <a:buFont typeface="Arial" panose="020B0604020202020204" pitchFamily="34" charset="0"/>
              <a:buChar char="•"/>
            </a:pPr>
            <a:r>
              <a:rPr lang="fr-FR" dirty="0" smtClean="0">
                <a:sym typeface="Wingdings" panose="05000000000000000000" pitchFamily="2" charset="2"/>
              </a:rPr>
              <a:t>Fente de 0,52mm entre bras</a:t>
            </a:r>
          </a:p>
          <a:p>
            <a:pPr marL="285750" indent="-285750">
              <a:buFont typeface="Arial" panose="020B0604020202020204" pitchFamily="34" charset="0"/>
              <a:buChar char="•"/>
            </a:pPr>
            <a:r>
              <a:rPr lang="fr-FR" dirty="0" smtClean="0">
                <a:sym typeface="Wingdings" panose="05000000000000000000" pitchFamily="2" charset="2"/>
              </a:rPr>
              <a:t>Homothétie :</a:t>
            </a:r>
            <a:endParaRPr lang="fr-FR" dirty="0">
              <a:sym typeface="Wingdings" panose="05000000000000000000" pitchFamily="2" charset="2"/>
            </a:endParaRPr>
          </a:p>
          <a:p>
            <a:pPr marL="742950" lvl="1" indent="-285750">
              <a:buFont typeface="Arial" panose="020B0604020202020204" pitchFamily="34" charset="0"/>
              <a:buChar char="•"/>
            </a:pPr>
            <a:r>
              <a:rPr lang="fr-FR" dirty="0" smtClean="0">
                <a:sym typeface="Wingdings" panose="05000000000000000000" pitchFamily="2" charset="2"/>
              </a:rPr>
              <a:t>Dim 86,4x76,8x0,5mm </a:t>
            </a:r>
            <a:r>
              <a:rPr lang="fr-FR" dirty="0">
                <a:sym typeface="Wingdings" panose="05000000000000000000" pitchFamily="2" charset="2"/>
              </a:rPr>
              <a:t>(</a:t>
            </a:r>
            <a:r>
              <a:rPr lang="fr-FR" dirty="0" err="1">
                <a:sym typeface="Wingdings" panose="05000000000000000000" pitchFamily="2" charset="2"/>
              </a:rPr>
              <a:t>WxLxH</a:t>
            </a:r>
            <a:r>
              <a:rPr lang="fr-FR" dirty="0">
                <a:sym typeface="Wingdings" panose="05000000000000000000" pitchFamily="2" charset="2"/>
              </a:rPr>
              <a:t>) : </a:t>
            </a:r>
            <a:r>
              <a:rPr lang="fr-FR" dirty="0" smtClean="0">
                <a:sym typeface="Wingdings" panose="05000000000000000000" pitchFamily="2" charset="2"/>
              </a:rPr>
              <a:t>0,29 </a:t>
            </a:r>
            <a:r>
              <a:rPr lang="fr-FR" dirty="0">
                <a:sym typeface="Wingdings" panose="05000000000000000000" pitchFamily="2" charset="2"/>
              </a:rPr>
              <a:t>x 0,26</a:t>
            </a:r>
            <a:r>
              <a:rPr lang="el-GR" dirty="0" smtClean="0">
                <a:sym typeface="Wingdings" panose="05000000000000000000" pitchFamily="2" charset="2"/>
              </a:rPr>
              <a:t>λ</a:t>
            </a:r>
            <a:endParaRPr lang="fr-FR" dirty="0" smtClean="0">
              <a:sym typeface="Wingdings" panose="05000000000000000000" pitchFamily="2" charset="2"/>
            </a:endParaRPr>
          </a:p>
          <a:p>
            <a:pPr marL="285750" indent="-285750">
              <a:buFont typeface="Arial" panose="020B0604020202020204" pitchFamily="34" charset="0"/>
              <a:buChar char="•"/>
            </a:pPr>
            <a:r>
              <a:rPr lang="fr-FR" dirty="0" smtClean="0">
                <a:sym typeface="Wingdings" panose="05000000000000000000" pitchFamily="2" charset="2"/>
              </a:rPr>
              <a:t>Ligne 50</a:t>
            </a:r>
            <a:r>
              <a:rPr lang="el-GR" dirty="0" smtClean="0">
                <a:sym typeface="Wingdings" panose="05000000000000000000" pitchFamily="2" charset="2"/>
              </a:rPr>
              <a:t>Ω</a:t>
            </a:r>
            <a:endParaRPr lang="fr-FR" dirty="0" smtClean="0">
              <a:sym typeface="Wingdings" panose="05000000000000000000" pitchFamily="2" charset="2"/>
            </a:endParaRPr>
          </a:p>
          <a:p>
            <a:pPr marL="285750" indent="-285750">
              <a:buFont typeface="Arial" panose="020B0604020202020204" pitchFamily="34" charset="0"/>
              <a:buChar char="•"/>
            </a:pPr>
            <a:r>
              <a:rPr lang="fr-FR" dirty="0" smtClean="0">
                <a:sym typeface="Wingdings" panose="05000000000000000000" pitchFamily="2" charset="2"/>
              </a:rPr>
              <a:t>Largeur ligne </a:t>
            </a:r>
            <a:r>
              <a:rPr lang="fr-FR" dirty="0" err="1" smtClean="0">
                <a:sym typeface="Wingdings" panose="05000000000000000000" pitchFamily="2" charset="2"/>
              </a:rPr>
              <a:t>feed</a:t>
            </a:r>
            <a:r>
              <a:rPr lang="fr-FR" dirty="0" smtClean="0">
                <a:sym typeface="Wingdings" panose="05000000000000000000" pitchFamily="2" charset="2"/>
              </a:rPr>
              <a:t> 0,35mm</a:t>
            </a:r>
            <a:endParaRPr lang="fr-FR" dirty="0">
              <a:sym typeface="Wingdings" panose="05000000000000000000" pitchFamily="2" charset="2"/>
            </a:endParaRPr>
          </a:p>
          <a:p>
            <a:pPr marL="285750" indent="-285750">
              <a:buFont typeface="Arial" panose="020B0604020202020204" pitchFamily="34" charset="0"/>
              <a:buChar char="•"/>
            </a:pPr>
            <a:r>
              <a:rPr lang="fr-FR" dirty="0" err="1" smtClean="0">
                <a:sym typeface="Wingdings" panose="05000000000000000000" pitchFamily="2" charset="2"/>
              </a:rPr>
              <a:t>Optim</a:t>
            </a:r>
            <a:r>
              <a:rPr lang="fr-FR" dirty="0" smtClean="0">
                <a:sym typeface="Wingdings" panose="05000000000000000000" pitchFamily="2" charset="2"/>
              </a:rPr>
              <a:t> sur plusieurs paramètres</a:t>
            </a:r>
          </a:p>
        </p:txBody>
      </p:sp>
      <p:pic>
        <p:nvPicPr>
          <p:cNvPr id="17" name="Picture 2" descr="https://www.ietr.fr/sites/www.ietr.fr/files/styles/max_2600x2600/public/medias/images/logo_rouge_noir_1450x451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2984" y="85640"/>
            <a:ext cx="1755112" cy="54590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p:nvPicPr>
        <p:blipFill>
          <a:blip r:embed="rId5"/>
          <a:stretch>
            <a:fillRect/>
          </a:stretch>
        </p:blipFill>
        <p:spPr>
          <a:xfrm>
            <a:off x="5225143" y="3242707"/>
            <a:ext cx="3413896" cy="2996134"/>
          </a:xfrm>
          <a:prstGeom prst="rect">
            <a:avLst/>
          </a:prstGeom>
        </p:spPr>
      </p:pic>
      <p:pic>
        <p:nvPicPr>
          <p:cNvPr id="5" name="Image 4"/>
          <p:cNvPicPr>
            <a:picLocks noChangeAspect="1"/>
          </p:cNvPicPr>
          <p:nvPr/>
        </p:nvPicPr>
        <p:blipFill>
          <a:blip r:embed="rId6"/>
          <a:stretch>
            <a:fillRect/>
          </a:stretch>
        </p:blipFill>
        <p:spPr>
          <a:xfrm>
            <a:off x="8739052" y="3242707"/>
            <a:ext cx="3322320" cy="2994028"/>
          </a:xfrm>
          <a:prstGeom prst="rect">
            <a:avLst/>
          </a:prstGeom>
        </p:spPr>
      </p:pic>
    </p:spTree>
    <p:extLst>
      <p:ext uri="{BB962C8B-B14F-4D97-AF65-F5344CB8AC3E}">
        <p14:creationId xmlns:p14="http://schemas.microsoft.com/office/powerpoint/2010/main" val="32484327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047BFA19-D45E-416B-A404-7AF2F3F270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 xmlns:a16="http://schemas.microsoft.com/office/drawing/2014/main" id="{8E0105E7-23DB-4CF2-8258-FF47C762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 xmlns:a16="http://schemas.microsoft.com/office/drawing/2014/main" id="{9B3A0B11-EDE3-4E62-AC52-762D098B73FF}"/>
              </a:ext>
            </a:extLst>
          </p:cNvPr>
          <p:cNvSpPr>
            <a:spLocks noGrp="1"/>
          </p:cNvSpPr>
          <p:nvPr>
            <p:ph type="title"/>
          </p:nvPr>
        </p:nvSpPr>
        <p:spPr>
          <a:xfrm>
            <a:off x="1115568" y="548640"/>
            <a:ext cx="10168128" cy="1179576"/>
          </a:xfrm>
        </p:spPr>
        <p:txBody>
          <a:bodyPr>
            <a:normAutofit/>
          </a:bodyPr>
          <a:lstStyle/>
          <a:p>
            <a:r>
              <a:rPr lang="fr-FR" sz="4000" dirty="0" smtClean="0">
                <a:cs typeface="Calibri Light"/>
              </a:rPr>
              <a:t>Vivaldi couplage </a:t>
            </a:r>
            <a:r>
              <a:rPr lang="fr-FR" sz="4000" dirty="0" err="1" smtClean="0">
                <a:cs typeface="Calibri Light"/>
              </a:rPr>
              <a:t>optim</a:t>
            </a:r>
            <a:endParaRPr lang="fr-FR" dirty="0"/>
          </a:p>
        </p:txBody>
      </p:sp>
      <p:sp>
        <p:nvSpPr>
          <p:cNvPr id="14" name="Rectangle 13">
            <a:extLst>
              <a:ext uri="{FF2B5EF4-FFF2-40B4-BE49-F238E27FC236}">
                <a16:creationId xmlns="" xmlns:a16="http://schemas.microsoft.com/office/drawing/2014/main" id="{074B4F7D-14B2-478B-8BF5-01E4E0C5D2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3" name="Image 6">
            <a:extLst>
              <a:ext uri="{FF2B5EF4-FFF2-40B4-BE49-F238E27FC236}">
                <a16:creationId xmlns="" xmlns:a16="http://schemas.microsoft.com/office/drawing/2014/main" id="{8BA57E5A-CFCE-4CC8-B2F7-8CFB019D4C02}"/>
              </a:ext>
            </a:extLst>
          </p:cNvPr>
          <p:cNvPicPr>
            <a:picLocks noChangeAspect="1"/>
          </p:cNvPicPr>
          <p:nvPr/>
        </p:nvPicPr>
        <p:blipFill rotWithShape="1">
          <a:blip r:embed="rId3"/>
          <a:srcRect t="29530" r="-671" b="28734"/>
          <a:stretch/>
        </p:blipFill>
        <p:spPr>
          <a:xfrm>
            <a:off x="10034490" y="11879"/>
            <a:ext cx="2157510" cy="894457"/>
          </a:xfrm>
          <a:prstGeom prst="rect">
            <a:avLst/>
          </a:prstGeom>
        </p:spPr>
      </p:pic>
      <p:sp>
        <p:nvSpPr>
          <p:cNvPr id="15" name="ZoneTexte 14"/>
          <p:cNvSpPr txBox="1"/>
          <p:nvPr/>
        </p:nvSpPr>
        <p:spPr>
          <a:xfrm>
            <a:off x="48944" y="2086776"/>
            <a:ext cx="6499340" cy="369332"/>
          </a:xfrm>
          <a:prstGeom prst="rect">
            <a:avLst/>
          </a:prstGeom>
          <a:noFill/>
        </p:spPr>
        <p:txBody>
          <a:bodyPr wrap="square" rtlCol="0">
            <a:spAutoFit/>
          </a:bodyPr>
          <a:lstStyle/>
          <a:p>
            <a:r>
              <a:rPr lang="fr-FR" b="1" dirty="0" smtClean="0">
                <a:cs typeface="Calibri" panose="020F0502020204030204"/>
              </a:rPr>
              <a:t>Vivaldi couplage : </a:t>
            </a:r>
            <a:r>
              <a:rPr lang="fr-FR" b="1" dirty="0">
                <a:cs typeface="Calibri" panose="020F0502020204030204"/>
              </a:rPr>
              <a:t>homothétie &amp; </a:t>
            </a:r>
            <a:r>
              <a:rPr lang="fr-FR" b="1" dirty="0" err="1">
                <a:cs typeface="Calibri" panose="020F0502020204030204"/>
              </a:rPr>
              <a:t>optim</a:t>
            </a:r>
            <a:endParaRPr lang="fr-FR" dirty="0">
              <a:cs typeface="Calibri" panose="020F0502020204030204"/>
            </a:endParaRPr>
          </a:p>
        </p:txBody>
      </p:sp>
      <p:sp>
        <p:nvSpPr>
          <p:cNvPr id="3" name="ZoneTexte 2"/>
          <p:cNvSpPr txBox="1"/>
          <p:nvPr/>
        </p:nvSpPr>
        <p:spPr>
          <a:xfrm>
            <a:off x="72114" y="2710512"/>
            <a:ext cx="6082748" cy="646331"/>
          </a:xfrm>
          <a:prstGeom prst="rect">
            <a:avLst/>
          </a:prstGeom>
          <a:noFill/>
        </p:spPr>
        <p:txBody>
          <a:bodyPr wrap="square" rtlCol="0">
            <a:spAutoFit/>
          </a:bodyPr>
          <a:lstStyle/>
          <a:p>
            <a:r>
              <a:rPr lang="fr-FR" b="1" dirty="0" smtClean="0">
                <a:sym typeface="Wingdings" panose="05000000000000000000" pitchFamily="2" charset="2"/>
              </a:rPr>
              <a:t>S11</a:t>
            </a:r>
            <a:r>
              <a:rPr lang="fr-FR" dirty="0" smtClean="0">
                <a:sym typeface="Wingdings" panose="05000000000000000000" pitchFamily="2" charset="2"/>
              </a:rPr>
              <a:t> : -10dB sur [1,028 ; 7,57 GHz]. </a:t>
            </a:r>
          </a:p>
          <a:p>
            <a:r>
              <a:rPr lang="fr-FR" dirty="0" smtClean="0">
                <a:sym typeface="Wingdings" panose="05000000000000000000" pitchFamily="2" charset="2"/>
              </a:rPr>
              <a:t>S11 = -8,5dB à 1 GHz </a:t>
            </a:r>
          </a:p>
        </p:txBody>
      </p:sp>
      <p:pic>
        <p:nvPicPr>
          <p:cNvPr id="17" name="Picture 2" descr="https://www.ietr.fr/sites/www.ietr.fr/files/styles/max_2600x2600/public/medias/images/logo_rouge_noir_1450x451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2984" y="85640"/>
            <a:ext cx="1755112" cy="545900"/>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p:cNvSpPr txBox="1"/>
          <p:nvPr/>
        </p:nvSpPr>
        <p:spPr>
          <a:xfrm>
            <a:off x="7333842" y="2736210"/>
            <a:ext cx="3779403" cy="369332"/>
          </a:xfrm>
          <a:prstGeom prst="rect">
            <a:avLst/>
          </a:prstGeom>
          <a:noFill/>
        </p:spPr>
        <p:txBody>
          <a:bodyPr wrap="square" rtlCol="0">
            <a:spAutoFit/>
          </a:bodyPr>
          <a:lstStyle/>
          <a:p>
            <a:r>
              <a:rPr lang="fr-FR" b="1" dirty="0" smtClean="0">
                <a:sym typeface="Wingdings" panose="05000000000000000000" pitchFamily="2" charset="2"/>
              </a:rPr>
              <a:t>Smith</a:t>
            </a:r>
            <a:r>
              <a:rPr lang="fr-FR" dirty="0" smtClean="0">
                <a:sym typeface="Wingdings" panose="05000000000000000000" pitchFamily="2" charset="2"/>
              </a:rPr>
              <a:t> :</a:t>
            </a:r>
          </a:p>
        </p:txBody>
      </p:sp>
      <p:pic>
        <p:nvPicPr>
          <p:cNvPr id="4" name="Image 3"/>
          <p:cNvPicPr>
            <a:picLocks noChangeAspect="1"/>
          </p:cNvPicPr>
          <p:nvPr/>
        </p:nvPicPr>
        <p:blipFill>
          <a:blip r:embed="rId5"/>
          <a:stretch>
            <a:fillRect/>
          </a:stretch>
        </p:blipFill>
        <p:spPr>
          <a:xfrm>
            <a:off x="48944" y="3356843"/>
            <a:ext cx="4915117" cy="3409406"/>
          </a:xfrm>
          <a:prstGeom prst="rect">
            <a:avLst/>
          </a:prstGeom>
        </p:spPr>
      </p:pic>
      <p:pic>
        <p:nvPicPr>
          <p:cNvPr id="5" name="Image 4"/>
          <p:cNvPicPr>
            <a:picLocks noChangeAspect="1"/>
          </p:cNvPicPr>
          <p:nvPr/>
        </p:nvPicPr>
        <p:blipFill>
          <a:blip r:embed="rId6"/>
          <a:stretch>
            <a:fillRect/>
          </a:stretch>
        </p:blipFill>
        <p:spPr>
          <a:xfrm>
            <a:off x="7870375" y="3286434"/>
            <a:ext cx="3413321" cy="3479815"/>
          </a:xfrm>
          <a:prstGeom prst="rect">
            <a:avLst/>
          </a:prstGeom>
        </p:spPr>
      </p:pic>
      <p:pic>
        <p:nvPicPr>
          <p:cNvPr id="18" name="Image 17"/>
          <p:cNvPicPr>
            <a:picLocks noChangeAspect="1"/>
          </p:cNvPicPr>
          <p:nvPr/>
        </p:nvPicPr>
        <p:blipFill>
          <a:blip r:embed="rId7"/>
          <a:stretch>
            <a:fillRect/>
          </a:stretch>
        </p:blipFill>
        <p:spPr>
          <a:xfrm>
            <a:off x="9878096" y="103459"/>
            <a:ext cx="2183276" cy="1967538"/>
          </a:xfrm>
          <a:prstGeom prst="rect">
            <a:avLst/>
          </a:prstGeom>
        </p:spPr>
      </p:pic>
    </p:spTree>
    <p:extLst>
      <p:ext uri="{BB962C8B-B14F-4D97-AF65-F5344CB8AC3E}">
        <p14:creationId xmlns:p14="http://schemas.microsoft.com/office/powerpoint/2010/main" val="24256299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047BFA19-D45E-416B-A404-7AF2F3F270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 xmlns:a16="http://schemas.microsoft.com/office/drawing/2014/main" id="{8E0105E7-23DB-4CF2-8258-FF47C762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 xmlns:a16="http://schemas.microsoft.com/office/drawing/2014/main" id="{9B3A0B11-EDE3-4E62-AC52-762D098B73FF}"/>
              </a:ext>
            </a:extLst>
          </p:cNvPr>
          <p:cNvSpPr>
            <a:spLocks noGrp="1"/>
          </p:cNvSpPr>
          <p:nvPr>
            <p:ph type="title"/>
          </p:nvPr>
        </p:nvSpPr>
        <p:spPr>
          <a:xfrm>
            <a:off x="1115568" y="548640"/>
            <a:ext cx="10168128" cy="1179576"/>
          </a:xfrm>
        </p:spPr>
        <p:txBody>
          <a:bodyPr>
            <a:normAutofit/>
          </a:bodyPr>
          <a:lstStyle/>
          <a:p>
            <a:r>
              <a:rPr lang="fr-FR" sz="4000" dirty="0" smtClean="0">
                <a:cs typeface="Calibri Light"/>
              </a:rPr>
              <a:t>Vivaldi couplage </a:t>
            </a:r>
            <a:r>
              <a:rPr lang="fr-FR" sz="4000" dirty="0" err="1" smtClean="0">
                <a:cs typeface="Calibri Light"/>
              </a:rPr>
              <a:t>optim</a:t>
            </a:r>
            <a:endParaRPr lang="fr-FR" dirty="0"/>
          </a:p>
        </p:txBody>
      </p:sp>
      <p:sp>
        <p:nvSpPr>
          <p:cNvPr id="14" name="Rectangle 13">
            <a:extLst>
              <a:ext uri="{FF2B5EF4-FFF2-40B4-BE49-F238E27FC236}">
                <a16:creationId xmlns="" xmlns:a16="http://schemas.microsoft.com/office/drawing/2014/main" id="{074B4F7D-14B2-478B-8BF5-01E4E0C5D2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3" name="Image 6">
            <a:extLst>
              <a:ext uri="{FF2B5EF4-FFF2-40B4-BE49-F238E27FC236}">
                <a16:creationId xmlns="" xmlns:a16="http://schemas.microsoft.com/office/drawing/2014/main" id="{8BA57E5A-CFCE-4CC8-B2F7-8CFB019D4C02}"/>
              </a:ext>
            </a:extLst>
          </p:cNvPr>
          <p:cNvPicPr>
            <a:picLocks noChangeAspect="1"/>
          </p:cNvPicPr>
          <p:nvPr/>
        </p:nvPicPr>
        <p:blipFill rotWithShape="1">
          <a:blip r:embed="rId3"/>
          <a:srcRect t="29530" r="-671" b="28734"/>
          <a:stretch/>
        </p:blipFill>
        <p:spPr>
          <a:xfrm>
            <a:off x="10034490" y="11879"/>
            <a:ext cx="2157510" cy="894457"/>
          </a:xfrm>
          <a:prstGeom prst="rect">
            <a:avLst/>
          </a:prstGeom>
        </p:spPr>
      </p:pic>
      <p:sp>
        <p:nvSpPr>
          <p:cNvPr id="15" name="ZoneTexte 14"/>
          <p:cNvSpPr txBox="1"/>
          <p:nvPr/>
        </p:nvSpPr>
        <p:spPr>
          <a:xfrm>
            <a:off x="48944" y="2086776"/>
            <a:ext cx="6499340" cy="369332"/>
          </a:xfrm>
          <a:prstGeom prst="rect">
            <a:avLst/>
          </a:prstGeom>
          <a:noFill/>
        </p:spPr>
        <p:txBody>
          <a:bodyPr wrap="square" rtlCol="0">
            <a:spAutoFit/>
          </a:bodyPr>
          <a:lstStyle/>
          <a:p>
            <a:r>
              <a:rPr lang="fr-FR" b="1" dirty="0" smtClean="0">
                <a:cs typeface="Calibri" panose="020F0502020204030204"/>
              </a:rPr>
              <a:t>Vivaldi couplage : </a:t>
            </a:r>
            <a:r>
              <a:rPr lang="fr-FR" b="1" dirty="0">
                <a:cs typeface="Calibri" panose="020F0502020204030204"/>
              </a:rPr>
              <a:t>homothétie &amp; </a:t>
            </a:r>
            <a:r>
              <a:rPr lang="fr-FR" b="1" dirty="0" err="1">
                <a:cs typeface="Calibri" panose="020F0502020204030204"/>
              </a:rPr>
              <a:t>optim</a:t>
            </a:r>
            <a:endParaRPr lang="fr-FR" dirty="0">
              <a:cs typeface="Calibri" panose="020F0502020204030204"/>
            </a:endParaRPr>
          </a:p>
        </p:txBody>
      </p:sp>
      <p:sp>
        <p:nvSpPr>
          <p:cNvPr id="3" name="ZoneTexte 2"/>
          <p:cNvSpPr txBox="1"/>
          <p:nvPr/>
        </p:nvSpPr>
        <p:spPr>
          <a:xfrm>
            <a:off x="48944" y="2574706"/>
            <a:ext cx="6082748" cy="646331"/>
          </a:xfrm>
          <a:prstGeom prst="rect">
            <a:avLst/>
          </a:prstGeom>
          <a:noFill/>
        </p:spPr>
        <p:txBody>
          <a:bodyPr wrap="square" rtlCol="0">
            <a:spAutoFit/>
          </a:bodyPr>
          <a:lstStyle/>
          <a:p>
            <a:r>
              <a:rPr lang="fr-FR" b="1" dirty="0" smtClean="0">
                <a:sym typeface="Wingdings" panose="05000000000000000000" pitchFamily="2" charset="2"/>
              </a:rPr>
              <a:t>Gain max 3D</a:t>
            </a:r>
            <a:r>
              <a:rPr lang="fr-FR" dirty="0" smtClean="0">
                <a:sym typeface="Wingdings" panose="05000000000000000000" pitchFamily="2" charset="2"/>
              </a:rPr>
              <a:t> : gain entre 1,5 et 7,1 </a:t>
            </a:r>
            <a:r>
              <a:rPr lang="fr-FR" dirty="0" err="1" smtClean="0">
                <a:sym typeface="Wingdings" panose="05000000000000000000" pitchFamily="2" charset="2"/>
              </a:rPr>
              <a:t>dBi</a:t>
            </a:r>
            <a:r>
              <a:rPr lang="fr-FR" dirty="0" smtClean="0">
                <a:sym typeface="Wingdings" panose="05000000000000000000" pitchFamily="2" charset="2"/>
              </a:rPr>
              <a:t>.</a:t>
            </a:r>
          </a:p>
          <a:p>
            <a:r>
              <a:rPr lang="fr-FR" dirty="0" smtClean="0">
                <a:sym typeface="Wingdings" panose="05000000000000000000" pitchFamily="2" charset="2"/>
              </a:rPr>
              <a:t>Plus élevé que AVA </a:t>
            </a:r>
            <a:r>
              <a:rPr lang="fr-FR" dirty="0" err="1" smtClean="0">
                <a:sym typeface="Wingdings" panose="05000000000000000000" pitchFamily="2" charset="2"/>
              </a:rPr>
              <a:t>Chebychev</a:t>
            </a:r>
            <a:endParaRPr lang="fr-FR" dirty="0" smtClean="0">
              <a:sym typeface="Wingdings" panose="05000000000000000000" pitchFamily="2" charset="2"/>
            </a:endParaRPr>
          </a:p>
        </p:txBody>
      </p:sp>
      <p:pic>
        <p:nvPicPr>
          <p:cNvPr id="17" name="Picture 2" descr="https://www.ietr.fr/sites/www.ietr.fr/files/styles/max_2600x2600/public/medias/images/logo_rouge_noir_1450x451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2984" y="85640"/>
            <a:ext cx="1755112" cy="545900"/>
          </a:xfrm>
          <a:prstGeom prst="rect">
            <a:avLst/>
          </a:prstGeom>
          <a:noFill/>
          <a:extLst>
            <a:ext uri="{909E8E84-426E-40DD-AFC4-6F175D3DCCD1}">
              <a14:hiddenFill xmlns:a14="http://schemas.microsoft.com/office/drawing/2010/main">
                <a:solidFill>
                  <a:srgbClr val="FFFFFF"/>
                </a:solidFill>
              </a14:hiddenFill>
            </a:ext>
          </a:extLst>
        </p:spPr>
      </p:pic>
      <p:sp>
        <p:nvSpPr>
          <p:cNvPr id="16" name="ZoneTexte 15"/>
          <p:cNvSpPr txBox="1"/>
          <p:nvPr/>
        </p:nvSpPr>
        <p:spPr>
          <a:xfrm>
            <a:off x="7157058" y="2575419"/>
            <a:ext cx="4126638" cy="369332"/>
          </a:xfrm>
          <a:prstGeom prst="rect">
            <a:avLst/>
          </a:prstGeom>
          <a:noFill/>
        </p:spPr>
        <p:txBody>
          <a:bodyPr wrap="square" rtlCol="0">
            <a:spAutoFit/>
          </a:bodyPr>
          <a:lstStyle/>
          <a:p>
            <a:r>
              <a:rPr lang="fr-FR" b="1" dirty="0" smtClean="0">
                <a:sym typeface="Wingdings" panose="05000000000000000000" pitchFamily="2" charset="2"/>
              </a:rPr>
              <a:t>Efficacité</a:t>
            </a:r>
            <a:r>
              <a:rPr lang="fr-FR" dirty="0" smtClean="0">
                <a:sym typeface="Wingdings" panose="05000000000000000000" pitchFamily="2" charset="2"/>
              </a:rPr>
              <a:t> : Bonne efficacité</a:t>
            </a:r>
          </a:p>
        </p:txBody>
      </p:sp>
      <p:pic>
        <p:nvPicPr>
          <p:cNvPr id="7" name="Image 6"/>
          <p:cNvPicPr>
            <a:picLocks noChangeAspect="1"/>
          </p:cNvPicPr>
          <p:nvPr/>
        </p:nvPicPr>
        <p:blipFill>
          <a:blip r:embed="rId5"/>
          <a:stretch>
            <a:fillRect/>
          </a:stretch>
        </p:blipFill>
        <p:spPr>
          <a:xfrm>
            <a:off x="6779623" y="3133200"/>
            <a:ext cx="5296770" cy="3699103"/>
          </a:xfrm>
          <a:prstGeom prst="rect">
            <a:avLst/>
          </a:prstGeom>
        </p:spPr>
      </p:pic>
      <p:pic>
        <p:nvPicPr>
          <p:cNvPr id="8" name="Image 7"/>
          <p:cNvPicPr>
            <a:picLocks noChangeAspect="1"/>
          </p:cNvPicPr>
          <p:nvPr/>
        </p:nvPicPr>
        <p:blipFill>
          <a:blip r:embed="rId6"/>
          <a:stretch>
            <a:fillRect/>
          </a:stretch>
        </p:blipFill>
        <p:spPr>
          <a:xfrm>
            <a:off x="92" y="3236352"/>
            <a:ext cx="5185862" cy="3621648"/>
          </a:xfrm>
          <a:prstGeom prst="rect">
            <a:avLst/>
          </a:prstGeom>
        </p:spPr>
      </p:pic>
      <p:pic>
        <p:nvPicPr>
          <p:cNvPr id="19" name="Image 18"/>
          <p:cNvPicPr>
            <a:picLocks noChangeAspect="1"/>
          </p:cNvPicPr>
          <p:nvPr/>
        </p:nvPicPr>
        <p:blipFill>
          <a:blip r:embed="rId7"/>
          <a:stretch>
            <a:fillRect/>
          </a:stretch>
        </p:blipFill>
        <p:spPr>
          <a:xfrm>
            <a:off x="9878096" y="103459"/>
            <a:ext cx="2183276" cy="1967538"/>
          </a:xfrm>
          <a:prstGeom prst="rect">
            <a:avLst/>
          </a:prstGeom>
        </p:spPr>
      </p:pic>
    </p:spTree>
    <p:extLst>
      <p:ext uri="{BB962C8B-B14F-4D97-AF65-F5344CB8AC3E}">
        <p14:creationId xmlns:p14="http://schemas.microsoft.com/office/powerpoint/2010/main" val="4186890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047BFA19-D45E-416B-A404-7AF2F3F270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 xmlns:a16="http://schemas.microsoft.com/office/drawing/2014/main" id="{8E0105E7-23DB-4CF2-8258-FF47C762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 xmlns:a16="http://schemas.microsoft.com/office/drawing/2014/main" id="{9B3A0B11-EDE3-4E62-AC52-762D098B73FF}"/>
              </a:ext>
            </a:extLst>
          </p:cNvPr>
          <p:cNvSpPr>
            <a:spLocks noGrp="1"/>
          </p:cNvSpPr>
          <p:nvPr>
            <p:ph type="title"/>
          </p:nvPr>
        </p:nvSpPr>
        <p:spPr>
          <a:xfrm>
            <a:off x="1115568" y="548640"/>
            <a:ext cx="10168128" cy="1179576"/>
          </a:xfrm>
        </p:spPr>
        <p:txBody>
          <a:bodyPr>
            <a:normAutofit/>
          </a:bodyPr>
          <a:lstStyle/>
          <a:p>
            <a:r>
              <a:rPr lang="fr-FR" sz="4000" dirty="0" smtClean="0">
                <a:cs typeface="Calibri Light"/>
              </a:rPr>
              <a:t>Vivaldi couplage </a:t>
            </a:r>
            <a:r>
              <a:rPr lang="fr-FR" sz="4000" dirty="0" err="1" smtClean="0">
                <a:cs typeface="Calibri Light"/>
              </a:rPr>
              <a:t>optim</a:t>
            </a:r>
            <a:endParaRPr lang="fr-FR" dirty="0"/>
          </a:p>
        </p:txBody>
      </p:sp>
      <p:sp>
        <p:nvSpPr>
          <p:cNvPr id="14" name="Rectangle 13">
            <a:extLst>
              <a:ext uri="{FF2B5EF4-FFF2-40B4-BE49-F238E27FC236}">
                <a16:creationId xmlns="" xmlns:a16="http://schemas.microsoft.com/office/drawing/2014/main" id="{074B4F7D-14B2-478B-8BF5-01E4E0C5D2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3" name="Image 6">
            <a:extLst>
              <a:ext uri="{FF2B5EF4-FFF2-40B4-BE49-F238E27FC236}">
                <a16:creationId xmlns="" xmlns:a16="http://schemas.microsoft.com/office/drawing/2014/main" id="{8BA57E5A-CFCE-4CC8-B2F7-8CFB019D4C02}"/>
              </a:ext>
            </a:extLst>
          </p:cNvPr>
          <p:cNvPicPr>
            <a:picLocks noChangeAspect="1"/>
          </p:cNvPicPr>
          <p:nvPr/>
        </p:nvPicPr>
        <p:blipFill rotWithShape="1">
          <a:blip r:embed="rId3"/>
          <a:srcRect t="29530" r="-671" b="28734"/>
          <a:stretch/>
        </p:blipFill>
        <p:spPr>
          <a:xfrm>
            <a:off x="10034490" y="11879"/>
            <a:ext cx="2157510" cy="894457"/>
          </a:xfrm>
          <a:prstGeom prst="rect">
            <a:avLst/>
          </a:prstGeom>
        </p:spPr>
      </p:pic>
      <p:sp>
        <p:nvSpPr>
          <p:cNvPr id="15" name="ZoneTexte 14"/>
          <p:cNvSpPr txBox="1"/>
          <p:nvPr/>
        </p:nvSpPr>
        <p:spPr>
          <a:xfrm>
            <a:off x="48944" y="2086776"/>
            <a:ext cx="6499340" cy="369332"/>
          </a:xfrm>
          <a:prstGeom prst="rect">
            <a:avLst/>
          </a:prstGeom>
          <a:noFill/>
        </p:spPr>
        <p:txBody>
          <a:bodyPr wrap="square" rtlCol="0">
            <a:spAutoFit/>
          </a:bodyPr>
          <a:lstStyle/>
          <a:p>
            <a:r>
              <a:rPr lang="fr-FR" b="1" dirty="0" smtClean="0">
                <a:cs typeface="Calibri" panose="020F0502020204030204"/>
              </a:rPr>
              <a:t>Vivaldi couplage : </a:t>
            </a:r>
            <a:r>
              <a:rPr lang="fr-FR" b="1" dirty="0">
                <a:cs typeface="Calibri" panose="020F0502020204030204"/>
              </a:rPr>
              <a:t>homothétie &amp; </a:t>
            </a:r>
            <a:r>
              <a:rPr lang="fr-FR" b="1" dirty="0" err="1">
                <a:cs typeface="Calibri" panose="020F0502020204030204"/>
              </a:rPr>
              <a:t>optim</a:t>
            </a:r>
            <a:endParaRPr lang="fr-FR" dirty="0">
              <a:cs typeface="Calibri" panose="020F0502020204030204"/>
            </a:endParaRPr>
          </a:p>
        </p:txBody>
      </p:sp>
      <p:sp>
        <p:nvSpPr>
          <p:cNvPr id="3" name="ZoneTexte 2"/>
          <p:cNvSpPr txBox="1"/>
          <p:nvPr/>
        </p:nvSpPr>
        <p:spPr>
          <a:xfrm>
            <a:off x="48944" y="2574706"/>
            <a:ext cx="5315028" cy="1200329"/>
          </a:xfrm>
          <a:prstGeom prst="rect">
            <a:avLst/>
          </a:prstGeom>
          <a:noFill/>
        </p:spPr>
        <p:txBody>
          <a:bodyPr wrap="square" rtlCol="0">
            <a:spAutoFit/>
          </a:bodyPr>
          <a:lstStyle/>
          <a:p>
            <a:r>
              <a:rPr lang="fr-FR" b="1" dirty="0" smtClean="0">
                <a:sym typeface="Wingdings" panose="05000000000000000000" pitchFamily="2" charset="2"/>
              </a:rPr>
              <a:t>Gain Co &amp; Cross </a:t>
            </a:r>
            <a:r>
              <a:rPr lang="fr-FR" dirty="0" smtClean="0">
                <a:sym typeface="Wingdings" panose="05000000000000000000" pitchFamily="2" charset="2"/>
              </a:rPr>
              <a:t>: </a:t>
            </a:r>
            <a:r>
              <a:rPr lang="fr-FR" dirty="0" err="1" smtClean="0">
                <a:sym typeface="Wingdings" panose="05000000000000000000" pitchFamily="2" charset="2"/>
              </a:rPr>
              <a:t>Eplane</a:t>
            </a:r>
            <a:r>
              <a:rPr lang="fr-FR" dirty="0" smtClean="0">
                <a:sym typeface="Wingdings" panose="05000000000000000000" pitchFamily="2" charset="2"/>
              </a:rPr>
              <a:t> (</a:t>
            </a:r>
            <a:r>
              <a:rPr lang="fr-FR" dirty="0" err="1" smtClean="0">
                <a:sym typeface="Wingdings" panose="05000000000000000000" pitchFamily="2" charset="2"/>
              </a:rPr>
              <a:t>az</a:t>
            </a:r>
            <a:r>
              <a:rPr lang="fr-FR" dirty="0" smtClean="0">
                <a:sym typeface="Wingdings" panose="05000000000000000000" pitchFamily="2" charset="2"/>
              </a:rPr>
              <a:t>) et </a:t>
            </a:r>
            <a:r>
              <a:rPr lang="fr-FR" dirty="0" err="1" smtClean="0">
                <a:sym typeface="Wingdings" panose="05000000000000000000" pitchFamily="2" charset="2"/>
              </a:rPr>
              <a:t>Hplane</a:t>
            </a:r>
            <a:r>
              <a:rPr lang="fr-FR" dirty="0" smtClean="0">
                <a:sym typeface="Wingdings" panose="05000000000000000000" pitchFamily="2" charset="2"/>
              </a:rPr>
              <a:t> (el)</a:t>
            </a:r>
          </a:p>
          <a:p>
            <a:endParaRPr lang="fr-FR" dirty="0">
              <a:sym typeface="Wingdings" panose="05000000000000000000" pitchFamily="2" charset="2"/>
            </a:endParaRPr>
          </a:p>
          <a:p>
            <a:r>
              <a:rPr lang="fr-FR" dirty="0" smtClean="0">
                <a:sym typeface="Wingdings" panose="05000000000000000000" pitchFamily="2" charset="2"/>
              </a:rPr>
              <a:t>Cross polar augmente plus en élévation. </a:t>
            </a:r>
          </a:p>
          <a:p>
            <a:r>
              <a:rPr lang="fr-FR" dirty="0" smtClean="0">
                <a:sym typeface="Wingdings" panose="05000000000000000000" pitchFamily="2" charset="2"/>
              </a:rPr>
              <a:t>Niveau cross polar : -15 dB à 6 GHz (élévation)</a:t>
            </a:r>
          </a:p>
        </p:txBody>
      </p:sp>
      <p:pic>
        <p:nvPicPr>
          <p:cNvPr id="17" name="Picture 2" descr="https://www.ietr.fr/sites/www.ietr.fr/files/styles/max_2600x2600/public/medias/images/logo_rouge_noir_1450x451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2984" y="85640"/>
            <a:ext cx="1755112" cy="545900"/>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 18"/>
          <p:cNvPicPr>
            <a:picLocks noChangeAspect="1"/>
          </p:cNvPicPr>
          <p:nvPr/>
        </p:nvPicPr>
        <p:blipFill>
          <a:blip r:embed="rId5"/>
          <a:stretch>
            <a:fillRect/>
          </a:stretch>
        </p:blipFill>
        <p:spPr>
          <a:xfrm>
            <a:off x="9878096" y="103459"/>
            <a:ext cx="2183276" cy="1967538"/>
          </a:xfrm>
          <a:prstGeom prst="rect">
            <a:avLst/>
          </a:prstGeom>
        </p:spPr>
      </p:pic>
      <p:pic>
        <p:nvPicPr>
          <p:cNvPr id="4" name="Image 3"/>
          <p:cNvPicPr>
            <a:picLocks noChangeAspect="1"/>
          </p:cNvPicPr>
          <p:nvPr/>
        </p:nvPicPr>
        <p:blipFill>
          <a:blip r:embed="rId6"/>
          <a:stretch>
            <a:fillRect/>
          </a:stretch>
        </p:blipFill>
        <p:spPr>
          <a:xfrm>
            <a:off x="5363972" y="2694733"/>
            <a:ext cx="6828028" cy="3965657"/>
          </a:xfrm>
          <a:prstGeom prst="rect">
            <a:avLst/>
          </a:prstGeom>
        </p:spPr>
      </p:pic>
    </p:spTree>
    <p:extLst>
      <p:ext uri="{BB962C8B-B14F-4D97-AF65-F5344CB8AC3E}">
        <p14:creationId xmlns:p14="http://schemas.microsoft.com/office/powerpoint/2010/main" val="25492708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Freeform: Shape 20">
            <a:extLst>
              <a:ext uri="{FF2B5EF4-FFF2-40B4-BE49-F238E27FC236}">
                <a16:creationId xmlns:a16="http://schemas.microsoft.com/office/drawing/2014/main" xmlns="" id="{A3F395A2-2B64-4749-BD93-2F159C7E1F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22">
            <a:extLst>
              <a:ext uri="{FF2B5EF4-FFF2-40B4-BE49-F238E27FC236}">
                <a16:creationId xmlns:a16="http://schemas.microsoft.com/office/drawing/2014/main" xmlns="" id="{5CF0135B-EAB8-4CA0-896C-2D897ECD28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xmlns="" id="{8D67F5AB-004F-49F8-98F6-0F2341AAD5C9}"/>
              </a:ext>
            </a:extLst>
          </p:cNvPr>
          <p:cNvSpPr>
            <a:spLocks noGrp="1"/>
          </p:cNvSpPr>
          <p:nvPr>
            <p:ph type="title"/>
          </p:nvPr>
        </p:nvSpPr>
        <p:spPr>
          <a:xfrm>
            <a:off x="838200" y="253397"/>
            <a:ext cx="10515600" cy="1273233"/>
          </a:xfrm>
        </p:spPr>
        <p:txBody>
          <a:bodyPr>
            <a:normAutofit/>
          </a:bodyPr>
          <a:lstStyle/>
          <a:p>
            <a:r>
              <a:rPr lang="fr-FR" sz="4000" dirty="0">
                <a:cs typeface="Calibri Light"/>
              </a:rPr>
              <a:t>Sommaire</a:t>
            </a:r>
            <a:endParaRPr lang="fr-FR" sz="4000" dirty="0"/>
          </a:p>
        </p:txBody>
      </p:sp>
      <p:sp>
        <p:nvSpPr>
          <p:cNvPr id="3" name="Espace réservé du contenu 2">
            <a:extLst>
              <a:ext uri="{FF2B5EF4-FFF2-40B4-BE49-F238E27FC236}">
                <a16:creationId xmlns:a16="http://schemas.microsoft.com/office/drawing/2014/main" xmlns="" id="{97D4C312-C95E-43D8-84AA-72A222858EC1}"/>
              </a:ext>
            </a:extLst>
          </p:cNvPr>
          <p:cNvSpPr>
            <a:spLocks noGrp="1"/>
          </p:cNvSpPr>
          <p:nvPr>
            <p:ph idx="1"/>
          </p:nvPr>
        </p:nvSpPr>
        <p:spPr>
          <a:xfrm>
            <a:off x="838200" y="2248930"/>
            <a:ext cx="10515600" cy="4609070"/>
          </a:xfrm>
        </p:spPr>
        <p:txBody>
          <a:bodyPr vert="horz" lIns="91440" tIns="45720" rIns="91440" bIns="45720" rtlCol="0" anchor="t">
            <a:normAutofit/>
          </a:bodyPr>
          <a:lstStyle/>
          <a:p>
            <a:pPr marL="457200" indent="-457200">
              <a:buFont typeface="+mj-lt"/>
              <a:buAutoNum type="romanUcPeriod"/>
            </a:pPr>
            <a:r>
              <a:rPr lang="fr-FR" sz="2200" dirty="0" smtClean="0">
                <a:ea typeface="+mn-lt"/>
                <a:cs typeface="+mn-lt"/>
              </a:rPr>
              <a:t>Antenne ondulée thermoformage</a:t>
            </a:r>
          </a:p>
          <a:p>
            <a:pPr marL="914400" lvl="1" indent="-457200">
              <a:buFont typeface="+mj-lt"/>
              <a:buAutoNum type="romanUcPeriod"/>
            </a:pPr>
            <a:r>
              <a:rPr lang="fr-FR" sz="1800" dirty="0" smtClean="0">
                <a:ea typeface="+mn-lt"/>
                <a:cs typeface="+mn-lt"/>
              </a:rPr>
              <a:t>Mesure</a:t>
            </a:r>
          </a:p>
          <a:p>
            <a:pPr marL="457200" indent="-457200">
              <a:buAutoNum type="romanUcPeriod"/>
            </a:pPr>
            <a:r>
              <a:rPr lang="fr-FR" sz="2200" dirty="0" smtClean="0">
                <a:solidFill>
                  <a:schemeClr val="bg1">
                    <a:lumMod val="65000"/>
                  </a:schemeClr>
                </a:solidFill>
                <a:cs typeface="Calibri" panose="020F0502020204030204"/>
              </a:rPr>
              <a:t>Antenne Vivaldi couplage</a:t>
            </a:r>
          </a:p>
          <a:p>
            <a:pPr marL="914400" lvl="1" indent="-457200">
              <a:buAutoNum type="romanUcPeriod"/>
            </a:pPr>
            <a:r>
              <a:rPr lang="fr-FR" sz="1800" dirty="0" smtClean="0">
                <a:solidFill>
                  <a:schemeClr val="bg1">
                    <a:lumMod val="65000"/>
                  </a:schemeClr>
                </a:solidFill>
                <a:cs typeface="Calibri" panose="020F0502020204030204"/>
              </a:rPr>
              <a:t>Antenne homothétie </a:t>
            </a:r>
            <a:r>
              <a:rPr lang="fr-FR" sz="1800" dirty="0" err="1" smtClean="0">
                <a:solidFill>
                  <a:schemeClr val="bg1">
                    <a:lumMod val="65000"/>
                  </a:schemeClr>
                </a:solidFill>
                <a:cs typeface="Calibri" panose="020F0502020204030204"/>
              </a:rPr>
              <a:t>optim</a:t>
            </a:r>
            <a:endParaRPr lang="fr-FR" sz="1800" dirty="0" smtClean="0">
              <a:solidFill>
                <a:schemeClr val="bg1">
                  <a:lumMod val="65000"/>
                </a:schemeClr>
              </a:solidFill>
              <a:cs typeface="Calibri" panose="020F0502020204030204"/>
            </a:endParaRPr>
          </a:p>
          <a:p>
            <a:pPr marL="914400" lvl="1" indent="-457200">
              <a:buAutoNum type="romanUcPeriod"/>
            </a:pPr>
            <a:r>
              <a:rPr lang="fr-FR" sz="1800" dirty="0" smtClean="0">
                <a:solidFill>
                  <a:schemeClr val="bg1">
                    <a:lumMod val="65000"/>
                  </a:schemeClr>
                </a:solidFill>
                <a:cs typeface="Calibri" panose="020F0502020204030204"/>
              </a:rPr>
              <a:t>Double polarisation</a:t>
            </a:r>
          </a:p>
          <a:p>
            <a:pPr marL="457200" indent="-457200">
              <a:buAutoNum type="romanUcPeriod"/>
            </a:pPr>
            <a:r>
              <a:rPr lang="fr-FR" sz="2200" dirty="0" smtClean="0">
                <a:solidFill>
                  <a:schemeClr val="bg1">
                    <a:lumMod val="65000"/>
                  </a:schemeClr>
                </a:solidFill>
                <a:cs typeface="Calibri" panose="020F0502020204030204"/>
              </a:rPr>
              <a:t>Conclusion et perspectives</a:t>
            </a:r>
            <a:endParaRPr lang="fr-FR" sz="2200" dirty="0">
              <a:solidFill>
                <a:schemeClr val="bg1">
                  <a:lumMod val="65000"/>
                </a:schemeClr>
              </a:solidFill>
              <a:cs typeface="Calibri" panose="020F0502020204030204"/>
            </a:endParaRPr>
          </a:p>
        </p:txBody>
      </p:sp>
      <p:sp>
        <p:nvSpPr>
          <p:cNvPr id="25" name="Rectangle 24">
            <a:extLst>
              <a:ext uri="{FF2B5EF4-FFF2-40B4-BE49-F238E27FC236}">
                <a16:creationId xmlns:a16="http://schemas.microsoft.com/office/drawing/2014/main" xmlns="" id="{92C3387C-D24F-4737-8A37-1DC5CFF09C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1" name="Image 6">
            <a:extLst>
              <a:ext uri="{FF2B5EF4-FFF2-40B4-BE49-F238E27FC236}">
                <a16:creationId xmlns:a16="http://schemas.microsoft.com/office/drawing/2014/main" xmlns="" id="{8BA57E5A-CFCE-4CC8-B2F7-8CFB019D4C02}"/>
              </a:ext>
            </a:extLst>
          </p:cNvPr>
          <p:cNvPicPr>
            <a:picLocks noChangeAspect="1"/>
          </p:cNvPicPr>
          <p:nvPr/>
        </p:nvPicPr>
        <p:blipFill rotWithShape="1">
          <a:blip r:embed="rId3"/>
          <a:srcRect t="29530" r="-671" b="28734"/>
          <a:stretch/>
        </p:blipFill>
        <p:spPr>
          <a:xfrm>
            <a:off x="10034490" y="11879"/>
            <a:ext cx="2157510" cy="894457"/>
          </a:xfrm>
          <a:prstGeom prst="rect">
            <a:avLst/>
          </a:prstGeom>
        </p:spPr>
      </p:pic>
      <p:pic>
        <p:nvPicPr>
          <p:cNvPr id="9" name="Picture 2" descr="https://www.ietr.fr/sites/www.ietr.fr/files/styles/max_2600x2600/public/medias/images/logo_rouge_noir_1450x451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2984" y="85640"/>
            <a:ext cx="1755112" cy="54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43776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047BFA19-D45E-416B-A404-7AF2F3F270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 xmlns:a16="http://schemas.microsoft.com/office/drawing/2014/main" id="{8E0105E7-23DB-4CF2-8258-FF47C762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 xmlns:a16="http://schemas.microsoft.com/office/drawing/2014/main" id="{9B3A0B11-EDE3-4E62-AC52-762D098B73FF}"/>
              </a:ext>
            </a:extLst>
          </p:cNvPr>
          <p:cNvSpPr>
            <a:spLocks noGrp="1"/>
          </p:cNvSpPr>
          <p:nvPr>
            <p:ph type="title"/>
          </p:nvPr>
        </p:nvSpPr>
        <p:spPr>
          <a:xfrm>
            <a:off x="1115568" y="548640"/>
            <a:ext cx="10168128" cy="1179576"/>
          </a:xfrm>
        </p:spPr>
        <p:txBody>
          <a:bodyPr>
            <a:normAutofit/>
          </a:bodyPr>
          <a:lstStyle/>
          <a:p>
            <a:r>
              <a:rPr lang="fr-FR" sz="4000" dirty="0" smtClean="0">
                <a:cs typeface="Calibri Light"/>
              </a:rPr>
              <a:t>Vivaldi couplage </a:t>
            </a:r>
            <a:r>
              <a:rPr lang="fr-FR" sz="4000" dirty="0" err="1" smtClean="0">
                <a:cs typeface="Calibri Light"/>
              </a:rPr>
              <a:t>optim</a:t>
            </a:r>
            <a:endParaRPr lang="fr-FR" dirty="0"/>
          </a:p>
        </p:txBody>
      </p:sp>
      <p:sp>
        <p:nvSpPr>
          <p:cNvPr id="14" name="Rectangle 13">
            <a:extLst>
              <a:ext uri="{FF2B5EF4-FFF2-40B4-BE49-F238E27FC236}">
                <a16:creationId xmlns="" xmlns:a16="http://schemas.microsoft.com/office/drawing/2014/main" id="{074B4F7D-14B2-478B-8BF5-01E4E0C5D2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3" name="Image 6">
            <a:extLst>
              <a:ext uri="{FF2B5EF4-FFF2-40B4-BE49-F238E27FC236}">
                <a16:creationId xmlns="" xmlns:a16="http://schemas.microsoft.com/office/drawing/2014/main" id="{8BA57E5A-CFCE-4CC8-B2F7-8CFB019D4C02}"/>
              </a:ext>
            </a:extLst>
          </p:cNvPr>
          <p:cNvPicPr>
            <a:picLocks noChangeAspect="1"/>
          </p:cNvPicPr>
          <p:nvPr/>
        </p:nvPicPr>
        <p:blipFill rotWithShape="1">
          <a:blip r:embed="rId3"/>
          <a:srcRect t="29530" r="-671" b="28734"/>
          <a:stretch/>
        </p:blipFill>
        <p:spPr>
          <a:xfrm>
            <a:off x="10034490" y="11879"/>
            <a:ext cx="2157510" cy="894457"/>
          </a:xfrm>
          <a:prstGeom prst="rect">
            <a:avLst/>
          </a:prstGeom>
        </p:spPr>
      </p:pic>
      <p:sp>
        <p:nvSpPr>
          <p:cNvPr id="15" name="ZoneTexte 14"/>
          <p:cNvSpPr txBox="1"/>
          <p:nvPr/>
        </p:nvSpPr>
        <p:spPr>
          <a:xfrm>
            <a:off x="48944" y="2086776"/>
            <a:ext cx="6499340" cy="369332"/>
          </a:xfrm>
          <a:prstGeom prst="rect">
            <a:avLst/>
          </a:prstGeom>
          <a:noFill/>
        </p:spPr>
        <p:txBody>
          <a:bodyPr wrap="square" rtlCol="0">
            <a:spAutoFit/>
          </a:bodyPr>
          <a:lstStyle/>
          <a:p>
            <a:r>
              <a:rPr lang="fr-FR" b="1" dirty="0" smtClean="0">
                <a:cs typeface="Calibri" panose="020F0502020204030204"/>
              </a:rPr>
              <a:t>Vivaldi couplage : </a:t>
            </a:r>
            <a:r>
              <a:rPr lang="fr-FR" b="1" dirty="0">
                <a:cs typeface="Calibri" panose="020F0502020204030204"/>
              </a:rPr>
              <a:t>homothétie &amp; </a:t>
            </a:r>
            <a:r>
              <a:rPr lang="fr-FR" b="1" dirty="0" err="1">
                <a:cs typeface="Calibri" panose="020F0502020204030204"/>
              </a:rPr>
              <a:t>optim</a:t>
            </a:r>
            <a:endParaRPr lang="fr-FR" dirty="0">
              <a:cs typeface="Calibri" panose="020F0502020204030204"/>
            </a:endParaRPr>
          </a:p>
        </p:txBody>
      </p:sp>
      <p:sp>
        <p:nvSpPr>
          <p:cNvPr id="3" name="ZoneTexte 2"/>
          <p:cNvSpPr txBox="1"/>
          <p:nvPr/>
        </p:nvSpPr>
        <p:spPr>
          <a:xfrm>
            <a:off x="104637" y="2793011"/>
            <a:ext cx="6082748" cy="2585323"/>
          </a:xfrm>
          <a:prstGeom prst="rect">
            <a:avLst/>
          </a:prstGeom>
          <a:noFill/>
        </p:spPr>
        <p:txBody>
          <a:bodyPr wrap="square" rtlCol="0">
            <a:spAutoFit/>
          </a:bodyPr>
          <a:lstStyle/>
          <a:p>
            <a:r>
              <a:rPr lang="fr-FR" b="1" dirty="0" smtClean="0">
                <a:sym typeface="Wingdings" panose="05000000000000000000" pitchFamily="2" charset="2"/>
              </a:rPr>
              <a:t>Ouverture </a:t>
            </a:r>
            <a:r>
              <a:rPr lang="fr-FR" dirty="0" smtClean="0">
                <a:sym typeface="Wingdings" panose="05000000000000000000" pitchFamily="2" charset="2"/>
              </a:rPr>
              <a:t>: </a:t>
            </a:r>
            <a:r>
              <a:rPr lang="fr-FR" dirty="0" err="1" smtClean="0">
                <a:sym typeface="Wingdings" panose="05000000000000000000" pitchFamily="2" charset="2"/>
              </a:rPr>
              <a:t>diag</a:t>
            </a:r>
            <a:r>
              <a:rPr lang="fr-FR" dirty="0" smtClean="0">
                <a:sym typeface="Wingdings" panose="05000000000000000000" pitchFamily="2" charset="2"/>
              </a:rPr>
              <a:t> directif en azimut </a:t>
            </a:r>
            <a:r>
              <a:rPr lang="fr-FR" dirty="0">
                <a:sym typeface="Wingdings" panose="05000000000000000000" pitchFamily="2" charset="2"/>
              </a:rPr>
              <a:t>&amp;</a:t>
            </a:r>
            <a:r>
              <a:rPr lang="fr-FR" dirty="0" smtClean="0">
                <a:sym typeface="Wingdings" panose="05000000000000000000" pitchFamily="2" charset="2"/>
              </a:rPr>
              <a:t> élévation !</a:t>
            </a:r>
          </a:p>
          <a:p>
            <a:endParaRPr lang="fr-FR" dirty="0">
              <a:sym typeface="Wingdings" panose="05000000000000000000" pitchFamily="2" charset="2"/>
            </a:endParaRPr>
          </a:p>
          <a:p>
            <a:r>
              <a:rPr lang="fr-FR" dirty="0" smtClean="0">
                <a:sym typeface="Wingdings" panose="05000000000000000000" pitchFamily="2" charset="2"/>
              </a:rPr>
              <a:t>Ouverture -3dB :</a:t>
            </a:r>
          </a:p>
          <a:p>
            <a:pPr marL="285750" indent="-285750">
              <a:buFont typeface="Arial" panose="020B0604020202020204" pitchFamily="34" charset="0"/>
              <a:buChar char="•"/>
            </a:pPr>
            <a:r>
              <a:rPr lang="fr-FR" dirty="0" smtClean="0">
                <a:sym typeface="Wingdings" panose="05000000000000000000" pitchFamily="2" charset="2"/>
              </a:rPr>
              <a:t>Azimut </a:t>
            </a:r>
            <a:r>
              <a:rPr lang="fr-FR" dirty="0">
                <a:sym typeface="Wingdings" panose="05000000000000000000" pitchFamily="2" charset="2"/>
              </a:rPr>
              <a:t>&lt;</a:t>
            </a:r>
            <a:r>
              <a:rPr lang="fr-FR" dirty="0" smtClean="0">
                <a:sym typeface="Wingdings" panose="05000000000000000000" pitchFamily="2" charset="2"/>
              </a:rPr>
              <a:t> 90° sur [2 ; 5 GHz]</a:t>
            </a:r>
          </a:p>
          <a:p>
            <a:pPr marL="285750" indent="-285750">
              <a:buFont typeface="Arial" panose="020B0604020202020204" pitchFamily="34" charset="0"/>
              <a:buChar char="•"/>
            </a:pPr>
            <a:r>
              <a:rPr lang="fr-FR" dirty="0" smtClean="0">
                <a:sym typeface="Wingdings" panose="05000000000000000000" pitchFamily="2" charset="2"/>
              </a:rPr>
              <a:t>Elévation &lt;90° à partir de 5,2 GHz</a:t>
            </a:r>
          </a:p>
          <a:p>
            <a:pPr marL="285750" indent="-285750">
              <a:buFont typeface="Arial" panose="020B0604020202020204" pitchFamily="34" charset="0"/>
              <a:buChar char="•"/>
            </a:pPr>
            <a:endParaRPr lang="fr-FR" dirty="0">
              <a:sym typeface="Wingdings" panose="05000000000000000000" pitchFamily="2" charset="2"/>
            </a:endParaRPr>
          </a:p>
          <a:p>
            <a:r>
              <a:rPr lang="fr-FR" dirty="0">
                <a:sym typeface="Wingdings" panose="05000000000000000000" pitchFamily="2" charset="2"/>
              </a:rPr>
              <a:t>Ouverture </a:t>
            </a:r>
            <a:r>
              <a:rPr lang="fr-FR" dirty="0" smtClean="0">
                <a:sym typeface="Wingdings" panose="05000000000000000000" pitchFamily="2" charset="2"/>
              </a:rPr>
              <a:t>-5dB </a:t>
            </a:r>
            <a:r>
              <a:rPr lang="fr-FR" dirty="0">
                <a:sym typeface="Wingdings" panose="05000000000000000000" pitchFamily="2" charset="2"/>
              </a:rPr>
              <a:t>:</a:t>
            </a:r>
          </a:p>
          <a:p>
            <a:pPr marL="285750" indent="-285750">
              <a:buFont typeface="Arial" panose="020B0604020202020204" pitchFamily="34" charset="0"/>
              <a:buChar char="•"/>
            </a:pPr>
            <a:r>
              <a:rPr lang="fr-FR" dirty="0">
                <a:sym typeface="Wingdings" panose="05000000000000000000" pitchFamily="2" charset="2"/>
              </a:rPr>
              <a:t>Azimut &lt; 90° </a:t>
            </a:r>
            <a:r>
              <a:rPr lang="fr-FR" dirty="0" smtClean="0">
                <a:sym typeface="Wingdings" panose="05000000000000000000" pitchFamily="2" charset="2"/>
              </a:rPr>
              <a:t>sur [2,5 ; 4,5 GHz]</a:t>
            </a:r>
            <a:endParaRPr lang="fr-FR" dirty="0">
              <a:sym typeface="Wingdings" panose="05000000000000000000" pitchFamily="2" charset="2"/>
            </a:endParaRPr>
          </a:p>
          <a:p>
            <a:pPr marL="285750" indent="-285750">
              <a:buFont typeface="Arial" panose="020B0604020202020204" pitchFamily="34" charset="0"/>
              <a:buChar char="•"/>
            </a:pPr>
            <a:r>
              <a:rPr lang="fr-FR" dirty="0" smtClean="0">
                <a:sym typeface="Wingdings" panose="05000000000000000000" pitchFamily="2" charset="2"/>
              </a:rPr>
              <a:t>Elévation ≥ 90° sur la bande (87° à 5,5 GHz)</a:t>
            </a:r>
            <a:endParaRPr lang="fr-FR" dirty="0">
              <a:sym typeface="Wingdings" panose="05000000000000000000" pitchFamily="2" charset="2"/>
            </a:endParaRPr>
          </a:p>
        </p:txBody>
      </p:sp>
      <p:pic>
        <p:nvPicPr>
          <p:cNvPr id="17" name="Picture 2" descr="https://www.ietr.fr/sites/www.ietr.fr/files/styles/max_2600x2600/public/medias/images/logo_rouge_noir_1450x451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2984" y="85640"/>
            <a:ext cx="1755112" cy="54590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p:nvPicPr>
        <p:blipFill>
          <a:blip r:embed="rId5"/>
          <a:stretch>
            <a:fillRect/>
          </a:stretch>
        </p:blipFill>
        <p:spPr>
          <a:xfrm>
            <a:off x="6252007" y="2793010"/>
            <a:ext cx="5820685" cy="4064989"/>
          </a:xfrm>
          <a:prstGeom prst="rect">
            <a:avLst/>
          </a:prstGeom>
        </p:spPr>
      </p:pic>
      <p:pic>
        <p:nvPicPr>
          <p:cNvPr id="16" name="Image 15"/>
          <p:cNvPicPr>
            <a:picLocks noChangeAspect="1"/>
          </p:cNvPicPr>
          <p:nvPr/>
        </p:nvPicPr>
        <p:blipFill>
          <a:blip r:embed="rId6"/>
          <a:stretch>
            <a:fillRect/>
          </a:stretch>
        </p:blipFill>
        <p:spPr>
          <a:xfrm>
            <a:off x="9878096" y="103459"/>
            <a:ext cx="2183276" cy="1967538"/>
          </a:xfrm>
          <a:prstGeom prst="rect">
            <a:avLst/>
          </a:prstGeom>
        </p:spPr>
      </p:pic>
    </p:spTree>
    <p:extLst>
      <p:ext uri="{BB962C8B-B14F-4D97-AF65-F5344CB8AC3E}">
        <p14:creationId xmlns:p14="http://schemas.microsoft.com/office/powerpoint/2010/main" val="42554236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047BFA19-D45E-416B-A404-7AF2F3F270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 xmlns:a16="http://schemas.microsoft.com/office/drawing/2014/main" id="{8E0105E7-23DB-4CF2-8258-FF47C762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 xmlns:a16="http://schemas.microsoft.com/office/drawing/2014/main" id="{9B3A0B11-EDE3-4E62-AC52-762D098B73FF}"/>
              </a:ext>
            </a:extLst>
          </p:cNvPr>
          <p:cNvSpPr>
            <a:spLocks noGrp="1"/>
          </p:cNvSpPr>
          <p:nvPr>
            <p:ph type="title"/>
          </p:nvPr>
        </p:nvSpPr>
        <p:spPr>
          <a:xfrm>
            <a:off x="1115568" y="548640"/>
            <a:ext cx="10168128" cy="1179576"/>
          </a:xfrm>
        </p:spPr>
        <p:txBody>
          <a:bodyPr>
            <a:normAutofit/>
          </a:bodyPr>
          <a:lstStyle/>
          <a:p>
            <a:r>
              <a:rPr lang="fr-FR" sz="4000" dirty="0" smtClean="0">
                <a:cs typeface="Calibri Light"/>
              </a:rPr>
              <a:t>Vivaldi couplage </a:t>
            </a:r>
            <a:r>
              <a:rPr lang="fr-FR" sz="4000" dirty="0" err="1" smtClean="0">
                <a:cs typeface="Calibri Light"/>
              </a:rPr>
              <a:t>optim</a:t>
            </a:r>
            <a:endParaRPr lang="fr-FR" dirty="0"/>
          </a:p>
        </p:txBody>
      </p:sp>
      <p:sp>
        <p:nvSpPr>
          <p:cNvPr id="14" name="Rectangle 13">
            <a:extLst>
              <a:ext uri="{FF2B5EF4-FFF2-40B4-BE49-F238E27FC236}">
                <a16:creationId xmlns="" xmlns:a16="http://schemas.microsoft.com/office/drawing/2014/main" id="{074B4F7D-14B2-478B-8BF5-01E4E0C5D2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3" name="Image 6">
            <a:extLst>
              <a:ext uri="{FF2B5EF4-FFF2-40B4-BE49-F238E27FC236}">
                <a16:creationId xmlns="" xmlns:a16="http://schemas.microsoft.com/office/drawing/2014/main" id="{8BA57E5A-CFCE-4CC8-B2F7-8CFB019D4C02}"/>
              </a:ext>
            </a:extLst>
          </p:cNvPr>
          <p:cNvPicPr>
            <a:picLocks noChangeAspect="1"/>
          </p:cNvPicPr>
          <p:nvPr/>
        </p:nvPicPr>
        <p:blipFill rotWithShape="1">
          <a:blip r:embed="rId3"/>
          <a:srcRect t="29530" r="-671" b="28734"/>
          <a:stretch/>
        </p:blipFill>
        <p:spPr>
          <a:xfrm>
            <a:off x="10034490" y="11879"/>
            <a:ext cx="2157510" cy="894457"/>
          </a:xfrm>
          <a:prstGeom prst="rect">
            <a:avLst/>
          </a:prstGeom>
        </p:spPr>
      </p:pic>
      <p:sp>
        <p:nvSpPr>
          <p:cNvPr id="15" name="ZoneTexte 14"/>
          <p:cNvSpPr txBox="1"/>
          <p:nvPr/>
        </p:nvSpPr>
        <p:spPr>
          <a:xfrm>
            <a:off x="48944" y="2086776"/>
            <a:ext cx="6499340" cy="369332"/>
          </a:xfrm>
          <a:prstGeom prst="rect">
            <a:avLst/>
          </a:prstGeom>
          <a:noFill/>
        </p:spPr>
        <p:txBody>
          <a:bodyPr wrap="square" rtlCol="0">
            <a:spAutoFit/>
          </a:bodyPr>
          <a:lstStyle/>
          <a:p>
            <a:r>
              <a:rPr lang="fr-FR" b="1" dirty="0" smtClean="0">
                <a:cs typeface="Calibri" panose="020F0502020204030204"/>
              </a:rPr>
              <a:t>Vivaldi couplage : </a:t>
            </a:r>
            <a:r>
              <a:rPr lang="fr-FR" b="1" dirty="0">
                <a:cs typeface="Calibri" panose="020F0502020204030204"/>
              </a:rPr>
              <a:t>homothétie &amp; </a:t>
            </a:r>
            <a:r>
              <a:rPr lang="fr-FR" b="1" dirty="0" err="1">
                <a:cs typeface="Calibri" panose="020F0502020204030204"/>
              </a:rPr>
              <a:t>optim</a:t>
            </a:r>
            <a:endParaRPr lang="fr-FR" dirty="0">
              <a:cs typeface="Calibri" panose="020F0502020204030204"/>
            </a:endParaRPr>
          </a:p>
        </p:txBody>
      </p:sp>
      <p:pic>
        <p:nvPicPr>
          <p:cNvPr id="16" name="Picture 2" descr="https://www.ietr.fr/sites/www.ietr.fr/files/styles/max_2600x2600/public/medias/images/logo_rouge_noir_1450x451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2984" y="85640"/>
            <a:ext cx="1755112" cy="545900"/>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6"/>
          <p:cNvSpPr txBox="1"/>
          <p:nvPr/>
        </p:nvSpPr>
        <p:spPr>
          <a:xfrm>
            <a:off x="0" y="2581259"/>
            <a:ext cx="4107543" cy="646331"/>
          </a:xfrm>
          <a:prstGeom prst="rect">
            <a:avLst/>
          </a:prstGeom>
          <a:noFill/>
        </p:spPr>
        <p:txBody>
          <a:bodyPr wrap="square" rtlCol="0">
            <a:spAutoFit/>
          </a:bodyPr>
          <a:lstStyle/>
          <a:p>
            <a:r>
              <a:rPr lang="fr-FR" b="1" dirty="0" smtClean="0"/>
              <a:t>Rayonnement</a:t>
            </a:r>
            <a:r>
              <a:rPr lang="fr-FR" dirty="0" smtClean="0"/>
              <a:t> (azimut) :</a:t>
            </a:r>
          </a:p>
          <a:p>
            <a:r>
              <a:rPr lang="fr-FR" dirty="0" smtClean="0"/>
              <a:t>Cross polar faible. </a:t>
            </a:r>
            <a:r>
              <a:rPr lang="fr-FR" dirty="0" err="1" smtClean="0"/>
              <a:t>FtB</a:t>
            </a:r>
            <a:r>
              <a:rPr lang="fr-FR" dirty="0" smtClean="0"/>
              <a:t> moins bon que AVA</a:t>
            </a:r>
            <a:endParaRPr lang="fr-FR" dirty="0"/>
          </a:p>
        </p:txBody>
      </p:sp>
      <p:sp>
        <p:nvSpPr>
          <p:cNvPr id="5" name="ZoneTexte 4"/>
          <p:cNvSpPr txBox="1"/>
          <p:nvPr/>
        </p:nvSpPr>
        <p:spPr>
          <a:xfrm>
            <a:off x="843717" y="3325752"/>
            <a:ext cx="1752323" cy="369332"/>
          </a:xfrm>
          <a:prstGeom prst="rect">
            <a:avLst/>
          </a:prstGeom>
          <a:noFill/>
        </p:spPr>
        <p:txBody>
          <a:bodyPr wrap="square" rtlCol="0">
            <a:spAutoFit/>
          </a:bodyPr>
          <a:lstStyle/>
          <a:p>
            <a:r>
              <a:rPr lang="fr-FR" dirty="0"/>
              <a:t>1</a:t>
            </a:r>
            <a:r>
              <a:rPr lang="fr-FR" dirty="0" smtClean="0"/>
              <a:t> GHz : </a:t>
            </a:r>
            <a:endParaRPr lang="fr-FR" dirty="0"/>
          </a:p>
        </p:txBody>
      </p:sp>
      <p:sp>
        <p:nvSpPr>
          <p:cNvPr id="21" name="ZoneTexte 20"/>
          <p:cNvSpPr txBox="1"/>
          <p:nvPr/>
        </p:nvSpPr>
        <p:spPr>
          <a:xfrm>
            <a:off x="3879341" y="3303535"/>
            <a:ext cx="1752323" cy="369332"/>
          </a:xfrm>
          <a:prstGeom prst="rect">
            <a:avLst/>
          </a:prstGeom>
          <a:noFill/>
        </p:spPr>
        <p:txBody>
          <a:bodyPr wrap="square" rtlCol="0">
            <a:spAutoFit/>
          </a:bodyPr>
          <a:lstStyle/>
          <a:p>
            <a:r>
              <a:rPr lang="fr-FR" dirty="0" smtClean="0"/>
              <a:t>3 GHz : directif !</a:t>
            </a:r>
            <a:endParaRPr lang="fr-FR" dirty="0"/>
          </a:p>
        </p:txBody>
      </p:sp>
      <p:sp>
        <p:nvSpPr>
          <p:cNvPr id="22" name="ZoneTexte 21"/>
          <p:cNvSpPr txBox="1"/>
          <p:nvPr/>
        </p:nvSpPr>
        <p:spPr>
          <a:xfrm>
            <a:off x="6914965" y="3299228"/>
            <a:ext cx="1883745" cy="369332"/>
          </a:xfrm>
          <a:prstGeom prst="rect">
            <a:avLst/>
          </a:prstGeom>
          <a:noFill/>
        </p:spPr>
        <p:txBody>
          <a:bodyPr wrap="square" rtlCol="0">
            <a:spAutoFit/>
          </a:bodyPr>
          <a:lstStyle/>
          <a:p>
            <a:r>
              <a:rPr lang="fr-FR" dirty="0"/>
              <a:t>5</a:t>
            </a:r>
            <a:r>
              <a:rPr lang="fr-FR" dirty="0" smtClean="0"/>
              <a:t> GHz : large !</a:t>
            </a:r>
            <a:endParaRPr lang="fr-FR" dirty="0"/>
          </a:p>
        </p:txBody>
      </p:sp>
      <p:sp>
        <p:nvSpPr>
          <p:cNvPr id="24" name="ZoneTexte 23"/>
          <p:cNvSpPr txBox="1"/>
          <p:nvPr/>
        </p:nvSpPr>
        <p:spPr>
          <a:xfrm>
            <a:off x="9725442" y="3299228"/>
            <a:ext cx="1883745" cy="369332"/>
          </a:xfrm>
          <a:prstGeom prst="rect">
            <a:avLst/>
          </a:prstGeom>
          <a:noFill/>
        </p:spPr>
        <p:txBody>
          <a:bodyPr wrap="square" rtlCol="0">
            <a:spAutoFit/>
          </a:bodyPr>
          <a:lstStyle/>
          <a:p>
            <a:r>
              <a:rPr lang="fr-FR" dirty="0"/>
              <a:t>6</a:t>
            </a:r>
            <a:r>
              <a:rPr lang="fr-FR" dirty="0" smtClean="0"/>
              <a:t> GHz : large !</a:t>
            </a:r>
          </a:p>
        </p:txBody>
      </p:sp>
      <p:pic>
        <p:nvPicPr>
          <p:cNvPr id="4" name="Image 3"/>
          <p:cNvPicPr>
            <a:picLocks noChangeAspect="1"/>
          </p:cNvPicPr>
          <p:nvPr/>
        </p:nvPicPr>
        <p:blipFill>
          <a:blip r:embed="rId5"/>
          <a:stretch>
            <a:fillRect/>
          </a:stretch>
        </p:blipFill>
        <p:spPr>
          <a:xfrm>
            <a:off x="0" y="3950282"/>
            <a:ext cx="2873829" cy="2907718"/>
          </a:xfrm>
          <a:prstGeom prst="rect">
            <a:avLst/>
          </a:prstGeom>
        </p:spPr>
      </p:pic>
      <p:pic>
        <p:nvPicPr>
          <p:cNvPr id="9" name="Image 8"/>
          <p:cNvPicPr>
            <a:picLocks noChangeAspect="1"/>
          </p:cNvPicPr>
          <p:nvPr/>
        </p:nvPicPr>
        <p:blipFill>
          <a:blip r:embed="rId6"/>
          <a:stretch>
            <a:fillRect/>
          </a:stretch>
        </p:blipFill>
        <p:spPr>
          <a:xfrm>
            <a:off x="3150263" y="4025811"/>
            <a:ext cx="2775460" cy="2742884"/>
          </a:xfrm>
          <a:prstGeom prst="rect">
            <a:avLst/>
          </a:prstGeom>
        </p:spPr>
      </p:pic>
      <p:pic>
        <p:nvPicPr>
          <p:cNvPr id="11" name="Image 10"/>
          <p:cNvPicPr>
            <a:picLocks noChangeAspect="1"/>
          </p:cNvPicPr>
          <p:nvPr/>
        </p:nvPicPr>
        <p:blipFill>
          <a:blip r:embed="rId7"/>
          <a:stretch>
            <a:fillRect/>
          </a:stretch>
        </p:blipFill>
        <p:spPr>
          <a:xfrm>
            <a:off x="6141932" y="3888027"/>
            <a:ext cx="2942999" cy="2908457"/>
          </a:xfrm>
          <a:prstGeom prst="rect">
            <a:avLst/>
          </a:prstGeom>
        </p:spPr>
      </p:pic>
      <p:pic>
        <p:nvPicPr>
          <p:cNvPr id="18" name="Image 17"/>
          <p:cNvPicPr>
            <a:picLocks noChangeAspect="1"/>
          </p:cNvPicPr>
          <p:nvPr/>
        </p:nvPicPr>
        <p:blipFill>
          <a:blip r:embed="rId8"/>
          <a:stretch>
            <a:fillRect/>
          </a:stretch>
        </p:blipFill>
        <p:spPr>
          <a:xfrm>
            <a:off x="9142631" y="3859534"/>
            <a:ext cx="3049369" cy="2936950"/>
          </a:xfrm>
          <a:prstGeom prst="rect">
            <a:avLst/>
          </a:prstGeom>
        </p:spPr>
      </p:pic>
      <p:pic>
        <p:nvPicPr>
          <p:cNvPr id="25" name="Image 24"/>
          <p:cNvPicPr>
            <a:picLocks noChangeAspect="1"/>
          </p:cNvPicPr>
          <p:nvPr/>
        </p:nvPicPr>
        <p:blipFill>
          <a:blip r:embed="rId9"/>
          <a:stretch>
            <a:fillRect/>
          </a:stretch>
        </p:blipFill>
        <p:spPr>
          <a:xfrm>
            <a:off x="9878096" y="103459"/>
            <a:ext cx="2183276" cy="1967538"/>
          </a:xfrm>
          <a:prstGeom prst="rect">
            <a:avLst/>
          </a:prstGeom>
        </p:spPr>
      </p:pic>
    </p:spTree>
    <p:extLst>
      <p:ext uri="{BB962C8B-B14F-4D97-AF65-F5344CB8AC3E}">
        <p14:creationId xmlns:p14="http://schemas.microsoft.com/office/powerpoint/2010/main" val="8661538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047BFA19-D45E-416B-A404-7AF2F3F270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 xmlns:a16="http://schemas.microsoft.com/office/drawing/2014/main" id="{8E0105E7-23DB-4CF2-8258-FF47C762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 xmlns:a16="http://schemas.microsoft.com/office/drawing/2014/main" id="{9B3A0B11-EDE3-4E62-AC52-762D098B73FF}"/>
              </a:ext>
            </a:extLst>
          </p:cNvPr>
          <p:cNvSpPr>
            <a:spLocks noGrp="1"/>
          </p:cNvSpPr>
          <p:nvPr>
            <p:ph type="title"/>
          </p:nvPr>
        </p:nvSpPr>
        <p:spPr>
          <a:xfrm>
            <a:off x="1115568" y="548640"/>
            <a:ext cx="10168128" cy="1179576"/>
          </a:xfrm>
        </p:spPr>
        <p:txBody>
          <a:bodyPr>
            <a:normAutofit/>
          </a:bodyPr>
          <a:lstStyle/>
          <a:p>
            <a:r>
              <a:rPr lang="fr-FR" sz="4000" dirty="0" smtClean="0">
                <a:cs typeface="Calibri Light"/>
              </a:rPr>
              <a:t>Vivaldi couplage </a:t>
            </a:r>
            <a:r>
              <a:rPr lang="fr-FR" sz="4000" dirty="0" err="1" smtClean="0">
                <a:cs typeface="Calibri Light"/>
              </a:rPr>
              <a:t>optim</a:t>
            </a:r>
            <a:endParaRPr lang="fr-FR" dirty="0"/>
          </a:p>
        </p:txBody>
      </p:sp>
      <p:sp>
        <p:nvSpPr>
          <p:cNvPr id="14" name="Rectangle 13">
            <a:extLst>
              <a:ext uri="{FF2B5EF4-FFF2-40B4-BE49-F238E27FC236}">
                <a16:creationId xmlns="" xmlns:a16="http://schemas.microsoft.com/office/drawing/2014/main" id="{074B4F7D-14B2-478B-8BF5-01E4E0C5D2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3" name="Image 6">
            <a:extLst>
              <a:ext uri="{FF2B5EF4-FFF2-40B4-BE49-F238E27FC236}">
                <a16:creationId xmlns="" xmlns:a16="http://schemas.microsoft.com/office/drawing/2014/main" id="{8BA57E5A-CFCE-4CC8-B2F7-8CFB019D4C02}"/>
              </a:ext>
            </a:extLst>
          </p:cNvPr>
          <p:cNvPicPr>
            <a:picLocks noChangeAspect="1"/>
          </p:cNvPicPr>
          <p:nvPr/>
        </p:nvPicPr>
        <p:blipFill rotWithShape="1">
          <a:blip r:embed="rId3"/>
          <a:srcRect t="29530" r="-671" b="28734"/>
          <a:stretch/>
        </p:blipFill>
        <p:spPr>
          <a:xfrm>
            <a:off x="10034490" y="11879"/>
            <a:ext cx="2157510" cy="894457"/>
          </a:xfrm>
          <a:prstGeom prst="rect">
            <a:avLst/>
          </a:prstGeom>
        </p:spPr>
      </p:pic>
      <p:sp>
        <p:nvSpPr>
          <p:cNvPr id="15" name="ZoneTexte 14"/>
          <p:cNvSpPr txBox="1"/>
          <p:nvPr/>
        </p:nvSpPr>
        <p:spPr>
          <a:xfrm>
            <a:off x="48944" y="2086776"/>
            <a:ext cx="6499340" cy="369332"/>
          </a:xfrm>
          <a:prstGeom prst="rect">
            <a:avLst/>
          </a:prstGeom>
          <a:noFill/>
        </p:spPr>
        <p:txBody>
          <a:bodyPr wrap="square" rtlCol="0">
            <a:spAutoFit/>
          </a:bodyPr>
          <a:lstStyle/>
          <a:p>
            <a:r>
              <a:rPr lang="fr-FR" b="1" dirty="0" smtClean="0">
                <a:cs typeface="Calibri" panose="020F0502020204030204"/>
              </a:rPr>
              <a:t>Vivaldi couplage : </a:t>
            </a:r>
            <a:r>
              <a:rPr lang="fr-FR" b="1" dirty="0">
                <a:cs typeface="Calibri" panose="020F0502020204030204"/>
              </a:rPr>
              <a:t>homothétie &amp; </a:t>
            </a:r>
            <a:r>
              <a:rPr lang="fr-FR" b="1" dirty="0" err="1">
                <a:cs typeface="Calibri" panose="020F0502020204030204"/>
              </a:rPr>
              <a:t>optim</a:t>
            </a:r>
            <a:endParaRPr lang="fr-FR" dirty="0">
              <a:cs typeface="Calibri" panose="020F0502020204030204"/>
            </a:endParaRPr>
          </a:p>
        </p:txBody>
      </p:sp>
      <p:pic>
        <p:nvPicPr>
          <p:cNvPr id="16" name="Picture 2" descr="https://www.ietr.fr/sites/www.ietr.fr/files/styles/max_2600x2600/public/medias/images/logo_rouge_noir_1450x451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2984" y="85640"/>
            <a:ext cx="1755112" cy="545900"/>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6"/>
          <p:cNvSpPr txBox="1"/>
          <p:nvPr/>
        </p:nvSpPr>
        <p:spPr>
          <a:xfrm>
            <a:off x="0" y="2581259"/>
            <a:ext cx="4599709" cy="646331"/>
          </a:xfrm>
          <a:prstGeom prst="rect">
            <a:avLst/>
          </a:prstGeom>
          <a:noFill/>
        </p:spPr>
        <p:txBody>
          <a:bodyPr wrap="square" rtlCol="0">
            <a:spAutoFit/>
          </a:bodyPr>
          <a:lstStyle/>
          <a:p>
            <a:r>
              <a:rPr lang="fr-FR" b="1" dirty="0" smtClean="0"/>
              <a:t>Rayonnement</a:t>
            </a:r>
            <a:r>
              <a:rPr lang="fr-FR" dirty="0" smtClean="0"/>
              <a:t> (élévation) : similaire à AVA</a:t>
            </a:r>
          </a:p>
          <a:p>
            <a:endParaRPr lang="fr-FR" dirty="0"/>
          </a:p>
        </p:txBody>
      </p:sp>
      <p:sp>
        <p:nvSpPr>
          <p:cNvPr id="5" name="ZoneTexte 4"/>
          <p:cNvSpPr txBox="1"/>
          <p:nvPr/>
        </p:nvSpPr>
        <p:spPr>
          <a:xfrm>
            <a:off x="1115568" y="3395085"/>
            <a:ext cx="1752323" cy="369332"/>
          </a:xfrm>
          <a:prstGeom prst="rect">
            <a:avLst/>
          </a:prstGeom>
          <a:noFill/>
        </p:spPr>
        <p:txBody>
          <a:bodyPr wrap="square" rtlCol="0">
            <a:spAutoFit/>
          </a:bodyPr>
          <a:lstStyle/>
          <a:p>
            <a:r>
              <a:rPr lang="fr-FR" dirty="0"/>
              <a:t>1</a:t>
            </a:r>
            <a:r>
              <a:rPr lang="fr-FR" dirty="0" smtClean="0"/>
              <a:t> GHz : </a:t>
            </a:r>
            <a:endParaRPr lang="fr-FR" dirty="0"/>
          </a:p>
        </p:txBody>
      </p:sp>
      <p:sp>
        <p:nvSpPr>
          <p:cNvPr id="21" name="ZoneTexte 20"/>
          <p:cNvSpPr txBox="1"/>
          <p:nvPr/>
        </p:nvSpPr>
        <p:spPr>
          <a:xfrm>
            <a:off x="4111499" y="3376027"/>
            <a:ext cx="1752323" cy="369332"/>
          </a:xfrm>
          <a:prstGeom prst="rect">
            <a:avLst/>
          </a:prstGeom>
          <a:noFill/>
        </p:spPr>
        <p:txBody>
          <a:bodyPr wrap="square" rtlCol="0">
            <a:spAutoFit/>
          </a:bodyPr>
          <a:lstStyle/>
          <a:p>
            <a:r>
              <a:rPr lang="fr-FR" dirty="0"/>
              <a:t>3</a:t>
            </a:r>
            <a:r>
              <a:rPr lang="fr-FR" dirty="0" smtClean="0"/>
              <a:t> GHz : </a:t>
            </a:r>
            <a:endParaRPr lang="fr-FR" dirty="0"/>
          </a:p>
        </p:txBody>
      </p:sp>
      <p:sp>
        <p:nvSpPr>
          <p:cNvPr id="22" name="ZoneTexte 21"/>
          <p:cNvSpPr txBox="1"/>
          <p:nvPr/>
        </p:nvSpPr>
        <p:spPr>
          <a:xfrm>
            <a:off x="7115216" y="3362684"/>
            <a:ext cx="1752323" cy="369332"/>
          </a:xfrm>
          <a:prstGeom prst="rect">
            <a:avLst/>
          </a:prstGeom>
          <a:noFill/>
        </p:spPr>
        <p:txBody>
          <a:bodyPr wrap="square" rtlCol="0">
            <a:spAutoFit/>
          </a:bodyPr>
          <a:lstStyle/>
          <a:p>
            <a:r>
              <a:rPr lang="fr-FR" dirty="0"/>
              <a:t>5</a:t>
            </a:r>
            <a:r>
              <a:rPr lang="fr-FR" dirty="0" smtClean="0"/>
              <a:t> GHz :</a:t>
            </a:r>
            <a:endParaRPr lang="fr-FR" dirty="0"/>
          </a:p>
        </p:txBody>
      </p:sp>
      <p:sp>
        <p:nvSpPr>
          <p:cNvPr id="26" name="ZoneTexte 25"/>
          <p:cNvSpPr txBox="1"/>
          <p:nvPr/>
        </p:nvSpPr>
        <p:spPr>
          <a:xfrm>
            <a:off x="10118933" y="3362684"/>
            <a:ext cx="1752323" cy="369332"/>
          </a:xfrm>
          <a:prstGeom prst="rect">
            <a:avLst/>
          </a:prstGeom>
          <a:noFill/>
        </p:spPr>
        <p:txBody>
          <a:bodyPr wrap="square" rtlCol="0">
            <a:spAutoFit/>
          </a:bodyPr>
          <a:lstStyle/>
          <a:p>
            <a:r>
              <a:rPr lang="fr-FR" dirty="0"/>
              <a:t>6</a:t>
            </a:r>
            <a:r>
              <a:rPr lang="fr-FR" dirty="0" smtClean="0"/>
              <a:t> GHz :</a:t>
            </a:r>
            <a:endParaRPr lang="fr-FR" dirty="0"/>
          </a:p>
        </p:txBody>
      </p:sp>
      <p:pic>
        <p:nvPicPr>
          <p:cNvPr id="4" name="Image 3"/>
          <p:cNvPicPr>
            <a:picLocks noChangeAspect="1"/>
          </p:cNvPicPr>
          <p:nvPr/>
        </p:nvPicPr>
        <p:blipFill>
          <a:blip r:embed="rId5"/>
          <a:stretch>
            <a:fillRect/>
          </a:stretch>
        </p:blipFill>
        <p:spPr>
          <a:xfrm>
            <a:off x="48944" y="4154167"/>
            <a:ext cx="2818947" cy="2648293"/>
          </a:xfrm>
          <a:prstGeom prst="rect">
            <a:avLst/>
          </a:prstGeom>
        </p:spPr>
      </p:pic>
      <p:pic>
        <p:nvPicPr>
          <p:cNvPr id="9" name="Image 8"/>
          <p:cNvPicPr>
            <a:picLocks noChangeAspect="1"/>
          </p:cNvPicPr>
          <p:nvPr/>
        </p:nvPicPr>
        <p:blipFill>
          <a:blip r:embed="rId6"/>
          <a:stretch>
            <a:fillRect/>
          </a:stretch>
        </p:blipFill>
        <p:spPr>
          <a:xfrm>
            <a:off x="3185776" y="4154560"/>
            <a:ext cx="2827866" cy="2627663"/>
          </a:xfrm>
          <a:prstGeom prst="rect">
            <a:avLst/>
          </a:prstGeom>
        </p:spPr>
      </p:pic>
      <p:pic>
        <p:nvPicPr>
          <p:cNvPr id="11" name="Image 10"/>
          <p:cNvPicPr>
            <a:picLocks noChangeAspect="1"/>
          </p:cNvPicPr>
          <p:nvPr/>
        </p:nvPicPr>
        <p:blipFill>
          <a:blip r:embed="rId7"/>
          <a:stretch>
            <a:fillRect/>
          </a:stretch>
        </p:blipFill>
        <p:spPr>
          <a:xfrm>
            <a:off x="6208917" y="4078783"/>
            <a:ext cx="2910932" cy="2779216"/>
          </a:xfrm>
          <a:prstGeom prst="rect">
            <a:avLst/>
          </a:prstGeom>
        </p:spPr>
      </p:pic>
      <p:pic>
        <p:nvPicPr>
          <p:cNvPr id="19" name="Image 18"/>
          <p:cNvPicPr>
            <a:picLocks noChangeAspect="1"/>
          </p:cNvPicPr>
          <p:nvPr/>
        </p:nvPicPr>
        <p:blipFill>
          <a:blip r:embed="rId8"/>
          <a:stretch>
            <a:fillRect/>
          </a:stretch>
        </p:blipFill>
        <p:spPr>
          <a:xfrm>
            <a:off x="9315124" y="4193832"/>
            <a:ext cx="2857885" cy="2588391"/>
          </a:xfrm>
          <a:prstGeom prst="rect">
            <a:avLst/>
          </a:prstGeom>
        </p:spPr>
      </p:pic>
      <p:pic>
        <p:nvPicPr>
          <p:cNvPr id="23" name="Image 22"/>
          <p:cNvPicPr>
            <a:picLocks noChangeAspect="1"/>
          </p:cNvPicPr>
          <p:nvPr/>
        </p:nvPicPr>
        <p:blipFill>
          <a:blip r:embed="rId9"/>
          <a:stretch>
            <a:fillRect/>
          </a:stretch>
        </p:blipFill>
        <p:spPr>
          <a:xfrm>
            <a:off x="9878096" y="103459"/>
            <a:ext cx="2183276" cy="1967538"/>
          </a:xfrm>
          <a:prstGeom prst="rect">
            <a:avLst/>
          </a:prstGeom>
        </p:spPr>
      </p:pic>
    </p:spTree>
    <p:extLst>
      <p:ext uri="{BB962C8B-B14F-4D97-AF65-F5344CB8AC3E}">
        <p14:creationId xmlns:p14="http://schemas.microsoft.com/office/powerpoint/2010/main" val="15155324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047BFA19-D45E-416B-A404-7AF2F3F270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 xmlns:a16="http://schemas.microsoft.com/office/drawing/2014/main" id="{8E0105E7-23DB-4CF2-8258-FF47C762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 xmlns:a16="http://schemas.microsoft.com/office/drawing/2014/main" id="{9B3A0B11-EDE3-4E62-AC52-762D098B73FF}"/>
              </a:ext>
            </a:extLst>
          </p:cNvPr>
          <p:cNvSpPr>
            <a:spLocks noGrp="1"/>
          </p:cNvSpPr>
          <p:nvPr>
            <p:ph type="title"/>
          </p:nvPr>
        </p:nvSpPr>
        <p:spPr>
          <a:xfrm>
            <a:off x="1115568" y="548640"/>
            <a:ext cx="10168128" cy="1179576"/>
          </a:xfrm>
        </p:spPr>
        <p:txBody>
          <a:bodyPr>
            <a:normAutofit/>
          </a:bodyPr>
          <a:lstStyle/>
          <a:p>
            <a:r>
              <a:rPr lang="fr-FR" sz="4000" dirty="0" smtClean="0">
                <a:cs typeface="Calibri Light"/>
              </a:rPr>
              <a:t>Vivaldi couplage </a:t>
            </a:r>
            <a:r>
              <a:rPr lang="fr-FR" sz="4000" dirty="0" err="1" smtClean="0">
                <a:cs typeface="Calibri Light"/>
              </a:rPr>
              <a:t>optim</a:t>
            </a:r>
            <a:endParaRPr lang="fr-FR" dirty="0"/>
          </a:p>
        </p:txBody>
      </p:sp>
      <p:sp>
        <p:nvSpPr>
          <p:cNvPr id="14" name="Rectangle 13">
            <a:extLst>
              <a:ext uri="{FF2B5EF4-FFF2-40B4-BE49-F238E27FC236}">
                <a16:creationId xmlns="" xmlns:a16="http://schemas.microsoft.com/office/drawing/2014/main" id="{074B4F7D-14B2-478B-8BF5-01E4E0C5D2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3" name="Image 6">
            <a:extLst>
              <a:ext uri="{FF2B5EF4-FFF2-40B4-BE49-F238E27FC236}">
                <a16:creationId xmlns="" xmlns:a16="http://schemas.microsoft.com/office/drawing/2014/main" id="{8BA57E5A-CFCE-4CC8-B2F7-8CFB019D4C02}"/>
              </a:ext>
            </a:extLst>
          </p:cNvPr>
          <p:cNvPicPr>
            <a:picLocks noChangeAspect="1"/>
          </p:cNvPicPr>
          <p:nvPr/>
        </p:nvPicPr>
        <p:blipFill rotWithShape="1">
          <a:blip r:embed="rId3"/>
          <a:srcRect t="29530" r="-671" b="28734"/>
          <a:stretch/>
        </p:blipFill>
        <p:spPr>
          <a:xfrm>
            <a:off x="10034490" y="11879"/>
            <a:ext cx="2157510" cy="894457"/>
          </a:xfrm>
          <a:prstGeom prst="rect">
            <a:avLst/>
          </a:prstGeom>
        </p:spPr>
      </p:pic>
      <p:sp>
        <p:nvSpPr>
          <p:cNvPr id="15" name="ZoneTexte 14"/>
          <p:cNvSpPr txBox="1"/>
          <p:nvPr/>
        </p:nvSpPr>
        <p:spPr>
          <a:xfrm>
            <a:off x="48944" y="2086776"/>
            <a:ext cx="6499340" cy="369332"/>
          </a:xfrm>
          <a:prstGeom prst="rect">
            <a:avLst/>
          </a:prstGeom>
          <a:noFill/>
        </p:spPr>
        <p:txBody>
          <a:bodyPr wrap="square" rtlCol="0">
            <a:spAutoFit/>
          </a:bodyPr>
          <a:lstStyle/>
          <a:p>
            <a:r>
              <a:rPr lang="fr-FR" b="1" dirty="0" smtClean="0">
                <a:cs typeface="Calibri" panose="020F0502020204030204"/>
              </a:rPr>
              <a:t>Vivaldi couplage : </a:t>
            </a:r>
            <a:r>
              <a:rPr lang="fr-FR" b="1" dirty="0">
                <a:cs typeface="Calibri" panose="020F0502020204030204"/>
              </a:rPr>
              <a:t>homothétie &amp; </a:t>
            </a:r>
            <a:r>
              <a:rPr lang="fr-FR" b="1" dirty="0" err="1">
                <a:cs typeface="Calibri" panose="020F0502020204030204"/>
              </a:rPr>
              <a:t>optim</a:t>
            </a:r>
            <a:endParaRPr lang="fr-FR" dirty="0">
              <a:cs typeface="Calibri" panose="020F0502020204030204"/>
            </a:endParaRPr>
          </a:p>
        </p:txBody>
      </p:sp>
      <p:sp>
        <p:nvSpPr>
          <p:cNvPr id="3" name="ZoneTexte 2"/>
          <p:cNvSpPr txBox="1"/>
          <p:nvPr/>
        </p:nvSpPr>
        <p:spPr>
          <a:xfrm>
            <a:off x="104637" y="2793011"/>
            <a:ext cx="6082748" cy="3139321"/>
          </a:xfrm>
          <a:prstGeom prst="rect">
            <a:avLst/>
          </a:prstGeom>
          <a:noFill/>
        </p:spPr>
        <p:txBody>
          <a:bodyPr wrap="square" rtlCol="0">
            <a:spAutoFit/>
          </a:bodyPr>
          <a:lstStyle/>
          <a:p>
            <a:r>
              <a:rPr lang="fr-FR" b="1" dirty="0" smtClean="0">
                <a:sym typeface="Wingdings" panose="05000000000000000000" pitchFamily="2" charset="2"/>
              </a:rPr>
              <a:t>Problème Ouverture </a:t>
            </a:r>
            <a:r>
              <a:rPr lang="fr-FR" dirty="0" smtClean="0">
                <a:sym typeface="Wingdings" panose="05000000000000000000" pitchFamily="2" charset="2"/>
              </a:rPr>
              <a:t>: </a:t>
            </a:r>
            <a:r>
              <a:rPr lang="fr-FR" dirty="0" err="1" smtClean="0">
                <a:sym typeface="Wingdings" panose="05000000000000000000" pitchFamily="2" charset="2"/>
              </a:rPr>
              <a:t>diag</a:t>
            </a:r>
            <a:r>
              <a:rPr lang="fr-FR" dirty="0" smtClean="0">
                <a:sym typeface="Wingdings" panose="05000000000000000000" pitchFamily="2" charset="2"/>
              </a:rPr>
              <a:t> directif en azimut et élévation.</a:t>
            </a:r>
          </a:p>
          <a:p>
            <a:endParaRPr lang="fr-FR" dirty="0">
              <a:sym typeface="Wingdings" panose="05000000000000000000" pitchFamily="2" charset="2"/>
            </a:endParaRPr>
          </a:p>
          <a:p>
            <a:r>
              <a:rPr lang="fr-FR" dirty="0" smtClean="0">
                <a:sym typeface="Wingdings" panose="05000000000000000000" pitchFamily="2" charset="2"/>
              </a:rPr>
              <a:t>Ouverture min Azimut -5dB = 71° (4,5 GHz)</a:t>
            </a:r>
          </a:p>
          <a:p>
            <a:r>
              <a:rPr lang="fr-FR" dirty="0" smtClean="0">
                <a:sym typeface="Wingdings" panose="05000000000000000000" pitchFamily="2" charset="2"/>
              </a:rPr>
              <a:t>Ouverture min Elévation -5dB = 87° (5,5 GHz)</a:t>
            </a:r>
          </a:p>
          <a:p>
            <a:endParaRPr lang="fr-FR" dirty="0">
              <a:sym typeface="Wingdings" panose="05000000000000000000" pitchFamily="2" charset="2"/>
            </a:endParaRPr>
          </a:p>
          <a:p>
            <a:r>
              <a:rPr lang="fr-FR" dirty="0" smtClean="0">
                <a:sym typeface="Wingdings" panose="05000000000000000000" pitchFamily="2" charset="2"/>
              </a:rPr>
              <a:t> ≈OK pour polar V ; NOK pour polar H (azimut)</a:t>
            </a:r>
          </a:p>
          <a:p>
            <a:endParaRPr lang="fr-FR" dirty="0">
              <a:sym typeface="Wingdings" panose="05000000000000000000" pitchFamily="2" charset="2"/>
            </a:endParaRPr>
          </a:p>
          <a:p>
            <a:r>
              <a:rPr lang="fr-FR" b="1" dirty="0">
                <a:sym typeface="Wingdings" panose="05000000000000000000" pitchFamily="2" charset="2"/>
              </a:rPr>
              <a:t>S</a:t>
            </a:r>
            <a:r>
              <a:rPr lang="fr-FR" b="1" dirty="0" smtClean="0">
                <a:sym typeface="Wingdings" panose="05000000000000000000" pitchFamily="2" charset="2"/>
              </a:rPr>
              <a:t>olutions </a:t>
            </a:r>
            <a:r>
              <a:rPr lang="fr-FR" dirty="0" smtClean="0">
                <a:sym typeface="Wingdings" panose="05000000000000000000" pitchFamily="2" charset="2"/>
              </a:rPr>
              <a:t>:</a:t>
            </a:r>
          </a:p>
          <a:p>
            <a:pPr marL="285750" indent="-285750">
              <a:buFont typeface="Arial" panose="020B0604020202020204" pitchFamily="34" charset="0"/>
              <a:buChar char="•"/>
            </a:pPr>
            <a:r>
              <a:rPr lang="fr-FR" dirty="0" smtClean="0">
                <a:sym typeface="Wingdings" panose="05000000000000000000" pitchFamily="2" charset="2"/>
              </a:rPr>
              <a:t>Utiliser lentille pour azimut polar H</a:t>
            </a:r>
          </a:p>
          <a:p>
            <a:pPr marL="285750" indent="-285750">
              <a:buFont typeface="Arial" panose="020B0604020202020204" pitchFamily="34" charset="0"/>
              <a:buChar char="•"/>
            </a:pPr>
            <a:r>
              <a:rPr lang="fr-FR" dirty="0" smtClean="0">
                <a:sym typeface="Wingdings" panose="05000000000000000000" pitchFamily="2" charset="2"/>
              </a:rPr>
              <a:t>Modifier topo (</a:t>
            </a:r>
            <a:r>
              <a:rPr lang="fr-FR" dirty="0" err="1" smtClean="0">
                <a:sym typeface="Wingdings" panose="05000000000000000000" pitchFamily="2" charset="2"/>
              </a:rPr>
              <a:t>pdm</a:t>
            </a:r>
            <a:r>
              <a:rPr lang="fr-FR" dirty="0" smtClean="0">
                <a:sym typeface="Wingdings" panose="05000000000000000000" pitchFamily="2" charset="2"/>
              </a:rPr>
              <a:t>) ?</a:t>
            </a:r>
          </a:p>
          <a:p>
            <a:pPr marL="742950" lvl="1" indent="-285750">
              <a:buFont typeface="Arial" panose="020B0604020202020204" pitchFamily="34" charset="0"/>
              <a:buChar char="•"/>
            </a:pPr>
            <a:r>
              <a:rPr lang="fr-FR" dirty="0" smtClean="0">
                <a:sym typeface="Wingdings" panose="05000000000000000000" pitchFamily="2" charset="2"/>
              </a:rPr>
              <a:t>Effet </a:t>
            </a:r>
            <a:r>
              <a:rPr lang="fr-FR" dirty="0" err="1" smtClean="0">
                <a:sym typeface="Wingdings" panose="05000000000000000000" pitchFamily="2" charset="2"/>
              </a:rPr>
              <a:t>diag</a:t>
            </a:r>
            <a:r>
              <a:rPr lang="fr-FR" dirty="0" smtClean="0">
                <a:sym typeface="Wingdings" panose="05000000000000000000" pitchFamily="2" charset="2"/>
              </a:rPr>
              <a:t> large sur [5 ; 6 GHz]</a:t>
            </a:r>
          </a:p>
        </p:txBody>
      </p:sp>
      <p:pic>
        <p:nvPicPr>
          <p:cNvPr id="17" name="Picture 2" descr="https://www.ietr.fr/sites/www.ietr.fr/files/styles/max_2600x2600/public/medias/images/logo_rouge_noir_1450x451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2984" y="85640"/>
            <a:ext cx="1755112" cy="545900"/>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 15"/>
          <p:cNvPicPr>
            <a:picLocks noChangeAspect="1"/>
          </p:cNvPicPr>
          <p:nvPr/>
        </p:nvPicPr>
        <p:blipFill>
          <a:blip r:embed="rId5"/>
          <a:stretch>
            <a:fillRect/>
          </a:stretch>
        </p:blipFill>
        <p:spPr>
          <a:xfrm>
            <a:off x="6252007" y="2793010"/>
            <a:ext cx="5820685" cy="4064989"/>
          </a:xfrm>
          <a:prstGeom prst="rect">
            <a:avLst/>
          </a:prstGeom>
        </p:spPr>
      </p:pic>
      <p:pic>
        <p:nvPicPr>
          <p:cNvPr id="18" name="Image 17"/>
          <p:cNvPicPr>
            <a:picLocks noChangeAspect="1"/>
          </p:cNvPicPr>
          <p:nvPr/>
        </p:nvPicPr>
        <p:blipFill>
          <a:blip r:embed="rId6"/>
          <a:stretch>
            <a:fillRect/>
          </a:stretch>
        </p:blipFill>
        <p:spPr>
          <a:xfrm>
            <a:off x="9878096" y="103459"/>
            <a:ext cx="2183276" cy="1967538"/>
          </a:xfrm>
          <a:prstGeom prst="rect">
            <a:avLst/>
          </a:prstGeom>
        </p:spPr>
      </p:pic>
    </p:spTree>
    <p:extLst>
      <p:ext uri="{BB962C8B-B14F-4D97-AF65-F5344CB8AC3E}">
        <p14:creationId xmlns:p14="http://schemas.microsoft.com/office/powerpoint/2010/main" val="1231992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Freeform: Shape 20">
            <a:extLst>
              <a:ext uri="{FF2B5EF4-FFF2-40B4-BE49-F238E27FC236}">
                <a16:creationId xmlns:a16="http://schemas.microsoft.com/office/drawing/2014/main" xmlns="" id="{A3F395A2-2B64-4749-BD93-2F159C7E1F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22">
            <a:extLst>
              <a:ext uri="{FF2B5EF4-FFF2-40B4-BE49-F238E27FC236}">
                <a16:creationId xmlns:a16="http://schemas.microsoft.com/office/drawing/2014/main" xmlns="" id="{5CF0135B-EAB8-4CA0-896C-2D897ECD28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xmlns="" id="{8D67F5AB-004F-49F8-98F6-0F2341AAD5C9}"/>
              </a:ext>
            </a:extLst>
          </p:cNvPr>
          <p:cNvSpPr>
            <a:spLocks noGrp="1"/>
          </p:cNvSpPr>
          <p:nvPr>
            <p:ph type="title"/>
          </p:nvPr>
        </p:nvSpPr>
        <p:spPr>
          <a:xfrm>
            <a:off x="838200" y="253397"/>
            <a:ext cx="10515600" cy="1273233"/>
          </a:xfrm>
        </p:spPr>
        <p:txBody>
          <a:bodyPr>
            <a:normAutofit/>
          </a:bodyPr>
          <a:lstStyle/>
          <a:p>
            <a:r>
              <a:rPr lang="fr-FR" sz="4000" dirty="0">
                <a:cs typeface="Calibri Light"/>
              </a:rPr>
              <a:t>Sommaire</a:t>
            </a:r>
            <a:endParaRPr lang="fr-FR" sz="4000" dirty="0"/>
          </a:p>
        </p:txBody>
      </p:sp>
      <p:sp>
        <p:nvSpPr>
          <p:cNvPr id="3" name="Espace réservé du contenu 2">
            <a:extLst>
              <a:ext uri="{FF2B5EF4-FFF2-40B4-BE49-F238E27FC236}">
                <a16:creationId xmlns:a16="http://schemas.microsoft.com/office/drawing/2014/main" xmlns="" id="{97D4C312-C95E-43D8-84AA-72A222858EC1}"/>
              </a:ext>
            </a:extLst>
          </p:cNvPr>
          <p:cNvSpPr>
            <a:spLocks noGrp="1"/>
          </p:cNvSpPr>
          <p:nvPr>
            <p:ph idx="1"/>
          </p:nvPr>
        </p:nvSpPr>
        <p:spPr>
          <a:xfrm>
            <a:off x="838200" y="2248930"/>
            <a:ext cx="10515600" cy="4609070"/>
          </a:xfrm>
        </p:spPr>
        <p:txBody>
          <a:bodyPr vert="horz" lIns="91440" tIns="45720" rIns="91440" bIns="45720" rtlCol="0" anchor="t">
            <a:normAutofit/>
          </a:bodyPr>
          <a:lstStyle/>
          <a:p>
            <a:pPr marL="457200" indent="-457200">
              <a:buFont typeface="+mj-lt"/>
              <a:buAutoNum type="romanUcPeriod"/>
            </a:pPr>
            <a:r>
              <a:rPr lang="fr-FR" sz="2200" dirty="0" smtClean="0">
                <a:solidFill>
                  <a:schemeClr val="bg1">
                    <a:lumMod val="65000"/>
                  </a:schemeClr>
                </a:solidFill>
                <a:ea typeface="+mn-lt"/>
                <a:cs typeface="+mn-lt"/>
              </a:rPr>
              <a:t>Antenne ondulée thermoformage</a:t>
            </a:r>
          </a:p>
          <a:p>
            <a:pPr marL="914400" lvl="1" indent="-457200">
              <a:buFont typeface="+mj-lt"/>
              <a:buAutoNum type="romanUcPeriod"/>
            </a:pPr>
            <a:r>
              <a:rPr lang="fr-FR" sz="1800" dirty="0" smtClean="0">
                <a:solidFill>
                  <a:schemeClr val="bg1">
                    <a:lumMod val="65000"/>
                  </a:schemeClr>
                </a:solidFill>
                <a:ea typeface="+mn-lt"/>
                <a:cs typeface="+mn-lt"/>
              </a:rPr>
              <a:t>Mesure</a:t>
            </a:r>
          </a:p>
          <a:p>
            <a:pPr marL="457200" indent="-457200">
              <a:buAutoNum type="romanUcPeriod"/>
            </a:pPr>
            <a:r>
              <a:rPr lang="fr-FR" sz="2200" dirty="0" smtClean="0">
                <a:cs typeface="Calibri" panose="020F0502020204030204"/>
              </a:rPr>
              <a:t>Antenne Vivaldi couplage</a:t>
            </a:r>
          </a:p>
          <a:p>
            <a:pPr marL="914400" lvl="1" indent="-457200">
              <a:buAutoNum type="romanUcPeriod"/>
            </a:pPr>
            <a:r>
              <a:rPr lang="fr-FR" sz="1800" dirty="0" smtClean="0">
                <a:solidFill>
                  <a:schemeClr val="bg1">
                    <a:lumMod val="65000"/>
                  </a:schemeClr>
                </a:solidFill>
                <a:cs typeface="Calibri" panose="020F0502020204030204"/>
              </a:rPr>
              <a:t>Antenne homothétie </a:t>
            </a:r>
            <a:r>
              <a:rPr lang="fr-FR" sz="1800" dirty="0" err="1" smtClean="0">
                <a:solidFill>
                  <a:schemeClr val="bg1">
                    <a:lumMod val="65000"/>
                  </a:schemeClr>
                </a:solidFill>
                <a:cs typeface="Calibri" panose="020F0502020204030204"/>
              </a:rPr>
              <a:t>optim</a:t>
            </a:r>
            <a:endParaRPr lang="fr-FR" sz="1800" dirty="0" smtClean="0">
              <a:solidFill>
                <a:schemeClr val="bg1">
                  <a:lumMod val="65000"/>
                </a:schemeClr>
              </a:solidFill>
              <a:cs typeface="Calibri" panose="020F0502020204030204"/>
            </a:endParaRPr>
          </a:p>
          <a:p>
            <a:pPr marL="914400" lvl="1" indent="-457200">
              <a:buAutoNum type="romanUcPeriod"/>
            </a:pPr>
            <a:r>
              <a:rPr lang="fr-FR" sz="1800" dirty="0" smtClean="0">
                <a:cs typeface="Calibri" panose="020F0502020204030204"/>
              </a:rPr>
              <a:t>Double polarisation</a:t>
            </a:r>
          </a:p>
          <a:p>
            <a:pPr marL="457200" indent="-457200">
              <a:buAutoNum type="romanUcPeriod"/>
            </a:pPr>
            <a:r>
              <a:rPr lang="fr-FR" sz="2200" dirty="0" smtClean="0">
                <a:solidFill>
                  <a:schemeClr val="bg1">
                    <a:lumMod val="65000"/>
                  </a:schemeClr>
                </a:solidFill>
                <a:cs typeface="Calibri" panose="020F0502020204030204"/>
              </a:rPr>
              <a:t>Conclusion et perspectives</a:t>
            </a:r>
            <a:endParaRPr lang="fr-FR" sz="2200" dirty="0">
              <a:solidFill>
                <a:schemeClr val="bg1">
                  <a:lumMod val="65000"/>
                </a:schemeClr>
              </a:solidFill>
              <a:cs typeface="Calibri" panose="020F0502020204030204"/>
            </a:endParaRPr>
          </a:p>
        </p:txBody>
      </p:sp>
      <p:sp>
        <p:nvSpPr>
          <p:cNvPr id="25" name="Rectangle 24">
            <a:extLst>
              <a:ext uri="{FF2B5EF4-FFF2-40B4-BE49-F238E27FC236}">
                <a16:creationId xmlns:a16="http://schemas.microsoft.com/office/drawing/2014/main" xmlns="" id="{92C3387C-D24F-4737-8A37-1DC5CFF09C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1" name="Image 6">
            <a:extLst>
              <a:ext uri="{FF2B5EF4-FFF2-40B4-BE49-F238E27FC236}">
                <a16:creationId xmlns:a16="http://schemas.microsoft.com/office/drawing/2014/main" xmlns="" id="{8BA57E5A-CFCE-4CC8-B2F7-8CFB019D4C02}"/>
              </a:ext>
            </a:extLst>
          </p:cNvPr>
          <p:cNvPicPr>
            <a:picLocks noChangeAspect="1"/>
          </p:cNvPicPr>
          <p:nvPr/>
        </p:nvPicPr>
        <p:blipFill rotWithShape="1">
          <a:blip r:embed="rId3"/>
          <a:srcRect t="29530" r="-671" b="28734"/>
          <a:stretch/>
        </p:blipFill>
        <p:spPr>
          <a:xfrm>
            <a:off x="10034490" y="11879"/>
            <a:ext cx="2157510" cy="894457"/>
          </a:xfrm>
          <a:prstGeom prst="rect">
            <a:avLst/>
          </a:prstGeom>
        </p:spPr>
      </p:pic>
      <p:pic>
        <p:nvPicPr>
          <p:cNvPr id="9" name="Picture 2" descr="https://www.ietr.fr/sites/www.ietr.fr/files/styles/max_2600x2600/public/medias/images/logo_rouge_noir_1450x451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2984" y="85640"/>
            <a:ext cx="1755112" cy="54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65422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047BFA19-D45E-416B-A404-7AF2F3F270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 xmlns:a16="http://schemas.microsoft.com/office/drawing/2014/main" id="{8E0105E7-23DB-4CF2-8258-FF47C762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 xmlns:a16="http://schemas.microsoft.com/office/drawing/2014/main" id="{9B3A0B11-EDE3-4E62-AC52-762D098B73FF}"/>
              </a:ext>
            </a:extLst>
          </p:cNvPr>
          <p:cNvSpPr>
            <a:spLocks noGrp="1"/>
          </p:cNvSpPr>
          <p:nvPr>
            <p:ph type="title"/>
          </p:nvPr>
        </p:nvSpPr>
        <p:spPr>
          <a:xfrm>
            <a:off x="1115568" y="548640"/>
            <a:ext cx="10168128" cy="1179576"/>
          </a:xfrm>
        </p:spPr>
        <p:txBody>
          <a:bodyPr>
            <a:normAutofit/>
          </a:bodyPr>
          <a:lstStyle/>
          <a:p>
            <a:r>
              <a:rPr lang="fr-FR" sz="4000" dirty="0" smtClean="0">
                <a:cs typeface="Calibri Light"/>
              </a:rPr>
              <a:t>Vivaldi couplage dual polar</a:t>
            </a:r>
            <a:endParaRPr lang="fr-FR" dirty="0"/>
          </a:p>
        </p:txBody>
      </p:sp>
      <p:sp>
        <p:nvSpPr>
          <p:cNvPr id="14" name="Rectangle 13">
            <a:extLst>
              <a:ext uri="{FF2B5EF4-FFF2-40B4-BE49-F238E27FC236}">
                <a16:creationId xmlns="" xmlns:a16="http://schemas.microsoft.com/office/drawing/2014/main" id="{074B4F7D-14B2-478B-8BF5-01E4E0C5D2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3" name="Image 6">
            <a:extLst>
              <a:ext uri="{FF2B5EF4-FFF2-40B4-BE49-F238E27FC236}">
                <a16:creationId xmlns="" xmlns:a16="http://schemas.microsoft.com/office/drawing/2014/main" id="{8BA57E5A-CFCE-4CC8-B2F7-8CFB019D4C02}"/>
              </a:ext>
            </a:extLst>
          </p:cNvPr>
          <p:cNvPicPr>
            <a:picLocks noChangeAspect="1"/>
          </p:cNvPicPr>
          <p:nvPr/>
        </p:nvPicPr>
        <p:blipFill rotWithShape="1">
          <a:blip r:embed="rId3"/>
          <a:srcRect t="29530" r="-671" b="28734"/>
          <a:stretch/>
        </p:blipFill>
        <p:spPr>
          <a:xfrm>
            <a:off x="10034490" y="11879"/>
            <a:ext cx="2157510" cy="894457"/>
          </a:xfrm>
          <a:prstGeom prst="rect">
            <a:avLst/>
          </a:prstGeom>
        </p:spPr>
      </p:pic>
      <p:sp>
        <p:nvSpPr>
          <p:cNvPr id="15" name="ZoneTexte 14"/>
          <p:cNvSpPr txBox="1"/>
          <p:nvPr/>
        </p:nvSpPr>
        <p:spPr>
          <a:xfrm>
            <a:off x="48944" y="2086776"/>
            <a:ext cx="6499340" cy="369332"/>
          </a:xfrm>
          <a:prstGeom prst="rect">
            <a:avLst/>
          </a:prstGeom>
          <a:noFill/>
        </p:spPr>
        <p:txBody>
          <a:bodyPr wrap="square" rtlCol="0">
            <a:spAutoFit/>
          </a:bodyPr>
          <a:lstStyle/>
          <a:p>
            <a:r>
              <a:rPr lang="fr-FR" b="1" dirty="0" smtClean="0">
                <a:cs typeface="Calibri" panose="020F0502020204030204"/>
              </a:rPr>
              <a:t>Vivaldi couplage : double polar</a:t>
            </a:r>
            <a:endParaRPr lang="fr-FR" dirty="0" smtClean="0">
              <a:cs typeface="Calibri" panose="020F0502020204030204"/>
            </a:endParaRPr>
          </a:p>
        </p:txBody>
      </p:sp>
      <p:sp>
        <p:nvSpPr>
          <p:cNvPr id="3" name="ZoneTexte 2"/>
          <p:cNvSpPr txBox="1"/>
          <p:nvPr/>
        </p:nvSpPr>
        <p:spPr>
          <a:xfrm>
            <a:off x="0" y="2521225"/>
            <a:ext cx="6775554" cy="369332"/>
          </a:xfrm>
          <a:prstGeom prst="rect">
            <a:avLst/>
          </a:prstGeom>
          <a:noFill/>
        </p:spPr>
        <p:txBody>
          <a:bodyPr wrap="square" rtlCol="0">
            <a:spAutoFit/>
          </a:bodyPr>
          <a:lstStyle/>
          <a:p>
            <a:r>
              <a:rPr lang="fr-FR" dirty="0" smtClean="0">
                <a:sym typeface="Wingdings" panose="05000000000000000000" pitchFamily="2" charset="2"/>
              </a:rPr>
              <a:t>Fentes (0,52mm) appliquées sur les 2 antennes (similaire à </a:t>
            </a:r>
            <a:r>
              <a:rPr lang="fr-FR" dirty="0" err="1" smtClean="0">
                <a:sym typeface="Wingdings" panose="05000000000000000000" pitchFamily="2" charset="2"/>
              </a:rPr>
              <a:t>publi</a:t>
            </a:r>
            <a:r>
              <a:rPr lang="fr-FR" dirty="0" smtClean="0">
                <a:sym typeface="Wingdings" panose="05000000000000000000" pitchFamily="2" charset="2"/>
              </a:rPr>
              <a:t>)</a:t>
            </a:r>
          </a:p>
        </p:txBody>
      </p:sp>
      <p:pic>
        <p:nvPicPr>
          <p:cNvPr id="17" name="Picture 2" descr="https://www.ietr.fr/sites/www.ietr.fr/files/styles/max_2600x2600/public/medias/images/logo_rouge_noir_1450x451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2984" y="85640"/>
            <a:ext cx="1755112" cy="545900"/>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 15"/>
          <p:cNvPicPr/>
          <p:nvPr/>
        </p:nvPicPr>
        <p:blipFill rotWithShape="1">
          <a:blip r:embed="rId5"/>
          <a:srcRect l="11995" r="14697" b="52870"/>
          <a:stretch/>
        </p:blipFill>
        <p:spPr>
          <a:xfrm>
            <a:off x="7225259" y="758952"/>
            <a:ext cx="4137286" cy="2136959"/>
          </a:xfrm>
          <a:prstGeom prst="rect">
            <a:avLst/>
          </a:prstGeom>
        </p:spPr>
      </p:pic>
      <p:pic>
        <p:nvPicPr>
          <p:cNvPr id="6" name="Image 5"/>
          <p:cNvPicPr>
            <a:picLocks noChangeAspect="1"/>
          </p:cNvPicPr>
          <p:nvPr/>
        </p:nvPicPr>
        <p:blipFill>
          <a:blip r:embed="rId6"/>
          <a:stretch>
            <a:fillRect/>
          </a:stretch>
        </p:blipFill>
        <p:spPr>
          <a:xfrm>
            <a:off x="8374524" y="3551626"/>
            <a:ext cx="3712545" cy="3306374"/>
          </a:xfrm>
          <a:prstGeom prst="rect">
            <a:avLst/>
          </a:prstGeom>
        </p:spPr>
      </p:pic>
      <p:sp>
        <p:nvSpPr>
          <p:cNvPr id="7" name="ZoneTexte 6"/>
          <p:cNvSpPr txBox="1"/>
          <p:nvPr/>
        </p:nvSpPr>
        <p:spPr>
          <a:xfrm>
            <a:off x="9707275" y="3122183"/>
            <a:ext cx="1047042" cy="369332"/>
          </a:xfrm>
          <a:prstGeom prst="rect">
            <a:avLst/>
          </a:prstGeom>
          <a:noFill/>
        </p:spPr>
        <p:txBody>
          <a:bodyPr wrap="square" rtlCol="0">
            <a:spAutoFit/>
          </a:bodyPr>
          <a:lstStyle/>
          <a:p>
            <a:r>
              <a:rPr lang="fr-FR" dirty="0" smtClean="0"/>
              <a:t>Polar V :</a:t>
            </a:r>
            <a:endParaRPr lang="fr-FR" dirty="0"/>
          </a:p>
        </p:txBody>
      </p:sp>
      <p:pic>
        <p:nvPicPr>
          <p:cNvPr id="8" name="Image 7"/>
          <p:cNvPicPr>
            <a:picLocks noChangeAspect="1"/>
          </p:cNvPicPr>
          <p:nvPr/>
        </p:nvPicPr>
        <p:blipFill>
          <a:blip r:embed="rId7"/>
          <a:stretch>
            <a:fillRect/>
          </a:stretch>
        </p:blipFill>
        <p:spPr>
          <a:xfrm>
            <a:off x="48944" y="3625917"/>
            <a:ext cx="3607782" cy="3211181"/>
          </a:xfrm>
          <a:prstGeom prst="rect">
            <a:avLst/>
          </a:prstGeom>
        </p:spPr>
      </p:pic>
      <p:sp>
        <p:nvSpPr>
          <p:cNvPr id="18" name="ZoneTexte 17"/>
          <p:cNvSpPr txBox="1"/>
          <p:nvPr/>
        </p:nvSpPr>
        <p:spPr>
          <a:xfrm>
            <a:off x="1551467" y="3102561"/>
            <a:ext cx="2261545" cy="369332"/>
          </a:xfrm>
          <a:prstGeom prst="rect">
            <a:avLst/>
          </a:prstGeom>
          <a:noFill/>
        </p:spPr>
        <p:txBody>
          <a:bodyPr wrap="square" rtlCol="0">
            <a:spAutoFit/>
          </a:bodyPr>
          <a:lstStyle/>
          <a:p>
            <a:r>
              <a:rPr lang="fr-FR" dirty="0" smtClean="0"/>
              <a:t>Polar H :</a:t>
            </a:r>
            <a:endParaRPr lang="fr-FR" dirty="0"/>
          </a:p>
        </p:txBody>
      </p:sp>
    </p:spTree>
    <p:extLst>
      <p:ext uri="{BB962C8B-B14F-4D97-AF65-F5344CB8AC3E}">
        <p14:creationId xmlns:p14="http://schemas.microsoft.com/office/powerpoint/2010/main" val="38636515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047BFA19-D45E-416B-A404-7AF2F3F270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 xmlns:a16="http://schemas.microsoft.com/office/drawing/2014/main" id="{8E0105E7-23DB-4CF2-8258-FF47C762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 xmlns:a16="http://schemas.microsoft.com/office/drawing/2014/main" id="{9B3A0B11-EDE3-4E62-AC52-762D098B73FF}"/>
              </a:ext>
            </a:extLst>
          </p:cNvPr>
          <p:cNvSpPr>
            <a:spLocks noGrp="1"/>
          </p:cNvSpPr>
          <p:nvPr>
            <p:ph type="title"/>
          </p:nvPr>
        </p:nvSpPr>
        <p:spPr>
          <a:xfrm>
            <a:off x="1115568" y="548640"/>
            <a:ext cx="10168128" cy="1179576"/>
          </a:xfrm>
        </p:spPr>
        <p:txBody>
          <a:bodyPr>
            <a:normAutofit/>
          </a:bodyPr>
          <a:lstStyle/>
          <a:p>
            <a:r>
              <a:rPr lang="fr-FR" sz="4000" dirty="0" smtClean="0">
                <a:cs typeface="Calibri Light"/>
              </a:rPr>
              <a:t>Vivaldi couplage dual polar</a:t>
            </a:r>
            <a:endParaRPr lang="fr-FR" dirty="0"/>
          </a:p>
        </p:txBody>
      </p:sp>
      <p:sp>
        <p:nvSpPr>
          <p:cNvPr id="14" name="Rectangle 13">
            <a:extLst>
              <a:ext uri="{FF2B5EF4-FFF2-40B4-BE49-F238E27FC236}">
                <a16:creationId xmlns="" xmlns:a16="http://schemas.microsoft.com/office/drawing/2014/main" id="{074B4F7D-14B2-478B-8BF5-01E4E0C5D2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3" name="Image 6">
            <a:extLst>
              <a:ext uri="{FF2B5EF4-FFF2-40B4-BE49-F238E27FC236}">
                <a16:creationId xmlns="" xmlns:a16="http://schemas.microsoft.com/office/drawing/2014/main" id="{8BA57E5A-CFCE-4CC8-B2F7-8CFB019D4C02}"/>
              </a:ext>
            </a:extLst>
          </p:cNvPr>
          <p:cNvPicPr>
            <a:picLocks noChangeAspect="1"/>
          </p:cNvPicPr>
          <p:nvPr/>
        </p:nvPicPr>
        <p:blipFill rotWithShape="1">
          <a:blip r:embed="rId3"/>
          <a:srcRect t="29530" r="-671" b="28734"/>
          <a:stretch/>
        </p:blipFill>
        <p:spPr>
          <a:xfrm>
            <a:off x="10034490" y="11879"/>
            <a:ext cx="2157510" cy="894457"/>
          </a:xfrm>
          <a:prstGeom prst="rect">
            <a:avLst/>
          </a:prstGeom>
        </p:spPr>
      </p:pic>
      <p:sp>
        <p:nvSpPr>
          <p:cNvPr id="15" name="ZoneTexte 14"/>
          <p:cNvSpPr txBox="1"/>
          <p:nvPr/>
        </p:nvSpPr>
        <p:spPr>
          <a:xfrm>
            <a:off x="48944" y="2086776"/>
            <a:ext cx="6499340" cy="369332"/>
          </a:xfrm>
          <a:prstGeom prst="rect">
            <a:avLst/>
          </a:prstGeom>
          <a:noFill/>
        </p:spPr>
        <p:txBody>
          <a:bodyPr wrap="square" rtlCol="0">
            <a:spAutoFit/>
          </a:bodyPr>
          <a:lstStyle/>
          <a:p>
            <a:r>
              <a:rPr lang="fr-FR" b="1" dirty="0" smtClean="0">
                <a:cs typeface="Calibri" panose="020F0502020204030204"/>
              </a:rPr>
              <a:t>Vivaldi couplage : double polar</a:t>
            </a:r>
            <a:endParaRPr lang="fr-FR" dirty="0" smtClean="0">
              <a:cs typeface="Calibri" panose="020F0502020204030204"/>
            </a:endParaRPr>
          </a:p>
        </p:txBody>
      </p:sp>
      <p:sp>
        <p:nvSpPr>
          <p:cNvPr id="3" name="ZoneTexte 2"/>
          <p:cNvSpPr txBox="1"/>
          <p:nvPr/>
        </p:nvSpPr>
        <p:spPr>
          <a:xfrm>
            <a:off x="0" y="2521225"/>
            <a:ext cx="6775554" cy="369332"/>
          </a:xfrm>
          <a:prstGeom prst="rect">
            <a:avLst/>
          </a:prstGeom>
          <a:noFill/>
        </p:spPr>
        <p:txBody>
          <a:bodyPr wrap="square" rtlCol="0">
            <a:spAutoFit/>
          </a:bodyPr>
          <a:lstStyle/>
          <a:p>
            <a:r>
              <a:rPr lang="fr-FR" dirty="0" smtClean="0">
                <a:sym typeface="Wingdings" panose="05000000000000000000" pitchFamily="2" charset="2"/>
              </a:rPr>
              <a:t>Fentes (0,52mm) appliquées sur les 2 antennes (similaire à </a:t>
            </a:r>
            <a:r>
              <a:rPr lang="fr-FR" dirty="0" err="1" smtClean="0">
                <a:sym typeface="Wingdings" panose="05000000000000000000" pitchFamily="2" charset="2"/>
              </a:rPr>
              <a:t>publi</a:t>
            </a:r>
            <a:r>
              <a:rPr lang="fr-FR" dirty="0" smtClean="0">
                <a:sym typeface="Wingdings" panose="05000000000000000000" pitchFamily="2" charset="2"/>
              </a:rPr>
              <a:t>)</a:t>
            </a:r>
          </a:p>
        </p:txBody>
      </p:sp>
      <p:pic>
        <p:nvPicPr>
          <p:cNvPr id="17" name="Picture 2" descr="https://www.ietr.fr/sites/www.ietr.fr/files/styles/max_2600x2600/public/medias/images/logo_rouge_noir_1450x451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2984" y="85640"/>
            <a:ext cx="1755112" cy="545900"/>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8688198" y="3073571"/>
            <a:ext cx="2379795" cy="369332"/>
          </a:xfrm>
          <a:prstGeom prst="rect">
            <a:avLst/>
          </a:prstGeom>
          <a:noFill/>
        </p:spPr>
        <p:txBody>
          <a:bodyPr wrap="square" rtlCol="0">
            <a:spAutoFit/>
          </a:bodyPr>
          <a:lstStyle/>
          <a:p>
            <a:r>
              <a:rPr lang="fr-FR" dirty="0" smtClean="0"/>
              <a:t>Polar V : vue dessous</a:t>
            </a:r>
            <a:endParaRPr lang="fr-FR" dirty="0"/>
          </a:p>
        </p:txBody>
      </p:sp>
      <p:sp>
        <p:nvSpPr>
          <p:cNvPr id="18" name="ZoneTexte 17"/>
          <p:cNvSpPr txBox="1"/>
          <p:nvPr/>
        </p:nvSpPr>
        <p:spPr>
          <a:xfrm>
            <a:off x="1395181" y="3073571"/>
            <a:ext cx="2261545" cy="369332"/>
          </a:xfrm>
          <a:prstGeom prst="rect">
            <a:avLst/>
          </a:prstGeom>
          <a:noFill/>
        </p:spPr>
        <p:txBody>
          <a:bodyPr wrap="square" rtlCol="0">
            <a:spAutoFit/>
          </a:bodyPr>
          <a:lstStyle/>
          <a:p>
            <a:r>
              <a:rPr lang="fr-FR" dirty="0" smtClean="0"/>
              <a:t>Polar H : vue dessous</a:t>
            </a:r>
            <a:endParaRPr lang="fr-FR" dirty="0"/>
          </a:p>
        </p:txBody>
      </p:sp>
      <p:pic>
        <p:nvPicPr>
          <p:cNvPr id="9" name="Image 8"/>
          <p:cNvPicPr>
            <a:picLocks noChangeAspect="1"/>
          </p:cNvPicPr>
          <p:nvPr/>
        </p:nvPicPr>
        <p:blipFill rotWithShape="1">
          <a:blip r:embed="rId5"/>
          <a:srcRect t="50214"/>
          <a:stretch/>
        </p:blipFill>
        <p:spPr>
          <a:xfrm>
            <a:off x="6030902" y="4135051"/>
            <a:ext cx="6080894" cy="2722949"/>
          </a:xfrm>
          <a:prstGeom prst="rect">
            <a:avLst/>
          </a:prstGeom>
        </p:spPr>
      </p:pic>
      <p:pic>
        <p:nvPicPr>
          <p:cNvPr id="11" name="Image 10"/>
          <p:cNvPicPr>
            <a:picLocks noChangeAspect="1"/>
          </p:cNvPicPr>
          <p:nvPr/>
        </p:nvPicPr>
        <p:blipFill>
          <a:blip r:embed="rId6"/>
          <a:stretch>
            <a:fillRect/>
          </a:stretch>
        </p:blipFill>
        <p:spPr>
          <a:xfrm>
            <a:off x="0" y="4135051"/>
            <a:ext cx="6340839" cy="2689797"/>
          </a:xfrm>
          <a:prstGeom prst="rect">
            <a:avLst/>
          </a:prstGeom>
        </p:spPr>
      </p:pic>
      <p:sp>
        <p:nvSpPr>
          <p:cNvPr id="23" name="ZoneTexte 22"/>
          <p:cNvSpPr txBox="1"/>
          <p:nvPr/>
        </p:nvSpPr>
        <p:spPr>
          <a:xfrm>
            <a:off x="5194091" y="3106223"/>
            <a:ext cx="2293495" cy="646331"/>
          </a:xfrm>
          <a:prstGeom prst="rect">
            <a:avLst/>
          </a:prstGeom>
          <a:noFill/>
        </p:spPr>
        <p:txBody>
          <a:bodyPr wrap="square" rtlCol="0">
            <a:spAutoFit/>
          </a:bodyPr>
          <a:lstStyle/>
          <a:p>
            <a:r>
              <a:rPr lang="fr-FR" dirty="0" smtClean="0"/>
              <a:t>Écart de 0,5mm entre les 2 lignes de </a:t>
            </a:r>
            <a:r>
              <a:rPr lang="fr-FR" dirty="0" err="1" smtClean="0"/>
              <a:t>feed</a:t>
            </a:r>
            <a:endParaRPr lang="fr-FR" dirty="0"/>
          </a:p>
        </p:txBody>
      </p:sp>
      <p:cxnSp>
        <p:nvCxnSpPr>
          <p:cNvPr id="27" name="Connecteur droit avec flèche 26"/>
          <p:cNvCxnSpPr>
            <a:stCxn id="23" idx="2"/>
          </p:cNvCxnSpPr>
          <p:nvPr/>
        </p:nvCxnSpPr>
        <p:spPr>
          <a:xfrm>
            <a:off x="6340839" y="3752554"/>
            <a:ext cx="2578309" cy="150899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a:stCxn id="23" idx="2"/>
          </p:cNvCxnSpPr>
          <p:nvPr/>
        </p:nvCxnSpPr>
        <p:spPr>
          <a:xfrm flipH="1">
            <a:off x="3252867" y="3752554"/>
            <a:ext cx="3087972" cy="150899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9" name="Image 18"/>
          <p:cNvPicPr/>
          <p:nvPr/>
        </p:nvPicPr>
        <p:blipFill rotWithShape="1">
          <a:blip r:embed="rId7"/>
          <a:srcRect l="11995" r="14697" b="52870"/>
          <a:stretch/>
        </p:blipFill>
        <p:spPr>
          <a:xfrm>
            <a:off x="7225259" y="758952"/>
            <a:ext cx="4137286" cy="2136959"/>
          </a:xfrm>
          <a:prstGeom prst="rect">
            <a:avLst/>
          </a:prstGeom>
        </p:spPr>
      </p:pic>
    </p:spTree>
    <p:extLst>
      <p:ext uri="{BB962C8B-B14F-4D97-AF65-F5344CB8AC3E}">
        <p14:creationId xmlns:p14="http://schemas.microsoft.com/office/powerpoint/2010/main" val="21018888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047BFA19-D45E-416B-A404-7AF2F3F270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 xmlns:a16="http://schemas.microsoft.com/office/drawing/2014/main" id="{8E0105E7-23DB-4CF2-8258-FF47C762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 xmlns:a16="http://schemas.microsoft.com/office/drawing/2014/main" id="{9B3A0B11-EDE3-4E62-AC52-762D098B73FF}"/>
              </a:ext>
            </a:extLst>
          </p:cNvPr>
          <p:cNvSpPr>
            <a:spLocks noGrp="1"/>
          </p:cNvSpPr>
          <p:nvPr>
            <p:ph type="title"/>
          </p:nvPr>
        </p:nvSpPr>
        <p:spPr>
          <a:xfrm>
            <a:off x="1115568" y="548640"/>
            <a:ext cx="10168128" cy="1179576"/>
          </a:xfrm>
        </p:spPr>
        <p:txBody>
          <a:bodyPr>
            <a:normAutofit/>
          </a:bodyPr>
          <a:lstStyle/>
          <a:p>
            <a:r>
              <a:rPr lang="fr-FR" sz="4000" dirty="0" smtClean="0">
                <a:cs typeface="Calibri Light"/>
              </a:rPr>
              <a:t>Vivaldi couplage dual polar</a:t>
            </a:r>
            <a:endParaRPr lang="fr-FR" dirty="0"/>
          </a:p>
        </p:txBody>
      </p:sp>
      <p:sp>
        <p:nvSpPr>
          <p:cNvPr id="14" name="Rectangle 13">
            <a:extLst>
              <a:ext uri="{FF2B5EF4-FFF2-40B4-BE49-F238E27FC236}">
                <a16:creationId xmlns="" xmlns:a16="http://schemas.microsoft.com/office/drawing/2014/main" id="{074B4F7D-14B2-478B-8BF5-01E4E0C5D2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3" name="Image 6">
            <a:extLst>
              <a:ext uri="{FF2B5EF4-FFF2-40B4-BE49-F238E27FC236}">
                <a16:creationId xmlns="" xmlns:a16="http://schemas.microsoft.com/office/drawing/2014/main" id="{8BA57E5A-CFCE-4CC8-B2F7-8CFB019D4C02}"/>
              </a:ext>
            </a:extLst>
          </p:cNvPr>
          <p:cNvPicPr>
            <a:picLocks noChangeAspect="1"/>
          </p:cNvPicPr>
          <p:nvPr/>
        </p:nvPicPr>
        <p:blipFill rotWithShape="1">
          <a:blip r:embed="rId3"/>
          <a:srcRect t="29530" r="-671" b="28734"/>
          <a:stretch/>
        </p:blipFill>
        <p:spPr>
          <a:xfrm>
            <a:off x="10034490" y="11879"/>
            <a:ext cx="2157510" cy="894457"/>
          </a:xfrm>
          <a:prstGeom prst="rect">
            <a:avLst/>
          </a:prstGeom>
        </p:spPr>
      </p:pic>
      <p:sp>
        <p:nvSpPr>
          <p:cNvPr id="15" name="ZoneTexte 14"/>
          <p:cNvSpPr txBox="1"/>
          <p:nvPr/>
        </p:nvSpPr>
        <p:spPr>
          <a:xfrm>
            <a:off x="48944" y="2086776"/>
            <a:ext cx="6499340" cy="369332"/>
          </a:xfrm>
          <a:prstGeom prst="rect">
            <a:avLst/>
          </a:prstGeom>
          <a:noFill/>
        </p:spPr>
        <p:txBody>
          <a:bodyPr wrap="square" rtlCol="0">
            <a:spAutoFit/>
          </a:bodyPr>
          <a:lstStyle/>
          <a:p>
            <a:r>
              <a:rPr lang="fr-FR" b="1" dirty="0" smtClean="0">
                <a:cs typeface="Calibri" panose="020F0502020204030204"/>
              </a:rPr>
              <a:t>Vivaldi couplage : double polar</a:t>
            </a:r>
            <a:endParaRPr lang="fr-FR" dirty="0" smtClean="0">
              <a:cs typeface="Calibri" panose="020F0502020204030204"/>
            </a:endParaRPr>
          </a:p>
        </p:txBody>
      </p:sp>
      <p:sp>
        <p:nvSpPr>
          <p:cNvPr id="3" name="ZoneTexte 2"/>
          <p:cNvSpPr txBox="1"/>
          <p:nvPr/>
        </p:nvSpPr>
        <p:spPr>
          <a:xfrm>
            <a:off x="0" y="2521225"/>
            <a:ext cx="6775554" cy="369332"/>
          </a:xfrm>
          <a:prstGeom prst="rect">
            <a:avLst/>
          </a:prstGeom>
          <a:noFill/>
        </p:spPr>
        <p:txBody>
          <a:bodyPr wrap="square" rtlCol="0">
            <a:spAutoFit/>
          </a:bodyPr>
          <a:lstStyle/>
          <a:p>
            <a:r>
              <a:rPr lang="fr-FR" dirty="0" smtClean="0">
                <a:sym typeface="Wingdings" panose="05000000000000000000" pitchFamily="2" charset="2"/>
              </a:rPr>
              <a:t>Fentes (0,52mm) appliquées sur les 2 antennes (similaire à </a:t>
            </a:r>
            <a:r>
              <a:rPr lang="fr-FR" dirty="0" err="1" smtClean="0">
                <a:sym typeface="Wingdings" panose="05000000000000000000" pitchFamily="2" charset="2"/>
              </a:rPr>
              <a:t>publi</a:t>
            </a:r>
            <a:r>
              <a:rPr lang="fr-FR" dirty="0" smtClean="0">
                <a:sym typeface="Wingdings" panose="05000000000000000000" pitchFamily="2" charset="2"/>
              </a:rPr>
              <a:t>)</a:t>
            </a:r>
          </a:p>
        </p:txBody>
      </p:sp>
      <p:pic>
        <p:nvPicPr>
          <p:cNvPr id="17" name="Picture 2" descr="https://www.ietr.fr/sites/www.ietr.fr/files/styles/max_2600x2600/public/medias/images/logo_rouge_noir_1450x451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2984" y="85640"/>
            <a:ext cx="1755112" cy="54590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p:cNvPicPr>
            <a:picLocks noChangeAspect="1"/>
          </p:cNvPicPr>
          <p:nvPr/>
        </p:nvPicPr>
        <p:blipFill>
          <a:blip r:embed="rId5"/>
          <a:stretch>
            <a:fillRect/>
          </a:stretch>
        </p:blipFill>
        <p:spPr>
          <a:xfrm>
            <a:off x="8374524" y="3551626"/>
            <a:ext cx="3712545" cy="3306374"/>
          </a:xfrm>
          <a:prstGeom prst="rect">
            <a:avLst/>
          </a:prstGeom>
        </p:spPr>
      </p:pic>
      <p:sp>
        <p:nvSpPr>
          <p:cNvPr id="7" name="ZoneTexte 6"/>
          <p:cNvSpPr txBox="1"/>
          <p:nvPr/>
        </p:nvSpPr>
        <p:spPr>
          <a:xfrm>
            <a:off x="9707275" y="3122183"/>
            <a:ext cx="1047042" cy="369332"/>
          </a:xfrm>
          <a:prstGeom prst="rect">
            <a:avLst/>
          </a:prstGeom>
          <a:noFill/>
        </p:spPr>
        <p:txBody>
          <a:bodyPr wrap="square" rtlCol="0">
            <a:spAutoFit/>
          </a:bodyPr>
          <a:lstStyle/>
          <a:p>
            <a:r>
              <a:rPr lang="fr-FR" dirty="0" smtClean="0"/>
              <a:t>Polar V :</a:t>
            </a:r>
            <a:endParaRPr lang="fr-FR" dirty="0"/>
          </a:p>
        </p:txBody>
      </p:sp>
      <p:pic>
        <p:nvPicPr>
          <p:cNvPr id="8" name="Image 7"/>
          <p:cNvPicPr>
            <a:picLocks noChangeAspect="1"/>
          </p:cNvPicPr>
          <p:nvPr/>
        </p:nvPicPr>
        <p:blipFill>
          <a:blip r:embed="rId6"/>
          <a:stretch>
            <a:fillRect/>
          </a:stretch>
        </p:blipFill>
        <p:spPr>
          <a:xfrm>
            <a:off x="48944" y="3625917"/>
            <a:ext cx="3607782" cy="3211181"/>
          </a:xfrm>
          <a:prstGeom prst="rect">
            <a:avLst/>
          </a:prstGeom>
        </p:spPr>
      </p:pic>
      <p:sp>
        <p:nvSpPr>
          <p:cNvPr id="18" name="ZoneTexte 17"/>
          <p:cNvSpPr txBox="1"/>
          <p:nvPr/>
        </p:nvSpPr>
        <p:spPr>
          <a:xfrm>
            <a:off x="1551467" y="3102561"/>
            <a:ext cx="2261545" cy="369332"/>
          </a:xfrm>
          <a:prstGeom prst="rect">
            <a:avLst/>
          </a:prstGeom>
          <a:noFill/>
        </p:spPr>
        <p:txBody>
          <a:bodyPr wrap="square" rtlCol="0">
            <a:spAutoFit/>
          </a:bodyPr>
          <a:lstStyle/>
          <a:p>
            <a:r>
              <a:rPr lang="fr-FR" dirty="0" smtClean="0"/>
              <a:t>Polar H :</a:t>
            </a:r>
            <a:endParaRPr lang="fr-FR" dirty="0"/>
          </a:p>
        </p:txBody>
      </p:sp>
      <p:pic>
        <p:nvPicPr>
          <p:cNvPr id="19" name="Image 18"/>
          <p:cNvPicPr>
            <a:picLocks noChangeAspect="1"/>
          </p:cNvPicPr>
          <p:nvPr/>
        </p:nvPicPr>
        <p:blipFill>
          <a:blip r:embed="rId7"/>
          <a:stretch>
            <a:fillRect/>
          </a:stretch>
        </p:blipFill>
        <p:spPr>
          <a:xfrm>
            <a:off x="6198631" y="5258321"/>
            <a:ext cx="2158483" cy="1539718"/>
          </a:xfrm>
          <a:prstGeom prst="rect">
            <a:avLst/>
          </a:prstGeom>
        </p:spPr>
      </p:pic>
      <p:pic>
        <p:nvPicPr>
          <p:cNvPr id="20" name="Image 19"/>
          <p:cNvPicPr>
            <a:picLocks noChangeAspect="1"/>
          </p:cNvPicPr>
          <p:nvPr/>
        </p:nvPicPr>
        <p:blipFill>
          <a:blip r:embed="rId8"/>
          <a:stretch>
            <a:fillRect/>
          </a:stretch>
        </p:blipFill>
        <p:spPr>
          <a:xfrm>
            <a:off x="3702924" y="5161675"/>
            <a:ext cx="2228843" cy="1675423"/>
          </a:xfrm>
          <a:prstGeom prst="rect">
            <a:avLst/>
          </a:prstGeom>
        </p:spPr>
      </p:pic>
      <p:sp>
        <p:nvSpPr>
          <p:cNvPr id="21" name="Rectangle 20"/>
          <p:cNvSpPr/>
          <p:nvPr/>
        </p:nvSpPr>
        <p:spPr>
          <a:xfrm>
            <a:off x="1642972" y="6541623"/>
            <a:ext cx="419725" cy="3163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a:off x="10020933" y="6520721"/>
            <a:ext cx="419725" cy="3163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4" name="Connecteur droit avec flèche 23"/>
          <p:cNvCxnSpPr/>
          <p:nvPr/>
        </p:nvCxnSpPr>
        <p:spPr>
          <a:xfrm flipV="1">
            <a:off x="2056513" y="6075009"/>
            <a:ext cx="1594029" cy="47438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p:nvPr/>
        </p:nvCxnSpPr>
        <p:spPr>
          <a:xfrm flipH="1" flipV="1">
            <a:off x="8388817" y="5981350"/>
            <a:ext cx="1617824" cy="56804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5343397" y="3657305"/>
            <a:ext cx="3072983" cy="646331"/>
          </a:xfrm>
          <a:prstGeom prst="rect">
            <a:avLst/>
          </a:prstGeom>
          <a:noFill/>
        </p:spPr>
        <p:txBody>
          <a:bodyPr wrap="square" rtlCol="0">
            <a:spAutoFit/>
          </a:bodyPr>
          <a:lstStyle/>
          <a:p>
            <a:r>
              <a:rPr lang="fr-FR" dirty="0" smtClean="0"/>
              <a:t>Nécessaire de souder le </a:t>
            </a:r>
            <a:r>
              <a:rPr lang="fr-FR" dirty="0" err="1" smtClean="0"/>
              <a:t>pdm</a:t>
            </a:r>
            <a:r>
              <a:rPr lang="fr-FR" dirty="0" smtClean="0"/>
              <a:t> de la polar V</a:t>
            </a:r>
            <a:endParaRPr lang="fr-FR" dirty="0"/>
          </a:p>
        </p:txBody>
      </p:sp>
      <p:sp>
        <p:nvSpPr>
          <p:cNvPr id="29" name="Ellipse 28"/>
          <p:cNvSpPr/>
          <p:nvPr/>
        </p:nvSpPr>
        <p:spPr>
          <a:xfrm>
            <a:off x="6997480" y="6236699"/>
            <a:ext cx="452631" cy="442210"/>
          </a:xfrm>
          <a:prstGeom prst="ellipse">
            <a:avLst/>
          </a:prstGeom>
          <a:noFill/>
          <a:ln w="3810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1" name="Connecteur droit avec flèche 30"/>
          <p:cNvCxnSpPr>
            <a:stCxn id="28" idx="2"/>
          </p:cNvCxnSpPr>
          <p:nvPr/>
        </p:nvCxnSpPr>
        <p:spPr>
          <a:xfrm>
            <a:off x="6879889" y="4303636"/>
            <a:ext cx="343906" cy="1933063"/>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680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8" grpId="0"/>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047BFA19-D45E-416B-A404-7AF2F3F270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 xmlns:a16="http://schemas.microsoft.com/office/drawing/2014/main" id="{8E0105E7-23DB-4CF2-8258-FF47C762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 xmlns:a16="http://schemas.microsoft.com/office/drawing/2014/main" id="{9B3A0B11-EDE3-4E62-AC52-762D098B73FF}"/>
              </a:ext>
            </a:extLst>
          </p:cNvPr>
          <p:cNvSpPr>
            <a:spLocks noGrp="1"/>
          </p:cNvSpPr>
          <p:nvPr>
            <p:ph type="title"/>
          </p:nvPr>
        </p:nvSpPr>
        <p:spPr>
          <a:xfrm>
            <a:off x="1115568" y="548640"/>
            <a:ext cx="10168128" cy="1179576"/>
          </a:xfrm>
        </p:spPr>
        <p:txBody>
          <a:bodyPr>
            <a:normAutofit/>
          </a:bodyPr>
          <a:lstStyle/>
          <a:p>
            <a:r>
              <a:rPr lang="fr-FR" sz="4000" dirty="0" smtClean="0">
                <a:cs typeface="Calibri Light"/>
              </a:rPr>
              <a:t>Vivaldi couplage dual polar</a:t>
            </a:r>
            <a:endParaRPr lang="fr-FR" dirty="0"/>
          </a:p>
        </p:txBody>
      </p:sp>
      <p:sp>
        <p:nvSpPr>
          <p:cNvPr id="14" name="Rectangle 13">
            <a:extLst>
              <a:ext uri="{FF2B5EF4-FFF2-40B4-BE49-F238E27FC236}">
                <a16:creationId xmlns="" xmlns:a16="http://schemas.microsoft.com/office/drawing/2014/main" id="{074B4F7D-14B2-478B-8BF5-01E4E0C5D2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3" name="Image 6">
            <a:extLst>
              <a:ext uri="{FF2B5EF4-FFF2-40B4-BE49-F238E27FC236}">
                <a16:creationId xmlns="" xmlns:a16="http://schemas.microsoft.com/office/drawing/2014/main" id="{8BA57E5A-CFCE-4CC8-B2F7-8CFB019D4C02}"/>
              </a:ext>
            </a:extLst>
          </p:cNvPr>
          <p:cNvPicPr>
            <a:picLocks noChangeAspect="1"/>
          </p:cNvPicPr>
          <p:nvPr/>
        </p:nvPicPr>
        <p:blipFill rotWithShape="1">
          <a:blip r:embed="rId3"/>
          <a:srcRect t="29530" r="-671" b="28734"/>
          <a:stretch/>
        </p:blipFill>
        <p:spPr>
          <a:xfrm>
            <a:off x="10034490" y="11879"/>
            <a:ext cx="2157510" cy="894457"/>
          </a:xfrm>
          <a:prstGeom prst="rect">
            <a:avLst/>
          </a:prstGeom>
        </p:spPr>
      </p:pic>
      <p:sp>
        <p:nvSpPr>
          <p:cNvPr id="15" name="ZoneTexte 14"/>
          <p:cNvSpPr txBox="1"/>
          <p:nvPr/>
        </p:nvSpPr>
        <p:spPr>
          <a:xfrm>
            <a:off x="48944" y="2086776"/>
            <a:ext cx="6499340" cy="369332"/>
          </a:xfrm>
          <a:prstGeom prst="rect">
            <a:avLst/>
          </a:prstGeom>
          <a:noFill/>
        </p:spPr>
        <p:txBody>
          <a:bodyPr wrap="square" rtlCol="0">
            <a:spAutoFit/>
          </a:bodyPr>
          <a:lstStyle/>
          <a:p>
            <a:r>
              <a:rPr lang="fr-FR" b="1" dirty="0" smtClean="0">
                <a:cs typeface="Calibri" panose="020F0502020204030204"/>
              </a:rPr>
              <a:t>Vivaldi couplage : double polar</a:t>
            </a:r>
            <a:endParaRPr lang="fr-FR" dirty="0" smtClean="0">
              <a:cs typeface="Calibri" panose="020F0502020204030204"/>
            </a:endParaRPr>
          </a:p>
        </p:txBody>
      </p:sp>
      <p:pic>
        <p:nvPicPr>
          <p:cNvPr id="17" name="Picture 2" descr="https://www.ietr.fr/sites/www.ietr.fr/files/styles/max_2600x2600/public/medias/images/logo_rouge_noir_1450x451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2984" y="85640"/>
            <a:ext cx="1755112" cy="545900"/>
          </a:xfrm>
          <a:prstGeom prst="rect">
            <a:avLst/>
          </a:prstGeom>
          <a:noFill/>
          <a:extLst>
            <a:ext uri="{909E8E84-426E-40DD-AFC4-6F175D3DCCD1}">
              <a14:hiddenFill xmlns:a14="http://schemas.microsoft.com/office/drawing/2010/main">
                <a:solidFill>
                  <a:srgbClr val="FFFFFF"/>
                </a:solidFill>
              </a14:hiddenFill>
            </a:ext>
          </a:extLst>
        </p:spPr>
      </p:pic>
      <p:pic>
        <p:nvPicPr>
          <p:cNvPr id="31" name="Image 30"/>
          <p:cNvPicPr>
            <a:picLocks noChangeAspect="1"/>
          </p:cNvPicPr>
          <p:nvPr/>
        </p:nvPicPr>
        <p:blipFill rotWithShape="1">
          <a:blip r:embed="rId5"/>
          <a:srcRect b="650"/>
          <a:stretch/>
        </p:blipFill>
        <p:spPr>
          <a:xfrm>
            <a:off x="150752" y="2549528"/>
            <a:ext cx="4556159" cy="4241015"/>
          </a:xfrm>
          <a:prstGeom prst="rect">
            <a:avLst/>
          </a:prstGeom>
        </p:spPr>
      </p:pic>
      <p:pic>
        <p:nvPicPr>
          <p:cNvPr id="33" name="Image 32"/>
          <p:cNvPicPr>
            <a:picLocks noChangeAspect="1"/>
          </p:cNvPicPr>
          <p:nvPr/>
        </p:nvPicPr>
        <p:blipFill>
          <a:blip r:embed="rId6"/>
          <a:stretch>
            <a:fillRect/>
          </a:stretch>
        </p:blipFill>
        <p:spPr>
          <a:xfrm>
            <a:off x="4763474" y="5913465"/>
            <a:ext cx="952500" cy="904875"/>
          </a:xfrm>
          <a:prstGeom prst="rect">
            <a:avLst/>
          </a:prstGeom>
        </p:spPr>
      </p:pic>
      <p:sp>
        <p:nvSpPr>
          <p:cNvPr id="34" name="ZoneTexte 33"/>
          <p:cNvSpPr txBox="1"/>
          <p:nvPr/>
        </p:nvSpPr>
        <p:spPr>
          <a:xfrm rot="21003705">
            <a:off x="2977152" y="5133896"/>
            <a:ext cx="1094282" cy="369332"/>
          </a:xfrm>
          <a:prstGeom prst="rect">
            <a:avLst/>
          </a:prstGeom>
          <a:noFill/>
        </p:spPr>
        <p:txBody>
          <a:bodyPr wrap="square" rtlCol="0">
            <a:spAutoFit/>
          </a:bodyPr>
          <a:lstStyle/>
          <a:p>
            <a:r>
              <a:rPr lang="fr-FR" dirty="0" smtClean="0">
                <a:solidFill>
                  <a:schemeClr val="bg1"/>
                </a:solidFill>
              </a:rPr>
              <a:t>Vivaldi H</a:t>
            </a:r>
            <a:endParaRPr lang="fr-FR" dirty="0">
              <a:solidFill>
                <a:schemeClr val="bg1"/>
              </a:solidFill>
            </a:endParaRPr>
          </a:p>
        </p:txBody>
      </p:sp>
      <p:sp>
        <p:nvSpPr>
          <p:cNvPr id="35" name="ZoneTexte 34"/>
          <p:cNvSpPr txBox="1"/>
          <p:nvPr/>
        </p:nvSpPr>
        <p:spPr>
          <a:xfrm rot="3406629">
            <a:off x="2522893" y="6074788"/>
            <a:ext cx="1094282" cy="369332"/>
          </a:xfrm>
          <a:prstGeom prst="rect">
            <a:avLst/>
          </a:prstGeom>
          <a:noFill/>
        </p:spPr>
        <p:txBody>
          <a:bodyPr wrap="square" rtlCol="0">
            <a:spAutoFit/>
          </a:bodyPr>
          <a:lstStyle/>
          <a:p>
            <a:r>
              <a:rPr lang="fr-FR" dirty="0" smtClean="0">
                <a:solidFill>
                  <a:srgbClr val="FF0000"/>
                </a:solidFill>
              </a:rPr>
              <a:t>Vivaldi V</a:t>
            </a:r>
            <a:endParaRPr lang="fr-FR" dirty="0">
              <a:solidFill>
                <a:srgbClr val="FF0000"/>
              </a:solidFill>
            </a:endParaRPr>
          </a:p>
        </p:txBody>
      </p:sp>
      <p:sp>
        <p:nvSpPr>
          <p:cNvPr id="36" name="ZoneTexte 35"/>
          <p:cNvSpPr txBox="1"/>
          <p:nvPr/>
        </p:nvSpPr>
        <p:spPr>
          <a:xfrm>
            <a:off x="6478438" y="2160004"/>
            <a:ext cx="3732551" cy="369332"/>
          </a:xfrm>
          <a:prstGeom prst="rect">
            <a:avLst/>
          </a:prstGeom>
          <a:noFill/>
        </p:spPr>
        <p:txBody>
          <a:bodyPr wrap="square" rtlCol="0">
            <a:spAutoFit/>
          </a:bodyPr>
          <a:lstStyle/>
          <a:p>
            <a:r>
              <a:rPr lang="fr-FR" dirty="0" smtClean="0"/>
              <a:t>0mm d’écart entre les 2 polars !</a:t>
            </a:r>
          </a:p>
        </p:txBody>
      </p:sp>
      <p:pic>
        <p:nvPicPr>
          <p:cNvPr id="37" name="Image 36"/>
          <p:cNvPicPr>
            <a:picLocks noChangeAspect="1"/>
          </p:cNvPicPr>
          <p:nvPr/>
        </p:nvPicPr>
        <p:blipFill rotWithShape="1">
          <a:blip r:embed="rId7"/>
          <a:srcRect r="23775"/>
          <a:stretch/>
        </p:blipFill>
        <p:spPr>
          <a:xfrm>
            <a:off x="6478438" y="3580803"/>
            <a:ext cx="5585035" cy="3237537"/>
          </a:xfrm>
          <a:prstGeom prst="rect">
            <a:avLst/>
          </a:prstGeom>
        </p:spPr>
      </p:pic>
      <p:pic>
        <p:nvPicPr>
          <p:cNvPr id="38" name="Image 37"/>
          <p:cNvPicPr>
            <a:picLocks noChangeAspect="1"/>
          </p:cNvPicPr>
          <p:nvPr/>
        </p:nvPicPr>
        <p:blipFill>
          <a:blip r:embed="rId8"/>
          <a:stretch>
            <a:fillRect/>
          </a:stretch>
        </p:blipFill>
        <p:spPr>
          <a:xfrm>
            <a:off x="11012182" y="5913464"/>
            <a:ext cx="1152525" cy="904875"/>
          </a:xfrm>
          <a:prstGeom prst="rect">
            <a:avLst/>
          </a:prstGeom>
        </p:spPr>
      </p:pic>
      <p:sp>
        <p:nvSpPr>
          <p:cNvPr id="39" name="Rectangle 38"/>
          <p:cNvSpPr/>
          <p:nvPr/>
        </p:nvSpPr>
        <p:spPr>
          <a:xfrm>
            <a:off x="6871765" y="2706716"/>
            <a:ext cx="3162725" cy="646331"/>
          </a:xfrm>
          <a:prstGeom prst="rect">
            <a:avLst/>
          </a:prstGeom>
        </p:spPr>
        <p:txBody>
          <a:bodyPr wrap="none">
            <a:spAutoFit/>
          </a:bodyPr>
          <a:lstStyle/>
          <a:p>
            <a:r>
              <a:rPr lang="fr-FR" dirty="0" smtClean="0"/>
              <a:t>Vue de de dessous :</a:t>
            </a:r>
          </a:p>
          <a:p>
            <a:r>
              <a:rPr lang="fr-FR" dirty="0" smtClean="0"/>
              <a:t>0,5mm </a:t>
            </a:r>
            <a:r>
              <a:rPr lang="fr-FR" dirty="0"/>
              <a:t>d’écart entre </a:t>
            </a:r>
            <a:r>
              <a:rPr lang="fr-FR" dirty="0" smtClean="0"/>
              <a:t>lignes </a:t>
            </a:r>
            <a:r>
              <a:rPr lang="fr-FR" dirty="0" err="1"/>
              <a:t>feed</a:t>
            </a:r>
            <a:endParaRPr lang="fr-FR" dirty="0"/>
          </a:p>
        </p:txBody>
      </p:sp>
      <p:cxnSp>
        <p:nvCxnSpPr>
          <p:cNvPr id="41" name="Connecteur droit avec flèche 40"/>
          <p:cNvCxnSpPr>
            <a:endCxn id="39" idx="2"/>
          </p:cNvCxnSpPr>
          <p:nvPr/>
        </p:nvCxnSpPr>
        <p:spPr>
          <a:xfrm flipH="1" flipV="1">
            <a:off x="8453128" y="3353047"/>
            <a:ext cx="1040122" cy="96495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ZoneTexte 41"/>
          <p:cNvSpPr txBox="1"/>
          <p:nvPr/>
        </p:nvSpPr>
        <p:spPr>
          <a:xfrm rot="21003705">
            <a:off x="9663847" y="4777804"/>
            <a:ext cx="1094282" cy="369332"/>
          </a:xfrm>
          <a:prstGeom prst="rect">
            <a:avLst/>
          </a:prstGeom>
          <a:noFill/>
        </p:spPr>
        <p:txBody>
          <a:bodyPr wrap="square" rtlCol="0">
            <a:spAutoFit/>
          </a:bodyPr>
          <a:lstStyle/>
          <a:p>
            <a:r>
              <a:rPr lang="fr-FR" dirty="0" smtClean="0">
                <a:solidFill>
                  <a:schemeClr val="bg1"/>
                </a:solidFill>
              </a:rPr>
              <a:t>Vivaldi H</a:t>
            </a:r>
            <a:endParaRPr lang="fr-FR" dirty="0">
              <a:solidFill>
                <a:schemeClr val="bg1"/>
              </a:solidFill>
            </a:endParaRPr>
          </a:p>
        </p:txBody>
      </p:sp>
      <p:sp>
        <p:nvSpPr>
          <p:cNvPr id="43" name="ZoneTexte 42"/>
          <p:cNvSpPr txBox="1"/>
          <p:nvPr/>
        </p:nvSpPr>
        <p:spPr>
          <a:xfrm rot="16200000">
            <a:off x="7688532" y="5363393"/>
            <a:ext cx="1094282" cy="369332"/>
          </a:xfrm>
          <a:prstGeom prst="rect">
            <a:avLst/>
          </a:prstGeom>
          <a:noFill/>
        </p:spPr>
        <p:txBody>
          <a:bodyPr wrap="square" rtlCol="0">
            <a:spAutoFit/>
          </a:bodyPr>
          <a:lstStyle/>
          <a:p>
            <a:r>
              <a:rPr lang="fr-FR" dirty="0" smtClean="0">
                <a:solidFill>
                  <a:srgbClr val="FF0000"/>
                </a:solidFill>
              </a:rPr>
              <a:t>Vivaldi V</a:t>
            </a:r>
            <a:endParaRPr lang="fr-FR" dirty="0">
              <a:solidFill>
                <a:srgbClr val="FF0000"/>
              </a:solidFill>
            </a:endParaRPr>
          </a:p>
        </p:txBody>
      </p:sp>
    </p:spTree>
    <p:extLst>
      <p:ext uri="{BB962C8B-B14F-4D97-AF65-F5344CB8AC3E}">
        <p14:creationId xmlns:p14="http://schemas.microsoft.com/office/powerpoint/2010/main" val="3815236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047BFA19-D45E-416B-A404-7AF2F3F270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 xmlns:a16="http://schemas.microsoft.com/office/drawing/2014/main" id="{8E0105E7-23DB-4CF2-8258-FF47C762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 xmlns:a16="http://schemas.microsoft.com/office/drawing/2014/main" id="{9B3A0B11-EDE3-4E62-AC52-762D098B73FF}"/>
              </a:ext>
            </a:extLst>
          </p:cNvPr>
          <p:cNvSpPr>
            <a:spLocks noGrp="1"/>
          </p:cNvSpPr>
          <p:nvPr>
            <p:ph type="title"/>
          </p:nvPr>
        </p:nvSpPr>
        <p:spPr>
          <a:xfrm>
            <a:off x="1115568" y="548640"/>
            <a:ext cx="10168128" cy="1179576"/>
          </a:xfrm>
        </p:spPr>
        <p:txBody>
          <a:bodyPr>
            <a:normAutofit/>
          </a:bodyPr>
          <a:lstStyle/>
          <a:p>
            <a:r>
              <a:rPr lang="fr-FR" sz="4000" dirty="0" smtClean="0">
                <a:cs typeface="Calibri Light"/>
              </a:rPr>
              <a:t>Vivaldi couplage dual polar</a:t>
            </a:r>
            <a:endParaRPr lang="fr-FR" dirty="0"/>
          </a:p>
        </p:txBody>
      </p:sp>
      <p:sp>
        <p:nvSpPr>
          <p:cNvPr id="14" name="Rectangle 13">
            <a:extLst>
              <a:ext uri="{FF2B5EF4-FFF2-40B4-BE49-F238E27FC236}">
                <a16:creationId xmlns="" xmlns:a16="http://schemas.microsoft.com/office/drawing/2014/main" id="{074B4F7D-14B2-478B-8BF5-01E4E0C5D2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3" name="Image 6">
            <a:extLst>
              <a:ext uri="{FF2B5EF4-FFF2-40B4-BE49-F238E27FC236}">
                <a16:creationId xmlns="" xmlns:a16="http://schemas.microsoft.com/office/drawing/2014/main" id="{8BA57E5A-CFCE-4CC8-B2F7-8CFB019D4C02}"/>
              </a:ext>
            </a:extLst>
          </p:cNvPr>
          <p:cNvPicPr>
            <a:picLocks noChangeAspect="1"/>
          </p:cNvPicPr>
          <p:nvPr/>
        </p:nvPicPr>
        <p:blipFill rotWithShape="1">
          <a:blip r:embed="rId3"/>
          <a:srcRect t="29530" r="-671" b="28734"/>
          <a:stretch/>
        </p:blipFill>
        <p:spPr>
          <a:xfrm>
            <a:off x="10034490" y="11879"/>
            <a:ext cx="2157510" cy="894457"/>
          </a:xfrm>
          <a:prstGeom prst="rect">
            <a:avLst/>
          </a:prstGeom>
        </p:spPr>
      </p:pic>
      <p:sp>
        <p:nvSpPr>
          <p:cNvPr id="15" name="ZoneTexte 14"/>
          <p:cNvSpPr txBox="1"/>
          <p:nvPr/>
        </p:nvSpPr>
        <p:spPr>
          <a:xfrm>
            <a:off x="48944" y="2086776"/>
            <a:ext cx="6499340" cy="369332"/>
          </a:xfrm>
          <a:prstGeom prst="rect">
            <a:avLst/>
          </a:prstGeom>
          <a:noFill/>
        </p:spPr>
        <p:txBody>
          <a:bodyPr wrap="square" rtlCol="0">
            <a:spAutoFit/>
          </a:bodyPr>
          <a:lstStyle/>
          <a:p>
            <a:r>
              <a:rPr lang="fr-FR" b="1" dirty="0" smtClean="0">
                <a:cs typeface="Calibri" panose="020F0502020204030204"/>
              </a:rPr>
              <a:t>Vivaldi couplage : double polar</a:t>
            </a:r>
            <a:endParaRPr lang="fr-FR" dirty="0" smtClean="0">
              <a:cs typeface="Calibri" panose="020F0502020204030204"/>
            </a:endParaRPr>
          </a:p>
        </p:txBody>
      </p:sp>
      <p:pic>
        <p:nvPicPr>
          <p:cNvPr id="17" name="Picture 2" descr="https://www.ietr.fr/sites/www.ietr.fr/files/styles/max_2600x2600/public/medias/images/logo_rouge_noir_1450x451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2984" y="85640"/>
            <a:ext cx="1755112" cy="545900"/>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p:cNvSpPr txBox="1"/>
          <p:nvPr/>
        </p:nvSpPr>
        <p:spPr>
          <a:xfrm>
            <a:off x="1115568" y="2714694"/>
            <a:ext cx="2497062" cy="369332"/>
          </a:xfrm>
          <a:prstGeom prst="rect">
            <a:avLst/>
          </a:prstGeom>
          <a:noFill/>
        </p:spPr>
        <p:txBody>
          <a:bodyPr wrap="square" rtlCol="0">
            <a:spAutoFit/>
          </a:bodyPr>
          <a:lstStyle/>
          <a:p>
            <a:r>
              <a:rPr lang="fr-FR" dirty="0" smtClean="0"/>
              <a:t>Vue du côté « gauche »</a:t>
            </a:r>
            <a:endParaRPr lang="fr-FR" dirty="0"/>
          </a:p>
        </p:txBody>
      </p:sp>
      <p:pic>
        <p:nvPicPr>
          <p:cNvPr id="6" name="Image 5"/>
          <p:cNvPicPr>
            <a:picLocks noChangeAspect="1"/>
          </p:cNvPicPr>
          <p:nvPr/>
        </p:nvPicPr>
        <p:blipFill>
          <a:blip r:embed="rId5"/>
          <a:stretch>
            <a:fillRect/>
          </a:stretch>
        </p:blipFill>
        <p:spPr>
          <a:xfrm>
            <a:off x="7858951" y="3833746"/>
            <a:ext cx="3086100" cy="2619375"/>
          </a:xfrm>
          <a:prstGeom prst="rect">
            <a:avLst/>
          </a:prstGeom>
        </p:spPr>
      </p:pic>
      <p:pic>
        <p:nvPicPr>
          <p:cNvPr id="8" name="Image 7"/>
          <p:cNvPicPr>
            <a:picLocks noChangeAspect="1"/>
          </p:cNvPicPr>
          <p:nvPr/>
        </p:nvPicPr>
        <p:blipFill>
          <a:blip r:embed="rId6"/>
          <a:stretch>
            <a:fillRect/>
          </a:stretch>
        </p:blipFill>
        <p:spPr>
          <a:xfrm>
            <a:off x="10963264" y="5538721"/>
            <a:ext cx="1114425" cy="914400"/>
          </a:xfrm>
          <a:prstGeom prst="rect">
            <a:avLst/>
          </a:prstGeom>
        </p:spPr>
      </p:pic>
      <p:sp>
        <p:nvSpPr>
          <p:cNvPr id="16" name="ZoneTexte 15"/>
          <p:cNvSpPr txBox="1"/>
          <p:nvPr/>
        </p:nvSpPr>
        <p:spPr>
          <a:xfrm rot="20464755">
            <a:off x="9952976" y="4315023"/>
            <a:ext cx="1094282" cy="369332"/>
          </a:xfrm>
          <a:prstGeom prst="rect">
            <a:avLst/>
          </a:prstGeom>
          <a:noFill/>
        </p:spPr>
        <p:txBody>
          <a:bodyPr wrap="square" rtlCol="0">
            <a:spAutoFit/>
          </a:bodyPr>
          <a:lstStyle/>
          <a:p>
            <a:r>
              <a:rPr lang="fr-FR" dirty="0" smtClean="0">
                <a:solidFill>
                  <a:schemeClr val="bg1"/>
                </a:solidFill>
              </a:rPr>
              <a:t>Vivaldi H</a:t>
            </a:r>
            <a:endParaRPr lang="fr-FR" dirty="0">
              <a:solidFill>
                <a:schemeClr val="bg1"/>
              </a:solidFill>
            </a:endParaRPr>
          </a:p>
        </p:txBody>
      </p:sp>
      <p:sp>
        <p:nvSpPr>
          <p:cNvPr id="24" name="ZoneTexte 23"/>
          <p:cNvSpPr txBox="1"/>
          <p:nvPr/>
        </p:nvSpPr>
        <p:spPr>
          <a:xfrm rot="3319499">
            <a:off x="9952975" y="5909080"/>
            <a:ext cx="1094282" cy="369332"/>
          </a:xfrm>
          <a:prstGeom prst="rect">
            <a:avLst/>
          </a:prstGeom>
          <a:noFill/>
        </p:spPr>
        <p:txBody>
          <a:bodyPr wrap="square" rtlCol="0">
            <a:spAutoFit/>
          </a:bodyPr>
          <a:lstStyle/>
          <a:p>
            <a:r>
              <a:rPr lang="fr-FR" dirty="0" smtClean="0">
                <a:solidFill>
                  <a:srgbClr val="FF0000"/>
                </a:solidFill>
              </a:rPr>
              <a:t>Vivaldi V</a:t>
            </a:r>
            <a:endParaRPr lang="fr-FR" dirty="0">
              <a:solidFill>
                <a:srgbClr val="FF0000"/>
              </a:solidFill>
            </a:endParaRPr>
          </a:p>
        </p:txBody>
      </p:sp>
      <p:pic>
        <p:nvPicPr>
          <p:cNvPr id="20" name="Image 19"/>
          <p:cNvPicPr>
            <a:picLocks noChangeAspect="1"/>
          </p:cNvPicPr>
          <p:nvPr/>
        </p:nvPicPr>
        <p:blipFill>
          <a:blip r:embed="rId7"/>
          <a:stretch>
            <a:fillRect/>
          </a:stretch>
        </p:blipFill>
        <p:spPr>
          <a:xfrm>
            <a:off x="498834" y="3589887"/>
            <a:ext cx="3238500" cy="2733675"/>
          </a:xfrm>
          <a:prstGeom prst="rect">
            <a:avLst/>
          </a:prstGeom>
        </p:spPr>
      </p:pic>
      <p:pic>
        <p:nvPicPr>
          <p:cNvPr id="21" name="Image 20"/>
          <p:cNvPicPr>
            <a:picLocks noChangeAspect="1"/>
          </p:cNvPicPr>
          <p:nvPr/>
        </p:nvPicPr>
        <p:blipFill>
          <a:blip r:embed="rId8"/>
          <a:stretch>
            <a:fillRect/>
          </a:stretch>
        </p:blipFill>
        <p:spPr>
          <a:xfrm>
            <a:off x="3737334" y="5538721"/>
            <a:ext cx="1038225" cy="781050"/>
          </a:xfrm>
          <a:prstGeom prst="rect">
            <a:avLst/>
          </a:prstGeom>
        </p:spPr>
      </p:pic>
      <p:sp>
        <p:nvSpPr>
          <p:cNvPr id="26" name="ZoneTexte 25"/>
          <p:cNvSpPr txBox="1"/>
          <p:nvPr/>
        </p:nvSpPr>
        <p:spPr>
          <a:xfrm rot="20464755">
            <a:off x="642877" y="4772058"/>
            <a:ext cx="1094282" cy="369332"/>
          </a:xfrm>
          <a:prstGeom prst="rect">
            <a:avLst/>
          </a:prstGeom>
          <a:noFill/>
        </p:spPr>
        <p:txBody>
          <a:bodyPr wrap="square" rtlCol="0">
            <a:spAutoFit/>
          </a:bodyPr>
          <a:lstStyle/>
          <a:p>
            <a:r>
              <a:rPr lang="fr-FR" dirty="0" smtClean="0">
                <a:solidFill>
                  <a:schemeClr val="bg1"/>
                </a:solidFill>
              </a:rPr>
              <a:t>Vivaldi H</a:t>
            </a:r>
            <a:endParaRPr lang="fr-FR" dirty="0">
              <a:solidFill>
                <a:schemeClr val="bg1"/>
              </a:solidFill>
            </a:endParaRPr>
          </a:p>
        </p:txBody>
      </p:sp>
      <p:sp>
        <p:nvSpPr>
          <p:cNvPr id="28" name="ZoneTexte 27"/>
          <p:cNvSpPr txBox="1"/>
          <p:nvPr/>
        </p:nvSpPr>
        <p:spPr>
          <a:xfrm rot="16200000">
            <a:off x="2205264" y="3872812"/>
            <a:ext cx="1094282" cy="369332"/>
          </a:xfrm>
          <a:prstGeom prst="rect">
            <a:avLst/>
          </a:prstGeom>
          <a:noFill/>
        </p:spPr>
        <p:txBody>
          <a:bodyPr wrap="square" rtlCol="0">
            <a:spAutoFit/>
          </a:bodyPr>
          <a:lstStyle/>
          <a:p>
            <a:r>
              <a:rPr lang="fr-FR" dirty="0" smtClean="0">
                <a:solidFill>
                  <a:srgbClr val="FF0000"/>
                </a:solidFill>
              </a:rPr>
              <a:t>Vivaldi V</a:t>
            </a:r>
            <a:endParaRPr lang="fr-FR" dirty="0">
              <a:solidFill>
                <a:srgbClr val="FF0000"/>
              </a:solidFill>
            </a:endParaRPr>
          </a:p>
        </p:txBody>
      </p:sp>
      <p:sp>
        <p:nvSpPr>
          <p:cNvPr id="29" name="ZoneTexte 28"/>
          <p:cNvSpPr txBox="1"/>
          <p:nvPr/>
        </p:nvSpPr>
        <p:spPr>
          <a:xfrm>
            <a:off x="8122984" y="2735358"/>
            <a:ext cx="2261545" cy="369332"/>
          </a:xfrm>
          <a:prstGeom prst="rect">
            <a:avLst/>
          </a:prstGeom>
          <a:noFill/>
        </p:spPr>
        <p:txBody>
          <a:bodyPr wrap="square" rtlCol="0">
            <a:spAutoFit/>
          </a:bodyPr>
          <a:lstStyle/>
          <a:p>
            <a:r>
              <a:rPr lang="fr-FR" dirty="0" smtClean="0"/>
              <a:t>Vue du côté « droit »</a:t>
            </a:r>
            <a:endParaRPr lang="fr-FR" dirty="0"/>
          </a:p>
        </p:txBody>
      </p:sp>
      <p:sp>
        <p:nvSpPr>
          <p:cNvPr id="22" name="ZoneTexte 21"/>
          <p:cNvSpPr txBox="1"/>
          <p:nvPr/>
        </p:nvSpPr>
        <p:spPr>
          <a:xfrm>
            <a:off x="4256446" y="3814002"/>
            <a:ext cx="1544747" cy="646331"/>
          </a:xfrm>
          <a:prstGeom prst="rect">
            <a:avLst/>
          </a:prstGeom>
          <a:noFill/>
        </p:spPr>
        <p:txBody>
          <a:bodyPr wrap="square" rtlCol="0">
            <a:spAutoFit/>
          </a:bodyPr>
          <a:lstStyle/>
          <a:p>
            <a:r>
              <a:rPr lang="fr-FR" dirty="0" smtClean="0"/>
              <a:t>Soudure à appliquer</a:t>
            </a:r>
            <a:endParaRPr lang="fr-FR" dirty="0"/>
          </a:p>
        </p:txBody>
      </p:sp>
      <p:cxnSp>
        <p:nvCxnSpPr>
          <p:cNvPr id="30" name="Connecteur droit avec flèche 29"/>
          <p:cNvCxnSpPr/>
          <p:nvPr/>
        </p:nvCxnSpPr>
        <p:spPr>
          <a:xfrm flipV="1">
            <a:off x="2974067" y="4241139"/>
            <a:ext cx="1282379" cy="85315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95129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047BFA19-D45E-416B-A404-7AF2F3F270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 xmlns:a16="http://schemas.microsoft.com/office/drawing/2014/main" id="{8E0105E7-23DB-4CF2-8258-FF47C762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 xmlns:a16="http://schemas.microsoft.com/office/drawing/2014/main" id="{9B3A0B11-EDE3-4E62-AC52-762D098B73FF}"/>
              </a:ext>
            </a:extLst>
          </p:cNvPr>
          <p:cNvSpPr>
            <a:spLocks noGrp="1"/>
          </p:cNvSpPr>
          <p:nvPr>
            <p:ph type="title"/>
          </p:nvPr>
        </p:nvSpPr>
        <p:spPr>
          <a:xfrm>
            <a:off x="1115568" y="548640"/>
            <a:ext cx="10168128" cy="1179576"/>
          </a:xfrm>
        </p:spPr>
        <p:txBody>
          <a:bodyPr>
            <a:normAutofit/>
          </a:bodyPr>
          <a:lstStyle/>
          <a:p>
            <a:r>
              <a:rPr lang="fr-FR" sz="4000" dirty="0" smtClean="0">
                <a:cs typeface="Calibri Light"/>
              </a:rPr>
              <a:t>Thermoformage</a:t>
            </a:r>
            <a:endParaRPr lang="fr-FR" dirty="0"/>
          </a:p>
        </p:txBody>
      </p:sp>
      <p:sp>
        <p:nvSpPr>
          <p:cNvPr id="14" name="Rectangle 13">
            <a:extLst>
              <a:ext uri="{FF2B5EF4-FFF2-40B4-BE49-F238E27FC236}">
                <a16:creationId xmlns="" xmlns:a16="http://schemas.microsoft.com/office/drawing/2014/main" id="{074B4F7D-14B2-478B-8BF5-01E4E0C5D2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1" name="Image 5">
            <a:extLst>
              <a:ext uri="{FF2B5EF4-FFF2-40B4-BE49-F238E27FC236}">
                <a16:creationId xmlns="" xmlns:a16="http://schemas.microsoft.com/office/drawing/2014/main" id="{618CF4E2-88A7-4EBD-89F9-AA6E0E8E97A1}"/>
              </a:ext>
            </a:extLst>
          </p:cNvPr>
          <p:cNvPicPr>
            <a:picLocks noChangeAspect="1"/>
          </p:cNvPicPr>
          <p:nvPr/>
        </p:nvPicPr>
        <p:blipFill>
          <a:blip r:embed="rId3"/>
          <a:stretch>
            <a:fillRect/>
          </a:stretch>
        </p:blipFill>
        <p:spPr>
          <a:xfrm>
            <a:off x="8095433" y="5063"/>
            <a:ext cx="1851804" cy="762152"/>
          </a:xfrm>
          <a:prstGeom prst="rect">
            <a:avLst/>
          </a:prstGeom>
        </p:spPr>
      </p:pic>
      <p:pic>
        <p:nvPicPr>
          <p:cNvPr id="13" name="Image 6">
            <a:extLst>
              <a:ext uri="{FF2B5EF4-FFF2-40B4-BE49-F238E27FC236}">
                <a16:creationId xmlns="" xmlns:a16="http://schemas.microsoft.com/office/drawing/2014/main" id="{8BA57E5A-CFCE-4CC8-B2F7-8CFB019D4C02}"/>
              </a:ext>
            </a:extLst>
          </p:cNvPr>
          <p:cNvPicPr>
            <a:picLocks noChangeAspect="1"/>
          </p:cNvPicPr>
          <p:nvPr/>
        </p:nvPicPr>
        <p:blipFill rotWithShape="1">
          <a:blip r:embed="rId4"/>
          <a:srcRect t="29530" r="-671" b="28734"/>
          <a:stretch/>
        </p:blipFill>
        <p:spPr>
          <a:xfrm>
            <a:off x="10034490" y="11879"/>
            <a:ext cx="2157510" cy="894457"/>
          </a:xfrm>
          <a:prstGeom prst="rect">
            <a:avLst/>
          </a:prstGeom>
        </p:spPr>
      </p:pic>
      <p:sp>
        <p:nvSpPr>
          <p:cNvPr id="15" name="ZoneTexte 14"/>
          <p:cNvSpPr txBox="1"/>
          <p:nvPr/>
        </p:nvSpPr>
        <p:spPr>
          <a:xfrm>
            <a:off x="48944" y="2086776"/>
            <a:ext cx="3668617" cy="1754326"/>
          </a:xfrm>
          <a:prstGeom prst="rect">
            <a:avLst/>
          </a:prstGeom>
          <a:noFill/>
        </p:spPr>
        <p:txBody>
          <a:bodyPr wrap="square" rtlCol="0">
            <a:spAutoFit/>
          </a:bodyPr>
          <a:lstStyle/>
          <a:p>
            <a:r>
              <a:rPr lang="fr-FR" b="1" dirty="0" smtClean="0">
                <a:cs typeface="Calibri" panose="020F0502020204030204"/>
              </a:rPr>
              <a:t>Thermoformage des plaques</a:t>
            </a:r>
          </a:p>
          <a:p>
            <a:r>
              <a:rPr lang="fr-FR" b="1" dirty="0" smtClean="0">
                <a:cs typeface="Calibri" panose="020F0502020204030204"/>
              </a:rPr>
              <a:t>Substrat PET</a:t>
            </a:r>
          </a:p>
          <a:p>
            <a:r>
              <a:rPr lang="fr-FR" dirty="0"/>
              <a:t>Longueur + élevée car dilatation et l’ondulation n’épouse pas parfaitement la forme du moule.</a:t>
            </a:r>
          </a:p>
          <a:p>
            <a:endParaRPr lang="fr-FR" dirty="0" smtClean="0">
              <a:cs typeface="Calibri" panose="020F0502020204030204"/>
            </a:endParaRPr>
          </a:p>
        </p:txBody>
      </p:sp>
      <p:sp>
        <p:nvSpPr>
          <p:cNvPr id="20" name="ZoneTexte 19"/>
          <p:cNvSpPr txBox="1"/>
          <p:nvPr/>
        </p:nvSpPr>
        <p:spPr>
          <a:xfrm>
            <a:off x="9879063" y="2514670"/>
            <a:ext cx="2514724" cy="1200329"/>
          </a:xfrm>
          <a:prstGeom prst="rect">
            <a:avLst/>
          </a:prstGeom>
          <a:noFill/>
        </p:spPr>
        <p:txBody>
          <a:bodyPr wrap="square" rtlCol="0">
            <a:spAutoFit/>
          </a:bodyPr>
          <a:lstStyle/>
          <a:p>
            <a:r>
              <a:rPr lang="fr-FR" b="1" dirty="0" smtClean="0"/>
              <a:t>D5 N10 </a:t>
            </a:r>
          </a:p>
          <a:p>
            <a:r>
              <a:rPr lang="fr-FR" dirty="0" smtClean="0"/>
              <a:t>Seul : 8,5 cm (-15%)</a:t>
            </a:r>
          </a:p>
          <a:p>
            <a:r>
              <a:rPr lang="fr-FR" dirty="0" smtClean="0"/>
              <a:t>Moule : 8,4 cm (-16%)</a:t>
            </a:r>
          </a:p>
          <a:p>
            <a:r>
              <a:rPr lang="fr-FR" dirty="0" smtClean="0"/>
              <a:t>En </a:t>
            </a:r>
            <a:r>
              <a:rPr lang="fr-FR" dirty="0" err="1" smtClean="0"/>
              <a:t>simu</a:t>
            </a:r>
            <a:r>
              <a:rPr lang="fr-FR" dirty="0" smtClean="0"/>
              <a:t> : 7,3cm (-27%)</a:t>
            </a:r>
          </a:p>
        </p:txBody>
      </p:sp>
      <p:sp>
        <p:nvSpPr>
          <p:cNvPr id="21" name="ZoneTexte 20"/>
          <p:cNvSpPr txBox="1"/>
          <p:nvPr/>
        </p:nvSpPr>
        <p:spPr>
          <a:xfrm>
            <a:off x="9879063" y="4909065"/>
            <a:ext cx="2750291" cy="1200329"/>
          </a:xfrm>
          <a:prstGeom prst="rect">
            <a:avLst/>
          </a:prstGeom>
          <a:noFill/>
        </p:spPr>
        <p:txBody>
          <a:bodyPr wrap="square" rtlCol="0">
            <a:spAutoFit/>
          </a:bodyPr>
          <a:lstStyle/>
          <a:p>
            <a:r>
              <a:rPr lang="fr-FR" b="1" dirty="0" smtClean="0"/>
              <a:t>Sinus amplifié</a:t>
            </a:r>
          </a:p>
          <a:p>
            <a:r>
              <a:rPr lang="fr-FR" dirty="0" smtClean="0"/>
              <a:t>Seul : 8 cm (-20%)</a:t>
            </a:r>
          </a:p>
          <a:p>
            <a:r>
              <a:rPr lang="fr-FR" dirty="0" smtClean="0"/>
              <a:t>Moule : 7,5cm (-25%)</a:t>
            </a:r>
          </a:p>
          <a:p>
            <a:r>
              <a:rPr lang="fr-FR" dirty="0" smtClean="0"/>
              <a:t>En </a:t>
            </a:r>
            <a:r>
              <a:rPr lang="fr-FR" dirty="0" err="1" smtClean="0"/>
              <a:t>simu</a:t>
            </a:r>
            <a:r>
              <a:rPr lang="fr-FR" dirty="0" smtClean="0"/>
              <a:t> : 7,1 cm (-29%)</a:t>
            </a:r>
          </a:p>
        </p:txBody>
      </p:sp>
      <p:pic>
        <p:nvPicPr>
          <p:cNvPr id="3" name="Image 2"/>
          <p:cNvPicPr>
            <a:picLocks noChangeAspect="1"/>
          </p:cNvPicPr>
          <p:nvPr/>
        </p:nvPicPr>
        <p:blipFill>
          <a:blip r:embed="rId5"/>
          <a:stretch>
            <a:fillRect/>
          </a:stretch>
        </p:blipFill>
        <p:spPr>
          <a:xfrm>
            <a:off x="3375531" y="1463040"/>
            <a:ext cx="6500484" cy="5394960"/>
          </a:xfrm>
          <a:prstGeom prst="rect">
            <a:avLst/>
          </a:prstGeom>
        </p:spPr>
      </p:pic>
    </p:spTree>
    <p:extLst>
      <p:ext uri="{BB962C8B-B14F-4D97-AF65-F5344CB8AC3E}">
        <p14:creationId xmlns:p14="http://schemas.microsoft.com/office/powerpoint/2010/main" val="16772978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047BFA19-D45E-416B-A404-7AF2F3F270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 xmlns:a16="http://schemas.microsoft.com/office/drawing/2014/main" id="{8E0105E7-23DB-4CF2-8258-FF47C762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 xmlns:a16="http://schemas.microsoft.com/office/drawing/2014/main" id="{9B3A0B11-EDE3-4E62-AC52-762D098B73FF}"/>
              </a:ext>
            </a:extLst>
          </p:cNvPr>
          <p:cNvSpPr>
            <a:spLocks noGrp="1"/>
          </p:cNvSpPr>
          <p:nvPr>
            <p:ph type="title"/>
          </p:nvPr>
        </p:nvSpPr>
        <p:spPr>
          <a:xfrm>
            <a:off x="1115568" y="548640"/>
            <a:ext cx="10168128" cy="1179576"/>
          </a:xfrm>
        </p:spPr>
        <p:txBody>
          <a:bodyPr>
            <a:normAutofit/>
          </a:bodyPr>
          <a:lstStyle/>
          <a:p>
            <a:r>
              <a:rPr lang="fr-FR" sz="4000" dirty="0" smtClean="0">
                <a:cs typeface="Calibri Light"/>
              </a:rPr>
              <a:t>Vivaldi couplage dual polar</a:t>
            </a:r>
            <a:endParaRPr lang="fr-FR" dirty="0"/>
          </a:p>
        </p:txBody>
      </p:sp>
      <p:sp>
        <p:nvSpPr>
          <p:cNvPr id="14" name="Rectangle 13">
            <a:extLst>
              <a:ext uri="{FF2B5EF4-FFF2-40B4-BE49-F238E27FC236}">
                <a16:creationId xmlns="" xmlns:a16="http://schemas.microsoft.com/office/drawing/2014/main" id="{074B4F7D-14B2-478B-8BF5-01E4E0C5D2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3" name="Image 6">
            <a:extLst>
              <a:ext uri="{FF2B5EF4-FFF2-40B4-BE49-F238E27FC236}">
                <a16:creationId xmlns="" xmlns:a16="http://schemas.microsoft.com/office/drawing/2014/main" id="{8BA57E5A-CFCE-4CC8-B2F7-8CFB019D4C02}"/>
              </a:ext>
            </a:extLst>
          </p:cNvPr>
          <p:cNvPicPr>
            <a:picLocks noChangeAspect="1"/>
          </p:cNvPicPr>
          <p:nvPr/>
        </p:nvPicPr>
        <p:blipFill rotWithShape="1">
          <a:blip r:embed="rId3"/>
          <a:srcRect t="29530" r="-671" b="28734"/>
          <a:stretch/>
        </p:blipFill>
        <p:spPr>
          <a:xfrm>
            <a:off x="10034490" y="11879"/>
            <a:ext cx="2157510" cy="894457"/>
          </a:xfrm>
          <a:prstGeom prst="rect">
            <a:avLst/>
          </a:prstGeom>
        </p:spPr>
      </p:pic>
      <p:sp>
        <p:nvSpPr>
          <p:cNvPr id="15" name="ZoneTexte 14"/>
          <p:cNvSpPr txBox="1"/>
          <p:nvPr/>
        </p:nvSpPr>
        <p:spPr>
          <a:xfrm>
            <a:off x="48944" y="2086776"/>
            <a:ext cx="6499340" cy="369332"/>
          </a:xfrm>
          <a:prstGeom prst="rect">
            <a:avLst/>
          </a:prstGeom>
          <a:noFill/>
        </p:spPr>
        <p:txBody>
          <a:bodyPr wrap="square" rtlCol="0">
            <a:spAutoFit/>
          </a:bodyPr>
          <a:lstStyle/>
          <a:p>
            <a:r>
              <a:rPr lang="fr-FR" b="1" dirty="0" smtClean="0">
                <a:cs typeface="Calibri" panose="020F0502020204030204"/>
              </a:rPr>
              <a:t>Vivaldi couplage : double polar</a:t>
            </a:r>
            <a:endParaRPr lang="fr-FR" dirty="0" smtClean="0">
              <a:cs typeface="Calibri" panose="020F0502020204030204"/>
            </a:endParaRPr>
          </a:p>
        </p:txBody>
      </p:sp>
      <p:pic>
        <p:nvPicPr>
          <p:cNvPr id="17" name="Picture 2" descr="https://www.ietr.fr/sites/www.ietr.fr/files/styles/max_2600x2600/public/medias/images/logo_rouge_noir_1450x451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2984" y="85640"/>
            <a:ext cx="1755112" cy="545900"/>
          </a:xfrm>
          <a:prstGeom prst="rect">
            <a:avLst/>
          </a:prstGeom>
          <a:noFill/>
          <a:extLst>
            <a:ext uri="{909E8E84-426E-40DD-AFC4-6F175D3DCCD1}">
              <a14:hiddenFill xmlns:a14="http://schemas.microsoft.com/office/drawing/2010/main">
                <a:solidFill>
                  <a:srgbClr val="FFFFFF"/>
                </a:solidFill>
              </a14:hiddenFill>
            </a:ext>
          </a:extLst>
        </p:spPr>
      </p:pic>
      <p:pic>
        <p:nvPicPr>
          <p:cNvPr id="31" name="Image 30"/>
          <p:cNvPicPr>
            <a:picLocks noChangeAspect="1"/>
          </p:cNvPicPr>
          <p:nvPr/>
        </p:nvPicPr>
        <p:blipFill rotWithShape="1">
          <a:blip r:embed="rId5"/>
          <a:srcRect b="650"/>
          <a:stretch/>
        </p:blipFill>
        <p:spPr>
          <a:xfrm>
            <a:off x="9878096" y="85640"/>
            <a:ext cx="2278079" cy="2120507"/>
          </a:xfrm>
          <a:prstGeom prst="rect">
            <a:avLst/>
          </a:prstGeom>
        </p:spPr>
      </p:pic>
      <p:sp>
        <p:nvSpPr>
          <p:cNvPr id="3" name="ZoneTexte 2"/>
          <p:cNvSpPr txBox="1"/>
          <p:nvPr/>
        </p:nvSpPr>
        <p:spPr>
          <a:xfrm>
            <a:off x="48944" y="2590260"/>
            <a:ext cx="4557485" cy="1754326"/>
          </a:xfrm>
          <a:prstGeom prst="rect">
            <a:avLst/>
          </a:prstGeom>
          <a:noFill/>
        </p:spPr>
        <p:txBody>
          <a:bodyPr wrap="square" rtlCol="0">
            <a:spAutoFit/>
          </a:bodyPr>
          <a:lstStyle/>
          <a:p>
            <a:r>
              <a:rPr lang="fr-FR" b="1" dirty="0" err="1" smtClean="0"/>
              <a:t>Sparam</a:t>
            </a:r>
            <a:r>
              <a:rPr lang="fr-FR" dirty="0" smtClean="0"/>
              <a:t> : légèrement moins bon qu’antenne seule. Polar V moins bonne que polar H.</a:t>
            </a:r>
          </a:p>
          <a:p>
            <a:endParaRPr lang="fr-FR" dirty="0"/>
          </a:p>
          <a:p>
            <a:r>
              <a:rPr lang="fr-FR" dirty="0" smtClean="0"/>
              <a:t>S11 &amp; S22 ≤-10dB [1 ; 6,28 GHz]</a:t>
            </a:r>
          </a:p>
          <a:p>
            <a:endParaRPr lang="fr-FR" dirty="0"/>
          </a:p>
          <a:p>
            <a:r>
              <a:rPr lang="fr-FR" dirty="0" smtClean="0"/>
              <a:t>Couplage ≤-27,6dB sur [1 ; 6 GHz]</a:t>
            </a:r>
            <a:endParaRPr lang="fr-FR" dirty="0"/>
          </a:p>
        </p:txBody>
      </p:sp>
      <p:pic>
        <p:nvPicPr>
          <p:cNvPr id="4" name="Image 3"/>
          <p:cNvPicPr>
            <a:picLocks noChangeAspect="1"/>
          </p:cNvPicPr>
          <p:nvPr/>
        </p:nvPicPr>
        <p:blipFill>
          <a:blip r:embed="rId6"/>
          <a:stretch>
            <a:fillRect/>
          </a:stretch>
        </p:blipFill>
        <p:spPr>
          <a:xfrm>
            <a:off x="4882490" y="2669147"/>
            <a:ext cx="7273685" cy="4112953"/>
          </a:xfrm>
          <a:prstGeom prst="rect">
            <a:avLst/>
          </a:prstGeom>
        </p:spPr>
      </p:pic>
    </p:spTree>
    <p:extLst>
      <p:ext uri="{BB962C8B-B14F-4D97-AF65-F5344CB8AC3E}">
        <p14:creationId xmlns:p14="http://schemas.microsoft.com/office/powerpoint/2010/main" val="3894073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047BFA19-D45E-416B-A404-7AF2F3F270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 xmlns:a16="http://schemas.microsoft.com/office/drawing/2014/main" id="{8E0105E7-23DB-4CF2-8258-FF47C762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 xmlns:a16="http://schemas.microsoft.com/office/drawing/2014/main" id="{9B3A0B11-EDE3-4E62-AC52-762D098B73FF}"/>
              </a:ext>
            </a:extLst>
          </p:cNvPr>
          <p:cNvSpPr>
            <a:spLocks noGrp="1"/>
          </p:cNvSpPr>
          <p:nvPr>
            <p:ph type="title"/>
          </p:nvPr>
        </p:nvSpPr>
        <p:spPr>
          <a:xfrm>
            <a:off x="1115568" y="548640"/>
            <a:ext cx="10168128" cy="1179576"/>
          </a:xfrm>
        </p:spPr>
        <p:txBody>
          <a:bodyPr>
            <a:normAutofit/>
          </a:bodyPr>
          <a:lstStyle/>
          <a:p>
            <a:r>
              <a:rPr lang="fr-FR" sz="4000" dirty="0" smtClean="0">
                <a:cs typeface="Calibri Light"/>
              </a:rPr>
              <a:t>Vivaldi couplage dual polar</a:t>
            </a:r>
            <a:endParaRPr lang="fr-FR" dirty="0"/>
          </a:p>
        </p:txBody>
      </p:sp>
      <p:sp>
        <p:nvSpPr>
          <p:cNvPr id="14" name="Rectangle 13">
            <a:extLst>
              <a:ext uri="{FF2B5EF4-FFF2-40B4-BE49-F238E27FC236}">
                <a16:creationId xmlns="" xmlns:a16="http://schemas.microsoft.com/office/drawing/2014/main" id="{074B4F7D-14B2-478B-8BF5-01E4E0C5D2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3" name="Image 6">
            <a:extLst>
              <a:ext uri="{FF2B5EF4-FFF2-40B4-BE49-F238E27FC236}">
                <a16:creationId xmlns="" xmlns:a16="http://schemas.microsoft.com/office/drawing/2014/main" id="{8BA57E5A-CFCE-4CC8-B2F7-8CFB019D4C02}"/>
              </a:ext>
            </a:extLst>
          </p:cNvPr>
          <p:cNvPicPr>
            <a:picLocks noChangeAspect="1"/>
          </p:cNvPicPr>
          <p:nvPr/>
        </p:nvPicPr>
        <p:blipFill rotWithShape="1">
          <a:blip r:embed="rId3"/>
          <a:srcRect t="29530" r="-671" b="28734"/>
          <a:stretch/>
        </p:blipFill>
        <p:spPr>
          <a:xfrm>
            <a:off x="10034490" y="11879"/>
            <a:ext cx="2157510" cy="894457"/>
          </a:xfrm>
          <a:prstGeom prst="rect">
            <a:avLst/>
          </a:prstGeom>
        </p:spPr>
      </p:pic>
      <p:sp>
        <p:nvSpPr>
          <p:cNvPr id="15" name="ZoneTexte 14"/>
          <p:cNvSpPr txBox="1"/>
          <p:nvPr/>
        </p:nvSpPr>
        <p:spPr>
          <a:xfrm>
            <a:off x="48944" y="2086776"/>
            <a:ext cx="6499340" cy="369332"/>
          </a:xfrm>
          <a:prstGeom prst="rect">
            <a:avLst/>
          </a:prstGeom>
          <a:noFill/>
        </p:spPr>
        <p:txBody>
          <a:bodyPr wrap="square" rtlCol="0">
            <a:spAutoFit/>
          </a:bodyPr>
          <a:lstStyle/>
          <a:p>
            <a:r>
              <a:rPr lang="fr-FR" b="1" dirty="0" smtClean="0">
                <a:cs typeface="Calibri" panose="020F0502020204030204"/>
              </a:rPr>
              <a:t>Vivaldi couplage : double polar</a:t>
            </a:r>
            <a:endParaRPr lang="fr-FR" dirty="0" smtClean="0">
              <a:cs typeface="Calibri" panose="020F0502020204030204"/>
            </a:endParaRPr>
          </a:p>
        </p:txBody>
      </p:sp>
      <p:pic>
        <p:nvPicPr>
          <p:cNvPr id="17" name="Picture 2" descr="https://www.ietr.fr/sites/www.ietr.fr/files/styles/max_2600x2600/public/medias/images/logo_rouge_noir_1450x451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2984" y="85640"/>
            <a:ext cx="1755112" cy="545900"/>
          </a:xfrm>
          <a:prstGeom prst="rect">
            <a:avLst/>
          </a:prstGeom>
          <a:noFill/>
          <a:extLst>
            <a:ext uri="{909E8E84-426E-40DD-AFC4-6F175D3DCCD1}">
              <a14:hiddenFill xmlns:a14="http://schemas.microsoft.com/office/drawing/2010/main">
                <a:solidFill>
                  <a:srgbClr val="FFFFFF"/>
                </a:solidFill>
              </a14:hiddenFill>
            </a:ext>
          </a:extLst>
        </p:spPr>
      </p:pic>
      <p:pic>
        <p:nvPicPr>
          <p:cNvPr id="31" name="Image 30"/>
          <p:cNvPicPr>
            <a:picLocks noChangeAspect="1"/>
          </p:cNvPicPr>
          <p:nvPr/>
        </p:nvPicPr>
        <p:blipFill rotWithShape="1">
          <a:blip r:embed="rId5"/>
          <a:srcRect b="650"/>
          <a:stretch/>
        </p:blipFill>
        <p:spPr>
          <a:xfrm>
            <a:off x="9878096" y="85640"/>
            <a:ext cx="2278079" cy="2120507"/>
          </a:xfrm>
          <a:prstGeom prst="rect">
            <a:avLst/>
          </a:prstGeom>
        </p:spPr>
      </p:pic>
      <p:sp>
        <p:nvSpPr>
          <p:cNvPr id="3" name="ZoneTexte 2"/>
          <p:cNvSpPr txBox="1"/>
          <p:nvPr/>
        </p:nvSpPr>
        <p:spPr>
          <a:xfrm>
            <a:off x="48944" y="2590260"/>
            <a:ext cx="4557485" cy="369332"/>
          </a:xfrm>
          <a:prstGeom prst="rect">
            <a:avLst/>
          </a:prstGeom>
          <a:noFill/>
        </p:spPr>
        <p:txBody>
          <a:bodyPr wrap="square" rtlCol="0">
            <a:spAutoFit/>
          </a:bodyPr>
          <a:lstStyle/>
          <a:p>
            <a:r>
              <a:rPr lang="fr-FR" b="1" dirty="0" smtClean="0"/>
              <a:t>Gain max 3D</a:t>
            </a:r>
            <a:r>
              <a:rPr lang="fr-FR" dirty="0" smtClean="0"/>
              <a:t> : 1,6 à 6,9 </a:t>
            </a:r>
            <a:r>
              <a:rPr lang="fr-FR" dirty="0" err="1" smtClean="0"/>
              <a:t>dBi</a:t>
            </a:r>
            <a:r>
              <a:rPr lang="fr-FR" dirty="0"/>
              <a:t>.</a:t>
            </a:r>
          </a:p>
        </p:txBody>
      </p:sp>
      <p:pic>
        <p:nvPicPr>
          <p:cNvPr id="5" name="Image 4"/>
          <p:cNvPicPr>
            <a:picLocks noChangeAspect="1"/>
          </p:cNvPicPr>
          <p:nvPr/>
        </p:nvPicPr>
        <p:blipFill>
          <a:blip r:embed="rId6"/>
          <a:stretch>
            <a:fillRect/>
          </a:stretch>
        </p:blipFill>
        <p:spPr>
          <a:xfrm>
            <a:off x="48943" y="3101785"/>
            <a:ext cx="5239701" cy="3756215"/>
          </a:xfrm>
          <a:prstGeom prst="rect">
            <a:avLst/>
          </a:prstGeom>
        </p:spPr>
      </p:pic>
      <p:sp>
        <p:nvSpPr>
          <p:cNvPr id="16" name="ZoneTexte 15"/>
          <p:cNvSpPr txBox="1"/>
          <p:nvPr/>
        </p:nvSpPr>
        <p:spPr>
          <a:xfrm>
            <a:off x="7147227" y="2469300"/>
            <a:ext cx="4073396" cy="369332"/>
          </a:xfrm>
          <a:prstGeom prst="rect">
            <a:avLst/>
          </a:prstGeom>
          <a:noFill/>
        </p:spPr>
        <p:txBody>
          <a:bodyPr wrap="square" rtlCol="0">
            <a:spAutoFit/>
          </a:bodyPr>
          <a:lstStyle/>
          <a:p>
            <a:r>
              <a:rPr lang="fr-FR" b="1" dirty="0" smtClean="0"/>
              <a:t>Efficacité </a:t>
            </a:r>
            <a:r>
              <a:rPr lang="fr-FR" dirty="0" smtClean="0"/>
              <a:t>:</a:t>
            </a:r>
            <a:endParaRPr lang="fr-FR" dirty="0"/>
          </a:p>
        </p:txBody>
      </p:sp>
      <p:pic>
        <p:nvPicPr>
          <p:cNvPr id="6" name="Image 5"/>
          <p:cNvPicPr>
            <a:picLocks noChangeAspect="1"/>
          </p:cNvPicPr>
          <p:nvPr/>
        </p:nvPicPr>
        <p:blipFill>
          <a:blip r:embed="rId7"/>
          <a:stretch>
            <a:fillRect/>
          </a:stretch>
        </p:blipFill>
        <p:spPr>
          <a:xfrm>
            <a:off x="6877362" y="3101785"/>
            <a:ext cx="5186711" cy="3718228"/>
          </a:xfrm>
          <a:prstGeom prst="rect">
            <a:avLst/>
          </a:prstGeom>
        </p:spPr>
      </p:pic>
    </p:spTree>
    <p:extLst>
      <p:ext uri="{BB962C8B-B14F-4D97-AF65-F5344CB8AC3E}">
        <p14:creationId xmlns:p14="http://schemas.microsoft.com/office/powerpoint/2010/main" val="10380450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047BFA19-D45E-416B-A404-7AF2F3F270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 xmlns:a16="http://schemas.microsoft.com/office/drawing/2014/main" id="{8E0105E7-23DB-4CF2-8258-FF47C762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 xmlns:a16="http://schemas.microsoft.com/office/drawing/2014/main" id="{9B3A0B11-EDE3-4E62-AC52-762D098B73FF}"/>
              </a:ext>
            </a:extLst>
          </p:cNvPr>
          <p:cNvSpPr>
            <a:spLocks noGrp="1"/>
          </p:cNvSpPr>
          <p:nvPr>
            <p:ph type="title"/>
          </p:nvPr>
        </p:nvSpPr>
        <p:spPr>
          <a:xfrm>
            <a:off x="1115568" y="548640"/>
            <a:ext cx="10168128" cy="1179576"/>
          </a:xfrm>
        </p:spPr>
        <p:txBody>
          <a:bodyPr>
            <a:normAutofit/>
          </a:bodyPr>
          <a:lstStyle/>
          <a:p>
            <a:r>
              <a:rPr lang="fr-FR" sz="4000" dirty="0" smtClean="0">
                <a:cs typeface="Calibri Light"/>
              </a:rPr>
              <a:t>Vivaldi couplage dual polar</a:t>
            </a:r>
            <a:endParaRPr lang="fr-FR" dirty="0"/>
          </a:p>
        </p:txBody>
      </p:sp>
      <p:sp>
        <p:nvSpPr>
          <p:cNvPr id="14" name="Rectangle 13">
            <a:extLst>
              <a:ext uri="{FF2B5EF4-FFF2-40B4-BE49-F238E27FC236}">
                <a16:creationId xmlns="" xmlns:a16="http://schemas.microsoft.com/office/drawing/2014/main" id="{074B4F7D-14B2-478B-8BF5-01E4E0C5D2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3" name="Image 6">
            <a:extLst>
              <a:ext uri="{FF2B5EF4-FFF2-40B4-BE49-F238E27FC236}">
                <a16:creationId xmlns="" xmlns:a16="http://schemas.microsoft.com/office/drawing/2014/main" id="{8BA57E5A-CFCE-4CC8-B2F7-8CFB019D4C02}"/>
              </a:ext>
            </a:extLst>
          </p:cNvPr>
          <p:cNvPicPr>
            <a:picLocks noChangeAspect="1"/>
          </p:cNvPicPr>
          <p:nvPr/>
        </p:nvPicPr>
        <p:blipFill rotWithShape="1">
          <a:blip r:embed="rId3"/>
          <a:srcRect t="29530" r="-671" b="28734"/>
          <a:stretch/>
        </p:blipFill>
        <p:spPr>
          <a:xfrm>
            <a:off x="10034490" y="11879"/>
            <a:ext cx="2157510" cy="894457"/>
          </a:xfrm>
          <a:prstGeom prst="rect">
            <a:avLst/>
          </a:prstGeom>
        </p:spPr>
      </p:pic>
      <p:sp>
        <p:nvSpPr>
          <p:cNvPr id="15" name="ZoneTexte 14"/>
          <p:cNvSpPr txBox="1"/>
          <p:nvPr/>
        </p:nvSpPr>
        <p:spPr>
          <a:xfrm>
            <a:off x="48944" y="2086776"/>
            <a:ext cx="6499340" cy="369332"/>
          </a:xfrm>
          <a:prstGeom prst="rect">
            <a:avLst/>
          </a:prstGeom>
          <a:noFill/>
        </p:spPr>
        <p:txBody>
          <a:bodyPr wrap="square" rtlCol="0">
            <a:spAutoFit/>
          </a:bodyPr>
          <a:lstStyle/>
          <a:p>
            <a:r>
              <a:rPr lang="fr-FR" b="1" dirty="0" smtClean="0">
                <a:cs typeface="Calibri" panose="020F0502020204030204"/>
              </a:rPr>
              <a:t>Vivaldi couplage : double polar</a:t>
            </a:r>
            <a:endParaRPr lang="fr-FR" dirty="0" smtClean="0">
              <a:cs typeface="Calibri" panose="020F0502020204030204"/>
            </a:endParaRPr>
          </a:p>
        </p:txBody>
      </p:sp>
      <p:pic>
        <p:nvPicPr>
          <p:cNvPr id="17" name="Picture 2" descr="https://www.ietr.fr/sites/www.ietr.fr/files/styles/max_2600x2600/public/medias/images/logo_rouge_noir_1450x451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2984" y="85640"/>
            <a:ext cx="1755112" cy="545900"/>
          </a:xfrm>
          <a:prstGeom prst="rect">
            <a:avLst/>
          </a:prstGeom>
          <a:noFill/>
          <a:extLst>
            <a:ext uri="{909E8E84-426E-40DD-AFC4-6F175D3DCCD1}">
              <a14:hiddenFill xmlns:a14="http://schemas.microsoft.com/office/drawing/2010/main">
                <a:solidFill>
                  <a:srgbClr val="FFFFFF"/>
                </a:solidFill>
              </a14:hiddenFill>
            </a:ext>
          </a:extLst>
        </p:spPr>
      </p:pic>
      <p:pic>
        <p:nvPicPr>
          <p:cNvPr id="31" name="Image 30"/>
          <p:cNvPicPr>
            <a:picLocks noChangeAspect="1"/>
          </p:cNvPicPr>
          <p:nvPr/>
        </p:nvPicPr>
        <p:blipFill rotWithShape="1">
          <a:blip r:embed="rId5"/>
          <a:srcRect b="650"/>
          <a:stretch/>
        </p:blipFill>
        <p:spPr>
          <a:xfrm>
            <a:off x="9878096" y="85640"/>
            <a:ext cx="2278079" cy="2120507"/>
          </a:xfrm>
          <a:prstGeom prst="rect">
            <a:avLst/>
          </a:prstGeom>
        </p:spPr>
      </p:pic>
      <p:sp>
        <p:nvSpPr>
          <p:cNvPr id="3" name="ZoneTexte 2"/>
          <p:cNvSpPr txBox="1"/>
          <p:nvPr/>
        </p:nvSpPr>
        <p:spPr>
          <a:xfrm>
            <a:off x="48944" y="2590260"/>
            <a:ext cx="5045570" cy="646331"/>
          </a:xfrm>
          <a:prstGeom prst="rect">
            <a:avLst/>
          </a:prstGeom>
          <a:noFill/>
        </p:spPr>
        <p:txBody>
          <a:bodyPr wrap="square" rtlCol="0">
            <a:spAutoFit/>
          </a:bodyPr>
          <a:lstStyle/>
          <a:p>
            <a:r>
              <a:rPr lang="fr-FR" b="1" dirty="0" smtClean="0"/>
              <a:t>Gain Co &amp; Cross</a:t>
            </a:r>
            <a:r>
              <a:rPr lang="fr-FR" dirty="0" smtClean="0"/>
              <a:t> </a:t>
            </a:r>
            <a:r>
              <a:rPr lang="fr-FR" b="1" dirty="0" smtClean="0"/>
              <a:t>polar H </a:t>
            </a:r>
            <a:r>
              <a:rPr lang="fr-FR" dirty="0" smtClean="0"/>
              <a:t>: </a:t>
            </a:r>
            <a:r>
              <a:rPr lang="fr-FR" dirty="0" err="1" smtClean="0"/>
              <a:t>Eplane</a:t>
            </a:r>
            <a:r>
              <a:rPr lang="fr-FR" dirty="0" smtClean="0"/>
              <a:t> (</a:t>
            </a:r>
            <a:r>
              <a:rPr lang="fr-FR" dirty="0" err="1" smtClean="0"/>
              <a:t>az</a:t>
            </a:r>
            <a:r>
              <a:rPr lang="fr-FR" dirty="0" smtClean="0"/>
              <a:t>) et </a:t>
            </a:r>
            <a:r>
              <a:rPr lang="fr-FR" dirty="0" err="1" smtClean="0"/>
              <a:t>Hplane</a:t>
            </a:r>
            <a:r>
              <a:rPr lang="fr-FR" dirty="0" smtClean="0"/>
              <a:t> (el)</a:t>
            </a:r>
          </a:p>
          <a:p>
            <a:r>
              <a:rPr lang="fr-FR" dirty="0" smtClean="0"/>
              <a:t>Niveau Cross élévation ≥ -15dB à 5 GHz</a:t>
            </a:r>
            <a:endParaRPr lang="fr-FR" dirty="0"/>
          </a:p>
        </p:txBody>
      </p:sp>
      <p:pic>
        <p:nvPicPr>
          <p:cNvPr id="4" name="Image 3"/>
          <p:cNvPicPr>
            <a:picLocks noChangeAspect="1"/>
          </p:cNvPicPr>
          <p:nvPr/>
        </p:nvPicPr>
        <p:blipFill>
          <a:blip r:embed="rId6"/>
          <a:stretch>
            <a:fillRect/>
          </a:stretch>
        </p:blipFill>
        <p:spPr>
          <a:xfrm>
            <a:off x="0" y="3512457"/>
            <a:ext cx="5760322" cy="3345543"/>
          </a:xfrm>
          <a:prstGeom prst="rect">
            <a:avLst/>
          </a:prstGeom>
        </p:spPr>
      </p:pic>
      <p:sp>
        <p:nvSpPr>
          <p:cNvPr id="18" name="ZoneTexte 17"/>
          <p:cNvSpPr txBox="1"/>
          <p:nvPr/>
        </p:nvSpPr>
        <p:spPr>
          <a:xfrm>
            <a:off x="6865257" y="2590260"/>
            <a:ext cx="5138057" cy="646331"/>
          </a:xfrm>
          <a:prstGeom prst="rect">
            <a:avLst/>
          </a:prstGeom>
          <a:noFill/>
        </p:spPr>
        <p:txBody>
          <a:bodyPr wrap="square" rtlCol="0">
            <a:spAutoFit/>
          </a:bodyPr>
          <a:lstStyle/>
          <a:p>
            <a:r>
              <a:rPr lang="fr-FR" b="1" dirty="0" smtClean="0"/>
              <a:t>Gain Co &amp; Cross</a:t>
            </a:r>
            <a:r>
              <a:rPr lang="fr-FR" dirty="0" smtClean="0"/>
              <a:t> </a:t>
            </a:r>
            <a:r>
              <a:rPr lang="fr-FR" b="1" dirty="0" smtClean="0"/>
              <a:t>polar V </a:t>
            </a:r>
            <a:r>
              <a:rPr lang="fr-FR" dirty="0" smtClean="0"/>
              <a:t>: </a:t>
            </a:r>
            <a:r>
              <a:rPr lang="fr-FR" dirty="0" err="1" smtClean="0"/>
              <a:t>Eplane</a:t>
            </a:r>
            <a:r>
              <a:rPr lang="fr-FR" dirty="0" smtClean="0"/>
              <a:t> (el) et </a:t>
            </a:r>
            <a:r>
              <a:rPr lang="fr-FR" dirty="0" err="1" smtClean="0"/>
              <a:t>Hplane</a:t>
            </a:r>
            <a:r>
              <a:rPr lang="fr-FR" dirty="0" smtClean="0"/>
              <a:t> (</a:t>
            </a:r>
            <a:r>
              <a:rPr lang="fr-FR" dirty="0" err="1" smtClean="0"/>
              <a:t>az</a:t>
            </a:r>
            <a:r>
              <a:rPr lang="fr-FR" dirty="0" smtClean="0"/>
              <a:t>)</a:t>
            </a:r>
          </a:p>
          <a:p>
            <a:r>
              <a:rPr lang="fr-FR" dirty="0"/>
              <a:t>Cross </a:t>
            </a:r>
            <a:r>
              <a:rPr lang="fr-FR" dirty="0" smtClean="0"/>
              <a:t>azimut </a:t>
            </a:r>
            <a:r>
              <a:rPr lang="fr-FR" dirty="0"/>
              <a:t>≥ -15dB à 5</a:t>
            </a:r>
            <a:r>
              <a:rPr lang="fr-FR" dirty="0" smtClean="0"/>
              <a:t> GHz</a:t>
            </a:r>
            <a:endParaRPr lang="fr-FR" dirty="0"/>
          </a:p>
        </p:txBody>
      </p:sp>
      <p:pic>
        <p:nvPicPr>
          <p:cNvPr id="7" name="Image 6"/>
          <p:cNvPicPr>
            <a:picLocks noChangeAspect="1"/>
          </p:cNvPicPr>
          <p:nvPr/>
        </p:nvPicPr>
        <p:blipFill>
          <a:blip r:embed="rId7"/>
          <a:stretch>
            <a:fillRect/>
          </a:stretch>
        </p:blipFill>
        <p:spPr>
          <a:xfrm>
            <a:off x="6424781" y="3512457"/>
            <a:ext cx="5760189" cy="3345466"/>
          </a:xfrm>
          <a:prstGeom prst="rect">
            <a:avLst/>
          </a:prstGeom>
        </p:spPr>
      </p:pic>
    </p:spTree>
    <p:extLst>
      <p:ext uri="{BB962C8B-B14F-4D97-AF65-F5344CB8AC3E}">
        <p14:creationId xmlns:p14="http://schemas.microsoft.com/office/powerpoint/2010/main" val="5817290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047BFA19-D45E-416B-A404-7AF2F3F270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 xmlns:a16="http://schemas.microsoft.com/office/drawing/2014/main" id="{8E0105E7-23DB-4CF2-8258-FF47C762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 xmlns:a16="http://schemas.microsoft.com/office/drawing/2014/main" id="{9B3A0B11-EDE3-4E62-AC52-762D098B73FF}"/>
              </a:ext>
            </a:extLst>
          </p:cNvPr>
          <p:cNvSpPr>
            <a:spLocks noGrp="1"/>
          </p:cNvSpPr>
          <p:nvPr>
            <p:ph type="title"/>
          </p:nvPr>
        </p:nvSpPr>
        <p:spPr>
          <a:xfrm>
            <a:off x="1115568" y="548640"/>
            <a:ext cx="10168128" cy="1179576"/>
          </a:xfrm>
        </p:spPr>
        <p:txBody>
          <a:bodyPr>
            <a:normAutofit/>
          </a:bodyPr>
          <a:lstStyle/>
          <a:p>
            <a:r>
              <a:rPr lang="fr-FR" sz="4000" dirty="0" smtClean="0">
                <a:cs typeface="Calibri Light"/>
              </a:rPr>
              <a:t>Vivaldi couplage dual polar</a:t>
            </a:r>
            <a:endParaRPr lang="fr-FR" dirty="0"/>
          </a:p>
        </p:txBody>
      </p:sp>
      <p:sp>
        <p:nvSpPr>
          <p:cNvPr id="14" name="Rectangle 13">
            <a:extLst>
              <a:ext uri="{FF2B5EF4-FFF2-40B4-BE49-F238E27FC236}">
                <a16:creationId xmlns="" xmlns:a16="http://schemas.microsoft.com/office/drawing/2014/main" id="{074B4F7D-14B2-478B-8BF5-01E4E0C5D2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3" name="Image 6">
            <a:extLst>
              <a:ext uri="{FF2B5EF4-FFF2-40B4-BE49-F238E27FC236}">
                <a16:creationId xmlns="" xmlns:a16="http://schemas.microsoft.com/office/drawing/2014/main" id="{8BA57E5A-CFCE-4CC8-B2F7-8CFB019D4C02}"/>
              </a:ext>
            </a:extLst>
          </p:cNvPr>
          <p:cNvPicPr>
            <a:picLocks noChangeAspect="1"/>
          </p:cNvPicPr>
          <p:nvPr/>
        </p:nvPicPr>
        <p:blipFill rotWithShape="1">
          <a:blip r:embed="rId3"/>
          <a:srcRect t="29530" r="-671" b="28734"/>
          <a:stretch/>
        </p:blipFill>
        <p:spPr>
          <a:xfrm>
            <a:off x="10034490" y="11879"/>
            <a:ext cx="2157510" cy="894457"/>
          </a:xfrm>
          <a:prstGeom prst="rect">
            <a:avLst/>
          </a:prstGeom>
        </p:spPr>
      </p:pic>
      <p:sp>
        <p:nvSpPr>
          <p:cNvPr id="15" name="ZoneTexte 14"/>
          <p:cNvSpPr txBox="1"/>
          <p:nvPr/>
        </p:nvSpPr>
        <p:spPr>
          <a:xfrm>
            <a:off x="48944" y="2086776"/>
            <a:ext cx="6499340" cy="369332"/>
          </a:xfrm>
          <a:prstGeom prst="rect">
            <a:avLst/>
          </a:prstGeom>
          <a:noFill/>
        </p:spPr>
        <p:txBody>
          <a:bodyPr wrap="square" rtlCol="0">
            <a:spAutoFit/>
          </a:bodyPr>
          <a:lstStyle/>
          <a:p>
            <a:r>
              <a:rPr lang="fr-FR" b="1" dirty="0" smtClean="0">
                <a:cs typeface="Calibri" panose="020F0502020204030204"/>
              </a:rPr>
              <a:t>Vivaldi couplage : double polar</a:t>
            </a:r>
            <a:endParaRPr lang="fr-FR" dirty="0" smtClean="0">
              <a:cs typeface="Calibri" panose="020F0502020204030204"/>
            </a:endParaRPr>
          </a:p>
        </p:txBody>
      </p:sp>
      <p:pic>
        <p:nvPicPr>
          <p:cNvPr id="17" name="Picture 2" descr="https://www.ietr.fr/sites/www.ietr.fr/files/styles/max_2600x2600/public/medias/images/logo_rouge_noir_1450x451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2984" y="85640"/>
            <a:ext cx="1755112" cy="545900"/>
          </a:xfrm>
          <a:prstGeom prst="rect">
            <a:avLst/>
          </a:prstGeom>
          <a:noFill/>
          <a:extLst>
            <a:ext uri="{909E8E84-426E-40DD-AFC4-6F175D3DCCD1}">
              <a14:hiddenFill xmlns:a14="http://schemas.microsoft.com/office/drawing/2010/main">
                <a:solidFill>
                  <a:srgbClr val="FFFFFF"/>
                </a:solidFill>
              </a14:hiddenFill>
            </a:ext>
          </a:extLst>
        </p:spPr>
      </p:pic>
      <p:pic>
        <p:nvPicPr>
          <p:cNvPr id="31" name="Image 30"/>
          <p:cNvPicPr>
            <a:picLocks noChangeAspect="1"/>
          </p:cNvPicPr>
          <p:nvPr/>
        </p:nvPicPr>
        <p:blipFill rotWithShape="1">
          <a:blip r:embed="rId5"/>
          <a:srcRect b="650"/>
          <a:stretch/>
        </p:blipFill>
        <p:spPr>
          <a:xfrm>
            <a:off x="9878096" y="85640"/>
            <a:ext cx="2278079" cy="2120507"/>
          </a:xfrm>
          <a:prstGeom prst="rect">
            <a:avLst/>
          </a:prstGeom>
        </p:spPr>
      </p:pic>
      <p:sp>
        <p:nvSpPr>
          <p:cNvPr id="3" name="ZoneTexte 2"/>
          <p:cNvSpPr txBox="1"/>
          <p:nvPr/>
        </p:nvSpPr>
        <p:spPr>
          <a:xfrm>
            <a:off x="48944" y="2590260"/>
            <a:ext cx="5045570" cy="646331"/>
          </a:xfrm>
          <a:prstGeom prst="rect">
            <a:avLst/>
          </a:prstGeom>
          <a:noFill/>
        </p:spPr>
        <p:txBody>
          <a:bodyPr wrap="square" rtlCol="0">
            <a:spAutoFit/>
          </a:bodyPr>
          <a:lstStyle/>
          <a:p>
            <a:r>
              <a:rPr lang="fr-FR" b="1" dirty="0" smtClean="0"/>
              <a:t>Ouverture polar H </a:t>
            </a:r>
            <a:r>
              <a:rPr lang="fr-FR" dirty="0" smtClean="0"/>
              <a:t>:</a:t>
            </a:r>
          </a:p>
          <a:p>
            <a:r>
              <a:rPr lang="fr-FR" dirty="0" smtClean="0"/>
              <a:t>Similaire à antenne seule.</a:t>
            </a:r>
            <a:endParaRPr lang="fr-FR" dirty="0"/>
          </a:p>
        </p:txBody>
      </p:sp>
      <p:pic>
        <p:nvPicPr>
          <p:cNvPr id="5" name="Image 4"/>
          <p:cNvPicPr>
            <a:picLocks noChangeAspect="1"/>
          </p:cNvPicPr>
          <p:nvPr/>
        </p:nvPicPr>
        <p:blipFill>
          <a:blip r:embed="rId6"/>
          <a:stretch>
            <a:fillRect/>
          </a:stretch>
        </p:blipFill>
        <p:spPr>
          <a:xfrm>
            <a:off x="45896" y="3405742"/>
            <a:ext cx="5944061" cy="3452257"/>
          </a:xfrm>
          <a:prstGeom prst="rect">
            <a:avLst/>
          </a:prstGeom>
        </p:spPr>
      </p:pic>
      <p:sp>
        <p:nvSpPr>
          <p:cNvPr id="16" name="ZoneTexte 15"/>
          <p:cNvSpPr txBox="1"/>
          <p:nvPr/>
        </p:nvSpPr>
        <p:spPr>
          <a:xfrm>
            <a:off x="6548284" y="2595033"/>
            <a:ext cx="3045659" cy="369332"/>
          </a:xfrm>
          <a:prstGeom prst="rect">
            <a:avLst/>
          </a:prstGeom>
          <a:noFill/>
        </p:spPr>
        <p:txBody>
          <a:bodyPr wrap="square" rtlCol="0">
            <a:spAutoFit/>
          </a:bodyPr>
          <a:lstStyle/>
          <a:p>
            <a:r>
              <a:rPr lang="fr-FR" b="1" dirty="0" smtClean="0"/>
              <a:t>Ouverture polar V </a:t>
            </a:r>
            <a:r>
              <a:rPr lang="fr-FR" dirty="0" smtClean="0"/>
              <a:t>:</a:t>
            </a:r>
            <a:r>
              <a:rPr lang="fr-FR" dirty="0"/>
              <a:t> </a:t>
            </a:r>
            <a:r>
              <a:rPr lang="fr-FR" dirty="0" smtClean="0"/>
              <a:t>idem</a:t>
            </a:r>
            <a:endParaRPr lang="fr-FR" dirty="0"/>
          </a:p>
        </p:txBody>
      </p:sp>
      <p:pic>
        <p:nvPicPr>
          <p:cNvPr id="6" name="Image 5"/>
          <p:cNvPicPr>
            <a:picLocks noChangeAspect="1"/>
          </p:cNvPicPr>
          <p:nvPr/>
        </p:nvPicPr>
        <p:blipFill>
          <a:blip r:embed="rId7"/>
          <a:stretch>
            <a:fillRect/>
          </a:stretch>
        </p:blipFill>
        <p:spPr>
          <a:xfrm>
            <a:off x="6212114" y="3405742"/>
            <a:ext cx="5944061" cy="3452257"/>
          </a:xfrm>
          <a:prstGeom prst="rect">
            <a:avLst/>
          </a:prstGeom>
        </p:spPr>
      </p:pic>
    </p:spTree>
    <p:extLst>
      <p:ext uri="{BB962C8B-B14F-4D97-AF65-F5344CB8AC3E}">
        <p14:creationId xmlns:p14="http://schemas.microsoft.com/office/powerpoint/2010/main" val="37088522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047BFA19-D45E-416B-A404-7AF2F3F270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 xmlns:a16="http://schemas.microsoft.com/office/drawing/2014/main" id="{8E0105E7-23DB-4CF2-8258-FF47C762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 xmlns:a16="http://schemas.microsoft.com/office/drawing/2014/main" id="{9B3A0B11-EDE3-4E62-AC52-762D098B73FF}"/>
              </a:ext>
            </a:extLst>
          </p:cNvPr>
          <p:cNvSpPr>
            <a:spLocks noGrp="1"/>
          </p:cNvSpPr>
          <p:nvPr>
            <p:ph type="title"/>
          </p:nvPr>
        </p:nvSpPr>
        <p:spPr>
          <a:xfrm>
            <a:off x="1115568" y="548640"/>
            <a:ext cx="10168128" cy="1179576"/>
          </a:xfrm>
        </p:spPr>
        <p:txBody>
          <a:bodyPr>
            <a:normAutofit/>
          </a:bodyPr>
          <a:lstStyle/>
          <a:p>
            <a:r>
              <a:rPr lang="fr-FR" sz="4000" dirty="0" smtClean="0">
                <a:cs typeface="Calibri Light"/>
              </a:rPr>
              <a:t>Vivaldi couplage dual polar</a:t>
            </a:r>
            <a:endParaRPr lang="fr-FR" dirty="0"/>
          </a:p>
        </p:txBody>
      </p:sp>
      <p:sp>
        <p:nvSpPr>
          <p:cNvPr id="14" name="Rectangle 13">
            <a:extLst>
              <a:ext uri="{FF2B5EF4-FFF2-40B4-BE49-F238E27FC236}">
                <a16:creationId xmlns="" xmlns:a16="http://schemas.microsoft.com/office/drawing/2014/main" id="{074B4F7D-14B2-478B-8BF5-01E4E0C5D2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3" name="Image 6">
            <a:extLst>
              <a:ext uri="{FF2B5EF4-FFF2-40B4-BE49-F238E27FC236}">
                <a16:creationId xmlns="" xmlns:a16="http://schemas.microsoft.com/office/drawing/2014/main" id="{8BA57E5A-CFCE-4CC8-B2F7-8CFB019D4C02}"/>
              </a:ext>
            </a:extLst>
          </p:cNvPr>
          <p:cNvPicPr>
            <a:picLocks noChangeAspect="1"/>
          </p:cNvPicPr>
          <p:nvPr/>
        </p:nvPicPr>
        <p:blipFill rotWithShape="1">
          <a:blip r:embed="rId3"/>
          <a:srcRect t="29530" r="-671" b="28734"/>
          <a:stretch/>
        </p:blipFill>
        <p:spPr>
          <a:xfrm>
            <a:off x="10034490" y="11879"/>
            <a:ext cx="2157510" cy="894457"/>
          </a:xfrm>
          <a:prstGeom prst="rect">
            <a:avLst/>
          </a:prstGeom>
        </p:spPr>
      </p:pic>
      <p:sp>
        <p:nvSpPr>
          <p:cNvPr id="15" name="ZoneTexte 14"/>
          <p:cNvSpPr txBox="1"/>
          <p:nvPr/>
        </p:nvSpPr>
        <p:spPr>
          <a:xfrm>
            <a:off x="48944" y="2086776"/>
            <a:ext cx="6499340" cy="369332"/>
          </a:xfrm>
          <a:prstGeom prst="rect">
            <a:avLst/>
          </a:prstGeom>
          <a:noFill/>
        </p:spPr>
        <p:txBody>
          <a:bodyPr wrap="square" rtlCol="0">
            <a:spAutoFit/>
          </a:bodyPr>
          <a:lstStyle/>
          <a:p>
            <a:r>
              <a:rPr lang="fr-FR" b="1" dirty="0" smtClean="0">
                <a:cs typeface="Calibri" panose="020F0502020204030204"/>
              </a:rPr>
              <a:t>Vivaldi couplage : </a:t>
            </a:r>
            <a:r>
              <a:rPr lang="fr-FR" b="1" dirty="0">
                <a:cs typeface="Calibri" panose="020F0502020204030204"/>
              </a:rPr>
              <a:t>homothétie &amp; </a:t>
            </a:r>
            <a:r>
              <a:rPr lang="fr-FR" b="1" dirty="0" err="1">
                <a:cs typeface="Calibri" panose="020F0502020204030204"/>
              </a:rPr>
              <a:t>optim</a:t>
            </a:r>
            <a:endParaRPr lang="fr-FR" dirty="0">
              <a:cs typeface="Calibri" panose="020F0502020204030204"/>
            </a:endParaRPr>
          </a:p>
        </p:txBody>
      </p:sp>
      <p:pic>
        <p:nvPicPr>
          <p:cNvPr id="16" name="Picture 2" descr="https://www.ietr.fr/sites/www.ietr.fr/files/styles/max_2600x2600/public/medias/images/logo_rouge_noir_1450x451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2984" y="85640"/>
            <a:ext cx="1755112" cy="545900"/>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6"/>
          <p:cNvSpPr txBox="1"/>
          <p:nvPr/>
        </p:nvSpPr>
        <p:spPr>
          <a:xfrm>
            <a:off x="0" y="2581259"/>
            <a:ext cx="4107543" cy="646331"/>
          </a:xfrm>
          <a:prstGeom prst="rect">
            <a:avLst/>
          </a:prstGeom>
          <a:noFill/>
        </p:spPr>
        <p:txBody>
          <a:bodyPr wrap="square" rtlCol="0">
            <a:spAutoFit/>
          </a:bodyPr>
          <a:lstStyle/>
          <a:p>
            <a:r>
              <a:rPr lang="fr-FR" b="1" dirty="0" smtClean="0"/>
              <a:t>Rayonnement</a:t>
            </a:r>
            <a:r>
              <a:rPr lang="fr-FR" dirty="0" smtClean="0"/>
              <a:t> </a:t>
            </a:r>
            <a:r>
              <a:rPr lang="fr-FR" b="1" dirty="0" smtClean="0"/>
              <a:t>polar H </a:t>
            </a:r>
            <a:r>
              <a:rPr lang="fr-FR" dirty="0" smtClean="0"/>
              <a:t>(azimut) :</a:t>
            </a:r>
          </a:p>
          <a:p>
            <a:r>
              <a:rPr lang="fr-FR" dirty="0" smtClean="0"/>
              <a:t>Cross polar faible. </a:t>
            </a:r>
            <a:endParaRPr lang="fr-FR" dirty="0"/>
          </a:p>
        </p:txBody>
      </p:sp>
      <p:sp>
        <p:nvSpPr>
          <p:cNvPr id="5" name="ZoneTexte 4"/>
          <p:cNvSpPr txBox="1"/>
          <p:nvPr/>
        </p:nvSpPr>
        <p:spPr>
          <a:xfrm>
            <a:off x="945317" y="3320158"/>
            <a:ext cx="1752323" cy="369332"/>
          </a:xfrm>
          <a:prstGeom prst="rect">
            <a:avLst/>
          </a:prstGeom>
          <a:noFill/>
        </p:spPr>
        <p:txBody>
          <a:bodyPr wrap="square" rtlCol="0">
            <a:spAutoFit/>
          </a:bodyPr>
          <a:lstStyle/>
          <a:p>
            <a:r>
              <a:rPr lang="fr-FR" dirty="0"/>
              <a:t>1</a:t>
            </a:r>
            <a:r>
              <a:rPr lang="fr-FR" dirty="0" smtClean="0"/>
              <a:t> GHz : </a:t>
            </a:r>
            <a:endParaRPr lang="fr-FR" dirty="0"/>
          </a:p>
        </p:txBody>
      </p:sp>
      <p:sp>
        <p:nvSpPr>
          <p:cNvPr id="21" name="ZoneTexte 20"/>
          <p:cNvSpPr txBox="1"/>
          <p:nvPr/>
        </p:nvSpPr>
        <p:spPr>
          <a:xfrm>
            <a:off x="4776262" y="3227590"/>
            <a:ext cx="1752323" cy="369332"/>
          </a:xfrm>
          <a:prstGeom prst="rect">
            <a:avLst/>
          </a:prstGeom>
          <a:noFill/>
        </p:spPr>
        <p:txBody>
          <a:bodyPr wrap="square" rtlCol="0">
            <a:spAutoFit/>
          </a:bodyPr>
          <a:lstStyle/>
          <a:p>
            <a:r>
              <a:rPr lang="fr-FR" dirty="0" smtClean="0"/>
              <a:t>3 GHz : directif !</a:t>
            </a:r>
            <a:endParaRPr lang="fr-FR" dirty="0"/>
          </a:p>
        </p:txBody>
      </p:sp>
      <p:sp>
        <p:nvSpPr>
          <p:cNvPr id="24" name="ZoneTexte 23"/>
          <p:cNvSpPr txBox="1"/>
          <p:nvPr/>
        </p:nvSpPr>
        <p:spPr>
          <a:xfrm>
            <a:off x="8544924" y="3181658"/>
            <a:ext cx="2666344" cy="369332"/>
          </a:xfrm>
          <a:prstGeom prst="rect">
            <a:avLst/>
          </a:prstGeom>
          <a:noFill/>
        </p:spPr>
        <p:txBody>
          <a:bodyPr wrap="square" rtlCol="0">
            <a:spAutoFit/>
          </a:bodyPr>
          <a:lstStyle/>
          <a:p>
            <a:r>
              <a:rPr lang="fr-FR" dirty="0"/>
              <a:t>6</a:t>
            </a:r>
            <a:r>
              <a:rPr lang="fr-FR" dirty="0" smtClean="0"/>
              <a:t> GHz : large ; dépointé</a:t>
            </a:r>
          </a:p>
        </p:txBody>
      </p:sp>
      <p:pic>
        <p:nvPicPr>
          <p:cNvPr id="19" name="Image 18"/>
          <p:cNvPicPr>
            <a:picLocks noChangeAspect="1"/>
          </p:cNvPicPr>
          <p:nvPr/>
        </p:nvPicPr>
        <p:blipFill rotWithShape="1">
          <a:blip r:embed="rId5"/>
          <a:srcRect b="650"/>
          <a:stretch/>
        </p:blipFill>
        <p:spPr>
          <a:xfrm>
            <a:off x="9878096" y="85640"/>
            <a:ext cx="2278079" cy="2120507"/>
          </a:xfrm>
          <a:prstGeom prst="rect">
            <a:avLst/>
          </a:prstGeom>
        </p:spPr>
      </p:pic>
      <p:pic>
        <p:nvPicPr>
          <p:cNvPr id="3" name="Image 2"/>
          <p:cNvPicPr>
            <a:picLocks noChangeAspect="1"/>
          </p:cNvPicPr>
          <p:nvPr/>
        </p:nvPicPr>
        <p:blipFill>
          <a:blip r:embed="rId6"/>
          <a:stretch>
            <a:fillRect/>
          </a:stretch>
        </p:blipFill>
        <p:spPr>
          <a:xfrm>
            <a:off x="0" y="3776927"/>
            <a:ext cx="3161576" cy="3081073"/>
          </a:xfrm>
          <a:prstGeom prst="rect">
            <a:avLst/>
          </a:prstGeom>
        </p:spPr>
      </p:pic>
      <p:pic>
        <p:nvPicPr>
          <p:cNvPr id="6" name="Image 5"/>
          <p:cNvPicPr>
            <a:picLocks noChangeAspect="1"/>
          </p:cNvPicPr>
          <p:nvPr/>
        </p:nvPicPr>
        <p:blipFill>
          <a:blip r:embed="rId7"/>
          <a:stretch>
            <a:fillRect/>
          </a:stretch>
        </p:blipFill>
        <p:spPr>
          <a:xfrm>
            <a:off x="4115530" y="3738973"/>
            <a:ext cx="3073789" cy="3081073"/>
          </a:xfrm>
          <a:prstGeom prst="rect">
            <a:avLst/>
          </a:prstGeom>
        </p:spPr>
      </p:pic>
      <p:pic>
        <p:nvPicPr>
          <p:cNvPr id="7" name="Image 6"/>
          <p:cNvPicPr>
            <a:picLocks noChangeAspect="1"/>
          </p:cNvPicPr>
          <p:nvPr/>
        </p:nvPicPr>
        <p:blipFill>
          <a:blip r:embed="rId8"/>
          <a:stretch>
            <a:fillRect/>
          </a:stretch>
        </p:blipFill>
        <p:spPr>
          <a:xfrm>
            <a:off x="8235558" y="3822405"/>
            <a:ext cx="2979768" cy="3035595"/>
          </a:xfrm>
          <a:prstGeom prst="rect">
            <a:avLst/>
          </a:prstGeom>
        </p:spPr>
      </p:pic>
    </p:spTree>
    <p:extLst>
      <p:ext uri="{BB962C8B-B14F-4D97-AF65-F5344CB8AC3E}">
        <p14:creationId xmlns:p14="http://schemas.microsoft.com/office/powerpoint/2010/main" val="36763901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047BFA19-D45E-416B-A404-7AF2F3F270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 xmlns:a16="http://schemas.microsoft.com/office/drawing/2014/main" id="{8E0105E7-23DB-4CF2-8258-FF47C762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 xmlns:a16="http://schemas.microsoft.com/office/drawing/2014/main" id="{9B3A0B11-EDE3-4E62-AC52-762D098B73FF}"/>
              </a:ext>
            </a:extLst>
          </p:cNvPr>
          <p:cNvSpPr>
            <a:spLocks noGrp="1"/>
          </p:cNvSpPr>
          <p:nvPr>
            <p:ph type="title"/>
          </p:nvPr>
        </p:nvSpPr>
        <p:spPr>
          <a:xfrm>
            <a:off x="1115568" y="548640"/>
            <a:ext cx="10168128" cy="1179576"/>
          </a:xfrm>
        </p:spPr>
        <p:txBody>
          <a:bodyPr>
            <a:normAutofit/>
          </a:bodyPr>
          <a:lstStyle/>
          <a:p>
            <a:r>
              <a:rPr lang="fr-FR" sz="4000" dirty="0" smtClean="0">
                <a:cs typeface="Calibri Light"/>
              </a:rPr>
              <a:t>Vivaldi couplage dual polar</a:t>
            </a:r>
            <a:endParaRPr lang="fr-FR" dirty="0"/>
          </a:p>
        </p:txBody>
      </p:sp>
      <p:sp>
        <p:nvSpPr>
          <p:cNvPr id="14" name="Rectangle 13">
            <a:extLst>
              <a:ext uri="{FF2B5EF4-FFF2-40B4-BE49-F238E27FC236}">
                <a16:creationId xmlns="" xmlns:a16="http://schemas.microsoft.com/office/drawing/2014/main" id="{074B4F7D-14B2-478B-8BF5-01E4E0C5D2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3" name="Image 6">
            <a:extLst>
              <a:ext uri="{FF2B5EF4-FFF2-40B4-BE49-F238E27FC236}">
                <a16:creationId xmlns="" xmlns:a16="http://schemas.microsoft.com/office/drawing/2014/main" id="{8BA57E5A-CFCE-4CC8-B2F7-8CFB019D4C02}"/>
              </a:ext>
            </a:extLst>
          </p:cNvPr>
          <p:cNvPicPr>
            <a:picLocks noChangeAspect="1"/>
          </p:cNvPicPr>
          <p:nvPr/>
        </p:nvPicPr>
        <p:blipFill rotWithShape="1">
          <a:blip r:embed="rId3"/>
          <a:srcRect t="29530" r="-671" b="28734"/>
          <a:stretch/>
        </p:blipFill>
        <p:spPr>
          <a:xfrm>
            <a:off x="10034490" y="11879"/>
            <a:ext cx="2157510" cy="894457"/>
          </a:xfrm>
          <a:prstGeom prst="rect">
            <a:avLst/>
          </a:prstGeom>
        </p:spPr>
      </p:pic>
      <p:sp>
        <p:nvSpPr>
          <p:cNvPr id="15" name="ZoneTexte 14"/>
          <p:cNvSpPr txBox="1"/>
          <p:nvPr/>
        </p:nvSpPr>
        <p:spPr>
          <a:xfrm>
            <a:off x="48944" y="2086776"/>
            <a:ext cx="6499340" cy="369332"/>
          </a:xfrm>
          <a:prstGeom prst="rect">
            <a:avLst/>
          </a:prstGeom>
          <a:noFill/>
        </p:spPr>
        <p:txBody>
          <a:bodyPr wrap="square" rtlCol="0">
            <a:spAutoFit/>
          </a:bodyPr>
          <a:lstStyle/>
          <a:p>
            <a:r>
              <a:rPr lang="fr-FR" b="1" dirty="0" smtClean="0">
                <a:cs typeface="Calibri" panose="020F0502020204030204"/>
              </a:rPr>
              <a:t>Vivaldi couplage : </a:t>
            </a:r>
            <a:r>
              <a:rPr lang="fr-FR" b="1" dirty="0">
                <a:cs typeface="Calibri" panose="020F0502020204030204"/>
              </a:rPr>
              <a:t>homothétie &amp; </a:t>
            </a:r>
            <a:r>
              <a:rPr lang="fr-FR" b="1" dirty="0" err="1">
                <a:cs typeface="Calibri" panose="020F0502020204030204"/>
              </a:rPr>
              <a:t>optim</a:t>
            </a:r>
            <a:endParaRPr lang="fr-FR" dirty="0">
              <a:cs typeface="Calibri" panose="020F0502020204030204"/>
            </a:endParaRPr>
          </a:p>
        </p:txBody>
      </p:sp>
      <p:pic>
        <p:nvPicPr>
          <p:cNvPr id="16" name="Picture 2" descr="https://www.ietr.fr/sites/www.ietr.fr/files/styles/max_2600x2600/public/medias/images/logo_rouge_noir_1450x451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2984" y="85640"/>
            <a:ext cx="1755112" cy="545900"/>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6"/>
          <p:cNvSpPr txBox="1"/>
          <p:nvPr/>
        </p:nvSpPr>
        <p:spPr>
          <a:xfrm>
            <a:off x="0" y="2581259"/>
            <a:ext cx="4599709" cy="369332"/>
          </a:xfrm>
          <a:prstGeom prst="rect">
            <a:avLst/>
          </a:prstGeom>
          <a:noFill/>
        </p:spPr>
        <p:txBody>
          <a:bodyPr wrap="square" rtlCol="0">
            <a:spAutoFit/>
          </a:bodyPr>
          <a:lstStyle/>
          <a:p>
            <a:r>
              <a:rPr lang="fr-FR" b="1" dirty="0" smtClean="0"/>
              <a:t>Rayonnement</a:t>
            </a:r>
            <a:r>
              <a:rPr lang="fr-FR" dirty="0" smtClean="0"/>
              <a:t> </a:t>
            </a:r>
            <a:r>
              <a:rPr lang="fr-FR" b="1" dirty="0" smtClean="0"/>
              <a:t>polar H </a:t>
            </a:r>
            <a:r>
              <a:rPr lang="fr-FR" dirty="0" smtClean="0"/>
              <a:t>(élévation) :</a:t>
            </a:r>
            <a:endParaRPr lang="fr-FR" dirty="0"/>
          </a:p>
        </p:txBody>
      </p:sp>
      <p:sp>
        <p:nvSpPr>
          <p:cNvPr id="5" name="ZoneTexte 4"/>
          <p:cNvSpPr txBox="1"/>
          <p:nvPr/>
        </p:nvSpPr>
        <p:spPr>
          <a:xfrm>
            <a:off x="1115568" y="3395085"/>
            <a:ext cx="1752323" cy="369332"/>
          </a:xfrm>
          <a:prstGeom prst="rect">
            <a:avLst/>
          </a:prstGeom>
          <a:noFill/>
        </p:spPr>
        <p:txBody>
          <a:bodyPr wrap="square" rtlCol="0">
            <a:spAutoFit/>
          </a:bodyPr>
          <a:lstStyle/>
          <a:p>
            <a:r>
              <a:rPr lang="fr-FR" dirty="0"/>
              <a:t>1</a:t>
            </a:r>
            <a:r>
              <a:rPr lang="fr-FR" dirty="0" smtClean="0"/>
              <a:t> GHz : </a:t>
            </a:r>
            <a:endParaRPr lang="fr-FR" dirty="0"/>
          </a:p>
        </p:txBody>
      </p:sp>
      <p:sp>
        <p:nvSpPr>
          <p:cNvPr id="21" name="ZoneTexte 20"/>
          <p:cNvSpPr txBox="1"/>
          <p:nvPr/>
        </p:nvSpPr>
        <p:spPr>
          <a:xfrm>
            <a:off x="5323470" y="3294714"/>
            <a:ext cx="1752323" cy="369332"/>
          </a:xfrm>
          <a:prstGeom prst="rect">
            <a:avLst/>
          </a:prstGeom>
          <a:noFill/>
        </p:spPr>
        <p:txBody>
          <a:bodyPr wrap="square" rtlCol="0">
            <a:spAutoFit/>
          </a:bodyPr>
          <a:lstStyle/>
          <a:p>
            <a:r>
              <a:rPr lang="fr-FR" dirty="0"/>
              <a:t>3</a:t>
            </a:r>
            <a:r>
              <a:rPr lang="fr-FR" dirty="0" smtClean="0"/>
              <a:t> GHz : </a:t>
            </a:r>
            <a:endParaRPr lang="fr-FR" dirty="0"/>
          </a:p>
        </p:txBody>
      </p:sp>
      <p:sp>
        <p:nvSpPr>
          <p:cNvPr id="26" name="ZoneTexte 25"/>
          <p:cNvSpPr txBox="1"/>
          <p:nvPr/>
        </p:nvSpPr>
        <p:spPr>
          <a:xfrm>
            <a:off x="9164009" y="3118086"/>
            <a:ext cx="2294569" cy="646331"/>
          </a:xfrm>
          <a:prstGeom prst="rect">
            <a:avLst/>
          </a:prstGeom>
          <a:noFill/>
        </p:spPr>
        <p:txBody>
          <a:bodyPr wrap="square" rtlCol="0">
            <a:spAutoFit/>
          </a:bodyPr>
          <a:lstStyle/>
          <a:p>
            <a:r>
              <a:rPr lang="fr-FR" dirty="0"/>
              <a:t>6</a:t>
            </a:r>
            <a:r>
              <a:rPr lang="fr-FR" dirty="0" smtClean="0"/>
              <a:t> GHz : Cross polar élevée à l’arrière</a:t>
            </a:r>
            <a:endParaRPr lang="fr-FR" dirty="0"/>
          </a:p>
        </p:txBody>
      </p:sp>
      <p:pic>
        <p:nvPicPr>
          <p:cNvPr id="20" name="Image 19"/>
          <p:cNvPicPr>
            <a:picLocks noChangeAspect="1"/>
          </p:cNvPicPr>
          <p:nvPr/>
        </p:nvPicPr>
        <p:blipFill rotWithShape="1">
          <a:blip r:embed="rId5"/>
          <a:srcRect b="650"/>
          <a:stretch/>
        </p:blipFill>
        <p:spPr>
          <a:xfrm>
            <a:off x="9878096" y="85640"/>
            <a:ext cx="2278079" cy="2120507"/>
          </a:xfrm>
          <a:prstGeom prst="rect">
            <a:avLst/>
          </a:prstGeom>
        </p:spPr>
      </p:pic>
      <p:pic>
        <p:nvPicPr>
          <p:cNvPr id="3" name="Image 2"/>
          <p:cNvPicPr>
            <a:picLocks noChangeAspect="1"/>
          </p:cNvPicPr>
          <p:nvPr/>
        </p:nvPicPr>
        <p:blipFill>
          <a:blip r:embed="rId6"/>
          <a:stretch>
            <a:fillRect/>
          </a:stretch>
        </p:blipFill>
        <p:spPr>
          <a:xfrm>
            <a:off x="166254" y="3732016"/>
            <a:ext cx="3279721" cy="3125984"/>
          </a:xfrm>
          <a:prstGeom prst="rect">
            <a:avLst/>
          </a:prstGeom>
        </p:spPr>
      </p:pic>
      <p:pic>
        <p:nvPicPr>
          <p:cNvPr id="6" name="Image 5"/>
          <p:cNvPicPr>
            <a:picLocks noChangeAspect="1"/>
          </p:cNvPicPr>
          <p:nvPr/>
        </p:nvPicPr>
        <p:blipFill>
          <a:blip r:embed="rId7"/>
          <a:stretch>
            <a:fillRect/>
          </a:stretch>
        </p:blipFill>
        <p:spPr>
          <a:xfrm>
            <a:off x="4223212" y="3732016"/>
            <a:ext cx="3200751" cy="3093583"/>
          </a:xfrm>
          <a:prstGeom prst="rect">
            <a:avLst/>
          </a:prstGeom>
        </p:spPr>
      </p:pic>
      <p:pic>
        <p:nvPicPr>
          <p:cNvPr id="7" name="Image 6"/>
          <p:cNvPicPr>
            <a:picLocks noChangeAspect="1"/>
          </p:cNvPicPr>
          <p:nvPr/>
        </p:nvPicPr>
        <p:blipFill>
          <a:blip r:embed="rId8"/>
          <a:stretch>
            <a:fillRect/>
          </a:stretch>
        </p:blipFill>
        <p:spPr>
          <a:xfrm>
            <a:off x="8752114" y="3886217"/>
            <a:ext cx="3118361" cy="2939382"/>
          </a:xfrm>
          <a:prstGeom prst="rect">
            <a:avLst/>
          </a:prstGeom>
        </p:spPr>
      </p:pic>
    </p:spTree>
    <p:extLst>
      <p:ext uri="{BB962C8B-B14F-4D97-AF65-F5344CB8AC3E}">
        <p14:creationId xmlns:p14="http://schemas.microsoft.com/office/powerpoint/2010/main" val="25330856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047BFA19-D45E-416B-A404-7AF2F3F270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 xmlns:a16="http://schemas.microsoft.com/office/drawing/2014/main" id="{8E0105E7-23DB-4CF2-8258-FF47C762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 xmlns:a16="http://schemas.microsoft.com/office/drawing/2014/main" id="{9B3A0B11-EDE3-4E62-AC52-762D098B73FF}"/>
              </a:ext>
            </a:extLst>
          </p:cNvPr>
          <p:cNvSpPr>
            <a:spLocks noGrp="1"/>
          </p:cNvSpPr>
          <p:nvPr>
            <p:ph type="title"/>
          </p:nvPr>
        </p:nvSpPr>
        <p:spPr>
          <a:xfrm>
            <a:off x="1115568" y="548640"/>
            <a:ext cx="10168128" cy="1179576"/>
          </a:xfrm>
        </p:spPr>
        <p:txBody>
          <a:bodyPr>
            <a:normAutofit/>
          </a:bodyPr>
          <a:lstStyle/>
          <a:p>
            <a:r>
              <a:rPr lang="fr-FR" sz="4000" dirty="0" smtClean="0">
                <a:cs typeface="Calibri Light"/>
              </a:rPr>
              <a:t>Vivaldi couplage dual polar</a:t>
            </a:r>
            <a:endParaRPr lang="fr-FR" dirty="0"/>
          </a:p>
        </p:txBody>
      </p:sp>
      <p:sp>
        <p:nvSpPr>
          <p:cNvPr id="14" name="Rectangle 13">
            <a:extLst>
              <a:ext uri="{FF2B5EF4-FFF2-40B4-BE49-F238E27FC236}">
                <a16:creationId xmlns="" xmlns:a16="http://schemas.microsoft.com/office/drawing/2014/main" id="{074B4F7D-14B2-478B-8BF5-01E4E0C5D2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3" name="Image 6">
            <a:extLst>
              <a:ext uri="{FF2B5EF4-FFF2-40B4-BE49-F238E27FC236}">
                <a16:creationId xmlns="" xmlns:a16="http://schemas.microsoft.com/office/drawing/2014/main" id="{8BA57E5A-CFCE-4CC8-B2F7-8CFB019D4C02}"/>
              </a:ext>
            </a:extLst>
          </p:cNvPr>
          <p:cNvPicPr>
            <a:picLocks noChangeAspect="1"/>
          </p:cNvPicPr>
          <p:nvPr/>
        </p:nvPicPr>
        <p:blipFill rotWithShape="1">
          <a:blip r:embed="rId3"/>
          <a:srcRect t="29530" r="-671" b="28734"/>
          <a:stretch/>
        </p:blipFill>
        <p:spPr>
          <a:xfrm>
            <a:off x="10034490" y="11879"/>
            <a:ext cx="2157510" cy="894457"/>
          </a:xfrm>
          <a:prstGeom prst="rect">
            <a:avLst/>
          </a:prstGeom>
        </p:spPr>
      </p:pic>
      <p:sp>
        <p:nvSpPr>
          <p:cNvPr id="15" name="ZoneTexte 14"/>
          <p:cNvSpPr txBox="1"/>
          <p:nvPr/>
        </p:nvSpPr>
        <p:spPr>
          <a:xfrm>
            <a:off x="48944" y="2086776"/>
            <a:ext cx="6499340" cy="369332"/>
          </a:xfrm>
          <a:prstGeom prst="rect">
            <a:avLst/>
          </a:prstGeom>
          <a:noFill/>
        </p:spPr>
        <p:txBody>
          <a:bodyPr wrap="square" rtlCol="0">
            <a:spAutoFit/>
          </a:bodyPr>
          <a:lstStyle/>
          <a:p>
            <a:r>
              <a:rPr lang="fr-FR" b="1" dirty="0" smtClean="0">
                <a:cs typeface="Calibri" panose="020F0502020204030204"/>
              </a:rPr>
              <a:t>Vivaldi couplage : </a:t>
            </a:r>
            <a:r>
              <a:rPr lang="fr-FR" b="1" dirty="0">
                <a:cs typeface="Calibri" panose="020F0502020204030204"/>
              </a:rPr>
              <a:t>homothétie &amp; </a:t>
            </a:r>
            <a:r>
              <a:rPr lang="fr-FR" b="1" dirty="0" err="1">
                <a:cs typeface="Calibri" panose="020F0502020204030204"/>
              </a:rPr>
              <a:t>optim</a:t>
            </a:r>
            <a:endParaRPr lang="fr-FR" dirty="0">
              <a:cs typeface="Calibri" panose="020F0502020204030204"/>
            </a:endParaRPr>
          </a:p>
        </p:txBody>
      </p:sp>
      <p:pic>
        <p:nvPicPr>
          <p:cNvPr id="16" name="Picture 2" descr="https://www.ietr.fr/sites/www.ietr.fr/files/styles/max_2600x2600/public/medias/images/logo_rouge_noir_1450x451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2984" y="85640"/>
            <a:ext cx="1755112" cy="545900"/>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6"/>
          <p:cNvSpPr txBox="1"/>
          <p:nvPr/>
        </p:nvSpPr>
        <p:spPr>
          <a:xfrm>
            <a:off x="0" y="2581259"/>
            <a:ext cx="4107543" cy="646331"/>
          </a:xfrm>
          <a:prstGeom prst="rect">
            <a:avLst/>
          </a:prstGeom>
          <a:noFill/>
        </p:spPr>
        <p:txBody>
          <a:bodyPr wrap="square" rtlCol="0">
            <a:spAutoFit/>
          </a:bodyPr>
          <a:lstStyle/>
          <a:p>
            <a:r>
              <a:rPr lang="fr-FR" b="1" dirty="0" smtClean="0"/>
              <a:t>Rayonnement</a:t>
            </a:r>
            <a:r>
              <a:rPr lang="fr-FR" dirty="0" smtClean="0"/>
              <a:t> </a:t>
            </a:r>
            <a:r>
              <a:rPr lang="fr-FR" b="1" dirty="0" smtClean="0"/>
              <a:t>polar V </a:t>
            </a:r>
            <a:r>
              <a:rPr lang="fr-FR" dirty="0" smtClean="0"/>
              <a:t>(azimut) :</a:t>
            </a:r>
          </a:p>
          <a:p>
            <a:r>
              <a:rPr lang="fr-FR" dirty="0" smtClean="0"/>
              <a:t>Cross polar faible. </a:t>
            </a:r>
            <a:endParaRPr lang="fr-FR" dirty="0"/>
          </a:p>
        </p:txBody>
      </p:sp>
      <p:sp>
        <p:nvSpPr>
          <p:cNvPr id="5" name="ZoneTexte 4"/>
          <p:cNvSpPr txBox="1"/>
          <p:nvPr/>
        </p:nvSpPr>
        <p:spPr>
          <a:xfrm>
            <a:off x="945317" y="3320158"/>
            <a:ext cx="1752323" cy="369332"/>
          </a:xfrm>
          <a:prstGeom prst="rect">
            <a:avLst/>
          </a:prstGeom>
          <a:noFill/>
        </p:spPr>
        <p:txBody>
          <a:bodyPr wrap="square" rtlCol="0">
            <a:spAutoFit/>
          </a:bodyPr>
          <a:lstStyle/>
          <a:p>
            <a:r>
              <a:rPr lang="fr-FR" dirty="0"/>
              <a:t>1</a:t>
            </a:r>
            <a:r>
              <a:rPr lang="fr-FR" dirty="0" smtClean="0"/>
              <a:t> GHz : </a:t>
            </a:r>
            <a:endParaRPr lang="fr-FR" dirty="0"/>
          </a:p>
        </p:txBody>
      </p:sp>
      <p:sp>
        <p:nvSpPr>
          <p:cNvPr id="21" name="ZoneTexte 20"/>
          <p:cNvSpPr txBox="1"/>
          <p:nvPr/>
        </p:nvSpPr>
        <p:spPr>
          <a:xfrm>
            <a:off x="4776262" y="3227590"/>
            <a:ext cx="1752323" cy="369332"/>
          </a:xfrm>
          <a:prstGeom prst="rect">
            <a:avLst/>
          </a:prstGeom>
          <a:noFill/>
        </p:spPr>
        <p:txBody>
          <a:bodyPr wrap="square" rtlCol="0">
            <a:spAutoFit/>
          </a:bodyPr>
          <a:lstStyle/>
          <a:p>
            <a:r>
              <a:rPr lang="fr-FR" dirty="0" smtClean="0"/>
              <a:t>3 GHz :</a:t>
            </a:r>
            <a:endParaRPr lang="fr-FR" dirty="0"/>
          </a:p>
        </p:txBody>
      </p:sp>
      <p:sp>
        <p:nvSpPr>
          <p:cNvPr id="24" name="ZoneTexte 23"/>
          <p:cNvSpPr txBox="1"/>
          <p:nvPr/>
        </p:nvSpPr>
        <p:spPr>
          <a:xfrm>
            <a:off x="8617352" y="3027542"/>
            <a:ext cx="2666344" cy="923330"/>
          </a:xfrm>
          <a:prstGeom prst="rect">
            <a:avLst/>
          </a:prstGeom>
          <a:noFill/>
        </p:spPr>
        <p:txBody>
          <a:bodyPr wrap="square" rtlCol="0">
            <a:spAutoFit/>
          </a:bodyPr>
          <a:lstStyle/>
          <a:p>
            <a:r>
              <a:rPr lang="fr-FR" dirty="0"/>
              <a:t>6</a:t>
            </a:r>
            <a:r>
              <a:rPr lang="fr-FR" dirty="0" smtClean="0"/>
              <a:t> GHz : Cross </a:t>
            </a:r>
            <a:r>
              <a:rPr lang="fr-FR" dirty="0"/>
              <a:t>polar élevée à l’arrière</a:t>
            </a:r>
          </a:p>
          <a:p>
            <a:endParaRPr lang="fr-FR" dirty="0" smtClean="0"/>
          </a:p>
        </p:txBody>
      </p:sp>
      <p:pic>
        <p:nvPicPr>
          <p:cNvPr id="19" name="Image 18"/>
          <p:cNvPicPr>
            <a:picLocks noChangeAspect="1"/>
          </p:cNvPicPr>
          <p:nvPr/>
        </p:nvPicPr>
        <p:blipFill rotWithShape="1">
          <a:blip r:embed="rId5"/>
          <a:srcRect b="650"/>
          <a:stretch/>
        </p:blipFill>
        <p:spPr>
          <a:xfrm>
            <a:off x="9878096" y="85640"/>
            <a:ext cx="2278079" cy="2120507"/>
          </a:xfrm>
          <a:prstGeom prst="rect">
            <a:avLst/>
          </a:prstGeom>
        </p:spPr>
      </p:pic>
      <p:pic>
        <p:nvPicPr>
          <p:cNvPr id="4" name="Image 3"/>
          <p:cNvPicPr>
            <a:picLocks noChangeAspect="1"/>
          </p:cNvPicPr>
          <p:nvPr/>
        </p:nvPicPr>
        <p:blipFill>
          <a:blip r:embed="rId6"/>
          <a:stretch>
            <a:fillRect/>
          </a:stretch>
        </p:blipFill>
        <p:spPr>
          <a:xfrm>
            <a:off x="48944" y="3757287"/>
            <a:ext cx="3115170" cy="3100714"/>
          </a:xfrm>
          <a:prstGeom prst="rect">
            <a:avLst/>
          </a:prstGeom>
        </p:spPr>
      </p:pic>
      <p:pic>
        <p:nvPicPr>
          <p:cNvPr id="8" name="Image 7"/>
          <p:cNvPicPr>
            <a:picLocks noChangeAspect="1"/>
          </p:cNvPicPr>
          <p:nvPr/>
        </p:nvPicPr>
        <p:blipFill>
          <a:blip r:embed="rId7"/>
          <a:stretch>
            <a:fillRect/>
          </a:stretch>
        </p:blipFill>
        <p:spPr>
          <a:xfrm>
            <a:off x="3836820" y="3749844"/>
            <a:ext cx="3144551" cy="3108156"/>
          </a:xfrm>
          <a:prstGeom prst="rect">
            <a:avLst/>
          </a:prstGeom>
        </p:spPr>
      </p:pic>
      <p:pic>
        <p:nvPicPr>
          <p:cNvPr id="9" name="Image 8"/>
          <p:cNvPicPr>
            <a:picLocks noChangeAspect="1"/>
          </p:cNvPicPr>
          <p:nvPr/>
        </p:nvPicPr>
        <p:blipFill>
          <a:blip r:embed="rId8"/>
          <a:stretch>
            <a:fillRect/>
          </a:stretch>
        </p:blipFill>
        <p:spPr>
          <a:xfrm>
            <a:off x="8348749" y="3673873"/>
            <a:ext cx="3132051" cy="3184127"/>
          </a:xfrm>
          <a:prstGeom prst="rect">
            <a:avLst/>
          </a:prstGeom>
        </p:spPr>
      </p:pic>
    </p:spTree>
    <p:extLst>
      <p:ext uri="{BB962C8B-B14F-4D97-AF65-F5344CB8AC3E}">
        <p14:creationId xmlns:p14="http://schemas.microsoft.com/office/powerpoint/2010/main" val="31591247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047BFA19-D45E-416B-A404-7AF2F3F270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 xmlns:a16="http://schemas.microsoft.com/office/drawing/2014/main" id="{8E0105E7-23DB-4CF2-8258-FF47C762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 xmlns:a16="http://schemas.microsoft.com/office/drawing/2014/main" id="{9B3A0B11-EDE3-4E62-AC52-762D098B73FF}"/>
              </a:ext>
            </a:extLst>
          </p:cNvPr>
          <p:cNvSpPr>
            <a:spLocks noGrp="1"/>
          </p:cNvSpPr>
          <p:nvPr>
            <p:ph type="title"/>
          </p:nvPr>
        </p:nvSpPr>
        <p:spPr>
          <a:xfrm>
            <a:off x="1115568" y="548640"/>
            <a:ext cx="10168128" cy="1179576"/>
          </a:xfrm>
        </p:spPr>
        <p:txBody>
          <a:bodyPr>
            <a:normAutofit/>
          </a:bodyPr>
          <a:lstStyle/>
          <a:p>
            <a:r>
              <a:rPr lang="fr-FR" sz="4000" dirty="0" smtClean="0">
                <a:cs typeface="Calibri Light"/>
              </a:rPr>
              <a:t>Vivaldi couplage dual polar</a:t>
            </a:r>
            <a:endParaRPr lang="fr-FR" dirty="0"/>
          </a:p>
        </p:txBody>
      </p:sp>
      <p:sp>
        <p:nvSpPr>
          <p:cNvPr id="14" name="Rectangle 13">
            <a:extLst>
              <a:ext uri="{FF2B5EF4-FFF2-40B4-BE49-F238E27FC236}">
                <a16:creationId xmlns="" xmlns:a16="http://schemas.microsoft.com/office/drawing/2014/main" id="{074B4F7D-14B2-478B-8BF5-01E4E0C5D2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3" name="Image 6">
            <a:extLst>
              <a:ext uri="{FF2B5EF4-FFF2-40B4-BE49-F238E27FC236}">
                <a16:creationId xmlns="" xmlns:a16="http://schemas.microsoft.com/office/drawing/2014/main" id="{8BA57E5A-CFCE-4CC8-B2F7-8CFB019D4C02}"/>
              </a:ext>
            </a:extLst>
          </p:cNvPr>
          <p:cNvPicPr>
            <a:picLocks noChangeAspect="1"/>
          </p:cNvPicPr>
          <p:nvPr/>
        </p:nvPicPr>
        <p:blipFill rotWithShape="1">
          <a:blip r:embed="rId3"/>
          <a:srcRect t="29530" r="-671" b="28734"/>
          <a:stretch/>
        </p:blipFill>
        <p:spPr>
          <a:xfrm>
            <a:off x="10034490" y="11879"/>
            <a:ext cx="2157510" cy="894457"/>
          </a:xfrm>
          <a:prstGeom prst="rect">
            <a:avLst/>
          </a:prstGeom>
        </p:spPr>
      </p:pic>
      <p:sp>
        <p:nvSpPr>
          <p:cNvPr id="15" name="ZoneTexte 14"/>
          <p:cNvSpPr txBox="1"/>
          <p:nvPr/>
        </p:nvSpPr>
        <p:spPr>
          <a:xfrm>
            <a:off x="48944" y="2086776"/>
            <a:ext cx="6499340" cy="369332"/>
          </a:xfrm>
          <a:prstGeom prst="rect">
            <a:avLst/>
          </a:prstGeom>
          <a:noFill/>
        </p:spPr>
        <p:txBody>
          <a:bodyPr wrap="square" rtlCol="0">
            <a:spAutoFit/>
          </a:bodyPr>
          <a:lstStyle/>
          <a:p>
            <a:r>
              <a:rPr lang="fr-FR" b="1" dirty="0" smtClean="0">
                <a:cs typeface="Calibri" panose="020F0502020204030204"/>
              </a:rPr>
              <a:t>Vivaldi couplage : </a:t>
            </a:r>
            <a:r>
              <a:rPr lang="fr-FR" b="1" dirty="0">
                <a:cs typeface="Calibri" panose="020F0502020204030204"/>
              </a:rPr>
              <a:t>homothétie &amp; </a:t>
            </a:r>
            <a:r>
              <a:rPr lang="fr-FR" b="1" dirty="0" err="1">
                <a:cs typeface="Calibri" panose="020F0502020204030204"/>
              </a:rPr>
              <a:t>optim</a:t>
            </a:r>
            <a:endParaRPr lang="fr-FR" dirty="0">
              <a:cs typeface="Calibri" panose="020F0502020204030204"/>
            </a:endParaRPr>
          </a:p>
        </p:txBody>
      </p:sp>
      <p:pic>
        <p:nvPicPr>
          <p:cNvPr id="16" name="Picture 2" descr="https://www.ietr.fr/sites/www.ietr.fr/files/styles/max_2600x2600/public/medias/images/logo_rouge_noir_1450x451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2984" y="85640"/>
            <a:ext cx="1755112" cy="545900"/>
          </a:xfrm>
          <a:prstGeom prst="rect">
            <a:avLst/>
          </a:prstGeom>
          <a:noFill/>
          <a:extLst>
            <a:ext uri="{909E8E84-426E-40DD-AFC4-6F175D3DCCD1}">
              <a14:hiddenFill xmlns:a14="http://schemas.microsoft.com/office/drawing/2010/main">
                <a:solidFill>
                  <a:srgbClr val="FFFFFF"/>
                </a:solidFill>
              </a14:hiddenFill>
            </a:ext>
          </a:extLst>
        </p:spPr>
      </p:pic>
      <p:sp>
        <p:nvSpPr>
          <p:cNvPr id="17" name="ZoneTexte 16"/>
          <p:cNvSpPr txBox="1"/>
          <p:nvPr/>
        </p:nvSpPr>
        <p:spPr>
          <a:xfrm>
            <a:off x="0" y="2581259"/>
            <a:ext cx="4599709" cy="369332"/>
          </a:xfrm>
          <a:prstGeom prst="rect">
            <a:avLst/>
          </a:prstGeom>
          <a:noFill/>
        </p:spPr>
        <p:txBody>
          <a:bodyPr wrap="square" rtlCol="0">
            <a:spAutoFit/>
          </a:bodyPr>
          <a:lstStyle/>
          <a:p>
            <a:r>
              <a:rPr lang="fr-FR" b="1" dirty="0" smtClean="0"/>
              <a:t>Rayonnement</a:t>
            </a:r>
            <a:r>
              <a:rPr lang="fr-FR" dirty="0" smtClean="0"/>
              <a:t> </a:t>
            </a:r>
            <a:r>
              <a:rPr lang="fr-FR" b="1" dirty="0" smtClean="0"/>
              <a:t>polar V </a:t>
            </a:r>
            <a:r>
              <a:rPr lang="fr-FR" dirty="0" smtClean="0"/>
              <a:t>(élévation) :</a:t>
            </a:r>
            <a:endParaRPr lang="fr-FR" dirty="0"/>
          </a:p>
        </p:txBody>
      </p:sp>
      <p:sp>
        <p:nvSpPr>
          <p:cNvPr id="5" name="ZoneTexte 4"/>
          <p:cNvSpPr txBox="1"/>
          <p:nvPr/>
        </p:nvSpPr>
        <p:spPr>
          <a:xfrm>
            <a:off x="1115568" y="3395085"/>
            <a:ext cx="1752323" cy="369332"/>
          </a:xfrm>
          <a:prstGeom prst="rect">
            <a:avLst/>
          </a:prstGeom>
          <a:noFill/>
        </p:spPr>
        <p:txBody>
          <a:bodyPr wrap="square" rtlCol="0">
            <a:spAutoFit/>
          </a:bodyPr>
          <a:lstStyle/>
          <a:p>
            <a:r>
              <a:rPr lang="fr-FR" dirty="0"/>
              <a:t>1</a:t>
            </a:r>
            <a:r>
              <a:rPr lang="fr-FR" dirty="0" smtClean="0"/>
              <a:t> GHz : </a:t>
            </a:r>
            <a:endParaRPr lang="fr-FR" dirty="0"/>
          </a:p>
        </p:txBody>
      </p:sp>
      <p:sp>
        <p:nvSpPr>
          <p:cNvPr id="21" name="ZoneTexte 20"/>
          <p:cNvSpPr txBox="1"/>
          <p:nvPr/>
        </p:nvSpPr>
        <p:spPr>
          <a:xfrm>
            <a:off x="5323470" y="3294714"/>
            <a:ext cx="1752323" cy="369332"/>
          </a:xfrm>
          <a:prstGeom prst="rect">
            <a:avLst/>
          </a:prstGeom>
          <a:noFill/>
        </p:spPr>
        <p:txBody>
          <a:bodyPr wrap="square" rtlCol="0">
            <a:spAutoFit/>
          </a:bodyPr>
          <a:lstStyle/>
          <a:p>
            <a:r>
              <a:rPr lang="fr-FR" dirty="0"/>
              <a:t>3</a:t>
            </a:r>
            <a:r>
              <a:rPr lang="fr-FR" dirty="0" smtClean="0"/>
              <a:t> GHz : </a:t>
            </a:r>
            <a:endParaRPr lang="fr-FR" dirty="0"/>
          </a:p>
        </p:txBody>
      </p:sp>
      <p:sp>
        <p:nvSpPr>
          <p:cNvPr id="26" name="ZoneTexte 25"/>
          <p:cNvSpPr txBox="1"/>
          <p:nvPr/>
        </p:nvSpPr>
        <p:spPr>
          <a:xfrm>
            <a:off x="8567356" y="3188790"/>
            <a:ext cx="3234863" cy="369332"/>
          </a:xfrm>
          <a:prstGeom prst="rect">
            <a:avLst/>
          </a:prstGeom>
          <a:noFill/>
        </p:spPr>
        <p:txBody>
          <a:bodyPr wrap="square" rtlCol="0">
            <a:spAutoFit/>
          </a:bodyPr>
          <a:lstStyle/>
          <a:p>
            <a:r>
              <a:rPr lang="fr-FR" dirty="0"/>
              <a:t>6</a:t>
            </a:r>
            <a:r>
              <a:rPr lang="fr-FR" dirty="0" smtClean="0"/>
              <a:t> GHz </a:t>
            </a:r>
            <a:r>
              <a:rPr lang="fr-FR" dirty="0"/>
              <a:t>: </a:t>
            </a:r>
            <a:r>
              <a:rPr lang="fr-FR" dirty="0" smtClean="0"/>
              <a:t>dépointage vers le bas ! </a:t>
            </a:r>
            <a:endParaRPr lang="fr-FR" dirty="0"/>
          </a:p>
        </p:txBody>
      </p:sp>
      <p:pic>
        <p:nvPicPr>
          <p:cNvPr id="20" name="Image 19"/>
          <p:cNvPicPr>
            <a:picLocks noChangeAspect="1"/>
          </p:cNvPicPr>
          <p:nvPr/>
        </p:nvPicPr>
        <p:blipFill rotWithShape="1">
          <a:blip r:embed="rId5"/>
          <a:srcRect b="650"/>
          <a:stretch/>
        </p:blipFill>
        <p:spPr>
          <a:xfrm>
            <a:off x="9878096" y="85640"/>
            <a:ext cx="2278079" cy="2120507"/>
          </a:xfrm>
          <a:prstGeom prst="rect">
            <a:avLst/>
          </a:prstGeom>
        </p:spPr>
      </p:pic>
      <p:pic>
        <p:nvPicPr>
          <p:cNvPr id="4" name="Image 3"/>
          <p:cNvPicPr>
            <a:picLocks noChangeAspect="1"/>
          </p:cNvPicPr>
          <p:nvPr/>
        </p:nvPicPr>
        <p:blipFill>
          <a:blip r:embed="rId6"/>
          <a:stretch>
            <a:fillRect/>
          </a:stretch>
        </p:blipFill>
        <p:spPr>
          <a:xfrm>
            <a:off x="48944" y="3764417"/>
            <a:ext cx="3360233" cy="3086983"/>
          </a:xfrm>
          <a:prstGeom prst="rect">
            <a:avLst/>
          </a:prstGeom>
        </p:spPr>
      </p:pic>
      <p:pic>
        <p:nvPicPr>
          <p:cNvPr id="8" name="Image 7"/>
          <p:cNvPicPr>
            <a:picLocks noChangeAspect="1"/>
          </p:cNvPicPr>
          <p:nvPr/>
        </p:nvPicPr>
        <p:blipFill>
          <a:blip r:embed="rId7"/>
          <a:stretch>
            <a:fillRect/>
          </a:stretch>
        </p:blipFill>
        <p:spPr>
          <a:xfrm>
            <a:off x="4323666" y="3688399"/>
            <a:ext cx="3296336" cy="3163001"/>
          </a:xfrm>
          <a:prstGeom prst="rect">
            <a:avLst/>
          </a:prstGeom>
        </p:spPr>
      </p:pic>
      <p:pic>
        <p:nvPicPr>
          <p:cNvPr id="9" name="Image 8"/>
          <p:cNvPicPr>
            <a:picLocks noChangeAspect="1"/>
          </p:cNvPicPr>
          <p:nvPr/>
        </p:nvPicPr>
        <p:blipFill>
          <a:blip r:embed="rId8"/>
          <a:stretch>
            <a:fillRect/>
          </a:stretch>
        </p:blipFill>
        <p:spPr>
          <a:xfrm>
            <a:off x="8449946" y="3664046"/>
            <a:ext cx="3469684" cy="3187354"/>
          </a:xfrm>
          <a:prstGeom prst="rect">
            <a:avLst/>
          </a:prstGeom>
        </p:spPr>
      </p:pic>
    </p:spTree>
    <p:extLst>
      <p:ext uri="{BB962C8B-B14F-4D97-AF65-F5344CB8AC3E}">
        <p14:creationId xmlns:p14="http://schemas.microsoft.com/office/powerpoint/2010/main" val="29128470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Freeform: Shape 20">
            <a:extLst>
              <a:ext uri="{FF2B5EF4-FFF2-40B4-BE49-F238E27FC236}">
                <a16:creationId xmlns:a16="http://schemas.microsoft.com/office/drawing/2014/main" xmlns="" id="{A3F395A2-2B64-4749-BD93-2F159C7E1F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22">
            <a:extLst>
              <a:ext uri="{FF2B5EF4-FFF2-40B4-BE49-F238E27FC236}">
                <a16:creationId xmlns:a16="http://schemas.microsoft.com/office/drawing/2014/main" xmlns="" id="{5CF0135B-EAB8-4CA0-896C-2D897ECD28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xmlns="" id="{8D67F5AB-004F-49F8-98F6-0F2341AAD5C9}"/>
              </a:ext>
            </a:extLst>
          </p:cNvPr>
          <p:cNvSpPr>
            <a:spLocks noGrp="1"/>
          </p:cNvSpPr>
          <p:nvPr>
            <p:ph type="title"/>
          </p:nvPr>
        </p:nvSpPr>
        <p:spPr>
          <a:xfrm>
            <a:off x="838200" y="253397"/>
            <a:ext cx="10515600" cy="1273233"/>
          </a:xfrm>
        </p:spPr>
        <p:txBody>
          <a:bodyPr>
            <a:normAutofit/>
          </a:bodyPr>
          <a:lstStyle/>
          <a:p>
            <a:r>
              <a:rPr lang="fr-FR" sz="4000" dirty="0">
                <a:cs typeface="Calibri Light"/>
              </a:rPr>
              <a:t>Sommaire</a:t>
            </a:r>
            <a:endParaRPr lang="fr-FR" sz="4000" dirty="0"/>
          </a:p>
        </p:txBody>
      </p:sp>
      <p:sp>
        <p:nvSpPr>
          <p:cNvPr id="3" name="Espace réservé du contenu 2">
            <a:extLst>
              <a:ext uri="{FF2B5EF4-FFF2-40B4-BE49-F238E27FC236}">
                <a16:creationId xmlns:a16="http://schemas.microsoft.com/office/drawing/2014/main" xmlns="" id="{97D4C312-C95E-43D8-84AA-72A222858EC1}"/>
              </a:ext>
            </a:extLst>
          </p:cNvPr>
          <p:cNvSpPr>
            <a:spLocks noGrp="1"/>
          </p:cNvSpPr>
          <p:nvPr>
            <p:ph idx="1"/>
          </p:nvPr>
        </p:nvSpPr>
        <p:spPr>
          <a:xfrm>
            <a:off x="838200" y="2248930"/>
            <a:ext cx="10515600" cy="4609070"/>
          </a:xfrm>
        </p:spPr>
        <p:txBody>
          <a:bodyPr vert="horz" lIns="91440" tIns="45720" rIns="91440" bIns="45720" rtlCol="0" anchor="t">
            <a:normAutofit/>
          </a:bodyPr>
          <a:lstStyle/>
          <a:p>
            <a:pPr marL="457200" indent="-457200">
              <a:buFont typeface="+mj-lt"/>
              <a:buAutoNum type="romanUcPeriod"/>
            </a:pPr>
            <a:r>
              <a:rPr lang="fr-FR" sz="2200" dirty="0" smtClean="0">
                <a:solidFill>
                  <a:schemeClr val="bg1">
                    <a:lumMod val="65000"/>
                  </a:schemeClr>
                </a:solidFill>
                <a:ea typeface="+mn-lt"/>
                <a:cs typeface="+mn-lt"/>
              </a:rPr>
              <a:t>Antenne ondulée thermoformage</a:t>
            </a:r>
          </a:p>
          <a:p>
            <a:pPr marL="914400" lvl="1" indent="-457200">
              <a:buFont typeface="+mj-lt"/>
              <a:buAutoNum type="romanUcPeriod"/>
            </a:pPr>
            <a:r>
              <a:rPr lang="fr-FR" sz="1800" dirty="0" smtClean="0">
                <a:solidFill>
                  <a:schemeClr val="bg1">
                    <a:lumMod val="65000"/>
                  </a:schemeClr>
                </a:solidFill>
                <a:ea typeface="+mn-lt"/>
                <a:cs typeface="+mn-lt"/>
              </a:rPr>
              <a:t>Mesure</a:t>
            </a:r>
          </a:p>
          <a:p>
            <a:pPr marL="457200" indent="-457200">
              <a:buAutoNum type="romanUcPeriod"/>
            </a:pPr>
            <a:r>
              <a:rPr lang="fr-FR" sz="2200" dirty="0" smtClean="0">
                <a:solidFill>
                  <a:schemeClr val="bg1">
                    <a:lumMod val="65000"/>
                  </a:schemeClr>
                </a:solidFill>
                <a:cs typeface="Calibri" panose="020F0502020204030204"/>
              </a:rPr>
              <a:t>Antenne Vivaldi couplage</a:t>
            </a:r>
          </a:p>
          <a:p>
            <a:pPr marL="914400" lvl="1" indent="-457200">
              <a:buAutoNum type="romanUcPeriod"/>
            </a:pPr>
            <a:r>
              <a:rPr lang="fr-FR" sz="1800" dirty="0" smtClean="0">
                <a:solidFill>
                  <a:schemeClr val="bg1">
                    <a:lumMod val="65000"/>
                  </a:schemeClr>
                </a:solidFill>
                <a:cs typeface="Calibri" panose="020F0502020204030204"/>
              </a:rPr>
              <a:t>Antenne homothétie </a:t>
            </a:r>
            <a:r>
              <a:rPr lang="fr-FR" sz="1800" dirty="0" err="1" smtClean="0">
                <a:solidFill>
                  <a:schemeClr val="bg1">
                    <a:lumMod val="65000"/>
                  </a:schemeClr>
                </a:solidFill>
                <a:cs typeface="Calibri" panose="020F0502020204030204"/>
              </a:rPr>
              <a:t>optim</a:t>
            </a:r>
            <a:endParaRPr lang="fr-FR" sz="1800" dirty="0" smtClean="0">
              <a:solidFill>
                <a:schemeClr val="bg1">
                  <a:lumMod val="65000"/>
                </a:schemeClr>
              </a:solidFill>
              <a:cs typeface="Calibri" panose="020F0502020204030204"/>
            </a:endParaRPr>
          </a:p>
          <a:p>
            <a:pPr marL="914400" lvl="1" indent="-457200">
              <a:buAutoNum type="romanUcPeriod"/>
            </a:pPr>
            <a:r>
              <a:rPr lang="fr-FR" sz="1800" dirty="0" smtClean="0">
                <a:solidFill>
                  <a:schemeClr val="bg1">
                    <a:lumMod val="65000"/>
                  </a:schemeClr>
                </a:solidFill>
                <a:cs typeface="Calibri" panose="020F0502020204030204"/>
              </a:rPr>
              <a:t>Double polarisation</a:t>
            </a:r>
          </a:p>
          <a:p>
            <a:pPr marL="457200" indent="-457200">
              <a:buAutoNum type="romanUcPeriod"/>
            </a:pPr>
            <a:r>
              <a:rPr lang="fr-FR" sz="2200" dirty="0" smtClean="0">
                <a:cs typeface="Calibri" panose="020F0502020204030204"/>
              </a:rPr>
              <a:t>Conclusion et perspectives</a:t>
            </a:r>
            <a:endParaRPr lang="fr-FR" sz="2200" dirty="0">
              <a:cs typeface="Calibri" panose="020F0502020204030204"/>
            </a:endParaRPr>
          </a:p>
        </p:txBody>
      </p:sp>
      <p:sp>
        <p:nvSpPr>
          <p:cNvPr id="25" name="Rectangle 24">
            <a:extLst>
              <a:ext uri="{FF2B5EF4-FFF2-40B4-BE49-F238E27FC236}">
                <a16:creationId xmlns:a16="http://schemas.microsoft.com/office/drawing/2014/main" xmlns="" id="{92C3387C-D24F-4737-8A37-1DC5CFF09C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1" name="Image 6">
            <a:extLst>
              <a:ext uri="{FF2B5EF4-FFF2-40B4-BE49-F238E27FC236}">
                <a16:creationId xmlns:a16="http://schemas.microsoft.com/office/drawing/2014/main" xmlns="" id="{8BA57E5A-CFCE-4CC8-B2F7-8CFB019D4C02}"/>
              </a:ext>
            </a:extLst>
          </p:cNvPr>
          <p:cNvPicPr>
            <a:picLocks noChangeAspect="1"/>
          </p:cNvPicPr>
          <p:nvPr/>
        </p:nvPicPr>
        <p:blipFill rotWithShape="1">
          <a:blip r:embed="rId3"/>
          <a:srcRect t="29530" r="-671" b="28734"/>
          <a:stretch/>
        </p:blipFill>
        <p:spPr>
          <a:xfrm>
            <a:off x="10034490" y="11879"/>
            <a:ext cx="2157510" cy="894457"/>
          </a:xfrm>
          <a:prstGeom prst="rect">
            <a:avLst/>
          </a:prstGeom>
        </p:spPr>
      </p:pic>
      <p:pic>
        <p:nvPicPr>
          <p:cNvPr id="9" name="Picture 2" descr="https://www.ietr.fr/sites/www.ietr.fr/files/styles/max_2600x2600/public/medias/images/logo_rouge_noir_1450x451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2984" y="85640"/>
            <a:ext cx="1755112" cy="54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8942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047BFA19-D45E-416B-A404-7AF2F3F270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xmlns="" id="{8E0105E7-23DB-4CF2-8258-FF47C762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xmlns="" id="{9B3A0B11-EDE3-4E62-AC52-762D098B73FF}"/>
              </a:ext>
            </a:extLst>
          </p:cNvPr>
          <p:cNvSpPr>
            <a:spLocks noGrp="1"/>
          </p:cNvSpPr>
          <p:nvPr>
            <p:ph type="title"/>
          </p:nvPr>
        </p:nvSpPr>
        <p:spPr>
          <a:xfrm>
            <a:off x="1115568" y="548640"/>
            <a:ext cx="10168128" cy="1179576"/>
          </a:xfrm>
        </p:spPr>
        <p:txBody>
          <a:bodyPr>
            <a:normAutofit/>
          </a:bodyPr>
          <a:lstStyle/>
          <a:p>
            <a:r>
              <a:rPr lang="fr-FR" sz="4000" dirty="0">
                <a:cs typeface="Calibri Light"/>
              </a:rPr>
              <a:t>Conclusion et perspectives</a:t>
            </a:r>
            <a:endParaRPr lang="fr-FR" dirty="0"/>
          </a:p>
        </p:txBody>
      </p:sp>
      <p:sp>
        <p:nvSpPr>
          <p:cNvPr id="3" name="Espace réservé du contenu 2">
            <a:extLst>
              <a:ext uri="{FF2B5EF4-FFF2-40B4-BE49-F238E27FC236}">
                <a16:creationId xmlns:a16="http://schemas.microsoft.com/office/drawing/2014/main" xmlns="" id="{5CEE9B26-9EF5-4E4E-9C1F-E53F7F8CA49A}"/>
              </a:ext>
            </a:extLst>
          </p:cNvPr>
          <p:cNvSpPr>
            <a:spLocks noGrp="1"/>
          </p:cNvSpPr>
          <p:nvPr>
            <p:ph idx="1"/>
          </p:nvPr>
        </p:nvSpPr>
        <p:spPr>
          <a:xfrm>
            <a:off x="1011936" y="2165419"/>
            <a:ext cx="10168128" cy="4587073"/>
          </a:xfrm>
        </p:spPr>
        <p:txBody>
          <a:bodyPr vert="horz" lIns="91440" tIns="45720" rIns="91440" bIns="45720" rtlCol="0" anchor="t">
            <a:normAutofit/>
          </a:bodyPr>
          <a:lstStyle/>
          <a:p>
            <a:pPr marL="0" indent="0">
              <a:buNone/>
            </a:pPr>
            <a:r>
              <a:rPr lang="fr-FR" sz="2200" dirty="0">
                <a:cs typeface="Calibri" panose="020F0502020204030204"/>
              </a:rPr>
              <a:t>Conclusion</a:t>
            </a:r>
          </a:p>
          <a:p>
            <a:pPr lvl="1"/>
            <a:r>
              <a:rPr lang="fr-FR" sz="1800" dirty="0" smtClean="0">
                <a:cs typeface="Calibri" panose="020F0502020204030204"/>
              </a:rPr>
              <a:t>Vivaldi couplage : Difficultés à avoir ouverture ≥ 90° à -5dB sur 2-4 GHz en azimut</a:t>
            </a:r>
          </a:p>
          <a:p>
            <a:pPr lvl="1"/>
            <a:r>
              <a:rPr lang="fr-FR" sz="1800" dirty="0" smtClean="0">
                <a:cs typeface="Calibri" panose="020F0502020204030204"/>
              </a:rPr>
              <a:t>En thermoformage la réduction de taille est moindre qu’en </a:t>
            </a:r>
            <a:r>
              <a:rPr lang="fr-FR" sz="1800" dirty="0" err="1" smtClean="0">
                <a:cs typeface="Calibri" panose="020F0502020204030204"/>
              </a:rPr>
              <a:t>simu</a:t>
            </a:r>
            <a:r>
              <a:rPr lang="fr-FR" sz="1800" dirty="0" smtClean="0">
                <a:cs typeface="Calibri" panose="020F0502020204030204"/>
              </a:rPr>
              <a:t> car dilatation</a:t>
            </a:r>
          </a:p>
          <a:p>
            <a:pPr lvl="1"/>
            <a:r>
              <a:rPr lang="fr-FR" sz="1800" dirty="0" smtClean="0">
                <a:cs typeface="Calibri" panose="020F0502020204030204"/>
              </a:rPr>
              <a:t>La mise en double polar provoque quelques </a:t>
            </a:r>
            <a:r>
              <a:rPr lang="fr-FR" sz="1800" dirty="0" err="1" smtClean="0">
                <a:cs typeface="Calibri" panose="020F0502020204030204"/>
              </a:rPr>
              <a:t>chg</a:t>
            </a:r>
            <a:r>
              <a:rPr lang="fr-FR" sz="1800" dirty="0" smtClean="0">
                <a:cs typeface="Calibri" panose="020F0502020204030204"/>
              </a:rPr>
              <a:t> sur le </a:t>
            </a:r>
            <a:r>
              <a:rPr lang="fr-FR" sz="1800" dirty="0" err="1" smtClean="0">
                <a:cs typeface="Calibri" panose="020F0502020204030204"/>
              </a:rPr>
              <a:t>diag</a:t>
            </a:r>
            <a:r>
              <a:rPr lang="fr-FR" sz="1800" dirty="0" smtClean="0">
                <a:cs typeface="Calibri" panose="020F0502020204030204"/>
              </a:rPr>
              <a:t> en haut de bande (cross et dépointage)</a:t>
            </a:r>
            <a:r>
              <a:rPr lang="fr-FR" sz="1400" dirty="0">
                <a:cs typeface="Calibri" panose="020F0502020204030204"/>
              </a:rPr>
              <a:t/>
            </a:r>
            <a:br>
              <a:rPr lang="fr-FR" sz="1400" dirty="0">
                <a:cs typeface="Calibri" panose="020F0502020204030204"/>
              </a:rPr>
            </a:br>
            <a:endParaRPr lang="fr-FR" sz="1600" dirty="0">
              <a:cs typeface="Calibri" panose="020F0502020204030204"/>
            </a:endParaRPr>
          </a:p>
          <a:p>
            <a:pPr marL="0" indent="0">
              <a:buNone/>
            </a:pPr>
            <a:r>
              <a:rPr lang="fr-FR" sz="2200" dirty="0">
                <a:cs typeface="Calibri" panose="020F0502020204030204"/>
              </a:rPr>
              <a:t>Perspectives Antenne</a:t>
            </a:r>
          </a:p>
          <a:p>
            <a:pPr lvl="1"/>
            <a:r>
              <a:rPr lang="fr-FR" sz="1800" dirty="0" smtClean="0">
                <a:cs typeface="Calibri" panose="020F0502020204030204"/>
              </a:rPr>
              <a:t>Possible </a:t>
            </a:r>
            <a:r>
              <a:rPr lang="fr-FR" sz="1800" dirty="0">
                <a:cs typeface="Calibri" panose="020F0502020204030204"/>
              </a:rPr>
              <a:t>création de </a:t>
            </a:r>
            <a:r>
              <a:rPr lang="fr-FR" sz="1800" dirty="0" smtClean="0">
                <a:cs typeface="Calibri" panose="020F0502020204030204"/>
              </a:rPr>
              <a:t>brevets/</a:t>
            </a:r>
            <a:r>
              <a:rPr lang="fr-FR" sz="1800" dirty="0" err="1" smtClean="0">
                <a:cs typeface="Calibri" panose="020F0502020204030204"/>
              </a:rPr>
              <a:t>publis</a:t>
            </a:r>
            <a:r>
              <a:rPr lang="fr-FR" sz="1800" dirty="0" smtClean="0">
                <a:cs typeface="Calibri" panose="020F0502020204030204"/>
              </a:rPr>
              <a:t> </a:t>
            </a:r>
            <a:r>
              <a:rPr lang="fr-FR" sz="1800" dirty="0">
                <a:cs typeface="Calibri" panose="020F0502020204030204"/>
              </a:rPr>
              <a:t>pour l’antenne AVA </a:t>
            </a:r>
            <a:r>
              <a:rPr lang="fr-FR" sz="1800" dirty="0" smtClean="0">
                <a:cs typeface="Calibri" panose="020F0502020204030204"/>
              </a:rPr>
              <a:t>ondulée.</a:t>
            </a:r>
          </a:p>
          <a:p>
            <a:pPr lvl="1"/>
            <a:r>
              <a:rPr lang="fr-FR" sz="1800" dirty="0" smtClean="0">
                <a:cs typeface="Calibri" panose="020F0502020204030204"/>
              </a:rPr>
              <a:t>Vivaldi couplage : élargir </a:t>
            </a:r>
            <a:r>
              <a:rPr lang="fr-FR" sz="1800" dirty="0" err="1" smtClean="0">
                <a:cs typeface="Calibri" panose="020F0502020204030204"/>
              </a:rPr>
              <a:t>diag</a:t>
            </a:r>
            <a:r>
              <a:rPr lang="fr-FR" sz="1800" dirty="0" smtClean="0">
                <a:cs typeface="Calibri" panose="020F0502020204030204"/>
              </a:rPr>
              <a:t> azimut polar H (lentille…)</a:t>
            </a:r>
          </a:p>
        </p:txBody>
      </p:sp>
      <p:sp>
        <p:nvSpPr>
          <p:cNvPr id="14" name="Rectangle 13">
            <a:extLst>
              <a:ext uri="{FF2B5EF4-FFF2-40B4-BE49-F238E27FC236}">
                <a16:creationId xmlns:a16="http://schemas.microsoft.com/office/drawing/2014/main" xmlns="" id="{074B4F7D-14B2-478B-8BF5-01E4E0C5D2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3" name="Image 6">
            <a:extLst>
              <a:ext uri="{FF2B5EF4-FFF2-40B4-BE49-F238E27FC236}">
                <a16:creationId xmlns:a16="http://schemas.microsoft.com/office/drawing/2014/main" xmlns="" id="{8BA57E5A-CFCE-4CC8-B2F7-8CFB019D4C02}"/>
              </a:ext>
            </a:extLst>
          </p:cNvPr>
          <p:cNvPicPr>
            <a:picLocks noChangeAspect="1"/>
          </p:cNvPicPr>
          <p:nvPr/>
        </p:nvPicPr>
        <p:blipFill rotWithShape="1">
          <a:blip r:embed="rId3"/>
          <a:srcRect t="29530" r="-671" b="28734"/>
          <a:stretch/>
        </p:blipFill>
        <p:spPr>
          <a:xfrm>
            <a:off x="10034490" y="11879"/>
            <a:ext cx="2157510" cy="894457"/>
          </a:xfrm>
          <a:prstGeom prst="rect">
            <a:avLst/>
          </a:prstGeom>
        </p:spPr>
      </p:pic>
      <p:pic>
        <p:nvPicPr>
          <p:cNvPr id="9" name="Picture 2" descr="https://www.ietr.fr/sites/www.ietr.fr/files/styles/max_2600x2600/public/medias/images/logo_rouge_noir_1450x451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2984" y="85640"/>
            <a:ext cx="1755112" cy="54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489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047BFA19-D45E-416B-A404-7AF2F3F270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 xmlns:a16="http://schemas.microsoft.com/office/drawing/2014/main" id="{8E0105E7-23DB-4CF2-8258-FF47C762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 xmlns:a16="http://schemas.microsoft.com/office/drawing/2014/main" id="{9B3A0B11-EDE3-4E62-AC52-762D098B73FF}"/>
              </a:ext>
            </a:extLst>
          </p:cNvPr>
          <p:cNvSpPr>
            <a:spLocks noGrp="1"/>
          </p:cNvSpPr>
          <p:nvPr>
            <p:ph type="title"/>
          </p:nvPr>
        </p:nvSpPr>
        <p:spPr>
          <a:xfrm>
            <a:off x="1115568" y="548640"/>
            <a:ext cx="10168128" cy="1179576"/>
          </a:xfrm>
        </p:spPr>
        <p:txBody>
          <a:bodyPr>
            <a:normAutofit/>
          </a:bodyPr>
          <a:lstStyle/>
          <a:p>
            <a:r>
              <a:rPr lang="fr-FR" sz="4000" dirty="0" smtClean="0">
                <a:cs typeface="Calibri Light"/>
              </a:rPr>
              <a:t>Thermoformage</a:t>
            </a:r>
            <a:endParaRPr lang="fr-FR" dirty="0"/>
          </a:p>
        </p:txBody>
      </p:sp>
      <p:sp>
        <p:nvSpPr>
          <p:cNvPr id="14" name="Rectangle 13">
            <a:extLst>
              <a:ext uri="{FF2B5EF4-FFF2-40B4-BE49-F238E27FC236}">
                <a16:creationId xmlns="" xmlns:a16="http://schemas.microsoft.com/office/drawing/2014/main" id="{074B4F7D-14B2-478B-8BF5-01E4E0C5D2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3" name="Image 6">
            <a:extLst>
              <a:ext uri="{FF2B5EF4-FFF2-40B4-BE49-F238E27FC236}">
                <a16:creationId xmlns="" xmlns:a16="http://schemas.microsoft.com/office/drawing/2014/main" id="{8BA57E5A-CFCE-4CC8-B2F7-8CFB019D4C02}"/>
              </a:ext>
            </a:extLst>
          </p:cNvPr>
          <p:cNvPicPr>
            <a:picLocks noChangeAspect="1"/>
          </p:cNvPicPr>
          <p:nvPr/>
        </p:nvPicPr>
        <p:blipFill rotWithShape="1">
          <a:blip r:embed="rId3"/>
          <a:srcRect t="29530" r="-671" b="28734"/>
          <a:stretch/>
        </p:blipFill>
        <p:spPr>
          <a:xfrm>
            <a:off x="10034490" y="11879"/>
            <a:ext cx="2157510" cy="894457"/>
          </a:xfrm>
          <a:prstGeom prst="rect">
            <a:avLst/>
          </a:prstGeom>
        </p:spPr>
      </p:pic>
      <p:sp>
        <p:nvSpPr>
          <p:cNvPr id="15" name="ZoneTexte 14"/>
          <p:cNvSpPr txBox="1"/>
          <p:nvPr/>
        </p:nvSpPr>
        <p:spPr>
          <a:xfrm>
            <a:off x="48944" y="2086776"/>
            <a:ext cx="6499340" cy="646331"/>
          </a:xfrm>
          <a:prstGeom prst="rect">
            <a:avLst/>
          </a:prstGeom>
          <a:noFill/>
        </p:spPr>
        <p:txBody>
          <a:bodyPr wrap="square" rtlCol="0">
            <a:spAutoFit/>
          </a:bodyPr>
          <a:lstStyle/>
          <a:p>
            <a:r>
              <a:rPr lang="fr-FR" b="1" dirty="0" smtClean="0">
                <a:cs typeface="Calibri" panose="020F0502020204030204"/>
              </a:rPr>
              <a:t>Thermoformage des plaques</a:t>
            </a:r>
          </a:p>
          <a:p>
            <a:r>
              <a:rPr lang="fr-FR" b="1" dirty="0" smtClean="0">
                <a:cs typeface="Calibri" panose="020F0502020204030204"/>
              </a:rPr>
              <a:t>Substrat PET</a:t>
            </a:r>
            <a:endParaRPr lang="fr-FR" dirty="0" smtClean="0">
              <a:cs typeface="Calibri" panose="020F0502020204030204"/>
            </a:endParaRPr>
          </a:p>
        </p:txBody>
      </p:sp>
      <p:pic>
        <p:nvPicPr>
          <p:cNvPr id="4" name="Image 3"/>
          <p:cNvPicPr>
            <a:picLocks noChangeAspect="1"/>
          </p:cNvPicPr>
          <p:nvPr/>
        </p:nvPicPr>
        <p:blipFill>
          <a:blip r:embed="rId4"/>
          <a:stretch>
            <a:fillRect/>
          </a:stretch>
        </p:blipFill>
        <p:spPr>
          <a:xfrm>
            <a:off x="5773784" y="2591389"/>
            <a:ext cx="6185044" cy="4096794"/>
          </a:xfrm>
          <a:prstGeom prst="rect">
            <a:avLst/>
          </a:prstGeom>
        </p:spPr>
      </p:pic>
      <p:sp>
        <p:nvSpPr>
          <p:cNvPr id="5" name="ZoneTexte 4"/>
          <p:cNvSpPr txBox="1"/>
          <p:nvPr/>
        </p:nvSpPr>
        <p:spPr>
          <a:xfrm>
            <a:off x="498834" y="3056709"/>
            <a:ext cx="3733532" cy="1754326"/>
          </a:xfrm>
          <a:prstGeom prst="rect">
            <a:avLst/>
          </a:prstGeom>
          <a:noFill/>
        </p:spPr>
        <p:txBody>
          <a:bodyPr wrap="square" rtlCol="0">
            <a:spAutoFit/>
          </a:bodyPr>
          <a:lstStyle/>
          <a:p>
            <a:r>
              <a:rPr lang="fr-FR" b="1" dirty="0" smtClean="0"/>
              <a:t>Mesure S11 </a:t>
            </a:r>
            <a:r>
              <a:rPr lang="fr-FR" dirty="0" smtClean="0"/>
              <a:t>: </a:t>
            </a:r>
          </a:p>
          <a:p>
            <a:r>
              <a:rPr lang="fr-FR" dirty="0" smtClean="0"/>
              <a:t>Comparaison </a:t>
            </a:r>
            <a:r>
              <a:rPr lang="fr-FR" dirty="0" err="1" smtClean="0"/>
              <a:t>Cheby</a:t>
            </a:r>
            <a:r>
              <a:rPr lang="fr-FR" dirty="0" smtClean="0"/>
              <a:t> PET planaire ; D5N10 thermo ; sinus amorti thermo</a:t>
            </a:r>
          </a:p>
          <a:p>
            <a:endParaRPr lang="fr-FR" dirty="0"/>
          </a:p>
          <a:p>
            <a:r>
              <a:rPr lang="fr-FR" dirty="0" smtClean="0"/>
              <a:t>Bonne concordance entre les 3 mesures.</a:t>
            </a:r>
            <a:endParaRPr lang="fr-FR" dirty="0"/>
          </a:p>
        </p:txBody>
      </p:sp>
      <p:pic>
        <p:nvPicPr>
          <p:cNvPr id="17" name="Picture 2" descr="https://www.ietr.fr/sites/www.ietr.fr/files/styles/max_2600x2600/public/medias/images/logo_rouge_noir_1450x451px.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22984" y="85640"/>
            <a:ext cx="1755112" cy="54590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a:blip r:embed="rId6"/>
          <a:stretch>
            <a:fillRect/>
          </a:stretch>
        </p:blipFill>
        <p:spPr>
          <a:xfrm>
            <a:off x="6175773" y="236880"/>
            <a:ext cx="2667951" cy="2278575"/>
          </a:xfrm>
          <a:prstGeom prst="rect">
            <a:avLst/>
          </a:prstGeom>
        </p:spPr>
      </p:pic>
      <p:pic>
        <p:nvPicPr>
          <p:cNvPr id="6" name="Image 5"/>
          <p:cNvPicPr>
            <a:picLocks noChangeAspect="1"/>
          </p:cNvPicPr>
          <p:nvPr/>
        </p:nvPicPr>
        <p:blipFill>
          <a:blip r:embed="rId7"/>
          <a:stretch>
            <a:fillRect/>
          </a:stretch>
        </p:blipFill>
        <p:spPr>
          <a:xfrm>
            <a:off x="8932464" y="236880"/>
            <a:ext cx="2780064" cy="2260711"/>
          </a:xfrm>
          <a:prstGeom prst="rect">
            <a:avLst/>
          </a:prstGeom>
        </p:spPr>
      </p:pic>
    </p:spTree>
    <p:extLst>
      <p:ext uri="{BB962C8B-B14F-4D97-AF65-F5344CB8AC3E}">
        <p14:creationId xmlns:p14="http://schemas.microsoft.com/office/powerpoint/2010/main" val="28676544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047BFA19-D45E-416B-A404-7AF2F3F270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xmlns="" id="{8E0105E7-23DB-4CF2-8258-FF47C762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xmlns="" id="{9B3A0B11-EDE3-4E62-AC52-762D098B73FF}"/>
              </a:ext>
            </a:extLst>
          </p:cNvPr>
          <p:cNvSpPr>
            <a:spLocks noGrp="1"/>
          </p:cNvSpPr>
          <p:nvPr>
            <p:ph type="title"/>
          </p:nvPr>
        </p:nvSpPr>
        <p:spPr>
          <a:xfrm>
            <a:off x="1115568" y="548640"/>
            <a:ext cx="10168128" cy="1179576"/>
          </a:xfrm>
        </p:spPr>
        <p:txBody>
          <a:bodyPr>
            <a:normAutofit/>
          </a:bodyPr>
          <a:lstStyle/>
          <a:p>
            <a:r>
              <a:rPr lang="fr-FR" sz="4000" dirty="0">
                <a:cs typeface="Calibri Light"/>
              </a:rPr>
              <a:t>Annexes</a:t>
            </a:r>
            <a:endParaRPr lang="fr-FR" dirty="0"/>
          </a:p>
        </p:txBody>
      </p:sp>
      <p:sp>
        <p:nvSpPr>
          <p:cNvPr id="14" name="Rectangle 13">
            <a:extLst>
              <a:ext uri="{FF2B5EF4-FFF2-40B4-BE49-F238E27FC236}">
                <a16:creationId xmlns:a16="http://schemas.microsoft.com/office/drawing/2014/main" xmlns="" id="{074B4F7D-14B2-478B-8BF5-01E4E0C5D26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3" name="Image 6">
            <a:extLst>
              <a:ext uri="{FF2B5EF4-FFF2-40B4-BE49-F238E27FC236}">
                <a16:creationId xmlns:a16="http://schemas.microsoft.com/office/drawing/2014/main" xmlns="" id="{8BA57E5A-CFCE-4CC8-B2F7-8CFB019D4C02}"/>
              </a:ext>
            </a:extLst>
          </p:cNvPr>
          <p:cNvPicPr>
            <a:picLocks noChangeAspect="1"/>
          </p:cNvPicPr>
          <p:nvPr/>
        </p:nvPicPr>
        <p:blipFill rotWithShape="1">
          <a:blip r:embed="rId3"/>
          <a:srcRect t="29530" r="-671" b="28734"/>
          <a:stretch/>
        </p:blipFill>
        <p:spPr>
          <a:xfrm>
            <a:off x="10034490" y="11879"/>
            <a:ext cx="2157510" cy="894457"/>
          </a:xfrm>
          <a:prstGeom prst="rect">
            <a:avLst/>
          </a:prstGeom>
        </p:spPr>
      </p:pic>
      <p:pic>
        <p:nvPicPr>
          <p:cNvPr id="8" name="Picture 2" descr="https://www.ietr.fr/sites/www.ietr.fr/files/styles/max_2600x2600/public/medias/images/logo_rouge_noir_1450x451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2984" y="85640"/>
            <a:ext cx="1755112" cy="54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5124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047BFA19-D45E-416B-A404-7AF2F3F270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 xmlns:a16="http://schemas.microsoft.com/office/drawing/2014/main" id="{8E0105E7-23DB-4CF2-8258-FF47C762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 xmlns:a16="http://schemas.microsoft.com/office/drawing/2014/main" id="{9B3A0B11-EDE3-4E62-AC52-762D098B73FF}"/>
              </a:ext>
            </a:extLst>
          </p:cNvPr>
          <p:cNvSpPr>
            <a:spLocks noGrp="1"/>
          </p:cNvSpPr>
          <p:nvPr>
            <p:ph type="title"/>
          </p:nvPr>
        </p:nvSpPr>
        <p:spPr>
          <a:xfrm>
            <a:off x="1115568" y="548640"/>
            <a:ext cx="10168128" cy="1179576"/>
          </a:xfrm>
        </p:spPr>
        <p:txBody>
          <a:bodyPr>
            <a:normAutofit/>
          </a:bodyPr>
          <a:lstStyle/>
          <a:p>
            <a:r>
              <a:rPr lang="fr-FR" sz="4000" dirty="0" smtClean="0">
                <a:cs typeface="Calibri Light"/>
              </a:rPr>
              <a:t>Vivaldi couplage dual polar</a:t>
            </a:r>
            <a:endParaRPr lang="fr-FR" dirty="0"/>
          </a:p>
        </p:txBody>
      </p:sp>
      <p:sp>
        <p:nvSpPr>
          <p:cNvPr id="14" name="Rectangle 13">
            <a:extLst>
              <a:ext uri="{FF2B5EF4-FFF2-40B4-BE49-F238E27FC236}">
                <a16:creationId xmlns="" xmlns:a16="http://schemas.microsoft.com/office/drawing/2014/main" id="{074B4F7D-14B2-478B-8BF5-01E4E0C5D2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3" name="Image 6">
            <a:extLst>
              <a:ext uri="{FF2B5EF4-FFF2-40B4-BE49-F238E27FC236}">
                <a16:creationId xmlns="" xmlns:a16="http://schemas.microsoft.com/office/drawing/2014/main" id="{8BA57E5A-CFCE-4CC8-B2F7-8CFB019D4C02}"/>
              </a:ext>
            </a:extLst>
          </p:cNvPr>
          <p:cNvPicPr>
            <a:picLocks noChangeAspect="1"/>
          </p:cNvPicPr>
          <p:nvPr/>
        </p:nvPicPr>
        <p:blipFill rotWithShape="1">
          <a:blip r:embed="rId3"/>
          <a:srcRect t="29530" r="-671" b="28734"/>
          <a:stretch/>
        </p:blipFill>
        <p:spPr>
          <a:xfrm>
            <a:off x="10034490" y="11879"/>
            <a:ext cx="2157510" cy="894457"/>
          </a:xfrm>
          <a:prstGeom prst="rect">
            <a:avLst/>
          </a:prstGeom>
        </p:spPr>
      </p:pic>
      <p:sp>
        <p:nvSpPr>
          <p:cNvPr id="15" name="ZoneTexte 14"/>
          <p:cNvSpPr txBox="1"/>
          <p:nvPr/>
        </p:nvSpPr>
        <p:spPr>
          <a:xfrm>
            <a:off x="48943" y="2086776"/>
            <a:ext cx="6291699" cy="369332"/>
          </a:xfrm>
          <a:prstGeom prst="rect">
            <a:avLst/>
          </a:prstGeom>
          <a:noFill/>
        </p:spPr>
        <p:txBody>
          <a:bodyPr wrap="square" rtlCol="0">
            <a:spAutoFit/>
          </a:bodyPr>
          <a:lstStyle/>
          <a:p>
            <a:r>
              <a:rPr lang="fr-FR" b="1" dirty="0" smtClean="0">
                <a:cs typeface="Calibri" panose="020F0502020204030204"/>
              </a:rPr>
              <a:t>Centre de phase (x &amp; y axis)</a:t>
            </a:r>
          </a:p>
        </p:txBody>
      </p:sp>
      <p:pic>
        <p:nvPicPr>
          <p:cNvPr id="29" name="Picture 2" descr="https://www.ietr.fr/sites/www.ietr.fr/files/styles/max_2600x2600/public/medias/images/logo_rouge_noir_1450x451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2984" y="85640"/>
            <a:ext cx="1755112" cy="54590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173788" y="2777758"/>
            <a:ext cx="2832318" cy="1477328"/>
          </a:xfrm>
          <a:prstGeom prst="rect">
            <a:avLst/>
          </a:prstGeom>
          <a:noFill/>
        </p:spPr>
        <p:txBody>
          <a:bodyPr wrap="square" rtlCol="0">
            <a:spAutoFit/>
          </a:bodyPr>
          <a:lstStyle/>
          <a:p>
            <a:r>
              <a:rPr lang="fr-FR" dirty="0" smtClean="0"/>
              <a:t>Centre de phase similaire selon axe x (sauf à 6 GHz)</a:t>
            </a:r>
          </a:p>
          <a:p>
            <a:endParaRPr lang="fr-FR" dirty="0"/>
          </a:p>
          <a:p>
            <a:r>
              <a:rPr lang="fr-FR" dirty="0" smtClean="0"/>
              <a:t>Différent selon les fréquence selon axe y</a:t>
            </a:r>
          </a:p>
        </p:txBody>
      </p:sp>
      <p:pic>
        <p:nvPicPr>
          <p:cNvPr id="7" name="Image 6"/>
          <p:cNvPicPr>
            <a:picLocks noChangeAspect="1"/>
          </p:cNvPicPr>
          <p:nvPr/>
        </p:nvPicPr>
        <p:blipFill>
          <a:blip r:embed="rId5"/>
          <a:stretch>
            <a:fillRect/>
          </a:stretch>
        </p:blipFill>
        <p:spPr>
          <a:xfrm>
            <a:off x="5007428" y="2381793"/>
            <a:ext cx="7053943" cy="4476206"/>
          </a:xfrm>
          <a:prstGeom prst="rect">
            <a:avLst/>
          </a:prstGeom>
        </p:spPr>
      </p:pic>
      <p:pic>
        <p:nvPicPr>
          <p:cNvPr id="23" name="Image 22"/>
          <p:cNvPicPr>
            <a:picLocks noChangeAspect="1"/>
          </p:cNvPicPr>
          <p:nvPr/>
        </p:nvPicPr>
        <p:blipFill rotWithShape="1">
          <a:blip r:embed="rId6"/>
          <a:srcRect b="650"/>
          <a:stretch/>
        </p:blipFill>
        <p:spPr>
          <a:xfrm>
            <a:off x="9878096" y="85640"/>
            <a:ext cx="2278079" cy="2120507"/>
          </a:xfrm>
          <a:prstGeom prst="rect">
            <a:avLst/>
          </a:prstGeom>
        </p:spPr>
      </p:pic>
    </p:spTree>
    <p:extLst>
      <p:ext uri="{BB962C8B-B14F-4D97-AF65-F5344CB8AC3E}">
        <p14:creationId xmlns:p14="http://schemas.microsoft.com/office/powerpoint/2010/main" val="1795856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047BFA19-D45E-416B-A404-7AF2F3F270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 xmlns:a16="http://schemas.microsoft.com/office/drawing/2014/main" id="{8E0105E7-23DB-4CF2-8258-FF47C762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 xmlns:a16="http://schemas.microsoft.com/office/drawing/2014/main" id="{9B3A0B11-EDE3-4E62-AC52-762D098B73FF}"/>
              </a:ext>
            </a:extLst>
          </p:cNvPr>
          <p:cNvSpPr>
            <a:spLocks noGrp="1"/>
          </p:cNvSpPr>
          <p:nvPr>
            <p:ph type="title"/>
          </p:nvPr>
        </p:nvSpPr>
        <p:spPr>
          <a:xfrm>
            <a:off x="1115568" y="548640"/>
            <a:ext cx="10168128" cy="1179576"/>
          </a:xfrm>
        </p:spPr>
        <p:txBody>
          <a:bodyPr>
            <a:normAutofit/>
          </a:bodyPr>
          <a:lstStyle/>
          <a:p>
            <a:r>
              <a:rPr lang="fr-FR" sz="4000" dirty="0" smtClean="0">
                <a:cs typeface="Calibri Light"/>
              </a:rPr>
              <a:t>Vivaldi couplage</a:t>
            </a:r>
            <a:endParaRPr lang="fr-FR" dirty="0"/>
          </a:p>
        </p:txBody>
      </p:sp>
      <p:sp>
        <p:nvSpPr>
          <p:cNvPr id="14" name="Rectangle 13">
            <a:extLst>
              <a:ext uri="{FF2B5EF4-FFF2-40B4-BE49-F238E27FC236}">
                <a16:creationId xmlns="" xmlns:a16="http://schemas.microsoft.com/office/drawing/2014/main" id="{074B4F7D-14B2-478B-8BF5-01E4E0C5D2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3" name="Image 6">
            <a:extLst>
              <a:ext uri="{FF2B5EF4-FFF2-40B4-BE49-F238E27FC236}">
                <a16:creationId xmlns="" xmlns:a16="http://schemas.microsoft.com/office/drawing/2014/main" id="{8BA57E5A-CFCE-4CC8-B2F7-8CFB019D4C02}"/>
              </a:ext>
            </a:extLst>
          </p:cNvPr>
          <p:cNvPicPr>
            <a:picLocks noChangeAspect="1"/>
          </p:cNvPicPr>
          <p:nvPr/>
        </p:nvPicPr>
        <p:blipFill rotWithShape="1">
          <a:blip r:embed="rId3"/>
          <a:srcRect t="29530" r="-671" b="28734"/>
          <a:stretch/>
        </p:blipFill>
        <p:spPr>
          <a:xfrm>
            <a:off x="10034490" y="11879"/>
            <a:ext cx="2157510" cy="894457"/>
          </a:xfrm>
          <a:prstGeom prst="rect">
            <a:avLst/>
          </a:prstGeom>
        </p:spPr>
      </p:pic>
      <p:sp>
        <p:nvSpPr>
          <p:cNvPr id="15" name="ZoneTexte 14"/>
          <p:cNvSpPr txBox="1"/>
          <p:nvPr/>
        </p:nvSpPr>
        <p:spPr>
          <a:xfrm>
            <a:off x="48943" y="2086776"/>
            <a:ext cx="6291699" cy="369332"/>
          </a:xfrm>
          <a:prstGeom prst="rect">
            <a:avLst/>
          </a:prstGeom>
          <a:noFill/>
        </p:spPr>
        <p:txBody>
          <a:bodyPr wrap="square" rtlCol="0">
            <a:spAutoFit/>
          </a:bodyPr>
          <a:lstStyle/>
          <a:p>
            <a:r>
              <a:rPr lang="fr-FR" b="1" dirty="0" smtClean="0">
                <a:cs typeface="Calibri" panose="020F0502020204030204"/>
              </a:rPr>
              <a:t>Diagramme large en azimut (5 et 6 GHz)</a:t>
            </a:r>
          </a:p>
        </p:txBody>
      </p:sp>
      <p:pic>
        <p:nvPicPr>
          <p:cNvPr id="29" name="Picture 2" descr="https://www.ietr.fr/sites/www.ietr.fr/files/styles/max_2600x2600/public/medias/images/logo_rouge_noir_1450x451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2984" y="85640"/>
            <a:ext cx="1755112" cy="545900"/>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362474" y="2777758"/>
            <a:ext cx="2832318" cy="646331"/>
          </a:xfrm>
          <a:prstGeom prst="rect">
            <a:avLst/>
          </a:prstGeom>
          <a:noFill/>
        </p:spPr>
        <p:txBody>
          <a:bodyPr wrap="square" rtlCol="0">
            <a:spAutoFit/>
          </a:bodyPr>
          <a:lstStyle/>
          <a:p>
            <a:r>
              <a:rPr lang="fr-FR" dirty="0" err="1" smtClean="0"/>
              <a:t>Diag</a:t>
            </a:r>
            <a:r>
              <a:rPr lang="fr-FR" dirty="0" smtClean="0"/>
              <a:t> azimut directif ≤ 4 GHz</a:t>
            </a:r>
          </a:p>
          <a:p>
            <a:r>
              <a:rPr lang="fr-FR" dirty="0" smtClean="0"/>
              <a:t>Large ensuite</a:t>
            </a:r>
            <a:endParaRPr lang="fr-FR" dirty="0"/>
          </a:p>
        </p:txBody>
      </p:sp>
      <p:pic>
        <p:nvPicPr>
          <p:cNvPr id="20" name="Image 19"/>
          <p:cNvPicPr/>
          <p:nvPr/>
        </p:nvPicPr>
        <p:blipFill>
          <a:blip r:embed="rId5"/>
          <a:stretch>
            <a:fillRect/>
          </a:stretch>
        </p:blipFill>
        <p:spPr>
          <a:xfrm>
            <a:off x="4700528" y="2351952"/>
            <a:ext cx="4133656" cy="4352368"/>
          </a:xfrm>
          <a:prstGeom prst="rect">
            <a:avLst/>
          </a:prstGeom>
        </p:spPr>
      </p:pic>
      <p:pic>
        <p:nvPicPr>
          <p:cNvPr id="21" name="Image 20"/>
          <p:cNvPicPr>
            <a:picLocks noChangeAspect="1"/>
          </p:cNvPicPr>
          <p:nvPr/>
        </p:nvPicPr>
        <p:blipFill>
          <a:blip r:embed="rId6"/>
          <a:stretch>
            <a:fillRect/>
          </a:stretch>
        </p:blipFill>
        <p:spPr>
          <a:xfrm>
            <a:off x="9878096" y="103459"/>
            <a:ext cx="2183276" cy="1967538"/>
          </a:xfrm>
          <a:prstGeom prst="rect">
            <a:avLst/>
          </a:prstGeom>
        </p:spPr>
      </p:pic>
    </p:spTree>
    <p:extLst>
      <p:ext uri="{BB962C8B-B14F-4D97-AF65-F5344CB8AC3E}">
        <p14:creationId xmlns:p14="http://schemas.microsoft.com/office/powerpoint/2010/main" val="15110684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047BFA19-D45E-416B-A404-7AF2F3F270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 xmlns:a16="http://schemas.microsoft.com/office/drawing/2014/main" id="{8E0105E7-23DB-4CF2-8258-FF47C762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 xmlns:a16="http://schemas.microsoft.com/office/drawing/2014/main" id="{9B3A0B11-EDE3-4E62-AC52-762D098B73FF}"/>
              </a:ext>
            </a:extLst>
          </p:cNvPr>
          <p:cNvSpPr>
            <a:spLocks noGrp="1"/>
          </p:cNvSpPr>
          <p:nvPr>
            <p:ph type="title"/>
          </p:nvPr>
        </p:nvSpPr>
        <p:spPr>
          <a:xfrm>
            <a:off x="1115568" y="548640"/>
            <a:ext cx="10168128" cy="1179576"/>
          </a:xfrm>
        </p:spPr>
        <p:txBody>
          <a:bodyPr>
            <a:normAutofit/>
          </a:bodyPr>
          <a:lstStyle/>
          <a:p>
            <a:r>
              <a:rPr lang="fr-FR" sz="4000" dirty="0" smtClean="0">
                <a:cs typeface="Calibri Light"/>
              </a:rPr>
              <a:t>Vivaldi couplage</a:t>
            </a:r>
            <a:endParaRPr lang="fr-FR" dirty="0"/>
          </a:p>
        </p:txBody>
      </p:sp>
      <p:sp>
        <p:nvSpPr>
          <p:cNvPr id="14" name="Rectangle 13">
            <a:extLst>
              <a:ext uri="{FF2B5EF4-FFF2-40B4-BE49-F238E27FC236}">
                <a16:creationId xmlns="" xmlns:a16="http://schemas.microsoft.com/office/drawing/2014/main" id="{074B4F7D-14B2-478B-8BF5-01E4E0C5D2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3" name="Image 6">
            <a:extLst>
              <a:ext uri="{FF2B5EF4-FFF2-40B4-BE49-F238E27FC236}">
                <a16:creationId xmlns="" xmlns:a16="http://schemas.microsoft.com/office/drawing/2014/main" id="{8BA57E5A-CFCE-4CC8-B2F7-8CFB019D4C02}"/>
              </a:ext>
            </a:extLst>
          </p:cNvPr>
          <p:cNvPicPr>
            <a:picLocks noChangeAspect="1"/>
          </p:cNvPicPr>
          <p:nvPr/>
        </p:nvPicPr>
        <p:blipFill rotWithShape="1">
          <a:blip r:embed="rId3"/>
          <a:srcRect t="29530" r="-671" b="28734"/>
          <a:stretch/>
        </p:blipFill>
        <p:spPr>
          <a:xfrm>
            <a:off x="10034490" y="11879"/>
            <a:ext cx="2157510" cy="894457"/>
          </a:xfrm>
          <a:prstGeom prst="rect">
            <a:avLst/>
          </a:prstGeom>
        </p:spPr>
      </p:pic>
      <p:sp>
        <p:nvSpPr>
          <p:cNvPr id="15" name="ZoneTexte 14"/>
          <p:cNvSpPr txBox="1"/>
          <p:nvPr/>
        </p:nvSpPr>
        <p:spPr>
          <a:xfrm>
            <a:off x="48943" y="2086776"/>
            <a:ext cx="6291699" cy="369332"/>
          </a:xfrm>
          <a:prstGeom prst="rect">
            <a:avLst/>
          </a:prstGeom>
          <a:noFill/>
        </p:spPr>
        <p:txBody>
          <a:bodyPr wrap="square" rtlCol="0">
            <a:spAutoFit/>
          </a:bodyPr>
          <a:lstStyle/>
          <a:p>
            <a:r>
              <a:rPr lang="fr-FR" b="1" dirty="0" smtClean="0">
                <a:cs typeface="Calibri" panose="020F0502020204030204"/>
              </a:rPr>
              <a:t>Diagramme large en azimut (5 et 6 GHz)</a:t>
            </a:r>
          </a:p>
        </p:txBody>
      </p:sp>
      <p:pic>
        <p:nvPicPr>
          <p:cNvPr id="29" name="Picture 2" descr="https://www.ietr.fr/sites/www.ietr.fr/files/styles/max_2600x2600/public/medias/images/logo_rouge_noir_1450x451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2984" y="85640"/>
            <a:ext cx="1755112" cy="545900"/>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 15"/>
          <p:cNvPicPr/>
          <p:nvPr/>
        </p:nvPicPr>
        <p:blipFill rotWithShape="1">
          <a:blip r:embed="rId5"/>
          <a:srcRect l="33882" t="5884" r="14269"/>
          <a:stretch/>
        </p:blipFill>
        <p:spPr>
          <a:xfrm>
            <a:off x="909263" y="3258087"/>
            <a:ext cx="3606835" cy="3490300"/>
          </a:xfrm>
          <a:prstGeom prst="rect">
            <a:avLst/>
          </a:prstGeom>
        </p:spPr>
      </p:pic>
      <p:pic>
        <p:nvPicPr>
          <p:cNvPr id="17" name="Image 16"/>
          <p:cNvPicPr/>
          <p:nvPr/>
        </p:nvPicPr>
        <p:blipFill rotWithShape="1">
          <a:blip r:embed="rId6"/>
          <a:srcRect l="33598" t="6542" r="14282"/>
          <a:stretch/>
        </p:blipFill>
        <p:spPr>
          <a:xfrm>
            <a:off x="6077036" y="3258087"/>
            <a:ext cx="3801060" cy="3581677"/>
          </a:xfrm>
          <a:prstGeom prst="rect">
            <a:avLst/>
          </a:prstGeom>
        </p:spPr>
      </p:pic>
      <p:pic>
        <p:nvPicPr>
          <p:cNvPr id="18" name="Image 17"/>
          <p:cNvPicPr/>
          <p:nvPr/>
        </p:nvPicPr>
        <p:blipFill rotWithShape="1">
          <a:blip r:embed="rId6"/>
          <a:srcRect l="89731" t="1703" b="49157"/>
          <a:stretch/>
        </p:blipFill>
        <p:spPr>
          <a:xfrm>
            <a:off x="10034490" y="3258087"/>
            <a:ext cx="1170722" cy="2943841"/>
          </a:xfrm>
          <a:prstGeom prst="rect">
            <a:avLst/>
          </a:prstGeom>
        </p:spPr>
      </p:pic>
      <p:sp>
        <p:nvSpPr>
          <p:cNvPr id="4" name="ZoneTexte 3"/>
          <p:cNvSpPr txBox="1"/>
          <p:nvPr/>
        </p:nvSpPr>
        <p:spPr>
          <a:xfrm>
            <a:off x="1115568" y="2757714"/>
            <a:ext cx="2832318" cy="369332"/>
          </a:xfrm>
          <a:prstGeom prst="rect">
            <a:avLst/>
          </a:prstGeom>
          <a:noFill/>
        </p:spPr>
        <p:txBody>
          <a:bodyPr wrap="square" rtlCol="0">
            <a:spAutoFit/>
          </a:bodyPr>
          <a:lstStyle/>
          <a:p>
            <a:r>
              <a:rPr lang="fr-FR" dirty="0" err="1" smtClean="0"/>
              <a:t>E-field</a:t>
            </a:r>
            <a:r>
              <a:rPr lang="fr-FR" dirty="0" smtClean="0"/>
              <a:t> 4 GHz ; phase 0° :</a:t>
            </a:r>
            <a:endParaRPr lang="fr-FR" dirty="0"/>
          </a:p>
        </p:txBody>
      </p:sp>
      <p:sp>
        <p:nvSpPr>
          <p:cNvPr id="19" name="ZoneTexte 18"/>
          <p:cNvSpPr txBox="1"/>
          <p:nvPr/>
        </p:nvSpPr>
        <p:spPr>
          <a:xfrm>
            <a:off x="6330758" y="2757714"/>
            <a:ext cx="2832318" cy="369332"/>
          </a:xfrm>
          <a:prstGeom prst="rect">
            <a:avLst/>
          </a:prstGeom>
          <a:noFill/>
        </p:spPr>
        <p:txBody>
          <a:bodyPr wrap="square" rtlCol="0">
            <a:spAutoFit/>
          </a:bodyPr>
          <a:lstStyle/>
          <a:p>
            <a:r>
              <a:rPr lang="fr-FR" dirty="0" err="1" smtClean="0"/>
              <a:t>E-field</a:t>
            </a:r>
            <a:r>
              <a:rPr lang="fr-FR" dirty="0" smtClean="0"/>
              <a:t> 6 GHz ; phase 0° :</a:t>
            </a:r>
            <a:endParaRPr lang="fr-FR" dirty="0"/>
          </a:p>
        </p:txBody>
      </p:sp>
      <p:pic>
        <p:nvPicPr>
          <p:cNvPr id="20" name="Image 19"/>
          <p:cNvPicPr>
            <a:picLocks noChangeAspect="1"/>
          </p:cNvPicPr>
          <p:nvPr/>
        </p:nvPicPr>
        <p:blipFill>
          <a:blip r:embed="rId7"/>
          <a:stretch>
            <a:fillRect/>
          </a:stretch>
        </p:blipFill>
        <p:spPr>
          <a:xfrm>
            <a:off x="9878096" y="103459"/>
            <a:ext cx="2183276" cy="1967538"/>
          </a:xfrm>
          <a:prstGeom prst="rect">
            <a:avLst/>
          </a:prstGeom>
        </p:spPr>
      </p:pic>
    </p:spTree>
    <p:extLst>
      <p:ext uri="{BB962C8B-B14F-4D97-AF65-F5344CB8AC3E}">
        <p14:creationId xmlns:p14="http://schemas.microsoft.com/office/powerpoint/2010/main" val="16635121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047BFA19-D45E-416B-A404-7AF2F3F270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 xmlns:a16="http://schemas.microsoft.com/office/drawing/2014/main" id="{8E0105E7-23DB-4CF2-8258-FF47C762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 xmlns:a16="http://schemas.microsoft.com/office/drawing/2014/main" id="{9B3A0B11-EDE3-4E62-AC52-762D098B73FF}"/>
              </a:ext>
            </a:extLst>
          </p:cNvPr>
          <p:cNvSpPr>
            <a:spLocks noGrp="1"/>
          </p:cNvSpPr>
          <p:nvPr>
            <p:ph type="title"/>
          </p:nvPr>
        </p:nvSpPr>
        <p:spPr>
          <a:xfrm>
            <a:off x="1115568" y="548640"/>
            <a:ext cx="10168128" cy="1179576"/>
          </a:xfrm>
        </p:spPr>
        <p:txBody>
          <a:bodyPr>
            <a:normAutofit/>
          </a:bodyPr>
          <a:lstStyle/>
          <a:p>
            <a:r>
              <a:rPr lang="fr-FR" sz="4000" dirty="0">
                <a:cs typeface="Calibri Light"/>
              </a:rPr>
              <a:t>Mesure autocorrélation</a:t>
            </a:r>
            <a:endParaRPr lang="fr-FR" dirty="0"/>
          </a:p>
        </p:txBody>
      </p:sp>
      <p:sp>
        <p:nvSpPr>
          <p:cNvPr id="14" name="Rectangle 13">
            <a:extLst>
              <a:ext uri="{FF2B5EF4-FFF2-40B4-BE49-F238E27FC236}">
                <a16:creationId xmlns="" xmlns:a16="http://schemas.microsoft.com/office/drawing/2014/main" id="{074B4F7D-14B2-478B-8BF5-01E4E0C5D2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3" name="Image 6">
            <a:extLst>
              <a:ext uri="{FF2B5EF4-FFF2-40B4-BE49-F238E27FC236}">
                <a16:creationId xmlns="" xmlns:a16="http://schemas.microsoft.com/office/drawing/2014/main" id="{8BA57E5A-CFCE-4CC8-B2F7-8CFB019D4C02}"/>
              </a:ext>
            </a:extLst>
          </p:cNvPr>
          <p:cNvPicPr>
            <a:picLocks noChangeAspect="1"/>
          </p:cNvPicPr>
          <p:nvPr/>
        </p:nvPicPr>
        <p:blipFill rotWithShape="1">
          <a:blip r:embed="rId3"/>
          <a:srcRect t="29530" r="-671" b="28734"/>
          <a:stretch/>
        </p:blipFill>
        <p:spPr>
          <a:xfrm>
            <a:off x="10034490" y="11879"/>
            <a:ext cx="2157510" cy="894457"/>
          </a:xfrm>
          <a:prstGeom prst="rect">
            <a:avLst/>
          </a:prstGeom>
        </p:spPr>
      </p:pic>
      <p:sp>
        <p:nvSpPr>
          <p:cNvPr id="15" name="ZoneTexte 14"/>
          <p:cNvSpPr txBox="1"/>
          <p:nvPr/>
        </p:nvSpPr>
        <p:spPr>
          <a:xfrm>
            <a:off x="48943" y="2086776"/>
            <a:ext cx="6291699" cy="1754326"/>
          </a:xfrm>
          <a:prstGeom prst="rect">
            <a:avLst/>
          </a:prstGeom>
          <a:noFill/>
        </p:spPr>
        <p:txBody>
          <a:bodyPr wrap="square" rtlCol="0">
            <a:spAutoFit/>
          </a:bodyPr>
          <a:lstStyle/>
          <a:p>
            <a:r>
              <a:rPr lang="fr-FR" b="1" dirty="0" smtClean="0">
                <a:cs typeface="Calibri" panose="020F0502020204030204"/>
              </a:rPr>
              <a:t>Calibration Code</a:t>
            </a:r>
          </a:p>
          <a:p>
            <a:r>
              <a:rPr lang="fr-FR" dirty="0" smtClean="0">
                <a:cs typeface="Calibri" panose="020F0502020204030204"/>
              </a:rPr>
              <a:t>Calibration du système RF (sans antennes) en amont</a:t>
            </a:r>
          </a:p>
          <a:p>
            <a:r>
              <a:rPr lang="fr-FR" dirty="0" smtClean="0">
                <a:cs typeface="Calibri" panose="020F0502020204030204"/>
              </a:rPr>
              <a:t>Envoi d’un signal modulé via synthé et antennes simulées via diviseur puissance 3 voies.</a:t>
            </a:r>
          </a:p>
          <a:p>
            <a:r>
              <a:rPr lang="fr-FR" dirty="0" smtClean="0">
                <a:cs typeface="Calibri" panose="020F0502020204030204"/>
              </a:rPr>
              <a:t>Permet d’avoir fichier pour calibrer les différences amplitude/phase système RF.</a:t>
            </a:r>
          </a:p>
        </p:txBody>
      </p:sp>
      <p:pic>
        <p:nvPicPr>
          <p:cNvPr id="29" name="Picture 2" descr="https://www.ietr.fr/sites/www.ietr.fr/files/styles/max_2600x2600/public/medias/images/logo_rouge_noir_1450x451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2984" y="85640"/>
            <a:ext cx="1755112" cy="545900"/>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p:cNvPicPr>
            <a:picLocks noChangeAspect="1"/>
          </p:cNvPicPr>
          <p:nvPr/>
        </p:nvPicPr>
        <p:blipFill>
          <a:blip r:embed="rId5"/>
          <a:stretch>
            <a:fillRect/>
          </a:stretch>
        </p:blipFill>
        <p:spPr>
          <a:xfrm>
            <a:off x="5734399" y="4316563"/>
            <a:ext cx="1431293" cy="2470451"/>
          </a:xfrm>
          <a:prstGeom prst="rect">
            <a:avLst/>
          </a:prstGeom>
        </p:spPr>
      </p:pic>
      <p:pic>
        <p:nvPicPr>
          <p:cNvPr id="5" name="Image 4"/>
          <p:cNvPicPr>
            <a:picLocks noChangeAspect="1"/>
          </p:cNvPicPr>
          <p:nvPr/>
        </p:nvPicPr>
        <p:blipFill>
          <a:blip r:embed="rId6"/>
          <a:stretch>
            <a:fillRect/>
          </a:stretch>
        </p:blipFill>
        <p:spPr>
          <a:xfrm>
            <a:off x="7300273" y="3157206"/>
            <a:ext cx="4891727" cy="3664705"/>
          </a:xfrm>
          <a:prstGeom prst="rect">
            <a:avLst/>
          </a:prstGeom>
        </p:spPr>
      </p:pic>
      <p:sp>
        <p:nvSpPr>
          <p:cNvPr id="6" name="ZoneTexte 5"/>
          <p:cNvSpPr txBox="1"/>
          <p:nvPr/>
        </p:nvSpPr>
        <p:spPr>
          <a:xfrm>
            <a:off x="170480" y="4351460"/>
            <a:ext cx="4804475" cy="1200329"/>
          </a:xfrm>
          <a:prstGeom prst="rect">
            <a:avLst/>
          </a:prstGeom>
          <a:noFill/>
        </p:spPr>
        <p:txBody>
          <a:bodyPr wrap="square" rtlCol="0">
            <a:spAutoFit/>
          </a:bodyPr>
          <a:lstStyle/>
          <a:p>
            <a:r>
              <a:rPr lang="fr-FR" dirty="0" smtClean="0"/>
              <a:t>Après cal : </a:t>
            </a:r>
          </a:p>
          <a:p>
            <a:r>
              <a:rPr lang="fr-FR" dirty="0" smtClean="0"/>
              <a:t>Autocorrélation 11 : id=10002 (OK)</a:t>
            </a:r>
          </a:p>
          <a:p>
            <a:r>
              <a:rPr lang="fr-FR" dirty="0" smtClean="0"/>
              <a:t>id12 et id13 sont à 10001 (devraient être à 10002)</a:t>
            </a:r>
            <a:endParaRPr lang="fr-FR" dirty="0"/>
          </a:p>
        </p:txBody>
      </p:sp>
    </p:spTree>
    <p:extLst>
      <p:ext uri="{BB962C8B-B14F-4D97-AF65-F5344CB8AC3E}">
        <p14:creationId xmlns:p14="http://schemas.microsoft.com/office/powerpoint/2010/main" val="17752740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047BFA19-D45E-416B-A404-7AF2F3F270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 xmlns:a16="http://schemas.microsoft.com/office/drawing/2014/main" id="{8E0105E7-23DB-4CF2-8258-FF47C762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 xmlns:a16="http://schemas.microsoft.com/office/drawing/2014/main" id="{9B3A0B11-EDE3-4E62-AC52-762D098B73FF}"/>
              </a:ext>
            </a:extLst>
          </p:cNvPr>
          <p:cNvSpPr>
            <a:spLocks noGrp="1"/>
          </p:cNvSpPr>
          <p:nvPr>
            <p:ph type="title"/>
          </p:nvPr>
        </p:nvSpPr>
        <p:spPr>
          <a:xfrm>
            <a:off x="1115568" y="548640"/>
            <a:ext cx="10168128" cy="1179576"/>
          </a:xfrm>
        </p:spPr>
        <p:txBody>
          <a:bodyPr>
            <a:normAutofit/>
          </a:bodyPr>
          <a:lstStyle/>
          <a:p>
            <a:r>
              <a:rPr lang="fr-FR" sz="4000" dirty="0" smtClean="0">
                <a:cs typeface="Calibri Light"/>
              </a:rPr>
              <a:t>Thermoformage</a:t>
            </a:r>
            <a:endParaRPr lang="fr-FR" dirty="0"/>
          </a:p>
        </p:txBody>
      </p:sp>
      <p:sp>
        <p:nvSpPr>
          <p:cNvPr id="14" name="Rectangle 13">
            <a:extLst>
              <a:ext uri="{FF2B5EF4-FFF2-40B4-BE49-F238E27FC236}">
                <a16:creationId xmlns="" xmlns:a16="http://schemas.microsoft.com/office/drawing/2014/main" id="{074B4F7D-14B2-478B-8BF5-01E4E0C5D2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3" name="Image 6">
            <a:extLst>
              <a:ext uri="{FF2B5EF4-FFF2-40B4-BE49-F238E27FC236}">
                <a16:creationId xmlns="" xmlns:a16="http://schemas.microsoft.com/office/drawing/2014/main" id="{8BA57E5A-CFCE-4CC8-B2F7-8CFB019D4C02}"/>
              </a:ext>
            </a:extLst>
          </p:cNvPr>
          <p:cNvPicPr>
            <a:picLocks noChangeAspect="1"/>
          </p:cNvPicPr>
          <p:nvPr/>
        </p:nvPicPr>
        <p:blipFill rotWithShape="1">
          <a:blip r:embed="rId3"/>
          <a:srcRect t="29530" r="-671" b="28734"/>
          <a:stretch/>
        </p:blipFill>
        <p:spPr>
          <a:xfrm>
            <a:off x="10034490" y="11879"/>
            <a:ext cx="2157510" cy="894457"/>
          </a:xfrm>
          <a:prstGeom prst="rect">
            <a:avLst/>
          </a:prstGeom>
        </p:spPr>
      </p:pic>
      <p:sp>
        <p:nvSpPr>
          <p:cNvPr id="15" name="ZoneTexte 14"/>
          <p:cNvSpPr txBox="1"/>
          <p:nvPr/>
        </p:nvSpPr>
        <p:spPr>
          <a:xfrm>
            <a:off x="48944" y="2086776"/>
            <a:ext cx="6499340" cy="646331"/>
          </a:xfrm>
          <a:prstGeom prst="rect">
            <a:avLst/>
          </a:prstGeom>
          <a:noFill/>
        </p:spPr>
        <p:txBody>
          <a:bodyPr wrap="square" rtlCol="0">
            <a:spAutoFit/>
          </a:bodyPr>
          <a:lstStyle/>
          <a:p>
            <a:r>
              <a:rPr lang="fr-FR" b="1" dirty="0" smtClean="0">
                <a:cs typeface="Calibri" panose="020F0502020204030204"/>
              </a:rPr>
              <a:t>Thermoformage des plaques</a:t>
            </a:r>
          </a:p>
          <a:p>
            <a:r>
              <a:rPr lang="fr-FR" b="1" dirty="0" smtClean="0">
                <a:cs typeface="Calibri" panose="020F0502020204030204"/>
              </a:rPr>
              <a:t>Substrat Rogers RT5880</a:t>
            </a:r>
            <a:endParaRPr lang="fr-FR" dirty="0" smtClean="0">
              <a:cs typeface="Calibri" panose="020F0502020204030204"/>
            </a:endParaRPr>
          </a:p>
        </p:txBody>
      </p:sp>
      <p:sp>
        <p:nvSpPr>
          <p:cNvPr id="17" name="ZoneTexte 16"/>
          <p:cNvSpPr txBox="1"/>
          <p:nvPr/>
        </p:nvSpPr>
        <p:spPr>
          <a:xfrm>
            <a:off x="498834" y="3056709"/>
            <a:ext cx="3733532" cy="1754326"/>
          </a:xfrm>
          <a:prstGeom prst="rect">
            <a:avLst/>
          </a:prstGeom>
          <a:noFill/>
        </p:spPr>
        <p:txBody>
          <a:bodyPr wrap="square" rtlCol="0">
            <a:spAutoFit/>
          </a:bodyPr>
          <a:lstStyle/>
          <a:p>
            <a:r>
              <a:rPr lang="fr-FR" b="1" dirty="0" smtClean="0"/>
              <a:t>Mesure S11 </a:t>
            </a:r>
            <a:r>
              <a:rPr lang="fr-FR" dirty="0" smtClean="0"/>
              <a:t>: </a:t>
            </a:r>
          </a:p>
          <a:p>
            <a:r>
              <a:rPr lang="fr-FR" dirty="0" smtClean="0"/>
              <a:t>Comparaison </a:t>
            </a:r>
            <a:r>
              <a:rPr lang="fr-FR" dirty="0" err="1" smtClean="0"/>
              <a:t>Cheby</a:t>
            </a:r>
            <a:r>
              <a:rPr lang="fr-FR" dirty="0" smtClean="0"/>
              <a:t> Rogers RT5880 planaire ; sinus amorti thermo</a:t>
            </a:r>
          </a:p>
          <a:p>
            <a:endParaRPr lang="fr-FR" dirty="0"/>
          </a:p>
          <a:p>
            <a:r>
              <a:rPr lang="fr-FR" dirty="0" smtClean="0"/>
              <a:t>Bonne concordance entre les 2 mesures.</a:t>
            </a:r>
            <a:endParaRPr lang="fr-FR" dirty="0"/>
          </a:p>
        </p:txBody>
      </p:sp>
      <p:pic>
        <p:nvPicPr>
          <p:cNvPr id="3" name="Image 2"/>
          <p:cNvPicPr>
            <a:picLocks noChangeAspect="1"/>
          </p:cNvPicPr>
          <p:nvPr/>
        </p:nvPicPr>
        <p:blipFill>
          <a:blip r:embed="rId4"/>
          <a:stretch>
            <a:fillRect/>
          </a:stretch>
        </p:blipFill>
        <p:spPr>
          <a:xfrm>
            <a:off x="5603966" y="2548441"/>
            <a:ext cx="6313714" cy="4182022"/>
          </a:xfrm>
          <a:prstGeom prst="rect">
            <a:avLst/>
          </a:prstGeom>
        </p:spPr>
      </p:pic>
      <p:pic>
        <p:nvPicPr>
          <p:cNvPr id="18" name="Picture 2" descr="https://www.ietr.fr/sites/www.ietr.fr/files/styles/max_2600x2600/public/medias/images/logo_rouge_noir_1450x451px.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22984" y="85640"/>
            <a:ext cx="1755112" cy="545900"/>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p:nvPicPr>
        <p:blipFill>
          <a:blip r:embed="rId6"/>
          <a:stretch>
            <a:fillRect/>
          </a:stretch>
        </p:blipFill>
        <p:spPr>
          <a:xfrm>
            <a:off x="9878096" y="246010"/>
            <a:ext cx="2122044" cy="1858436"/>
          </a:xfrm>
          <a:prstGeom prst="rect">
            <a:avLst/>
          </a:prstGeom>
        </p:spPr>
      </p:pic>
    </p:spTree>
    <p:extLst>
      <p:ext uri="{BB962C8B-B14F-4D97-AF65-F5344CB8AC3E}">
        <p14:creationId xmlns:p14="http://schemas.microsoft.com/office/powerpoint/2010/main" val="3757520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047BFA19-D45E-416B-A404-7AF2F3F270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 xmlns:a16="http://schemas.microsoft.com/office/drawing/2014/main" id="{8E0105E7-23DB-4CF2-8258-FF47C762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 xmlns:a16="http://schemas.microsoft.com/office/drawing/2014/main" id="{9B3A0B11-EDE3-4E62-AC52-762D098B73FF}"/>
              </a:ext>
            </a:extLst>
          </p:cNvPr>
          <p:cNvSpPr>
            <a:spLocks noGrp="1"/>
          </p:cNvSpPr>
          <p:nvPr>
            <p:ph type="title"/>
          </p:nvPr>
        </p:nvSpPr>
        <p:spPr>
          <a:xfrm>
            <a:off x="1115568" y="548640"/>
            <a:ext cx="10168128" cy="1179576"/>
          </a:xfrm>
        </p:spPr>
        <p:txBody>
          <a:bodyPr>
            <a:normAutofit/>
          </a:bodyPr>
          <a:lstStyle/>
          <a:p>
            <a:r>
              <a:rPr lang="fr-FR" sz="4000" dirty="0" smtClean="0">
                <a:cs typeface="Calibri Light"/>
              </a:rPr>
              <a:t>Thermoformage</a:t>
            </a:r>
            <a:endParaRPr lang="fr-FR" dirty="0"/>
          </a:p>
        </p:txBody>
      </p:sp>
      <p:sp>
        <p:nvSpPr>
          <p:cNvPr id="14" name="Rectangle 13">
            <a:extLst>
              <a:ext uri="{FF2B5EF4-FFF2-40B4-BE49-F238E27FC236}">
                <a16:creationId xmlns="" xmlns:a16="http://schemas.microsoft.com/office/drawing/2014/main" id="{074B4F7D-14B2-478B-8BF5-01E4E0C5D2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3" name="Image 6">
            <a:extLst>
              <a:ext uri="{FF2B5EF4-FFF2-40B4-BE49-F238E27FC236}">
                <a16:creationId xmlns="" xmlns:a16="http://schemas.microsoft.com/office/drawing/2014/main" id="{8BA57E5A-CFCE-4CC8-B2F7-8CFB019D4C02}"/>
              </a:ext>
            </a:extLst>
          </p:cNvPr>
          <p:cNvPicPr>
            <a:picLocks noChangeAspect="1"/>
          </p:cNvPicPr>
          <p:nvPr/>
        </p:nvPicPr>
        <p:blipFill rotWithShape="1">
          <a:blip r:embed="rId3"/>
          <a:srcRect t="29530" r="-671" b="28734"/>
          <a:stretch/>
        </p:blipFill>
        <p:spPr>
          <a:xfrm>
            <a:off x="10034490" y="11879"/>
            <a:ext cx="2157510" cy="894457"/>
          </a:xfrm>
          <a:prstGeom prst="rect">
            <a:avLst/>
          </a:prstGeom>
        </p:spPr>
      </p:pic>
      <p:sp>
        <p:nvSpPr>
          <p:cNvPr id="15" name="ZoneTexte 14"/>
          <p:cNvSpPr txBox="1"/>
          <p:nvPr/>
        </p:nvSpPr>
        <p:spPr>
          <a:xfrm>
            <a:off x="48944" y="2086776"/>
            <a:ext cx="3143961" cy="2585323"/>
          </a:xfrm>
          <a:prstGeom prst="rect">
            <a:avLst/>
          </a:prstGeom>
          <a:noFill/>
        </p:spPr>
        <p:txBody>
          <a:bodyPr wrap="square" rtlCol="0">
            <a:spAutoFit/>
          </a:bodyPr>
          <a:lstStyle/>
          <a:p>
            <a:r>
              <a:rPr lang="fr-FR" b="1" dirty="0" smtClean="0">
                <a:cs typeface="Calibri" panose="020F0502020204030204"/>
              </a:rPr>
              <a:t>D5 N10 ; Substrat PET</a:t>
            </a:r>
          </a:p>
          <a:p>
            <a:endParaRPr lang="fr-FR" b="1" dirty="0">
              <a:cs typeface="Calibri" panose="020F0502020204030204"/>
            </a:endParaRPr>
          </a:p>
          <a:p>
            <a:r>
              <a:rPr lang="fr-FR" b="1" dirty="0" smtClean="0">
                <a:cs typeface="Calibri" panose="020F0502020204030204"/>
              </a:rPr>
              <a:t>Gain réalisé :</a:t>
            </a:r>
          </a:p>
          <a:p>
            <a:r>
              <a:rPr lang="fr-FR" dirty="0" err="1" smtClean="0">
                <a:cs typeface="Calibri" panose="020F0502020204030204"/>
              </a:rPr>
              <a:t>Etheta</a:t>
            </a:r>
            <a:r>
              <a:rPr lang="fr-FR" dirty="0" smtClean="0">
                <a:cs typeface="Calibri" panose="020F0502020204030204"/>
              </a:rPr>
              <a:t> = Co polar</a:t>
            </a:r>
          </a:p>
          <a:p>
            <a:r>
              <a:rPr lang="fr-FR" dirty="0" err="1" smtClean="0">
                <a:cs typeface="Calibri" panose="020F0502020204030204"/>
              </a:rPr>
              <a:t>Ephi</a:t>
            </a:r>
            <a:r>
              <a:rPr lang="fr-FR" dirty="0" smtClean="0">
                <a:cs typeface="Calibri" panose="020F0502020204030204"/>
              </a:rPr>
              <a:t> = cross polar</a:t>
            </a:r>
          </a:p>
          <a:p>
            <a:endParaRPr lang="fr-FR" dirty="0">
              <a:cs typeface="Calibri" panose="020F0502020204030204"/>
            </a:endParaRPr>
          </a:p>
          <a:p>
            <a:r>
              <a:rPr lang="fr-FR" dirty="0" smtClean="0">
                <a:cs typeface="Calibri" panose="020F0502020204030204"/>
              </a:rPr>
              <a:t>Cross &gt; Co à partir de 10,5 GHz (</a:t>
            </a:r>
            <a:r>
              <a:rPr lang="fr-FR" dirty="0" err="1" smtClean="0">
                <a:cs typeface="Calibri" panose="020F0502020204030204"/>
              </a:rPr>
              <a:t>simu</a:t>
            </a:r>
            <a:r>
              <a:rPr lang="fr-FR" dirty="0" smtClean="0">
                <a:cs typeface="Calibri" panose="020F0502020204030204"/>
              </a:rPr>
              <a:t> </a:t>
            </a:r>
            <a:r>
              <a:rPr lang="fr-FR" dirty="0" err="1" smtClean="0">
                <a:cs typeface="Calibri" panose="020F0502020204030204"/>
              </a:rPr>
              <a:t>ant</a:t>
            </a:r>
            <a:r>
              <a:rPr lang="fr-FR" dirty="0" smtClean="0">
                <a:cs typeface="Calibri" panose="020F0502020204030204"/>
              </a:rPr>
              <a:t> elliptique </a:t>
            </a:r>
            <a:r>
              <a:rPr lang="fr-FR" dirty="0" err="1" smtClean="0">
                <a:cs typeface="Calibri" panose="020F0502020204030204"/>
              </a:rPr>
              <a:t>chg</a:t>
            </a:r>
            <a:r>
              <a:rPr lang="fr-FR" dirty="0" smtClean="0">
                <a:cs typeface="Calibri" panose="020F0502020204030204"/>
              </a:rPr>
              <a:t> à 11 GHz)</a:t>
            </a:r>
            <a:endParaRPr lang="fr-FR" dirty="0">
              <a:cs typeface="Calibri" panose="020F0502020204030204"/>
            </a:endParaRPr>
          </a:p>
        </p:txBody>
      </p:sp>
      <p:pic>
        <p:nvPicPr>
          <p:cNvPr id="18" name="Picture 2" descr="https://www.ietr.fr/sites/www.ietr.fr/files/styles/max_2600x2600/public/medias/images/logo_rouge_noir_1450x451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2984" y="85640"/>
            <a:ext cx="1755112" cy="545900"/>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 20"/>
          <p:cNvPicPr/>
          <p:nvPr/>
        </p:nvPicPr>
        <p:blipFill rotWithShape="1">
          <a:blip r:embed="rId5" cstate="print">
            <a:extLst>
              <a:ext uri="{28A0092B-C50C-407E-A947-70E740481C1C}">
                <a14:useLocalDpi xmlns:a14="http://schemas.microsoft.com/office/drawing/2010/main" val="0"/>
              </a:ext>
            </a:extLst>
          </a:blip>
          <a:srcRect r="6820"/>
          <a:stretch/>
        </p:blipFill>
        <p:spPr bwMode="auto">
          <a:xfrm>
            <a:off x="3010606" y="2174923"/>
            <a:ext cx="5550396" cy="4647248"/>
          </a:xfrm>
          <a:prstGeom prst="rect">
            <a:avLst/>
          </a:prstGeom>
          <a:noFill/>
          <a:ln>
            <a:noFill/>
          </a:ln>
        </p:spPr>
      </p:pic>
      <p:pic>
        <p:nvPicPr>
          <p:cNvPr id="5" name="Image 4"/>
          <p:cNvPicPr>
            <a:picLocks noChangeAspect="1"/>
          </p:cNvPicPr>
          <p:nvPr/>
        </p:nvPicPr>
        <p:blipFill>
          <a:blip r:embed="rId6"/>
          <a:stretch>
            <a:fillRect/>
          </a:stretch>
        </p:blipFill>
        <p:spPr>
          <a:xfrm>
            <a:off x="8679304" y="4500917"/>
            <a:ext cx="3512695" cy="2357083"/>
          </a:xfrm>
          <a:prstGeom prst="rect">
            <a:avLst/>
          </a:prstGeom>
        </p:spPr>
      </p:pic>
      <p:sp>
        <p:nvSpPr>
          <p:cNvPr id="6" name="ZoneTexte 5"/>
          <p:cNvSpPr txBox="1"/>
          <p:nvPr/>
        </p:nvSpPr>
        <p:spPr>
          <a:xfrm>
            <a:off x="5516380" y="1983131"/>
            <a:ext cx="1768839" cy="369332"/>
          </a:xfrm>
          <a:prstGeom prst="rect">
            <a:avLst/>
          </a:prstGeom>
          <a:noFill/>
        </p:spPr>
        <p:txBody>
          <a:bodyPr wrap="square" rtlCol="0">
            <a:spAutoFit/>
          </a:bodyPr>
          <a:lstStyle/>
          <a:p>
            <a:r>
              <a:rPr lang="fr-FR" dirty="0" smtClean="0"/>
              <a:t>Mesure :</a:t>
            </a:r>
            <a:endParaRPr lang="fr-FR" dirty="0"/>
          </a:p>
        </p:txBody>
      </p:sp>
      <p:sp>
        <p:nvSpPr>
          <p:cNvPr id="22" name="ZoneTexte 21"/>
          <p:cNvSpPr txBox="1"/>
          <p:nvPr/>
        </p:nvSpPr>
        <p:spPr>
          <a:xfrm>
            <a:off x="9323882" y="4045945"/>
            <a:ext cx="2479447" cy="369332"/>
          </a:xfrm>
          <a:prstGeom prst="rect">
            <a:avLst/>
          </a:prstGeom>
          <a:noFill/>
        </p:spPr>
        <p:txBody>
          <a:bodyPr wrap="square" rtlCol="0">
            <a:spAutoFit/>
          </a:bodyPr>
          <a:lstStyle/>
          <a:p>
            <a:r>
              <a:rPr lang="fr-FR" dirty="0" err="1" smtClean="0"/>
              <a:t>Simu</a:t>
            </a:r>
            <a:r>
              <a:rPr lang="fr-FR" dirty="0" smtClean="0"/>
              <a:t> (</a:t>
            </a:r>
            <a:r>
              <a:rPr lang="fr-FR" dirty="0" err="1" smtClean="0"/>
              <a:t>ant</a:t>
            </a:r>
            <a:r>
              <a:rPr lang="fr-FR" dirty="0" smtClean="0"/>
              <a:t> elliptique) :</a:t>
            </a:r>
            <a:endParaRPr lang="fr-FR" dirty="0"/>
          </a:p>
        </p:txBody>
      </p:sp>
      <p:pic>
        <p:nvPicPr>
          <p:cNvPr id="17" name="Image 16"/>
          <p:cNvPicPr>
            <a:picLocks noChangeAspect="1"/>
          </p:cNvPicPr>
          <p:nvPr/>
        </p:nvPicPr>
        <p:blipFill>
          <a:blip r:embed="rId7"/>
          <a:stretch>
            <a:fillRect/>
          </a:stretch>
        </p:blipFill>
        <p:spPr>
          <a:xfrm>
            <a:off x="9524048" y="73888"/>
            <a:ext cx="2667951" cy="2278575"/>
          </a:xfrm>
          <a:prstGeom prst="rect">
            <a:avLst/>
          </a:prstGeom>
        </p:spPr>
      </p:pic>
    </p:spTree>
    <p:extLst>
      <p:ext uri="{BB962C8B-B14F-4D97-AF65-F5344CB8AC3E}">
        <p14:creationId xmlns:p14="http://schemas.microsoft.com/office/powerpoint/2010/main" val="29774212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047BFA19-D45E-416B-A404-7AF2F3F270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 xmlns:a16="http://schemas.microsoft.com/office/drawing/2014/main" id="{8E0105E7-23DB-4CF2-8258-FF47C762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 xmlns:a16="http://schemas.microsoft.com/office/drawing/2014/main" id="{9B3A0B11-EDE3-4E62-AC52-762D098B73FF}"/>
              </a:ext>
            </a:extLst>
          </p:cNvPr>
          <p:cNvSpPr>
            <a:spLocks noGrp="1"/>
          </p:cNvSpPr>
          <p:nvPr>
            <p:ph type="title"/>
          </p:nvPr>
        </p:nvSpPr>
        <p:spPr>
          <a:xfrm>
            <a:off x="1115568" y="548640"/>
            <a:ext cx="10168128" cy="1179576"/>
          </a:xfrm>
        </p:spPr>
        <p:txBody>
          <a:bodyPr>
            <a:normAutofit/>
          </a:bodyPr>
          <a:lstStyle/>
          <a:p>
            <a:r>
              <a:rPr lang="fr-FR" sz="4000" dirty="0" smtClean="0">
                <a:cs typeface="Calibri Light"/>
              </a:rPr>
              <a:t>Thermoformage</a:t>
            </a:r>
            <a:endParaRPr lang="fr-FR" dirty="0"/>
          </a:p>
        </p:txBody>
      </p:sp>
      <p:sp>
        <p:nvSpPr>
          <p:cNvPr id="14" name="Rectangle 13">
            <a:extLst>
              <a:ext uri="{FF2B5EF4-FFF2-40B4-BE49-F238E27FC236}">
                <a16:creationId xmlns="" xmlns:a16="http://schemas.microsoft.com/office/drawing/2014/main" id="{074B4F7D-14B2-478B-8BF5-01E4E0C5D2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3" name="Image 6">
            <a:extLst>
              <a:ext uri="{FF2B5EF4-FFF2-40B4-BE49-F238E27FC236}">
                <a16:creationId xmlns="" xmlns:a16="http://schemas.microsoft.com/office/drawing/2014/main" id="{8BA57E5A-CFCE-4CC8-B2F7-8CFB019D4C02}"/>
              </a:ext>
            </a:extLst>
          </p:cNvPr>
          <p:cNvPicPr>
            <a:picLocks noChangeAspect="1"/>
          </p:cNvPicPr>
          <p:nvPr/>
        </p:nvPicPr>
        <p:blipFill rotWithShape="1">
          <a:blip r:embed="rId3"/>
          <a:srcRect t="29530" r="-671" b="28734"/>
          <a:stretch/>
        </p:blipFill>
        <p:spPr>
          <a:xfrm>
            <a:off x="10034490" y="11879"/>
            <a:ext cx="2157510" cy="894457"/>
          </a:xfrm>
          <a:prstGeom prst="rect">
            <a:avLst/>
          </a:prstGeom>
        </p:spPr>
      </p:pic>
      <p:sp>
        <p:nvSpPr>
          <p:cNvPr id="15" name="ZoneTexte 14"/>
          <p:cNvSpPr txBox="1"/>
          <p:nvPr/>
        </p:nvSpPr>
        <p:spPr>
          <a:xfrm>
            <a:off x="48944" y="2086776"/>
            <a:ext cx="6499340" cy="923330"/>
          </a:xfrm>
          <a:prstGeom prst="rect">
            <a:avLst/>
          </a:prstGeom>
          <a:noFill/>
        </p:spPr>
        <p:txBody>
          <a:bodyPr wrap="square" rtlCol="0">
            <a:spAutoFit/>
          </a:bodyPr>
          <a:lstStyle/>
          <a:p>
            <a:r>
              <a:rPr lang="fr-FR" b="1" dirty="0" smtClean="0">
                <a:cs typeface="Calibri" panose="020F0502020204030204"/>
              </a:rPr>
              <a:t>D5 N10 ; Substrat PET</a:t>
            </a:r>
          </a:p>
          <a:p>
            <a:endParaRPr lang="fr-FR" b="1" dirty="0">
              <a:cs typeface="Calibri" panose="020F0502020204030204"/>
            </a:endParaRPr>
          </a:p>
          <a:p>
            <a:r>
              <a:rPr lang="fr-FR" b="1" dirty="0" smtClean="0">
                <a:cs typeface="Calibri" panose="020F0502020204030204"/>
              </a:rPr>
              <a:t>Rayonnement (azimut) :</a:t>
            </a:r>
          </a:p>
        </p:txBody>
      </p:sp>
      <p:pic>
        <p:nvPicPr>
          <p:cNvPr id="18" name="Picture 2" descr="https://www.ietr.fr/sites/www.ietr.fr/files/styles/max_2600x2600/public/medias/images/logo_rouge_noir_1450x451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2984" y="85640"/>
            <a:ext cx="1755112" cy="54590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1529476" y="3227050"/>
            <a:ext cx="1094282" cy="369332"/>
          </a:xfrm>
          <a:prstGeom prst="rect">
            <a:avLst/>
          </a:prstGeom>
          <a:noFill/>
        </p:spPr>
        <p:txBody>
          <a:bodyPr wrap="square" rtlCol="0">
            <a:spAutoFit/>
          </a:bodyPr>
          <a:lstStyle/>
          <a:p>
            <a:r>
              <a:rPr lang="fr-FR" dirty="0" smtClean="0"/>
              <a:t>4 GHz</a:t>
            </a:r>
            <a:endParaRPr lang="fr-FR" dirty="0"/>
          </a:p>
        </p:txBody>
      </p:sp>
      <p:sp>
        <p:nvSpPr>
          <p:cNvPr id="17" name="ZoneTexte 16"/>
          <p:cNvSpPr txBox="1"/>
          <p:nvPr/>
        </p:nvSpPr>
        <p:spPr>
          <a:xfrm>
            <a:off x="5430215" y="3184404"/>
            <a:ext cx="1094282" cy="369332"/>
          </a:xfrm>
          <a:prstGeom prst="rect">
            <a:avLst/>
          </a:prstGeom>
          <a:noFill/>
        </p:spPr>
        <p:txBody>
          <a:bodyPr wrap="square" rtlCol="0">
            <a:spAutoFit/>
          </a:bodyPr>
          <a:lstStyle/>
          <a:p>
            <a:r>
              <a:rPr lang="fr-FR" dirty="0"/>
              <a:t>8</a:t>
            </a:r>
            <a:r>
              <a:rPr lang="fr-FR" dirty="0" smtClean="0"/>
              <a:t> GHz</a:t>
            </a:r>
            <a:endParaRPr lang="fr-FR" dirty="0"/>
          </a:p>
        </p:txBody>
      </p:sp>
      <p:sp>
        <p:nvSpPr>
          <p:cNvPr id="19" name="ZoneTexte 18"/>
          <p:cNvSpPr txBox="1"/>
          <p:nvPr/>
        </p:nvSpPr>
        <p:spPr>
          <a:xfrm>
            <a:off x="9330955" y="3184404"/>
            <a:ext cx="1094282" cy="369332"/>
          </a:xfrm>
          <a:prstGeom prst="rect">
            <a:avLst/>
          </a:prstGeom>
          <a:noFill/>
        </p:spPr>
        <p:txBody>
          <a:bodyPr wrap="square" rtlCol="0">
            <a:spAutoFit/>
          </a:bodyPr>
          <a:lstStyle/>
          <a:p>
            <a:r>
              <a:rPr lang="fr-FR" dirty="0" smtClean="0"/>
              <a:t>11 GHz</a:t>
            </a:r>
            <a:endParaRPr lang="fr-FR" dirty="0"/>
          </a:p>
        </p:txBody>
      </p:sp>
      <p:pic>
        <p:nvPicPr>
          <p:cNvPr id="20" name="Image 19"/>
          <p:cNvPicPr/>
          <p:nvPr/>
        </p:nvPicPr>
        <p:blipFill rotWithShape="1">
          <a:blip r:embed="rId5" cstate="print">
            <a:extLst>
              <a:ext uri="{28A0092B-C50C-407E-A947-70E740481C1C}">
                <a14:useLocalDpi xmlns:a14="http://schemas.microsoft.com/office/drawing/2010/main" val="0"/>
              </a:ext>
            </a:extLst>
          </a:blip>
          <a:srcRect l="12160"/>
          <a:stretch/>
        </p:blipFill>
        <p:spPr bwMode="auto">
          <a:xfrm>
            <a:off x="223098" y="3660090"/>
            <a:ext cx="3707038" cy="3166274"/>
          </a:xfrm>
          <a:prstGeom prst="rect">
            <a:avLst/>
          </a:prstGeom>
          <a:noFill/>
          <a:ln>
            <a:noFill/>
          </a:ln>
        </p:spPr>
      </p:pic>
      <p:pic>
        <p:nvPicPr>
          <p:cNvPr id="22" name="Image 21"/>
          <p:cNvPicPr/>
          <p:nvPr/>
        </p:nvPicPr>
        <p:blipFill rotWithShape="1">
          <a:blip r:embed="rId6" cstate="print">
            <a:extLst>
              <a:ext uri="{28A0092B-C50C-407E-A947-70E740481C1C}">
                <a14:useLocalDpi xmlns:a14="http://schemas.microsoft.com/office/drawing/2010/main" val="0"/>
              </a:ext>
            </a:extLst>
          </a:blip>
          <a:srcRect l="12802"/>
          <a:stretch/>
        </p:blipFill>
        <p:spPr bwMode="auto">
          <a:xfrm>
            <a:off x="4249500" y="3596382"/>
            <a:ext cx="3753605" cy="3229982"/>
          </a:xfrm>
          <a:prstGeom prst="rect">
            <a:avLst/>
          </a:prstGeom>
          <a:noFill/>
          <a:ln>
            <a:noFill/>
          </a:ln>
        </p:spPr>
      </p:pic>
      <p:pic>
        <p:nvPicPr>
          <p:cNvPr id="23" name="Image 22"/>
          <p:cNvPicPr/>
          <p:nvPr/>
        </p:nvPicPr>
        <p:blipFill rotWithShape="1">
          <a:blip r:embed="rId7" cstate="print">
            <a:extLst>
              <a:ext uri="{28A0092B-C50C-407E-A947-70E740481C1C}">
                <a14:useLocalDpi xmlns:a14="http://schemas.microsoft.com/office/drawing/2010/main" val="0"/>
              </a:ext>
            </a:extLst>
          </a:blip>
          <a:srcRect l="14014"/>
          <a:stretch/>
        </p:blipFill>
        <p:spPr bwMode="auto">
          <a:xfrm>
            <a:off x="8182633" y="3593767"/>
            <a:ext cx="3703713" cy="3232597"/>
          </a:xfrm>
          <a:prstGeom prst="rect">
            <a:avLst/>
          </a:prstGeom>
          <a:noFill/>
          <a:ln>
            <a:noFill/>
          </a:ln>
        </p:spPr>
      </p:pic>
      <p:pic>
        <p:nvPicPr>
          <p:cNvPr id="24" name="Image 23"/>
          <p:cNvPicPr/>
          <p:nvPr/>
        </p:nvPicPr>
        <p:blipFill>
          <a:blip r:embed="rId8"/>
          <a:stretch>
            <a:fillRect/>
          </a:stretch>
        </p:blipFill>
        <p:spPr>
          <a:xfrm>
            <a:off x="6798827" y="2058837"/>
            <a:ext cx="2767611" cy="870166"/>
          </a:xfrm>
          <a:prstGeom prst="rect">
            <a:avLst/>
          </a:prstGeom>
        </p:spPr>
      </p:pic>
      <p:pic>
        <p:nvPicPr>
          <p:cNvPr id="21" name="Image 20"/>
          <p:cNvPicPr>
            <a:picLocks noChangeAspect="1"/>
          </p:cNvPicPr>
          <p:nvPr/>
        </p:nvPicPr>
        <p:blipFill>
          <a:blip r:embed="rId9"/>
          <a:stretch>
            <a:fillRect/>
          </a:stretch>
        </p:blipFill>
        <p:spPr>
          <a:xfrm>
            <a:off x="9624021" y="73888"/>
            <a:ext cx="2567978" cy="2193193"/>
          </a:xfrm>
          <a:prstGeom prst="rect">
            <a:avLst/>
          </a:prstGeom>
        </p:spPr>
      </p:pic>
    </p:spTree>
    <p:extLst>
      <p:ext uri="{BB962C8B-B14F-4D97-AF65-F5344CB8AC3E}">
        <p14:creationId xmlns:p14="http://schemas.microsoft.com/office/powerpoint/2010/main" val="801626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047BFA19-D45E-416B-A404-7AF2F3F270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 xmlns:a16="http://schemas.microsoft.com/office/drawing/2014/main" id="{8E0105E7-23DB-4CF2-8258-FF47C762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 xmlns:a16="http://schemas.microsoft.com/office/drawing/2014/main" id="{9B3A0B11-EDE3-4E62-AC52-762D098B73FF}"/>
              </a:ext>
            </a:extLst>
          </p:cNvPr>
          <p:cNvSpPr>
            <a:spLocks noGrp="1"/>
          </p:cNvSpPr>
          <p:nvPr>
            <p:ph type="title"/>
          </p:nvPr>
        </p:nvSpPr>
        <p:spPr>
          <a:xfrm>
            <a:off x="1115568" y="548640"/>
            <a:ext cx="10168128" cy="1179576"/>
          </a:xfrm>
        </p:spPr>
        <p:txBody>
          <a:bodyPr>
            <a:normAutofit/>
          </a:bodyPr>
          <a:lstStyle/>
          <a:p>
            <a:r>
              <a:rPr lang="fr-FR" sz="4000" dirty="0" smtClean="0">
                <a:cs typeface="Calibri Light"/>
              </a:rPr>
              <a:t>Thermoformage</a:t>
            </a:r>
            <a:endParaRPr lang="fr-FR" dirty="0"/>
          </a:p>
        </p:txBody>
      </p:sp>
      <p:sp>
        <p:nvSpPr>
          <p:cNvPr id="14" name="Rectangle 13">
            <a:extLst>
              <a:ext uri="{FF2B5EF4-FFF2-40B4-BE49-F238E27FC236}">
                <a16:creationId xmlns="" xmlns:a16="http://schemas.microsoft.com/office/drawing/2014/main" id="{074B4F7D-14B2-478B-8BF5-01E4E0C5D2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3" name="Image 6">
            <a:extLst>
              <a:ext uri="{FF2B5EF4-FFF2-40B4-BE49-F238E27FC236}">
                <a16:creationId xmlns="" xmlns:a16="http://schemas.microsoft.com/office/drawing/2014/main" id="{8BA57E5A-CFCE-4CC8-B2F7-8CFB019D4C02}"/>
              </a:ext>
            </a:extLst>
          </p:cNvPr>
          <p:cNvPicPr>
            <a:picLocks noChangeAspect="1"/>
          </p:cNvPicPr>
          <p:nvPr/>
        </p:nvPicPr>
        <p:blipFill rotWithShape="1">
          <a:blip r:embed="rId3"/>
          <a:srcRect t="29530" r="-671" b="28734"/>
          <a:stretch/>
        </p:blipFill>
        <p:spPr>
          <a:xfrm>
            <a:off x="10034490" y="11879"/>
            <a:ext cx="2157510" cy="894457"/>
          </a:xfrm>
          <a:prstGeom prst="rect">
            <a:avLst/>
          </a:prstGeom>
        </p:spPr>
      </p:pic>
      <p:sp>
        <p:nvSpPr>
          <p:cNvPr id="15" name="ZoneTexte 14"/>
          <p:cNvSpPr txBox="1"/>
          <p:nvPr/>
        </p:nvSpPr>
        <p:spPr>
          <a:xfrm>
            <a:off x="48944" y="2086776"/>
            <a:ext cx="6499340" cy="923330"/>
          </a:xfrm>
          <a:prstGeom prst="rect">
            <a:avLst/>
          </a:prstGeom>
          <a:noFill/>
        </p:spPr>
        <p:txBody>
          <a:bodyPr wrap="square" rtlCol="0">
            <a:spAutoFit/>
          </a:bodyPr>
          <a:lstStyle/>
          <a:p>
            <a:r>
              <a:rPr lang="fr-FR" b="1" dirty="0" smtClean="0">
                <a:cs typeface="Calibri" panose="020F0502020204030204"/>
              </a:rPr>
              <a:t>D5 N10 ; Substrat PET</a:t>
            </a:r>
          </a:p>
          <a:p>
            <a:endParaRPr lang="fr-FR" b="1" dirty="0">
              <a:cs typeface="Calibri" panose="020F0502020204030204"/>
            </a:endParaRPr>
          </a:p>
          <a:p>
            <a:r>
              <a:rPr lang="fr-FR" b="1" dirty="0" smtClean="0">
                <a:cs typeface="Calibri" panose="020F0502020204030204"/>
              </a:rPr>
              <a:t>Rayonnement (élévation) :</a:t>
            </a:r>
          </a:p>
        </p:txBody>
      </p:sp>
      <p:pic>
        <p:nvPicPr>
          <p:cNvPr id="18" name="Picture 2" descr="https://www.ietr.fr/sites/www.ietr.fr/files/styles/max_2600x2600/public/medias/images/logo_rouge_noir_1450x451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2984" y="85640"/>
            <a:ext cx="1755112" cy="54590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1529476" y="3227050"/>
            <a:ext cx="1094282" cy="369332"/>
          </a:xfrm>
          <a:prstGeom prst="rect">
            <a:avLst/>
          </a:prstGeom>
          <a:noFill/>
        </p:spPr>
        <p:txBody>
          <a:bodyPr wrap="square" rtlCol="0">
            <a:spAutoFit/>
          </a:bodyPr>
          <a:lstStyle/>
          <a:p>
            <a:r>
              <a:rPr lang="fr-FR" dirty="0" smtClean="0"/>
              <a:t>4 GHz</a:t>
            </a:r>
            <a:endParaRPr lang="fr-FR" dirty="0"/>
          </a:p>
        </p:txBody>
      </p:sp>
      <p:sp>
        <p:nvSpPr>
          <p:cNvPr id="17" name="ZoneTexte 16"/>
          <p:cNvSpPr txBox="1"/>
          <p:nvPr/>
        </p:nvSpPr>
        <p:spPr>
          <a:xfrm>
            <a:off x="5430215" y="3184404"/>
            <a:ext cx="1094282" cy="369332"/>
          </a:xfrm>
          <a:prstGeom prst="rect">
            <a:avLst/>
          </a:prstGeom>
          <a:noFill/>
        </p:spPr>
        <p:txBody>
          <a:bodyPr wrap="square" rtlCol="0">
            <a:spAutoFit/>
          </a:bodyPr>
          <a:lstStyle/>
          <a:p>
            <a:r>
              <a:rPr lang="fr-FR" dirty="0"/>
              <a:t>8</a:t>
            </a:r>
            <a:r>
              <a:rPr lang="fr-FR" dirty="0" smtClean="0"/>
              <a:t> GHz</a:t>
            </a:r>
            <a:endParaRPr lang="fr-FR" dirty="0"/>
          </a:p>
        </p:txBody>
      </p:sp>
      <p:sp>
        <p:nvSpPr>
          <p:cNvPr id="19" name="ZoneTexte 18"/>
          <p:cNvSpPr txBox="1"/>
          <p:nvPr/>
        </p:nvSpPr>
        <p:spPr>
          <a:xfrm>
            <a:off x="9330955" y="3184404"/>
            <a:ext cx="1094282" cy="369332"/>
          </a:xfrm>
          <a:prstGeom prst="rect">
            <a:avLst/>
          </a:prstGeom>
          <a:noFill/>
        </p:spPr>
        <p:txBody>
          <a:bodyPr wrap="square" rtlCol="0">
            <a:spAutoFit/>
          </a:bodyPr>
          <a:lstStyle/>
          <a:p>
            <a:r>
              <a:rPr lang="fr-FR" dirty="0" smtClean="0"/>
              <a:t>11 GHz</a:t>
            </a:r>
            <a:endParaRPr lang="fr-FR" dirty="0"/>
          </a:p>
        </p:txBody>
      </p:sp>
      <p:pic>
        <p:nvPicPr>
          <p:cNvPr id="21" name="Image 20"/>
          <p:cNvPicPr/>
          <p:nvPr/>
        </p:nvPicPr>
        <p:blipFill rotWithShape="1">
          <a:blip r:embed="rId5" cstate="print">
            <a:extLst>
              <a:ext uri="{28A0092B-C50C-407E-A947-70E740481C1C}">
                <a14:useLocalDpi xmlns:a14="http://schemas.microsoft.com/office/drawing/2010/main" val="0"/>
              </a:ext>
            </a:extLst>
          </a:blip>
          <a:srcRect l="12117"/>
          <a:stretch/>
        </p:blipFill>
        <p:spPr bwMode="auto">
          <a:xfrm>
            <a:off x="188500" y="3633842"/>
            <a:ext cx="3776233" cy="3224158"/>
          </a:xfrm>
          <a:prstGeom prst="rect">
            <a:avLst/>
          </a:prstGeom>
          <a:noFill/>
          <a:ln>
            <a:noFill/>
          </a:ln>
        </p:spPr>
      </p:pic>
      <p:pic>
        <p:nvPicPr>
          <p:cNvPr id="24" name="Image 23"/>
          <p:cNvPicPr/>
          <p:nvPr/>
        </p:nvPicPr>
        <p:blipFill rotWithShape="1">
          <a:blip r:embed="rId6" cstate="print">
            <a:extLst>
              <a:ext uri="{28A0092B-C50C-407E-A947-70E740481C1C}">
                <a14:useLocalDpi xmlns:a14="http://schemas.microsoft.com/office/drawing/2010/main" val="0"/>
              </a:ext>
            </a:extLst>
          </a:blip>
          <a:srcRect l="12560"/>
          <a:stretch/>
        </p:blipFill>
        <p:spPr bwMode="auto">
          <a:xfrm>
            <a:off x="4169190" y="3626534"/>
            <a:ext cx="3765720" cy="3231466"/>
          </a:xfrm>
          <a:prstGeom prst="rect">
            <a:avLst/>
          </a:prstGeom>
          <a:noFill/>
          <a:ln>
            <a:noFill/>
          </a:ln>
        </p:spPr>
      </p:pic>
      <p:pic>
        <p:nvPicPr>
          <p:cNvPr id="25" name="Image 24"/>
          <p:cNvPicPr/>
          <p:nvPr/>
        </p:nvPicPr>
        <p:blipFill rotWithShape="1">
          <a:blip r:embed="rId7" cstate="print">
            <a:extLst>
              <a:ext uri="{28A0092B-C50C-407E-A947-70E740481C1C}">
                <a14:useLocalDpi xmlns:a14="http://schemas.microsoft.com/office/drawing/2010/main" val="0"/>
              </a:ext>
            </a:extLst>
          </a:blip>
          <a:srcRect l="14318"/>
          <a:stretch/>
        </p:blipFill>
        <p:spPr bwMode="auto">
          <a:xfrm>
            <a:off x="8139367" y="3538531"/>
            <a:ext cx="3790246" cy="3319469"/>
          </a:xfrm>
          <a:prstGeom prst="rect">
            <a:avLst/>
          </a:prstGeom>
          <a:noFill/>
          <a:ln>
            <a:noFill/>
          </a:ln>
        </p:spPr>
      </p:pic>
      <p:pic>
        <p:nvPicPr>
          <p:cNvPr id="26" name="Image 25"/>
          <p:cNvPicPr/>
          <p:nvPr/>
        </p:nvPicPr>
        <p:blipFill>
          <a:blip r:embed="rId8"/>
          <a:stretch>
            <a:fillRect/>
          </a:stretch>
        </p:blipFill>
        <p:spPr>
          <a:xfrm>
            <a:off x="6798827" y="2058837"/>
            <a:ext cx="2767611" cy="870166"/>
          </a:xfrm>
          <a:prstGeom prst="rect">
            <a:avLst/>
          </a:prstGeom>
        </p:spPr>
      </p:pic>
      <p:pic>
        <p:nvPicPr>
          <p:cNvPr id="20" name="Image 19"/>
          <p:cNvPicPr>
            <a:picLocks noChangeAspect="1"/>
          </p:cNvPicPr>
          <p:nvPr/>
        </p:nvPicPr>
        <p:blipFill>
          <a:blip r:embed="rId9"/>
          <a:stretch>
            <a:fillRect/>
          </a:stretch>
        </p:blipFill>
        <p:spPr>
          <a:xfrm>
            <a:off x="9615677" y="73888"/>
            <a:ext cx="2576322" cy="2200319"/>
          </a:xfrm>
          <a:prstGeom prst="rect">
            <a:avLst/>
          </a:prstGeom>
        </p:spPr>
      </p:pic>
    </p:spTree>
    <p:extLst>
      <p:ext uri="{BB962C8B-B14F-4D97-AF65-F5344CB8AC3E}">
        <p14:creationId xmlns:p14="http://schemas.microsoft.com/office/powerpoint/2010/main" val="18797618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047BFA19-D45E-416B-A404-7AF2F3F2701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 xmlns:a16="http://schemas.microsoft.com/office/drawing/2014/main" id="{8E0105E7-23DB-4CF2-8258-FF47C762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 xmlns:a16="http://schemas.microsoft.com/office/drawing/2014/main" id="{9B3A0B11-EDE3-4E62-AC52-762D098B73FF}"/>
              </a:ext>
            </a:extLst>
          </p:cNvPr>
          <p:cNvSpPr>
            <a:spLocks noGrp="1"/>
          </p:cNvSpPr>
          <p:nvPr>
            <p:ph type="title"/>
          </p:nvPr>
        </p:nvSpPr>
        <p:spPr>
          <a:xfrm>
            <a:off x="1115568" y="548640"/>
            <a:ext cx="10168128" cy="1179576"/>
          </a:xfrm>
        </p:spPr>
        <p:txBody>
          <a:bodyPr>
            <a:normAutofit/>
          </a:bodyPr>
          <a:lstStyle/>
          <a:p>
            <a:r>
              <a:rPr lang="fr-FR" sz="4000" dirty="0" smtClean="0">
                <a:cs typeface="Calibri Light"/>
              </a:rPr>
              <a:t>Thermoformage</a:t>
            </a:r>
            <a:endParaRPr lang="fr-FR" dirty="0"/>
          </a:p>
        </p:txBody>
      </p:sp>
      <p:sp>
        <p:nvSpPr>
          <p:cNvPr id="14" name="Rectangle 13">
            <a:extLst>
              <a:ext uri="{FF2B5EF4-FFF2-40B4-BE49-F238E27FC236}">
                <a16:creationId xmlns="" xmlns:a16="http://schemas.microsoft.com/office/drawing/2014/main" id="{074B4F7D-14B2-478B-8BF5-01E4E0C5D2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13" name="Image 6">
            <a:extLst>
              <a:ext uri="{FF2B5EF4-FFF2-40B4-BE49-F238E27FC236}">
                <a16:creationId xmlns="" xmlns:a16="http://schemas.microsoft.com/office/drawing/2014/main" id="{8BA57E5A-CFCE-4CC8-B2F7-8CFB019D4C02}"/>
              </a:ext>
            </a:extLst>
          </p:cNvPr>
          <p:cNvPicPr>
            <a:picLocks noChangeAspect="1"/>
          </p:cNvPicPr>
          <p:nvPr/>
        </p:nvPicPr>
        <p:blipFill rotWithShape="1">
          <a:blip r:embed="rId3"/>
          <a:srcRect t="29530" r="-671" b="28734"/>
          <a:stretch/>
        </p:blipFill>
        <p:spPr>
          <a:xfrm>
            <a:off x="10034490" y="11879"/>
            <a:ext cx="2157510" cy="894457"/>
          </a:xfrm>
          <a:prstGeom prst="rect">
            <a:avLst/>
          </a:prstGeom>
        </p:spPr>
      </p:pic>
      <p:sp>
        <p:nvSpPr>
          <p:cNvPr id="15" name="ZoneTexte 14"/>
          <p:cNvSpPr txBox="1"/>
          <p:nvPr/>
        </p:nvSpPr>
        <p:spPr>
          <a:xfrm>
            <a:off x="48944" y="2086776"/>
            <a:ext cx="3128971" cy="2308324"/>
          </a:xfrm>
          <a:prstGeom prst="rect">
            <a:avLst/>
          </a:prstGeom>
          <a:noFill/>
        </p:spPr>
        <p:txBody>
          <a:bodyPr wrap="square" rtlCol="0">
            <a:spAutoFit/>
          </a:bodyPr>
          <a:lstStyle/>
          <a:p>
            <a:r>
              <a:rPr lang="fr-FR" b="1" dirty="0" smtClean="0">
                <a:cs typeface="Calibri" panose="020F0502020204030204"/>
              </a:rPr>
              <a:t>Sinus amplifié ; Substrat PET</a:t>
            </a:r>
          </a:p>
          <a:p>
            <a:endParaRPr lang="fr-FR" b="1" dirty="0">
              <a:cs typeface="Calibri" panose="020F0502020204030204"/>
            </a:endParaRPr>
          </a:p>
          <a:p>
            <a:r>
              <a:rPr lang="fr-FR" b="1" dirty="0" smtClean="0">
                <a:cs typeface="Calibri" panose="020F0502020204030204"/>
              </a:rPr>
              <a:t>Gain réalisé :</a:t>
            </a:r>
          </a:p>
          <a:p>
            <a:r>
              <a:rPr lang="fr-FR" dirty="0" err="1" smtClean="0">
                <a:cs typeface="Calibri" panose="020F0502020204030204"/>
              </a:rPr>
              <a:t>Etheta</a:t>
            </a:r>
            <a:r>
              <a:rPr lang="fr-FR" dirty="0" smtClean="0">
                <a:cs typeface="Calibri" panose="020F0502020204030204"/>
              </a:rPr>
              <a:t> = Co polar</a:t>
            </a:r>
          </a:p>
          <a:p>
            <a:r>
              <a:rPr lang="fr-FR" dirty="0" err="1" smtClean="0">
                <a:cs typeface="Calibri" panose="020F0502020204030204"/>
              </a:rPr>
              <a:t>Ephi</a:t>
            </a:r>
            <a:r>
              <a:rPr lang="fr-FR" dirty="0" smtClean="0">
                <a:cs typeface="Calibri" panose="020F0502020204030204"/>
              </a:rPr>
              <a:t> = cross polar</a:t>
            </a:r>
          </a:p>
          <a:p>
            <a:endParaRPr lang="fr-FR" dirty="0">
              <a:cs typeface="Calibri" panose="020F0502020204030204"/>
            </a:endParaRPr>
          </a:p>
          <a:p>
            <a:r>
              <a:rPr lang="fr-FR" dirty="0" smtClean="0">
                <a:cs typeface="Calibri" panose="020F0502020204030204"/>
              </a:rPr>
              <a:t>Cross &gt; Co à partir de 5 GHz (similaire à </a:t>
            </a:r>
            <a:r>
              <a:rPr lang="fr-FR" dirty="0" err="1" smtClean="0">
                <a:cs typeface="Calibri" panose="020F0502020204030204"/>
              </a:rPr>
              <a:t>simu</a:t>
            </a:r>
            <a:r>
              <a:rPr lang="fr-FR" dirty="0" smtClean="0">
                <a:cs typeface="Calibri" panose="020F0502020204030204"/>
              </a:rPr>
              <a:t>)</a:t>
            </a:r>
            <a:endParaRPr lang="fr-FR" dirty="0">
              <a:cs typeface="Calibri" panose="020F0502020204030204"/>
            </a:endParaRPr>
          </a:p>
        </p:txBody>
      </p:sp>
      <p:pic>
        <p:nvPicPr>
          <p:cNvPr id="18" name="Picture 2" descr="https://www.ietr.fr/sites/www.ietr.fr/files/styles/max_2600x2600/public/medias/images/logo_rouge_noir_1450x451px.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22984" y="85640"/>
            <a:ext cx="1755112" cy="545900"/>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 1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47507" y="2567446"/>
            <a:ext cx="5410544" cy="4292734"/>
          </a:xfrm>
          <a:prstGeom prst="rect">
            <a:avLst/>
          </a:prstGeom>
          <a:noFill/>
          <a:ln>
            <a:noFill/>
          </a:ln>
        </p:spPr>
      </p:pic>
      <p:sp>
        <p:nvSpPr>
          <p:cNvPr id="5" name="ZoneTexte 4"/>
          <p:cNvSpPr txBox="1"/>
          <p:nvPr/>
        </p:nvSpPr>
        <p:spPr>
          <a:xfrm>
            <a:off x="4961744" y="2276856"/>
            <a:ext cx="1888761" cy="369332"/>
          </a:xfrm>
          <a:prstGeom prst="rect">
            <a:avLst/>
          </a:prstGeom>
          <a:noFill/>
        </p:spPr>
        <p:txBody>
          <a:bodyPr wrap="square" rtlCol="0">
            <a:spAutoFit/>
          </a:bodyPr>
          <a:lstStyle/>
          <a:p>
            <a:r>
              <a:rPr lang="fr-FR" dirty="0" smtClean="0"/>
              <a:t>Mesure :</a:t>
            </a:r>
            <a:endParaRPr lang="fr-FR" dirty="0"/>
          </a:p>
        </p:txBody>
      </p:sp>
      <p:sp>
        <p:nvSpPr>
          <p:cNvPr id="20" name="ZoneTexte 19"/>
          <p:cNvSpPr txBox="1"/>
          <p:nvPr/>
        </p:nvSpPr>
        <p:spPr>
          <a:xfrm>
            <a:off x="9762655" y="3797691"/>
            <a:ext cx="1888761" cy="369332"/>
          </a:xfrm>
          <a:prstGeom prst="rect">
            <a:avLst/>
          </a:prstGeom>
          <a:noFill/>
        </p:spPr>
        <p:txBody>
          <a:bodyPr wrap="square" rtlCol="0">
            <a:spAutoFit/>
          </a:bodyPr>
          <a:lstStyle/>
          <a:p>
            <a:r>
              <a:rPr lang="fr-FR" dirty="0" err="1" smtClean="0"/>
              <a:t>Simu</a:t>
            </a:r>
            <a:r>
              <a:rPr lang="fr-FR" dirty="0" smtClean="0"/>
              <a:t> :</a:t>
            </a:r>
            <a:endParaRPr lang="fr-FR" dirty="0"/>
          </a:p>
        </p:txBody>
      </p:sp>
      <p:pic>
        <p:nvPicPr>
          <p:cNvPr id="3" name="Image 2"/>
          <p:cNvPicPr>
            <a:picLocks noChangeAspect="1"/>
          </p:cNvPicPr>
          <p:nvPr/>
        </p:nvPicPr>
        <p:blipFill>
          <a:blip r:embed="rId6"/>
          <a:stretch>
            <a:fillRect/>
          </a:stretch>
        </p:blipFill>
        <p:spPr>
          <a:xfrm>
            <a:off x="8092710" y="4163202"/>
            <a:ext cx="4099290" cy="2690977"/>
          </a:xfrm>
          <a:prstGeom prst="rect">
            <a:avLst/>
          </a:prstGeom>
        </p:spPr>
      </p:pic>
      <p:pic>
        <p:nvPicPr>
          <p:cNvPr id="4" name="Image 3"/>
          <p:cNvPicPr>
            <a:picLocks noChangeAspect="1"/>
          </p:cNvPicPr>
          <p:nvPr/>
        </p:nvPicPr>
        <p:blipFill>
          <a:blip r:embed="rId7"/>
          <a:stretch>
            <a:fillRect/>
          </a:stretch>
        </p:blipFill>
        <p:spPr>
          <a:xfrm>
            <a:off x="9742275" y="330022"/>
            <a:ext cx="2354562" cy="1883650"/>
          </a:xfrm>
          <a:prstGeom prst="rect">
            <a:avLst/>
          </a:prstGeom>
        </p:spPr>
      </p:pic>
    </p:spTree>
    <p:extLst>
      <p:ext uri="{BB962C8B-B14F-4D97-AF65-F5344CB8AC3E}">
        <p14:creationId xmlns:p14="http://schemas.microsoft.com/office/powerpoint/2010/main" val="6204315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260947</TotalTime>
  <Words>2215</Words>
  <Application>Microsoft Office PowerPoint</Application>
  <PresentationFormat>Grand écran</PresentationFormat>
  <Paragraphs>396</Paragraphs>
  <Slides>44</Slides>
  <Notes>44</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44</vt:i4>
      </vt:variant>
    </vt:vector>
  </HeadingPairs>
  <TitlesOfParts>
    <vt:vector size="49" baseType="lpstr">
      <vt:lpstr>Arial</vt:lpstr>
      <vt:lpstr>Calibri</vt:lpstr>
      <vt:lpstr>Calibri Light</vt:lpstr>
      <vt:lpstr>Wingdings</vt:lpstr>
      <vt:lpstr>Office Theme</vt:lpstr>
      <vt:lpstr>Présentation avancement thèse  Etude et réalisation d'un Réseau Radiogoniométrique large bande et multipolarisation</vt:lpstr>
      <vt:lpstr>Sommaire</vt:lpstr>
      <vt:lpstr>Thermoformage</vt:lpstr>
      <vt:lpstr>Thermoformage</vt:lpstr>
      <vt:lpstr>Thermoformage</vt:lpstr>
      <vt:lpstr>Thermoformage</vt:lpstr>
      <vt:lpstr>Thermoformage</vt:lpstr>
      <vt:lpstr>Thermoformage</vt:lpstr>
      <vt:lpstr>Thermoformage</vt:lpstr>
      <vt:lpstr>Thermoformage</vt:lpstr>
      <vt:lpstr>Thermoformage</vt:lpstr>
      <vt:lpstr>Thermoformage</vt:lpstr>
      <vt:lpstr>Thermoformage</vt:lpstr>
      <vt:lpstr>Thermoformage</vt:lpstr>
      <vt:lpstr>Sommaire</vt:lpstr>
      <vt:lpstr>Vivaldi couplage optim</vt:lpstr>
      <vt:lpstr>Vivaldi couplage optim</vt:lpstr>
      <vt:lpstr>Vivaldi couplage optim</vt:lpstr>
      <vt:lpstr>Vivaldi couplage optim</vt:lpstr>
      <vt:lpstr>Vivaldi couplage optim</vt:lpstr>
      <vt:lpstr>Vivaldi couplage optim</vt:lpstr>
      <vt:lpstr>Vivaldi couplage optim</vt:lpstr>
      <vt:lpstr>Vivaldi couplage optim</vt:lpstr>
      <vt:lpstr>Sommaire</vt:lpstr>
      <vt:lpstr>Vivaldi couplage dual polar</vt:lpstr>
      <vt:lpstr>Vivaldi couplage dual polar</vt:lpstr>
      <vt:lpstr>Vivaldi couplage dual polar</vt:lpstr>
      <vt:lpstr>Vivaldi couplage dual polar</vt:lpstr>
      <vt:lpstr>Vivaldi couplage dual polar</vt:lpstr>
      <vt:lpstr>Vivaldi couplage dual polar</vt:lpstr>
      <vt:lpstr>Vivaldi couplage dual polar</vt:lpstr>
      <vt:lpstr>Vivaldi couplage dual polar</vt:lpstr>
      <vt:lpstr>Vivaldi couplage dual polar</vt:lpstr>
      <vt:lpstr>Vivaldi couplage dual polar</vt:lpstr>
      <vt:lpstr>Vivaldi couplage dual polar</vt:lpstr>
      <vt:lpstr>Vivaldi couplage dual polar</vt:lpstr>
      <vt:lpstr>Vivaldi couplage dual polar</vt:lpstr>
      <vt:lpstr>Sommaire</vt:lpstr>
      <vt:lpstr>Conclusion et perspectives</vt:lpstr>
      <vt:lpstr>Annexes</vt:lpstr>
      <vt:lpstr>Vivaldi couplage dual polar</vt:lpstr>
      <vt:lpstr>Vivaldi couplage</vt:lpstr>
      <vt:lpstr>Vivaldi couplage</vt:lpstr>
      <vt:lpstr>Mesure autocorrélation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Julien HAREL</dc:creator>
  <cp:lastModifiedBy>Julien HAREL</cp:lastModifiedBy>
  <cp:revision>6025</cp:revision>
  <dcterms:created xsi:type="dcterms:W3CDTF">2021-10-19T12:17:42Z</dcterms:created>
  <dcterms:modified xsi:type="dcterms:W3CDTF">2023-09-08T13:54:06Z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463cba9-5f6c-478d-9329-7b2295e4e8ed_Enabled">
    <vt:lpwstr>true</vt:lpwstr>
  </property>
  <property fmtid="{D5CDD505-2E9C-101B-9397-08002B2CF9AE}" pid="3" name="MSIP_Label_e463cba9-5f6c-478d-9329-7b2295e4e8ed_SetDate">
    <vt:lpwstr>2021-11-15T08:57:20Z</vt:lpwstr>
  </property>
  <property fmtid="{D5CDD505-2E9C-101B-9397-08002B2CF9AE}" pid="4" name="MSIP_Label_e463cba9-5f6c-478d-9329-7b2295e4e8ed_Method">
    <vt:lpwstr>Standard</vt:lpwstr>
  </property>
  <property fmtid="{D5CDD505-2E9C-101B-9397-08002B2CF9AE}" pid="5" name="MSIP_Label_e463cba9-5f6c-478d-9329-7b2295e4e8ed_Name">
    <vt:lpwstr>All Employees_2</vt:lpwstr>
  </property>
  <property fmtid="{D5CDD505-2E9C-101B-9397-08002B2CF9AE}" pid="6" name="MSIP_Label_e463cba9-5f6c-478d-9329-7b2295e4e8ed_SiteId">
    <vt:lpwstr>33440fc6-b7c7-412c-bb73-0e70b0198d5a</vt:lpwstr>
  </property>
  <property fmtid="{D5CDD505-2E9C-101B-9397-08002B2CF9AE}" pid="7" name="MSIP_Label_e463cba9-5f6c-478d-9329-7b2295e4e8ed_ActionId">
    <vt:lpwstr>4db72665-b46b-43e5-bb55-671158d76523</vt:lpwstr>
  </property>
  <property fmtid="{D5CDD505-2E9C-101B-9397-08002B2CF9AE}" pid="8" name="MSIP_Label_e463cba9-5f6c-478d-9329-7b2295e4e8ed_ContentBits">
    <vt:lpwstr>0</vt:lpwstr>
  </property>
</Properties>
</file>