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50"/>
  </p:notesMasterIdLst>
  <p:sldIdLst>
    <p:sldId id="256" r:id="rId2"/>
    <p:sldId id="1034" r:id="rId3"/>
    <p:sldId id="834" r:id="rId4"/>
    <p:sldId id="837" r:id="rId5"/>
    <p:sldId id="838" r:id="rId6"/>
    <p:sldId id="1038" r:id="rId7"/>
    <p:sldId id="1005" r:id="rId8"/>
    <p:sldId id="1002" r:id="rId9"/>
    <p:sldId id="1004" r:id="rId10"/>
    <p:sldId id="1009" r:id="rId11"/>
    <p:sldId id="1010" r:id="rId12"/>
    <p:sldId id="1031" r:id="rId13"/>
    <p:sldId id="1032" r:id="rId14"/>
    <p:sldId id="1026" r:id="rId15"/>
    <p:sldId id="1052" r:id="rId16"/>
    <p:sldId id="1039" r:id="rId17"/>
    <p:sldId id="1028" r:id="rId18"/>
    <p:sldId id="1029" r:id="rId19"/>
    <p:sldId id="1046" r:id="rId20"/>
    <p:sldId id="1056" r:id="rId21"/>
    <p:sldId id="1047" r:id="rId22"/>
    <p:sldId id="1048" r:id="rId23"/>
    <p:sldId id="1049" r:id="rId24"/>
    <p:sldId id="1050" r:id="rId25"/>
    <p:sldId id="1051" r:id="rId26"/>
    <p:sldId id="1042" r:id="rId27"/>
    <p:sldId id="1043" r:id="rId28"/>
    <p:sldId id="1045" r:id="rId29"/>
    <p:sldId id="1066" r:id="rId30"/>
    <p:sldId id="1044" r:id="rId31"/>
    <p:sldId id="1053" r:id="rId32"/>
    <p:sldId id="1054" r:id="rId33"/>
    <p:sldId id="1055" r:id="rId34"/>
    <p:sldId id="1057" r:id="rId35"/>
    <p:sldId id="1058" r:id="rId36"/>
    <p:sldId id="1059" r:id="rId37"/>
    <p:sldId id="1061" r:id="rId38"/>
    <p:sldId id="1064" r:id="rId39"/>
    <p:sldId id="1065" r:id="rId40"/>
    <p:sldId id="1067" r:id="rId41"/>
    <p:sldId id="1068" r:id="rId42"/>
    <p:sldId id="1062" r:id="rId43"/>
    <p:sldId id="1063" r:id="rId44"/>
    <p:sldId id="1041" r:id="rId45"/>
    <p:sldId id="1007" r:id="rId46"/>
    <p:sldId id="941" r:id="rId47"/>
    <p:sldId id="1060" r:id="rId48"/>
    <p:sldId id="265" r:id="rId4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08B0AB1-5330-4704-ABAC-1A499CF75CB6}">
          <p14:sldIdLst>
            <p14:sldId id="256"/>
            <p14:sldId id="1034"/>
            <p14:sldId id="834"/>
            <p14:sldId id="837"/>
            <p14:sldId id="838"/>
            <p14:sldId id="1038"/>
            <p14:sldId id="1005"/>
            <p14:sldId id="1002"/>
            <p14:sldId id="1004"/>
            <p14:sldId id="1009"/>
            <p14:sldId id="1010"/>
            <p14:sldId id="1031"/>
            <p14:sldId id="1032"/>
            <p14:sldId id="1026"/>
            <p14:sldId id="1052"/>
            <p14:sldId id="1039"/>
            <p14:sldId id="1028"/>
            <p14:sldId id="1029"/>
            <p14:sldId id="1046"/>
            <p14:sldId id="1056"/>
            <p14:sldId id="1047"/>
            <p14:sldId id="1048"/>
            <p14:sldId id="1049"/>
            <p14:sldId id="1050"/>
            <p14:sldId id="1051"/>
            <p14:sldId id="1042"/>
            <p14:sldId id="1043"/>
            <p14:sldId id="1045"/>
            <p14:sldId id="1066"/>
            <p14:sldId id="1044"/>
            <p14:sldId id="1053"/>
            <p14:sldId id="1054"/>
            <p14:sldId id="1055"/>
            <p14:sldId id="1057"/>
            <p14:sldId id="1058"/>
            <p14:sldId id="1059"/>
            <p14:sldId id="1061"/>
            <p14:sldId id="1064"/>
            <p14:sldId id="1065"/>
            <p14:sldId id="1067"/>
            <p14:sldId id="1068"/>
            <p14:sldId id="1062"/>
            <p14:sldId id="1063"/>
            <p14:sldId id="1041"/>
            <p14:sldId id="1007"/>
            <p14:sldId id="941"/>
            <p14:sldId id="1060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DD929-C38B-45A6-962E-1EBA2791B302}" v="33" dt="2021-11-13T20:37:07.189"/>
    <p1510:client id="{4FCC9DA1-0AC8-B430-C1B0-F63788ADAB7C}" v="1075" dt="2021-10-20T14:57:57.038"/>
    <p1510:client id="{9CBFD04C-DA5D-1841-5F8C-03240EDEE029}" v="72" dt="2021-10-21T12:49:46.746"/>
    <p1510:client id="{BACED121-ADC4-46B2-8BE5-1BB218B792CD}" v="1642" dt="2021-10-19T15:23:54.314"/>
    <p1510:client id="{F12A16FE-4233-36E6-2273-9C9CC497A917}" v="277" dt="2021-10-21T08:00:37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9" autoAdjust="0"/>
    <p:restoredTop sz="83188" autoAdjust="0"/>
  </p:normalViewPr>
  <p:slideViewPr>
    <p:cSldViewPr snapToGrid="0">
      <p:cViewPr varScale="1">
        <p:scale>
          <a:sx n="108" d="100"/>
          <a:sy n="108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C3EA6-CC14-4455-B22E-ABD39BEAC96B}" type="datetimeFigureOut">
              <a:rPr lang="fr-FR"/>
              <a:t>24/02/2023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20547-C34C-4519-8D6B-C40F75DA7DD4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73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266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Avec SODA il y a 2 lignes qui se chevauchent sur [50;90°]  ambigu</a:t>
            </a: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Il faudra choisir des distances SODA plus petites à 18 GHz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4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Il faudra faire des optimisation selon plusieurs sous-bandes pour trouver les distances SODA permettant de ne pas être ambigu (inutile de jouer sur la précision car très bonne).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913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800" b="0" baseline="0" dirty="0">
                <a:cs typeface="Calibri" panose="020F0502020204030204"/>
                <a:sym typeface="Wingdings" panose="05000000000000000000" pitchFamily="2" charset="2"/>
              </a:rPr>
              <a:t>λ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9GHz = 33,33mm</a:t>
            </a: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D1 = 4,31*</a:t>
            </a:r>
            <a:r>
              <a:rPr lang="el-GR" sz="1800" b="0" baseline="0" dirty="0">
                <a:cs typeface="Calibri" panose="020F0502020204030204"/>
                <a:sym typeface="Wingdings" panose="05000000000000000000" pitchFamily="2" charset="2"/>
              </a:rPr>
              <a:t>λ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9GHz </a:t>
            </a:r>
          </a:p>
          <a:p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Est-ce que si on prend un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coeff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(ex 2,3) ça sera ok avec 2pi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348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Une problématique de l’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est que à des angles proches de 90° on est ambigu/peu précis =&gt; peut recevoir un angle à 80° et le système nous retourne 20°  erreur. Il est alors nécessaire de corréler les réponses entre les différents panneau pour voir si les réponses sont conformes.</a:t>
            </a: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Ici avec SODA on a pas ce problème vu que jamais ambigu &amp; précis sur [-90 ; 90°]</a:t>
            </a:r>
          </a:p>
          <a:p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Diminution de 77,8% entre 72 antennes et 16 antenne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9251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Mesure panneau symétrique % plaque.</a:t>
            </a: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Pas 1°</a:t>
            </a:r>
          </a:p>
          <a:p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749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L’écart de précision mesure-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simu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pourra être amélioré quand on fera une mesure très précise (placement antenne, plaque…).</a:t>
            </a: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Le fait que la précision soit bonne à 18GHz montre que même avec </a:t>
            </a:r>
            <a:r>
              <a:rPr lang="fr-FR" sz="1800" b="1" baseline="0" dirty="0" err="1">
                <a:cs typeface="Calibri" panose="020F0502020204030204"/>
                <a:sym typeface="Wingdings" panose="05000000000000000000" pitchFamily="2" charset="2"/>
              </a:rPr>
              <a:t>bcp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 d’incertitude 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(pas placé à 143,75mm exactement, pas au centre de la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starlab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…) on a tout de même des 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valeurs cohérentes 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!!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8904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</a:rPr>
              <a:t>Peut aussi utiliser récepteurs jusqu’à 6GHz mais pas synchrones.</a:t>
            </a:r>
          </a:p>
          <a:p>
            <a:r>
              <a:rPr lang="fr-FR" sz="1800" b="0" baseline="0" dirty="0">
                <a:cs typeface="Calibri" panose="020F0502020204030204"/>
              </a:rPr>
              <a:t>Pour limiter réflexions sur sol on pourra se positionner assez haut (quelques mètres, selon </a:t>
            </a:r>
            <a:r>
              <a:rPr lang="fr-FR" sz="1800" b="0" baseline="0" dirty="0" err="1">
                <a:cs typeface="Calibri" panose="020F0502020204030204"/>
              </a:rPr>
              <a:t>frq</a:t>
            </a:r>
            <a:r>
              <a:rPr lang="fr-FR" sz="1800" b="0" baseline="0" dirty="0">
                <a:cs typeface="Calibri" panose="020F0502020204030204"/>
              </a:rPr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148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Pas 1°</a:t>
            </a:r>
          </a:p>
          <a:p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587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D1+d2 = 1,72m </a:t>
            </a: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Même rapport pour distances SODA pour avoir même rapport selon </a:t>
            </a:r>
            <a:r>
              <a:rPr lang="el-GR" sz="1800" b="0" baseline="0" dirty="0">
                <a:cs typeface="Calibri" panose="020F0502020204030204"/>
                <a:sym typeface="Wingdings" panose="05000000000000000000" pitchFamily="2" charset="2"/>
              </a:rPr>
              <a:t>λ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à 6GHz et 40GHz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140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>
                <a:cs typeface="Calibri" panose="020F0502020204030204"/>
                <a:sym typeface="Wingdings" panose="05000000000000000000" pitchFamily="2" charset="2"/>
              </a:rPr>
              <a:t>D1+d2 = 1,72m</a:t>
            </a:r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  <a:p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64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</a:rPr>
              <a:t>Min À 1 GHz : -6dB ; -10dB à partir de 1,1 GHz</a:t>
            </a:r>
          </a:p>
          <a:p>
            <a:r>
              <a:rPr lang="fr-FR" sz="1800" b="0" baseline="0" dirty="0">
                <a:cs typeface="Calibri" panose="020F0502020204030204"/>
              </a:rPr>
              <a:t>D1 : 1-3</a:t>
            </a:r>
          </a:p>
          <a:p>
            <a:r>
              <a:rPr lang="fr-FR" sz="1800" b="0" baseline="0" dirty="0">
                <a:cs typeface="Calibri" panose="020F0502020204030204"/>
              </a:rPr>
              <a:t>D2 : 1-2</a:t>
            </a:r>
          </a:p>
          <a:p>
            <a:r>
              <a:rPr lang="fr-FR" sz="1800" b="0" baseline="0" dirty="0">
                <a:cs typeface="Calibri" panose="020F0502020204030204"/>
              </a:rPr>
              <a:t>Essayer d’autres disposition panneau par la suite ? (triangle, circulaire…)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7786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>
                <a:cs typeface="Calibri" panose="020F0502020204030204"/>
                <a:sym typeface="Wingdings" panose="05000000000000000000" pitchFamily="2" charset="2"/>
              </a:rPr>
              <a:t>D1+d2 = 1,72m</a:t>
            </a:r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  <a:p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274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Données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simu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réseau d1 = 115mm ; d2=143,75mm à 6 GHz (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PdC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theta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=90°)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513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640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Les valeurs ajoutées seront toujours selon 2kpi (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qd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applique modulo 2pi  fait -2*180 à valeur actuelle)</a:t>
            </a: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En soit même si l’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corrélative permet d’avoir angle d’arrivé, on peut 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affiner la précision via SODA hybride 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puisque sinon demanderais pas ° table calibration faible, ou bien faire des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lookup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table (comparer la précision RMS, le temps de calcul… entre les méthodes)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077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À 40 GHz :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unwrap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va de [-6900° ; 6900°]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4851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Peut appliquer soda (d1-d2) car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coeff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*1  pas besoin de faire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unwrap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.</a:t>
            </a: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Ici corrélation avec fonction de coût 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cos(A-B)</a:t>
            </a:r>
          </a:p>
          <a:p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D1-d2 = 28,75mm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. = </a:t>
            </a:r>
            <a:r>
              <a:rPr lang="el-GR" sz="1800" b="0" baseline="0" dirty="0">
                <a:cs typeface="Calibri" panose="020F0502020204030204"/>
                <a:sym typeface="Wingdings" panose="05000000000000000000" pitchFamily="2" charset="2"/>
              </a:rPr>
              <a:t>λ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/2 à 5,2 GHz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7539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Peut appliquer soda (d1-d2) car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coeff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*1  pas besoin de faire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unwrap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.</a:t>
            </a: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Ici corrélation avec fonction de coût 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cos(A-B)</a:t>
            </a:r>
          </a:p>
          <a:p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D1-d2 = 28,75mm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. = </a:t>
            </a:r>
            <a:r>
              <a:rPr lang="el-GR" sz="1800" b="0" baseline="0" dirty="0">
                <a:cs typeface="Calibri" panose="020F0502020204030204"/>
                <a:sym typeface="Wingdings" panose="05000000000000000000" pitchFamily="2" charset="2"/>
              </a:rPr>
              <a:t>λ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/2 à 5,2 GHz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8131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Pour cas 40 GHz : voir si on a tout le temps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theta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= x° et –x°  si oui alors même n pour les 2, donc pas de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pb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avec SODA !</a:t>
            </a: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Peut appliquer soda (d1-d2) car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coeff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*1  pas besoin de faire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unwrap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.</a:t>
            </a: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Ici corrélation avec fonction de coût 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cos(A-B)</a:t>
            </a:r>
          </a:p>
          <a:p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D1-d2 = 28,75mm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. = </a:t>
            </a:r>
            <a:r>
              <a:rPr lang="el-GR" sz="1800" b="0" baseline="0" dirty="0">
                <a:cs typeface="Calibri" panose="020F0502020204030204"/>
                <a:sym typeface="Wingdings" panose="05000000000000000000" pitchFamily="2" charset="2"/>
              </a:rPr>
              <a:t>λ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/2 à 5,2 GHz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2625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cs typeface="Calibri" panose="020F0502020204030204"/>
              </a:rPr>
              <a:t>4</a:t>
            </a:r>
            <a:r>
              <a:rPr lang="fr-FR" sz="1800" baseline="0" dirty="0">
                <a:cs typeface="Calibri" panose="020F0502020204030204"/>
              </a:rPr>
              <a:t> antennes : d3=294,6875mm</a:t>
            </a:r>
          </a:p>
          <a:p>
            <a:endParaRPr lang="fr-FR" sz="1800" baseline="0" dirty="0">
              <a:cs typeface="Calibri" panose="020F0502020204030204"/>
            </a:endParaRPr>
          </a:p>
          <a:p>
            <a:r>
              <a:rPr lang="fr-FR" sz="1800" baseline="0" dirty="0">
                <a:cs typeface="Calibri" panose="020F0502020204030204"/>
              </a:rPr>
              <a:t>Amplitude : </a:t>
            </a:r>
            <a:r>
              <a:rPr lang="el-GR" sz="1800" baseline="0" dirty="0">
                <a:cs typeface="Calibri" panose="020F0502020204030204"/>
              </a:rPr>
              <a:t>θ</a:t>
            </a:r>
            <a:r>
              <a:rPr lang="fr-FR" sz="1800" baseline="0" dirty="0">
                <a:cs typeface="Calibri" panose="020F0502020204030204"/>
              </a:rPr>
              <a:t>=50°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085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cs typeface="Calibri" panose="020F0502020204030204"/>
              </a:rPr>
              <a:t>Pas possible d’avoir les 2 distances soda (1 seule valeur de d3) si on a que 4 antennes </a:t>
            </a:r>
            <a:r>
              <a:rPr lang="fr-FR" sz="1800" dirty="0">
                <a:cs typeface="Calibri" panose="020F0502020204030204"/>
                <a:sym typeface="Wingdings" panose="05000000000000000000" pitchFamily="2" charset="2"/>
              </a:rPr>
              <a:t> en </a:t>
            </a:r>
            <a:r>
              <a:rPr lang="fr-FR" sz="1800" b="1" dirty="0">
                <a:cs typeface="Calibri" panose="020F0502020204030204"/>
                <a:sym typeface="Wingdings" panose="05000000000000000000" pitchFamily="2" charset="2"/>
              </a:rPr>
              <a:t>théorie possible avec 5 antennes.</a:t>
            </a:r>
            <a:endParaRPr lang="fr-FR" sz="1800" b="1" dirty="0">
              <a:cs typeface="Calibri" panose="020F0502020204030204"/>
            </a:endParaRPr>
          </a:p>
          <a:p>
            <a:r>
              <a:rPr lang="fr-FR" sz="1800" dirty="0">
                <a:cs typeface="Calibri" panose="020F0502020204030204"/>
              </a:rPr>
              <a:t>On pourrait disposer les antennes de </a:t>
            </a:r>
            <a:r>
              <a:rPr lang="fr-FR" sz="1800" b="1" dirty="0">
                <a:cs typeface="Calibri" panose="020F0502020204030204"/>
              </a:rPr>
              <a:t>manière non linéaires </a:t>
            </a:r>
            <a:r>
              <a:rPr lang="fr-FR" sz="1800" dirty="0">
                <a:cs typeface="Calibri" panose="020F0502020204030204"/>
              </a:rPr>
              <a:t>pour avoir + de liberté sur</a:t>
            </a:r>
            <a:r>
              <a:rPr lang="fr-FR" sz="1800" baseline="0" dirty="0">
                <a:cs typeface="Calibri" panose="020F0502020204030204"/>
              </a:rPr>
              <a:t> les distances d3 (mais en th baisse performances)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03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776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cs typeface="Calibri" panose="020F0502020204030204"/>
              </a:rPr>
              <a:t>D3=294,6875mm valeur choisie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0809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671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cs typeface="Calibri" panose="020F0502020204030204"/>
              </a:rPr>
              <a:t>+ il y a d’antenne et + on est</a:t>
            </a:r>
            <a:r>
              <a:rPr lang="fr-FR" sz="1800" baseline="0" dirty="0">
                <a:cs typeface="Calibri" panose="020F0502020204030204"/>
              </a:rPr>
              <a:t> directif, + on est précis avec comparaison amplitude.</a:t>
            </a:r>
          </a:p>
          <a:p>
            <a:r>
              <a:rPr lang="fr-FR" sz="1800" baseline="0" dirty="0">
                <a:cs typeface="Calibri" panose="020F0502020204030204"/>
              </a:rPr>
              <a:t>Faire attention à position centre phase (pour nous y=70mm)</a:t>
            </a:r>
          </a:p>
          <a:p>
            <a:r>
              <a:rPr lang="fr-FR" sz="1800" baseline="0" dirty="0">
                <a:cs typeface="Calibri" panose="020F0502020204030204"/>
              </a:rPr>
              <a:t>Problème : </a:t>
            </a:r>
            <a:r>
              <a:rPr lang="fr-FR" sz="1800" b="1" baseline="0" dirty="0">
                <a:cs typeface="Calibri" panose="020F0502020204030204"/>
              </a:rPr>
              <a:t>comparaison amplitude marche pas si radar LPI</a:t>
            </a:r>
            <a:endParaRPr lang="fr-FR" sz="1800" b="1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84964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cs typeface="Calibri" panose="020F0502020204030204"/>
              </a:rPr>
              <a:t>Lien</a:t>
            </a:r>
            <a:r>
              <a:rPr lang="fr-FR" sz="1800" baseline="0" dirty="0">
                <a:cs typeface="Calibri" panose="020F0502020204030204"/>
              </a:rPr>
              <a:t> </a:t>
            </a:r>
            <a:r>
              <a:rPr lang="fr-FR" sz="1800" b="1" baseline="0" dirty="0">
                <a:cs typeface="Calibri" panose="020F0502020204030204"/>
              </a:rPr>
              <a:t>temporel-phase</a:t>
            </a:r>
            <a:r>
              <a:rPr lang="fr-FR" sz="1800" baseline="0" dirty="0">
                <a:cs typeface="Calibri" panose="020F0502020204030204"/>
              </a:rPr>
              <a:t> : </a:t>
            </a:r>
            <a:r>
              <a:rPr lang="el-GR" sz="1800" baseline="0" dirty="0">
                <a:cs typeface="Calibri" panose="020F0502020204030204"/>
              </a:rPr>
              <a:t>Ψ</a:t>
            </a:r>
            <a:r>
              <a:rPr lang="fr-FR" sz="1800" baseline="0" dirty="0">
                <a:cs typeface="Calibri" panose="020F0502020204030204"/>
              </a:rPr>
              <a:t> = 2*pi*f*t = 2*pi*f*d*sin(</a:t>
            </a:r>
            <a:r>
              <a:rPr lang="el-GR" sz="1800" baseline="0" dirty="0">
                <a:cs typeface="Calibri" panose="020F0502020204030204"/>
              </a:rPr>
              <a:t>θ</a:t>
            </a:r>
            <a:r>
              <a:rPr lang="fr-FR" sz="1800" baseline="0" dirty="0">
                <a:cs typeface="Calibri" panose="020F0502020204030204"/>
              </a:rPr>
              <a:t>)/c</a:t>
            </a:r>
          </a:p>
          <a:p>
            <a:r>
              <a:rPr lang="fr-FR" sz="1800" b="1" baseline="0" dirty="0">
                <a:cs typeface="Calibri" panose="020F0502020204030204"/>
              </a:rPr>
              <a:t>Question</a:t>
            </a:r>
            <a:r>
              <a:rPr lang="fr-FR" sz="1800" baseline="0" dirty="0">
                <a:cs typeface="Calibri" panose="020F0502020204030204"/>
              </a:rPr>
              <a:t> : pk utilise pas direct lien angle et temps ? (éviter </a:t>
            </a:r>
            <a:r>
              <a:rPr lang="fr-FR" sz="1800" baseline="0" dirty="0" err="1">
                <a:cs typeface="Calibri" panose="020F0502020204030204"/>
              </a:rPr>
              <a:t>ambiguité</a:t>
            </a:r>
            <a:r>
              <a:rPr lang="fr-FR" sz="1800" baseline="0" dirty="0">
                <a:cs typeface="Calibri" panose="020F0502020204030204"/>
              </a:rPr>
              <a:t>) </a:t>
            </a:r>
            <a:r>
              <a:rPr lang="fr-FR" sz="1800" baseline="0" dirty="0">
                <a:cs typeface="Calibri" panose="020F0502020204030204"/>
                <a:sym typeface="Wingdings" panose="05000000000000000000" pitchFamily="2" charset="2"/>
              </a:rPr>
              <a:t> car </a:t>
            </a:r>
            <a:r>
              <a:rPr lang="fr-FR" sz="1800" baseline="0" dirty="0" err="1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aseline="0" dirty="0">
                <a:cs typeface="Calibri" panose="020F0502020204030204"/>
                <a:sym typeface="Wingdings" panose="05000000000000000000" pitchFamily="2" charset="2"/>
              </a:rPr>
              <a:t> moins temps de calcul (hardware) que 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TDOA (bon RMS nécessite précision temps 10ps)</a:t>
            </a:r>
            <a:r>
              <a:rPr lang="fr-FR" sz="1800" baseline="0" dirty="0">
                <a:cs typeface="Calibri" panose="020F0502020204030204"/>
                <a:sym typeface="Wingdings" panose="05000000000000000000" pitchFamily="2" charset="2"/>
              </a:rPr>
              <a:t>, et </a:t>
            </a:r>
            <a:r>
              <a:rPr lang="fr-FR" sz="1800" baseline="0" dirty="0" err="1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aseline="0" dirty="0">
                <a:cs typeface="Calibri" panose="020F0502020204030204"/>
                <a:sym typeface="Wingdings" panose="05000000000000000000" pitchFamily="2" charset="2"/>
              </a:rPr>
              <a:t> peut estimer AOA de plusieurs signaux en même temps</a:t>
            </a:r>
            <a:endParaRPr lang="fr-FR" sz="1800" dirty="0">
              <a:cs typeface="Calibri" panose="020F0502020204030204"/>
            </a:endParaRPr>
          </a:p>
          <a:p>
            <a:r>
              <a:rPr lang="fr-FR" sz="1800" dirty="0">
                <a:cs typeface="Calibri" panose="020F0502020204030204"/>
              </a:rPr>
              <a:t>Normalement même décalage temporel quel que soit la fréquence (dépend condition atmosphérique (</a:t>
            </a:r>
            <a:r>
              <a:rPr lang="fr-FR" sz="1800" b="1" dirty="0">
                <a:cs typeface="Calibri" panose="020F0502020204030204"/>
              </a:rPr>
              <a:t>diffraction pluie</a:t>
            </a:r>
            <a:r>
              <a:rPr lang="fr-FR" sz="1800" dirty="0">
                <a:cs typeface="Calibri" panose="020F0502020204030204"/>
              </a:rPr>
              <a:t>),</a:t>
            </a:r>
            <a:r>
              <a:rPr lang="fr-FR" sz="1800" baseline="0" dirty="0">
                <a:cs typeface="Calibri" panose="020F0502020204030204"/>
              </a:rPr>
              <a:t> </a:t>
            </a:r>
            <a:r>
              <a:rPr lang="fr-FR" sz="1800" b="1" baseline="0" dirty="0">
                <a:cs typeface="Calibri" panose="020F0502020204030204"/>
              </a:rPr>
              <a:t>température</a:t>
            </a:r>
            <a:r>
              <a:rPr lang="fr-FR" sz="1800" baseline="0" dirty="0">
                <a:cs typeface="Calibri" panose="020F0502020204030204"/>
              </a:rPr>
              <a:t> (modifie </a:t>
            </a:r>
            <a:r>
              <a:rPr lang="fr-FR" sz="1800" baseline="0" dirty="0" err="1">
                <a:cs typeface="Calibri" panose="020F0502020204030204"/>
              </a:rPr>
              <a:t>espilon</a:t>
            </a:r>
            <a:r>
              <a:rPr lang="fr-FR" sz="1800" baseline="0" dirty="0">
                <a:cs typeface="Calibri" panose="020F0502020204030204"/>
              </a:rPr>
              <a:t> air)…)</a:t>
            </a:r>
          </a:p>
          <a:p>
            <a:r>
              <a:rPr lang="fr-FR" sz="1800" baseline="0" dirty="0">
                <a:cs typeface="Calibri" panose="020F0502020204030204"/>
              </a:rPr>
              <a:t>Le </a:t>
            </a:r>
            <a:r>
              <a:rPr lang="fr-FR" sz="1800" b="1" baseline="0" dirty="0">
                <a:cs typeface="Calibri" panose="020F0502020204030204"/>
              </a:rPr>
              <a:t>radôme</a:t>
            </a:r>
            <a:r>
              <a:rPr lang="fr-FR" sz="1800" baseline="0" dirty="0">
                <a:cs typeface="Calibri" panose="020F0502020204030204"/>
              </a:rPr>
              <a:t> peut aussi avoir un impact sur l’estimation délai temporel (mais aussi phase…)</a:t>
            </a:r>
          </a:p>
          <a:p>
            <a:r>
              <a:rPr lang="fr-FR" sz="1800" dirty="0"/>
              <a:t>Possible de repérer ce décalage temporel via FPGA.</a:t>
            </a:r>
          </a:p>
          <a:p>
            <a:r>
              <a:rPr lang="fr-FR" sz="1800" dirty="0"/>
              <a:t>Pas de décalage temporel pour </a:t>
            </a:r>
            <a:r>
              <a:rPr lang="el-GR" sz="1800" dirty="0"/>
              <a:t>θ</a:t>
            </a:r>
            <a:r>
              <a:rPr lang="fr-FR" sz="1800" dirty="0"/>
              <a:t>=0° (n=0 en théorie)</a:t>
            </a:r>
            <a:endParaRPr lang="fr-FR" sz="1800" b="1" dirty="0">
              <a:cs typeface="Calibri" panose="020F0502020204030204"/>
            </a:endParaRPr>
          </a:p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905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cs typeface="Calibri" panose="020F0502020204030204"/>
              </a:rPr>
              <a:t>Lien</a:t>
            </a:r>
            <a:r>
              <a:rPr lang="fr-FR" sz="1800" baseline="0" dirty="0">
                <a:cs typeface="Calibri" panose="020F0502020204030204"/>
              </a:rPr>
              <a:t> </a:t>
            </a:r>
            <a:r>
              <a:rPr lang="fr-FR" sz="1800" b="1" baseline="0" dirty="0">
                <a:cs typeface="Calibri" panose="020F0502020204030204"/>
              </a:rPr>
              <a:t>temporel-phase</a:t>
            </a:r>
            <a:r>
              <a:rPr lang="fr-FR" sz="1800" baseline="0" dirty="0">
                <a:cs typeface="Calibri" panose="020F0502020204030204"/>
              </a:rPr>
              <a:t> : </a:t>
            </a:r>
            <a:r>
              <a:rPr lang="el-GR" sz="1800" baseline="0" dirty="0">
                <a:cs typeface="Calibri" panose="020F0502020204030204"/>
              </a:rPr>
              <a:t>Ψ</a:t>
            </a:r>
            <a:r>
              <a:rPr lang="fr-FR" sz="1800" baseline="0" dirty="0">
                <a:cs typeface="Calibri" panose="020F0502020204030204"/>
              </a:rPr>
              <a:t> = 2*pi*f*t = 2*pi*f*d*sin(</a:t>
            </a:r>
            <a:r>
              <a:rPr lang="el-GR" sz="1800" baseline="0" dirty="0">
                <a:cs typeface="Calibri" panose="020F0502020204030204"/>
              </a:rPr>
              <a:t>θ</a:t>
            </a:r>
            <a:r>
              <a:rPr lang="fr-FR" sz="1800" baseline="0" dirty="0">
                <a:cs typeface="Calibri" panose="020F0502020204030204"/>
              </a:rPr>
              <a:t>)/c</a:t>
            </a:r>
          </a:p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Permet de trouver t 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= </a:t>
            </a:r>
            <a:r>
              <a:rPr lang="el-GR" sz="1800" baseline="0" dirty="0">
                <a:cs typeface="Calibri" panose="020F0502020204030204"/>
              </a:rPr>
              <a:t>Ψ</a:t>
            </a:r>
            <a:r>
              <a:rPr lang="fr-FR" sz="1800" baseline="0" dirty="0">
                <a:cs typeface="Calibri" panose="020F0502020204030204"/>
              </a:rPr>
              <a:t>/(2pi*f), mais phase ambigu</a:t>
            </a:r>
            <a:endParaRPr lang="fr-FR" sz="1800" b="1" dirty="0">
              <a:cs typeface="Calibri" panose="020F0502020204030204"/>
            </a:endParaRPr>
          </a:p>
          <a:p>
            <a:r>
              <a:rPr lang="fr-FR" sz="1800" dirty="0">
                <a:cs typeface="Calibri" panose="020F0502020204030204"/>
              </a:rPr>
              <a:t>Avec TDOA nécessite précision &lt; 25ps pour aller jusqu’à 40 GHz</a:t>
            </a:r>
          </a:p>
          <a:p>
            <a:r>
              <a:rPr lang="fr-FR" sz="1800" b="1" dirty="0">
                <a:cs typeface="Calibri" panose="020F0502020204030204"/>
              </a:rPr>
              <a:t>Pour trouver n </a:t>
            </a:r>
            <a:r>
              <a:rPr lang="fr-FR" sz="1800" dirty="0">
                <a:cs typeface="Calibri" panose="020F0502020204030204"/>
              </a:rPr>
              <a:t>: nécessite moins de précision que pour trouver </a:t>
            </a:r>
            <a:r>
              <a:rPr lang="el-GR" sz="1800" dirty="0">
                <a:cs typeface="Calibri" panose="020F0502020204030204"/>
              </a:rPr>
              <a:t>θ</a:t>
            </a:r>
            <a:r>
              <a:rPr lang="fr-FR" sz="1800" dirty="0">
                <a:cs typeface="Calibri" panose="020F0502020204030204"/>
              </a:rPr>
              <a:t> directement</a:t>
            </a:r>
            <a:r>
              <a:rPr lang="fr-FR" sz="1800" baseline="0" dirty="0">
                <a:cs typeface="Calibri" panose="020F0502020204030204"/>
              </a:rPr>
              <a:t> via le temps mesuré ?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553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cs typeface="Calibri" panose="020F0502020204030204"/>
              </a:rPr>
              <a:t>TDOA :</a:t>
            </a:r>
            <a:r>
              <a:rPr lang="fr-FR" sz="1800" baseline="0" dirty="0">
                <a:cs typeface="Calibri" panose="020F0502020204030204"/>
              </a:rPr>
              <a:t> pour réduire la précision temporelle, il faut élargir la distance entre les antennes </a:t>
            </a:r>
            <a:r>
              <a:rPr lang="fr-FR" sz="1800" baseline="0" dirty="0">
                <a:cs typeface="Calibri" panose="020F0502020204030204"/>
                <a:sym typeface="Wingdings" panose="05000000000000000000" pitchFamily="2" charset="2"/>
              </a:rPr>
              <a:t> non compact</a:t>
            </a:r>
            <a:endParaRPr lang="fr-FR" sz="1800" dirty="0">
              <a:cs typeface="Calibri" panose="020F0502020204030204"/>
            </a:endParaRPr>
          </a:p>
          <a:p>
            <a:r>
              <a:rPr lang="fr-FR" sz="1800" dirty="0">
                <a:cs typeface="Calibri" panose="020F0502020204030204"/>
              </a:rPr>
              <a:t>Dans thèse Ly 2013 : précision en dessous 100ps via TDC (time-to-digital </a:t>
            </a:r>
            <a:r>
              <a:rPr lang="fr-FR" sz="1800" dirty="0" err="1">
                <a:cs typeface="Calibri" panose="020F0502020204030204"/>
              </a:rPr>
              <a:t>converter</a:t>
            </a:r>
            <a:r>
              <a:rPr lang="fr-FR" sz="1800" dirty="0">
                <a:cs typeface="Calibri" panose="020F0502020204030204"/>
              </a:rPr>
              <a:t>) modernes. </a:t>
            </a:r>
          </a:p>
          <a:p>
            <a:r>
              <a:rPr lang="fr-FR" sz="1800" dirty="0">
                <a:cs typeface="Calibri" panose="020F0502020204030204"/>
              </a:rPr>
              <a:t>Pour signaux continus : difficile de dire où est le « début » du signal</a:t>
            </a:r>
          </a:p>
          <a:p>
            <a:endParaRPr lang="fr-FR" sz="1800" dirty="0">
              <a:cs typeface="Calibri" panose="020F0502020204030204"/>
            </a:endParaRPr>
          </a:p>
          <a:p>
            <a:r>
              <a:rPr lang="fr-FR" sz="1800" dirty="0" err="1">
                <a:cs typeface="Calibri" panose="020F0502020204030204"/>
              </a:rPr>
              <a:t>Interféro</a:t>
            </a:r>
            <a:r>
              <a:rPr lang="fr-FR" sz="1800" baseline="0" dirty="0">
                <a:cs typeface="Calibri" panose="020F0502020204030204"/>
              </a:rPr>
              <a:t> : Radar LPI peuvent être discriminer en somme de signaux bande étroite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1295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cs typeface="Calibri" panose="020F0502020204030204"/>
                <a:sym typeface="Wingdings" panose="05000000000000000000" pitchFamily="2" charset="2"/>
              </a:rPr>
              <a:t>Dans </a:t>
            </a:r>
            <a:r>
              <a:rPr lang="fr-FR" sz="1800" dirty="0" err="1">
                <a:cs typeface="Calibri" panose="020F0502020204030204"/>
                <a:sym typeface="Wingdings" panose="05000000000000000000" pitchFamily="2" charset="2"/>
              </a:rPr>
              <a:t>publi</a:t>
            </a:r>
            <a:r>
              <a:rPr lang="fr-FR" sz="1800" dirty="0">
                <a:cs typeface="Calibri" panose="020F0502020204030204"/>
                <a:sym typeface="Wingdings" panose="05000000000000000000" pitchFamily="2" charset="2"/>
              </a:rPr>
              <a:t> : lentille</a:t>
            </a:r>
            <a:r>
              <a:rPr lang="fr-FR" sz="1800" baseline="0" dirty="0">
                <a:cs typeface="Calibri" panose="020F0502020204030204"/>
                <a:sym typeface="Wingdings" panose="05000000000000000000" pitchFamily="2" charset="2"/>
              </a:rPr>
              <a:t> concave, </a:t>
            </a:r>
            <a:r>
              <a:rPr lang="fr-FR" sz="1800" baseline="0" dirty="0" err="1">
                <a:cs typeface="Calibri" panose="020F0502020204030204"/>
                <a:sym typeface="Wingdings" panose="05000000000000000000" pitchFamily="2" charset="2"/>
              </a:rPr>
              <a:t>epsilonr</a:t>
            </a:r>
            <a:r>
              <a:rPr lang="fr-FR" sz="1800" baseline="0" dirty="0">
                <a:cs typeface="Calibri" panose="020F0502020204030204"/>
                <a:sym typeface="Wingdings" panose="05000000000000000000" pitchFamily="2" charset="2"/>
              </a:rPr>
              <a:t> =3. Le réseau utilisé est placé assez loin de lentille.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4363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1535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dirty="0">
                <a:cs typeface="Calibri" panose="020F0502020204030204"/>
              </a:rPr>
              <a:t>Les sous-bandes vont dépendre</a:t>
            </a:r>
            <a:r>
              <a:rPr lang="fr-FR" sz="1800" baseline="0" dirty="0">
                <a:cs typeface="Calibri" panose="020F0502020204030204"/>
              </a:rPr>
              <a:t> surtout de l’ambiguïté via l’</a:t>
            </a:r>
            <a:r>
              <a:rPr lang="fr-FR" sz="1800" baseline="0" dirty="0" err="1">
                <a:cs typeface="Calibri" panose="020F0502020204030204"/>
              </a:rPr>
              <a:t>interféro</a:t>
            </a:r>
            <a:r>
              <a:rPr lang="fr-FR" sz="1800" baseline="0" dirty="0">
                <a:cs typeface="Calibri" panose="020F0502020204030204"/>
              </a:rPr>
              <a:t> et l’écart entre les éléments.</a:t>
            </a:r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0650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31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cs typeface="Calibri" panose="020F0502020204030204"/>
              </a:rPr>
              <a:t>On veut 2 panneaux de 90° : Ok en azimut mais en polar croisée élévation devient azimut </a:t>
            </a:r>
            <a:r>
              <a:rPr lang="fr-FR" sz="1200" dirty="0">
                <a:cs typeface="Calibri" panose="020F0502020204030204"/>
                <a:sym typeface="Wingdings" panose="05000000000000000000" pitchFamily="2" charset="2"/>
              </a:rPr>
              <a:t> à 6 GHz</a:t>
            </a:r>
            <a:r>
              <a:rPr lang="fr-FR" sz="1200" baseline="0" dirty="0">
                <a:cs typeface="Calibri" panose="020F0502020204030204"/>
                <a:sym typeface="Wingdings" panose="05000000000000000000" pitchFamily="2" charset="2"/>
              </a:rPr>
              <a:t> on est à -7,5dB.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cs typeface="Calibri" panose="020F050202020403020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cs typeface="Calibri" panose="020F0502020204030204"/>
              </a:rPr>
              <a:t>Le diagramme omni en élévation posera problème pour la polar croisée (</a:t>
            </a:r>
            <a:r>
              <a:rPr lang="fr-FR" sz="1200" dirty="0" err="1">
                <a:cs typeface="Calibri" panose="020F0502020204030204"/>
              </a:rPr>
              <a:t>diag</a:t>
            </a:r>
            <a:r>
              <a:rPr lang="fr-FR" sz="1200" baseline="0" dirty="0">
                <a:cs typeface="Calibri" panose="020F0502020204030204"/>
              </a:rPr>
              <a:t> azimut devient élévation et inversement ; augmente erreur </a:t>
            </a:r>
            <a:r>
              <a:rPr lang="fr-FR" sz="1200" baseline="0" dirty="0" err="1">
                <a:cs typeface="Calibri" panose="020F0502020204030204"/>
              </a:rPr>
              <a:t>gonio</a:t>
            </a:r>
            <a:r>
              <a:rPr lang="fr-FR" sz="1200" baseline="0" dirty="0">
                <a:cs typeface="Calibri" panose="020F0502020204030204"/>
              </a:rPr>
              <a:t>) &amp; également avec les réflexions sur le mât / autres antennes (Rayonnement arrière important)</a:t>
            </a:r>
            <a:endParaRPr lang="fr-FR" sz="1200" b="1" dirty="0">
              <a:cs typeface="Calibri" panose="020F0502020204030204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28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</a:rPr>
              <a:t>J’ai prit distance min 115mm pour avoir S21 &lt; -15dB</a:t>
            </a:r>
          </a:p>
          <a:p>
            <a:r>
              <a:rPr lang="fr-FR" sz="1800" b="0" baseline="0" dirty="0">
                <a:cs typeface="Calibri" panose="020F0502020204030204"/>
              </a:rPr>
              <a:t>D1 : 1-3</a:t>
            </a:r>
          </a:p>
          <a:p>
            <a:r>
              <a:rPr lang="fr-FR" sz="1800" b="0" baseline="0" dirty="0">
                <a:cs typeface="Calibri" panose="020F0502020204030204"/>
              </a:rPr>
              <a:t>D2 : 1-2</a:t>
            </a:r>
          </a:p>
          <a:p>
            <a:r>
              <a:rPr lang="fr-FR" sz="1800" dirty="0"/>
              <a:t>À 40 GHz : </a:t>
            </a:r>
            <a:r>
              <a:rPr lang="el-GR" sz="1800" dirty="0"/>
              <a:t>λ</a:t>
            </a:r>
            <a:r>
              <a:rPr lang="fr-FR" sz="1800" dirty="0"/>
              <a:t>/2 = 3,75mm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109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D1 = 118,75mm ; d2 = 115mm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On ne peut pas 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plotter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le délai de phase SODA (</a:t>
            </a:r>
            <a:r>
              <a:rPr lang="fr-FR" sz="1800" b="0" baseline="0" dirty="0" err="1">
                <a:cs typeface="Calibri" panose="020F0502020204030204"/>
                <a:sym typeface="Wingdings" panose="05000000000000000000" pitchFamily="2" charset="2"/>
              </a:rPr>
              <a:t>delta_SODA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 = delta1 – delta2)</a:t>
            </a:r>
          </a:p>
          <a:p>
            <a:endParaRPr lang="fr-FR" sz="1800" b="0" baseline="0" dirty="0">
              <a:cs typeface="Calibri" panose="020F0502020204030204"/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980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SODA non ambigu mais pas très précis, 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pas sûr que rayonnement antenne explique tout (pic et creux vers 70°).</a:t>
            </a:r>
          </a:p>
          <a:p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La précision est meilleure même en étant ambigu sur </a:t>
            </a:r>
            <a:r>
              <a:rPr lang="fr-FR" sz="1800" b="1" baseline="0" dirty="0" err="1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sz="1800" b="1" baseline="0" dirty="0">
                <a:cs typeface="Calibri" panose="020F0502020204030204"/>
                <a:sym typeface="Wingdings" panose="05000000000000000000" pitchFamily="2" charset="2"/>
              </a:rPr>
              <a:t> classique.  </a:t>
            </a:r>
            <a:r>
              <a:rPr lang="fr-FR" sz="1800" b="0" baseline="0" dirty="0">
                <a:cs typeface="Calibri" panose="020F0502020204030204"/>
                <a:sym typeface="Wingdings" panose="05000000000000000000" pitchFamily="2" charset="2"/>
              </a:rPr>
              <a:t>SODA inutile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7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δ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𝑅𝑀𝑆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 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𝑆𝑂𝐷𝐴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radPr>
                      <m:deg/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3</m:t>
                        </m:r>
                      </m:e>
                    </m:rad>
                    <m:r>
                      <a:rPr lang="fr-FR" sz="18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∗</m:t>
                    </m:r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δ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𝑅𝑀𝑆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 1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𝑠𝑡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 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𝑜𝑟𝑑𝑒𝑟</m:t>
                        </m:r>
                      </m:sub>
                    </m:sSub>
                  </m:oMath>
                </a14:m>
                <a:r>
                  <a:rPr lang="fr-FR" sz="1800" b="0" baseline="0" dirty="0">
                    <a:cs typeface="Calibri" panose="020F0502020204030204"/>
                    <a:sym typeface="Wingdings" panose="05000000000000000000" pitchFamily="2" charset="2"/>
                  </a:rPr>
                  <a:t> dû à variance et l’utilisation de 3 antennes</a:t>
                </a:r>
              </a:p>
              <a:p>
                <a:endParaRPr lang="fr-FR" sz="1800" b="0" baseline="0" dirty="0">
                  <a:cs typeface="Calibri" panose="020F0502020204030204"/>
                  <a:sym typeface="Wingdings" panose="05000000000000000000" pitchFamily="2" charset="2"/>
                </a:endParaRPr>
              </a:p>
              <a:p>
                <a:r>
                  <a:rPr lang="fr-FR" sz="1800" b="0" baseline="0" dirty="0">
                    <a:cs typeface="Calibri" panose="020F0502020204030204"/>
                    <a:sym typeface="Wingdings" panose="05000000000000000000" pitchFamily="2" charset="2"/>
                  </a:rPr>
                  <a:t>Si SODA précision de 4°, on sera incapable de dire quel est le bon angle d’arrivé (nécessite d’avoir précision SODA respectant règle des pouces).</a:t>
                </a:r>
              </a:p>
              <a:p>
                <a:r>
                  <a:rPr lang="fr-FR" sz="1800" b="0" baseline="0" dirty="0">
                    <a:cs typeface="Calibri" panose="020F0502020204030204"/>
                    <a:sym typeface="Wingdings" panose="05000000000000000000" pitchFamily="2" charset="2"/>
                  </a:rPr>
                  <a:t>Peut être représenté comme SODA peu précis, qui va englober </a:t>
                </a:r>
                <a:r>
                  <a:rPr lang="fr-FR" sz="1800" b="1" baseline="0" dirty="0">
                    <a:cs typeface="Calibri" panose="020F0502020204030204"/>
                    <a:sym typeface="Wingdings" panose="05000000000000000000" pitchFamily="2" charset="2"/>
                  </a:rPr>
                  <a:t>plusieurs ambiguïté </a:t>
                </a:r>
                <a:r>
                  <a:rPr lang="fr-FR" sz="1800" b="0" baseline="0" dirty="0">
                    <a:cs typeface="Calibri" panose="020F0502020204030204"/>
                    <a:sym typeface="Wingdings" panose="05000000000000000000" pitchFamily="2" charset="2"/>
                  </a:rPr>
                  <a:t>des bases longues  Peut pas discriminer ambiguïté.</a:t>
                </a: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l-GR" sz="1800" i="0" smtClean="0">
                    <a:latin typeface="Cambria Math" panose="02040503050406030204" pitchFamily="18" charset="0"/>
                    <a:cs typeface="Calibri" panose="020F0502020204030204"/>
                  </a:rPr>
                  <a:t>δ</a:t>
                </a:r>
                <a:r>
                  <a:rPr lang="fr-FR" sz="1800" i="0" smtClean="0">
                    <a:latin typeface="Cambria Math" panose="02040503050406030204" pitchFamily="18" charset="0"/>
                    <a:cs typeface="Calibri" panose="020F0502020204030204"/>
                  </a:rPr>
                  <a:t>_(</a:t>
                </a:r>
                <a:r>
                  <a:rPr lang="fr-FR" sz="1800" b="0" i="0" smtClean="0">
                    <a:latin typeface="Cambria Math" panose="02040503050406030204" pitchFamily="18" charset="0"/>
                    <a:cs typeface="Calibri" panose="020F0502020204030204"/>
                  </a:rPr>
                  <a:t>𝑅𝑀𝑆 𝑆𝑂𝐷𝐴</a:t>
                </a:r>
                <a:r>
                  <a:rPr lang="fr-FR" sz="1800" b="0" i="0" smtClean="0">
                    <a:latin typeface="Cambria Math" panose="02040503050406030204" pitchFamily="18" charset="0"/>
                    <a:cs typeface="Calibri" panose="020F0502020204030204"/>
                  </a:rPr>
                  <a:t>)</a:t>
                </a:r>
                <a:r>
                  <a:rPr lang="fr-FR" sz="1800" b="0" i="0" smtClean="0">
                    <a:latin typeface="Cambria Math" panose="02040503050406030204" pitchFamily="18" charset="0"/>
                    <a:cs typeface="Calibri" panose="020F0502020204030204"/>
                  </a:rPr>
                  <a:t>=√3∗</a:t>
                </a:r>
                <a:r>
                  <a:rPr lang="el-GR" sz="1800" i="0">
                    <a:latin typeface="Cambria Math" panose="02040503050406030204" pitchFamily="18" charset="0"/>
                    <a:cs typeface="Calibri" panose="020F0502020204030204"/>
                  </a:rPr>
                  <a:t>δ</a:t>
                </a:r>
                <a:r>
                  <a:rPr lang="fr-FR" sz="1800" i="0">
                    <a:latin typeface="Cambria Math" panose="02040503050406030204" pitchFamily="18" charset="0"/>
                    <a:cs typeface="Calibri" panose="020F0502020204030204"/>
                  </a:rPr>
                  <a:t>_(𝑅𝑀𝑆 1</a:t>
                </a:r>
                <a:r>
                  <a:rPr lang="fr-FR" sz="1800" b="0" i="0" smtClean="0">
                    <a:latin typeface="Cambria Math" panose="02040503050406030204" pitchFamily="18" charset="0"/>
                    <a:cs typeface="Calibri" panose="020F0502020204030204"/>
                  </a:rPr>
                  <a:t>𝑠𝑡 𝑜𝑟𝑑𝑒𝑟</a:t>
                </a:r>
                <a:r>
                  <a:rPr lang="fr-FR" sz="1800" b="0" i="0">
                    <a:latin typeface="Cambria Math" panose="02040503050406030204" pitchFamily="18" charset="0"/>
                    <a:cs typeface="Calibri" panose="020F0502020204030204"/>
                  </a:rPr>
                  <a:t>)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dû à variance et l’utilisation de 3 antennes</a:t>
                </a:r>
              </a:p>
              <a:p>
                <a:pPr/>
                <a:endParaRPr lang="fr-FR" sz="1800" b="0" baseline="0" dirty="0" smtClean="0">
                  <a:cs typeface="Calibri" panose="020F0502020204030204"/>
                  <a:sym typeface="Wingdings" panose="05000000000000000000" pitchFamily="2" charset="2"/>
                </a:endParaRPr>
              </a:p>
              <a:p>
                <a:pPr/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Si SODA précision de 4°, on sera incapable de dire quel est le bon angle d’arrivé (nécessite d’avoir précision SODA respectant règle des pouces).</a:t>
                </a:r>
              </a:p>
              <a:p>
                <a:pPr/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Peut être représenté comme SODA peu précis, qui va englober </a:t>
                </a:r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plusieurs ambiguïté 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des bases longues  Peut pas discriminer ambiguïté.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569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δ</m:t>
                        </m:r>
                      </m:e>
                      <m:sub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𝑅𝑀𝑆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 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𝑆𝑂𝐷𝐴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radPr>
                      <m:deg/>
                      <m:e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3</m:t>
                        </m:r>
                      </m:e>
                    </m:rad>
                    <m:r>
                      <a:rPr lang="fr-FR" sz="18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∗</m:t>
                    </m:r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δ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𝑅𝑀𝑆</m:t>
                        </m:r>
                        <m:r>
                          <a:rPr lang="fr-FR" sz="18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 1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𝑠𝑡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 </m:t>
                        </m:r>
                        <m:r>
                          <a:rPr lang="fr-FR" sz="18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𝑜𝑟𝑑𝑒𝑟</m:t>
                        </m:r>
                      </m:sub>
                    </m:sSub>
                  </m:oMath>
                </a14:m>
                <a:r>
                  <a:rPr lang="fr-FR" sz="1800" b="0" baseline="0" dirty="0">
                    <a:cs typeface="Calibri" panose="020F0502020204030204"/>
                    <a:sym typeface="Wingdings" panose="05000000000000000000" pitchFamily="2" charset="2"/>
                  </a:rPr>
                  <a:t> dû à variance et l’utilisation de 3 antennes</a:t>
                </a:r>
              </a:p>
              <a:p>
                <a:endParaRPr lang="fr-FR" sz="1800" b="0" baseline="0" dirty="0">
                  <a:cs typeface="Calibri" panose="020F0502020204030204"/>
                  <a:sym typeface="Wingdings" panose="05000000000000000000" pitchFamily="2" charset="2"/>
                </a:endParaRPr>
              </a:p>
              <a:p>
                <a:r>
                  <a:rPr lang="fr-FR" sz="1800" b="0" baseline="0" dirty="0">
                    <a:cs typeface="Calibri" panose="020F0502020204030204"/>
                    <a:sym typeface="Wingdings" panose="05000000000000000000" pitchFamily="2" charset="2"/>
                  </a:rPr>
                  <a:t>Avec coefficient : marche en théorie mais doit pas utiliser modulo sur délai phase 1</a:t>
                </a:r>
                <a:r>
                  <a:rPr lang="fr-FR" sz="1800" b="0" baseline="30000" dirty="0">
                    <a:cs typeface="Calibri" panose="020F0502020204030204"/>
                    <a:sym typeface="Wingdings" panose="05000000000000000000" pitchFamily="2" charset="2"/>
                  </a:rPr>
                  <a:t>er</a:t>
                </a:r>
                <a:r>
                  <a:rPr lang="fr-FR" sz="1800" b="0" baseline="0" dirty="0">
                    <a:cs typeface="Calibri" panose="020F0502020204030204"/>
                    <a:sym typeface="Wingdings" panose="05000000000000000000" pitchFamily="2" charset="2"/>
                  </a:rPr>
                  <a:t> ordre.</a:t>
                </a:r>
              </a:p>
              <a:p>
                <a:r>
                  <a:rPr lang="fr-FR" sz="1800" b="0" baseline="0" dirty="0">
                    <a:cs typeface="Calibri" panose="020F0502020204030204"/>
                    <a:sym typeface="Wingdings" panose="05000000000000000000" pitchFamily="2" charset="2"/>
                  </a:rPr>
                  <a:t>En théorie on peut même faire des </a:t>
                </a:r>
                <a:r>
                  <a:rPr lang="fr-FR" sz="1800" b="1" baseline="0" dirty="0">
                    <a:cs typeface="Calibri" panose="020F0502020204030204"/>
                    <a:sym typeface="Wingdings" panose="05000000000000000000" pitchFamily="2" charset="2"/>
                  </a:rPr>
                  <a:t>nouvelles distance avec 1 seule base </a:t>
                </a:r>
                <a:r>
                  <a:rPr lang="fr-FR" sz="1800" b="0" baseline="0" dirty="0">
                    <a:cs typeface="Calibri" panose="020F0502020204030204"/>
                    <a:sym typeface="Wingdings" panose="05000000000000000000" pitchFamily="2" charset="2"/>
                  </a:rPr>
                  <a:t>(ex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fr-FR" sz="18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fr-FR" sz="1800" b="0" baseline="0" dirty="0">
                    <a:cs typeface="Calibri" panose="020F0502020204030204"/>
                    <a:sym typeface="Wingdings" panose="05000000000000000000" pitchFamily="2" charset="2"/>
                  </a:rPr>
                  <a:t>)</a:t>
                </a:r>
              </a:p>
              <a:p>
                <a:r>
                  <a:rPr lang="fr-FR" sz="1800" b="0" baseline="0" dirty="0">
                    <a:cs typeface="Calibri" panose="020F0502020204030204"/>
                    <a:sym typeface="Wingdings" panose="05000000000000000000" pitchFamily="2" charset="2"/>
                  </a:rPr>
                  <a:t>Avec la base SODA + </a:t>
                </a:r>
                <a:r>
                  <a:rPr lang="fr-FR" sz="1800" b="0" baseline="0" dirty="0" err="1">
                    <a:cs typeface="Calibri" panose="020F0502020204030204"/>
                    <a:sym typeface="Wingdings" panose="05000000000000000000" pitchFamily="2" charset="2"/>
                  </a:rPr>
                  <a:t>interféro</a:t>
                </a:r>
                <a:r>
                  <a:rPr lang="fr-FR" sz="1800" b="0" baseline="0" dirty="0">
                    <a:cs typeface="Calibri" panose="020F0502020204030204"/>
                    <a:sym typeface="Wingdings" panose="05000000000000000000" pitchFamily="2" charset="2"/>
                  </a:rPr>
                  <a:t> 1</a:t>
                </a:r>
                <a:r>
                  <a:rPr lang="fr-FR" sz="1800" b="0" baseline="30000" dirty="0">
                    <a:cs typeface="Calibri" panose="020F0502020204030204"/>
                    <a:sym typeface="Wingdings" panose="05000000000000000000" pitchFamily="2" charset="2"/>
                  </a:rPr>
                  <a:t>er</a:t>
                </a:r>
                <a:r>
                  <a:rPr lang="fr-FR" sz="1800" b="0" baseline="0" dirty="0">
                    <a:cs typeface="Calibri" panose="020F0502020204030204"/>
                    <a:sym typeface="Wingdings" panose="05000000000000000000" pitchFamily="2" charset="2"/>
                  </a:rPr>
                  <a:t> ordre, on aura un angle précis, puis peut </a:t>
                </a:r>
                <a:r>
                  <a:rPr lang="fr-FR" sz="1800" b="1" baseline="0" dirty="0">
                    <a:cs typeface="Calibri" panose="020F0502020204030204"/>
                    <a:sym typeface="Wingdings" panose="05000000000000000000" pitchFamily="2" charset="2"/>
                  </a:rPr>
                  <a:t>appliquer 1</a:t>
                </a:r>
                <a:r>
                  <a:rPr lang="fr-FR" sz="1800" b="1" baseline="30000" dirty="0">
                    <a:cs typeface="Calibri" panose="020F0502020204030204"/>
                    <a:sym typeface="Wingdings" panose="05000000000000000000" pitchFamily="2" charset="2"/>
                  </a:rPr>
                  <a:t>ère</a:t>
                </a:r>
                <a:r>
                  <a:rPr lang="fr-FR" sz="1800" b="1" baseline="0" dirty="0">
                    <a:cs typeface="Calibri" panose="020F0502020204030204"/>
                    <a:sym typeface="Wingdings" panose="05000000000000000000" pitchFamily="2" charset="2"/>
                  </a:rPr>
                  <a:t> solution si respecte règle des pouces</a:t>
                </a:r>
                <a:r>
                  <a:rPr lang="fr-FR" sz="1800" b="0" baseline="0" dirty="0">
                    <a:cs typeface="Calibri" panose="020F0502020204030204"/>
                    <a:sym typeface="Wingdings" panose="05000000000000000000" pitchFamily="2" charset="2"/>
                  </a:rPr>
                  <a:t> (améliorer précision).</a:t>
                </a:r>
              </a:p>
              <a:p>
                <a:r>
                  <a:rPr lang="fr-FR" sz="1800" b="1" baseline="0" dirty="0">
                    <a:cs typeface="Calibri" panose="020F0502020204030204"/>
                    <a:sym typeface="Wingdings" panose="05000000000000000000" pitchFamily="2" charset="2"/>
                  </a:rPr>
                  <a:t>Attention car SODA sensible au bruit + inhomogénéité des </a:t>
                </a:r>
                <a:r>
                  <a:rPr lang="fr-FR" sz="1800" b="1" baseline="0" dirty="0" err="1">
                    <a:cs typeface="Calibri" panose="020F0502020204030204"/>
                    <a:sym typeface="Wingdings" panose="05000000000000000000" pitchFamily="2" charset="2"/>
                  </a:rPr>
                  <a:t>diag</a:t>
                </a:r>
                <a:r>
                  <a:rPr lang="fr-FR" sz="1800" b="1" baseline="0" dirty="0">
                    <a:cs typeface="Calibri" panose="020F0502020204030204"/>
                    <a:sym typeface="Wingdings" panose="05000000000000000000" pitchFamily="2" charset="2"/>
                  </a:rPr>
                  <a:t> antenne</a:t>
                </a:r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/>
                <a:r>
                  <a:rPr lang="el-GR" sz="1800" i="0" smtClean="0">
                    <a:latin typeface="Cambria Math" panose="02040503050406030204" pitchFamily="18" charset="0"/>
                    <a:cs typeface="Calibri" panose="020F0502020204030204"/>
                  </a:rPr>
                  <a:t>δ</a:t>
                </a:r>
                <a:r>
                  <a:rPr lang="fr-FR" sz="1800" i="0" smtClean="0">
                    <a:latin typeface="Cambria Math" panose="02040503050406030204" pitchFamily="18" charset="0"/>
                    <a:cs typeface="Calibri" panose="020F0502020204030204"/>
                  </a:rPr>
                  <a:t>_(</a:t>
                </a:r>
                <a:r>
                  <a:rPr lang="fr-FR" sz="1800" b="0" i="0" smtClean="0">
                    <a:latin typeface="Cambria Math" panose="02040503050406030204" pitchFamily="18" charset="0"/>
                    <a:cs typeface="Calibri" panose="020F0502020204030204"/>
                  </a:rPr>
                  <a:t>𝑅𝑀𝑆 𝑆𝑂𝐷𝐴</a:t>
                </a:r>
                <a:r>
                  <a:rPr lang="fr-FR" sz="1800" b="0" i="0" smtClean="0">
                    <a:latin typeface="Cambria Math" panose="02040503050406030204" pitchFamily="18" charset="0"/>
                    <a:cs typeface="Calibri" panose="020F0502020204030204"/>
                  </a:rPr>
                  <a:t>)</a:t>
                </a:r>
                <a:r>
                  <a:rPr lang="fr-FR" sz="1800" b="0" i="0" smtClean="0">
                    <a:latin typeface="Cambria Math" panose="02040503050406030204" pitchFamily="18" charset="0"/>
                    <a:cs typeface="Calibri" panose="020F0502020204030204"/>
                  </a:rPr>
                  <a:t>=√3∗</a:t>
                </a:r>
                <a:r>
                  <a:rPr lang="el-GR" sz="1800" i="0">
                    <a:latin typeface="Cambria Math" panose="02040503050406030204" pitchFamily="18" charset="0"/>
                    <a:cs typeface="Calibri" panose="020F0502020204030204"/>
                  </a:rPr>
                  <a:t>δ</a:t>
                </a:r>
                <a:r>
                  <a:rPr lang="fr-FR" sz="1800" i="0">
                    <a:latin typeface="Cambria Math" panose="02040503050406030204" pitchFamily="18" charset="0"/>
                    <a:cs typeface="Calibri" panose="020F0502020204030204"/>
                  </a:rPr>
                  <a:t>_(𝑅𝑀𝑆 1</a:t>
                </a:r>
                <a:r>
                  <a:rPr lang="fr-FR" sz="1800" b="0" i="0" smtClean="0">
                    <a:latin typeface="Cambria Math" panose="02040503050406030204" pitchFamily="18" charset="0"/>
                    <a:cs typeface="Calibri" panose="020F0502020204030204"/>
                  </a:rPr>
                  <a:t>𝑠𝑡 𝑜𝑟𝑑𝑒𝑟</a:t>
                </a:r>
                <a:r>
                  <a:rPr lang="fr-FR" sz="1800" b="0" i="0">
                    <a:latin typeface="Cambria Math" panose="02040503050406030204" pitchFamily="18" charset="0"/>
                    <a:cs typeface="Calibri" panose="020F0502020204030204"/>
                  </a:rPr>
                  <a:t>)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dû à variance et l’utilisation de 3 antennes</a:t>
                </a:r>
              </a:p>
              <a:p>
                <a:pPr/>
                <a:endParaRPr lang="fr-FR" sz="1800" b="0" baseline="0" dirty="0" smtClean="0">
                  <a:cs typeface="Calibri" panose="020F0502020204030204"/>
                  <a:sym typeface="Wingdings" panose="05000000000000000000" pitchFamily="2" charset="2"/>
                </a:endParaRPr>
              </a:p>
              <a:p>
                <a:pPr/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Avec coefficient : marche en théorie mais doit pas utiliser modulo sur délai phase 1</a:t>
                </a:r>
                <a:r>
                  <a:rPr lang="fr-FR" sz="1800" b="0" baseline="30000" dirty="0" smtClean="0">
                    <a:cs typeface="Calibri" panose="020F0502020204030204"/>
                    <a:sym typeface="Wingdings" panose="05000000000000000000" pitchFamily="2" charset="2"/>
                  </a:rPr>
                  <a:t>er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ordre.</a:t>
                </a:r>
              </a:p>
              <a:p>
                <a:pPr/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En théorie on peut même faire des </a:t>
                </a:r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nouvelles distance avec 1 seule base 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(ex : </a:t>
                </a:r>
                <a:r>
                  <a:rPr lang="fr-FR" sz="1800" i="0">
                    <a:latin typeface="Cambria Math" panose="02040503050406030204" pitchFamily="18" charset="0"/>
                  </a:rPr>
                  <a:t>𝑑</a:t>
                </a:r>
                <a:r>
                  <a:rPr lang="fr-FR" sz="1800" i="0" smtClean="0">
                    <a:latin typeface="Cambria Math" panose="02040503050406030204" pitchFamily="18" charset="0"/>
                  </a:rPr>
                  <a:t>_</a:t>
                </a:r>
                <a:r>
                  <a:rPr lang="fr-FR" sz="18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∆</a:t>
                </a:r>
                <a:r>
                  <a:rPr lang="fr-FR" sz="1800" dirty="0"/>
                  <a:t> = </a:t>
                </a:r>
                <a:r>
                  <a:rPr lang="fr-FR" sz="1800" i="0">
                    <a:latin typeface="Cambria Math" panose="02040503050406030204" pitchFamily="18" charset="0"/>
                  </a:rPr>
                  <a:t>𝑑_</a:t>
                </a:r>
                <a:r>
                  <a:rPr lang="fr-FR" sz="180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fr-FR" sz="18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/2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)</a:t>
                </a:r>
              </a:p>
              <a:p>
                <a:pPr/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Avec la base SODA + </a:t>
                </a:r>
                <a:r>
                  <a:rPr lang="fr-FR" sz="1800" b="0" baseline="0" dirty="0" err="1" smtClean="0">
                    <a:cs typeface="Calibri" panose="020F0502020204030204"/>
                    <a:sym typeface="Wingdings" panose="05000000000000000000" pitchFamily="2" charset="2"/>
                  </a:rPr>
                  <a:t>interféro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1</a:t>
                </a:r>
                <a:r>
                  <a:rPr lang="fr-FR" sz="1800" b="0" baseline="30000" dirty="0" smtClean="0">
                    <a:cs typeface="Calibri" panose="020F0502020204030204"/>
                    <a:sym typeface="Wingdings" panose="05000000000000000000" pitchFamily="2" charset="2"/>
                  </a:rPr>
                  <a:t>er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ordre, on aura un angle précis, puis peut </a:t>
                </a:r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appliquer 1</a:t>
                </a:r>
                <a:r>
                  <a:rPr lang="fr-FR" sz="1800" b="1" baseline="30000" dirty="0" smtClean="0">
                    <a:cs typeface="Calibri" panose="020F0502020204030204"/>
                    <a:sym typeface="Wingdings" panose="05000000000000000000" pitchFamily="2" charset="2"/>
                  </a:rPr>
                  <a:t>ère</a:t>
                </a:r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 solution si respecte règle des pouces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(améliorer précision).</a:t>
                </a:r>
              </a:p>
              <a:p>
                <a:pPr/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Attention car SODA sensible au bruit + inhomogénéité des </a:t>
                </a:r>
                <a:r>
                  <a:rPr lang="fr-FR" sz="1800" b="1" baseline="0" dirty="0" err="1" smtClean="0">
                    <a:cs typeface="Calibri" panose="020F0502020204030204"/>
                    <a:sym typeface="Wingdings" panose="05000000000000000000" pitchFamily="2" charset="2"/>
                  </a:rPr>
                  <a:t>diag</a:t>
                </a:r>
                <a:r>
                  <a:rPr lang="fr-FR" sz="1800" b="1" baseline="0" dirty="0" smtClean="0">
                    <a:cs typeface="Calibri" panose="020F0502020204030204"/>
                    <a:sym typeface="Wingdings" panose="05000000000000000000" pitchFamily="2" charset="2"/>
                  </a:rPr>
                  <a:t> antenne</a:t>
                </a:r>
              </a:p>
              <a:p>
                <a:pPr/>
                <a:endParaRPr lang="fr-FR" sz="1800" b="0" baseline="0" dirty="0" smtClean="0">
                  <a:cs typeface="Calibri" panose="020F0502020204030204"/>
                  <a:sym typeface="Wingdings" panose="05000000000000000000" pitchFamily="2" charset="2"/>
                </a:endParaRPr>
              </a:p>
              <a:p>
                <a:pPr/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Le délai de phase </a:t>
                </a:r>
                <a:r>
                  <a:rPr lang="fr-FR" sz="1800" b="0" baseline="0" dirty="0" err="1" smtClean="0">
                    <a:cs typeface="Calibri" panose="020F0502020204030204"/>
                    <a:sym typeface="Wingdings" panose="05000000000000000000" pitchFamily="2" charset="2"/>
                  </a:rPr>
                  <a:t>théo</a:t>
                </a:r>
                <a:r>
                  <a:rPr lang="fr-FR" sz="1800" b="0" baseline="0" dirty="0" smtClean="0">
                    <a:cs typeface="Calibri" panose="020F0502020204030204"/>
                    <a:sym typeface="Wingdings" panose="05000000000000000000" pitchFamily="2" charset="2"/>
                  </a:rPr>
                  <a:t> correspond aux courbes rouges dans plot délai de phase</a:t>
                </a:r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20547-C34C-4519-8D6B-C40F75DA7DD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09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81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0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2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1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69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89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7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2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74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3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4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9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90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890.png"/><Relationship Id="rId4" Type="http://schemas.openxmlformats.org/officeDocument/2006/relationships/image" Target="../media/image2.png"/><Relationship Id="rId9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9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24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2.png"/><Relationship Id="rId9" Type="http://schemas.openxmlformats.org/officeDocument/2006/relationships/image" Target="../media/image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png"/><Relationship Id="rId7" Type="http://schemas.openxmlformats.org/officeDocument/2006/relationships/image" Target="../media/image92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7.png"/><Relationship Id="rId5" Type="http://schemas.openxmlformats.org/officeDocument/2006/relationships/image" Target="../media/image89.png"/><Relationship Id="rId10" Type="http://schemas.openxmlformats.org/officeDocument/2006/relationships/image" Target="../media/image96.png"/><Relationship Id="rId4" Type="http://schemas.openxmlformats.org/officeDocument/2006/relationships/image" Target="../media/image2.png"/><Relationship Id="rId9" Type="http://schemas.openxmlformats.org/officeDocument/2006/relationships/image" Target="../media/image8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9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101.png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2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8.png"/><Relationship Id="rId18" Type="http://schemas.openxmlformats.org/officeDocument/2006/relationships/image" Target="../media/image59.png"/><Relationship Id="rId3" Type="http://schemas.openxmlformats.org/officeDocument/2006/relationships/image" Target="../media/image1.png"/><Relationship Id="rId21" Type="http://schemas.openxmlformats.org/officeDocument/2006/relationships/image" Target="../media/image62.png"/><Relationship Id="rId7" Type="http://schemas.openxmlformats.org/officeDocument/2006/relationships/image" Target="../media/image46.png"/><Relationship Id="rId12" Type="http://schemas.openxmlformats.org/officeDocument/2006/relationships/image" Target="../media/image57.png"/><Relationship Id="rId17" Type="http://schemas.openxmlformats.org/officeDocument/2006/relationships/image" Target="../media/image51.png"/><Relationship Id="rId25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50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6.png"/><Relationship Id="rId24" Type="http://schemas.openxmlformats.org/officeDocument/2006/relationships/image" Target="../media/image65.png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23" Type="http://schemas.openxmlformats.org/officeDocument/2006/relationships/image" Target="../media/image64.png"/><Relationship Id="rId10" Type="http://schemas.openxmlformats.org/officeDocument/2006/relationships/image" Target="../media/image55.png"/><Relationship Id="rId19" Type="http://schemas.openxmlformats.org/officeDocument/2006/relationships/image" Target="../media/image60.png"/><Relationship Id="rId4" Type="http://schemas.openxmlformats.org/officeDocument/2006/relationships/image" Target="../media/image2.png"/><Relationship Id="rId9" Type="http://schemas.openxmlformats.org/officeDocument/2006/relationships/image" Target="../media/image54.png"/><Relationship Id="rId14" Type="http://schemas.openxmlformats.org/officeDocument/2006/relationships/image" Target="../media/image48.png"/><Relationship Id="rId22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11" Type="http://schemas.openxmlformats.org/officeDocument/2006/relationships/image" Target="../media/image69.png"/><Relationship Id="rId5" Type="http://schemas.openxmlformats.org/officeDocument/2006/relationships/image" Target="../media/image67.png"/><Relationship Id="rId15" Type="http://schemas.openxmlformats.org/officeDocument/2006/relationships/image" Target="../media/image6.png"/><Relationship Id="rId10" Type="http://schemas.openxmlformats.org/officeDocument/2006/relationships/image" Target="../media/image68.png"/><Relationship Id="rId4" Type="http://schemas.openxmlformats.org/officeDocument/2006/relationships/image" Target="../media/image2.png"/><Relationship Id="rId9" Type="http://schemas.openxmlformats.org/officeDocument/2006/relationships/image" Target="../media/image680.png"/><Relationship Id="rId1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.png"/><Relationship Id="rId7" Type="http://schemas.openxmlformats.org/officeDocument/2006/relationships/image" Target="../media/image7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.png"/><Relationship Id="rId10" Type="http://schemas.openxmlformats.org/officeDocument/2006/relationships/image" Target="../media/image70.png"/><Relationship Id="rId4" Type="http://schemas.openxmlformats.org/officeDocument/2006/relationships/image" Target="../media/image2.png"/><Relationship Id="rId9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6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0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87.png"/><Relationship Id="rId4" Type="http://schemas.openxmlformats.org/officeDocument/2006/relationships/image" Target="../media/image2.png"/><Relationship Id="rId9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100.png"/><Relationship Id="rId4" Type="http://schemas.openxmlformats.org/officeDocument/2006/relationships/image" Target="../media/image2.png"/><Relationship Id="rId9" Type="http://schemas.openxmlformats.org/officeDocument/2006/relationships/image" Target="../media/image10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106.png"/><Relationship Id="rId3" Type="http://schemas.openxmlformats.org/officeDocument/2006/relationships/image" Target="../media/image1.png"/><Relationship Id="rId7" Type="http://schemas.openxmlformats.org/officeDocument/2006/relationships/image" Target="../media/image83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56.png"/><Relationship Id="rId5" Type="http://schemas.openxmlformats.org/officeDocument/2006/relationships/image" Target="../media/image104.png"/><Relationship Id="rId15" Type="http://schemas.openxmlformats.org/officeDocument/2006/relationships/image" Target="../media/image108.png"/><Relationship Id="rId10" Type="http://schemas.openxmlformats.org/officeDocument/2006/relationships/image" Target="../media/image105.png"/><Relationship Id="rId4" Type="http://schemas.openxmlformats.org/officeDocument/2006/relationships/image" Target="../media/image2.png"/><Relationship Id="rId9" Type="http://schemas.openxmlformats.org/officeDocument/2006/relationships/image" Target="../media/image63.png"/><Relationship Id="rId14" Type="http://schemas.openxmlformats.org/officeDocument/2006/relationships/image" Target="../media/image10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82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3.png"/><Relationship Id="rId5" Type="http://schemas.openxmlformats.org/officeDocument/2006/relationships/image" Target="../media/image110.png"/><Relationship Id="rId10" Type="http://schemas.openxmlformats.org/officeDocument/2006/relationships/image" Target="../media/image82.png"/><Relationship Id="rId4" Type="http://schemas.openxmlformats.org/officeDocument/2006/relationships/image" Target="../media/image2.png"/><Relationship Id="rId9" Type="http://schemas.openxmlformats.org/officeDocument/2006/relationships/image" Target="../media/image1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6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0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aeue.2015.05.017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doi.org/10.1038/s41598-021-92051-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doi.org/10.1049/iet-map.2017.0189" TargetMode="External"/><Relationship Id="rId4" Type="http://schemas.openxmlformats.org/officeDocument/2006/relationships/hyperlink" Target="https://doi.org/10.3390/electronics1012137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" y="2258407"/>
            <a:ext cx="11961961" cy="2764028"/>
          </a:xfrm>
        </p:spPr>
        <p:txBody>
          <a:bodyPr anchor="ctr">
            <a:normAutofit fontScale="90000"/>
          </a:bodyPr>
          <a:lstStyle/>
          <a:p>
            <a:r>
              <a:rPr lang="de-DE" sz="7200" dirty="0" err="1"/>
              <a:t>Présentation</a:t>
            </a:r>
            <a:r>
              <a:rPr lang="de-DE" sz="7200" dirty="0"/>
              <a:t> </a:t>
            </a:r>
            <a:r>
              <a:rPr lang="de-DE" sz="7200" dirty="0" err="1"/>
              <a:t>avancement</a:t>
            </a:r>
            <a:r>
              <a:rPr lang="de-DE" sz="7200" dirty="0"/>
              <a:t> </a:t>
            </a:r>
            <a:r>
              <a:rPr lang="de-DE" sz="7200" dirty="0" err="1"/>
              <a:t>thèse</a:t>
            </a:r>
            <a:br>
              <a:rPr lang="de-DE" sz="7200" dirty="0"/>
            </a:br>
            <a:br>
              <a:rPr lang="de-DE" sz="7200" dirty="0"/>
            </a:br>
            <a:r>
              <a:rPr lang="de-DE" sz="3200" i="1" dirty="0" err="1">
                <a:cs typeface="Calibri Light"/>
              </a:rPr>
              <a:t>Etude</a:t>
            </a:r>
            <a:r>
              <a:rPr lang="de-DE" sz="3200" i="1" dirty="0">
                <a:cs typeface="Calibri Light"/>
              </a:rPr>
              <a:t> et </a:t>
            </a:r>
            <a:r>
              <a:rPr lang="de-DE" sz="3200" i="1" dirty="0" err="1">
                <a:cs typeface="Calibri Light"/>
              </a:rPr>
              <a:t>réalisation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d'un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Réseau</a:t>
            </a:r>
            <a:r>
              <a:rPr lang="de-DE" sz="3200" i="1" dirty="0">
                <a:cs typeface="Calibri Light"/>
              </a:rPr>
              <a:t> </a:t>
            </a:r>
            <a:r>
              <a:rPr lang="de-DE" sz="3200" i="1" dirty="0" err="1">
                <a:cs typeface="Calibri Light"/>
              </a:rPr>
              <a:t>Radiogoniométrique</a:t>
            </a:r>
            <a:r>
              <a:rPr lang="de-DE" sz="3200" i="1" dirty="0">
                <a:cs typeface="Calibri Light"/>
              </a:rPr>
              <a:t> large </a:t>
            </a:r>
            <a:r>
              <a:rPr lang="de-DE" sz="3200" i="1" dirty="0" err="1">
                <a:cs typeface="Calibri Light"/>
              </a:rPr>
              <a:t>bande</a:t>
            </a:r>
            <a:r>
              <a:rPr lang="de-DE" sz="3200" i="1" dirty="0">
                <a:cs typeface="Calibri Light"/>
              </a:rPr>
              <a:t> et </a:t>
            </a:r>
            <a:r>
              <a:rPr lang="de-DE" sz="3200" i="1" dirty="0" err="1">
                <a:cs typeface="Calibri Light"/>
              </a:rPr>
              <a:t>multipolarisation</a:t>
            </a:r>
            <a:endParaRPr lang="de-DE" sz="3200" i="1" dirty="0">
              <a:cs typeface="Calibri Ligh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de-DE" sz="2800" dirty="0">
                <a:cs typeface="Calibri"/>
              </a:rPr>
              <a:t>Julien Harel </a:t>
            </a:r>
            <a:r>
              <a:rPr lang="de-DE" sz="2800">
                <a:cs typeface="Calibri"/>
              </a:rPr>
              <a:t>– 10/02/2023</a:t>
            </a:r>
            <a:endParaRPr lang="de-DE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76B5E1A4-35B9-466D-9419-429FEAD0F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1" y="-7264"/>
            <a:ext cx="2743200" cy="1179095"/>
          </a:xfrm>
          <a:prstGeom prst="rect">
            <a:avLst/>
          </a:prstGeom>
        </p:spPr>
      </p:pic>
      <p:pic>
        <p:nvPicPr>
          <p:cNvPr id="6" name="Image 6">
            <a:extLst>
              <a:ext uri="{FF2B5EF4-FFF2-40B4-BE49-F238E27FC236}">
                <a16:creationId xmlns:a16="http://schemas.microsoft.com/office/drawing/2014/main" id="{8B025FCE-526F-4C02-89A4-D61AA45ADF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588" y="-44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Précision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4" y="2086776"/>
                <a:ext cx="5335856" cy="9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cs typeface="Calibri" panose="020F0502020204030204"/>
                  </a:rPr>
                  <a:t>Amélioration précision SODA :</a:t>
                </a:r>
              </a:p>
              <a:p>
                <a:r>
                  <a:rPr lang="fr-FR" sz="1700" dirty="0">
                    <a:cs typeface="Calibri" panose="020F0502020204030204"/>
                  </a:rPr>
                  <a:t>En théorie,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δ</m:t>
                        </m:r>
                      </m:e>
                      <m:sub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𝑅𝑀𝑆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 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𝑆𝑂𝐷𝐴</m:t>
                        </m:r>
                      </m:sub>
                    </m:sSub>
                    <m:r>
                      <a:rPr lang="fr-FR" sz="17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radPr>
                      <m:deg/>
                      <m:e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3</m:t>
                        </m:r>
                      </m:e>
                    </m:rad>
                    <m:r>
                      <a:rPr lang="fr-FR" sz="17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∗</m:t>
                    </m:r>
                    <m:sSub>
                      <m:sSubPr>
                        <m:ctrlP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δ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𝑅𝑀𝑆</m:t>
                        </m:r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 1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𝑠𝑡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 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𝑜𝑟𝑑𝑒𝑟</m:t>
                        </m:r>
                      </m:sub>
                    </m:sSub>
                  </m:oMath>
                </a14:m>
                <a:r>
                  <a:rPr lang="fr-FR" sz="1700" b="1" dirty="0">
                    <a:cs typeface="Calibri" panose="020F0502020204030204"/>
                  </a:rPr>
                  <a:t> </a:t>
                </a:r>
                <a:r>
                  <a:rPr lang="fr-FR" sz="1700" b="1" dirty="0">
                    <a:cs typeface="Calibri" panose="020F0502020204030204"/>
                    <a:sym typeface="Wingdings" panose="05000000000000000000" pitchFamily="2" charset="2"/>
                  </a:rPr>
                  <a:t> SODA moins précis qu’</a:t>
                </a:r>
                <a:r>
                  <a:rPr lang="fr-FR" sz="1700" b="1" dirty="0" err="1">
                    <a:cs typeface="Calibri" panose="020F0502020204030204"/>
                    <a:sym typeface="Wingdings" panose="05000000000000000000" pitchFamily="2" charset="2"/>
                  </a:rPr>
                  <a:t>interféro</a:t>
                </a:r>
                <a:r>
                  <a:rPr lang="fr-FR" sz="1700" b="1" dirty="0">
                    <a:cs typeface="Calibri" panose="020F0502020204030204"/>
                    <a:sym typeface="Wingdings" panose="05000000000000000000" pitchFamily="2" charset="2"/>
                  </a:rPr>
                  <a:t> classique</a:t>
                </a: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4" y="2086776"/>
                <a:ext cx="5335856" cy="917174"/>
              </a:xfrm>
              <a:prstGeom prst="rect">
                <a:avLst/>
              </a:prstGeom>
              <a:blipFill rotWithShape="0">
                <a:blip r:embed="rId5"/>
                <a:stretch>
                  <a:fillRect l="-914" t="-3311" b="-7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199425" y="4871680"/>
            <a:ext cx="418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Problème : à </a:t>
            </a:r>
            <a:r>
              <a:rPr lang="fr-FR" dirty="0"/>
              <a:t>d</a:t>
            </a:r>
            <a:r>
              <a:rPr lang="el-GR" dirty="0"/>
              <a:t>Δ</a:t>
            </a:r>
            <a:r>
              <a:rPr lang="fr-FR" dirty="0"/>
              <a:t>=</a:t>
            </a:r>
            <a:r>
              <a:rPr lang="el-GR" dirty="0"/>
              <a:t>λ</a:t>
            </a:r>
            <a:r>
              <a:rPr lang="fr-FR" dirty="0"/>
              <a:t>/2 on est pas ambigu mais </a:t>
            </a:r>
            <a:r>
              <a:rPr lang="fr-FR" b="1" dirty="0"/>
              <a:t>peu précis </a:t>
            </a:r>
            <a:r>
              <a:rPr lang="fr-FR" dirty="0"/>
              <a:t>(≈1,5° en moyenne)</a:t>
            </a:r>
            <a:r>
              <a:rPr lang="fr-FR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B912DE7-855F-413F-A94D-77BF7A07E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927" y="4005125"/>
            <a:ext cx="1906564" cy="73568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2CAA466-AD79-48C4-B288-DB80C4D4D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425" y="5667646"/>
            <a:ext cx="2952005" cy="1058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11032" y="3358794"/>
                <a:ext cx="27734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cs typeface="Calibri" panose="020F0502020204030204"/>
                    <a:sym typeface="Wingdings" panose="05000000000000000000" pitchFamily="2" charset="2"/>
                  </a:rPr>
                  <a:t>Fonctionnement SODA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fr-FR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≤ </a:t>
                </a:r>
                <a:r>
                  <a:rPr lang="el-GR" dirty="0"/>
                  <a:t>λ</a:t>
                </a:r>
                <a:r>
                  <a:rPr lang="fr-FR" dirty="0"/>
                  <a:t>min/2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𝜓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𝛥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=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−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2</m:t>
                        </m:r>
                      </m:sub>
                    </m:sSub>
                  </m:oMath>
                </a14:m>
                <a:endParaRPr lang="fr-FR" i="1" dirty="0">
                  <a:cs typeface="Calibri" panose="020F0502020204030204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cs typeface="Calibri" panose="020F0502020204030204"/>
                  </a:rPr>
                  <a:t>Appliquer formule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32" y="3358794"/>
                <a:ext cx="2773468" cy="1477328"/>
              </a:xfrm>
              <a:prstGeom prst="rect">
                <a:avLst/>
              </a:prstGeom>
              <a:blipFill rotWithShape="0">
                <a:blip r:embed="rId8"/>
                <a:stretch>
                  <a:fillRect l="-1978" t="-24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6367207" y="2103853"/>
            <a:ext cx="5347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1</a:t>
            </a:r>
            <a:r>
              <a:rPr lang="fr-FR" b="1" baseline="30000" dirty="0"/>
              <a:t>ère</a:t>
            </a:r>
            <a:r>
              <a:rPr lang="fr-FR" b="1" dirty="0"/>
              <a:t> solution </a:t>
            </a:r>
            <a:r>
              <a:rPr lang="fr-FR" dirty="0"/>
              <a:t>:</a:t>
            </a:r>
          </a:p>
          <a:p>
            <a:r>
              <a:rPr lang="fr-FR" dirty="0"/>
              <a:t>Utiliser les bases plus longues (ambigus mais précises) et la base SODA (non ambigu mais peu précis).</a:t>
            </a:r>
          </a:p>
          <a:p>
            <a:endParaRPr lang="fr-FR" dirty="0"/>
          </a:p>
          <a:p>
            <a:r>
              <a:rPr lang="fr-FR" dirty="0"/>
              <a:t>Problème : La précision SODA est trop imprécise pour discriminer le bon angle à utiliser pour les bases + longues.</a:t>
            </a:r>
          </a:p>
        </p:txBody>
      </p:sp>
      <p:pic>
        <p:nvPicPr>
          <p:cNvPr id="24" name="Image 23"/>
          <p:cNvPicPr/>
          <p:nvPr/>
        </p:nvPicPr>
        <p:blipFill>
          <a:blip r:embed="rId9"/>
          <a:stretch>
            <a:fillRect/>
          </a:stretch>
        </p:blipFill>
        <p:spPr>
          <a:xfrm>
            <a:off x="6534137" y="4097458"/>
            <a:ext cx="4838259" cy="27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2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Précision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4" y="2086776"/>
                <a:ext cx="5335856" cy="917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cs typeface="Calibri" panose="020F0502020204030204"/>
                  </a:rPr>
                  <a:t>Amélioration précision SODA :</a:t>
                </a:r>
              </a:p>
              <a:p>
                <a:r>
                  <a:rPr lang="fr-FR" sz="1700" dirty="0">
                    <a:cs typeface="Calibri" panose="020F0502020204030204"/>
                  </a:rPr>
                  <a:t>En théorie,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δ</m:t>
                        </m:r>
                      </m:e>
                      <m:sub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𝑅𝑀𝑆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 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𝑆𝑂𝐷𝐴</m:t>
                        </m:r>
                      </m:sub>
                    </m:sSub>
                    <m:r>
                      <a:rPr lang="fr-FR" sz="17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=</m:t>
                    </m:r>
                    <m:rad>
                      <m:radPr>
                        <m:degHide m:val="on"/>
                        <m:ctrlP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radPr>
                      <m:deg/>
                      <m:e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3</m:t>
                        </m:r>
                      </m:e>
                    </m:rad>
                    <m:r>
                      <a:rPr lang="fr-FR" sz="1700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∗</m:t>
                    </m:r>
                    <m:sSub>
                      <m:sSubPr>
                        <m:ctrlP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δ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𝑅𝑀𝑆</m:t>
                        </m:r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 1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𝑠𝑡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 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𝑜𝑟𝑑𝑒𝑟</m:t>
                        </m:r>
                      </m:sub>
                    </m:sSub>
                  </m:oMath>
                </a14:m>
                <a:r>
                  <a:rPr lang="fr-FR" sz="1700" b="1" dirty="0">
                    <a:cs typeface="Calibri" panose="020F0502020204030204"/>
                  </a:rPr>
                  <a:t> </a:t>
                </a:r>
                <a:r>
                  <a:rPr lang="fr-FR" sz="1700" b="1" dirty="0">
                    <a:cs typeface="Calibri" panose="020F0502020204030204"/>
                    <a:sym typeface="Wingdings" panose="05000000000000000000" pitchFamily="2" charset="2"/>
                  </a:rPr>
                  <a:t> SODA moins précis qu’</a:t>
                </a:r>
                <a:r>
                  <a:rPr lang="fr-FR" sz="1700" b="1" dirty="0" err="1">
                    <a:cs typeface="Calibri" panose="020F0502020204030204"/>
                    <a:sym typeface="Wingdings" panose="05000000000000000000" pitchFamily="2" charset="2"/>
                  </a:rPr>
                  <a:t>interféro</a:t>
                </a:r>
                <a:r>
                  <a:rPr lang="fr-FR" sz="1700" b="1" dirty="0">
                    <a:cs typeface="Calibri" panose="020F0502020204030204"/>
                    <a:sym typeface="Wingdings" panose="05000000000000000000" pitchFamily="2" charset="2"/>
                  </a:rPr>
                  <a:t> classique</a:t>
                </a: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4" y="2086776"/>
                <a:ext cx="5335856" cy="917174"/>
              </a:xfrm>
              <a:prstGeom prst="rect">
                <a:avLst/>
              </a:prstGeom>
              <a:blipFill rotWithShape="0">
                <a:blip r:embed="rId5"/>
                <a:stretch>
                  <a:fillRect l="-914" t="-3311" b="-79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199425" y="4871680"/>
            <a:ext cx="418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Problème : à </a:t>
            </a:r>
            <a:r>
              <a:rPr lang="fr-FR" dirty="0"/>
              <a:t>d</a:t>
            </a:r>
            <a:r>
              <a:rPr lang="el-GR" dirty="0"/>
              <a:t>Δ</a:t>
            </a:r>
            <a:r>
              <a:rPr lang="fr-FR" dirty="0"/>
              <a:t>=</a:t>
            </a:r>
            <a:r>
              <a:rPr lang="el-GR" dirty="0"/>
              <a:t>λ</a:t>
            </a:r>
            <a:r>
              <a:rPr lang="fr-FR" dirty="0"/>
              <a:t>/2 on est pas ambigu mais </a:t>
            </a:r>
            <a:r>
              <a:rPr lang="fr-FR" b="1" dirty="0"/>
              <a:t>peu précis </a:t>
            </a:r>
            <a:r>
              <a:rPr lang="fr-FR" dirty="0"/>
              <a:t>(≈1,5° en moyenne)</a:t>
            </a:r>
            <a:r>
              <a:rPr lang="fr-FR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B912DE7-855F-413F-A94D-77BF7A07E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927" y="4005125"/>
            <a:ext cx="1906564" cy="73568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2CAA466-AD79-48C4-B288-DB80C4D4DD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425" y="5667646"/>
            <a:ext cx="2952005" cy="1058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11032" y="3358794"/>
                <a:ext cx="27734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cs typeface="Calibri" panose="020F0502020204030204"/>
                    <a:sym typeface="Wingdings" panose="05000000000000000000" pitchFamily="2" charset="2"/>
                  </a:rPr>
                  <a:t>Fonctionnement SODA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fr-FR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≤ </a:t>
                </a:r>
                <a:r>
                  <a:rPr lang="el-GR" dirty="0"/>
                  <a:t>λ</a:t>
                </a:r>
                <a:r>
                  <a:rPr lang="fr-FR" dirty="0"/>
                  <a:t>min/2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𝜓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𝛥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=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−</m:t>
                    </m:r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  <a:cs typeface="Calibri" panose="020F0502020204030204"/>
                          </a:rPr>
                          <m:t>𝜓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Calibri" panose="020F0502020204030204"/>
                          </a:rPr>
                          <m:t>2</m:t>
                        </m:r>
                      </m:sub>
                    </m:sSub>
                  </m:oMath>
                </a14:m>
                <a:endParaRPr lang="fr-FR" i="1" dirty="0">
                  <a:cs typeface="Calibri" panose="020F0502020204030204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cs typeface="Calibri" panose="020F0502020204030204"/>
                  </a:rPr>
                  <a:t>Appliquer formule 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32" y="3358794"/>
                <a:ext cx="2773468" cy="1477328"/>
              </a:xfrm>
              <a:prstGeom prst="rect">
                <a:avLst/>
              </a:prstGeom>
              <a:blipFill rotWithShape="0">
                <a:blip r:embed="rId8"/>
                <a:stretch>
                  <a:fillRect l="-1978" t="-24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935407" y="2172475"/>
                <a:ext cx="5930900" cy="4468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Idée</a:t>
                </a:r>
                <a:r>
                  <a:rPr lang="fr-FR" dirty="0"/>
                  <a:t> : Utiliser principe </a:t>
                </a:r>
                <a:r>
                  <a:rPr lang="fr-FR" dirty="0" err="1"/>
                  <a:t>interféro</a:t>
                </a:r>
                <a:r>
                  <a:rPr lang="fr-FR" dirty="0"/>
                  <a:t> 1</a:t>
                </a:r>
                <a:r>
                  <a:rPr lang="fr-FR" baseline="30000" dirty="0"/>
                  <a:t>er</a:t>
                </a:r>
                <a:r>
                  <a:rPr lang="fr-FR" dirty="0"/>
                  <a:t> ordre appliqué à SODA.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Créer </a:t>
                </a:r>
                <a:r>
                  <a:rPr lang="fr-FR" b="1" dirty="0"/>
                  <a:t>2 bases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tq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𝑒𝑡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fr-FR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/>
                  <a:t>Appliquer </a:t>
                </a:r>
                <a:r>
                  <a:rPr lang="fr-FR" dirty="0" err="1"/>
                  <a:t>algo</a:t>
                </a:r>
                <a:r>
                  <a:rPr lang="fr-FR" dirty="0"/>
                  <a:t> </a:t>
                </a:r>
                <a:r>
                  <a:rPr lang="fr-FR" dirty="0" err="1"/>
                  <a:t>interféro</a:t>
                </a:r>
                <a:r>
                  <a:rPr lang="fr-FR" dirty="0"/>
                  <a:t> 1</a:t>
                </a:r>
                <a:r>
                  <a:rPr lang="fr-FR" baseline="30000" dirty="0"/>
                  <a:t>er</a:t>
                </a:r>
                <a:r>
                  <a:rPr lang="fr-FR" dirty="0"/>
                  <a:t> ordre pour trouver l’angle d’arrivé commun aux 2 bases virtuelles (SODA).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Nécessite de connaître la </a:t>
                </a:r>
                <a:r>
                  <a:rPr lang="fr-FR" b="1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fréquence du signal </a:t>
                </a:r>
                <a:r>
                  <a:rPr lang="fr-FR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reçu pour déterminer les meilleurs distances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∆2</m:t>
                        </m:r>
                      </m:sub>
                    </m:sSub>
                  </m:oMath>
                </a14:m>
                <a:r>
                  <a:rPr lang="fr-FR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à utiliser.</a:t>
                </a:r>
              </a:p>
              <a:p>
                <a:r>
                  <a:rPr lang="fr-FR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 Faisable avec système de </a:t>
                </a:r>
                <a:r>
                  <a:rPr lang="fr-FR" b="1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4 antennes </a:t>
                </a:r>
                <a:r>
                  <a:rPr lang="fr-FR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(au moins 3 distances SODA possible (d1-d2 ; d1-d3 ; d2-d3)).</a:t>
                </a:r>
              </a:p>
              <a:p>
                <a:endParaRPr lang="fr-FR" dirty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r>
                  <a:rPr lang="fr-FR" b="1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Avec 3 antennes </a:t>
                </a:r>
                <a:r>
                  <a:rPr lang="fr-FR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: nécessite d’utiliser des coefficients (ex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>
                    <a:ea typeface="Cambria Math" panose="02040503050406030204" pitchFamily="18" charset="0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ea typeface="Cambria Math" panose="02040503050406030204" pitchFamily="18" charset="0"/>
                  </a:rPr>
                  <a:t>.</a:t>
                </a:r>
                <a:br>
                  <a:rPr lang="fr-FR" dirty="0">
                    <a:ea typeface="Cambria Math" panose="02040503050406030204" pitchFamily="18" charset="0"/>
                  </a:rPr>
                </a:br>
                <a:r>
                  <a:rPr lang="fr-FR" dirty="0">
                    <a:ea typeface="Cambria Math" panose="02040503050406030204" pitchFamily="18" charset="0"/>
                  </a:rPr>
                  <a:t>Possible en théorie car délai de phase linéaire avec distance.</a:t>
                </a:r>
              </a:p>
              <a:p>
                <a:endParaRPr lang="fr-FR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cs typeface="Calibri" panose="020F0502020204030204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𝜓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𝑡h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é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𝑜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/>
                            </a:rPr>
                            <m:t>𝜋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/>
                            </a:rPr>
                            <m:t>𝑑𝑓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/>
                            </a:rPr>
                            <m:t>𝑐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/>
                        </a:rPr>
                        <m:t>sin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/>
                        </a:rPr>
                        <m:t>⁡(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/>
                        </a:rPr>
                        <m:t>𝜃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/>
                        </a:rPr>
                        <m:t>)</m:t>
                      </m:r>
                    </m:oMath>
                  </m:oMathPara>
                </a14:m>
                <a:endParaRPr lang="fr-FR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407" y="2172475"/>
                <a:ext cx="5930900" cy="4468916"/>
              </a:xfrm>
              <a:prstGeom prst="rect">
                <a:avLst/>
              </a:prstGeom>
              <a:blipFill rotWithShape="0">
                <a:blip r:embed="rId9"/>
                <a:stretch>
                  <a:fillRect l="-925" t="-68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7504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Précision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cs typeface="Calibri" panose="020F0502020204030204"/>
                  </a:rPr>
                  <a:t>Amélioration précision SODA : </a:t>
                </a:r>
                <a:r>
                  <a:rPr lang="fr-FR" dirty="0">
                    <a:cs typeface="Calibri" panose="020F0502020204030204"/>
                  </a:rPr>
                  <a:t>d1 = 143,75mm ; d2=115mm</a:t>
                </a:r>
              </a:p>
              <a:p>
                <a:r>
                  <a:rPr lang="fr-FR" sz="1700" dirty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600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700" b="1" dirty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blipFill rotWithShape="0">
                <a:blip r:embed="rId5"/>
                <a:stretch>
                  <a:fillRect l="-826" t="-2273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237842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9870464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345872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847396" y="128048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9868658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0597699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781383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535769" y="940933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774071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3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9021335" y="1350304"/>
            <a:ext cx="847323" cy="59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7" idx="6"/>
          </p:cNvCxnSpPr>
          <p:nvPr/>
        </p:nvCxnSpPr>
        <p:spPr>
          <a:xfrm>
            <a:off x="10034490" y="1356219"/>
            <a:ext cx="5486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>
            <a:stCxn id="23" idx="6"/>
          </p:cNvCxnSpPr>
          <p:nvPr/>
        </p:nvCxnSpPr>
        <p:spPr>
          <a:xfrm flipV="1">
            <a:off x="10036296" y="1722300"/>
            <a:ext cx="19140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23" idx="2"/>
          </p:cNvCxnSpPr>
          <p:nvPr/>
        </p:nvCxnSpPr>
        <p:spPr>
          <a:xfrm>
            <a:off x="9500442" y="1716242"/>
            <a:ext cx="370022" cy="60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9490300" y="1699677"/>
                <a:ext cx="288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∆1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300" y="1699677"/>
                <a:ext cx="288270" cy="307777"/>
              </a:xfrm>
              <a:prstGeom prst="rect">
                <a:avLst/>
              </a:prstGeom>
              <a:blipFill rotWithShape="0">
                <a:blip r:embed="rId8"/>
                <a:stretch>
                  <a:fillRect r="-361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9955079" y="1707472"/>
                <a:ext cx="3816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079" y="1707472"/>
                <a:ext cx="381699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10848250" y="1097280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</a:t>
            </a:r>
            <a:r>
              <a:rPr lang="fr-FR" sz="1600" baseline="30000" dirty="0"/>
              <a:t>er</a:t>
            </a:r>
            <a:r>
              <a:rPr lang="fr-FR" sz="1600" dirty="0"/>
              <a:t> ordre (réel)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0879346" y="1620176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SODA (virtuel)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8943" y="3549816"/>
            <a:ext cx="360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Avec </a:t>
            </a:r>
            <a:r>
              <a:rPr lang="fr-FR" b="1" dirty="0"/>
              <a:t>valeurs </a:t>
            </a:r>
            <a:r>
              <a:rPr lang="fr-FR" b="1" dirty="0" err="1"/>
              <a:t>simu</a:t>
            </a:r>
            <a:r>
              <a:rPr lang="fr-FR" b="1" dirty="0"/>
              <a:t> 18GHz </a:t>
            </a:r>
            <a:r>
              <a:rPr lang="fr-FR" dirty="0"/>
              <a:t>: Délai phase SODA suit la théorie ! Peu de disparité.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2092" y="3143043"/>
            <a:ext cx="8639908" cy="33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7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Précision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cs typeface="Calibri" panose="020F0502020204030204"/>
                  </a:rPr>
                  <a:t>Amélioration précision SODA : </a:t>
                </a:r>
                <a:r>
                  <a:rPr lang="fr-FR" dirty="0">
                    <a:cs typeface="Calibri" panose="020F0502020204030204"/>
                  </a:rPr>
                  <a:t>d1 = 143,75mm ; d2=115mm</a:t>
                </a:r>
              </a:p>
              <a:p>
                <a:r>
                  <a:rPr lang="fr-FR" sz="1700" dirty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600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700" b="1" dirty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blipFill rotWithShape="0">
                <a:blip r:embed="rId5"/>
                <a:stretch>
                  <a:fillRect l="-826" t="-2273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246749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9879371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354779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847396" y="128048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9868658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0597699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781383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535769" y="940933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774071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3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9021335" y="1350304"/>
            <a:ext cx="847323" cy="59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7" idx="6"/>
          </p:cNvCxnSpPr>
          <p:nvPr/>
        </p:nvCxnSpPr>
        <p:spPr>
          <a:xfrm>
            <a:off x="10034490" y="1356219"/>
            <a:ext cx="5486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>
            <a:stCxn id="23" idx="6"/>
          </p:cNvCxnSpPr>
          <p:nvPr/>
        </p:nvCxnSpPr>
        <p:spPr>
          <a:xfrm flipV="1">
            <a:off x="10045203" y="1715402"/>
            <a:ext cx="19140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23" idx="2"/>
          </p:cNvCxnSpPr>
          <p:nvPr/>
        </p:nvCxnSpPr>
        <p:spPr>
          <a:xfrm>
            <a:off x="9509349" y="1709344"/>
            <a:ext cx="370022" cy="60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9499207" y="1692779"/>
                <a:ext cx="288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∆1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207" y="1692779"/>
                <a:ext cx="288270" cy="307777"/>
              </a:xfrm>
              <a:prstGeom prst="rect">
                <a:avLst/>
              </a:prstGeom>
              <a:blipFill rotWithShape="0">
                <a:blip r:embed="rId8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9963986" y="1700574"/>
                <a:ext cx="3816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986" y="1700574"/>
                <a:ext cx="381699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10848250" y="1097280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</a:t>
            </a:r>
            <a:r>
              <a:rPr lang="fr-FR" sz="1600" baseline="30000" dirty="0"/>
              <a:t>er</a:t>
            </a:r>
            <a:r>
              <a:rPr lang="fr-FR" sz="1600" dirty="0"/>
              <a:t> ordre (réel)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0879346" y="1620176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SODA (virtuel)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8943" y="3549816"/>
                <a:ext cx="274868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Précision RMS SODA 18GHz (valeurs </a:t>
                </a:r>
                <a:r>
                  <a:rPr lang="fr-FR" dirty="0" err="1"/>
                  <a:t>simu</a:t>
                </a:r>
                <a:r>
                  <a:rPr lang="fr-FR" dirty="0"/>
                  <a:t>) : </a:t>
                </a:r>
                <a:r>
                  <a:rPr lang="fr-FR" b="1" dirty="0"/>
                  <a:t>même précision </a:t>
                </a:r>
                <a:r>
                  <a:rPr lang="fr-FR" dirty="0"/>
                  <a:t>que </a:t>
                </a:r>
                <a:r>
                  <a:rPr lang="fr-FR" dirty="0" err="1"/>
                  <a:t>interféro</a:t>
                </a:r>
                <a:r>
                  <a:rPr lang="fr-FR" dirty="0"/>
                  <a:t> 1</a:t>
                </a:r>
                <a:r>
                  <a:rPr lang="fr-FR" baseline="30000" dirty="0"/>
                  <a:t>er</a:t>
                </a:r>
                <a:r>
                  <a:rPr lang="fr-FR" dirty="0"/>
                  <a:t> ordre (0,01°) !!</a:t>
                </a:r>
              </a:p>
              <a:p>
                <a:endParaRPr lang="fr-FR" dirty="0"/>
              </a:p>
              <a:p>
                <a:r>
                  <a:rPr lang="fr-FR" dirty="0"/>
                  <a:t>On est </a:t>
                </a:r>
                <a:r>
                  <a:rPr lang="fr-FR" b="1" dirty="0"/>
                  <a:t>ambigu</a:t>
                </a:r>
                <a:r>
                  <a:rPr lang="fr-FR" dirty="0"/>
                  <a:t> à partir de +/- 61° car les valeurs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</m:oMath>
                </a14:m>
                <a:r>
                  <a:rPr lang="fr-FR" dirty="0"/>
                  <a:t> choisies ne sont pas assez petites</a:t>
                </a: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3549816"/>
                <a:ext cx="2748685" cy="2585323"/>
              </a:xfrm>
              <a:prstGeom prst="rect">
                <a:avLst/>
              </a:prstGeom>
              <a:blipFill rotWithShape="0">
                <a:blip r:embed="rId10"/>
                <a:stretch>
                  <a:fillRect l="-1774" t="-1179" r="-3548" b="-28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2831" y="2949609"/>
            <a:ext cx="9179169" cy="350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014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Précision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cs typeface="Calibri" panose="020F0502020204030204"/>
                  </a:rPr>
                  <a:t>Amélioration précision SODA : </a:t>
                </a:r>
                <a:r>
                  <a:rPr lang="fr-FR" dirty="0">
                    <a:cs typeface="Calibri" panose="020F0502020204030204"/>
                  </a:rPr>
                  <a:t>d1 = 143,75mm ; d2=115mm</a:t>
                </a:r>
              </a:p>
              <a:p>
                <a:r>
                  <a:rPr lang="fr-FR" sz="1700" dirty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600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700" b="1" dirty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blipFill rotWithShape="0">
                <a:blip r:embed="rId5"/>
                <a:stretch>
                  <a:fillRect l="-826" t="-2273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246749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9879371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354779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847396" y="128048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9868658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0597699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781383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535769" y="940933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774071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3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9021335" y="1350304"/>
            <a:ext cx="847323" cy="59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7" idx="6"/>
          </p:cNvCxnSpPr>
          <p:nvPr/>
        </p:nvCxnSpPr>
        <p:spPr>
          <a:xfrm>
            <a:off x="10034490" y="1356219"/>
            <a:ext cx="5486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>
            <a:stCxn id="23" idx="6"/>
          </p:cNvCxnSpPr>
          <p:nvPr/>
        </p:nvCxnSpPr>
        <p:spPr>
          <a:xfrm flipV="1">
            <a:off x="10045203" y="1715402"/>
            <a:ext cx="19140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23" idx="2"/>
          </p:cNvCxnSpPr>
          <p:nvPr/>
        </p:nvCxnSpPr>
        <p:spPr>
          <a:xfrm>
            <a:off x="9509349" y="1709344"/>
            <a:ext cx="370022" cy="60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9499207" y="1692779"/>
                <a:ext cx="288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∆1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207" y="1692779"/>
                <a:ext cx="288270" cy="307777"/>
              </a:xfrm>
              <a:prstGeom prst="rect">
                <a:avLst/>
              </a:prstGeom>
              <a:blipFill rotWithShape="0">
                <a:blip r:embed="rId8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9963986" y="1700574"/>
                <a:ext cx="3816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986" y="1700574"/>
                <a:ext cx="381699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10848250" y="1097280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</a:t>
            </a:r>
            <a:r>
              <a:rPr lang="fr-FR" sz="1600" baseline="30000" dirty="0"/>
              <a:t>er</a:t>
            </a:r>
            <a:r>
              <a:rPr lang="fr-FR" sz="1600" dirty="0"/>
              <a:t> ordre (réel)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0879346" y="1620176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SODA (virtuel)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4776806" y="2582466"/>
                <a:ext cx="6834554" cy="2359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En théorie </a:t>
                </a:r>
                <a:r>
                  <a:rPr lang="fr-FR" dirty="0"/>
                  <a:t>(SODA base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/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𝑆𝑂𝐷𝐴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∗2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b="0" dirty="0">
                  <a:ea typeface="Cambria Math" panose="02040503050406030204" pitchFamily="18" charset="0"/>
                </a:endParaRPr>
              </a:p>
              <a:p>
                <a:r>
                  <a:rPr lang="fr-FR" dirty="0"/>
                  <a:t>Avec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  <m:r>
                      <a:rPr lang="fr-FR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ψ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𝑆𝑂𝐷𝐴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∗2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fr-F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den>
                              </m:f>
                            </m:e>
                          </m:d>
                        </m:e>
                      </m:func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𝑆𝑂𝐷𝐴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fr-F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806" y="2582466"/>
                <a:ext cx="6834554" cy="2359300"/>
              </a:xfrm>
              <a:prstGeom prst="rect">
                <a:avLst/>
              </a:prstGeom>
              <a:blipFill rotWithShape="0">
                <a:blip r:embed="rId10"/>
                <a:stretch>
                  <a:fillRect l="-803" t="-15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4947138" y="4941766"/>
                <a:ext cx="67754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On obtient alors les mêmes valeurs que base d1 à cette fréquence.</a:t>
                </a:r>
              </a:p>
              <a:p>
                <a:endParaRPr lang="fr-FR" dirty="0"/>
              </a:p>
              <a:p>
                <a:r>
                  <a:rPr lang="fr-FR" dirty="0"/>
                  <a:t>Avec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, on ne peut pas faire cette simplification, d’où la précision moins élevée.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138" y="4941766"/>
                <a:ext cx="6775470" cy="1200329"/>
              </a:xfrm>
              <a:prstGeom prst="rect">
                <a:avLst/>
              </a:prstGeom>
              <a:blipFill rotWithShape="0">
                <a:blip r:embed="rId11"/>
                <a:stretch>
                  <a:fillRect l="-810" t="-3046" r="-1170" b="-7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52400" y="4604709"/>
                <a:ext cx="32121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𝑆𝑂𝐷𝐴</m:t>
                        </m:r>
                      </m:sub>
                    </m:sSub>
                  </m:oMath>
                </a14:m>
                <a:r>
                  <a:rPr lang="fr-FR" dirty="0"/>
                  <a:t> correspond aux nombre de lignes ambigus (sauts de phase). </a:t>
                </a:r>
              </a:p>
              <a:p>
                <a:r>
                  <a:rPr lang="fr-FR" dirty="0"/>
                  <a:t>Ex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𝑆𝑂𝐷𝐴</m:t>
                        </m:r>
                      </m:sub>
                    </m:sSub>
                  </m:oMath>
                </a14:m>
                <a:r>
                  <a:rPr lang="fr-FR" dirty="0"/>
                  <a:t> =[-2;-1;0;1]</a:t>
                </a:r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604709"/>
                <a:ext cx="3212123" cy="1200329"/>
              </a:xfrm>
              <a:prstGeom prst="rect">
                <a:avLst/>
              </a:prstGeom>
              <a:blipFill rotWithShape="0">
                <a:blip r:embed="rId12"/>
                <a:stretch>
                  <a:fillRect l="-1518" t="-2538" r="-190" b="-7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573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Précision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cs typeface="Calibri" panose="020F0502020204030204"/>
                  </a:rPr>
                  <a:t>Amélioration précision SODA : </a:t>
                </a:r>
                <a:r>
                  <a:rPr lang="fr-FR" dirty="0">
                    <a:cs typeface="Calibri" panose="020F0502020204030204"/>
                  </a:rPr>
                  <a:t>d1 = 143,75mm ; d2=115mm</a:t>
                </a:r>
              </a:p>
              <a:p>
                <a:r>
                  <a:rPr lang="fr-FR" sz="1700" dirty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sz="1600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fr-FR" sz="1700" b="1" dirty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5906379" cy="1340110"/>
              </a:xfrm>
              <a:prstGeom prst="rect">
                <a:avLst/>
              </a:prstGeom>
              <a:blipFill rotWithShape="0">
                <a:blip r:embed="rId5"/>
                <a:stretch>
                  <a:fillRect l="-826" t="-2273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237842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9870464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345872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847396" y="128048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9868658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0597699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781383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535769" y="940933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774071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3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9021335" y="1350304"/>
            <a:ext cx="847323" cy="59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7" idx="6"/>
          </p:cNvCxnSpPr>
          <p:nvPr/>
        </p:nvCxnSpPr>
        <p:spPr>
          <a:xfrm>
            <a:off x="10034490" y="1356219"/>
            <a:ext cx="5486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>
            <a:stCxn id="23" idx="6"/>
          </p:cNvCxnSpPr>
          <p:nvPr/>
        </p:nvCxnSpPr>
        <p:spPr>
          <a:xfrm flipV="1">
            <a:off x="10036296" y="1722300"/>
            <a:ext cx="19140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23" idx="2"/>
          </p:cNvCxnSpPr>
          <p:nvPr/>
        </p:nvCxnSpPr>
        <p:spPr>
          <a:xfrm>
            <a:off x="9500442" y="1716242"/>
            <a:ext cx="370022" cy="60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9490300" y="1699677"/>
                <a:ext cx="288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∆1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300" y="1699677"/>
                <a:ext cx="288270" cy="307777"/>
              </a:xfrm>
              <a:prstGeom prst="rect">
                <a:avLst/>
              </a:prstGeom>
              <a:blipFill rotWithShape="0">
                <a:blip r:embed="rId8"/>
                <a:stretch>
                  <a:fillRect r="-361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9955079" y="1707472"/>
                <a:ext cx="3816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079" y="1707472"/>
                <a:ext cx="381699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10848250" y="1097280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</a:t>
            </a:r>
            <a:r>
              <a:rPr lang="fr-FR" sz="1600" baseline="30000" dirty="0"/>
              <a:t>er</a:t>
            </a:r>
            <a:r>
              <a:rPr lang="fr-FR" sz="1600" dirty="0"/>
              <a:t> ordre (réel)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0879346" y="1620176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SODA (virtuel)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48943" y="3478322"/>
                <a:ext cx="6297103" cy="321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/>
                  <a:t>Ici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700" dirty="0"/>
                  <a:t>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fr-FR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fr-FR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1700" dirty="0"/>
                  <a:t>, donc jamais ambigu sur toute la bande !</a:t>
                </a:r>
                <a:br>
                  <a:rPr lang="fr-FR" sz="1700" dirty="0"/>
                </a:br>
                <a:r>
                  <a:rPr lang="fr-FR" sz="1700" dirty="0"/>
                  <a:t>Via constante, on a même précision que base d1</a:t>
                </a:r>
              </a:p>
              <a:p>
                <a:pPr marL="285750" indent="-285750">
                  <a:buFont typeface="Wingdings" panose="05000000000000000000" pitchFamily="2" charset="2"/>
                  <a:buChar char="è"/>
                </a:pPr>
                <a:r>
                  <a:rPr lang="fr-FR" sz="1700" dirty="0">
                    <a:sym typeface="Wingdings" panose="05000000000000000000" pitchFamily="2" charset="2"/>
                  </a:rPr>
                  <a:t>Système non ambigu et précis sur toute la bande [1-40 GHz] et [-90° ; 90°]</a:t>
                </a:r>
              </a:p>
              <a:p>
                <a:pPr marL="285750" indent="-285750">
                  <a:buFont typeface="Wingdings" panose="05000000000000000000" pitchFamily="2" charset="2"/>
                  <a:buChar char="è"/>
                </a:pPr>
                <a:endParaRPr lang="fr-FR" sz="1700" dirty="0">
                  <a:sym typeface="Wingdings" panose="05000000000000000000" pitchFamily="2" charset="2"/>
                </a:endParaRPr>
              </a:p>
              <a:p>
                <a:r>
                  <a:rPr lang="fr-FR" sz="1700" dirty="0">
                    <a:sym typeface="Wingdings" panose="05000000000000000000" pitchFamily="2" charset="2"/>
                  </a:rPr>
                  <a:t>Comme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dirty="0"/>
                  <a:t> 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fr-FR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fr-FR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1700" dirty="0"/>
                  <a:t>, il n’est plus nécessaire d’utiliser 3</a:t>
                </a:r>
                <a:r>
                  <a:rPr lang="fr-FR" sz="1700" baseline="30000" dirty="0"/>
                  <a:t>ème</a:t>
                </a:r>
                <a:r>
                  <a:rPr lang="fr-FR" sz="1700" dirty="0"/>
                  <a:t> antenne pour discriminer l’</a:t>
                </a:r>
                <a:r>
                  <a:rPr lang="fr-FR" sz="1700" dirty="0" err="1"/>
                  <a:t>ambiguité</a:t>
                </a:r>
                <a:r>
                  <a:rPr lang="fr-FR" sz="1700" dirty="0"/>
                  <a:t> </a:t>
                </a:r>
                <a:r>
                  <a:rPr lang="fr-FR" sz="1700" dirty="0">
                    <a:sym typeface="Wingdings" panose="05000000000000000000" pitchFamily="2" charset="2"/>
                  </a:rPr>
                  <a:t> on peut alors avoir </a:t>
                </a:r>
                <a:r>
                  <a:rPr lang="fr-FR" sz="1700" b="1" dirty="0">
                    <a:sym typeface="Wingdings" panose="05000000000000000000" pitchFamily="2" charset="2"/>
                  </a:rPr>
                  <a:t>système de 2 antennes non ambigu et précis sur toute la bande !</a:t>
                </a:r>
              </a:p>
              <a:p>
                <a:endParaRPr lang="fr-FR" sz="1700" b="1" dirty="0">
                  <a:sym typeface="Wingdings" panose="05000000000000000000" pitchFamily="2" charset="2"/>
                </a:endParaRPr>
              </a:p>
              <a:p>
                <a:r>
                  <a:rPr lang="fr-FR" sz="1700" b="1" dirty="0">
                    <a:sym typeface="Wingdings" panose="05000000000000000000" pitchFamily="2" charset="2"/>
                  </a:rPr>
                  <a:t>Avant : </a:t>
                </a:r>
                <a:r>
                  <a:rPr lang="fr-FR" sz="1700" dirty="0">
                    <a:sym typeface="Wingdings" panose="05000000000000000000" pitchFamily="2" charset="2"/>
                  </a:rPr>
                  <a:t>72 antennes (3*2*3*4)	          </a:t>
                </a:r>
                <a:r>
                  <a:rPr lang="fr-FR" sz="1500" dirty="0">
                    <a:sym typeface="Wingdings" panose="05000000000000000000" pitchFamily="2" charset="2"/>
                  </a:rPr>
                  <a:t>[nb </a:t>
                </a:r>
                <a:r>
                  <a:rPr lang="fr-FR" sz="1500" dirty="0" err="1">
                    <a:sym typeface="Wingdings" panose="05000000000000000000" pitchFamily="2" charset="2"/>
                  </a:rPr>
                  <a:t>ant</a:t>
                </a:r>
                <a:r>
                  <a:rPr lang="fr-FR" sz="1500" dirty="0">
                    <a:sym typeface="Wingdings" panose="05000000000000000000" pitchFamily="2" charset="2"/>
                  </a:rPr>
                  <a:t>*polar*sous-bande*panneau]</a:t>
                </a:r>
              </a:p>
              <a:p>
                <a:r>
                  <a:rPr lang="fr-FR" sz="1700" b="1" dirty="0">
                    <a:sym typeface="Wingdings" panose="05000000000000000000" pitchFamily="2" charset="2"/>
                  </a:rPr>
                  <a:t>Avec SODA hybride : </a:t>
                </a:r>
                <a:r>
                  <a:rPr lang="fr-FR" sz="1700" dirty="0">
                    <a:sym typeface="Wingdings" panose="05000000000000000000" pitchFamily="2" charset="2"/>
                  </a:rPr>
                  <a:t>16 antennes (2*2*1*4)</a:t>
                </a:r>
                <a:endParaRPr lang="fr-FR" sz="1700" b="1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3478322"/>
                <a:ext cx="6297103" cy="3212803"/>
              </a:xfrm>
              <a:prstGeom prst="rect">
                <a:avLst/>
              </a:prstGeom>
              <a:blipFill rotWithShape="0">
                <a:blip r:embed="rId10"/>
                <a:stretch>
                  <a:fillRect l="-581" b="-17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Image 31"/>
          <p:cNvPicPr/>
          <p:nvPr/>
        </p:nvPicPr>
        <p:blipFill>
          <a:blip r:embed="rId11"/>
          <a:stretch>
            <a:fillRect/>
          </a:stretch>
        </p:blipFill>
        <p:spPr>
          <a:xfrm>
            <a:off x="6388663" y="2108835"/>
            <a:ext cx="5760720" cy="474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7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Réflecteur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ea typeface="+mn-lt"/>
                <a:cs typeface="+mn-lt"/>
              </a:rPr>
              <a:t>Données mesure antennes (1</a:t>
            </a:r>
            <a:r>
              <a:rPr lang="fr-FR" sz="1400" baseline="30000" dirty="0">
                <a:ea typeface="+mn-lt"/>
                <a:cs typeface="+mn-lt"/>
              </a:rPr>
              <a:t>er</a:t>
            </a:r>
            <a:r>
              <a:rPr lang="fr-FR" sz="1400" dirty="0">
                <a:ea typeface="+mn-lt"/>
                <a:cs typeface="+mn-lt"/>
              </a:rPr>
              <a:t> ordre et SODA)</a:t>
            </a:r>
            <a:endParaRPr lang="fr-FR" sz="18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ondulée</a:t>
            </a:r>
          </a:p>
          <a:p>
            <a:pPr marL="457200" indent="-457200">
              <a:buAutoNum type="romanUcPeriod"/>
            </a:pP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0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Mesure </a:t>
            </a:r>
            <a:r>
              <a:rPr lang="fr-FR" sz="4000" dirty="0" err="1">
                <a:cs typeface="Calibri Light"/>
              </a:rPr>
              <a:t>Starlab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8297888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cs typeface="Calibri" panose="020F0502020204030204"/>
                  </a:rPr>
                  <a:t>Amélioration précision SODA : </a:t>
                </a:r>
                <a:r>
                  <a:rPr lang="fr-FR" dirty="0">
                    <a:cs typeface="Calibri" panose="020F0502020204030204"/>
                  </a:rPr>
                  <a:t>d1 = 143,75mm ; d2=115mm. Ouverture [-45 ; 45°]</a:t>
                </a:r>
              </a:p>
              <a:p>
                <a:r>
                  <a:rPr lang="fr-FR" sz="1700" dirty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600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700" b="1" dirty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8297888" cy="1340110"/>
              </a:xfrm>
              <a:prstGeom prst="rect">
                <a:avLst/>
              </a:prstGeom>
              <a:blipFill rotWithShape="0">
                <a:blip r:embed="rId5"/>
                <a:stretch>
                  <a:fillRect l="-588" t="-2273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237842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9870464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345872" y="1643445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847396" y="128048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9868658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0597699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781383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535769" y="940933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774071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3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9021335" y="1350304"/>
            <a:ext cx="847323" cy="59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7" idx="6"/>
          </p:cNvCxnSpPr>
          <p:nvPr/>
        </p:nvCxnSpPr>
        <p:spPr>
          <a:xfrm>
            <a:off x="10034490" y="1356219"/>
            <a:ext cx="5486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>
            <a:stCxn id="23" idx="6"/>
          </p:cNvCxnSpPr>
          <p:nvPr/>
        </p:nvCxnSpPr>
        <p:spPr>
          <a:xfrm flipV="1">
            <a:off x="10036296" y="1722300"/>
            <a:ext cx="19140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23" idx="2"/>
          </p:cNvCxnSpPr>
          <p:nvPr/>
        </p:nvCxnSpPr>
        <p:spPr>
          <a:xfrm>
            <a:off x="9500442" y="1716242"/>
            <a:ext cx="370022" cy="60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9490300" y="1699677"/>
                <a:ext cx="288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∆1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300" y="1699677"/>
                <a:ext cx="288270" cy="307777"/>
              </a:xfrm>
              <a:prstGeom prst="rect">
                <a:avLst/>
              </a:prstGeom>
              <a:blipFill rotWithShape="0">
                <a:blip r:embed="rId8"/>
                <a:stretch>
                  <a:fillRect r="-3617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9955079" y="1707472"/>
                <a:ext cx="3816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079" y="1707472"/>
                <a:ext cx="381699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15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10848250" y="1097280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</a:t>
            </a:r>
            <a:r>
              <a:rPr lang="fr-FR" sz="1600" baseline="30000" dirty="0"/>
              <a:t>er</a:t>
            </a:r>
            <a:r>
              <a:rPr lang="fr-FR" sz="1600" dirty="0"/>
              <a:t> ordre (réel)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0879346" y="1620176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SODA (virtuel)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8943" y="3549816"/>
            <a:ext cx="3608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Avec </a:t>
            </a:r>
            <a:r>
              <a:rPr lang="fr-FR" b="1" dirty="0"/>
              <a:t>valeurs mesures </a:t>
            </a:r>
            <a:r>
              <a:rPr lang="fr-FR" dirty="0"/>
              <a:t>: Délai phase SODA suit la théorie ! Peu de disparité alors qu’en mesure il y a un offset très présent 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6543" y="2756831"/>
            <a:ext cx="8465351" cy="32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50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Mesure </a:t>
            </a:r>
            <a:r>
              <a:rPr lang="fr-FR" sz="4000" dirty="0" err="1">
                <a:cs typeface="Calibri Light"/>
              </a:rPr>
              <a:t>Starlab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8046490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cs typeface="Calibri" panose="020F0502020204030204"/>
                  </a:rPr>
                  <a:t>Amélioration précision SODA : </a:t>
                </a:r>
                <a:r>
                  <a:rPr lang="fr-FR" dirty="0">
                    <a:cs typeface="Calibri" panose="020F0502020204030204"/>
                  </a:rPr>
                  <a:t>d1 = 143,75mm ; d2=115mm. Ouverture [-45 ; 45°]</a:t>
                </a:r>
              </a:p>
              <a:p>
                <a:r>
                  <a:rPr lang="fr-FR" sz="1700" dirty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600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1700" b="1" dirty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8046490" cy="1340110"/>
              </a:xfrm>
              <a:prstGeom prst="rect">
                <a:avLst/>
              </a:prstGeom>
              <a:blipFill rotWithShape="0">
                <a:blip r:embed="rId5"/>
                <a:stretch>
                  <a:fillRect l="-606" t="-2273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lipse 8"/>
          <p:cNvSpPr/>
          <p:nvPr/>
        </p:nvSpPr>
        <p:spPr>
          <a:xfrm>
            <a:off x="10246749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9879371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9354779" y="1636547"/>
            <a:ext cx="165832" cy="157712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8847396" y="128048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9868658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0597699" y="1277363"/>
            <a:ext cx="165832" cy="1577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781383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1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0535769" y="940933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2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774071" y="950644"/>
            <a:ext cx="3124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3</a:t>
            </a:r>
          </a:p>
        </p:txBody>
      </p:sp>
      <p:cxnSp>
        <p:nvCxnSpPr>
          <p:cNvPr id="31" name="Connecteur droit avec flèche 30"/>
          <p:cNvCxnSpPr/>
          <p:nvPr/>
        </p:nvCxnSpPr>
        <p:spPr>
          <a:xfrm flipV="1">
            <a:off x="9021335" y="1350304"/>
            <a:ext cx="847323" cy="59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27" idx="6"/>
          </p:cNvCxnSpPr>
          <p:nvPr/>
        </p:nvCxnSpPr>
        <p:spPr>
          <a:xfrm>
            <a:off x="10034490" y="1356219"/>
            <a:ext cx="54864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023" y="1035395"/>
                <a:ext cx="31248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500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650" y="1026800"/>
                <a:ext cx="31248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>
            <a:stCxn id="23" idx="6"/>
          </p:cNvCxnSpPr>
          <p:nvPr/>
        </p:nvCxnSpPr>
        <p:spPr>
          <a:xfrm flipV="1">
            <a:off x="10045203" y="1715402"/>
            <a:ext cx="191404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endCxn id="23" idx="2"/>
          </p:cNvCxnSpPr>
          <p:nvPr/>
        </p:nvCxnSpPr>
        <p:spPr>
          <a:xfrm>
            <a:off x="9509349" y="1709344"/>
            <a:ext cx="370022" cy="605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9499207" y="1692779"/>
                <a:ext cx="28827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∆1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207" y="1692779"/>
                <a:ext cx="288270" cy="307777"/>
              </a:xfrm>
              <a:prstGeom prst="rect">
                <a:avLst/>
              </a:prstGeom>
              <a:blipFill rotWithShape="0">
                <a:blip r:embed="rId8"/>
                <a:stretch>
                  <a:fillRect r="-33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9963986" y="1700574"/>
                <a:ext cx="3816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sz="1400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986" y="1700574"/>
                <a:ext cx="381699" cy="307777"/>
              </a:xfrm>
              <a:prstGeom prst="rect">
                <a:avLst/>
              </a:prstGeom>
              <a:blipFill rotWithShape="0">
                <a:blip r:embed="rId9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ZoneTexte 46"/>
          <p:cNvSpPr txBox="1"/>
          <p:nvPr/>
        </p:nvSpPr>
        <p:spPr>
          <a:xfrm>
            <a:off x="10848250" y="1097280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1</a:t>
            </a:r>
            <a:r>
              <a:rPr lang="fr-FR" sz="1600" baseline="30000" dirty="0"/>
              <a:t>er</a:t>
            </a:r>
            <a:r>
              <a:rPr lang="fr-FR" sz="1600" dirty="0"/>
              <a:t> ordre (réel)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0879346" y="1620176"/>
            <a:ext cx="1526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SODA (virtuel)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8943" y="3549816"/>
            <a:ext cx="27486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Précision RMS SODA 18GHz (valeurs mesure) : </a:t>
            </a:r>
            <a:r>
              <a:rPr lang="fr-FR" b="1" dirty="0"/>
              <a:t>non ambigu et même précision </a:t>
            </a:r>
            <a:r>
              <a:rPr lang="fr-FR" dirty="0"/>
              <a:t>que </a:t>
            </a:r>
            <a:r>
              <a:rPr lang="fr-FR" dirty="0" err="1"/>
              <a:t>interféro</a:t>
            </a:r>
            <a:r>
              <a:rPr lang="fr-FR" dirty="0"/>
              <a:t> 1</a:t>
            </a:r>
            <a:r>
              <a:rPr lang="fr-FR" baseline="30000" dirty="0"/>
              <a:t>er</a:t>
            </a:r>
            <a:r>
              <a:rPr lang="fr-FR" dirty="0"/>
              <a:t> ordre.</a:t>
            </a:r>
          </a:p>
          <a:p>
            <a:endParaRPr lang="fr-FR" dirty="0"/>
          </a:p>
          <a:p>
            <a:r>
              <a:rPr lang="fr-FR" dirty="0"/>
              <a:t>On a une précision moins élevée qu’en </a:t>
            </a:r>
            <a:r>
              <a:rPr lang="fr-FR" dirty="0" err="1"/>
              <a:t>simu</a:t>
            </a:r>
            <a:r>
              <a:rPr lang="fr-FR" dirty="0"/>
              <a:t> (≈0,05°) dû aux offset phase (incertitudes sur position antennes, plaque…).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2492" y="2853991"/>
            <a:ext cx="9249508" cy="356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187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Réflecteur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ea typeface="+mn-lt"/>
                <a:cs typeface="+mn-lt"/>
              </a:rPr>
              <a:t>Données mesure antennes (1</a:t>
            </a:r>
            <a:r>
              <a:rPr lang="fr-FR" sz="1400" baseline="30000" dirty="0">
                <a:ea typeface="+mn-lt"/>
                <a:cs typeface="+mn-lt"/>
              </a:rPr>
              <a:t>er</a:t>
            </a:r>
            <a:r>
              <a:rPr lang="fr-FR" sz="1400" dirty="0">
                <a:ea typeface="+mn-lt"/>
                <a:cs typeface="+mn-lt"/>
              </a:rPr>
              <a:t> ordre et SODA)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ea typeface="+mn-lt"/>
                <a:cs typeface="+mn-lt"/>
              </a:rPr>
              <a:t>Mesure en condition réelle </a:t>
            </a:r>
          </a:p>
          <a:p>
            <a:pPr marL="1714500" lvl="3" indent="-342900">
              <a:buFont typeface="+mj-lt"/>
              <a:buAutoNum type="alphaUcPeriod"/>
            </a:pPr>
            <a:r>
              <a:rPr lang="fr-FR" sz="1400" dirty="0">
                <a:ea typeface="+mn-lt"/>
                <a:cs typeface="+mn-lt"/>
              </a:rPr>
              <a:t>Homothétie 40 GHz – 6 GHz</a:t>
            </a:r>
          </a:p>
          <a:p>
            <a:pPr marL="1714500" lvl="3" indent="-342900">
              <a:buFont typeface="+mj-lt"/>
              <a:buAutoNum type="alphaUcPeriod"/>
            </a:pPr>
            <a:r>
              <a:rPr lang="fr-FR" sz="1400" dirty="0">
                <a:ea typeface="+mn-lt"/>
                <a:cs typeface="+mn-lt"/>
              </a:rPr>
              <a:t>Problème cas réel</a:t>
            </a:r>
            <a:endParaRPr lang="fr-FR" sz="16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ondulée</a:t>
            </a:r>
          </a:p>
          <a:p>
            <a:pPr marL="457200" indent="-457200">
              <a:buAutoNum type="romanUcPeriod"/>
            </a:pP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6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ea typeface="+mn-lt"/>
                <a:cs typeface="+mn-lt"/>
              </a:rPr>
              <a:t>Panneau AVA </a:t>
            </a:r>
            <a:r>
              <a:rPr lang="fr-FR" sz="1800" dirty="0" err="1">
                <a:ea typeface="+mn-lt"/>
                <a:cs typeface="+mn-lt"/>
              </a:rPr>
              <a:t>Chebyshev</a:t>
            </a:r>
            <a:endParaRPr lang="fr-FR" sz="1800" dirty="0"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>
                <a:ea typeface="+mn-lt"/>
                <a:cs typeface="+mn-lt"/>
              </a:rPr>
              <a:t>Simu</a:t>
            </a:r>
            <a:endParaRPr lang="fr-FR" sz="1400" dirty="0"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2">
                    <a:lumMod val="75000"/>
                  </a:schemeClr>
                </a:solidFill>
                <a:ea typeface="+mn-lt"/>
                <a:cs typeface="+mn-lt"/>
              </a:rPr>
              <a:t>Réflecteur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 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SODA)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ondulée</a:t>
            </a:r>
          </a:p>
          <a:p>
            <a:pPr marL="457200" indent="-457200">
              <a:buAutoNum type="romanUcPeriod"/>
            </a:pP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14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Mesure réelle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3" y="2086776"/>
            <a:ext cx="80464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Méthodologie mesures </a:t>
            </a:r>
            <a:r>
              <a:rPr lang="fr-FR" b="1" dirty="0" err="1">
                <a:cs typeface="Calibri" panose="020F0502020204030204"/>
              </a:rPr>
              <a:t>interféro</a:t>
            </a:r>
            <a:r>
              <a:rPr lang="fr-FR" b="1" dirty="0">
                <a:cs typeface="Calibri" panose="020F0502020204030204"/>
              </a:rPr>
              <a:t> </a:t>
            </a:r>
            <a:r>
              <a:rPr lang="fr-FR" dirty="0">
                <a:cs typeface="Calibri" panose="020F0502020204030204"/>
              </a:rPr>
              <a:t>: On pourra réaliser à l’IETR des mesures de goniométrie via des récepteurs (oscilloscope 4 voies synchrones </a:t>
            </a:r>
            <a:r>
              <a:rPr lang="fr-FR" dirty="0" err="1">
                <a:cs typeface="Calibri" panose="020F0502020204030204"/>
              </a:rPr>
              <a:t>Lecroy</a:t>
            </a:r>
            <a:r>
              <a:rPr lang="fr-FR" dirty="0">
                <a:cs typeface="Calibri" panose="020F0502020204030204"/>
              </a:rPr>
              <a:t>, 6GHz) et un émetteur.</a:t>
            </a:r>
          </a:p>
          <a:p>
            <a:endParaRPr lang="fr-FR" dirty="0">
              <a:cs typeface="Calibri" panose="020F0502020204030204"/>
            </a:endParaRPr>
          </a:p>
          <a:p>
            <a:r>
              <a:rPr lang="fr-FR" dirty="0">
                <a:cs typeface="Calibri" panose="020F0502020204030204"/>
              </a:rPr>
              <a:t>L’oscilloscope a Windows et </a:t>
            </a:r>
            <a:r>
              <a:rPr lang="fr-FR" dirty="0" err="1">
                <a:cs typeface="Calibri" panose="020F0502020204030204"/>
              </a:rPr>
              <a:t>Matlab</a:t>
            </a:r>
            <a:r>
              <a:rPr lang="fr-FR" dirty="0">
                <a:cs typeface="Calibri" panose="020F0502020204030204"/>
              </a:rPr>
              <a:t> donc on pourra faire nos mesures et voir les résultats directement dessus.</a:t>
            </a:r>
          </a:p>
          <a:p>
            <a:endParaRPr lang="fr-FR" dirty="0">
              <a:cs typeface="Calibri" panose="020F0502020204030204"/>
            </a:endParaRPr>
          </a:p>
          <a:p>
            <a:r>
              <a:rPr lang="fr-FR" dirty="0">
                <a:cs typeface="Calibri" panose="020F0502020204030204"/>
              </a:rPr>
              <a:t>Méthodologie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/>
              </a:rPr>
              <a:t>Se placer à une distance éloignée du panneau (champ lointain)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/>
              </a:rPr>
              <a:t>Vérifier qu’il n’y ai pas d’obstacles dans zone Fresnel (situation 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cs typeface="Calibri" panose="020F0502020204030204"/>
              </a:rPr>
              <a:t>Mesurer l’angle entre émetteur-récepteur via système laser + rapporteur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cs typeface="Calibri" panose="020F0502020204030204"/>
            </a:endParaRPr>
          </a:p>
          <a:p>
            <a:r>
              <a:rPr lang="fr-FR" dirty="0">
                <a:cs typeface="Calibri" panose="020F0502020204030204"/>
              </a:rPr>
              <a:t>L’</a:t>
            </a:r>
            <a:r>
              <a:rPr lang="fr-FR" dirty="0" err="1">
                <a:cs typeface="Calibri" panose="020F0502020204030204"/>
              </a:rPr>
              <a:t>oscillo</a:t>
            </a:r>
            <a:r>
              <a:rPr lang="fr-FR" dirty="0">
                <a:cs typeface="Calibri" panose="020F0502020204030204"/>
              </a:rPr>
              <a:t> allant jusqu’à 6 GHz il est nécessaire de faire une homothétie pour avoir les mêmes réponses à 6 GHz qu’à 40 GHz.</a:t>
            </a:r>
          </a:p>
        </p:txBody>
      </p:sp>
      <p:sp>
        <p:nvSpPr>
          <p:cNvPr id="3" name="Rectangle 2"/>
          <p:cNvSpPr/>
          <p:nvPr/>
        </p:nvSpPr>
        <p:spPr>
          <a:xfrm>
            <a:off x="9079606" y="1463040"/>
            <a:ext cx="1918952" cy="85515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9460049" y="1615278"/>
            <a:ext cx="117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Récepteur </a:t>
            </a:r>
            <a:r>
              <a:rPr lang="fr-FR" dirty="0" err="1">
                <a:solidFill>
                  <a:schemeClr val="bg1"/>
                </a:solidFill>
              </a:rPr>
              <a:t>oscillo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Lune 5"/>
          <p:cNvSpPr/>
          <p:nvPr/>
        </p:nvSpPr>
        <p:spPr>
          <a:xfrm rot="16200000">
            <a:off x="9807362" y="2101416"/>
            <a:ext cx="438714" cy="1210614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9724279" y="2949833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9955357" y="2949834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0236154" y="2949834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courbée vers le haut 20"/>
          <p:cNvSpPr/>
          <p:nvPr/>
        </p:nvSpPr>
        <p:spPr>
          <a:xfrm rot="18224610">
            <a:off x="10469388" y="2743085"/>
            <a:ext cx="474571" cy="1245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3" name="Flèche courbée vers la gauche 22"/>
          <p:cNvSpPr/>
          <p:nvPr/>
        </p:nvSpPr>
        <p:spPr>
          <a:xfrm rot="7885715">
            <a:off x="9377902" y="2608132"/>
            <a:ext cx="149980" cy="45893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36039" y="5059669"/>
            <a:ext cx="181360" cy="15379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Connecteur droit 25"/>
          <p:cNvCxnSpPr/>
          <p:nvPr/>
        </p:nvCxnSpPr>
        <p:spPr>
          <a:xfrm>
            <a:off x="10034490" y="3271234"/>
            <a:ext cx="0" cy="1635617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9231223" y="5250556"/>
            <a:ext cx="18315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Émetteur + laser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897412" y="2501414"/>
            <a:ext cx="11662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Panneau + rapporteur</a:t>
            </a:r>
          </a:p>
        </p:txBody>
      </p:sp>
    </p:spTree>
    <p:extLst>
      <p:ext uri="{BB962C8B-B14F-4D97-AF65-F5344CB8AC3E}">
        <p14:creationId xmlns:p14="http://schemas.microsoft.com/office/powerpoint/2010/main" val="1795795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Mesure réelle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8297888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cs typeface="Calibri" panose="020F0502020204030204"/>
                  </a:rPr>
                  <a:t>Délai phase 40 GHz : </a:t>
                </a:r>
                <a:r>
                  <a:rPr lang="fr-FR" dirty="0">
                    <a:cs typeface="Calibri" panose="020F0502020204030204"/>
                  </a:rPr>
                  <a:t>d1 = 143,75mm ; d2=115mm. </a:t>
                </a:r>
              </a:p>
              <a:p>
                <a:r>
                  <a:rPr lang="fr-FR" sz="1700" dirty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3∗</m:t>
                        </m:r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fr-FR" sz="1600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3∗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fr-FR" sz="1700" b="1" dirty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8297888" cy="1340110"/>
              </a:xfrm>
              <a:prstGeom prst="rect">
                <a:avLst/>
              </a:prstGeom>
              <a:blipFill rotWithShape="0">
                <a:blip r:embed="rId5"/>
                <a:stretch>
                  <a:fillRect l="-588" t="-2273" b="-454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48943" y="3549816"/>
            <a:ext cx="3350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À 40 GHz avec réseau distances « classique » : non ambigu entre [-60 ; 60°]</a:t>
            </a:r>
          </a:p>
        </p:txBody>
      </p:sp>
      <p:pic>
        <p:nvPicPr>
          <p:cNvPr id="32" name="Image 31"/>
          <p:cNvPicPr/>
          <p:nvPr/>
        </p:nvPicPr>
        <p:blipFill rotWithShape="1">
          <a:blip r:embed="rId6"/>
          <a:srcRect l="50904" b="51951"/>
          <a:stretch/>
        </p:blipFill>
        <p:spPr>
          <a:xfrm>
            <a:off x="4400185" y="3570355"/>
            <a:ext cx="3863215" cy="3037772"/>
          </a:xfrm>
          <a:prstGeom prst="rect">
            <a:avLst/>
          </a:prstGeom>
        </p:spPr>
      </p:pic>
      <p:pic>
        <p:nvPicPr>
          <p:cNvPr id="34" name="Image 33"/>
          <p:cNvPicPr/>
          <p:nvPr/>
        </p:nvPicPr>
        <p:blipFill rotWithShape="1">
          <a:blip r:embed="rId6"/>
          <a:srcRect l="51425" t="52426"/>
          <a:stretch/>
        </p:blipFill>
        <p:spPr>
          <a:xfrm>
            <a:off x="8271370" y="3549816"/>
            <a:ext cx="3912660" cy="3078850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5846" y="1366613"/>
            <a:ext cx="563455" cy="664072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02544" y="859080"/>
            <a:ext cx="3571181" cy="1171605"/>
          </a:xfrm>
          <a:prstGeom prst="rect">
            <a:avLst/>
          </a:prstGeom>
        </p:spPr>
      </p:pic>
      <p:cxnSp>
        <p:nvCxnSpPr>
          <p:cNvPr id="54" name="Connecteur droit avec flèche 53"/>
          <p:cNvCxnSpPr/>
          <p:nvPr/>
        </p:nvCxnSpPr>
        <p:spPr>
          <a:xfrm>
            <a:off x="8613663" y="1930279"/>
            <a:ext cx="1278811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9962964" y="1930280"/>
            <a:ext cx="1024433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8988042" y="1551425"/>
            <a:ext cx="5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0144601" y="1551425"/>
            <a:ext cx="4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8601634" y="1040249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9940264" y="1003647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11033983" y="1005840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7139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Mesure réelle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8297888" cy="1617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cs typeface="Calibri" panose="020F0502020204030204"/>
                  </a:rPr>
                  <a:t>Homothétie 40 GHz =&gt; 6 GHz : </a:t>
                </a:r>
                <a:r>
                  <a:rPr lang="fr-FR" dirty="0">
                    <a:cs typeface="Calibri" panose="020F0502020204030204"/>
                  </a:rPr>
                  <a:t>rapport 3/20 </a:t>
                </a:r>
              </a:p>
              <a:p>
                <a:r>
                  <a:rPr lang="fr-FR" dirty="0">
                    <a:cs typeface="Calibri" panose="020F0502020204030204"/>
                  </a:rPr>
                  <a:t>d1 = 143,75*20/3 = 958,3mm ; d2=766,6mm. </a:t>
                </a:r>
              </a:p>
              <a:p>
                <a:r>
                  <a:rPr lang="fr-FR" sz="1700" dirty="0">
                    <a:cs typeface="Calibri" panose="020F0502020204030204"/>
                  </a:rPr>
                  <a:t>Avec distances SODA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7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3∗</m:t>
                        </m:r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fr-FR" sz="1600" b="0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b="1" dirty="0">
                    <a:cs typeface="Calibri" panose="020F0502020204030204"/>
                    <a:sym typeface="Wingdings" panose="05000000000000000000" pitchFamily="2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3∗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fr-FR" sz="1700" b="1" dirty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8297888" cy="1617622"/>
              </a:xfrm>
              <a:prstGeom prst="rect">
                <a:avLst/>
              </a:prstGeom>
              <a:blipFill rotWithShape="0">
                <a:blip r:embed="rId5"/>
                <a:stretch>
                  <a:fillRect l="-588" t="-1880" b="-33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48943" y="4053908"/>
            <a:ext cx="3350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À 6 GHz avec réseau distances « classique » : non ambigu entre [-60 ; 60°] également.</a:t>
            </a:r>
          </a:p>
        </p:txBody>
      </p:sp>
      <p:pic>
        <p:nvPicPr>
          <p:cNvPr id="21" name="Image 20"/>
          <p:cNvPicPr/>
          <p:nvPr/>
        </p:nvPicPr>
        <p:blipFill>
          <a:blip r:embed="rId6"/>
          <a:stretch>
            <a:fillRect/>
          </a:stretch>
        </p:blipFill>
        <p:spPr>
          <a:xfrm>
            <a:off x="8095433" y="1231421"/>
            <a:ext cx="4096567" cy="455174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 rotWithShape="1">
          <a:blip r:embed="rId7"/>
          <a:srcRect l="50289" b="54477"/>
          <a:stretch/>
        </p:blipFill>
        <p:spPr>
          <a:xfrm>
            <a:off x="3855175" y="3376261"/>
            <a:ext cx="4210302" cy="3201953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 rotWithShape="1">
          <a:blip r:embed="rId7"/>
          <a:srcRect l="50814" t="54043"/>
          <a:stretch/>
        </p:blipFill>
        <p:spPr>
          <a:xfrm>
            <a:off x="8065477" y="3392905"/>
            <a:ext cx="4126523" cy="320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90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Mesure réelle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3" y="2086776"/>
            <a:ext cx="829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Comparaison réponses :</a:t>
            </a:r>
            <a:endParaRPr lang="fr-FR" sz="1700" b="1" dirty="0">
              <a:cs typeface="Calibri" panose="020F0502020204030204"/>
              <a:sym typeface="Wingdings" panose="05000000000000000000" pitchFamily="2" charset="2"/>
            </a:endParaRPr>
          </a:p>
        </p:txBody>
      </p:sp>
      <p:pic>
        <p:nvPicPr>
          <p:cNvPr id="22" name="Image 21"/>
          <p:cNvPicPr/>
          <p:nvPr/>
        </p:nvPicPr>
        <p:blipFill rotWithShape="1">
          <a:blip r:embed="rId5"/>
          <a:srcRect l="50289" b="54477"/>
          <a:stretch/>
        </p:blipFill>
        <p:spPr>
          <a:xfrm>
            <a:off x="8065431" y="1844733"/>
            <a:ext cx="3260043" cy="2479277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 rotWithShape="1">
          <a:blip r:embed="rId5"/>
          <a:srcRect l="50814" t="54043"/>
          <a:stretch/>
        </p:blipFill>
        <p:spPr>
          <a:xfrm>
            <a:off x="8095434" y="4337538"/>
            <a:ext cx="3230040" cy="2506332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 rotWithShape="1">
          <a:blip r:embed="rId6"/>
          <a:srcRect l="50904" b="51951"/>
          <a:stretch/>
        </p:blipFill>
        <p:spPr>
          <a:xfrm>
            <a:off x="4569986" y="1825833"/>
            <a:ext cx="3176997" cy="2498177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 rotWithShape="1">
          <a:blip r:embed="rId6"/>
          <a:srcRect l="51425" t="52426"/>
          <a:stretch/>
        </p:blipFill>
        <p:spPr>
          <a:xfrm>
            <a:off x="4569986" y="4324010"/>
            <a:ext cx="3202284" cy="251985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98834" y="2661138"/>
            <a:ext cx="3264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Délai de phase </a:t>
            </a:r>
            <a:r>
              <a:rPr lang="fr-FR" dirty="0"/>
              <a:t>: Aucun changement au niveau délai de phase </a:t>
            </a:r>
            <a:r>
              <a:rPr lang="fr-FR" dirty="0">
                <a:sym typeface="Wingdings" panose="05000000000000000000" pitchFamily="2" charset="2"/>
              </a:rPr>
              <a:t> OK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98834" y="5216769"/>
            <a:ext cx="3264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Précision RMS </a:t>
            </a:r>
            <a:r>
              <a:rPr lang="fr-FR" dirty="0"/>
              <a:t>: non ambigu sur [-60° ; 60°] dans les 2 cas.</a:t>
            </a:r>
          </a:p>
          <a:p>
            <a:r>
              <a:rPr lang="fr-FR" dirty="0"/>
              <a:t>Allure courbe différente : dû à </a:t>
            </a:r>
            <a:r>
              <a:rPr lang="fr-FR" u="sng" dirty="0"/>
              <a:t>diagramme de l’antenne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652098" y="1405784"/>
            <a:ext cx="208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Homothétie 6 GHz :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262720" y="1405576"/>
            <a:ext cx="208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Système de base :</a:t>
            </a:r>
          </a:p>
        </p:txBody>
      </p:sp>
    </p:spTree>
    <p:extLst>
      <p:ext uri="{BB962C8B-B14F-4D97-AF65-F5344CB8AC3E}">
        <p14:creationId xmlns:p14="http://schemas.microsoft.com/office/powerpoint/2010/main" val="324300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Mesure réelle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3" y="2086776"/>
            <a:ext cx="8297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Comparaison réponses :</a:t>
            </a:r>
            <a:endParaRPr lang="fr-FR" sz="1700" b="1" dirty="0">
              <a:cs typeface="Calibri" panose="020F0502020204030204"/>
              <a:sym typeface="Wingdings" panose="05000000000000000000" pitchFamily="2" charset="2"/>
            </a:endParaRPr>
          </a:p>
        </p:txBody>
      </p:sp>
      <p:pic>
        <p:nvPicPr>
          <p:cNvPr id="23" name="Image 22"/>
          <p:cNvPicPr/>
          <p:nvPr/>
        </p:nvPicPr>
        <p:blipFill rotWithShape="1">
          <a:blip r:embed="rId5"/>
          <a:srcRect l="50814" t="54043"/>
          <a:stretch/>
        </p:blipFill>
        <p:spPr>
          <a:xfrm>
            <a:off x="7846711" y="1636542"/>
            <a:ext cx="3230040" cy="2506332"/>
          </a:xfrm>
          <a:prstGeom prst="rect">
            <a:avLst/>
          </a:prstGeom>
        </p:spPr>
      </p:pic>
      <p:pic>
        <p:nvPicPr>
          <p:cNvPr id="17" name="Image 16"/>
          <p:cNvPicPr/>
          <p:nvPr/>
        </p:nvPicPr>
        <p:blipFill rotWithShape="1">
          <a:blip r:embed="rId6"/>
          <a:srcRect l="51425" t="52426"/>
          <a:stretch/>
        </p:blipFill>
        <p:spPr>
          <a:xfrm>
            <a:off x="4582437" y="1623015"/>
            <a:ext cx="3202284" cy="251985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147902" y="2487168"/>
            <a:ext cx="3264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Précision RMS </a:t>
            </a:r>
            <a:r>
              <a:rPr lang="fr-FR" dirty="0"/>
              <a:t>: non ambigu sur [-60° ; 60°] dans les 2 cas.</a:t>
            </a:r>
          </a:p>
          <a:p>
            <a:r>
              <a:rPr lang="fr-FR" dirty="0"/>
              <a:t>Allure courbe différente : dû à </a:t>
            </a:r>
            <a:r>
              <a:rPr lang="fr-FR" u="sng" dirty="0"/>
              <a:t>diagramme de l’antenne</a:t>
            </a:r>
          </a:p>
        </p:txBody>
      </p:sp>
      <p:pic>
        <p:nvPicPr>
          <p:cNvPr id="19" name="Image 18"/>
          <p:cNvPicPr/>
          <p:nvPr/>
        </p:nvPicPr>
        <p:blipFill>
          <a:blip r:embed="rId7"/>
          <a:stretch>
            <a:fillRect/>
          </a:stretch>
        </p:blipFill>
        <p:spPr>
          <a:xfrm>
            <a:off x="430115" y="3843278"/>
            <a:ext cx="2982061" cy="302455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419600" y="4947138"/>
            <a:ext cx="253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À 6 GHz le </a:t>
            </a:r>
            <a:r>
              <a:rPr lang="fr-FR" dirty="0" err="1"/>
              <a:t>diag</a:t>
            </a:r>
            <a:r>
              <a:rPr lang="fr-FR" dirty="0"/>
              <a:t> est plus stable qu’à 40 GHz</a:t>
            </a:r>
          </a:p>
        </p:txBody>
      </p:sp>
    </p:spTree>
    <p:extLst>
      <p:ext uri="{BB962C8B-B14F-4D97-AF65-F5344CB8AC3E}">
        <p14:creationId xmlns:p14="http://schemas.microsoft.com/office/powerpoint/2010/main" val="2304951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Réflecteur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Données mesure antennes 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SODA)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ea typeface="+mn-lt"/>
                <a:cs typeface="+mn-lt"/>
              </a:rPr>
              <a:t>Mesure en condition réelle </a:t>
            </a:r>
          </a:p>
          <a:p>
            <a:pPr marL="1714500" lvl="3" indent="-342900">
              <a:buFont typeface="+mj-lt"/>
              <a:buAutoNum type="alpha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Homothétie 40 GHz – 6 GHz</a:t>
            </a:r>
          </a:p>
          <a:p>
            <a:pPr marL="1714500" lvl="3" indent="-342900">
              <a:buFont typeface="+mj-lt"/>
              <a:buAutoNum type="alphaUcPeriod"/>
            </a:pPr>
            <a:r>
              <a:rPr lang="fr-FR" sz="1400" dirty="0">
                <a:ea typeface="+mn-lt"/>
                <a:cs typeface="+mn-lt"/>
              </a:rPr>
              <a:t>Problème cas réel</a:t>
            </a:r>
            <a:endParaRPr lang="fr-FR" sz="16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ondulée</a:t>
            </a:r>
          </a:p>
          <a:p>
            <a:pPr marL="457200" indent="-457200">
              <a:buAutoNum type="romanUcPeriod"/>
            </a:pP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33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Mesure réelle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3" y="2086776"/>
                <a:ext cx="5566991" cy="3365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cs typeface="Calibri" panose="020F0502020204030204"/>
                  </a:rPr>
                  <a:t>Problème cas réel :</a:t>
                </a:r>
              </a:p>
              <a:p>
                <a:r>
                  <a:rPr lang="fr-FR" sz="1700" dirty="0" err="1">
                    <a:cs typeface="Calibri" panose="020F0502020204030204"/>
                    <a:sym typeface="Wingdings" panose="05000000000000000000" pitchFamily="2" charset="2"/>
                  </a:rPr>
                  <a:t>Algo</a:t>
                </a:r>
                <a:r>
                  <a:rPr lang="fr-FR" sz="1700" dirty="0">
                    <a:cs typeface="Calibri" panose="020F0502020204030204"/>
                    <a:sym typeface="Wingdings" panose="05000000000000000000" pitchFamily="2" charset="2"/>
                  </a:rPr>
                  <a:t> SODA avec données simulation/mesure antenne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70C0"/>
                    </a:solidFill>
                    <a:cs typeface="Calibri" panose="020F0502020204030204"/>
                    <a:sym typeface="Wingdings" panose="05000000000000000000" pitchFamily="2" charset="2"/>
                  </a:rPr>
                  <a:t>Récupère matrice résultats en fonction angle d’arrivé et fréquence, applique </a:t>
                </a:r>
                <a:r>
                  <a:rPr lang="fr-FR" sz="1700" b="1" dirty="0" err="1">
                    <a:solidFill>
                      <a:srgbClr val="0070C0"/>
                    </a:solidFill>
                    <a:cs typeface="Calibri" panose="020F0502020204030204"/>
                    <a:sym typeface="Wingdings" panose="05000000000000000000" pitchFamily="2" charset="2"/>
                  </a:rPr>
                  <a:t>arctan</a:t>
                </a:r>
                <a:r>
                  <a:rPr lang="fr-FR" sz="1700" b="1" dirty="0">
                    <a:solidFill>
                      <a:srgbClr val="0070C0"/>
                    </a:solidFill>
                    <a:cs typeface="Calibri" panose="020F0502020204030204"/>
                    <a:sym typeface="Wingdings" panose="05000000000000000000" pitchFamily="2" charset="2"/>
                  </a:rPr>
                  <a:t>() </a:t>
                </a:r>
                <a:r>
                  <a:rPr lang="fr-FR" sz="1700" dirty="0">
                    <a:solidFill>
                      <a:srgbClr val="0070C0"/>
                    </a:solidFill>
                    <a:cs typeface="Calibri" panose="020F0502020204030204"/>
                    <a:sym typeface="Wingdings" panose="05000000000000000000" pitchFamily="2" charset="2"/>
                  </a:rPr>
                  <a:t>pour avoir phase  </a:t>
                </a:r>
                <a:r>
                  <a:rPr lang="fr-FR" sz="1700" b="1" dirty="0">
                    <a:solidFill>
                      <a:srgbClr val="0070C0"/>
                    </a:solidFill>
                    <a:cs typeface="Calibri" panose="020F0502020204030204"/>
                    <a:sym typeface="Wingdings" panose="05000000000000000000" pitchFamily="2" charset="2"/>
                  </a:rPr>
                  <a:t>borné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rgbClr val="0070C0"/>
                    </a:solidFill>
                    <a:cs typeface="Calibri" panose="020F0502020204030204"/>
                    <a:sym typeface="Wingdings" panose="05000000000000000000" pitchFamily="2" charset="2"/>
                  </a:rPr>
                  <a:t>Calcule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700" dirty="0">
                    <a:solidFill>
                      <a:srgbClr val="0070C0"/>
                    </a:solidFill>
                    <a:cs typeface="Calibri" panose="020F0502020204030204"/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17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=</m:t>
                        </m:r>
                        <m:r>
                          <a:rPr lang="fr-FR" sz="17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𝜑</m:t>
                        </m:r>
                      </m:e>
                      <m:sub>
                        <m:r>
                          <a:rPr lang="fr-FR" sz="17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  <m:r>
                      <a:rPr lang="fr-FR" sz="17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−</m:t>
                    </m:r>
                    <m:sSub>
                      <m:sSubPr>
                        <m:ctrlPr>
                          <a:rPr lang="fr-FR" sz="17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17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𝜑</m:t>
                        </m:r>
                      </m:e>
                      <m:sub>
                        <m:r>
                          <a:rPr lang="fr-FR" sz="17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3</m:t>
                        </m:r>
                      </m:sub>
                    </m:sSub>
                    <m:r>
                      <a:rPr lang="fr-FR" sz="17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lang="fr-FR" sz="1700" dirty="0">
                    <a:solidFill>
                      <a:srgbClr val="0070C0"/>
                    </a:solidFill>
                    <a:cs typeface="Calibri" panose="020F0502020204030204"/>
                    <a:sym typeface="Wingdings" panose="05000000000000000000" pitchFamily="2" charset="2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endParaRPr lang="fr-FR" sz="1700" b="1" dirty="0">
                  <a:solidFill>
                    <a:srgbClr val="0070C0"/>
                  </a:solidFill>
                  <a:cs typeface="Calibri" panose="020F0502020204030204"/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700" b="1" dirty="0" err="1">
                    <a:solidFill>
                      <a:schemeClr val="accent2">
                        <a:lumMod val="75000"/>
                      </a:schemeClr>
                    </a:solidFill>
                    <a:cs typeface="Calibri" panose="020F0502020204030204"/>
                    <a:sym typeface="Wingdings" panose="05000000000000000000" pitchFamily="2" charset="2"/>
                  </a:rPr>
                  <a:t>Unwrap</a:t>
                </a:r>
                <a:r>
                  <a:rPr lang="fr-FR" sz="1700" b="1" dirty="0">
                    <a:solidFill>
                      <a:schemeClr val="accent2">
                        <a:lumMod val="75000"/>
                      </a:schemeClr>
                    </a:solidFill>
                    <a:cs typeface="Calibri" panose="020F0502020204030204"/>
                    <a:sym typeface="Wingdings" panose="05000000000000000000" pitchFamily="2" charset="2"/>
                  </a:rPr>
                  <a:t> ces résultats vis-à-vis de leur position dans la matrice </a:t>
                </a:r>
                <a:r>
                  <a:rPr lang="fr-FR" sz="1700" dirty="0">
                    <a:solidFill>
                      <a:schemeClr val="accent2">
                        <a:lumMod val="75000"/>
                      </a:schemeClr>
                    </a:solidFill>
                    <a:cs typeface="Calibri" panose="020F0502020204030204"/>
                    <a:sym typeface="Wingdings" panose="05000000000000000000" pitchFamily="2" charset="2"/>
                  </a:rPr>
                  <a:t>(pour appliquer </a:t>
                </a:r>
                <a:r>
                  <a:rPr lang="el-GR" sz="1700" dirty="0">
                    <a:solidFill>
                      <a:schemeClr val="accent2">
                        <a:lumMod val="75000"/>
                      </a:schemeClr>
                    </a:solidFill>
                    <a:cs typeface="Calibri" panose="020F0502020204030204"/>
                    <a:sym typeface="Wingdings" panose="05000000000000000000" pitchFamily="2" charset="2"/>
                  </a:rPr>
                  <a:t>ψ</a:t>
                </a:r>
                <a:r>
                  <a:rPr lang="fr-FR" sz="1700" dirty="0">
                    <a:solidFill>
                      <a:schemeClr val="accent2">
                        <a:lumMod val="75000"/>
                      </a:schemeClr>
                    </a:solidFill>
                    <a:cs typeface="Calibri" panose="020F0502020204030204"/>
                    <a:sym typeface="Wingdings" panose="05000000000000000000" pitchFamily="2" charset="2"/>
                  </a:rPr>
                  <a:t>/y)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chemeClr val="accent2">
                        <a:lumMod val="75000"/>
                      </a:schemeClr>
                    </a:solidFill>
                    <a:cs typeface="Calibri" panose="020F0502020204030204"/>
                    <a:sym typeface="Wingdings" panose="05000000000000000000" pitchFamily="2" charset="2"/>
                  </a:rPr>
                  <a:t>Utilise l’information de l’angle d’arrivé pour ça </a:t>
                </a:r>
                <a:r>
                  <a:rPr lang="fr-FR" sz="1700" b="1" dirty="0">
                    <a:solidFill>
                      <a:schemeClr val="accent2">
                        <a:lumMod val="75000"/>
                      </a:schemeClr>
                    </a:solidFill>
                    <a:cs typeface="Calibri" panose="020F0502020204030204"/>
                    <a:sym typeface="Wingdings" panose="05000000000000000000" pitchFamily="2" charset="2"/>
                  </a:rPr>
                  <a:t> info non connue en mesure</a:t>
                </a:r>
                <a:endParaRPr lang="fr-FR" sz="1700" dirty="0">
                  <a:cs typeface="Calibri" panose="020F0502020204030204"/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700" dirty="0">
                    <a:solidFill>
                      <a:schemeClr val="accent2">
                        <a:lumMod val="75000"/>
                      </a:schemeClr>
                    </a:solidFill>
                    <a:cs typeface="Calibri" panose="020F0502020204030204"/>
                    <a:sym typeface="Wingdings" panose="05000000000000000000" pitchFamily="2" charset="2"/>
                  </a:rPr>
                  <a:t>Applique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1400" i="1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40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l-GR" sz="16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/>
                                        <a:sym typeface="Wingdings" panose="05000000000000000000" pitchFamily="2" charset="2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/>
                                        <a:sym typeface="Wingdings" panose="05000000000000000000" pitchFamily="2" charset="2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a:rPr lang="fr-FR" sz="16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Calibri" panose="020F0502020204030204"/>
                                        <a:sym typeface="Wingdings" panose="05000000000000000000" pitchFamily="2" charset="2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FR" sz="1400" i="1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FR" sz="1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endParaRPr lang="fr-FR" sz="1700" dirty="0">
                  <a:cs typeface="Calibri" panose="020F0502020204030204"/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Calcul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700" dirty="0">
                    <a:solidFill>
                      <a:srgbClr val="0070C0"/>
                    </a:solidFill>
                    <a:cs typeface="Calibri" panose="020F0502020204030204"/>
                    <a:sym typeface="Wingdings" panose="05000000000000000000" pitchFamily="2" charset="2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700" dirty="0">
                    <a:solidFill>
                      <a:srgbClr val="0070C0"/>
                    </a:solidFill>
                    <a:cs typeface="Calibri" panose="020F0502020204030204"/>
                    <a:sym typeface="Wingdings" panose="05000000000000000000" pitchFamily="2" charset="2"/>
                  </a:rPr>
                  <a:t>, détermine angle d’arrivé </a:t>
                </a:r>
                <a:r>
                  <a:rPr lang="el-GR" sz="1700" dirty="0">
                    <a:solidFill>
                      <a:srgbClr val="0070C0"/>
                    </a:solidFill>
                    <a:cs typeface="Calibri" panose="020F0502020204030204"/>
                    <a:sym typeface="Wingdings" panose="05000000000000000000" pitchFamily="2" charset="2"/>
                  </a:rPr>
                  <a:t>θ</a:t>
                </a:r>
                <a:r>
                  <a:rPr lang="fr-FR" sz="1700" dirty="0">
                    <a:solidFill>
                      <a:srgbClr val="0070C0"/>
                    </a:solidFill>
                    <a:cs typeface="Calibri" panose="020F0502020204030204"/>
                    <a:sym typeface="Wingdings" panose="05000000000000000000" pitchFamily="2" charset="2"/>
                  </a:rPr>
                  <a:t> </a:t>
                </a:r>
                <a:endParaRPr lang="fr-FR" sz="1700" dirty="0">
                  <a:cs typeface="Calibri" panose="020F0502020204030204"/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sz="1700" dirty="0">
                  <a:cs typeface="Calibri" panose="020F0502020204030204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5566991" cy="3365986"/>
              </a:xfrm>
              <a:prstGeom prst="rect">
                <a:avLst/>
              </a:prstGeom>
              <a:blipFill rotWithShape="0">
                <a:blip r:embed="rId5"/>
                <a:stretch>
                  <a:fillRect l="-876" t="-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7630885" y="2205243"/>
                <a:ext cx="4374751" cy="1332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b="1" dirty="0"/>
                  <a:t>Unwrap nécessaire </a:t>
                </a:r>
                <a:r>
                  <a:rPr lang="fr-FR" sz="1700" dirty="0"/>
                  <a:t>car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7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1700" i="1">
                                    <a:latin typeface="Cambria Math" panose="02040503050406030204" pitchFamily="18" charset="0"/>
                                    <a:cs typeface="Calibri" panose="020F0502020204030204"/>
                                    <a:sym typeface="Wingdings" panose="05000000000000000000" pitchFamily="2" charset="2"/>
                                  </a:rPr>
                                  <m:t>ψ</m:t>
                                </m:r>
                              </m:num>
                              <m:den>
                                <m:r>
                                  <a:rPr lang="fr-FR" sz="17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FR" sz="17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  <m:r>
                      <a:rPr lang="fr-FR" sz="17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fr-FR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1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l-GR" sz="1700" i="1">
                                    <a:latin typeface="Cambria Math" panose="02040503050406030204" pitchFamily="18" charset="0"/>
                                    <a:cs typeface="Calibri" panose="020F0502020204030204"/>
                                    <a:sym typeface="Wingdings" panose="05000000000000000000" pitchFamily="2" charset="2"/>
                                  </a:rPr>
                                  <m:t>ψ</m:t>
                                </m:r>
                              </m:e>
                            </m:d>
                          </m:e>
                          <m:sub>
                            <m:r>
                              <a:rPr lang="fr-FR" sz="1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num>
                      <m:den>
                        <m:r>
                          <a:rPr lang="fr-FR" sz="17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fr-FR" sz="1400" dirty="0"/>
                  <a:t>     (sauf y=1)</a:t>
                </a:r>
              </a:p>
              <a:p>
                <a:endParaRPr lang="fr-FR" sz="1700" dirty="0"/>
              </a:p>
              <a:p>
                <a:r>
                  <a:rPr lang="fr-FR" sz="1700" dirty="0" err="1"/>
                  <a:t>Unwrap</a:t>
                </a:r>
                <a:r>
                  <a:rPr lang="fr-FR" sz="1700" dirty="0"/>
                  <a:t> : part de 0° (délai phase </a:t>
                </a:r>
                <a:r>
                  <a:rPr lang="fr-FR" sz="1700" dirty="0" err="1"/>
                  <a:t>théo</a:t>
                </a:r>
                <a:r>
                  <a:rPr lang="fr-FR" sz="1700" dirty="0"/>
                  <a:t> = 0°) et additionne différence.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885" y="2205243"/>
                <a:ext cx="4374751" cy="1332031"/>
              </a:xfrm>
              <a:prstGeom prst="rect">
                <a:avLst/>
              </a:prstGeom>
              <a:blipFill rotWithShape="0">
                <a:blip r:embed="rId6"/>
                <a:stretch>
                  <a:fillRect l="-976" b="-55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228600" y="5975982"/>
            <a:ext cx="31568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 err="1">
                <a:solidFill>
                  <a:srgbClr val="0070C0"/>
                </a:solidFill>
              </a:rPr>
              <a:t>Interféro</a:t>
            </a:r>
            <a:r>
              <a:rPr lang="fr-FR" sz="1700" dirty="0">
                <a:solidFill>
                  <a:srgbClr val="0070C0"/>
                </a:solidFill>
              </a:rPr>
              <a:t> classique</a:t>
            </a:r>
          </a:p>
          <a:p>
            <a:r>
              <a:rPr lang="fr-FR" sz="1700" dirty="0">
                <a:solidFill>
                  <a:schemeClr val="accent2">
                    <a:lumMod val="75000"/>
                  </a:schemeClr>
                </a:solidFill>
              </a:rPr>
              <a:t>Ajout avec SODA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094056" y="4055450"/>
                <a:ext cx="1575815" cy="84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/>
                  <a:t>Délais phase</a:t>
                </a:r>
                <a:r>
                  <a:rPr lang="fr-FR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600" dirty="0"/>
                  <a:t> (données </a:t>
                </a:r>
                <a:r>
                  <a:rPr lang="fr-FR" sz="1600" dirty="0" err="1"/>
                  <a:t>simu</a:t>
                </a:r>
                <a:r>
                  <a:rPr lang="fr-FR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fr-FR" sz="1600" dirty="0"/>
                  <a:t>)</a:t>
                </a: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056" y="4055450"/>
                <a:ext cx="1575815" cy="840358"/>
              </a:xfrm>
              <a:prstGeom prst="rect">
                <a:avLst/>
              </a:prstGeom>
              <a:blipFill rotWithShape="0">
                <a:blip r:embed="rId7"/>
                <a:stretch>
                  <a:fillRect l="-2326" t="-2174" b="-724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6104373" y="5442598"/>
                <a:ext cx="157581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/>
                  <a:t>Délais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6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600" dirty="0"/>
                  <a:t> (données </a:t>
                </a:r>
                <a:r>
                  <a:rPr lang="fr-FR" sz="1600" dirty="0" err="1"/>
                  <a:t>simu</a:t>
                </a:r>
                <a:r>
                  <a:rPr lang="fr-FR" sz="1600" dirty="0"/>
                  <a:t> </a:t>
                </a:r>
                <a:r>
                  <a:rPr lang="fr-FR" sz="1600" b="1" dirty="0" err="1"/>
                  <a:t>unwrap</a:t>
                </a:r>
                <a:r>
                  <a:rPr lang="fr-FR" sz="1600" dirty="0"/>
                  <a:t>)</a:t>
                </a: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373" y="5442598"/>
                <a:ext cx="1575815" cy="830997"/>
              </a:xfrm>
              <a:prstGeom prst="rect">
                <a:avLst/>
              </a:prstGeom>
              <a:blipFill rotWithShape="0">
                <a:blip r:embed="rId8"/>
                <a:stretch>
                  <a:fillRect l="-1931" t="-2206" b="-88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ZoneTexte 28"/>
          <p:cNvSpPr txBox="1"/>
          <p:nvPr/>
        </p:nvSpPr>
        <p:spPr>
          <a:xfrm>
            <a:off x="7531887" y="4989563"/>
            <a:ext cx="1061593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r>
              <a:rPr lang="fr-FR" dirty="0"/>
              <a:t> =  0°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8814701" y="4994765"/>
            <a:ext cx="771525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5°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0691193" y="5017175"/>
            <a:ext cx="771525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15°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9715482" y="4994765"/>
            <a:ext cx="771525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10°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9871" y="4156541"/>
            <a:ext cx="771525" cy="63817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85770" y="4150381"/>
            <a:ext cx="771525" cy="685800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86226" y="4156541"/>
            <a:ext cx="781050" cy="65722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42423" y="4118393"/>
            <a:ext cx="752475" cy="70485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88920" y="5453433"/>
            <a:ext cx="733425" cy="619125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12112" y="5442598"/>
            <a:ext cx="771525" cy="666750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05276" y="5490223"/>
            <a:ext cx="762000" cy="619125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51947" y="5480697"/>
            <a:ext cx="733425" cy="638175"/>
          </a:xfrm>
          <a:prstGeom prst="rect">
            <a:avLst/>
          </a:prstGeom>
        </p:spPr>
      </p:pic>
      <p:sp>
        <p:nvSpPr>
          <p:cNvPr id="53" name="Ellipse 52"/>
          <p:cNvSpPr/>
          <p:nvPr/>
        </p:nvSpPr>
        <p:spPr>
          <a:xfrm>
            <a:off x="9551915" y="4376927"/>
            <a:ext cx="865377" cy="265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/>
          <p:cNvSpPr/>
          <p:nvPr/>
        </p:nvSpPr>
        <p:spPr>
          <a:xfrm>
            <a:off x="10542423" y="4376927"/>
            <a:ext cx="872526" cy="2802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lèche courbée vers le bas 55"/>
          <p:cNvSpPr/>
          <p:nvPr/>
        </p:nvSpPr>
        <p:spPr>
          <a:xfrm>
            <a:off x="9815703" y="3865040"/>
            <a:ext cx="1203178" cy="25964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9471318" y="3489260"/>
            <a:ext cx="2251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Diff</a:t>
            </a:r>
            <a:r>
              <a:rPr lang="fr-FR" sz="1600" dirty="0"/>
              <a:t> =  -1*360+96,6544</a:t>
            </a:r>
          </a:p>
        </p:txBody>
      </p:sp>
      <p:sp>
        <p:nvSpPr>
          <p:cNvPr id="59" name="Flèche courbée vers le haut 58"/>
          <p:cNvSpPr/>
          <p:nvPr/>
        </p:nvSpPr>
        <p:spPr>
          <a:xfrm>
            <a:off x="9984603" y="6148495"/>
            <a:ext cx="1029383" cy="37350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9621629" y="5643377"/>
            <a:ext cx="865377" cy="265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10557934" y="5638971"/>
            <a:ext cx="872526" cy="2802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ZoneTexte 61"/>
          <p:cNvSpPr txBox="1"/>
          <p:nvPr/>
        </p:nvSpPr>
        <p:spPr>
          <a:xfrm>
            <a:off x="9976751" y="6508502"/>
            <a:ext cx="1525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+ 96,6544</a:t>
            </a:r>
          </a:p>
        </p:txBody>
      </p:sp>
    </p:spTree>
    <p:extLst>
      <p:ext uri="{BB962C8B-B14F-4D97-AF65-F5344CB8AC3E}">
        <p14:creationId xmlns:p14="http://schemas.microsoft.com/office/powerpoint/2010/main" val="41888616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Mesure réelle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8944" y="2086776"/>
                <a:ext cx="6546928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cs typeface="Calibri" panose="020F0502020204030204"/>
                  </a:rPr>
                  <a:t>Trouver position angle : principe interférométrie corrélative</a:t>
                </a:r>
              </a:p>
              <a:p>
                <a:r>
                  <a:rPr lang="fr-FR" sz="1700" dirty="0">
                    <a:cs typeface="Calibri" panose="020F0502020204030204"/>
                    <a:sym typeface="Wingdings" panose="05000000000000000000" pitchFamily="2" charset="2"/>
                  </a:rPr>
                  <a:t>En pratique, réponse antenne en fonction angle inconnu : ne sait pas combien de fois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fr-FR" sz="1700" dirty="0">
                    <a:solidFill>
                      <a:srgbClr val="0070C0"/>
                    </a:solidFill>
                    <a:cs typeface="Calibri" panose="020F0502020204030204"/>
                    <a:sym typeface="Wingdings" panose="05000000000000000000" pitchFamily="2" charset="2"/>
                  </a:rPr>
                  <a:t> </a:t>
                </a:r>
                <a:r>
                  <a:rPr lang="fr-FR" sz="1700" dirty="0">
                    <a:cs typeface="Calibri" panose="020F0502020204030204"/>
                    <a:sym typeface="Wingdings" panose="05000000000000000000" pitchFamily="2" charset="2"/>
                  </a:rPr>
                  <a:t>a été appliqué.</a:t>
                </a:r>
                <a:endParaRPr lang="fr-FR" sz="1700" dirty="0">
                  <a:solidFill>
                    <a:srgbClr val="0070C0"/>
                  </a:solidFill>
                  <a:cs typeface="Calibri" panose="020F0502020204030204"/>
                  <a:sym typeface="Wingdings" panose="05000000000000000000" pitchFamily="2" charset="2"/>
                </a:endParaRPr>
              </a:p>
              <a:p>
                <a:endParaRPr lang="fr-FR" sz="1700" dirty="0">
                  <a:cs typeface="Calibri" panose="020F0502020204030204"/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700" dirty="0">
                    <a:cs typeface="Calibri" panose="020F0502020204030204"/>
                    <a:sym typeface="Wingdings" panose="05000000000000000000" pitchFamily="2" charset="2"/>
                  </a:rPr>
                  <a:t>Via </a:t>
                </a:r>
                <a:r>
                  <a:rPr lang="fr-FR" sz="1700" dirty="0" err="1">
                    <a:cs typeface="Calibri" panose="020F0502020204030204"/>
                    <a:sym typeface="Wingdings" panose="05000000000000000000" pitchFamily="2" charset="2"/>
                  </a:rPr>
                  <a:t>interféro</a:t>
                </a:r>
                <a:r>
                  <a:rPr lang="fr-FR" sz="1700" dirty="0">
                    <a:cs typeface="Calibri" panose="020F0502020204030204"/>
                    <a:sym typeface="Wingdings" panose="05000000000000000000" pitchFamily="2" charset="2"/>
                  </a:rPr>
                  <a:t> corrélative, on connaît les réponses antennes en fonction de chaque angle  matrice [-90° ; 90°].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sz="1700" dirty="0">
                    <a:cs typeface="Calibri" panose="020F0502020204030204"/>
                    <a:sym typeface="Wingdings" panose="05000000000000000000" pitchFamily="2" charset="2"/>
                  </a:rPr>
                  <a:t>Puis applique </a:t>
                </a:r>
                <a:r>
                  <a:rPr lang="fr-FR" sz="1700" dirty="0" err="1">
                    <a:cs typeface="Calibri" panose="020F0502020204030204"/>
                    <a:sym typeface="Wingdings" panose="05000000000000000000" pitchFamily="2" charset="2"/>
                  </a:rPr>
                  <a:t>unwrap</a:t>
                </a:r>
                <a:r>
                  <a:rPr lang="fr-FR" sz="1700" dirty="0">
                    <a:cs typeface="Calibri" panose="020F0502020204030204"/>
                    <a:sym typeface="Wingdings" panose="05000000000000000000" pitchFamily="2" charset="2"/>
                  </a:rPr>
                  <a:t> en partant position </a:t>
                </a:r>
                <a:r>
                  <a:rPr lang="el-GR" sz="1700" dirty="0">
                    <a:cs typeface="Calibri" panose="020F0502020204030204"/>
                    <a:sym typeface="Wingdings" panose="05000000000000000000" pitchFamily="2" charset="2"/>
                  </a:rPr>
                  <a:t>θ</a:t>
                </a:r>
                <a:r>
                  <a:rPr lang="fr-FR" sz="1700" dirty="0">
                    <a:cs typeface="Calibri" panose="020F0502020204030204"/>
                    <a:sym typeface="Wingdings" panose="05000000000000000000" pitchFamily="2" charset="2"/>
                  </a:rPr>
                  <a:t>=0°  nouvelle matrice « </a:t>
                </a:r>
                <a:r>
                  <a:rPr lang="fr-FR" sz="1700" dirty="0" err="1">
                    <a:cs typeface="Calibri" panose="020F0502020204030204"/>
                    <a:sym typeface="Wingdings" panose="05000000000000000000" pitchFamily="2" charset="2"/>
                  </a:rPr>
                  <a:t>unwrappé</a:t>
                </a:r>
                <a:r>
                  <a:rPr lang="fr-FR" sz="1700" dirty="0">
                    <a:cs typeface="Calibri" panose="020F0502020204030204"/>
                    <a:sym typeface="Wingdings" panose="05000000000000000000" pitchFamily="2" charset="2"/>
                  </a:rPr>
                  <a:t> ».</a:t>
                </a:r>
              </a:p>
              <a:p>
                <a:endParaRPr lang="fr-FR" sz="1700" dirty="0">
                  <a:cs typeface="Calibri" panose="020F0502020204030204"/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700" dirty="0">
                    <a:cs typeface="Calibri" panose="020F0502020204030204"/>
                    <a:sym typeface="Wingdings" panose="05000000000000000000" pitchFamily="2" charset="2"/>
                  </a:rPr>
                  <a:t>On corrèle les valeurs de phase mesurées aux valeurs de la table </a:t>
                </a:r>
                <a:r>
                  <a:rPr lang="fr-FR" sz="1700" dirty="0" err="1">
                    <a:cs typeface="Calibri" panose="020F0502020204030204"/>
                    <a:sym typeface="Wingdings" panose="05000000000000000000" pitchFamily="2" charset="2"/>
                  </a:rPr>
                  <a:t>pré-établie</a:t>
                </a:r>
                <a:r>
                  <a:rPr lang="fr-FR" sz="1700" dirty="0">
                    <a:cs typeface="Calibri" panose="020F0502020204030204"/>
                    <a:sym typeface="Wingdings" panose="05000000000000000000" pitchFamily="2" charset="2"/>
                  </a:rPr>
                  <a:t> de phases  récupère l’angle d’arrivé correspondant le mieux.</a:t>
                </a:r>
              </a:p>
              <a:p>
                <a:endParaRPr lang="fr-FR" sz="1700" dirty="0">
                  <a:cs typeface="Calibri" panose="020F0502020204030204"/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700" dirty="0">
                    <a:cs typeface="Calibri" panose="020F0502020204030204"/>
                    <a:sym typeface="Wingdings" panose="05000000000000000000" pitchFamily="2" charset="2"/>
                  </a:rPr>
                  <a:t>Une fois la position dans la matrice de corrélation trouvée, on applique </a:t>
                </a:r>
                <a:r>
                  <a:rPr lang="fr-FR" sz="1700" dirty="0" err="1">
                    <a:cs typeface="Calibri" panose="020F0502020204030204"/>
                    <a:sym typeface="Wingdings" panose="05000000000000000000" pitchFamily="2" charset="2"/>
                  </a:rPr>
                  <a:t>unwrap</a:t>
                </a:r>
                <a:r>
                  <a:rPr lang="fr-FR" sz="1700" dirty="0">
                    <a:cs typeface="Calibri" panose="020F0502020204030204"/>
                    <a:sym typeface="Wingdings" panose="05000000000000000000" pitchFamily="2" charset="2"/>
                  </a:rPr>
                  <a:t> (n*360 selon matrice corrélation </a:t>
                </a:r>
                <a:r>
                  <a:rPr lang="fr-FR" sz="1700" dirty="0" err="1">
                    <a:cs typeface="Calibri" panose="020F0502020204030204"/>
                    <a:sym typeface="Wingdings" panose="05000000000000000000" pitchFamily="2" charset="2"/>
                  </a:rPr>
                  <a:t>unwrap</a:t>
                </a:r>
                <a:r>
                  <a:rPr lang="fr-FR" sz="1700" dirty="0">
                    <a:cs typeface="Calibri" panose="020F0502020204030204"/>
                    <a:sym typeface="Wingdings" panose="05000000000000000000" pitchFamily="2" charset="2"/>
                  </a:rPr>
                  <a:t>).</a:t>
                </a: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4" y="2086776"/>
                <a:ext cx="6546928" cy="4031873"/>
              </a:xfrm>
              <a:prstGeom prst="rect">
                <a:avLst/>
              </a:prstGeom>
              <a:blipFill rotWithShape="0">
                <a:blip r:embed="rId5"/>
                <a:stretch>
                  <a:fillRect l="-745" t="-755" b="-10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6"/>
          <a:srcRect t="44361"/>
          <a:stretch/>
        </p:blipFill>
        <p:spPr>
          <a:xfrm>
            <a:off x="7711677" y="2609088"/>
            <a:ext cx="923218" cy="481161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8790432" y="2633472"/>
            <a:ext cx="1280886" cy="121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6"/>
          <a:srcRect t="42951"/>
          <a:stretch/>
        </p:blipFill>
        <p:spPr>
          <a:xfrm>
            <a:off x="10190027" y="2584704"/>
            <a:ext cx="923218" cy="4933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534524" y="2562383"/>
            <a:ext cx="509713" cy="223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/>
          <p:nvPr/>
        </p:nvSpPr>
        <p:spPr>
          <a:xfrm>
            <a:off x="10467975" y="2820220"/>
            <a:ext cx="576261" cy="223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0651636" y="2520102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?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0633399" y="2770280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?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867775" y="2133600"/>
            <a:ext cx="1166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Unwrap</a:t>
            </a:r>
            <a:r>
              <a:rPr lang="fr-FR" dirty="0"/>
              <a:t> ()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625357" y="1680202"/>
            <a:ext cx="152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Angle inconnu mesure :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0995" y="3792541"/>
            <a:ext cx="4971141" cy="304788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7390401" y="3165684"/>
            <a:ext cx="44803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Ne sait pas position dans matrice corrélation donc ne sait pas combien </a:t>
            </a:r>
            <a:r>
              <a:rPr lang="fr-FR" sz="1700" b="1" dirty="0"/>
              <a:t>n*360</a:t>
            </a:r>
            <a:r>
              <a:rPr lang="fr-FR" sz="1700" dirty="0"/>
              <a:t> il faut appliquer</a:t>
            </a:r>
          </a:p>
        </p:txBody>
      </p:sp>
    </p:spTree>
    <p:extLst>
      <p:ext uri="{BB962C8B-B14F-4D97-AF65-F5344CB8AC3E}">
        <p14:creationId xmlns:p14="http://schemas.microsoft.com/office/powerpoint/2010/main" val="2313223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Mesure réelle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654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Trouver position angle : principe interférométrie corrélative</a:t>
            </a:r>
          </a:p>
          <a:p>
            <a:r>
              <a:rPr lang="fr-FR" b="1" dirty="0">
                <a:cs typeface="Calibri" panose="020F0502020204030204"/>
              </a:rPr>
              <a:t>Exemple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813" y="2964424"/>
            <a:ext cx="771525" cy="63817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5712" y="2958264"/>
            <a:ext cx="771525" cy="6858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6168" y="2964424"/>
            <a:ext cx="781050" cy="65722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9301" y="2958619"/>
            <a:ext cx="752475" cy="704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3688" y="3010634"/>
            <a:ext cx="762000" cy="6191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9504" y="3010634"/>
            <a:ext cx="742950" cy="6286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14816" y="3010634"/>
            <a:ext cx="752475" cy="619125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1497019" y="3760870"/>
            <a:ext cx="1061593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Θ</a:t>
            </a:r>
            <a:r>
              <a:rPr lang="fr-FR" dirty="0"/>
              <a:t> =  0°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779833" y="3766072"/>
            <a:ext cx="771525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5°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4624067" y="3766957"/>
            <a:ext cx="771525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15°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680614" y="3766072"/>
            <a:ext cx="771525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10°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337413" y="3746564"/>
            <a:ext cx="771525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20°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226002" y="3746564"/>
            <a:ext cx="771525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25°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8072677" y="3760869"/>
            <a:ext cx="771525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30°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19141" y="2923847"/>
                <a:ext cx="1644659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/>
                  <a:t>Délais phase</a:t>
                </a:r>
                <a:r>
                  <a:rPr lang="fr-FR" sz="17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7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700" dirty="0"/>
                  <a:t> (données </a:t>
                </a:r>
                <a:r>
                  <a:rPr lang="fr-FR" sz="1700" dirty="0" err="1"/>
                  <a:t>simu</a:t>
                </a:r>
                <a:r>
                  <a:rPr lang="fr-FR" sz="17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17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/>
                        </m:d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fr-FR" sz="1700" dirty="0"/>
                  <a:t>)</a:t>
                </a: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1" y="2923847"/>
                <a:ext cx="1644659" cy="877163"/>
              </a:xfrm>
              <a:prstGeom prst="rect">
                <a:avLst/>
              </a:prstGeom>
              <a:blipFill rotWithShape="0">
                <a:blip r:embed="rId12"/>
                <a:stretch>
                  <a:fillRect l="-2222" t="-2778" b="-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6942" y="4552509"/>
                <a:ext cx="1679392" cy="87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/>
                  <a:t>Délais phase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7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700" dirty="0"/>
                  <a:t> (données </a:t>
                </a:r>
                <a:r>
                  <a:rPr lang="fr-FR" sz="1700" dirty="0" err="1"/>
                  <a:t>simu</a:t>
                </a:r>
                <a:r>
                  <a:rPr lang="fr-FR" sz="1700" dirty="0"/>
                  <a:t> </a:t>
                </a:r>
                <a:r>
                  <a:rPr lang="fr-FR" sz="1700" b="1" dirty="0" err="1"/>
                  <a:t>unwrap</a:t>
                </a:r>
                <a:r>
                  <a:rPr lang="fr-FR" sz="1700" dirty="0"/>
                  <a:t>)</a:t>
                </a:r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" y="4552509"/>
                <a:ext cx="1679392" cy="877163"/>
              </a:xfrm>
              <a:prstGeom prst="rect">
                <a:avLst/>
              </a:prstGeom>
              <a:blipFill rotWithShape="0">
                <a:blip r:embed="rId13"/>
                <a:stretch>
                  <a:fillRect l="-2174" t="-2778" b="-8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Image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86334" y="4616848"/>
            <a:ext cx="733425" cy="619125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09526" y="4606013"/>
            <a:ext cx="771525" cy="66675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02690" y="4586643"/>
            <a:ext cx="762000" cy="619125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40447" y="4586661"/>
            <a:ext cx="733425" cy="6381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43828" y="4562812"/>
            <a:ext cx="723900" cy="6381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32291" y="4572338"/>
            <a:ext cx="742950" cy="619125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48596" y="4562813"/>
            <a:ext cx="733425" cy="628650"/>
          </a:xfrm>
          <a:prstGeom prst="rect">
            <a:avLst/>
          </a:prstGeom>
        </p:spPr>
      </p:pic>
      <p:sp>
        <p:nvSpPr>
          <p:cNvPr id="44" name="Flèche courbée vers la gauche 43"/>
          <p:cNvSpPr/>
          <p:nvPr/>
        </p:nvSpPr>
        <p:spPr>
          <a:xfrm>
            <a:off x="5322914" y="3396720"/>
            <a:ext cx="371224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4429395" y="3232340"/>
            <a:ext cx="955527" cy="423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Ellipse 46"/>
          <p:cNvSpPr/>
          <p:nvPr/>
        </p:nvSpPr>
        <p:spPr>
          <a:xfrm>
            <a:off x="4473436" y="4800877"/>
            <a:ext cx="955527" cy="423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96345" y="3029684"/>
            <a:ext cx="742950" cy="609600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44202" y="4565783"/>
            <a:ext cx="752475" cy="628650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8847983" y="3788605"/>
            <a:ext cx="771525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35°</a:t>
            </a:r>
          </a:p>
        </p:txBody>
      </p:sp>
      <p:sp>
        <p:nvSpPr>
          <p:cNvPr id="55" name="Flèche courbée vers la gauche 54"/>
          <p:cNvSpPr/>
          <p:nvPr/>
        </p:nvSpPr>
        <p:spPr>
          <a:xfrm>
            <a:off x="9677902" y="3389549"/>
            <a:ext cx="371224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10070065" y="3747747"/>
                <a:ext cx="13275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:+</a:t>
                </a:r>
                <a:r>
                  <a:rPr lang="fr-FR" dirty="0">
                    <a:solidFill>
                      <a:srgbClr val="FF0000"/>
                    </a:solidFill>
                  </a:rPr>
                  <a:t>2</a:t>
                </a:r>
                <a:r>
                  <a:rPr lang="fr-FR" dirty="0"/>
                  <a:t>*360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:+</a:t>
                </a:r>
                <a:r>
                  <a:rPr lang="fr-FR" dirty="0">
                    <a:solidFill>
                      <a:srgbClr val="FF0000"/>
                    </a:solidFill>
                  </a:rPr>
                  <a:t>1</a:t>
                </a:r>
                <a:r>
                  <a:rPr lang="fr-FR" dirty="0"/>
                  <a:t>*360</a:t>
                </a:r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065" y="3747747"/>
                <a:ext cx="1327583" cy="646331"/>
              </a:xfrm>
              <a:prstGeom prst="rect">
                <a:avLst/>
              </a:prstGeom>
              <a:blipFill rotWithShape="0">
                <a:blip r:embed="rId23"/>
                <a:stretch>
                  <a:fillRect l="-1376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Ellipse 56"/>
          <p:cNvSpPr/>
          <p:nvPr/>
        </p:nvSpPr>
        <p:spPr>
          <a:xfrm>
            <a:off x="8784383" y="3225169"/>
            <a:ext cx="955527" cy="423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8828424" y="4793706"/>
            <a:ext cx="955527" cy="423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/>
              <p:cNvSpPr txBox="1"/>
              <p:nvPr/>
            </p:nvSpPr>
            <p:spPr>
              <a:xfrm>
                <a:off x="48944" y="5583936"/>
                <a:ext cx="7059994" cy="1176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è"/>
                </a:pPr>
                <a:r>
                  <a:rPr lang="fr-FR" dirty="0"/>
                  <a:t>Avec matrice angle inconnu, on trouve la position la + probable (ex : 35°), puis applique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𝑚𝑒𝑠</m:t>
                        </m:r>
                      </m:sub>
                    </m:sSub>
                  </m:oMath>
                </a14:m>
                <a:r>
                  <a:rPr lang="fr-FR" dirty="0"/>
                  <a:t> +</a:t>
                </a:r>
                <a:r>
                  <a:rPr lang="fr-FR" dirty="0">
                    <a:solidFill>
                      <a:srgbClr val="FF0000"/>
                    </a:solidFill>
                  </a:rPr>
                  <a:t>2</a:t>
                </a:r>
                <a:r>
                  <a:rPr lang="fr-FR" dirty="0"/>
                  <a:t>*360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fr-F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𝑚𝑒𝑠</m:t>
                        </m:r>
                      </m:sub>
                    </m:sSub>
                  </m:oMath>
                </a14:m>
                <a:r>
                  <a:rPr lang="fr-FR" dirty="0"/>
                  <a:t> +</a:t>
                </a:r>
                <a:r>
                  <a:rPr lang="fr-FR" dirty="0">
                    <a:solidFill>
                      <a:srgbClr val="FF0000"/>
                    </a:solidFill>
                  </a:rPr>
                  <a:t>1</a:t>
                </a:r>
                <a:r>
                  <a:rPr lang="fr-FR" dirty="0"/>
                  <a:t>*360 </a:t>
                </a:r>
              </a:p>
              <a:p>
                <a:pPr marL="285750" indent="-285750">
                  <a:buFont typeface="Wingdings" panose="05000000000000000000" pitchFamily="2" charset="2"/>
                  <a:buChar char="è"/>
                </a:pPr>
                <a:r>
                  <a:rPr lang="fr-FR" dirty="0"/>
                  <a:t>Applique</a:t>
                </a:r>
                <a:r>
                  <a:rPr lang="fr-F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000" i="1">
                                    <a:latin typeface="Cambria Math" panose="02040503050406030204" pitchFamily="18" charset="0"/>
                                    <a:cs typeface="Calibri" panose="020F0502020204030204"/>
                                    <a:sym typeface="Wingdings" panose="05000000000000000000" pitchFamily="2" charset="2"/>
                                  </a:rPr>
                                  <m:t>ψ</m:t>
                                </m:r>
                              </m:num>
                              <m:den>
                                <m:r>
                                  <a:rPr lang="fr-F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fr-FR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fr-F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sub>
                    </m:sSub>
                  </m:oMath>
                </a14:m>
                <a:r>
                  <a:rPr lang="fr-FR" dirty="0"/>
                  <a:t>, etc.</a:t>
                </a:r>
              </a:p>
            </p:txBody>
          </p:sp>
        </mc:Choice>
        <mc:Fallback xmlns=""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4" y="5583936"/>
                <a:ext cx="7059994" cy="1176861"/>
              </a:xfrm>
              <a:prstGeom prst="rect">
                <a:avLst/>
              </a:prstGeom>
              <a:blipFill rotWithShape="0">
                <a:blip r:embed="rId24"/>
                <a:stretch>
                  <a:fillRect l="-518" t="-25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5168171" y="3774127"/>
                <a:ext cx="13275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:+</a:t>
                </a:r>
                <a:r>
                  <a:rPr lang="fr-FR" dirty="0">
                    <a:solidFill>
                      <a:srgbClr val="FF0000"/>
                    </a:solidFill>
                  </a:rPr>
                  <a:t>1</a:t>
                </a:r>
                <a:r>
                  <a:rPr lang="fr-FR" dirty="0"/>
                  <a:t>*360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:+</a:t>
                </a:r>
                <a:r>
                  <a:rPr lang="fr-FR" dirty="0">
                    <a:solidFill>
                      <a:srgbClr val="FF0000"/>
                    </a:solidFill>
                  </a:rPr>
                  <a:t>1</a:t>
                </a:r>
                <a:r>
                  <a:rPr lang="fr-FR" dirty="0"/>
                  <a:t>*360</a:t>
                </a:r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171" y="3774127"/>
                <a:ext cx="1327583" cy="646331"/>
              </a:xfrm>
              <a:prstGeom prst="rect">
                <a:avLst/>
              </a:prstGeom>
              <a:blipFill rotWithShape="0">
                <a:blip r:embed="rId25"/>
                <a:stretch>
                  <a:fillRect l="-1376" t="-4717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829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Mesure réelle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654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Trouver position angle : principe interférométrie corrélative</a:t>
            </a:r>
          </a:p>
          <a:p>
            <a:r>
              <a:rPr lang="fr-FR" dirty="0">
                <a:cs typeface="Calibri" panose="020F0502020204030204"/>
              </a:rPr>
              <a:t>N*360 varie en fonction angle &amp; fréquence !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9141" y="2923847"/>
            <a:ext cx="623999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N augmente plus l’angle et la fréquence sont grands.</a:t>
            </a:r>
          </a:p>
          <a:p>
            <a:r>
              <a:rPr lang="fr-FR" sz="1700" dirty="0">
                <a:sym typeface="Wingdings" panose="05000000000000000000" pitchFamily="2" charset="2"/>
              </a:rPr>
              <a:t> Plus on augmente en fréquence, plus y il aura de chance de se « tromper » de n.</a:t>
            </a:r>
          </a:p>
          <a:p>
            <a:endParaRPr lang="fr-FR" sz="1700" dirty="0"/>
          </a:p>
          <a:p>
            <a:r>
              <a:rPr lang="fr-FR" sz="1700" dirty="0"/>
              <a:t>À 1 GHz : d1 &lt; </a:t>
            </a:r>
            <a:r>
              <a:rPr lang="el-GR" sz="1700" dirty="0"/>
              <a:t>λ</a:t>
            </a:r>
            <a:r>
              <a:rPr lang="fr-FR" sz="1700" dirty="0"/>
              <a:t>/2 donc non ambigu =&gt; compris entre [-180° ; 180°] (n=0)</a:t>
            </a:r>
          </a:p>
          <a:p>
            <a:r>
              <a:rPr lang="fr-FR" sz="1700" dirty="0"/>
              <a:t>À 6 GHz : </a:t>
            </a:r>
            <a:r>
              <a:rPr lang="fr-FR" sz="1700" dirty="0" err="1"/>
              <a:t>unwrap</a:t>
            </a:r>
            <a:r>
              <a:rPr lang="fr-FR" sz="1700" dirty="0"/>
              <a:t> [-1250 ; 1250°]</a:t>
            </a:r>
          </a:p>
          <a:p>
            <a:r>
              <a:rPr lang="fr-FR" sz="1700" dirty="0"/>
              <a:t>À 40 GHz : </a:t>
            </a:r>
            <a:r>
              <a:rPr lang="fr-FR" sz="1700" dirty="0" err="1"/>
              <a:t>unwrap</a:t>
            </a:r>
            <a:r>
              <a:rPr lang="fr-FR" sz="1700" dirty="0"/>
              <a:t> [-6900 ; 6900°]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/>
          <a:srcRect r="5946"/>
          <a:stretch/>
        </p:blipFill>
        <p:spPr>
          <a:xfrm>
            <a:off x="6059079" y="2351952"/>
            <a:ext cx="6132921" cy="449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6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1865" y="2718435"/>
            <a:ext cx="50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S11</a:t>
            </a:r>
            <a:r>
              <a:rPr lang="fr-FR" dirty="0"/>
              <a:t> : Proche de ≤ -10dB sur toute la bande.</a:t>
            </a:r>
          </a:p>
          <a:p>
            <a:r>
              <a:rPr lang="fr-FR" dirty="0"/>
              <a:t>Couplage &lt; -15dB sur toute la bande.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7062012" y="2150190"/>
            <a:ext cx="39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Smith</a:t>
            </a:r>
            <a:r>
              <a:rPr lang="fr-FR" dirty="0"/>
              <a:t> : Possibilité d’optimiser avec capa et normalisation impédance.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07606" y="1250830"/>
            <a:ext cx="661695" cy="779855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91865" y="2072104"/>
            <a:ext cx="5034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Panneau </a:t>
            </a:r>
            <a:r>
              <a:rPr lang="fr-FR" dirty="0"/>
              <a:t>: d2 = 115mm ; d1 = 1,25*d2 = 143,75mm.</a:t>
            </a:r>
          </a:p>
          <a:p>
            <a:r>
              <a:rPr lang="fr-FR" dirty="0"/>
              <a:t>Longueur totale panneau : </a:t>
            </a:r>
            <a:r>
              <a:rPr lang="fr-FR" b="1" dirty="0"/>
              <a:t>358,75mm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1" y="3364766"/>
            <a:ext cx="6508378" cy="34932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5306" y="2824964"/>
            <a:ext cx="4236858" cy="40045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1082" y="665894"/>
            <a:ext cx="4193825" cy="1375877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8013700" y="1915541"/>
            <a:ext cx="1501775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9577489" y="1915541"/>
            <a:ext cx="120304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532812" y="1496367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006317" y="1483504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989137" y="831985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576029" y="828420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0907399" y="831985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9445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Mesure réelle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654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Trouver position angle : principe interférométrie corrélative</a:t>
            </a:r>
          </a:p>
          <a:p>
            <a:r>
              <a:rPr lang="fr-FR" dirty="0">
                <a:cs typeface="Calibri" panose="020F0502020204030204"/>
              </a:rPr>
              <a:t>Avec </a:t>
            </a:r>
            <a:r>
              <a:rPr lang="fr-FR" dirty="0" err="1">
                <a:cs typeface="Calibri" panose="020F0502020204030204"/>
              </a:rPr>
              <a:t>simu</a:t>
            </a:r>
            <a:r>
              <a:rPr lang="fr-FR" dirty="0">
                <a:cs typeface="Calibri" panose="020F0502020204030204"/>
              </a:rPr>
              <a:t> réseau d2=115mm ; d1=143,75mm ; </a:t>
            </a:r>
            <a:r>
              <a:rPr lang="fr-FR" b="1" dirty="0">
                <a:cs typeface="Calibri" panose="020F0502020204030204"/>
              </a:rPr>
              <a:t>f = 6 GHz</a:t>
            </a:r>
          </a:p>
          <a:p>
            <a:r>
              <a:rPr lang="fr-FR" dirty="0">
                <a:cs typeface="Calibri" panose="020F0502020204030204"/>
              </a:rPr>
              <a:t>Applique corrélation entre phase inconnue et matrice pré établie.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l="67701"/>
          <a:stretch/>
        </p:blipFill>
        <p:spPr>
          <a:xfrm>
            <a:off x="8194431" y="3819251"/>
            <a:ext cx="3862658" cy="30387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4383982" y="3149093"/>
                <a:ext cx="361856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/>
                  <a:t>Multiplication délais de phase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700" dirty="0"/>
                  <a:t>) : pics moins ambigus, précis</a:t>
                </a: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982" y="3149093"/>
                <a:ext cx="3618562" cy="615553"/>
              </a:xfrm>
              <a:prstGeom prst="rect">
                <a:avLst/>
              </a:prstGeom>
              <a:blipFill rotWithShape="0">
                <a:blip r:embed="rId6"/>
                <a:stretch>
                  <a:fillRect l="-1010" t="-3960" r="-1515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8529840" y="3218302"/>
                <a:ext cx="335848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/>
                  <a:t>Délais de phase SODA (</a:t>
                </a:r>
                <a14:m>
                  <m:oMath xmlns:m="http://schemas.openxmlformats.org/officeDocument/2006/math">
                    <m:r>
                      <a:rPr lang="fr-FR" sz="17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𝑑</m:t>
                    </m:r>
                    <m:r>
                      <a:rPr lang="fr-FR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1−</m:t>
                    </m:r>
                    <m:r>
                      <a:rPr lang="fr-FR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𝑑</m:t>
                    </m:r>
                    <m:r>
                      <a:rPr lang="fr-FR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2=28,75</m:t>
                    </m:r>
                    <m:r>
                      <a:rPr lang="fr-FR" sz="17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𝑚𝑚</m:t>
                    </m:r>
                  </m:oMath>
                </a14:m>
                <a:r>
                  <a:rPr lang="fr-FR" sz="1700" dirty="0"/>
                  <a:t>) : non ambigu, peu précis</a:t>
                </a: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840" y="3218302"/>
                <a:ext cx="3358484" cy="615553"/>
              </a:xfrm>
              <a:prstGeom prst="rect">
                <a:avLst/>
              </a:prstGeom>
              <a:blipFill rotWithShape="0">
                <a:blip r:embed="rId9"/>
                <a:stretch>
                  <a:fillRect l="-1089" t="-3960" r="-363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7646841" y="2183538"/>
            <a:ext cx="2349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Matrice « inconnue » :</a:t>
            </a:r>
          </a:p>
          <a:p>
            <a:r>
              <a:rPr lang="fr-FR" dirty="0"/>
              <a:t>Correspond à </a:t>
            </a:r>
            <a:r>
              <a:rPr lang="el-GR" dirty="0"/>
              <a:t>θ</a:t>
            </a:r>
            <a:r>
              <a:rPr lang="fr-FR" dirty="0"/>
              <a:t>=23°</a:t>
            </a:r>
            <a:br>
              <a:rPr lang="fr-FR" dirty="0"/>
            </a:br>
            <a:r>
              <a:rPr lang="fr-FR" dirty="0"/>
              <a:t>(valeurs exactes)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0"/>
          <a:srcRect t="7158"/>
          <a:stretch/>
        </p:blipFill>
        <p:spPr>
          <a:xfrm>
            <a:off x="9923645" y="2218943"/>
            <a:ext cx="1081728" cy="839039"/>
          </a:xfrm>
          <a:prstGeom prst="rect">
            <a:avLst/>
          </a:prstGeom>
        </p:spPr>
      </p:pic>
      <p:pic>
        <p:nvPicPr>
          <p:cNvPr id="39" name="Image 38"/>
          <p:cNvPicPr/>
          <p:nvPr/>
        </p:nvPicPr>
        <p:blipFill>
          <a:blip r:embed="rId11"/>
          <a:stretch>
            <a:fillRect/>
          </a:stretch>
        </p:blipFill>
        <p:spPr>
          <a:xfrm>
            <a:off x="48944" y="3792094"/>
            <a:ext cx="3988563" cy="30659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341670" y="3279899"/>
                <a:ext cx="3695837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/>
                  <a:t>Délais de phase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b="0" i="1" smtClean="0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700" dirty="0"/>
                  <a:t>) : pics ambigus</a:t>
                </a: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70" y="3279899"/>
                <a:ext cx="3695837" cy="353943"/>
              </a:xfrm>
              <a:prstGeom prst="rect">
                <a:avLst/>
              </a:prstGeom>
              <a:blipFill rotWithShape="0">
                <a:blip r:embed="rId13"/>
                <a:stretch>
                  <a:fillRect l="-990" t="-5172" b="-224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605846" y="1366613"/>
            <a:ext cx="563455" cy="664072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02544" y="859080"/>
            <a:ext cx="3571181" cy="1171605"/>
          </a:xfrm>
          <a:prstGeom prst="rect">
            <a:avLst/>
          </a:prstGeom>
        </p:spPr>
      </p:pic>
      <p:cxnSp>
        <p:nvCxnSpPr>
          <p:cNvPr id="35" name="Connecteur droit avec flèche 34"/>
          <p:cNvCxnSpPr/>
          <p:nvPr/>
        </p:nvCxnSpPr>
        <p:spPr>
          <a:xfrm>
            <a:off x="8613663" y="1930279"/>
            <a:ext cx="1278811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9962964" y="1930280"/>
            <a:ext cx="1024433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8988042" y="1551425"/>
            <a:ext cx="5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0144601" y="1551425"/>
            <a:ext cx="4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601634" y="1040249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9940264" y="1003647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1033983" y="1005840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26" name="Image 25"/>
          <p:cNvPicPr/>
          <p:nvPr/>
        </p:nvPicPr>
        <p:blipFill rotWithShape="1">
          <a:blip r:embed="rId16"/>
          <a:srcRect t="-1" r="68526" b="2006"/>
          <a:stretch/>
        </p:blipFill>
        <p:spPr>
          <a:xfrm>
            <a:off x="4162762" y="3792094"/>
            <a:ext cx="3958340" cy="305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85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Mesure réelle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654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Trouver position angle : principe interférométrie corrélative</a:t>
            </a:r>
          </a:p>
          <a:p>
            <a:r>
              <a:rPr lang="fr-FR" dirty="0">
                <a:cs typeface="Calibri" panose="020F0502020204030204"/>
              </a:rPr>
              <a:t>Avec </a:t>
            </a:r>
            <a:r>
              <a:rPr lang="fr-FR" dirty="0" err="1">
                <a:cs typeface="Calibri" panose="020F0502020204030204"/>
              </a:rPr>
              <a:t>simu</a:t>
            </a:r>
            <a:r>
              <a:rPr lang="fr-FR" dirty="0">
                <a:cs typeface="Calibri" panose="020F0502020204030204"/>
              </a:rPr>
              <a:t> réseau d2=115mm ; d1=143,75mm ; </a:t>
            </a:r>
            <a:r>
              <a:rPr lang="fr-FR" b="1" dirty="0">
                <a:cs typeface="Calibri" panose="020F0502020204030204"/>
              </a:rPr>
              <a:t>f = 6 GHz</a:t>
            </a:r>
          </a:p>
          <a:p>
            <a:r>
              <a:rPr lang="fr-FR" dirty="0">
                <a:cs typeface="Calibri" panose="020F0502020204030204"/>
              </a:rPr>
              <a:t>Applique corrélation entre phase inconnue et matrice pré établie.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4331611" y="3271600"/>
                <a:ext cx="373604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/>
                  <a:t>Délais de phase SODA (</a:t>
                </a:r>
                <a14:m>
                  <m:oMath xmlns:m="http://schemas.openxmlformats.org/officeDocument/2006/math"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𝑑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1−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𝑑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2=28,75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𝑚𝑚</m:t>
                    </m:r>
                  </m:oMath>
                </a14:m>
                <a:r>
                  <a:rPr lang="fr-FR" sz="1700" dirty="0"/>
                  <a:t>) : non ambigu, peu précis</a:t>
                </a: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611" y="3271600"/>
                <a:ext cx="3736041" cy="615553"/>
              </a:xfrm>
              <a:prstGeom prst="rect">
                <a:avLst/>
              </a:prstGeom>
              <a:blipFill rotWithShape="0">
                <a:blip r:embed="rId7"/>
                <a:stretch>
                  <a:fillRect l="-1144" t="-3960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/>
          <p:cNvSpPr txBox="1"/>
          <p:nvPr/>
        </p:nvSpPr>
        <p:spPr>
          <a:xfrm>
            <a:off x="8317596" y="3326065"/>
            <a:ext cx="3358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Corrélation SODA &amp; </a:t>
            </a:r>
            <a:r>
              <a:rPr lang="fr-FR" sz="1700" dirty="0" err="1"/>
              <a:t>deltaphase</a:t>
            </a:r>
            <a:r>
              <a:rPr lang="fr-FR" sz="1700" dirty="0"/>
              <a:t>(cor) : non ambigu et précis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646841" y="2183538"/>
            <a:ext cx="2349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Matrice « inconnue » :</a:t>
            </a:r>
          </a:p>
          <a:p>
            <a:r>
              <a:rPr lang="fr-FR" dirty="0"/>
              <a:t>Correspond à </a:t>
            </a:r>
            <a:r>
              <a:rPr lang="el-GR" dirty="0"/>
              <a:t>θ</a:t>
            </a:r>
            <a:r>
              <a:rPr lang="fr-FR" dirty="0"/>
              <a:t>=23°</a:t>
            </a:r>
            <a:br>
              <a:rPr lang="fr-FR" dirty="0"/>
            </a:br>
            <a:r>
              <a:rPr lang="fr-FR" dirty="0"/>
              <a:t>(valeurs exactes)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8"/>
          <a:srcRect t="7158"/>
          <a:stretch/>
        </p:blipFill>
        <p:spPr>
          <a:xfrm>
            <a:off x="9923645" y="2218943"/>
            <a:ext cx="1081728" cy="8390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48944" y="3245251"/>
                <a:ext cx="412447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/>
                  <a:t>Multiplication délais de phase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700" dirty="0"/>
                  <a:t>) : pics moins ambigus, précis</a:t>
                </a: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4" y="3245251"/>
                <a:ext cx="4124471" cy="615553"/>
              </a:xfrm>
              <a:prstGeom prst="rect">
                <a:avLst/>
              </a:prstGeom>
              <a:blipFill rotWithShape="0">
                <a:blip r:embed="rId9"/>
                <a:stretch>
                  <a:fillRect l="-886" t="-2970" r="-1034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Image 26"/>
          <p:cNvPicPr/>
          <p:nvPr/>
        </p:nvPicPr>
        <p:blipFill>
          <a:blip r:embed="rId10"/>
          <a:stretch>
            <a:fillRect/>
          </a:stretch>
        </p:blipFill>
        <p:spPr>
          <a:xfrm>
            <a:off x="357147" y="3968428"/>
            <a:ext cx="11366251" cy="281399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605846" y="1366613"/>
            <a:ext cx="563455" cy="664072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02544" y="859080"/>
            <a:ext cx="3571181" cy="1171605"/>
          </a:xfrm>
          <a:prstGeom prst="rect">
            <a:avLst/>
          </a:prstGeom>
        </p:spPr>
      </p:pic>
      <p:cxnSp>
        <p:nvCxnSpPr>
          <p:cNvPr id="36" name="Connecteur droit avec flèche 35"/>
          <p:cNvCxnSpPr/>
          <p:nvPr/>
        </p:nvCxnSpPr>
        <p:spPr>
          <a:xfrm>
            <a:off x="8613663" y="1930279"/>
            <a:ext cx="1278811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9962964" y="1930280"/>
            <a:ext cx="1024433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8988042" y="1551425"/>
            <a:ext cx="5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0144601" y="1551425"/>
            <a:ext cx="4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8601634" y="1040249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9940264" y="1003647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1033983" y="1005840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83142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Mesure réelle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6546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Trouver position angle : principe interférométrie corrélative</a:t>
            </a:r>
          </a:p>
          <a:p>
            <a:r>
              <a:rPr lang="fr-FR" dirty="0">
                <a:cs typeface="Calibri" panose="020F0502020204030204"/>
              </a:rPr>
              <a:t>Avec </a:t>
            </a:r>
            <a:r>
              <a:rPr lang="fr-FR" dirty="0" err="1">
                <a:cs typeface="Calibri" panose="020F0502020204030204"/>
              </a:rPr>
              <a:t>simu</a:t>
            </a:r>
            <a:r>
              <a:rPr lang="fr-FR" dirty="0">
                <a:cs typeface="Calibri" panose="020F0502020204030204"/>
              </a:rPr>
              <a:t> réseau d2=115mm ; d1=143,75mm ; </a:t>
            </a:r>
            <a:r>
              <a:rPr lang="fr-FR" b="1" dirty="0">
                <a:cs typeface="Calibri" panose="020F0502020204030204"/>
              </a:rPr>
              <a:t>f = 40 GHz</a:t>
            </a:r>
          </a:p>
          <a:p>
            <a:r>
              <a:rPr lang="fr-FR" dirty="0">
                <a:cs typeface="Calibri" panose="020F0502020204030204"/>
              </a:rPr>
              <a:t>Applique corrélation entre phase inconnue et matrice pré établie.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4331611" y="3271600"/>
                <a:ext cx="373604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/>
                  <a:t>Délais de phase SODA (</a:t>
                </a:r>
                <a14:m>
                  <m:oMath xmlns:m="http://schemas.openxmlformats.org/officeDocument/2006/math"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𝑑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1−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𝑑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2=28,75</m:t>
                    </m:r>
                    <m:r>
                      <a:rPr lang="fr-FR" sz="1700" i="1">
                        <a:latin typeface="Cambria Math" panose="02040503050406030204" pitchFamily="18" charset="0"/>
                        <a:cs typeface="Calibri" panose="020F0502020204030204"/>
                        <a:sym typeface="Wingdings" panose="05000000000000000000" pitchFamily="2" charset="2"/>
                      </a:rPr>
                      <m:t>𝑚𝑚</m:t>
                    </m:r>
                  </m:oMath>
                </a14:m>
                <a:r>
                  <a:rPr lang="fr-FR" sz="1700" dirty="0"/>
                  <a:t>) : ambigu à 40GHz</a:t>
                </a:r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611" y="3271600"/>
                <a:ext cx="3736041" cy="615553"/>
              </a:xfrm>
              <a:prstGeom prst="rect">
                <a:avLst/>
              </a:prstGeom>
              <a:blipFill rotWithShape="0">
                <a:blip r:embed="rId5"/>
                <a:stretch>
                  <a:fillRect l="-1144" t="-3960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/>
          <p:cNvSpPr txBox="1"/>
          <p:nvPr/>
        </p:nvSpPr>
        <p:spPr>
          <a:xfrm>
            <a:off x="8317596" y="3326065"/>
            <a:ext cx="33584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Corrélation SODA &amp; </a:t>
            </a:r>
            <a:r>
              <a:rPr lang="fr-FR" sz="1700" dirty="0" err="1"/>
              <a:t>deltaphase</a:t>
            </a:r>
            <a:r>
              <a:rPr lang="fr-FR" sz="1700" dirty="0"/>
              <a:t>(cor) : </a:t>
            </a:r>
            <a:r>
              <a:rPr lang="fr-FR" sz="1700" b="1" dirty="0"/>
              <a:t>ambigu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646841" y="2183538"/>
            <a:ext cx="2349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Matrice « inconnue » :</a:t>
            </a:r>
          </a:p>
          <a:p>
            <a:r>
              <a:rPr lang="fr-FR" dirty="0"/>
              <a:t>Correspond à </a:t>
            </a:r>
            <a:r>
              <a:rPr lang="el-GR" dirty="0"/>
              <a:t>θ</a:t>
            </a:r>
            <a:r>
              <a:rPr lang="fr-FR" dirty="0"/>
              <a:t>=23°</a:t>
            </a:r>
            <a:br>
              <a:rPr lang="fr-FR" dirty="0"/>
            </a:br>
            <a:r>
              <a:rPr lang="fr-FR" dirty="0"/>
              <a:t>(valeurs exactes)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48944" y="3245251"/>
                <a:ext cx="4124471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700" dirty="0"/>
                  <a:t>Multiplication délais de phase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17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sz="1700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700" dirty="0"/>
                  <a:t>) : </a:t>
                </a:r>
                <a:r>
                  <a:rPr lang="fr-FR" sz="1700" b="1" dirty="0"/>
                  <a:t>pics ambigus</a:t>
                </a:r>
                <a:r>
                  <a:rPr lang="fr-FR" sz="1700" dirty="0"/>
                  <a:t>, précis</a:t>
                </a:r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4" y="3245251"/>
                <a:ext cx="4124471" cy="615553"/>
              </a:xfrm>
              <a:prstGeom prst="rect">
                <a:avLst/>
              </a:prstGeom>
              <a:blipFill rotWithShape="0">
                <a:blip r:embed="rId6"/>
                <a:stretch>
                  <a:fillRect l="-886" t="-2970" r="-1329" b="-128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Image 33"/>
          <p:cNvPicPr/>
          <p:nvPr/>
        </p:nvPicPr>
        <p:blipFill rotWithShape="1">
          <a:blip r:embed="rId7"/>
          <a:srcRect t="29807"/>
          <a:stretch/>
        </p:blipFill>
        <p:spPr>
          <a:xfrm>
            <a:off x="10088866" y="2281996"/>
            <a:ext cx="1083541" cy="817611"/>
          </a:xfrm>
          <a:prstGeom prst="rect">
            <a:avLst/>
          </a:prstGeom>
        </p:spPr>
      </p:pic>
      <p:pic>
        <p:nvPicPr>
          <p:cNvPr id="35" name="Image 34"/>
          <p:cNvPicPr/>
          <p:nvPr/>
        </p:nvPicPr>
        <p:blipFill>
          <a:blip r:embed="rId8"/>
          <a:stretch>
            <a:fillRect/>
          </a:stretch>
        </p:blipFill>
        <p:spPr>
          <a:xfrm>
            <a:off x="290904" y="3941618"/>
            <a:ext cx="11345053" cy="282259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05846" y="1366613"/>
            <a:ext cx="563455" cy="664072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02544" y="859080"/>
            <a:ext cx="3571181" cy="1171605"/>
          </a:xfrm>
          <a:prstGeom prst="rect">
            <a:avLst/>
          </a:prstGeom>
        </p:spPr>
      </p:pic>
      <p:cxnSp>
        <p:nvCxnSpPr>
          <p:cNvPr id="41" name="Connecteur droit avec flèche 40"/>
          <p:cNvCxnSpPr/>
          <p:nvPr/>
        </p:nvCxnSpPr>
        <p:spPr>
          <a:xfrm>
            <a:off x="8613663" y="1930279"/>
            <a:ext cx="1278811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9962964" y="1930280"/>
            <a:ext cx="1024433" cy="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8988042" y="1551425"/>
            <a:ext cx="5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0144601" y="1551425"/>
            <a:ext cx="4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8601634" y="1040249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9940264" y="1003647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1033983" y="1005840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4115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Réflecteur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Données mesure antennes 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SODA)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 en condition réelle </a:t>
            </a:r>
          </a:p>
          <a:p>
            <a:pPr marL="1714500" lvl="3" indent="-342900">
              <a:buFont typeface="+mj-lt"/>
              <a:buAutoNum type="alpha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Homothétie 40 GHz – 6 GHz</a:t>
            </a:r>
          </a:p>
          <a:p>
            <a:pPr marL="1714500" lvl="3" indent="-342900">
              <a:buFont typeface="+mj-lt"/>
              <a:buAutoNum type="alpha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Problème cas réel</a:t>
            </a:r>
          </a:p>
          <a:p>
            <a:pPr marL="1257300" lvl="2" indent="-342900">
              <a:buFont typeface="+mj-lt"/>
              <a:buAutoNum type="romanUcPeriod"/>
            </a:pPr>
            <a:r>
              <a:rPr lang="fr-FR" sz="1400" dirty="0">
                <a:ea typeface="+mn-lt"/>
                <a:cs typeface="+mn-lt"/>
              </a:rPr>
              <a:t>Solutions potentielles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457200" indent="-457200">
              <a:buAutoNum type="romanUcPeriod"/>
            </a:pP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059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Perspectives SODA &amp; SODA hybride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8943" y="2086776"/>
                <a:ext cx="7315417" cy="4370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cs typeface="Calibri" panose="020F0502020204030204"/>
                  </a:rPr>
                  <a:t>Perspectives SODA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cs typeface="Calibri" panose="020F0502020204030204"/>
                  </a:rPr>
                  <a:t>Appliquer d1-d2 sur base « normale » (d1=143,75mm) afin de mieux discriminer l’</a:t>
                </a:r>
                <a:r>
                  <a:rPr lang="fr-FR" dirty="0" err="1">
                    <a:cs typeface="Calibri" panose="020F0502020204030204"/>
                  </a:rPr>
                  <a:t>ambiguité</a:t>
                </a:r>
                <a:r>
                  <a:rPr lang="fr-FR" dirty="0">
                    <a:cs typeface="Calibri" panose="020F0502020204030204"/>
                  </a:rPr>
                  <a:t> </a:t>
                </a:r>
                <a:r>
                  <a:rPr lang="fr-FR" dirty="0">
                    <a:cs typeface="Calibri" panose="020F0502020204030204"/>
                    <a:sym typeface="Wingdings" panose="05000000000000000000" pitchFamily="2" charset="2"/>
                  </a:rPr>
                  <a:t> en théorie peut aller au-delà de [1-6 GHz].</a:t>
                </a:r>
                <a:endParaRPr lang="fr-FR" b="1" dirty="0">
                  <a:cs typeface="Calibri" panose="020F0502020204030204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cs typeface="Calibri" panose="020F0502020204030204"/>
                  </a:rPr>
                  <a:t>Peut améliorer la précision en bas de bande via d1+d2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cs typeface="Calibri" panose="020F0502020204030204"/>
                  </a:rPr>
                  <a:t>Ajouter une 4</a:t>
                </a:r>
                <a:r>
                  <a:rPr lang="fr-FR" baseline="30000" dirty="0">
                    <a:cs typeface="Calibri" panose="020F0502020204030204"/>
                  </a:rPr>
                  <a:t>ème</a:t>
                </a:r>
                <a:r>
                  <a:rPr lang="fr-FR" dirty="0">
                    <a:cs typeface="Calibri" panose="020F0502020204030204"/>
                  </a:rPr>
                  <a:t> antenne : jouer sur plusieurs distances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fr-FR" sz="1600" dirty="0">
                    <a:cs typeface="Calibri" panose="020F0502020204030204"/>
                  </a:rPr>
                  <a:t>Homothétie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600" dirty="0">
                    <a:cs typeface="Calibri" panose="020F0502020204030204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600" dirty="0">
                    <a:cs typeface="Calibri" panose="020F0502020204030204"/>
                  </a:rPr>
                  <a:t> (précis mais ambigu) pour aller plus loin en </a:t>
                </a:r>
                <a:r>
                  <a:rPr lang="fr-FR" sz="1600" dirty="0" err="1">
                    <a:cs typeface="Calibri" panose="020F0502020204030204"/>
                  </a:rPr>
                  <a:t>frq</a:t>
                </a:r>
                <a:endParaRPr lang="fr-FR" sz="1600" dirty="0">
                  <a:cs typeface="Calibri" panose="020F0502020204030204"/>
                </a:endParaRPr>
              </a:p>
              <a:p>
                <a:endParaRPr lang="fr-FR" dirty="0">
                  <a:cs typeface="Calibri" panose="020F0502020204030204"/>
                </a:endParaRPr>
              </a:p>
              <a:p>
                <a:r>
                  <a:rPr lang="fr-FR" b="1" dirty="0">
                    <a:cs typeface="Calibri" panose="020F0502020204030204"/>
                  </a:rPr>
                  <a:t>Perspectives SODA hybride </a:t>
                </a:r>
                <a:r>
                  <a:rPr lang="fr-FR" dirty="0">
                    <a:cs typeface="Calibri" panose="020F0502020204030204"/>
                  </a:rPr>
                  <a:t>:</a:t>
                </a:r>
              </a:p>
              <a:p>
                <a:r>
                  <a:rPr lang="fr-FR" dirty="0">
                    <a:cs typeface="Calibri" panose="020F0502020204030204"/>
                  </a:rPr>
                  <a:t>Objectif : trouver </a:t>
                </a:r>
                <a:r>
                  <a:rPr lang="fr-FR" u="sng" dirty="0">
                    <a:cs typeface="Calibri" panose="020F0502020204030204"/>
                  </a:rPr>
                  <a:t>position</a:t>
                </a:r>
                <a:r>
                  <a:rPr lang="fr-FR" dirty="0">
                    <a:cs typeface="Calibri" panose="020F0502020204030204"/>
                  </a:rPr>
                  <a:t> angle dans matrice de corrélation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cs typeface="Calibri" panose="020F0502020204030204"/>
                  </a:rPr>
                  <a:t>Ajouter une </a:t>
                </a:r>
                <a:r>
                  <a:rPr lang="fr-FR" b="1" dirty="0">
                    <a:cs typeface="Calibri" panose="020F0502020204030204"/>
                  </a:rPr>
                  <a:t>4</a:t>
                </a:r>
                <a:r>
                  <a:rPr lang="fr-FR" b="1" baseline="30000" dirty="0">
                    <a:cs typeface="Calibri" panose="020F0502020204030204"/>
                  </a:rPr>
                  <a:t>ème</a:t>
                </a:r>
                <a:r>
                  <a:rPr lang="fr-FR" b="1" dirty="0">
                    <a:cs typeface="Calibri" panose="020F0502020204030204"/>
                  </a:rPr>
                  <a:t> antenne </a:t>
                </a:r>
                <a:r>
                  <a:rPr lang="fr-FR" dirty="0">
                    <a:cs typeface="Calibri" panose="020F0502020204030204"/>
                  </a:rPr>
                  <a:t>: jouer sur plusieurs distances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fr-FR" sz="1600" dirty="0">
                    <a:cs typeface="Calibri" panose="020F0502020204030204"/>
                  </a:rPr>
                  <a:t>Avoir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∆1</m:t>
                        </m:r>
                      </m:sub>
                    </m:sSub>
                  </m:oMath>
                </a14:m>
                <a:r>
                  <a:rPr lang="fr-FR" sz="1600" dirty="0">
                    <a:cs typeface="Calibri" panose="020F0502020204030204"/>
                  </a:rPr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fr-F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1600" dirty="0">
                    <a:cs typeface="Calibri" panose="020F0502020204030204"/>
                  </a:rPr>
                  <a:t> pas précis mais non ambigu pour déterminer ≈position angle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cs typeface="Calibri" panose="020F0502020204030204"/>
                  </a:rPr>
                  <a:t>Méthode hybride </a:t>
                </a:r>
                <a:r>
                  <a:rPr lang="fr-FR" dirty="0" err="1">
                    <a:cs typeface="Calibri" panose="020F0502020204030204"/>
                  </a:rPr>
                  <a:t>interféro</a:t>
                </a:r>
                <a:r>
                  <a:rPr lang="fr-FR" dirty="0">
                    <a:cs typeface="Calibri" panose="020F0502020204030204"/>
                  </a:rPr>
                  <a:t> phase + </a:t>
                </a:r>
                <a:r>
                  <a:rPr lang="fr-FR" b="1" dirty="0">
                    <a:cs typeface="Calibri" panose="020F0502020204030204"/>
                  </a:rPr>
                  <a:t>amplitude</a:t>
                </a:r>
                <a:r>
                  <a:rPr lang="fr-FR" dirty="0">
                    <a:cs typeface="Calibri" panose="020F0502020204030204"/>
                  </a:rPr>
                  <a:t> (3 antennes)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fr-FR" sz="1600" dirty="0">
                    <a:cs typeface="Calibri" panose="020F0502020204030204"/>
                  </a:rPr>
                  <a:t>DOA amplitude non précis, mais apporte nouvelle information pour discriminer position angle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cs typeface="Calibri" panose="020F0502020204030204"/>
                  </a:rPr>
                  <a:t>Utiliser le </a:t>
                </a:r>
                <a:r>
                  <a:rPr lang="fr-FR" b="1" dirty="0">
                    <a:cs typeface="Calibri" panose="020F0502020204030204"/>
                  </a:rPr>
                  <a:t>décalage temporel </a:t>
                </a:r>
                <a:r>
                  <a:rPr lang="fr-FR" dirty="0">
                    <a:cs typeface="Calibri" panose="020F0502020204030204"/>
                  </a:rPr>
                  <a:t>du signal entre chaque antenne</a:t>
                </a:r>
              </a:p>
              <a:p>
                <a:pPr marL="742950" lvl="1" indent="-285750">
                  <a:buFont typeface="Courier New" panose="02070309020205020404" pitchFamily="49" charset="0"/>
                  <a:buChar char="o"/>
                </a:pPr>
                <a:r>
                  <a:rPr lang="fr-FR" sz="1600" dirty="0">
                    <a:cs typeface="Calibri" panose="020F0502020204030204"/>
                  </a:rPr>
                  <a:t>Permet de connaître n*360 à appliquer</a:t>
                </a: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3" y="2086776"/>
                <a:ext cx="7315417" cy="4370427"/>
              </a:xfrm>
              <a:prstGeom prst="rect">
                <a:avLst/>
              </a:prstGeom>
              <a:blipFill rotWithShape="0">
                <a:blip r:embed="rId5"/>
                <a:stretch>
                  <a:fillRect l="-667" t="-697" r="-333" b="-8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433" y="4904595"/>
            <a:ext cx="3152418" cy="11241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7850" y="5559351"/>
            <a:ext cx="474757" cy="4694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0005" y="2806555"/>
            <a:ext cx="4263262" cy="91167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3267" y="3122326"/>
            <a:ext cx="579135" cy="5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037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Perspective SODA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3" y="2086776"/>
            <a:ext cx="871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Perspectives SODA : Ajout 4</a:t>
            </a:r>
            <a:r>
              <a:rPr lang="fr-FR" b="1" baseline="30000" dirty="0">
                <a:cs typeface="Calibri" panose="020F0502020204030204"/>
              </a:rPr>
              <a:t>ème</a:t>
            </a:r>
            <a:r>
              <a:rPr lang="fr-FR" b="1" dirty="0">
                <a:cs typeface="Calibri" panose="020F0502020204030204"/>
              </a:rPr>
              <a:t> antenne</a:t>
            </a:r>
          </a:p>
          <a:p>
            <a:r>
              <a:rPr lang="fr-FR" dirty="0">
                <a:cs typeface="Calibri" panose="020F0502020204030204"/>
              </a:rPr>
              <a:t>Avec d2=115mm ; d1=1,25*d2=143,75mm ; on a [1-6 GHz] non ambigu.</a:t>
            </a:r>
          </a:p>
          <a:p>
            <a:r>
              <a:rPr lang="fr-FR" dirty="0">
                <a:cs typeface="Calibri" panose="020F0502020204030204"/>
              </a:rPr>
              <a:t>Idée : ajout 4</a:t>
            </a:r>
            <a:r>
              <a:rPr lang="fr-FR" baseline="30000" dirty="0">
                <a:cs typeface="Calibri" panose="020F0502020204030204"/>
              </a:rPr>
              <a:t>ème</a:t>
            </a:r>
            <a:r>
              <a:rPr lang="fr-FR" dirty="0">
                <a:cs typeface="Calibri" panose="020F0502020204030204"/>
              </a:rPr>
              <a:t> pour avoir distance SODA permettant de faire homothétie [6,66 ; 40 GHz]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86814" y="2989007"/>
                <a:ext cx="318565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cs typeface="Calibri" panose="020F0502020204030204"/>
                  </a:rPr>
                  <a:t>Valeur d1 et d2 selon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𝐺𝐻𝑧</m:t>
                        </m:r>
                      </m:sub>
                    </m:sSub>
                  </m:oMath>
                </a14:m>
                <a:r>
                  <a:rPr lang="fr-FR" dirty="0">
                    <a:cs typeface="Calibri" panose="020F0502020204030204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𝐺𝐻𝑧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r-FR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=2,875∗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𝐺𝐻𝑧</m:t>
                          </m:r>
                        </m:sub>
                      </m:sSub>
                    </m:oMath>
                  </m:oMathPara>
                </a14:m>
                <a:endParaRPr lang="fr-FR" dirty="0">
                  <a:cs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=2,3∗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𝐺𝐻𝑧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4" y="2989007"/>
                <a:ext cx="3185651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1724" t="-2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6415549" y="2989006"/>
                <a:ext cx="486814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cs typeface="Calibri" panose="020F0502020204030204"/>
                  </a:rPr>
                  <a:t>Via homothétie pour être non ambigu à 40 GHz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𝐺𝐻𝑧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7,5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r-FR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=2,875∗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𝐺𝐻𝑧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=21,5625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r-FR" dirty="0">
                  <a:cs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=2,3∗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𝐺𝐻𝑧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=17,25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549" y="2989006"/>
                <a:ext cx="4868147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001" t="-2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avec flèche 7"/>
          <p:cNvCxnSpPr/>
          <p:nvPr/>
        </p:nvCxnSpPr>
        <p:spPr>
          <a:xfrm>
            <a:off x="3844413" y="3569110"/>
            <a:ext cx="163215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86814" y="4532671"/>
                <a:ext cx="660727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sym typeface="Wingdings" panose="05000000000000000000" pitchFamily="2" charset="2"/>
                  </a:rPr>
                  <a:t>Problème : impossible à faire si garde d1 et d2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+100=215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fr-FR" dirty="0">
                  <a:sym typeface="Wingdings" panose="05000000000000000000" pitchFamily="2" charset="2"/>
                </a:endParaRPr>
              </a:p>
              <a:p>
                <a:r>
                  <a:rPr lang="fr-FR" dirty="0"/>
                  <a:t>On veut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2∗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21,5625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fr-FR" b="0" dirty="0">
                  <a:ea typeface="Cambria Math" panose="02040503050406030204" pitchFamily="18" charset="0"/>
                </a:endParaRPr>
              </a:p>
              <a:p>
                <a:r>
                  <a:rPr lang="fr-FR" dirty="0">
                    <a:ea typeface="Cambria Math" panose="02040503050406030204" pitchFamily="18" charset="0"/>
                  </a:rPr>
                  <a:t>Donc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265,9375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fr-FR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è"/>
                </a:pPr>
                <a:r>
                  <a:rPr lang="fr-FR" b="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Comment avoir 17,25mm ensuite 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b="1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Ajout 5</a:t>
                </a:r>
                <a:r>
                  <a:rPr lang="fr-FR" b="1" baseline="30000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ème</a:t>
                </a:r>
                <a:r>
                  <a:rPr lang="fr-FR" b="1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</a:t>
                </a:r>
                <a:r>
                  <a:rPr lang="fr-FR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 </a:t>
                </a:r>
                <a:r>
                  <a:rPr lang="fr-FR" dirty="0" err="1">
                    <a:ea typeface="Cambria Math" panose="02040503050406030204" pitchFamily="18" charset="0"/>
                    <a:sym typeface="Wingdings" panose="05000000000000000000" pitchFamily="2" charset="2"/>
                  </a:rPr>
                  <a:t>pb</a:t>
                </a:r>
                <a:r>
                  <a:rPr lang="fr-FR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 compacité + récepteur RF…</a:t>
                </a:r>
              </a:p>
              <a:p>
                <a:r>
                  <a:rPr lang="fr-FR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Peut limiter compacité en disposant les antennes </a:t>
                </a:r>
                <a:r>
                  <a:rPr lang="fr-FR" b="1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non linéairement</a:t>
                </a:r>
                <a:r>
                  <a:rPr lang="fr-FR" dirty="0">
                    <a:ea typeface="Cambria Math" panose="02040503050406030204" pitchFamily="18" charset="0"/>
                    <a:sym typeface="Wingdings" panose="05000000000000000000" pitchFamily="2" charset="2"/>
                  </a:rPr>
                  <a:t>.</a:t>
                </a: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4" y="4532671"/>
                <a:ext cx="6607276" cy="2031325"/>
              </a:xfrm>
              <a:prstGeom prst="rect">
                <a:avLst/>
              </a:prstGeom>
              <a:blipFill rotWithShape="0">
                <a:blip r:embed="rId7"/>
                <a:stretch>
                  <a:fillRect l="-830" t="-1802" b="-39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2144" y="1007203"/>
            <a:ext cx="4263262" cy="91167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78454" y="1346249"/>
            <a:ext cx="579135" cy="57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726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Perspective SODA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3" y="2086776"/>
            <a:ext cx="7866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Perspectives SODA : Ajout 4</a:t>
            </a:r>
            <a:r>
              <a:rPr lang="fr-FR" b="1" baseline="30000" dirty="0">
                <a:cs typeface="Calibri" panose="020F0502020204030204"/>
              </a:rPr>
              <a:t>ème</a:t>
            </a:r>
            <a:r>
              <a:rPr lang="fr-FR" b="1" dirty="0">
                <a:cs typeface="Calibri" panose="020F0502020204030204"/>
              </a:rPr>
              <a:t> antenne</a:t>
            </a:r>
          </a:p>
          <a:p>
            <a:r>
              <a:rPr lang="fr-FR" dirty="0">
                <a:cs typeface="Calibri" panose="020F0502020204030204"/>
              </a:rPr>
              <a:t>Avec d2=115mm ; d1=1,25*d2=143,75mm ; on a [1-6 GHz] non ambigu.</a:t>
            </a:r>
          </a:p>
          <a:p>
            <a:r>
              <a:rPr lang="fr-FR" dirty="0">
                <a:cs typeface="Calibri" panose="020F0502020204030204"/>
              </a:rPr>
              <a:t>2</a:t>
            </a:r>
            <a:r>
              <a:rPr lang="fr-FR" baseline="30000" dirty="0">
                <a:cs typeface="Calibri" panose="020F0502020204030204"/>
              </a:rPr>
              <a:t>ème</a:t>
            </a:r>
            <a:r>
              <a:rPr lang="fr-FR" dirty="0">
                <a:cs typeface="Calibri" panose="020F0502020204030204"/>
              </a:rPr>
              <a:t> Idée : utiliser base d1-d2 pour faire homothétie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86814" y="2989007"/>
                <a:ext cx="318565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cs typeface="Calibri" panose="020F0502020204030204"/>
                  </a:rPr>
                  <a:t>Valeur d1 et d2 selon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𝐺𝐻𝑧</m:t>
                        </m:r>
                      </m:sub>
                    </m:sSub>
                  </m:oMath>
                </a14:m>
                <a:r>
                  <a:rPr lang="fr-FR" dirty="0">
                    <a:cs typeface="Calibri" panose="020F0502020204030204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𝐺𝐻𝑧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=50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r-FR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=2,875∗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𝐺𝐻𝑧</m:t>
                          </m:r>
                        </m:sub>
                      </m:sSub>
                    </m:oMath>
                  </m:oMathPara>
                </a14:m>
                <a:endParaRPr lang="fr-FR" dirty="0">
                  <a:cs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=2,3∗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𝐺𝐻𝑧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28,75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4" y="2989007"/>
                <a:ext cx="3185651" cy="1477328"/>
              </a:xfrm>
              <a:prstGeom prst="rect">
                <a:avLst/>
              </a:prstGeom>
              <a:blipFill rotWithShape="0">
                <a:blip r:embed="rId5"/>
                <a:stretch>
                  <a:fillRect l="-1724" t="-20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2144" y="1007203"/>
            <a:ext cx="4263262" cy="91167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8454" y="1346249"/>
            <a:ext cx="579135" cy="5726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6415549" y="2989006"/>
                <a:ext cx="486814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cs typeface="Calibri" panose="020F0502020204030204"/>
                  </a:rPr>
                  <a:t>On a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=28,75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fr-FR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2,3∗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sub>
                      </m:sSub>
                    </m:oMath>
                  </m:oMathPara>
                </a14:m>
                <a:endParaRPr lang="fr-FR" dirty="0">
                  <a:cs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1,25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28,75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=35,9375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=2,875∗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?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  <a:p>
                <a:r>
                  <a:rPr lang="fr-FR" dirty="0">
                    <a:sym typeface="Wingdings" panose="05000000000000000000" pitchFamily="2" charset="2"/>
                  </a:rPr>
                  <a:t> Correspond 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𝐺𝐻𝑧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549" y="2989006"/>
                <a:ext cx="4868147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1001" t="-2538" b="-7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 droit avec flèche 19"/>
          <p:cNvCxnSpPr/>
          <p:nvPr/>
        </p:nvCxnSpPr>
        <p:spPr>
          <a:xfrm>
            <a:off x="3844413" y="3569110"/>
            <a:ext cx="163215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86814" y="4847303"/>
                <a:ext cx="56633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/>
                  <a:t>Pour avoir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=35,9375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fr-FR" dirty="0"/>
                  <a:t>, il faut 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+100=2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222,8125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fr-FR" dirty="0"/>
                  <a:t> 	(ok mais couplage)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94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6875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4" y="4847303"/>
                <a:ext cx="5663380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969" t="-2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7086987" y="5262801"/>
            <a:ext cx="478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théorie permet d’avoir la bande [4 ; 24 GHz]</a:t>
            </a:r>
          </a:p>
        </p:txBody>
      </p:sp>
    </p:spTree>
    <p:extLst>
      <p:ext uri="{BB962C8B-B14F-4D97-AF65-F5344CB8AC3E}">
        <p14:creationId xmlns:p14="http://schemas.microsoft.com/office/powerpoint/2010/main" val="2326800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Perspective SODA hybride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98536" y="2055867"/>
                <a:ext cx="6699586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cs typeface="Calibri" panose="020F0502020204030204"/>
                  </a:rPr>
                  <a:t>Perspectives SODA hybride : ajout 4</a:t>
                </a:r>
                <a:r>
                  <a:rPr lang="fr-FR" b="1" baseline="30000" dirty="0">
                    <a:cs typeface="Calibri" panose="020F0502020204030204"/>
                  </a:rPr>
                  <a:t>ème</a:t>
                </a:r>
                <a:r>
                  <a:rPr lang="fr-FR" b="1" dirty="0">
                    <a:cs typeface="Calibri" panose="020F0502020204030204"/>
                  </a:rPr>
                  <a:t> antenne</a:t>
                </a:r>
              </a:p>
              <a:p>
                <a:r>
                  <a:rPr lang="fr-FR" dirty="0">
                    <a:cs typeface="Calibri" panose="020F0502020204030204"/>
                  </a:rPr>
                  <a:t>Rajout d’une 4</a:t>
                </a:r>
                <a:r>
                  <a:rPr lang="fr-FR" baseline="30000" dirty="0">
                    <a:cs typeface="Calibri" panose="020F0502020204030204"/>
                  </a:rPr>
                  <a:t>ème</a:t>
                </a:r>
                <a:r>
                  <a:rPr lang="fr-FR" dirty="0">
                    <a:cs typeface="Calibri" panose="020F0502020204030204"/>
                  </a:rPr>
                  <a:t> antenne afin d’avoir un signal peu précis mais non ambigu </a:t>
                </a:r>
                <a:r>
                  <a:rPr lang="fr-FR" dirty="0">
                    <a:cs typeface="Calibri" panose="020F0502020204030204"/>
                    <a:sym typeface="Wingdings" panose="05000000000000000000" pitchFamily="2" charset="2"/>
                  </a:rPr>
                  <a:t> permet d’avoir ≈ position phase dans matrice corrélation.</a:t>
                </a:r>
              </a:p>
              <a:p>
                <a:endParaRPr lang="fr-FR" dirty="0">
                  <a:cs typeface="Calibri" panose="020F0502020204030204"/>
                  <a:sym typeface="Wingdings" panose="05000000000000000000" pitchFamily="2" charset="2"/>
                </a:endParaRPr>
              </a:p>
              <a:p>
                <a:r>
                  <a:rPr lang="fr-FR" dirty="0">
                    <a:cs typeface="Calibri" panose="020F0502020204030204"/>
                    <a:sym typeface="Wingdings" panose="05000000000000000000" pitchFamily="2" charset="2"/>
                  </a:rPr>
                  <a:t>Permet d’avoir la position de l’angle d’arrivé avec certaine erreur </a:t>
                </a:r>
                <a:r>
                  <a:rPr lang="fr-FR" dirty="0" err="1">
                    <a:cs typeface="Calibri" panose="020F0502020204030204"/>
                    <a:sym typeface="Wingdings" panose="05000000000000000000" pitchFamily="2" charset="2"/>
                  </a:rPr>
                  <a:t>précison</a:t>
                </a:r>
                <a:r>
                  <a:rPr lang="fr-FR" dirty="0">
                    <a:cs typeface="Calibri" panose="020F0502020204030204"/>
                    <a:sym typeface="Wingdings" panose="05000000000000000000" pitchFamily="2" charset="2"/>
                  </a:rPr>
                  <a:t> (ex : +/- 6°), puis on applique SODA hybride  devient précis &amp; non ambigu.</a:t>
                </a:r>
              </a:p>
              <a:p>
                <a:pPr marL="285750" indent="-285750">
                  <a:buFont typeface="Wingdings" panose="05000000000000000000" pitchFamily="2" charset="2"/>
                  <a:buChar char="è"/>
                </a:pPr>
                <a:endParaRPr lang="fr-FR" dirty="0">
                  <a:cs typeface="Calibri" panose="020F0502020204030204"/>
                  <a:sym typeface="Wingdings" panose="05000000000000000000" pitchFamily="2" charset="2"/>
                </a:endParaRPr>
              </a:p>
              <a:p>
                <a:r>
                  <a:rPr lang="fr-FR" b="1" dirty="0">
                    <a:cs typeface="Calibri" panose="020F0502020204030204"/>
                  </a:rPr>
                  <a:t>Problème</a:t>
                </a:r>
                <a:r>
                  <a:rPr lang="fr-FR" dirty="0">
                    <a:cs typeface="Calibri" panose="020F0502020204030204"/>
                  </a:rPr>
                  <a:t> : si l’erreur de précision est trop élevée, on peut se tromper de n*360 à appliquer </a:t>
                </a:r>
              </a:p>
              <a:p>
                <a:r>
                  <a:rPr lang="fr-FR" dirty="0">
                    <a:cs typeface="Calibri" panose="020F0502020204030204"/>
                  </a:rPr>
                  <a:t>Exemple : Erreur de +- 6°, </a:t>
                </a:r>
                <a:r>
                  <a:rPr lang="fr-FR" dirty="0">
                    <a:solidFill>
                      <a:srgbClr val="00B050"/>
                    </a:solidFill>
                    <a:cs typeface="Calibri" panose="020F0502020204030204"/>
                  </a:rPr>
                  <a:t>angle </a:t>
                </a:r>
                <a:r>
                  <a:rPr lang="el-GR" dirty="0">
                    <a:solidFill>
                      <a:srgbClr val="00B050"/>
                    </a:solidFill>
                    <a:cs typeface="Calibri" panose="020F0502020204030204"/>
                  </a:rPr>
                  <a:t>θ</a:t>
                </a:r>
                <a:r>
                  <a:rPr lang="fr-FR" dirty="0">
                    <a:solidFill>
                      <a:srgbClr val="00B050"/>
                    </a:solidFill>
                    <a:cs typeface="Calibri" panose="020F0502020204030204"/>
                  </a:rPr>
                  <a:t>=35° </a:t>
                </a:r>
                <a:r>
                  <a:rPr lang="fr-FR" dirty="0">
                    <a:cs typeface="Calibri" panose="020F0502020204030204"/>
                  </a:rPr>
                  <a:t>(</a:t>
                </a:r>
                <a:r>
                  <a:rPr lang="fr-FR" dirty="0" err="1">
                    <a:cs typeface="Calibri" panose="020F0502020204030204"/>
                  </a:rPr>
                  <a:t>unwrap</a:t>
                </a:r>
                <a:r>
                  <a:rPr lang="fr-FR" dirty="0">
                    <a:cs typeface="Calibri" panose="020F0502020204030204"/>
                  </a:rPr>
                  <a:t> 2*360 pour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cs typeface="Calibri" panose="020F0502020204030204"/>
                  </a:rPr>
                  <a:t>), on a réponse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dirty="0">
                            <a:solidFill>
                              <a:srgbClr val="FF0000"/>
                            </a:solidFill>
                          </a:rPr>
                          <m:t>θ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𝑒𝑠𝑡𝑖𝑚</m:t>
                        </m:r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</m:sub>
                    </m:sSub>
                  </m:oMath>
                </a14:m>
                <a:r>
                  <a:rPr lang="fr-FR" dirty="0">
                    <a:cs typeface="Calibri" panose="020F0502020204030204"/>
                  </a:rPr>
                  <a:t> </a:t>
                </a:r>
                <a:r>
                  <a:rPr lang="fr-FR" dirty="0">
                    <a:solidFill>
                      <a:srgbClr val="FF0000"/>
                    </a:solidFill>
                    <a:cs typeface="Calibri" panose="020F0502020204030204"/>
                  </a:rPr>
                  <a:t>= 30° </a:t>
                </a:r>
                <a:r>
                  <a:rPr lang="fr-FR" dirty="0">
                    <a:cs typeface="Calibri" panose="020F0502020204030204"/>
                  </a:rPr>
                  <a:t>(</a:t>
                </a:r>
                <a:r>
                  <a:rPr lang="fr-FR" dirty="0" err="1">
                    <a:cs typeface="Calibri" panose="020F0502020204030204"/>
                  </a:rPr>
                  <a:t>unwrap</a:t>
                </a:r>
                <a:r>
                  <a:rPr lang="fr-FR" dirty="0">
                    <a:cs typeface="Calibri" panose="020F0502020204030204"/>
                  </a:rPr>
                  <a:t> 1*360 pour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>
                    <a:cs typeface="Calibri" panose="020F0502020204030204"/>
                  </a:rPr>
                  <a:t>) </a:t>
                </a:r>
                <a:r>
                  <a:rPr lang="fr-FR" dirty="0">
                    <a:cs typeface="Calibri" panose="020F0502020204030204"/>
                    <a:sym typeface="Wingdings" panose="05000000000000000000" pitchFamily="2" charset="2"/>
                  </a:rPr>
                  <a:t> réponse non correcte.</a:t>
                </a:r>
                <a:endParaRPr lang="fr-FR" dirty="0">
                  <a:cs typeface="Calibri" panose="020F0502020204030204"/>
                </a:endParaRPr>
              </a:p>
              <a:p>
                <a:endParaRPr lang="fr-FR" dirty="0"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36" y="2055867"/>
                <a:ext cx="6699586" cy="3970318"/>
              </a:xfrm>
              <a:prstGeom prst="rect">
                <a:avLst/>
              </a:prstGeom>
              <a:blipFill rotWithShape="0">
                <a:blip r:embed="rId5"/>
                <a:stretch>
                  <a:fillRect l="-728" t="-767" r="-14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8454" y="1346249"/>
            <a:ext cx="579135" cy="57262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7"/>
          <a:srcRect r="31896"/>
          <a:stretch/>
        </p:blipFill>
        <p:spPr>
          <a:xfrm>
            <a:off x="7825108" y="1144193"/>
            <a:ext cx="2903466" cy="91167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7"/>
          <a:srcRect l="78787"/>
          <a:stretch/>
        </p:blipFill>
        <p:spPr>
          <a:xfrm>
            <a:off x="10659933" y="1144193"/>
            <a:ext cx="904354" cy="91167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3070" y="2857355"/>
            <a:ext cx="742950" cy="60960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0927" y="4393454"/>
            <a:ext cx="752475" cy="628650"/>
          </a:xfrm>
          <a:prstGeom prst="rect">
            <a:avLst/>
          </a:prstGeom>
        </p:spPr>
      </p:pic>
      <p:sp>
        <p:nvSpPr>
          <p:cNvPr id="29" name="Flèche courbée vers la gauche 28"/>
          <p:cNvSpPr/>
          <p:nvPr/>
        </p:nvSpPr>
        <p:spPr>
          <a:xfrm>
            <a:off x="10614627" y="3217220"/>
            <a:ext cx="371224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11006790" y="3575418"/>
                <a:ext cx="13275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:+</a:t>
                </a:r>
                <a:r>
                  <a:rPr lang="fr-FR" dirty="0">
                    <a:solidFill>
                      <a:srgbClr val="FF0000"/>
                    </a:solidFill>
                  </a:rPr>
                  <a:t>2</a:t>
                </a:r>
                <a:r>
                  <a:rPr lang="fr-FR" dirty="0"/>
                  <a:t>*360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:+</a:t>
                </a:r>
                <a:r>
                  <a:rPr lang="fr-FR" dirty="0">
                    <a:solidFill>
                      <a:srgbClr val="FF0000"/>
                    </a:solidFill>
                  </a:rPr>
                  <a:t>1</a:t>
                </a:r>
                <a:r>
                  <a:rPr lang="fr-FR" dirty="0"/>
                  <a:t>*360</a:t>
                </a:r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6790" y="3575418"/>
                <a:ext cx="1327583" cy="646331"/>
              </a:xfrm>
              <a:prstGeom prst="rect">
                <a:avLst/>
              </a:prstGeom>
              <a:blipFill rotWithShape="0">
                <a:blip r:embed="rId10"/>
                <a:stretch>
                  <a:fillRect l="-1382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Ellipse 30"/>
          <p:cNvSpPr/>
          <p:nvPr/>
        </p:nvSpPr>
        <p:spPr>
          <a:xfrm>
            <a:off x="9721108" y="3052840"/>
            <a:ext cx="955527" cy="423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9765149" y="4621377"/>
            <a:ext cx="955527" cy="423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9888408" y="3763859"/>
            <a:ext cx="771525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35°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8406" y="2860433"/>
            <a:ext cx="752475" cy="619125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7804118" y="3794162"/>
            <a:ext cx="771525" cy="370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30°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7150" y="4393454"/>
            <a:ext cx="733425" cy="628650"/>
          </a:xfrm>
          <a:prstGeom prst="rect">
            <a:avLst/>
          </a:prstGeom>
        </p:spPr>
      </p:pic>
      <p:sp>
        <p:nvSpPr>
          <p:cNvPr id="23" name="Flèche courbée vers la gauche 22"/>
          <p:cNvSpPr/>
          <p:nvPr/>
        </p:nvSpPr>
        <p:spPr>
          <a:xfrm>
            <a:off x="8511188" y="3236141"/>
            <a:ext cx="371224" cy="1524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>
            <a:off x="7617669" y="3071761"/>
            <a:ext cx="955527" cy="423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7661710" y="4640298"/>
            <a:ext cx="955527" cy="4239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10104545" y="2221992"/>
            <a:ext cx="0" cy="45681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0198871" y="2253273"/>
                <a:ext cx="711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rgbClr val="00B050"/>
                              </a:solidFill>
                            </a:rPr>
                            <m:t>θ</m:t>
                          </m:r>
                        </m:e>
                        <m:sub>
                          <m:r>
                            <a:rPr lang="fr-FR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871" y="2253273"/>
                <a:ext cx="711681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Connecteur droit avec flèche 37"/>
          <p:cNvCxnSpPr/>
          <p:nvPr/>
        </p:nvCxnSpPr>
        <p:spPr>
          <a:xfrm>
            <a:off x="8167070" y="2244659"/>
            <a:ext cx="0" cy="4568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8261396" y="2275940"/>
                <a:ext cx="711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rgbClr val="FF0000"/>
                              </a:solidFill>
                            </a:rPr>
                            <m:t>θ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𝑒𝑠𝑡𝑖𝑚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396" y="2275940"/>
                <a:ext cx="711681" cy="369332"/>
              </a:xfrm>
              <a:prstGeom prst="rect">
                <a:avLst/>
              </a:prstGeom>
              <a:blipFill rotWithShape="0">
                <a:blip r:embed="rId14"/>
                <a:stretch>
                  <a:fillRect r="-162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8491521" y="3588612"/>
                <a:ext cx="13275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:+</a:t>
                </a:r>
                <a:r>
                  <a:rPr lang="fr-FR" dirty="0">
                    <a:solidFill>
                      <a:srgbClr val="FF0000"/>
                    </a:solidFill>
                  </a:rPr>
                  <a:t>1</a:t>
                </a:r>
                <a:r>
                  <a:rPr lang="fr-FR" dirty="0"/>
                  <a:t>*360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ψ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  <a:cs typeface="Calibri" panose="020F0502020204030204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dirty="0"/>
                  <a:t>:+</a:t>
                </a:r>
                <a:r>
                  <a:rPr lang="fr-FR" dirty="0">
                    <a:solidFill>
                      <a:srgbClr val="FF0000"/>
                    </a:solidFill>
                  </a:rPr>
                  <a:t>1</a:t>
                </a:r>
                <a:r>
                  <a:rPr lang="fr-FR" dirty="0"/>
                  <a:t>*360</a:t>
                </a: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521" y="3588612"/>
                <a:ext cx="1327583" cy="646331"/>
              </a:xfrm>
              <a:prstGeom prst="rect">
                <a:avLst/>
              </a:prstGeom>
              <a:blipFill rotWithShape="0">
                <a:blip r:embed="rId15"/>
                <a:stretch>
                  <a:fillRect l="-1376" t="-5660" b="-1415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429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Perspective SODA hybride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Perspectives SODA hybride : comparaison d’amplitude</a:t>
            </a:r>
          </a:p>
          <a:p>
            <a:r>
              <a:rPr lang="fr-FR" dirty="0">
                <a:cs typeface="Calibri" panose="020F0502020204030204"/>
              </a:rPr>
              <a:t>Associer l’interférométrie de phase avec comparaison d’amplitude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 nécessite de tourner antennes.</a:t>
            </a:r>
          </a:p>
          <a:p>
            <a:endParaRPr lang="fr-FR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Apporte information supplémentaire sur angle d’arrivée</a:t>
            </a:r>
          </a:p>
          <a:p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Comparaison amplitude : peu précis, dépend nombre antenne et ouverture </a:t>
            </a:r>
            <a:r>
              <a:rPr lang="fr-FR" dirty="0" err="1">
                <a:cs typeface="Calibri" panose="020F0502020204030204"/>
                <a:sym typeface="Wingdings" panose="05000000000000000000" pitchFamily="2" charset="2"/>
              </a:rPr>
              <a:t>diag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.</a:t>
            </a:r>
          </a:p>
          <a:p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Sur </a:t>
            </a:r>
            <a:r>
              <a:rPr lang="fr-FR" dirty="0" err="1">
                <a:cs typeface="Calibri" panose="020F0502020204030204"/>
                <a:sym typeface="Wingdings" panose="05000000000000000000" pitchFamily="2" charset="2"/>
              </a:rPr>
              <a:t>interféro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 phase : en théorie moins précis, plus sensible au bruit</a:t>
            </a:r>
          </a:p>
          <a:p>
            <a:endParaRPr lang="fr-FR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Permet d’avoir la position de l’angle d’arrivé avec certaine erreur </a:t>
            </a:r>
            <a:r>
              <a:rPr lang="fr-FR" dirty="0" err="1">
                <a:cs typeface="Calibri" panose="020F0502020204030204"/>
                <a:sym typeface="Wingdings" panose="05000000000000000000" pitchFamily="2" charset="2"/>
              </a:rPr>
              <a:t>précison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 (ex : +/- 6°), puis on applique SODA hybride  devient précis &amp; non ambigu.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b="1" dirty="0">
                <a:cs typeface="Calibri" panose="020F0502020204030204"/>
              </a:rPr>
              <a:t>Problème</a:t>
            </a:r>
            <a:r>
              <a:rPr lang="fr-FR" dirty="0">
                <a:cs typeface="Calibri" panose="020F0502020204030204"/>
              </a:rPr>
              <a:t> : si l’erreur de précision est trop élevée, on peut se tromper de n*360 à appliquer 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8454" y="1346249"/>
            <a:ext cx="579135" cy="572628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6021" y="828585"/>
            <a:ext cx="3249385" cy="1158758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>
          <a:blip r:embed="rId7"/>
          <a:stretch>
            <a:fillRect/>
          </a:stretch>
        </p:blipFill>
        <p:spPr>
          <a:xfrm>
            <a:off x="9214264" y="2264977"/>
            <a:ext cx="2543937" cy="344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69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Perspective SODA hybride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8944" y="2086776"/>
                <a:ext cx="6499340" cy="336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cs typeface="Calibri" panose="020F0502020204030204"/>
                  </a:rPr>
                  <a:t>Perspectives SODA hybride : décalage temporel</a:t>
                </a:r>
              </a:p>
              <a:p>
                <a:r>
                  <a:rPr lang="fr-FR" dirty="0">
                    <a:cs typeface="Calibri" panose="020F0502020204030204"/>
                  </a:rPr>
                  <a:t>Si un signal arrive d’un côté ou de l’autre du réseau, il y aura un décalage temporel entre chaque antenne lié à la distance entre chaque base.</a:t>
                </a:r>
              </a:p>
              <a:p>
                <a:r>
                  <a:rPr lang="fr-FR" dirty="0">
                    <a:cs typeface="Calibri" panose="020F0502020204030204"/>
                  </a:rPr>
                  <a:t>d1 = 143,75mm ; d2 = 115mm</a:t>
                </a:r>
              </a:p>
              <a:p>
                <a:endParaRPr lang="fr-FR" dirty="0">
                  <a:cs typeface="Calibri" panose="020F0502020204030204"/>
                </a:endParaRPr>
              </a:p>
              <a:p>
                <a:r>
                  <a:rPr lang="fr-FR" dirty="0">
                    <a:cs typeface="Calibri" panose="020F0502020204030204"/>
                  </a:rPr>
                  <a:t>Exemple : signal </a:t>
                </a:r>
                <a:r>
                  <a:rPr lang="el-GR" dirty="0">
                    <a:cs typeface="Calibri" panose="020F0502020204030204"/>
                  </a:rPr>
                  <a:t>φ</a:t>
                </a:r>
                <a:r>
                  <a:rPr lang="fr-FR" dirty="0">
                    <a:cs typeface="Calibri" panose="020F0502020204030204"/>
                  </a:rPr>
                  <a:t>=0°, </a:t>
                </a:r>
                <a:r>
                  <a:rPr lang="el-GR" dirty="0">
                    <a:cs typeface="Calibri" panose="020F0502020204030204"/>
                  </a:rPr>
                  <a:t>θ</a:t>
                </a:r>
                <a:r>
                  <a:rPr lang="fr-FR" dirty="0">
                    <a:cs typeface="Calibri" panose="020F0502020204030204"/>
                  </a:rPr>
                  <a:t>=23° on a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𝑡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21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𝑐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fr-FR" b="0" i="0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sin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θ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)=0,149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𝑛𝑠</m:t>
                      </m:r>
                    </m:oMath>
                  </m:oMathPara>
                </a14:m>
                <a:endParaRPr lang="fr-FR" b="0" i="1" dirty="0">
                  <a:latin typeface="Cambria Math" panose="02040503050406030204" pitchFamily="18" charset="0"/>
                  <a:cs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cs typeface="Calibri" panose="020F0502020204030204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𝑡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2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3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cs typeface="Calibri" panose="020F0502020204030204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cs typeface="Calibri" panose="020F0502020204030204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cs typeface="Calibri" panose="020F0502020204030204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cs typeface="Calibri" panose="020F0502020204030204"/>
                            </a:rPr>
                            <m:t>𝑐</m:t>
                          </m:r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cs typeface="Calibri" panose="020F0502020204030204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fr-FR">
                          <a:latin typeface="Cambria Math" panose="02040503050406030204" pitchFamily="18" charset="0"/>
                          <a:cs typeface="Calibri" panose="020F0502020204030204"/>
                        </a:rPr>
                        <m:t>sin</m:t>
                      </m:r>
                      <m:r>
                        <a:rPr lang="fr-FR" i="1">
                          <a:latin typeface="Cambria Math" panose="02040503050406030204" pitchFamily="18" charset="0"/>
                          <a:cs typeface="Calibri" panose="020F0502020204030204"/>
                        </a:rPr>
                        <m:t>⁡(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cs typeface="Calibri" panose="020F0502020204030204"/>
                        </a:rPr>
                        <m:t>θ</m:t>
                      </m:r>
                      <m:r>
                        <a:rPr lang="fr-FR" i="1">
                          <a:latin typeface="Cambria Math" panose="02040503050406030204" pitchFamily="18" charset="0"/>
                          <a:cs typeface="Calibri" panose="020F0502020204030204"/>
                        </a:rPr>
                        <m:t>)=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0,337</m:t>
                      </m:r>
                      <m:r>
                        <a:rPr lang="fr-FR" i="1">
                          <a:latin typeface="Cambria Math" panose="02040503050406030204" pitchFamily="18" charset="0"/>
                          <a:cs typeface="Calibri" panose="020F0502020204030204"/>
                        </a:rPr>
                        <m:t>𝑛𝑠</m:t>
                      </m:r>
                    </m:oMath>
                  </m:oMathPara>
                </a14:m>
                <a:endParaRPr lang="fr-FR" i="1" dirty="0">
                  <a:latin typeface="Cambria Math" panose="02040503050406030204" pitchFamily="18" charset="0"/>
                  <a:cs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cs typeface="Calibri" panose="020F0502020204030204"/>
                        </a:rPr>
                        <m:t> </m:t>
                      </m:r>
                    </m:oMath>
                  </m:oMathPara>
                </a14:m>
                <a:endParaRPr lang="fr-FR" dirty="0"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4" y="2086776"/>
                <a:ext cx="6499340" cy="3360279"/>
              </a:xfrm>
              <a:prstGeom prst="rect">
                <a:avLst/>
              </a:prstGeom>
              <a:blipFill rotWithShape="0">
                <a:blip r:embed="rId5"/>
                <a:stretch>
                  <a:fillRect l="-750" t="-9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1599" y="2730321"/>
            <a:ext cx="4057886" cy="1331280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10283039" y="1550933"/>
            <a:ext cx="749808" cy="10021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 rot="18441313">
                <a:off x="10099092" y="1712960"/>
                <a:ext cx="711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tx1"/>
                              </a:solidFill>
                            </a:rPr>
                            <m:t>θ</m:t>
                          </m:r>
                        </m:e>
                        <m:sub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41313">
                <a:off x="10099092" y="1712960"/>
                <a:ext cx="711681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avec flèche 21"/>
          <p:cNvCxnSpPr/>
          <p:nvPr/>
        </p:nvCxnSpPr>
        <p:spPr>
          <a:xfrm flipV="1">
            <a:off x="7366715" y="3938582"/>
            <a:ext cx="1571249" cy="1415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8937964" y="3938582"/>
            <a:ext cx="1259428" cy="146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966090" y="3561656"/>
            <a:ext cx="5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473657" y="3561656"/>
            <a:ext cx="4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493201" y="2982258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937964" y="2973441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197392" y="2973441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8"/>
          <a:srcRect r="9853"/>
          <a:stretch/>
        </p:blipFill>
        <p:spPr>
          <a:xfrm>
            <a:off x="8333289" y="5494762"/>
            <a:ext cx="1548574" cy="7634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81493" y="5742690"/>
            <a:ext cx="193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élévation = 0° :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481494" y="4296770"/>
            <a:ext cx="193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 élévation ≠ 0° :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9"/>
          <a:srcRect l="1874" t="16901" r="4132" b="3652"/>
          <a:stretch/>
        </p:blipFill>
        <p:spPr>
          <a:xfrm>
            <a:off x="6510834" y="4734072"/>
            <a:ext cx="5643716" cy="627080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90823" y="3233777"/>
            <a:ext cx="813134" cy="80399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932" y="55533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Principe de </a:t>
            </a:r>
            <a:r>
              <a:rPr lang="fr-FR" b="1" dirty="0">
                <a:cs typeface="Calibri" panose="020F0502020204030204"/>
                <a:sym typeface="Wingdings" panose="05000000000000000000" pitchFamily="2" charset="2"/>
              </a:rPr>
              <a:t>TDOA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. Problème : nécessite précision temporelle très élevée (10ps) pour avoir bonne précision d’angle d’arrivé. </a:t>
            </a:r>
            <a:endParaRPr lang="fr-FR" dirty="0">
              <a:cs typeface="Calibri" panose="020F0502020204030204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1"/>
          <a:srcRect r="6068"/>
          <a:stretch/>
        </p:blipFill>
        <p:spPr>
          <a:xfrm>
            <a:off x="45932" y="6117916"/>
            <a:ext cx="1732068" cy="68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9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6" y="2063262"/>
            <a:ext cx="76038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Rayonnement </a:t>
            </a:r>
            <a:r>
              <a:rPr lang="fr-FR" sz="1900" dirty="0"/>
              <a:t>(Azimut) : Quelques disparités en bas de bande mais diagramme reste stable. Ouverture large.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90598" y="289172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GHz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968964" y="29154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GHz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435064" y="29154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GHz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99" y="3284768"/>
            <a:ext cx="3499260" cy="352077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2242" y="3271765"/>
            <a:ext cx="3611265" cy="354677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6592" y="3284768"/>
            <a:ext cx="3598814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061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Perspective SODA hybride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Perspectives SODA hybride : décalage temporel</a:t>
            </a:r>
          </a:p>
          <a:p>
            <a:r>
              <a:rPr lang="fr-FR" dirty="0">
                <a:cs typeface="Calibri" panose="020F0502020204030204"/>
              </a:rPr>
              <a:t>Si un signal arrive d’un côté ou de l’autre du réseau, il y aura un décalage temporel entre chaque antenne lié à la distance entre chaque base.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924" y="1900835"/>
            <a:ext cx="4057886" cy="1331280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10648364" y="721447"/>
            <a:ext cx="749808" cy="10021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 rot="18441313">
                <a:off x="10464417" y="883474"/>
                <a:ext cx="7116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dirty="0">
                              <a:solidFill>
                                <a:schemeClr val="tx1"/>
                              </a:solidFill>
                            </a:rPr>
                            <m:t>θ</m:t>
                          </m:r>
                        </m:e>
                        <m:sub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é</m:t>
                          </m:r>
                          <m:r>
                            <a:rPr lang="fr-FR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𝑒𝑙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441313">
                <a:off x="10464417" y="883474"/>
                <a:ext cx="711681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avec flèche 21"/>
          <p:cNvCxnSpPr/>
          <p:nvPr/>
        </p:nvCxnSpPr>
        <p:spPr>
          <a:xfrm flipV="1">
            <a:off x="7732040" y="3109096"/>
            <a:ext cx="1571249" cy="14153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9303289" y="3109096"/>
            <a:ext cx="1259428" cy="146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8331415" y="2732170"/>
            <a:ext cx="56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838982" y="2732170"/>
            <a:ext cx="46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858526" y="2152772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9303289" y="2143955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562717" y="2143955"/>
            <a:ext cx="39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48944" y="3632074"/>
            <a:ext cx="6377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cs typeface="Calibri" panose="020F0502020204030204"/>
              </a:rPr>
              <a:t>Avec décalage temporel : décalage du front d’onde sur chaque antenne 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 on connaît la fréquence (donc période) et le délai temporel donc peut retrouver combien de fois la période a été « réinitialisée ».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Peut trouver </a:t>
            </a:r>
            <a:r>
              <a:rPr lang="fr-FR" b="1" dirty="0">
                <a:cs typeface="Calibri" panose="020F0502020204030204"/>
                <a:sym typeface="Wingdings" panose="05000000000000000000" pitchFamily="2" charset="2"/>
              </a:rPr>
              <a:t>n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*360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fr-FR" dirty="0">
              <a:cs typeface="Calibri" panose="020F0502020204030204"/>
              <a:sym typeface="Wingdings" panose="05000000000000000000" pitchFamily="2" charset="2"/>
            </a:endParaRPr>
          </a:p>
          <a:p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Par rapport à TDOA : nécessite moins de précision pour trouver n (dépend de la fréquence max)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48" y="2404291"/>
            <a:ext cx="813134" cy="803998"/>
          </a:xfrm>
          <a:prstGeom prst="rect">
            <a:avLst/>
          </a:prstGeom>
        </p:spPr>
      </p:pic>
      <p:pic>
        <p:nvPicPr>
          <p:cNvPr id="1026" name="Picture 2" descr="Le spectre de la Terr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/>
          <a:stretch/>
        </p:blipFill>
        <p:spPr bwMode="auto">
          <a:xfrm>
            <a:off x="7138561" y="3357265"/>
            <a:ext cx="2164728" cy="117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Le spectre de la Terr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b="15522"/>
          <a:stretch/>
        </p:blipFill>
        <p:spPr bwMode="auto">
          <a:xfrm>
            <a:off x="7872934" y="4544256"/>
            <a:ext cx="2074303" cy="95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Le spectre de la Terre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b="16646"/>
          <a:stretch/>
        </p:blipFill>
        <p:spPr bwMode="auto">
          <a:xfrm>
            <a:off x="8859425" y="5674548"/>
            <a:ext cx="2074303" cy="94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necteur droit 33"/>
          <p:cNvCxnSpPr/>
          <p:nvPr/>
        </p:nvCxnSpPr>
        <p:spPr>
          <a:xfrm>
            <a:off x="7228713" y="5212433"/>
            <a:ext cx="73437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7228713" y="6336406"/>
            <a:ext cx="1681372" cy="722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7228713" y="3830391"/>
            <a:ext cx="0" cy="2857793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7963086" y="3830391"/>
            <a:ext cx="0" cy="2857793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8910085" y="3830391"/>
            <a:ext cx="0" cy="2857793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7309616" y="4829355"/>
            <a:ext cx="608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N=1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8154033" y="5983143"/>
            <a:ext cx="608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N=2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319710" y="3855851"/>
            <a:ext cx="84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Ant</a:t>
            </a:r>
            <a:r>
              <a:rPr lang="fr-FR" sz="1600" dirty="0"/>
              <a:t> 2 :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6359457" y="4940125"/>
            <a:ext cx="84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Ant</a:t>
            </a:r>
            <a:r>
              <a:rPr lang="fr-FR" sz="1600" dirty="0"/>
              <a:t> 1 :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374683" y="6111397"/>
            <a:ext cx="84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Ant</a:t>
            </a:r>
            <a:r>
              <a:rPr lang="fr-FR" sz="1600" dirty="0"/>
              <a:t> 3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152400" y="5983143"/>
                <a:ext cx="363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𝐺𝐻𝑧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fr-FR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𝐺𝐻𝑧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983143"/>
                <a:ext cx="3632200" cy="646331"/>
              </a:xfrm>
              <a:prstGeom prst="rect">
                <a:avLst/>
              </a:prstGeom>
              <a:blipFill rotWithShape="0">
                <a:blip r:embed="rId9"/>
                <a:stretch>
                  <a:fillRect b="-65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8188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Perspective SODA hybride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136857" y="2091821"/>
            <a:ext cx="6499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Perspectives SODA hybride : décalage temporel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206500" y="2946400"/>
            <a:ext cx="356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Décalage temporel </a:t>
            </a:r>
            <a:r>
              <a:rPr lang="fr-FR" dirty="0"/>
              <a:t>(TDOA)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8095433" y="2946400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Interférométrie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36857" y="3429000"/>
            <a:ext cx="46383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+ Nécessite que 2 antennes pour toutes les fréquences</a:t>
            </a:r>
            <a:br>
              <a:rPr lang="fr-FR" dirty="0"/>
            </a:br>
            <a:r>
              <a:rPr lang="fr-FR" dirty="0"/>
              <a:t>+ Indépendant du </a:t>
            </a:r>
            <a:r>
              <a:rPr lang="fr-FR" dirty="0" err="1"/>
              <a:t>waveform</a:t>
            </a:r>
            <a:r>
              <a:rPr lang="fr-FR" dirty="0"/>
              <a:t> signal (marche pour bande étroite et large bande)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Système RF nécessite résolution temporelle très précise (</a:t>
            </a:r>
            <a:r>
              <a:rPr lang="fr-FR" dirty="0" err="1"/>
              <a:t>qq</a:t>
            </a:r>
            <a:r>
              <a:rPr lang="fr-FR" dirty="0"/>
              <a:t> picosecondes) pour avoir bonne précision angle arrivé </a:t>
            </a:r>
            <a:r>
              <a:rPr lang="fr-FR" dirty="0">
                <a:sym typeface="Wingdings" panose="05000000000000000000" pitchFamily="2" charset="2"/>
              </a:rPr>
              <a:t> coûteux</a:t>
            </a:r>
            <a:r>
              <a:rPr lang="fr-FR" dirty="0"/>
              <a:t> </a:t>
            </a:r>
          </a:p>
          <a:p>
            <a:pPr marL="285750" indent="-285750">
              <a:buFontTx/>
              <a:buChar char="-"/>
            </a:pPr>
            <a:r>
              <a:rPr lang="fr-FR" dirty="0"/>
              <a:t>Ne marche si plusieurs signaux arrivent en même temps</a:t>
            </a:r>
          </a:p>
          <a:p>
            <a:pPr marL="285750" indent="-285750">
              <a:buFontTx/>
              <a:buChar char="-"/>
            </a:pPr>
            <a:r>
              <a:rPr lang="fr-FR" dirty="0"/>
              <a:t>Moins efficace pour signaux continus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994857" y="3429000"/>
            <a:ext cx="46383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+ Très bonne précision avec système RF peu couteux en temps et puissance de calcul</a:t>
            </a:r>
          </a:p>
          <a:p>
            <a:r>
              <a:rPr lang="fr-FR" dirty="0"/>
              <a:t>+ Capable d’estimer AOA de plusieurs signaux arrivant en même temps (de différentes </a:t>
            </a:r>
            <a:r>
              <a:rPr lang="fr-FR" dirty="0" err="1"/>
              <a:t>frq</a:t>
            </a:r>
            <a:r>
              <a:rPr lang="fr-FR" dirty="0"/>
              <a:t>)</a:t>
            </a:r>
          </a:p>
          <a:p>
            <a:br>
              <a:rPr lang="fr-FR" dirty="0"/>
            </a:br>
            <a:r>
              <a:rPr lang="fr-FR" dirty="0"/>
              <a:t>Marche pour signaux bande étroite, mais possibilité via post-</a:t>
            </a:r>
            <a:r>
              <a:rPr lang="fr-FR" dirty="0" err="1"/>
              <a:t>processing</a:t>
            </a:r>
            <a:r>
              <a:rPr lang="fr-FR" dirty="0"/>
              <a:t> de marcher pour large bande (LPI)</a:t>
            </a:r>
          </a:p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/>
              <a:t>Ambiguïtés à partir d’une certaine fréquence </a:t>
            </a:r>
            <a:r>
              <a:rPr lang="fr-FR" dirty="0">
                <a:sym typeface="Wingdings" panose="05000000000000000000" pitchFamily="2" charset="2"/>
              </a:rPr>
              <a:t> nécessite de faire plusieurs sous-bandes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1960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Données mesure antennes 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SODA)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 en condition réelle </a:t>
            </a:r>
          </a:p>
          <a:p>
            <a:pPr marL="1714500" lvl="3" indent="-342900">
              <a:buFont typeface="+mj-lt"/>
              <a:buAutoNum type="alpha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Homothétie 40 GHz – 6 GHz</a:t>
            </a:r>
          </a:p>
          <a:p>
            <a:pPr marL="1714500" lvl="3" indent="-342900">
              <a:buFont typeface="+mj-lt"/>
              <a:buAutoNum type="alpha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Problème cas réel</a:t>
            </a:r>
          </a:p>
          <a:p>
            <a:pPr marL="1257300" lvl="2" indent="-3429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Solutions potentielles</a:t>
            </a:r>
          </a:p>
          <a:p>
            <a:pPr marL="800100" lvl="1" indent="-3429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Lentilles</a:t>
            </a:r>
          </a:p>
          <a:p>
            <a:pPr marL="457200" indent="-457200">
              <a:buAutoNum type="romanUcPeriod"/>
            </a:pP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96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Lentilles divergentes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4" y="2086776"/>
            <a:ext cx="6499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Lentilles : </a:t>
            </a:r>
            <a:r>
              <a:rPr lang="fr-FR" dirty="0">
                <a:cs typeface="Calibri" panose="020F0502020204030204"/>
              </a:rPr>
              <a:t>Trouver lentille capable d’élargir le diagramme de rayonnement.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fr-FR" b="1" dirty="0">
                <a:cs typeface="Calibri" panose="020F0502020204030204"/>
                <a:sym typeface="Wingdings" panose="05000000000000000000" pitchFamily="2" charset="2"/>
              </a:rPr>
              <a:t>Lentilles divergentes</a:t>
            </a:r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 </a:t>
            </a:r>
          </a:p>
          <a:p>
            <a:r>
              <a:rPr lang="fr-FR" dirty="0">
                <a:cs typeface="Calibri" panose="020F0502020204030204"/>
                <a:sym typeface="Wingdings" panose="05000000000000000000" pitchFamily="2" charset="2"/>
              </a:rPr>
              <a:t>On envoi une onde plane à partir du point focal, puis onde diverge  possible d’avoir onde plane proche antenne ?</a:t>
            </a:r>
            <a:endParaRPr lang="fr-FR" dirty="0">
              <a:cs typeface="Calibri" panose="020F0502020204030204"/>
            </a:endParaRPr>
          </a:p>
        </p:txBody>
      </p:sp>
      <p:pic>
        <p:nvPicPr>
          <p:cNvPr id="16" name="Image 15"/>
          <p:cNvPicPr/>
          <p:nvPr/>
        </p:nvPicPr>
        <p:blipFill rotWithShape="1">
          <a:blip r:embed="rId5"/>
          <a:srcRect b="19838"/>
          <a:stretch/>
        </p:blipFill>
        <p:spPr>
          <a:xfrm>
            <a:off x="9631217" y="1866282"/>
            <a:ext cx="2482826" cy="161910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510935" y="2377717"/>
            <a:ext cx="212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Lentille </a:t>
            </a:r>
            <a:r>
              <a:rPr lang="fr-FR" dirty="0" err="1"/>
              <a:t>bi-concave</a:t>
            </a:r>
            <a:r>
              <a:rPr lang="fr-FR" dirty="0"/>
              <a:t> :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5246" y="3953814"/>
            <a:ext cx="2996754" cy="280444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575060" y="5356038"/>
            <a:ext cx="212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Lentille concave :</a:t>
            </a:r>
          </a:p>
        </p:txBody>
      </p:sp>
    </p:spTree>
    <p:extLst>
      <p:ext uri="{BB962C8B-B14F-4D97-AF65-F5344CB8AC3E}">
        <p14:creationId xmlns:p14="http://schemas.microsoft.com/office/powerpoint/2010/main" val="28722940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Réflecteur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SODA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 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SODA)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ondulée</a:t>
            </a:r>
          </a:p>
          <a:p>
            <a:pPr marL="457200" indent="-457200">
              <a:buAutoNum type="romanUcPeriod"/>
            </a:pPr>
            <a:r>
              <a:rPr lang="fr-FR" sz="2200" dirty="0">
                <a:cs typeface="Calibri" panose="020F0502020204030204"/>
              </a:rPr>
              <a:t>Conclusion 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572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Conclusion et perspectives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EE9B26-9EF5-4E4E-9C1F-E53F7F8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2165419"/>
            <a:ext cx="10168128" cy="458707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fr-FR" sz="2200" dirty="0">
                <a:cs typeface="Calibri" panose="020F0502020204030204"/>
              </a:rPr>
              <a:t>Conclusion</a:t>
            </a:r>
          </a:p>
          <a:p>
            <a:pPr lvl="1"/>
            <a:r>
              <a:rPr lang="fr-FR" sz="1800" dirty="0">
                <a:cs typeface="Calibri" panose="020F0502020204030204"/>
              </a:rPr>
              <a:t>Offset délai de phase sûrement lié à placement système dans base mesure </a:t>
            </a:r>
            <a:r>
              <a:rPr lang="fr-FR" sz="1800" dirty="0" err="1">
                <a:cs typeface="Calibri" panose="020F0502020204030204"/>
              </a:rPr>
              <a:t>Starlab</a:t>
            </a:r>
            <a:r>
              <a:rPr lang="fr-FR" sz="1800" dirty="0">
                <a:cs typeface="Calibri" panose="020F0502020204030204"/>
              </a:rPr>
              <a:t>.</a:t>
            </a:r>
          </a:p>
          <a:p>
            <a:pPr lvl="1"/>
            <a:r>
              <a:rPr lang="fr-FR" sz="1800" dirty="0">
                <a:cs typeface="Calibri" panose="020F0502020204030204"/>
              </a:rPr>
              <a:t>Difficultés à avoir ouverture large en élévation (= azimut polar V) avec 2 panneaux </a:t>
            </a:r>
            <a:r>
              <a:rPr lang="fr-FR" sz="1800" dirty="0">
                <a:cs typeface="Calibri" panose="020F0502020204030204"/>
                <a:sym typeface="Wingdings" panose="05000000000000000000" pitchFamily="2" charset="2"/>
              </a:rPr>
              <a:t> lentille ou </a:t>
            </a:r>
            <a:r>
              <a:rPr lang="fr-FR" sz="1800" dirty="0" err="1">
                <a:cs typeface="Calibri" panose="020F0502020204030204"/>
                <a:sym typeface="Wingdings" panose="05000000000000000000" pitchFamily="2" charset="2"/>
              </a:rPr>
              <a:t>métamatériau</a:t>
            </a:r>
            <a:r>
              <a:rPr lang="fr-FR" sz="1800" dirty="0">
                <a:cs typeface="Calibri" panose="020F0502020204030204"/>
                <a:sym typeface="Wingdings" panose="05000000000000000000" pitchFamily="2" charset="2"/>
              </a:rPr>
              <a:t> pour changer la phase ?</a:t>
            </a:r>
          </a:p>
          <a:p>
            <a:pPr lvl="1"/>
            <a:r>
              <a:rPr lang="fr-FR" sz="1800" dirty="0">
                <a:cs typeface="Calibri" panose="020F0502020204030204"/>
                <a:sym typeface="Wingdings" panose="05000000000000000000" pitchFamily="2" charset="2"/>
              </a:rPr>
              <a:t>SODA : Très bonne précision en haut de bande sans être ambigu !</a:t>
            </a:r>
            <a:endParaRPr lang="fr-FR" sz="1800" dirty="0">
              <a:cs typeface="Calibri" panose="020F0502020204030204"/>
            </a:endParaRPr>
          </a:p>
          <a:p>
            <a:pPr lvl="1"/>
            <a:r>
              <a:rPr lang="fr-FR" sz="1800" dirty="0">
                <a:cs typeface="Calibri" panose="020F0502020204030204"/>
              </a:rPr>
              <a:t>La précision devra être améliorée via l’interférométrie corrélative &amp; corréler les réponses des panneaux pour discriminer les angles pour des larges ouvertures (≈180°)</a:t>
            </a:r>
            <a:endParaRPr lang="fr-FR" sz="16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r-FR" sz="2200" dirty="0">
                <a:cs typeface="Calibri" panose="020F0502020204030204"/>
              </a:rPr>
              <a:t>Perspectives</a:t>
            </a:r>
          </a:p>
          <a:p>
            <a:pPr lvl="1"/>
            <a:r>
              <a:rPr lang="fr-FR" sz="1800" dirty="0">
                <a:cs typeface="Calibri" panose="020F0502020204030204"/>
              </a:rPr>
              <a:t>SODA : </a:t>
            </a:r>
          </a:p>
          <a:p>
            <a:pPr lvl="2"/>
            <a:r>
              <a:rPr lang="fr-FR" sz="1700" dirty="0">
                <a:cs typeface="Calibri" panose="020F0502020204030204"/>
              </a:rPr>
              <a:t>Optimiser les valeurs choisies pour travailler sur [1-40 GHz] avec 1 seul réseau. </a:t>
            </a:r>
          </a:p>
          <a:p>
            <a:pPr lvl="2"/>
            <a:r>
              <a:rPr lang="fr-FR" sz="1700" dirty="0">
                <a:cs typeface="Calibri" panose="020F0502020204030204"/>
              </a:rPr>
              <a:t>Trouver des distances permettant d’améliorer la précision en bas de bande (1 GHz).</a:t>
            </a:r>
          </a:p>
          <a:p>
            <a:pPr lvl="1"/>
            <a:r>
              <a:rPr lang="fr-FR" sz="1800" dirty="0">
                <a:cs typeface="Calibri" panose="020F0502020204030204"/>
              </a:rPr>
              <a:t>Faire la </a:t>
            </a:r>
            <a:r>
              <a:rPr lang="fr-FR" sz="1800" dirty="0" err="1">
                <a:cs typeface="Calibri" panose="020F0502020204030204"/>
              </a:rPr>
              <a:t>gonio</a:t>
            </a:r>
            <a:r>
              <a:rPr lang="fr-FR" sz="1800" dirty="0">
                <a:cs typeface="Calibri" panose="020F0502020204030204"/>
              </a:rPr>
              <a:t> avec tous les panneaux (+ double polar…)</a:t>
            </a:r>
          </a:p>
          <a:p>
            <a:pPr lvl="1"/>
            <a:r>
              <a:rPr lang="fr-FR" sz="1800" dirty="0">
                <a:cs typeface="Calibri" panose="020F0502020204030204"/>
              </a:rPr>
              <a:t>Réaliser l’antenne ondulée directement en mesure.</a:t>
            </a:r>
          </a:p>
          <a:p>
            <a:pPr lvl="1"/>
            <a:r>
              <a:rPr lang="fr-FR" sz="1800" dirty="0">
                <a:cs typeface="Calibri" panose="020F0502020204030204"/>
              </a:rPr>
              <a:t>Possible création de 2 brevets/</a:t>
            </a:r>
            <a:r>
              <a:rPr lang="fr-FR" sz="1800" dirty="0" err="1">
                <a:cs typeface="Calibri" panose="020F0502020204030204"/>
              </a:rPr>
              <a:t>publis</a:t>
            </a:r>
            <a:r>
              <a:rPr lang="fr-FR" sz="1800" dirty="0">
                <a:cs typeface="Calibri" panose="020F0502020204030204"/>
              </a:rPr>
              <a:t> pour l’antenne AVA ondulée et l’antenne AVA en réseau.</a:t>
            </a:r>
          </a:p>
          <a:p>
            <a:pPr lvl="1"/>
            <a:r>
              <a:rPr lang="fr-FR" sz="1800" dirty="0">
                <a:cs typeface="Calibri" panose="020F0502020204030204"/>
              </a:rPr>
              <a:t>Performances vis-à-vis des 3 métriques</a:t>
            </a:r>
            <a:br>
              <a:rPr lang="fr-FR" sz="1800" dirty="0">
                <a:cs typeface="Calibri" panose="020F0502020204030204"/>
              </a:rPr>
            </a:br>
            <a:endParaRPr lang="fr-FR" sz="1800" dirty="0">
              <a:cs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89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Annexes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124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Perspective SODA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48943" y="2086776"/>
            <a:ext cx="786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Perspectives SODA : </a:t>
            </a:r>
          </a:p>
          <a:p>
            <a:r>
              <a:rPr lang="fr-FR" dirty="0">
                <a:cs typeface="Calibri" panose="020F0502020204030204"/>
              </a:rPr>
              <a:t>Avec d2=115mm ; d1=1,25*d2=143,75mm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86814" y="2989007"/>
                <a:ext cx="3982063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fr-FR" dirty="0">
                    <a:cs typeface="Calibri" panose="020F0502020204030204"/>
                  </a:rPr>
                  <a:t>Possibilité avec 3 antennes : </a:t>
                </a:r>
                <a:br>
                  <a:rPr lang="fr-FR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143,75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r-FR" dirty="0">
                  <a:cs typeface="Calibri" panose="020F0502020204030204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115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28,75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86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2∗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57,5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r-FR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fr-FR" dirty="0">
                    <a:ea typeface="Cambria Math" panose="02040503050406030204" pitchFamily="18" charset="0"/>
                  </a:rPr>
                  <a:t> (quel effet ?)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14" y="2989007"/>
                <a:ext cx="3982063" cy="2862322"/>
              </a:xfrm>
              <a:prstGeom prst="rect">
                <a:avLst/>
              </a:prstGeom>
              <a:blipFill rotWithShape="0">
                <a:blip r:embed="rId5"/>
                <a:stretch>
                  <a:fillRect l="-1378" t="-106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7236542" y="2920181"/>
            <a:ext cx="3903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Problème : en additionnant plusieurs fois les bases, on additionne les variances des antennes 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b="1" dirty="0">
                <a:sym typeface="Wingdings" panose="05000000000000000000" pitchFamily="2" charset="2"/>
              </a:rPr>
              <a:t>baisse précision théorique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2256421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Bibliographie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EE9B26-9EF5-4E4E-9C1F-E53F7F8C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871" y="2237528"/>
            <a:ext cx="10958882" cy="39969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sz="1400" dirty="0"/>
              <a:t>[1] J. Liu, C. Xu, H. </a:t>
            </a:r>
            <a:r>
              <a:rPr lang="fr-FR" sz="1400" dirty="0" err="1"/>
              <a:t>Yu</a:t>
            </a:r>
            <a:r>
              <a:rPr lang="fr-FR" sz="1400" dirty="0"/>
              <a:t>, et J. Su, « Design of a </a:t>
            </a:r>
            <a:r>
              <a:rPr lang="fr-FR" sz="1400" dirty="0" err="1"/>
              <a:t>miniaturized</a:t>
            </a:r>
            <a:r>
              <a:rPr lang="fr-FR" sz="1400" dirty="0"/>
              <a:t> </a:t>
            </a:r>
            <a:r>
              <a:rPr lang="fr-FR" sz="1400" dirty="0" err="1"/>
              <a:t>ultrawideband</a:t>
            </a:r>
            <a:r>
              <a:rPr lang="fr-FR" sz="1400" dirty="0"/>
              <a:t> and </a:t>
            </a:r>
            <a:r>
              <a:rPr lang="fr-FR" sz="1400" dirty="0" err="1"/>
              <a:t>low</a:t>
            </a:r>
            <a:r>
              <a:rPr lang="fr-FR" sz="1400" dirty="0"/>
              <a:t> </a:t>
            </a:r>
            <a:r>
              <a:rPr lang="fr-FR" sz="1400" dirty="0" err="1"/>
              <a:t>scattering</a:t>
            </a:r>
            <a:r>
              <a:rPr lang="fr-FR" sz="1400" dirty="0"/>
              <a:t> antipodal </a:t>
            </a:r>
            <a:r>
              <a:rPr lang="fr-FR" sz="1400" dirty="0" err="1"/>
              <a:t>vivaldi</a:t>
            </a:r>
            <a:r>
              <a:rPr lang="fr-FR" sz="1400" dirty="0"/>
              <a:t> </a:t>
            </a:r>
            <a:r>
              <a:rPr lang="fr-FR" sz="1400" dirty="0" err="1"/>
              <a:t>antenna</a:t>
            </a:r>
            <a:r>
              <a:rPr lang="fr-FR" sz="1400" dirty="0"/>
              <a:t> </a:t>
            </a:r>
            <a:r>
              <a:rPr lang="fr-FR" sz="1400" dirty="0" err="1"/>
              <a:t>array</a:t>
            </a:r>
            <a:r>
              <a:rPr lang="fr-FR" sz="1400" dirty="0"/>
              <a:t> », </a:t>
            </a:r>
            <a:r>
              <a:rPr lang="fr-FR" sz="1400" i="1" dirty="0" err="1"/>
              <a:t>Sci</a:t>
            </a:r>
            <a:r>
              <a:rPr lang="fr-FR" sz="1400" i="1" dirty="0"/>
              <a:t> </a:t>
            </a:r>
            <a:r>
              <a:rPr lang="fr-FR" sz="1400" i="1" dirty="0" err="1"/>
              <a:t>Rep</a:t>
            </a:r>
            <a:r>
              <a:rPr lang="fr-FR" sz="1400" dirty="0"/>
              <a:t>, vol. 11, n</a:t>
            </a:r>
            <a:r>
              <a:rPr lang="fr-FR" sz="1400" baseline="30000" dirty="0"/>
              <a:t>o</a:t>
            </a:r>
            <a:r>
              <a:rPr lang="fr-FR" sz="1400" dirty="0"/>
              <a:t> 1, p. 12499, déc. 2021, </a:t>
            </a:r>
            <a:r>
              <a:rPr lang="fr-FR" sz="1400" dirty="0" err="1"/>
              <a:t>doi</a:t>
            </a:r>
            <a:r>
              <a:rPr lang="fr-FR" sz="1400" dirty="0"/>
              <a:t>: </a:t>
            </a:r>
            <a:r>
              <a:rPr lang="fr-FR" sz="1400" u="sng" dirty="0">
                <a:hlinkClick r:id="rId2"/>
              </a:rPr>
              <a:t>10.1038/s41598-021-92051-z</a:t>
            </a:r>
            <a:r>
              <a:rPr lang="fr-FR" sz="1400" dirty="0"/>
              <a:t>.</a:t>
            </a:r>
          </a:p>
          <a:p>
            <a:pPr marL="0" indent="0">
              <a:buNone/>
            </a:pPr>
            <a:r>
              <a:rPr lang="fr-FR" sz="1400" dirty="0"/>
              <a:t>[2] A. </a:t>
            </a:r>
            <a:r>
              <a:rPr lang="fr-FR" sz="1400" dirty="0" err="1"/>
              <a:t>Gorai</a:t>
            </a:r>
            <a:r>
              <a:rPr lang="fr-FR" sz="1400" dirty="0"/>
              <a:t>, A. </a:t>
            </a:r>
            <a:r>
              <a:rPr lang="fr-FR" sz="1400" dirty="0" err="1"/>
              <a:t>Karmakar</a:t>
            </a:r>
            <a:r>
              <a:rPr lang="fr-FR" sz="1400" dirty="0"/>
              <a:t>, M. Pal, et R. </a:t>
            </a:r>
            <a:r>
              <a:rPr lang="fr-FR" sz="1400" dirty="0" err="1"/>
              <a:t>Ghatak</a:t>
            </a:r>
            <a:r>
              <a:rPr lang="fr-FR" sz="1400" dirty="0"/>
              <a:t>, « A super </a:t>
            </a:r>
            <a:r>
              <a:rPr lang="fr-FR" sz="1400" dirty="0" err="1"/>
              <a:t>wideband</a:t>
            </a:r>
            <a:r>
              <a:rPr lang="fr-FR" sz="1400" dirty="0"/>
              <a:t> </a:t>
            </a:r>
            <a:r>
              <a:rPr lang="fr-FR" sz="1400" dirty="0" err="1"/>
              <a:t>Chebyshev</a:t>
            </a:r>
            <a:r>
              <a:rPr lang="fr-FR" sz="1400" dirty="0"/>
              <a:t> </a:t>
            </a:r>
            <a:r>
              <a:rPr lang="fr-FR" sz="1400" dirty="0" err="1"/>
              <a:t>tapered</a:t>
            </a:r>
            <a:r>
              <a:rPr lang="fr-FR" sz="1400" dirty="0"/>
              <a:t> antipodal Vivaldi </a:t>
            </a:r>
            <a:r>
              <a:rPr lang="fr-FR" sz="1400" dirty="0" err="1"/>
              <a:t>antenna</a:t>
            </a:r>
            <a:r>
              <a:rPr lang="fr-FR" sz="1400" dirty="0"/>
              <a:t> », </a:t>
            </a:r>
            <a:r>
              <a:rPr lang="fr-FR" sz="1400" i="1" dirty="0"/>
              <a:t>AEU - International Journal of </a:t>
            </a:r>
            <a:r>
              <a:rPr lang="fr-FR" sz="1400" i="1" dirty="0" err="1"/>
              <a:t>Electronics</a:t>
            </a:r>
            <a:r>
              <a:rPr lang="fr-FR" sz="1400" i="1" dirty="0"/>
              <a:t> and Communications</a:t>
            </a:r>
            <a:r>
              <a:rPr lang="fr-FR" sz="1400" dirty="0"/>
              <a:t>, vol. 69, n</a:t>
            </a:r>
            <a:r>
              <a:rPr lang="fr-FR" sz="1400" baseline="30000" dirty="0"/>
              <a:t>o</a:t>
            </a:r>
            <a:r>
              <a:rPr lang="fr-FR" sz="1400" dirty="0"/>
              <a:t> 9, p. 1328‑1333, sept. 2015, </a:t>
            </a:r>
            <a:r>
              <a:rPr lang="fr-FR" sz="1400" dirty="0" err="1"/>
              <a:t>doi</a:t>
            </a:r>
            <a:r>
              <a:rPr lang="fr-FR" sz="1400" dirty="0"/>
              <a:t>: </a:t>
            </a:r>
            <a:r>
              <a:rPr lang="fr-FR" sz="1400" u="sng" dirty="0">
                <a:hlinkClick r:id="rId3"/>
              </a:rPr>
              <a:t>10.1016/j.aeue.2015.05.017</a:t>
            </a:r>
            <a:r>
              <a:rPr lang="fr-FR" sz="1400" dirty="0"/>
              <a:t>.</a:t>
            </a:r>
          </a:p>
          <a:p>
            <a:pPr marL="0" indent="0">
              <a:buNone/>
            </a:pPr>
            <a:r>
              <a:rPr lang="fr-FR" sz="1400" dirty="0"/>
              <a:t>[3] P. Ly, « </a:t>
            </a:r>
            <a:r>
              <a:rPr lang="fr-FR" sz="1400" dirty="0" err="1"/>
              <a:t>Fast</a:t>
            </a:r>
            <a:r>
              <a:rPr lang="fr-FR" sz="1400" dirty="0"/>
              <a:t> and </a:t>
            </a:r>
            <a:r>
              <a:rPr lang="fr-FR" sz="1400" dirty="0" err="1"/>
              <a:t>Unambiguous</a:t>
            </a:r>
            <a:r>
              <a:rPr lang="fr-FR" sz="1400" dirty="0"/>
              <a:t> Direction </a:t>
            </a:r>
            <a:r>
              <a:rPr lang="fr-FR" sz="1400" dirty="0" err="1"/>
              <a:t>Finding</a:t>
            </a:r>
            <a:r>
              <a:rPr lang="fr-FR" sz="1400" dirty="0"/>
              <a:t> for Digital Radar </a:t>
            </a:r>
            <a:r>
              <a:rPr lang="fr-FR" sz="1400" dirty="0" err="1"/>
              <a:t>Intercept</a:t>
            </a:r>
            <a:r>
              <a:rPr lang="fr-FR" sz="1400" dirty="0"/>
              <a:t> </a:t>
            </a:r>
            <a:r>
              <a:rPr lang="fr-FR" sz="1400" dirty="0" err="1"/>
              <a:t>Receivers</a:t>
            </a:r>
            <a:r>
              <a:rPr lang="fr-FR" sz="1400" dirty="0"/>
              <a:t> » </a:t>
            </a:r>
          </a:p>
          <a:p>
            <a:pPr marL="0" indent="0">
              <a:buNone/>
            </a:pPr>
            <a:r>
              <a:rPr lang="fr-FR" sz="1400" dirty="0"/>
              <a:t>[4] P. Ly, « </a:t>
            </a:r>
            <a:r>
              <a:rPr lang="fr-FR" sz="1400" dirty="0" err="1"/>
              <a:t>Fast</a:t>
            </a:r>
            <a:r>
              <a:rPr lang="fr-FR" sz="1400" dirty="0"/>
              <a:t> and </a:t>
            </a:r>
            <a:r>
              <a:rPr lang="fr-FR" sz="1400" dirty="0" err="1"/>
              <a:t>Unambiguous</a:t>
            </a:r>
            <a:r>
              <a:rPr lang="fr-FR" sz="1400" dirty="0"/>
              <a:t> Direction </a:t>
            </a:r>
            <a:r>
              <a:rPr lang="fr-FR" sz="1400" dirty="0" err="1"/>
              <a:t>Finding</a:t>
            </a:r>
            <a:r>
              <a:rPr lang="fr-FR" sz="1400" dirty="0"/>
              <a:t> for Digital Radar </a:t>
            </a:r>
            <a:r>
              <a:rPr lang="fr-FR" sz="1400" dirty="0" err="1"/>
              <a:t>Intercept</a:t>
            </a:r>
            <a:r>
              <a:rPr lang="fr-FR" sz="1400" dirty="0"/>
              <a:t> </a:t>
            </a:r>
            <a:r>
              <a:rPr lang="fr-FR" sz="1400" dirty="0" err="1"/>
              <a:t>Receivers</a:t>
            </a:r>
            <a:r>
              <a:rPr lang="fr-FR" sz="1400" dirty="0"/>
              <a:t> » </a:t>
            </a:r>
          </a:p>
          <a:p>
            <a:pPr marL="0" indent="0">
              <a:buNone/>
            </a:pPr>
            <a:r>
              <a:rPr lang="fr-FR" sz="1400" dirty="0"/>
              <a:t>[5] G. Yang, S. </a:t>
            </a:r>
            <a:r>
              <a:rPr lang="fr-FR" sz="1400" dirty="0" err="1"/>
              <a:t>Ye</a:t>
            </a:r>
            <a:r>
              <a:rPr lang="fr-FR" sz="1400" dirty="0"/>
              <a:t>, F. Zhang, Y. Ji, X. Zhang, et G. Fang, « Dual-</a:t>
            </a:r>
            <a:r>
              <a:rPr lang="fr-FR" sz="1400" dirty="0" err="1"/>
              <a:t>Polarized</a:t>
            </a:r>
            <a:r>
              <a:rPr lang="fr-FR" sz="1400" dirty="0"/>
              <a:t> Dual-</a:t>
            </a:r>
            <a:r>
              <a:rPr lang="fr-FR" sz="1400" dirty="0" err="1"/>
              <a:t>Loop</a:t>
            </a:r>
            <a:r>
              <a:rPr lang="fr-FR" sz="1400" dirty="0"/>
              <a:t> Double-Slot Antipodal </a:t>
            </a:r>
            <a:r>
              <a:rPr lang="fr-FR" sz="1400" dirty="0" err="1"/>
              <a:t>Tapered</a:t>
            </a:r>
            <a:r>
              <a:rPr lang="fr-FR" sz="1400" dirty="0"/>
              <a:t> Slot </a:t>
            </a:r>
            <a:r>
              <a:rPr lang="fr-FR" sz="1400" dirty="0" err="1"/>
              <a:t>Antenna</a:t>
            </a:r>
            <a:r>
              <a:rPr lang="fr-FR" sz="1400" dirty="0"/>
              <a:t> for Ultra-</a:t>
            </a:r>
            <a:r>
              <a:rPr lang="fr-FR" sz="1400" dirty="0" err="1"/>
              <a:t>Wideband</a:t>
            </a:r>
            <a:r>
              <a:rPr lang="fr-FR" sz="1400" dirty="0"/>
              <a:t> Radar Applications », </a:t>
            </a:r>
            <a:r>
              <a:rPr lang="fr-FR" sz="1400" i="1" dirty="0" err="1"/>
              <a:t>Electronics</a:t>
            </a:r>
            <a:r>
              <a:rPr lang="fr-FR" sz="1400" dirty="0"/>
              <a:t>, vol. 10, n</a:t>
            </a:r>
            <a:r>
              <a:rPr lang="fr-FR" sz="1400" baseline="30000" dirty="0"/>
              <a:t>o</a:t>
            </a:r>
            <a:r>
              <a:rPr lang="fr-FR" sz="1400" dirty="0"/>
              <a:t> 12, p. 1377, juin 2021, </a:t>
            </a:r>
            <a:r>
              <a:rPr lang="fr-FR" sz="1400" dirty="0" err="1"/>
              <a:t>doi</a:t>
            </a:r>
            <a:r>
              <a:rPr lang="fr-FR" sz="1400" dirty="0"/>
              <a:t>: </a:t>
            </a:r>
            <a:r>
              <a:rPr lang="fr-FR" sz="1400" dirty="0">
                <a:hlinkClick r:id="rId4"/>
              </a:rPr>
              <a:t>10.3390/electronics10121377</a:t>
            </a:r>
            <a:r>
              <a:rPr lang="fr-FR" sz="1400" dirty="0"/>
              <a:t>.</a:t>
            </a:r>
          </a:p>
          <a:p>
            <a:pPr marL="0" indent="0">
              <a:buNone/>
            </a:pPr>
            <a:r>
              <a:rPr lang="fr-FR" sz="1400" dirty="0"/>
              <a:t>[6] Z. </a:t>
            </a:r>
            <a:r>
              <a:rPr lang="fr-FR" sz="1400" dirty="0" err="1"/>
              <a:t>Hamouda</a:t>
            </a:r>
            <a:r>
              <a:rPr lang="fr-FR" sz="1400" dirty="0"/>
              <a:t>, J. </a:t>
            </a:r>
            <a:r>
              <a:rPr lang="fr-FR" sz="1400" dirty="0" err="1"/>
              <a:t>Wojkiewicz</a:t>
            </a:r>
            <a:r>
              <a:rPr lang="fr-FR" sz="1400" dirty="0"/>
              <a:t>, A. A. </a:t>
            </a:r>
            <a:r>
              <a:rPr lang="fr-FR" sz="1400" dirty="0" err="1"/>
              <a:t>Pud</a:t>
            </a:r>
            <a:r>
              <a:rPr lang="fr-FR" sz="1400" dirty="0"/>
              <a:t>, L. </a:t>
            </a:r>
            <a:r>
              <a:rPr lang="fr-FR" sz="1400" dirty="0" err="1"/>
              <a:t>Kone</a:t>
            </a:r>
            <a:r>
              <a:rPr lang="fr-FR" sz="1400" dirty="0"/>
              <a:t>, S. </a:t>
            </a:r>
            <a:r>
              <a:rPr lang="fr-FR" sz="1400" dirty="0" err="1"/>
              <a:t>Bergheul</a:t>
            </a:r>
            <a:r>
              <a:rPr lang="fr-FR" sz="1400" dirty="0"/>
              <a:t>, et T. </a:t>
            </a:r>
            <a:r>
              <a:rPr lang="fr-FR" sz="1400" dirty="0" err="1"/>
              <a:t>Lasri</a:t>
            </a:r>
            <a:r>
              <a:rPr lang="fr-FR" sz="1400" dirty="0"/>
              <a:t>, « Flexible UWB </a:t>
            </a:r>
            <a:r>
              <a:rPr lang="fr-FR" sz="1400" dirty="0" err="1"/>
              <a:t>organic</a:t>
            </a:r>
            <a:r>
              <a:rPr lang="fr-FR" sz="1400" dirty="0"/>
              <a:t> </a:t>
            </a:r>
            <a:r>
              <a:rPr lang="fr-FR" sz="1400" dirty="0" err="1"/>
              <a:t>antenna</a:t>
            </a:r>
            <a:r>
              <a:rPr lang="fr-FR" sz="1400" dirty="0"/>
              <a:t> for </a:t>
            </a:r>
            <a:r>
              <a:rPr lang="fr-FR" sz="1400" dirty="0" err="1"/>
              <a:t>wearable</a:t>
            </a:r>
            <a:r>
              <a:rPr lang="fr-FR" sz="1400" dirty="0"/>
              <a:t> technologies application », </a:t>
            </a:r>
            <a:r>
              <a:rPr lang="fr-FR" sz="1400" i="1" dirty="0"/>
              <a:t>IET </a:t>
            </a:r>
            <a:r>
              <a:rPr lang="fr-FR" sz="1400" i="1" dirty="0" err="1"/>
              <a:t>Microwaves</a:t>
            </a:r>
            <a:r>
              <a:rPr lang="fr-FR" sz="1400" i="1" dirty="0"/>
              <a:t>, </a:t>
            </a:r>
            <a:r>
              <a:rPr lang="fr-FR" sz="1400" i="1" dirty="0" err="1"/>
              <a:t>Antennas</a:t>
            </a:r>
            <a:r>
              <a:rPr lang="fr-FR" sz="1400" i="1" dirty="0"/>
              <a:t> &amp;</a:t>
            </a:r>
            <a:r>
              <a:rPr lang="fr-FR" sz="1400" i="1" dirty="0" err="1"/>
              <a:t>amp</a:t>
            </a:r>
            <a:r>
              <a:rPr lang="fr-FR" sz="1400" i="1" dirty="0"/>
              <a:t>; Propagation</a:t>
            </a:r>
            <a:r>
              <a:rPr lang="fr-FR" sz="1400" dirty="0"/>
              <a:t>, vol. 12, n</a:t>
            </a:r>
            <a:r>
              <a:rPr lang="fr-FR" sz="1400" baseline="30000" dirty="0"/>
              <a:t>o</a:t>
            </a:r>
            <a:r>
              <a:rPr lang="fr-FR" sz="1400" dirty="0"/>
              <a:t> 2, p. 160‑166, févr. 2018, </a:t>
            </a:r>
            <a:r>
              <a:rPr lang="fr-FR" sz="1400" dirty="0" err="1"/>
              <a:t>doi</a:t>
            </a:r>
            <a:r>
              <a:rPr lang="fr-FR" sz="1400" dirty="0"/>
              <a:t>: </a:t>
            </a:r>
            <a:r>
              <a:rPr lang="fr-FR" sz="1400" dirty="0">
                <a:hlinkClick r:id="rId5"/>
              </a:rPr>
              <a:t>10.1049/iet-map.2017.0189</a:t>
            </a:r>
            <a:r>
              <a:rPr lang="fr-FR" sz="1400" dirty="0"/>
              <a:t>.</a:t>
            </a:r>
          </a:p>
          <a:p>
            <a:pPr marL="0" indent="0">
              <a:buNone/>
            </a:pPr>
            <a:r>
              <a:rPr lang="fr-FR" sz="1400" dirty="0"/>
              <a:t>[7] A. </a:t>
            </a:r>
            <a:r>
              <a:rPr lang="fr-FR" sz="1400" dirty="0" err="1"/>
              <a:t>Bellion</a:t>
            </a:r>
            <a:r>
              <a:rPr lang="fr-FR" sz="1400" dirty="0"/>
              <a:t>, C. L. </a:t>
            </a:r>
            <a:r>
              <a:rPr lang="fr-FR" sz="1400" dirty="0" err="1"/>
              <a:t>Meins</a:t>
            </a:r>
            <a:r>
              <a:rPr lang="fr-FR" sz="1400" dirty="0"/>
              <a:t>, A. Julien-</a:t>
            </a:r>
            <a:r>
              <a:rPr lang="fr-FR" sz="1400" dirty="0" err="1"/>
              <a:t>Vergonjanne</a:t>
            </a:r>
            <a:r>
              <a:rPr lang="fr-FR" sz="1400" dirty="0"/>
              <a:t>, T. </a:t>
            </a:r>
            <a:r>
              <a:rPr lang="fr-FR" sz="1400" dirty="0" err="1"/>
              <a:t>Monediere</a:t>
            </a:r>
            <a:r>
              <a:rPr lang="fr-FR" sz="1400" dirty="0"/>
              <a:t>, et A. </a:t>
            </a:r>
            <a:r>
              <a:rPr lang="fr-FR" sz="1400" dirty="0" err="1"/>
              <a:t>Ferreol</a:t>
            </a:r>
            <a:r>
              <a:rPr lang="fr-FR" sz="1400" dirty="0"/>
              <a:t>, « Application de la borne de Cramer-Rao dans le cas de systèmes antennaires complexes de goniométrie », p. 5, 2007.</a:t>
            </a:r>
          </a:p>
          <a:p>
            <a:pPr marL="0" indent="0">
              <a:buNone/>
            </a:pPr>
            <a:endParaRPr lang="fr-FR" sz="1400" b="1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5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30306" y="2063262"/>
            <a:ext cx="8546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/>
              <a:t>Rayonnement </a:t>
            </a:r>
            <a:r>
              <a:rPr lang="fr-FR" sz="1900" dirty="0"/>
              <a:t>(</a:t>
            </a:r>
            <a:r>
              <a:rPr lang="fr-FR" sz="1900" dirty="0" err="1"/>
              <a:t>Elevation</a:t>
            </a:r>
            <a:r>
              <a:rPr lang="fr-FR" sz="1900" dirty="0"/>
              <a:t>) : Peu de disparités.</a:t>
            </a:r>
          </a:p>
          <a:p>
            <a:r>
              <a:rPr lang="fr-FR" sz="1900" dirty="0"/>
              <a:t>En double polar, </a:t>
            </a:r>
            <a:r>
              <a:rPr lang="fr-FR" sz="1900" b="1" dirty="0"/>
              <a:t>élévation devient azimut </a:t>
            </a:r>
            <a:r>
              <a:rPr lang="fr-FR" sz="1900" dirty="0">
                <a:sym typeface="Wingdings" panose="05000000000000000000" pitchFamily="2" charset="2"/>
              </a:rPr>
              <a:t> ouverture réduite en haut de bande.</a:t>
            </a:r>
            <a:endParaRPr lang="fr-FR" sz="1900" dirty="0"/>
          </a:p>
        </p:txBody>
      </p:sp>
      <p:sp>
        <p:nvSpPr>
          <p:cNvPr id="4" name="ZoneTexte 3"/>
          <p:cNvSpPr txBox="1"/>
          <p:nvPr/>
        </p:nvSpPr>
        <p:spPr>
          <a:xfrm>
            <a:off x="1490598" y="289172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GHz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9657567" y="2931136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GHz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617300" y="2934519"/>
            <a:ext cx="175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GHz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19" y="3300468"/>
            <a:ext cx="3454288" cy="35258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0789" y="3261058"/>
            <a:ext cx="3407331" cy="358857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0577" y="3300468"/>
            <a:ext cx="3991423" cy="34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21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D67F5AB-004F-49F8-98F6-0F2341AAD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Sommaire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D4C312-C95E-43D8-84AA-72A222858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8930"/>
            <a:ext cx="10515600" cy="46090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+mj-lt"/>
              <a:buAutoNum type="romanUcPeriod"/>
            </a:pPr>
            <a:r>
              <a:rPr lang="fr-FR" sz="2200" dirty="0">
                <a:ea typeface="+mn-lt"/>
                <a:cs typeface="+mn-lt"/>
              </a:rPr>
              <a:t>AVA </a:t>
            </a:r>
            <a:r>
              <a:rPr lang="fr-FR" sz="2200" dirty="0" err="1">
                <a:ea typeface="+mn-lt"/>
                <a:cs typeface="+mn-lt"/>
              </a:rPr>
              <a:t>Chebyshev</a:t>
            </a:r>
            <a:endParaRPr lang="fr-FR" sz="2200" dirty="0"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Panneau AVA </a:t>
            </a:r>
            <a:r>
              <a:rPr lang="fr-FR" sz="18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Chebyshev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 err="1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Simu</a:t>
            </a:r>
            <a:endParaRPr lang="fr-FR" sz="14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Réflecteur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Mesures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ère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2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ème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mesure avec panneau symétrique</a:t>
            </a: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ea typeface="+mn-lt"/>
                <a:cs typeface="+mn-lt"/>
              </a:rPr>
              <a:t>Interférométrie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ea typeface="+mn-lt"/>
                <a:cs typeface="+mn-lt"/>
              </a:rPr>
              <a:t>SODA</a:t>
            </a:r>
          </a:p>
          <a:p>
            <a:pPr marL="1371600" lvl="2" indent="-457200">
              <a:buFont typeface="+mj-lt"/>
              <a:buAutoNum type="romanUcPeriod"/>
            </a:pP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Mesure (1</a:t>
            </a:r>
            <a:r>
              <a:rPr lang="fr-FR" sz="1400" baseline="300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er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 ordre et SODA)</a:t>
            </a:r>
            <a:endParaRPr lang="fr-FR" sz="1800" dirty="0">
              <a:solidFill>
                <a:schemeClr val="bg1">
                  <a:lumMod val="65000"/>
                </a:schemeClr>
              </a:solidFill>
              <a:ea typeface="+mn-lt"/>
              <a:cs typeface="+mn-lt"/>
            </a:endParaRPr>
          </a:p>
          <a:p>
            <a:pPr marL="914400" lvl="1" indent="-457200">
              <a:buFont typeface="+mj-lt"/>
              <a:buAutoNum type="romanUcPeriod"/>
            </a:pPr>
            <a:r>
              <a:rPr lang="fr-FR" sz="1800" dirty="0">
                <a:solidFill>
                  <a:schemeClr val="bg1">
                    <a:lumMod val="65000"/>
                  </a:schemeClr>
                </a:solidFill>
                <a:ea typeface="+mn-lt"/>
                <a:cs typeface="+mn-lt"/>
              </a:rPr>
              <a:t>AVA ondulée</a:t>
            </a:r>
          </a:p>
          <a:p>
            <a:pPr marL="457200" indent="-457200">
              <a:buAutoNum type="romanUcPeriod"/>
            </a:pPr>
            <a:r>
              <a:rPr lang="fr-FR" sz="2200" dirty="0">
                <a:solidFill>
                  <a:schemeClr val="bg2">
                    <a:lumMod val="75000"/>
                  </a:schemeClr>
                </a:solidFill>
                <a:cs typeface="Calibri" panose="020F0502020204030204"/>
              </a:rPr>
              <a:t>Conclusion et perspectives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1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95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Panneau AVA </a:t>
            </a:r>
            <a:r>
              <a:rPr lang="fr-FR" sz="4000" dirty="0" err="1">
                <a:cs typeface="Calibri Light"/>
              </a:rPr>
              <a:t>Chebyshev</a:t>
            </a:r>
            <a:r>
              <a:rPr lang="fr-FR" sz="4000" dirty="0">
                <a:cs typeface="Calibri Light"/>
              </a:rPr>
              <a:t>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1865" y="2833008"/>
            <a:ext cx="50340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/>
              <a:t>S11</a:t>
            </a:r>
            <a:r>
              <a:rPr lang="fr-FR" sz="1700" dirty="0"/>
              <a:t> : Proche de ≤ -10dB sur toute la bande.</a:t>
            </a:r>
          </a:p>
          <a:p>
            <a:r>
              <a:rPr lang="fr-FR" sz="1700" dirty="0"/>
              <a:t>Couplage &lt; -15dB sur toute la bande.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4795" y="1427185"/>
            <a:ext cx="547205" cy="6449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91865" y="2072104"/>
                <a:ext cx="5034044" cy="7748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/>
                  <a:t>Panneau </a:t>
                </a:r>
                <a:r>
                  <a:rPr lang="fr-FR" dirty="0"/>
                  <a:t>: d2 = 115mm ; d1 = d2+3,75 = </a:t>
                </a:r>
                <a:r>
                  <a:rPr lang="fr-FR" b="1" dirty="0"/>
                  <a:t>118,75mm</a:t>
                </a:r>
                <a:r>
                  <a:rPr lang="fr-FR" dirty="0"/>
                  <a:t>.</a:t>
                </a:r>
              </a:p>
              <a:p>
                <a:r>
                  <a:rPr lang="fr-FR" dirty="0"/>
                  <a:t>d</a:t>
                </a:r>
                <a:r>
                  <a:rPr lang="el-GR" dirty="0"/>
                  <a:t>Δ</a:t>
                </a:r>
                <a:r>
                  <a:rPr lang="fr-FR" dirty="0"/>
                  <a:t> = d1 – d2 = </a:t>
                </a:r>
                <a:r>
                  <a:rPr lang="fr-FR" b="1" dirty="0"/>
                  <a:t>3,75mm</a:t>
                </a:r>
                <a:r>
                  <a:rPr lang="fr-FR" dirty="0"/>
                  <a:t> (=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𝐺𝐻𝑧</m:t>
                            </m:r>
                          </m:sub>
                        </m:sSub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fr-FR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" y="2072104"/>
                <a:ext cx="5034044" cy="774827"/>
              </a:xfrm>
              <a:prstGeom prst="rect">
                <a:avLst/>
              </a:prstGeom>
              <a:blipFill rotWithShape="0">
                <a:blip r:embed="rId6"/>
                <a:stretch>
                  <a:fillRect l="-969" t="-4724" r="-726" b="-472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8734" y="730976"/>
            <a:ext cx="3765324" cy="1341128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>
            <a:off x="8590065" y="1915541"/>
            <a:ext cx="1241702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9868344" y="1915541"/>
            <a:ext cx="1203046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8957221" y="1557141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d1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0238092" y="1543550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d2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590065" y="941460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923645" y="923860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1172407" y="918215"/>
            <a:ext cx="46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/>
                </a:solidFill>
              </a:rPr>
              <a:t>2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86" y="3400098"/>
            <a:ext cx="5540214" cy="3457901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7441992" y="2415981"/>
            <a:ext cx="446381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 err="1"/>
              <a:t>Diag</a:t>
            </a:r>
            <a:r>
              <a:rPr lang="fr-FR" sz="1700" b="1" dirty="0"/>
              <a:t>. Rayon</a:t>
            </a:r>
            <a:r>
              <a:rPr lang="fr-FR" sz="1700" dirty="0"/>
              <a:t> </a:t>
            </a:r>
            <a:r>
              <a:rPr lang="fr-FR" sz="1700" b="1" dirty="0"/>
              <a:t>40 GHz </a:t>
            </a:r>
            <a:r>
              <a:rPr lang="fr-FR" sz="1700" dirty="0"/>
              <a:t>: azimut</a:t>
            </a:r>
          </a:p>
          <a:p>
            <a:r>
              <a:rPr lang="fr-FR" sz="1700" dirty="0"/>
              <a:t>Ondulations d’≈3dB entre sommet et creux.</a:t>
            </a:r>
          </a:p>
          <a:p>
            <a:r>
              <a:rPr lang="fr-FR" sz="1700" dirty="0"/>
              <a:t>Chute du gain à partir de +/-60°.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1991" y="3458213"/>
            <a:ext cx="3292789" cy="33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0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Ambiguïté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798024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>
                <a:cs typeface="Calibri" panose="020F0502020204030204"/>
              </a:rPr>
              <a:t>Calcul du délai de phase : </a:t>
            </a:r>
            <a:r>
              <a:rPr lang="fr-FR" sz="1700" dirty="0">
                <a:cs typeface="Calibri" panose="020F0502020204030204"/>
              </a:rPr>
              <a:t>Selon ouverture [-90° ; 90°], pas 1° en plan de coupe azimut. Valeurs </a:t>
            </a:r>
            <a:r>
              <a:rPr lang="fr-FR" sz="1700" dirty="0" err="1">
                <a:cs typeface="Calibri" panose="020F0502020204030204"/>
              </a:rPr>
              <a:t>simu</a:t>
            </a:r>
            <a:r>
              <a:rPr lang="fr-FR" sz="1700" dirty="0">
                <a:cs typeface="Calibri" panose="020F0502020204030204"/>
              </a:rPr>
              <a:t>.</a:t>
            </a:r>
            <a:br>
              <a:rPr lang="fr-FR" sz="1700" b="1" dirty="0">
                <a:cs typeface="Calibri" panose="020F0502020204030204"/>
              </a:rPr>
            </a:br>
            <a:r>
              <a:rPr lang="fr-FR" sz="1700" dirty="0">
                <a:cs typeface="Calibri" panose="020F0502020204030204"/>
              </a:rPr>
              <a:t>Délais de phase différents d’avant car distances différentes.</a:t>
            </a:r>
          </a:p>
          <a:p>
            <a:endParaRPr lang="fr-FR" sz="1700" dirty="0">
              <a:cs typeface="Calibri" panose="020F0502020204030204"/>
            </a:endParaRPr>
          </a:p>
          <a:p>
            <a:r>
              <a:rPr lang="fr-FR" sz="1700" dirty="0">
                <a:cs typeface="Calibri" panose="020F0502020204030204"/>
              </a:rPr>
              <a:t>Ici on est déjà ambigu à partir de 2 GHz.</a:t>
            </a:r>
            <a:endParaRPr lang="fr-FR" dirty="0">
              <a:cs typeface="Calibri" panose="020F050202020403020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9191" y="3598161"/>
            <a:ext cx="4295268" cy="3217860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2161" y="3674420"/>
            <a:ext cx="4159542" cy="3116179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74" y="3649001"/>
            <a:ext cx="4227405" cy="316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93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A0B11-EDE3-4E62-AC52-762D098B7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fr-FR" sz="4000" dirty="0">
                <a:cs typeface="Calibri Light"/>
              </a:rPr>
              <a:t>Interférométrie | Précision SODA</a:t>
            </a:r>
            <a:endParaRPr lang="fr-FR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" name="Image 5">
            <a:extLst>
              <a:ext uri="{FF2B5EF4-FFF2-40B4-BE49-F238E27FC236}">
                <a16:creationId xmlns:a16="http://schemas.microsoft.com/office/drawing/2014/main" id="{618CF4E2-88A7-4EBD-89F9-AA6E0E8E9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33" y="5063"/>
            <a:ext cx="1851804" cy="762152"/>
          </a:xfrm>
          <a:prstGeom prst="rect">
            <a:avLst/>
          </a:prstGeom>
        </p:spPr>
      </p:pic>
      <p:pic>
        <p:nvPicPr>
          <p:cNvPr id="13" name="Image 6">
            <a:extLst>
              <a:ext uri="{FF2B5EF4-FFF2-40B4-BE49-F238E27FC236}">
                <a16:creationId xmlns:a16="http://schemas.microsoft.com/office/drawing/2014/main" id="{8BA57E5A-CFCE-4CC8-B2F7-8CFB019D4C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530" r="-671" b="28734"/>
          <a:stretch/>
        </p:blipFill>
        <p:spPr>
          <a:xfrm>
            <a:off x="10034490" y="11879"/>
            <a:ext cx="2157510" cy="89445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8944" y="2086776"/>
            <a:ext cx="764141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Calibri" panose="020F0502020204030204"/>
              </a:rPr>
              <a:t>Précision RMS SODA en fonction de l’angle d’arrivé : </a:t>
            </a:r>
          </a:p>
          <a:p>
            <a:r>
              <a:rPr lang="fr-FR" sz="1700" dirty="0">
                <a:cs typeface="Calibri" panose="020F0502020204030204"/>
              </a:rPr>
              <a:t>Ouverture de 180°, pas 1° ; Données simulation.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737473" y="1595083"/>
            <a:ext cx="79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-90°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0342447" y="699321"/>
            <a:ext cx="79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0°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1740981" y="1606033"/>
            <a:ext cx="56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90°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084054" y="2541583"/>
            <a:ext cx="415944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/>
              <a:t>Max à 7,4° sur [-60 ; 52°]. </a:t>
            </a:r>
            <a:br>
              <a:rPr lang="fr-FR" sz="1700" dirty="0"/>
            </a:br>
            <a:r>
              <a:rPr lang="fr-FR" sz="1700" dirty="0"/>
              <a:t>Erreur précision élevée ensuite </a:t>
            </a:r>
            <a:r>
              <a:rPr lang="fr-FR" sz="1700" dirty="0">
                <a:sym typeface="Wingdings" panose="05000000000000000000" pitchFamily="2" charset="2"/>
              </a:rPr>
              <a:t> dû à rayonnement antenne (+/- 60°)</a:t>
            </a:r>
            <a:endParaRPr lang="fr-FR" sz="1700" dirty="0"/>
          </a:p>
        </p:txBody>
      </p:sp>
      <p:sp>
        <p:nvSpPr>
          <p:cNvPr id="5" name="ZoneTexte 4"/>
          <p:cNvSpPr txBox="1"/>
          <p:nvPr/>
        </p:nvSpPr>
        <p:spPr>
          <a:xfrm>
            <a:off x="9358652" y="3590910"/>
            <a:ext cx="26629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SODA non ambigu mais peu précis car distance virtuelle très petite.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Avec ces distances, </a:t>
            </a:r>
            <a:r>
              <a:rPr lang="fr-FR" dirty="0" err="1">
                <a:sym typeface="Wingdings" panose="05000000000000000000" pitchFamily="2" charset="2"/>
              </a:rPr>
              <a:t>interféro</a:t>
            </a:r>
            <a:r>
              <a:rPr lang="fr-FR" dirty="0">
                <a:sym typeface="Wingdings" panose="05000000000000000000" pitchFamily="2" charset="2"/>
              </a:rPr>
              <a:t> 1</a:t>
            </a:r>
            <a:r>
              <a:rPr lang="fr-FR" baseline="30000" dirty="0">
                <a:sym typeface="Wingdings" panose="05000000000000000000" pitchFamily="2" charset="2"/>
              </a:rPr>
              <a:t>er</a:t>
            </a:r>
            <a:r>
              <a:rPr lang="fr-FR" dirty="0">
                <a:sym typeface="Wingdings" panose="05000000000000000000" pitchFamily="2" charset="2"/>
              </a:rPr>
              <a:t> ordre + précis que SODA à 40GHz.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0965" y="1347994"/>
            <a:ext cx="2446968" cy="871558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9243495" y="673191"/>
            <a:ext cx="2526077" cy="223501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l="50500"/>
          <a:stretch/>
        </p:blipFill>
        <p:spPr>
          <a:xfrm>
            <a:off x="4583722" y="3418746"/>
            <a:ext cx="4318987" cy="34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7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201043</TotalTime>
  <Words>5587</Words>
  <Application>Microsoft Office PowerPoint</Application>
  <PresentationFormat>Grand écran</PresentationFormat>
  <Paragraphs>751</Paragraphs>
  <Slides>48</Slides>
  <Notes>39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Courier New</vt:lpstr>
      <vt:lpstr>Wingdings</vt:lpstr>
      <vt:lpstr>Office Theme</vt:lpstr>
      <vt:lpstr>Présentation avancement thèse  Etude et réalisation d'un Réseau Radiogoniométrique large bande et multipolarisation</vt:lpstr>
      <vt:lpstr>Sommaire</vt:lpstr>
      <vt:lpstr>Panneau AVA Chebyshev</vt:lpstr>
      <vt:lpstr>Panneau AVA Chebyshev</vt:lpstr>
      <vt:lpstr>Panneau AVA Chebyshev</vt:lpstr>
      <vt:lpstr>Sommaire</vt:lpstr>
      <vt:lpstr>Panneau AVA Chebyshev SODA</vt:lpstr>
      <vt:lpstr>Interférométrie | Ambiguïté</vt:lpstr>
      <vt:lpstr>Interférométrie | Précision SODA</vt:lpstr>
      <vt:lpstr>Interférométrie | Précision SODA</vt:lpstr>
      <vt:lpstr>Interférométrie | Précision SODA</vt:lpstr>
      <vt:lpstr>Interférométrie | Précision SODA</vt:lpstr>
      <vt:lpstr>Interférométrie | Précision SODA</vt:lpstr>
      <vt:lpstr>Interférométrie | Précision SODA</vt:lpstr>
      <vt:lpstr>Interférométrie | Précision SODA</vt:lpstr>
      <vt:lpstr>Sommaire</vt:lpstr>
      <vt:lpstr>Interférométrie | Mesure Starlab</vt:lpstr>
      <vt:lpstr>Interférométrie | Mesure Starlab</vt:lpstr>
      <vt:lpstr>Sommaire</vt:lpstr>
      <vt:lpstr>Interférométrie | Mesure réelle</vt:lpstr>
      <vt:lpstr>Interférométrie | Mesure réelle</vt:lpstr>
      <vt:lpstr>Interférométrie | Mesure réelle</vt:lpstr>
      <vt:lpstr>Interférométrie | Mesure réelle</vt:lpstr>
      <vt:lpstr>Interférométrie | Mesure réelle</vt:lpstr>
      <vt:lpstr>Sommaire</vt:lpstr>
      <vt:lpstr>Interférométrie | Mesure réelle</vt:lpstr>
      <vt:lpstr>Interférométrie | Mesure réelle</vt:lpstr>
      <vt:lpstr>Interférométrie | Mesure réelle</vt:lpstr>
      <vt:lpstr>Interférométrie | Mesure réelle</vt:lpstr>
      <vt:lpstr>Interférométrie | Mesure réelle</vt:lpstr>
      <vt:lpstr>Interférométrie | Mesure réelle</vt:lpstr>
      <vt:lpstr>Interférométrie | Mesure réelle</vt:lpstr>
      <vt:lpstr>Sommaire</vt:lpstr>
      <vt:lpstr>Perspectives SODA &amp; SODA hybride</vt:lpstr>
      <vt:lpstr>Perspective SODA</vt:lpstr>
      <vt:lpstr>Perspective SODA</vt:lpstr>
      <vt:lpstr>Perspective SODA hybride</vt:lpstr>
      <vt:lpstr>Perspective SODA hybride</vt:lpstr>
      <vt:lpstr>Perspective SODA hybride</vt:lpstr>
      <vt:lpstr>Perspective SODA hybride</vt:lpstr>
      <vt:lpstr>Perspective SODA hybride</vt:lpstr>
      <vt:lpstr>Sommaire</vt:lpstr>
      <vt:lpstr>Lentilles divergentes</vt:lpstr>
      <vt:lpstr>Sommaire</vt:lpstr>
      <vt:lpstr>Conclusion et perspectives</vt:lpstr>
      <vt:lpstr>Annexes</vt:lpstr>
      <vt:lpstr>Perspective SODA</vt:lpstr>
      <vt:lpstr>Bibliographie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Julien HAREL</dc:creator>
  <cp:lastModifiedBy>OLIVIER CLAUZIER</cp:lastModifiedBy>
  <cp:revision>5018</cp:revision>
  <dcterms:created xsi:type="dcterms:W3CDTF">2021-10-19T12:17:42Z</dcterms:created>
  <dcterms:modified xsi:type="dcterms:W3CDTF">2023-02-24T13:55:16Z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463cba9-5f6c-478d-9329-7b2295e4e8ed_Enabled">
    <vt:lpwstr>true</vt:lpwstr>
  </property>
  <property fmtid="{D5CDD505-2E9C-101B-9397-08002B2CF9AE}" pid="3" name="MSIP_Label_e463cba9-5f6c-478d-9329-7b2295e4e8ed_SetDate">
    <vt:lpwstr>2021-11-15T08:57:20Z</vt:lpwstr>
  </property>
  <property fmtid="{D5CDD505-2E9C-101B-9397-08002B2CF9AE}" pid="4" name="MSIP_Label_e463cba9-5f6c-478d-9329-7b2295e4e8ed_Method">
    <vt:lpwstr>Standard</vt:lpwstr>
  </property>
  <property fmtid="{D5CDD505-2E9C-101B-9397-08002B2CF9AE}" pid="5" name="MSIP_Label_e463cba9-5f6c-478d-9329-7b2295e4e8ed_Name">
    <vt:lpwstr>All Employees_2</vt:lpwstr>
  </property>
  <property fmtid="{D5CDD505-2E9C-101B-9397-08002B2CF9AE}" pid="6" name="MSIP_Label_e463cba9-5f6c-478d-9329-7b2295e4e8ed_SiteId">
    <vt:lpwstr>33440fc6-b7c7-412c-bb73-0e70b0198d5a</vt:lpwstr>
  </property>
  <property fmtid="{D5CDD505-2E9C-101B-9397-08002B2CF9AE}" pid="7" name="MSIP_Label_e463cba9-5f6c-478d-9329-7b2295e4e8ed_ActionId">
    <vt:lpwstr>4db72665-b46b-43e5-bb55-671158d76523</vt:lpwstr>
  </property>
  <property fmtid="{D5CDD505-2E9C-101B-9397-08002B2CF9AE}" pid="8" name="MSIP_Label_e463cba9-5f6c-478d-9329-7b2295e4e8ed_ContentBits">
    <vt:lpwstr>0</vt:lpwstr>
  </property>
</Properties>
</file>