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5"/>
  </p:notesMasterIdLst>
  <p:sldIdLst>
    <p:sldId id="256" r:id="rId2"/>
    <p:sldId id="1468" r:id="rId3"/>
    <p:sldId id="1480" r:id="rId4"/>
    <p:sldId id="1481" r:id="rId5"/>
    <p:sldId id="1482" r:id="rId6"/>
    <p:sldId id="1483" r:id="rId7"/>
    <p:sldId id="1484" r:id="rId8"/>
    <p:sldId id="1486" r:id="rId9"/>
    <p:sldId id="1500" r:id="rId10"/>
    <p:sldId id="1449" r:id="rId11"/>
    <p:sldId id="1493" r:id="rId12"/>
    <p:sldId id="1499" r:id="rId13"/>
    <p:sldId id="1494" r:id="rId14"/>
    <p:sldId id="1496" r:id="rId15"/>
    <p:sldId id="1497" r:id="rId16"/>
    <p:sldId id="1498" r:id="rId17"/>
    <p:sldId id="1501" r:id="rId18"/>
    <p:sldId id="1502" r:id="rId19"/>
    <p:sldId id="1503" r:id="rId20"/>
    <p:sldId id="1504" r:id="rId21"/>
    <p:sldId id="1506" r:id="rId22"/>
    <p:sldId id="1507" r:id="rId23"/>
    <p:sldId id="1007" r:id="rId24"/>
    <p:sldId id="941" r:id="rId25"/>
    <p:sldId id="1508" r:id="rId26"/>
    <p:sldId id="1495" r:id="rId27"/>
    <p:sldId id="1406" r:id="rId28"/>
    <p:sldId id="1487" r:id="rId29"/>
    <p:sldId id="1488" r:id="rId30"/>
    <p:sldId id="1489" r:id="rId31"/>
    <p:sldId id="1490" r:id="rId32"/>
    <p:sldId id="1491" r:id="rId33"/>
    <p:sldId id="1492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8B0AB1-5330-4704-ABAC-1A499CF75CB6}">
          <p14:sldIdLst>
            <p14:sldId id="256"/>
            <p14:sldId id="1468"/>
            <p14:sldId id="1480"/>
            <p14:sldId id="1481"/>
            <p14:sldId id="1482"/>
            <p14:sldId id="1483"/>
            <p14:sldId id="1484"/>
            <p14:sldId id="1486"/>
            <p14:sldId id="1500"/>
            <p14:sldId id="1449"/>
            <p14:sldId id="1493"/>
            <p14:sldId id="1499"/>
            <p14:sldId id="1494"/>
            <p14:sldId id="1496"/>
            <p14:sldId id="1497"/>
            <p14:sldId id="1498"/>
            <p14:sldId id="1501"/>
            <p14:sldId id="1502"/>
            <p14:sldId id="1503"/>
            <p14:sldId id="1504"/>
            <p14:sldId id="1506"/>
            <p14:sldId id="1507"/>
            <p14:sldId id="1007"/>
            <p14:sldId id="941"/>
            <p14:sldId id="1508"/>
            <p14:sldId id="1495"/>
            <p14:sldId id="1406"/>
            <p14:sldId id="1487"/>
            <p14:sldId id="1488"/>
            <p14:sldId id="1489"/>
            <p14:sldId id="1490"/>
            <p14:sldId id="1491"/>
            <p14:sldId id="1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D929-C38B-45A6-962E-1EBA2791B302}" v="33" dt="2021-11-13T20:37:07.189"/>
    <p1510:client id="{4FCC9DA1-0AC8-B430-C1B0-F63788ADAB7C}" v="1075" dt="2021-10-20T14:57:57.038"/>
    <p1510:client id="{9CBFD04C-DA5D-1841-5F8C-03240EDEE029}" v="72" dt="2021-10-21T12:49:46.746"/>
    <p1510:client id="{BACED121-ADC4-46B2-8BE5-1BB218B792CD}" v="1642" dt="2021-10-19T15:23:54.314"/>
    <p1510:client id="{F12A16FE-4233-36E6-2273-9C9CC497A917}" v="277" dt="2021-10-21T08:00:3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 autoAdjust="0"/>
    <p:restoredTop sz="82810" autoAdjust="0"/>
  </p:normalViewPr>
  <p:slideViewPr>
    <p:cSldViewPr snapToGrid="0">
      <p:cViewPr varScale="1">
        <p:scale>
          <a:sx n="67" d="100"/>
          <a:sy n="67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6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3EA6-CC14-4455-B22E-ABD39BEAC96B}" type="datetimeFigureOut">
              <a:rPr lang="fr-FR"/>
              <a:t>10/10/2023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0547-C34C-4519-8D6B-C40F75DA7D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6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8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538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8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Chute à</a:t>
            </a:r>
            <a:r>
              <a:rPr lang="fr-FR" sz="1800" baseline="0" dirty="0" smtClean="0">
                <a:cs typeface="Calibri" panose="020F0502020204030204"/>
              </a:rPr>
              <a:t> 6 GHz lié à dépointage azimut</a:t>
            </a:r>
          </a:p>
          <a:p>
            <a:r>
              <a:rPr lang="fr-FR" sz="1800" baseline="0" dirty="0" smtClean="0">
                <a:cs typeface="Calibri" panose="020F0502020204030204"/>
              </a:rPr>
              <a:t>Polar V similaire à antenne élémentaire !</a:t>
            </a: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Ici on compare les </a:t>
            </a:r>
            <a:r>
              <a:rPr lang="fr-FR" sz="1800" dirty="0" err="1" smtClean="0">
                <a:cs typeface="Calibri" panose="020F0502020204030204"/>
              </a:rPr>
              <a:t>pdc</a:t>
            </a:r>
            <a:r>
              <a:rPr lang="fr-FR" sz="1800" baseline="0" dirty="0" smtClean="0">
                <a:cs typeface="Calibri" panose="020F0502020204030204"/>
              </a:rPr>
              <a:t> comme si les 2 antennes étaient tournés de la même manière</a:t>
            </a:r>
          </a:p>
          <a:p>
            <a:r>
              <a:rPr lang="fr-FR" sz="1800" baseline="0" dirty="0" smtClean="0">
                <a:cs typeface="Calibri" panose="020F0502020204030204"/>
              </a:rPr>
              <a:t>L’ouverture de la polar V est similaire à l’antenne unitaire.</a:t>
            </a: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0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27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Port H qui est excité</a:t>
            </a:r>
          </a:p>
          <a:p>
            <a:r>
              <a:rPr lang="fr-FR" sz="1800" dirty="0" smtClean="0">
                <a:cs typeface="Calibri" panose="020F0502020204030204"/>
              </a:rPr>
              <a:t>L’antenne V n’a pas ce</a:t>
            </a:r>
            <a:r>
              <a:rPr lang="fr-FR" sz="1800" baseline="0" dirty="0" smtClean="0">
                <a:cs typeface="Calibri" panose="020F0502020204030204"/>
              </a:rPr>
              <a:t> problème de dépointage</a:t>
            </a: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66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29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Si on met juste 1 via mais au début de l’antenne les</a:t>
            </a:r>
            <a:r>
              <a:rPr lang="fr-FR" sz="1800" baseline="0" dirty="0" smtClean="0">
                <a:cs typeface="Calibri" panose="020F0502020204030204"/>
              </a:rPr>
              <a:t> paramètres S sont moins bon autour de 4 GHz.</a:t>
            </a: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06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Si on met juste 1 via mais au début de l’antenne les</a:t>
            </a:r>
            <a:r>
              <a:rPr lang="fr-FR" sz="1800" baseline="0" dirty="0" smtClean="0">
                <a:cs typeface="Calibri" panose="020F0502020204030204"/>
              </a:rPr>
              <a:t> paramètres S sont moins </a:t>
            </a:r>
            <a:r>
              <a:rPr lang="fr-FR" sz="1800" baseline="0" smtClean="0">
                <a:cs typeface="Calibri" panose="020F0502020204030204"/>
              </a:rPr>
              <a:t>bon autour de 4 GHz.</a:t>
            </a: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88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17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Ici on compare les </a:t>
            </a:r>
            <a:r>
              <a:rPr lang="fr-FR" sz="1800" dirty="0" err="1" smtClean="0">
                <a:cs typeface="Calibri" panose="020F0502020204030204"/>
              </a:rPr>
              <a:t>pdc</a:t>
            </a:r>
            <a:r>
              <a:rPr lang="fr-FR" sz="1800" baseline="0" dirty="0" smtClean="0">
                <a:cs typeface="Calibri" panose="020F0502020204030204"/>
              </a:rPr>
              <a:t> comme si les 2 antennes étaient tournés de la même manière</a:t>
            </a:r>
          </a:p>
          <a:p>
            <a:r>
              <a:rPr lang="fr-FR" sz="1800" baseline="0" dirty="0" smtClean="0">
                <a:cs typeface="Calibri" panose="020F0502020204030204"/>
              </a:rPr>
              <a:t>La chute a 5 GHz est </a:t>
            </a:r>
            <a:r>
              <a:rPr lang="fr-FR" sz="1800" baseline="0" dirty="0" err="1" smtClean="0">
                <a:cs typeface="Calibri" panose="020F0502020204030204"/>
              </a:rPr>
              <a:t>pe</a:t>
            </a:r>
            <a:r>
              <a:rPr lang="fr-FR" sz="1800" baseline="0" dirty="0" smtClean="0">
                <a:cs typeface="Calibri" panose="020F0502020204030204"/>
              </a:rPr>
              <a:t> amplifié par la largeur de la résonance (qui implique chute ouverture élévation à 5 GHz).</a:t>
            </a:r>
          </a:p>
          <a:p>
            <a:r>
              <a:rPr lang="fr-FR" sz="1800" b="1" baseline="0" dirty="0" smtClean="0">
                <a:cs typeface="Calibri" panose="020F0502020204030204"/>
              </a:rPr>
              <a:t>Peut être intéressant si on met via dans le sens inverse pour avoir cet effet sur la polar H </a:t>
            </a:r>
            <a:r>
              <a:rPr lang="fr-FR" sz="1800" baseline="0" dirty="0" smtClean="0">
                <a:cs typeface="Calibri" panose="020F0502020204030204"/>
              </a:rPr>
              <a:t>(ici pas intéressant pour polar V)</a:t>
            </a:r>
            <a:endParaRPr lang="fr-FR" sz="1800" baseline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138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aseline="0" dirty="0" smtClean="0">
                <a:cs typeface="Calibri" panose="020F0502020204030204"/>
              </a:rPr>
              <a:t>Il y a dépointage sur azimut polar H à 5 GHz</a:t>
            </a:r>
            <a:endParaRPr lang="fr-FR" sz="1800" baseline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60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27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3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65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aseline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83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Attention avec calibration on</a:t>
            </a:r>
            <a:r>
              <a:rPr lang="fr-FR" sz="1800" b="0" baseline="0" dirty="0" smtClean="0">
                <a:cs typeface="Calibri" panose="020F0502020204030204"/>
              </a:rPr>
              <a:t> a </a:t>
            </a:r>
            <a:r>
              <a:rPr lang="fr-FR" sz="1800" b="1" baseline="0" dirty="0" smtClean="0">
                <a:cs typeface="Calibri" panose="020F0502020204030204"/>
              </a:rPr>
              <a:t>pas les mêmes pics de corrélation </a:t>
            </a:r>
            <a:r>
              <a:rPr lang="fr-FR" sz="1800" b="0" baseline="0" dirty="0" smtClean="0">
                <a:cs typeface="Calibri" panose="020F0502020204030204"/>
              </a:rPr>
              <a:t>(10002 pour 11 et 10001 pour 12 et 13 alors qu’on doit avoir 10002 après la cal)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peut fausser résultat avec id*2*pi*f/Fe.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La cal est faites par rapport à la voie 1</a:t>
            </a:r>
            <a:endParaRPr lang="fr-FR" sz="1800" b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521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 smtClean="0">
                <a:cs typeface="Calibri" panose="020F0502020204030204"/>
              </a:rPr>
              <a:t>Rcylind</a:t>
            </a:r>
            <a:r>
              <a:rPr lang="fr-FR" sz="1800" dirty="0" smtClean="0">
                <a:cs typeface="Calibri" panose="020F0502020204030204"/>
              </a:rPr>
              <a:t>=3,3mm au lieu de 3,15mm</a:t>
            </a:r>
          </a:p>
          <a:p>
            <a:r>
              <a:rPr lang="fr-FR" sz="1800" dirty="0" smtClean="0">
                <a:cs typeface="Calibri" panose="020F0502020204030204"/>
              </a:rPr>
              <a:t>Port 2 = polar V</a:t>
            </a:r>
          </a:p>
          <a:p>
            <a:r>
              <a:rPr lang="fr-FR" sz="1800" b="1" dirty="0" smtClean="0">
                <a:cs typeface="Calibri" panose="020F0502020204030204"/>
              </a:rPr>
              <a:t>Pk S22 moins bon que S11 ? </a:t>
            </a:r>
            <a:r>
              <a:rPr lang="fr-FR" sz="1800" dirty="0" smtClean="0">
                <a:cs typeface="Calibri" panose="020F0502020204030204"/>
              </a:rPr>
              <a:t>(sur toute les</a:t>
            </a:r>
            <a:r>
              <a:rPr lang="fr-FR" sz="1800" baseline="0" dirty="0" smtClean="0">
                <a:cs typeface="Calibri" panose="020F0502020204030204"/>
              </a:rPr>
              <a:t> topos double polar)</a:t>
            </a: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17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 smtClean="0">
                <a:cs typeface="Calibri" panose="020F0502020204030204"/>
              </a:rPr>
              <a:t>Rcylind</a:t>
            </a:r>
            <a:r>
              <a:rPr lang="fr-FR" sz="1800" dirty="0" smtClean="0">
                <a:cs typeface="Calibri" panose="020F0502020204030204"/>
              </a:rPr>
              <a:t>=3,3mm au lieu de 3,15mm</a:t>
            </a:r>
          </a:p>
          <a:p>
            <a:r>
              <a:rPr lang="fr-FR" sz="1800" dirty="0" smtClean="0">
                <a:cs typeface="Calibri" panose="020F0502020204030204"/>
              </a:rPr>
              <a:t>Port 2 = polar 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Changements effectués</a:t>
            </a:r>
            <a:r>
              <a:rPr lang="fr-FR" sz="1800" b="0" baseline="0" dirty="0" smtClean="0">
                <a:cs typeface="Calibri" panose="020F0502020204030204"/>
              </a:rPr>
              <a:t> :</a:t>
            </a:r>
          </a:p>
          <a:p>
            <a:r>
              <a:rPr lang="fr-FR" sz="1800" b="0" baseline="0" dirty="0" err="1" smtClean="0">
                <a:cs typeface="Calibri" panose="020F0502020204030204"/>
              </a:rPr>
              <a:t>Rcylind</a:t>
            </a:r>
            <a:r>
              <a:rPr lang="fr-FR" sz="1800" b="0" baseline="0" dirty="0" smtClean="0">
                <a:cs typeface="Calibri" panose="020F0502020204030204"/>
              </a:rPr>
              <a:t>=3,3mm (éviter dépointage, cross en élévation et </a:t>
            </a:r>
            <a:r>
              <a:rPr lang="fr-FR" sz="1800" b="0" baseline="0" dirty="0" err="1" smtClean="0">
                <a:cs typeface="Calibri" panose="020F0502020204030204"/>
              </a:rPr>
              <a:t>smooth</a:t>
            </a:r>
            <a:r>
              <a:rPr lang="fr-FR" sz="1800" b="0" baseline="0" dirty="0" smtClean="0">
                <a:cs typeface="Calibri" panose="020F0502020204030204"/>
              </a:rPr>
              <a:t> S21).</a:t>
            </a:r>
          </a:p>
          <a:p>
            <a:r>
              <a:rPr lang="fr-FR" sz="1800" b="0" baseline="0" dirty="0" smtClean="0">
                <a:cs typeface="Calibri" panose="020F0502020204030204"/>
              </a:rPr>
              <a:t>Ajout longueur </a:t>
            </a:r>
            <a:r>
              <a:rPr lang="fr-FR" sz="1800" b="0" baseline="0" dirty="0" err="1" smtClean="0">
                <a:cs typeface="Calibri" panose="020F0502020204030204"/>
              </a:rPr>
              <a:t>Ladd</a:t>
            </a:r>
            <a:r>
              <a:rPr lang="fr-FR" sz="1800" b="0" baseline="0" dirty="0" smtClean="0">
                <a:cs typeface="Calibri" panose="020F0502020204030204"/>
              </a:rPr>
              <a:t> = 11,2mm (améliore ouverture </a:t>
            </a:r>
            <a:r>
              <a:rPr lang="fr-FR" sz="1800" b="0" baseline="0" dirty="0" err="1" smtClean="0">
                <a:cs typeface="Calibri" panose="020F0502020204030204"/>
              </a:rPr>
              <a:t>az</a:t>
            </a:r>
            <a:r>
              <a:rPr lang="fr-FR" sz="1800" b="0" baseline="0" dirty="0" smtClean="0">
                <a:cs typeface="Calibri" panose="020F0502020204030204"/>
              </a:rPr>
              <a:t>)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88mm x 86,4mm</a:t>
            </a:r>
            <a:endParaRPr lang="fr-FR" sz="1800" b="0" baseline="0" dirty="0" smtClean="0">
              <a:cs typeface="Calibri" panose="020F0502020204030204"/>
            </a:endParaRPr>
          </a:p>
          <a:p>
            <a:r>
              <a:rPr lang="fr-FR" sz="1800" b="0" baseline="0" dirty="0" smtClean="0">
                <a:cs typeface="Calibri" panose="020F0502020204030204"/>
              </a:rPr>
              <a:t>Ajout slot résonance : </a:t>
            </a:r>
          </a:p>
          <a:p>
            <a:r>
              <a:rPr lang="fr-FR" sz="1800" b="0" baseline="0" dirty="0" smtClean="0">
                <a:cs typeface="Calibri" panose="020F0502020204030204"/>
              </a:rPr>
              <a:t>Ajout slot </a:t>
            </a:r>
            <a:r>
              <a:rPr lang="fr-FR" sz="1800" b="0" baseline="0" dirty="0" err="1" smtClean="0">
                <a:cs typeface="Calibri" panose="020F0502020204030204"/>
              </a:rPr>
              <a:t>edge</a:t>
            </a:r>
            <a:r>
              <a:rPr lang="fr-FR" sz="1800" b="0" baseline="0" dirty="0" smtClean="0">
                <a:cs typeface="Calibri" panose="020F0502020204030204"/>
              </a:rPr>
              <a:t> : </a:t>
            </a:r>
          </a:p>
          <a:p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993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 smtClean="0">
                <a:cs typeface="Calibri" panose="020F0502020204030204"/>
              </a:rPr>
              <a:t>Rcylind</a:t>
            </a:r>
            <a:r>
              <a:rPr lang="fr-FR" sz="1800" dirty="0" smtClean="0">
                <a:cs typeface="Calibri" panose="020F0502020204030204"/>
              </a:rPr>
              <a:t>=3,3mm au lieu de 3,15mm</a:t>
            </a:r>
          </a:p>
          <a:p>
            <a:r>
              <a:rPr lang="fr-FR" sz="1800" dirty="0" smtClean="0">
                <a:cs typeface="Calibri" panose="020F0502020204030204"/>
              </a:rPr>
              <a:t>Ici ouverture port 1 (H)</a:t>
            </a:r>
          </a:p>
          <a:p>
            <a:r>
              <a:rPr lang="fr-FR" sz="1800" dirty="0" smtClean="0">
                <a:cs typeface="Calibri" panose="020F0502020204030204"/>
              </a:rPr>
              <a:t>Ouverture </a:t>
            </a:r>
            <a:r>
              <a:rPr lang="fr-FR" sz="1800" dirty="0" err="1" smtClean="0">
                <a:cs typeface="Calibri" panose="020F0502020204030204"/>
              </a:rPr>
              <a:t>az</a:t>
            </a:r>
            <a:r>
              <a:rPr lang="fr-FR" sz="1800" dirty="0" smtClean="0">
                <a:cs typeface="Calibri" panose="020F0502020204030204"/>
              </a:rPr>
              <a:t> correct</a:t>
            </a:r>
            <a:r>
              <a:rPr lang="fr-FR" sz="1800" baseline="0" dirty="0" smtClean="0">
                <a:cs typeface="Calibri" panose="020F0502020204030204"/>
              </a:rPr>
              <a:t> à 5 GHz car 90°. A 4 GHz à-5dB on passe de 71° à 75°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877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 smtClean="0">
                <a:cs typeface="Calibri" panose="020F0502020204030204"/>
              </a:rPr>
              <a:t>Rcylind</a:t>
            </a:r>
            <a:r>
              <a:rPr lang="fr-FR" sz="1800" dirty="0" smtClean="0">
                <a:cs typeface="Calibri" panose="020F0502020204030204"/>
              </a:rPr>
              <a:t>=3,3mm au lieu de 3,15mm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499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 smtClean="0">
                <a:cs typeface="Calibri" panose="020F0502020204030204"/>
              </a:rPr>
              <a:t>Rcylind</a:t>
            </a:r>
            <a:r>
              <a:rPr lang="fr-FR" sz="1800" dirty="0" smtClean="0">
                <a:cs typeface="Calibri" panose="020F0502020204030204"/>
              </a:rPr>
              <a:t>=3,3mm au lieu de 3,15mm</a:t>
            </a:r>
          </a:p>
          <a:p>
            <a:r>
              <a:rPr lang="fr-FR" sz="1800" dirty="0" smtClean="0">
                <a:cs typeface="Calibri" panose="020F0502020204030204"/>
              </a:rPr>
              <a:t>Port 2 = polar 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45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 smtClean="0">
                <a:cs typeface="Calibri" panose="020F0502020204030204"/>
              </a:rPr>
              <a:t>Annexe : max cross 3D </a:t>
            </a:r>
            <a:r>
              <a:rPr lang="fr-FR" sz="1800" b="0" dirty="0" smtClean="0">
                <a:cs typeface="Calibri" panose="020F0502020204030204"/>
              </a:rPr>
              <a:t>(explique</a:t>
            </a:r>
            <a:r>
              <a:rPr lang="fr-FR" sz="1800" b="0" baseline="0" dirty="0" smtClean="0">
                <a:cs typeface="Calibri" panose="020F0502020204030204"/>
              </a:rPr>
              <a:t> pas non plus </a:t>
            </a:r>
            <a:r>
              <a:rPr lang="fr-FR" sz="1800" b="0" baseline="0" dirty="0" err="1" smtClean="0">
                <a:cs typeface="Calibri" panose="020F0502020204030204"/>
              </a:rPr>
              <a:t>diff</a:t>
            </a:r>
            <a:r>
              <a:rPr lang="fr-FR" sz="1800" b="0" baseline="0" dirty="0" smtClean="0">
                <a:cs typeface="Calibri" panose="020F0502020204030204"/>
              </a:rPr>
              <a:t> gain)</a:t>
            </a:r>
            <a:endParaRPr lang="fr-FR" sz="1800" b="0" dirty="0" smtClean="0">
              <a:cs typeface="Calibri" panose="020F0502020204030204"/>
            </a:endParaRPr>
          </a:p>
          <a:p>
            <a:r>
              <a:rPr lang="fr-FR" sz="1800" dirty="0" err="1" smtClean="0">
                <a:cs typeface="Calibri" panose="020F0502020204030204"/>
              </a:rPr>
              <a:t>Rcylind</a:t>
            </a:r>
            <a:r>
              <a:rPr lang="fr-FR" sz="1800" dirty="0" smtClean="0">
                <a:cs typeface="Calibri" panose="020F0502020204030204"/>
              </a:rPr>
              <a:t>=3,3mm au lieu de 3,15mm</a:t>
            </a:r>
          </a:p>
          <a:p>
            <a:r>
              <a:rPr lang="fr-FR" sz="1800" dirty="0" smtClean="0">
                <a:cs typeface="Calibri" panose="020F0502020204030204"/>
              </a:rPr>
              <a:t>Port 2 = polar 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Az</a:t>
            </a:r>
            <a:r>
              <a:rPr lang="fr-FR" sz="1800" b="0" baseline="0" dirty="0" smtClean="0">
                <a:cs typeface="Calibri" panose="020F0502020204030204"/>
              </a:rPr>
              <a:t>imut : ouverture -3dB </a:t>
            </a:r>
            <a:r>
              <a:rPr lang="fr-FR" sz="1800" b="0" baseline="0" dirty="0" err="1" smtClean="0">
                <a:cs typeface="Calibri" panose="020F0502020204030204"/>
              </a:rPr>
              <a:t>bcp</a:t>
            </a:r>
            <a:r>
              <a:rPr lang="fr-FR" sz="1800" b="0" baseline="0" dirty="0" smtClean="0">
                <a:cs typeface="Calibri" panose="020F0502020204030204"/>
              </a:rPr>
              <a:t> moins bonne sur [5; 6,5 GHz], mais similaire pour -5dB. Le point à 4 GHz est difficile à augmenter.</a:t>
            </a:r>
            <a:br>
              <a:rPr lang="fr-FR" sz="1800" b="0" baseline="0" dirty="0" smtClean="0">
                <a:cs typeface="Calibri" panose="020F0502020204030204"/>
              </a:rPr>
            </a:br>
            <a:r>
              <a:rPr lang="fr-FR" sz="1800" b="0" baseline="0" dirty="0" smtClean="0">
                <a:cs typeface="Calibri" panose="020F0502020204030204"/>
              </a:rPr>
              <a:t>A 3 GHz 90,3° ; 90,8° à 4,5 GHz</a:t>
            </a:r>
          </a:p>
          <a:p>
            <a:r>
              <a:rPr lang="fr-FR" sz="1800" b="0" baseline="0" dirty="0" smtClean="0">
                <a:cs typeface="Calibri" panose="020F0502020204030204"/>
              </a:rPr>
              <a:t>Elévation : optimiser haut de bande. Le mieux : faire même antenne pour polar H et V (polar circulaire) ; sinon on peut faire 2 antennes différentes pour </a:t>
            </a:r>
            <a:r>
              <a:rPr lang="fr-FR" sz="1800" b="0" baseline="0" dirty="0" err="1" smtClean="0">
                <a:cs typeface="Calibri" panose="020F0502020204030204"/>
              </a:rPr>
              <a:t>diag</a:t>
            </a:r>
            <a:r>
              <a:rPr lang="fr-FR" sz="1800" b="0" baseline="0" dirty="0" smtClean="0">
                <a:cs typeface="Calibri" panose="020F0502020204030204"/>
              </a:rPr>
              <a:t> azimut et élévation.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9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chute à 5 GHz car En</a:t>
            </a:r>
            <a:r>
              <a:rPr lang="fr-FR" sz="1800" b="0" baseline="0" dirty="0" smtClean="0">
                <a:cs typeface="Calibri" panose="020F0502020204030204"/>
              </a:rPr>
              <a:t> élévation à 5 GHz il y a beaucoup de rayonnement vers l’arrière !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7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+ directif à 2 GHz et 5 GHz. Change « peu » à 4 GHz mais +10° sur ouverture -5dB.</a:t>
            </a:r>
          </a:p>
          <a:p>
            <a:r>
              <a:rPr lang="fr-FR" sz="1800" b="0" dirty="0" smtClean="0">
                <a:cs typeface="Calibri" panose="020F0502020204030204"/>
              </a:rPr>
              <a:t>Il faudrait prendre ouverture</a:t>
            </a:r>
            <a:r>
              <a:rPr lang="fr-FR" sz="1800" b="0" baseline="0" dirty="0" smtClean="0">
                <a:cs typeface="Calibri" panose="020F0502020204030204"/>
              </a:rPr>
              <a:t> -6,6dB en azimut pour avoir 90°</a:t>
            </a:r>
          </a:p>
          <a:p>
            <a:r>
              <a:rPr lang="fr-FR" sz="1800" b="0" baseline="0" dirty="0" smtClean="0">
                <a:cs typeface="Calibri" panose="020F0502020204030204"/>
              </a:rPr>
              <a:t>Similaire à 1 et 3 GHz. + directif à 6 GHz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86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À 1 GHz on a moins l’effet « réflecteur » qu’on pouvait avoir en augmentant </a:t>
            </a:r>
            <a:r>
              <a:rPr lang="fr-FR" sz="1800" b="0" dirty="0" err="1" smtClean="0">
                <a:cs typeface="Calibri" panose="020F0502020204030204"/>
              </a:rPr>
              <a:t>Ladd</a:t>
            </a:r>
            <a:r>
              <a:rPr lang="fr-FR" sz="1800" b="0" dirty="0" smtClean="0">
                <a:cs typeface="Calibri" panose="020F0502020204030204"/>
              </a:rPr>
              <a:t>. On est tout de</a:t>
            </a:r>
            <a:r>
              <a:rPr lang="fr-FR" sz="1800" b="0" baseline="0" dirty="0" smtClean="0">
                <a:cs typeface="Calibri" panose="020F0502020204030204"/>
              </a:rPr>
              <a:t> même à -12dB en </a:t>
            </a:r>
            <a:r>
              <a:rPr lang="fr-FR" sz="1800" b="0" baseline="0" dirty="0" err="1" smtClean="0">
                <a:cs typeface="Calibri" panose="020F0502020204030204"/>
              </a:rPr>
              <a:t>ftb</a:t>
            </a:r>
            <a:r>
              <a:rPr lang="fr-FR" sz="1800" b="0" baseline="0" dirty="0" smtClean="0">
                <a:cs typeface="Calibri" panose="020F0502020204030204"/>
              </a:rPr>
              <a:t>.</a:t>
            </a:r>
          </a:p>
          <a:p>
            <a:r>
              <a:rPr lang="fr-FR" sz="1800" b="0" baseline="0" dirty="0" smtClean="0">
                <a:cs typeface="Calibri" panose="020F0502020204030204"/>
              </a:rPr>
              <a:t>Rayonnement important à l’arrière en élévation pour </a:t>
            </a:r>
            <a:r>
              <a:rPr lang="fr-FR" sz="1800" b="1" baseline="0" dirty="0" smtClean="0">
                <a:cs typeface="Calibri" panose="020F0502020204030204"/>
              </a:rPr>
              <a:t>5 GHz </a:t>
            </a:r>
            <a:r>
              <a:rPr lang="fr-FR" sz="1800" b="0" baseline="0" dirty="0" smtClean="0">
                <a:cs typeface="Calibri" panose="020F0502020204030204"/>
              </a:rPr>
              <a:t>: dû à paramètre x13 (largeur résonance). Doit sûrement faire rayonnement dans la résonance.</a:t>
            </a:r>
          </a:p>
          <a:p>
            <a:r>
              <a:rPr lang="fr-FR" sz="1800" b="0" baseline="0" dirty="0" smtClean="0">
                <a:cs typeface="Calibri" panose="020F0502020204030204"/>
              </a:rPr>
              <a:t>Similaire à 3 et 4 GHz, un peu + directif à 6 GHz.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96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=""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" y="2258407"/>
            <a:ext cx="11961961" cy="2764028"/>
          </a:xfrm>
        </p:spPr>
        <p:txBody>
          <a:bodyPr anchor="ctr">
            <a:normAutofit fontScale="90000"/>
          </a:bodyPr>
          <a:lstStyle/>
          <a:p>
            <a:r>
              <a:rPr lang="de-DE" sz="7200" dirty="0" err="1"/>
              <a:t>Présentation</a:t>
            </a:r>
            <a:r>
              <a:rPr lang="de-DE" sz="7200" dirty="0"/>
              <a:t> </a:t>
            </a:r>
            <a:r>
              <a:rPr lang="de-DE" sz="7200" dirty="0" err="1"/>
              <a:t>avancement</a:t>
            </a:r>
            <a:r>
              <a:rPr lang="de-DE" sz="7200" dirty="0"/>
              <a:t> </a:t>
            </a:r>
            <a:r>
              <a:rPr lang="de-DE" sz="7200" dirty="0" err="1"/>
              <a:t>thèse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de-DE" sz="7200" dirty="0"/>
              <a:t/>
            </a:r>
            <a:br>
              <a:rPr lang="de-DE" sz="7200" dirty="0"/>
            </a:br>
            <a:r>
              <a:rPr lang="de-DE" sz="3200" i="1" dirty="0" err="1">
                <a:cs typeface="Calibri Light"/>
              </a:rPr>
              <a:t>Etude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réalisation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d'un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Réseau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Radiogoniométrique</a:t>
            </a:r>
            <a:r>
              <a:rPr lang="de-DE" sz="3200" i="1" dirty="0">
                <a:cs typeface="Calibri Light"/>
              </a:rPr>
              <a:t> large </a:t>
            </a:r>
            <a:r>
              <a:rPr lang="de-DE" sz="3200" i="1" dirty="0" err="1">
                <a:cs typeface="Calibri Light"/>
              </a:rPr>
              <a:t>bande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multipolarisation</a:t>
            </a:r>
            <a:endParaRPr lang="de-DE" sz="3200" i="1" dirty="0"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dirty="0">
                <a:cs typeface="Calibri"/>
              </a:rPr>
              <a:t>Julien Harel – </a:t>
            </a:r>
            <a:r>
              <a:rPr lang="de-DE" sz="2800" dirty="0" smtClean="0">
                <a:cs typeface="Calibri"/>
              </a:rPr>
              <a:t>13</a:t>
            </a:r>
            <a:r>
              <a:rPr lang="de-DE" sz="2800" dirty="0" smtClean="0">
                <a:cs typeface="Calibri"/>
              </a:rPr>
              <a:t>/10/2023</a:t>
            </a:r>
            <a:endParaRPr lang="de-D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="" xmlns:a16="http://schemas.microsoft.com/office/drawing/2014/main" id="{8B025FCE-526F-4C02-89A4-D61AA45A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88" y="-449"/>
            <a:ext cx="2143125" cy="2143125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5" y="318628"/>
            <a:ext cx="2419298" cy="7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973694"/>
            <a:ext cx="4557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 de 2 </a:t>
            </a:r>
            <a:r>
              <a:rPr lang="fr-FR" dirty="0" err="1" smtClean="0"/>
              <a:t>vias</a:t>
            </a:r>
            <a:r>
              <a:rPr lang="fr-FR" dirty="0" smtClean="0"/>
              <a:t> en début antenne et avant le stub circulaire car effet sur rayonnement polar V sinon.</a:t>
            </a:r>
            <a:endParaRPr lang="fr-FR" dirty="0"/>
          </a:p>
        </p:txBody>
      </p:sp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 rotWithShape="1">
          <a:blip r:embed="rId6"/>
          <a:srcRect l="7922" r="50545"/>
          <a:stretch/>
        </p:blipFill>
        <p:spPr>
          <a:xfrm>
            <a:off x="5192526" y="2973694"/>
            <a:ext cx="3143250" cy="3246583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 rotWithShape="1">
          <a:blip r:embed="rId7"/>
          <a:srcRect l="18834" t="20315" r="36683"/>
          <a:stretch/>
        </p:blipFill>
        <p:spPr>
          <a:xfrm>
            <a:off x="8487561" y="3736851"/>
            <a:ext cx="3510177" cy="24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973694"/>
            <a:ext cx="455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Param</a:t>
            </a:r>
            <a:r>
              <a:rPr lang="fr-FR" b="1" dirty="0" smtClean="0"/>
              <a:t> 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Peu de différence entre les ports !</a:t>
            </a:r>
          </a:p>
          <a:p>
            <a:r>
              <a:rPr lang="fr-FR" dirty="0" smtClean="0"/>
              <a:t>S11 ≤-10dB sur [1 – 6,6 GHz], similaire à antenne élémentaire. </a:t>
            </a:r>
          </a:p>
        </p:txBody>
      </p:sp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5422481" y="2973694"/>
            <a:ext cx="6575257" cy="37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973694"/>
            <a:ext cx="4557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Gain </a:t>
            </a:r>
            <a:r>
              <a:rPr lang="fr-FR" b="1" dirty="0" err="1" smtClean="0"/>
              <a:t>pdc</a:t>
            </a:r>
            <a:r>
              <a:rPr lang="fr-FR" b="1" dirty="0" smtClean="0"/>
              <a:t> </a:t>
            </a:r>
            <a:r>
              <a:rPr lang="fr-FR" dirty="0" smtClean="0"/>
              <a:t>:</a:t>
            </a:r>
          </a:p>
          <a:p>
            <a:r>
              <a:rPr lang="fr-FR" dirty="0" smtClean="0"/>
              <a:t>Gain Co similaire entre les 2 ports, gain Cross légèrement + élevé pour polar H mais OK.</a:t>
            </a:r>
            <a:endParaRPr lang="fr-FR" dirty="0" smtClean="0"/>
          </a:p>
        </p:txBody>
      </p:sp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5432918" y="2722979"/>
            <a:ext cx="6564820" cy="39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710512"/>
            <a:ext cx="455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Ouverture azimut </a:t>
            </a:r>
            <a:r>
              <a:rPr lang="fr-FR" dirty="0" smtClean="0"/>
              <a:t>: chute à 6 GHz pour polar H (bleu) </a:t>
            </a:r>
            <a:r>
              <a:rPr lang="fr-FR" dirty="0" smtClean="0">
                <a:sym typeface="Wingdings" panose="05000000000000000000" pitchFamily="2" charset="2"/>
              </a:rPr>
              <a:t> dû à dépointage </a:t>
            </a:r>
            <a:r>
              <a:rPr lang="fr-FR" dirty="0" err="1" smtClean="0">
                <a:sym typeface="Wingdings" panose="05000000000000000000" pitchFamily="2" charset="2"/>
              </a:rPr>
              <a:t>farfield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  <a:endParaRPr lang="fr-FR" dirty="0" smtClean="0"/>
          </a:p>
        </p:txBody>
      </p:sp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548284" y="2722979"/>
            <a:ext cx="455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Ouverture élévation </a:t>
            </a:r>
            <a:r>
              <a:rPr lang="fr-FR" dirty="0" smtClean="0"/>
              <a:t>:</a:t>
            </a:r>
          </a:p>
        </p:txBody>
      </p:sp>
      <p:pic>
        <p:nvPicPr>
          <p:cNvPr id="20" name="Imag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48944" y="3334248"/>
            <a:ext cx="5237431" cy="3510831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7"/>
          <a:stretch>
            <a:fillRect/>
          </a:stretch>
        </p:blipFill>
        <p:spPr>
          <a:xfrm>
            <a:off x="6548284" y="3295978"/>
            <a:ext cx="5296900" cy="35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710512"/>
            <a:ext cx="492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Comparaison « azimut » </a:t>
            </a:r>
            <a:r>
              <a:rPr lang="fr-FR" dirty="0" smtClean="0"/>
              <a:t>: chute azimut polar H à partir de 4,5 GHz.</a:t>
            </a:r>
          </a:p>
        </p:txBody>
      </p:sp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540008" y="2664345"/>
            <a:ext cx="51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Comparaison « élévation » :</a:t>
            </a:r>
            <a:r>
              <a:rPr lang="fr-FR" dirty="0" smtClean="0"/>
              <a:t> Pas de différence &lt; 6 GHz.</a:t>
            </a:r>
          </a:p>
        </p:txBody>
      </p:sp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8943" y="3356843"/>
            <a:ext cx="5224895" cy="3501157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540008" y="3371043"/>
            <a:ext cx="5182600" cy="34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710512"/>
            <a:ext cx="4923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Farfield</a:t>
            </a:r>
            <a:r>
              <a:rPr lang="fr-FR" b="1" dirty="0" smtClean="0"/>
              <a:t> azimut polar H </a:t>
            </a:r>
            <a:r>
              <a:rPr lang="fr-FR" dirty="0" smtClean="0"/>
              <a:t>: comparaison avec antenne unitaire (pas de dépointage).</a:t>
            </a:r>
          </a:p>
          <a:p>
            <a:r>
              <a:rPr lang="fr-FR" dirty="0" smtClean="0"/>
              <a:t>Léger dépointage observé en haut de bande sur azimut polar H + Réduction de l’ouverture.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On avait le même problème sur le 1</a:t>
            </a:r>
            <a:r>
              <a:rPr lang="fr-FR" b="1" baseline="30000" dirty="0" smtClean="0"/>
              <a:t>er</a:t>
            </a:r>
            <a:r>
              <a:rPr lang="fr-FR" b="1" dirty="0" smtClean="0"/>
              <a:t> jet de double polar </a:t>
            </a:r>
            <a:r>
              <a:rPr lang="fr-FR" dirty="0" smtClean="0"/>
              <a:t>(moins amplifié) </a:t>
            </a:r>
            <a:r>
              <a:rPr lang="fr-FR" dirty="0" smtClean="0">
                <a:sym typeface="Wingdings" panose="05000000000000000000" pitchFamily="2" charset="2"/>
              </a:rPr>
              <a:t> sûrement dû à excitation avec le </a:t>
            </a:r>
            <a:r>
              <a:rPr lang="fr-FR" dirty="0" err="1" smtClean="0">
                <a:sym typeface="Wingdings" panose="05000000000000000000" pitchFamily="2" charset="2"/>
              </a:rPr>
              <a:t>feed</a:t>
            </a:r>
            <a:r>
              <a:rPr lang="fr-FR" dirty="0" smtClean="0">
                <a:sym typeface="Wingdings" panose="05000000000000000000" pitchFamily="2" charset="2"/>
              </a:rPr>
              <a:t> de la polar V qui est situé après le </a:t>
            </a:r>
            <a:r>
              <a:rPr lang="fr-FR" dirty="0" err="1" smtClean="0">
                <a:sym typeface="Wingdings" panose="05000000000000000000" pitchFamily="2" charset="2"/>
              </a:rPr>
              <a:t>feed</a:t>
            </a:r>
            <a:r>
              <a:rPr lang="fr-FR" dirty="0" smtClean="0">
                <a:sym typeface="Wingdings" panose="05000000000000000000" pitchFamily="2" charset="2"/>
              </a:rPr>
              <a:t> polar H.</a:t>
            </a:r>
            <a:endParaRPr lang="fr-FR" dirty="0" smtClean="0"/>
          </a:p>
        </p:txBody>
      </p:sp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4864131" y="3299490"/>
            <a:ext cx="3258853" cy="3516748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7"/>
          <a:stretch>
            <a:fillRect/>
          </a:stretch>
        </p:blipFill>
        <p:spPr>
          <a:xfrm>
            <a:off x="8515350" y="3296913"/>
            <a:ext cx="3269221" cy="35193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29313" y="26354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GHz :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682163" y="26899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r>
              <a:rPr lang="fr-FR" dirty="0" smtClean="0"/>
              <a:t> GHz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1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VIA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550" y="2555567"/>
            <a:ext cx="374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Efield</a:t>
            </a:r>
            <a:r>
              <a:rPr lang="fr-FR" dirty="0" smtClean="0"/>
              <a:t> 6 GHz </a:t>
            </a:r>
            <a:r>
              <a:rPr lang="fr-FR" dirty="0" err="1" smtClean="0"/>
              <a:t>pdc</a:t>
            </a:r>
            <a:r>
              <a:rPr lang="fr-FR" dirty="0" smtClean="0"/>
              <a:t> Z (port H) : </a:t>
            </a:r>
            <a:br>
              <a:rPr lang="fr-FR" dirty="0" smtClean="0"/>
            </a:br>
            <a:r>
              <a:rPr lang="fr-FR" dirty="0" smtClean="0"/>
              <a:t>dissymétrie sur les champs visible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396799" y="2504613"/>
            <a:ext cx="409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Efield</a:t>
            </a:r>
            <a:r>
              <a:rPr lang="fr-FR" dirty="0" smtClean="0"/>
              <a:t> 6 GHz (port H) avec les 2 antennes :</a:t>
            </a:r>
          </a:p>
          <a:p>
            <a:r>
              <a:rPr lang="fr-FR" dirty="0" smtClean="0"/>
              <a:t>Couplage avec ligne </a:t>
            </a:r>
            <a:r>
              <a:rPr lang="fr-FR" dirty="0" err="1" smtClean="0"/>
              <a:t>feeding</a:t>
            </a:r>
            <a:r>
              <a:rPr lang="fr-FR" dirty="0" smtClean="0"/>
              <a:t> polar V 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 rotWithShape="1">
          <a:blip r:embed="rId6"/>
          <a:srcRect l="19565"/>
          <a:stretch/>
        </p:blipFill>
        <p:spPr>
          <a:xfrm>
            <a:off x="328613" y="3343275"/>
            <a:ext cx="4876540" cy="33471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/>
          <a:srcRect l="13708" r="25048"/>
          <a:stretch/>
        </p:blipFill>
        <p:spPr>
          <a:xfrm>
            <a:off x="6669155" y="3179599"/>
            <a:ext cx="4817995" cy="36784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78096" y="5455138"/>
            <a:ext cx="8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485431">
            <a:off x="8163373" y="5168220"/>
            <a:ext cx="8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Antenne Vivaldi couplage</a:t>
            </a:r>
          </a:p>
          <a:p>
            <a:pPr marL="914400" lvl="1" indent="-457200">
              <a:buAutoNum type="romanUcPeriod"/>
            </a:pP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élargir ouverture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Mise en double polar</a:t>
            </a:r>
          </a:p>
          <a:p>
            <a:pPr marL="1371600" lvl="2" indent="-457200"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2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vias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1371600" lvl="2" indent="-457200">
              <a:buAutoNum type="romanUcPeriod"/>
            </a:pPr>
            <a:r>
              <a:rPr lang="fr-FR" sz="1400" dirty="0" smtClean="0">
                <a:cs typeface="Calibri" panose="020F0502020204030204"/>
              </a:rPr>
              <a:t>1 via</a:t>
            </a:r>
            <a:endParaRPr lang="fr-FR" sz="1400" dirty="0" smtClean="0"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(1 VIA)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818942" y="3614738"/>
            <a:ext cx="7178796" cy="30695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1" y="256744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1 seul via avant le stub circulaire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9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(1 VIA)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1" y="2567446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Param</a:t>
            </a:r>
            <a:r>
              <a:rPr lang="fr-FR" b="1" dirty="0" smtClean="0"/>
              <a:t> 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Peu de différence sur paramètres S.</a:t>
            </a:r>
            <a:endParaRPr lang="fr-FR" dirty="0"/>
          </a:p>
        </p:txBody>
      </p:sp>
      <p:pic>
        <p:nvPicPr>
          <p:cNvPr id="19" name="Imag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4914900" y="2661644"/>
            <a:ext cx="6865684" cy="40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Antenne Vivaldi couplage</a:t>
            </a:r>
          </a:p>
          <a:p>
            <a:pPr marL="914400" lvl="1" indent="-457200">
              <a:buAutoNum type="romanUcPeriod"/>
            </a:pPr>
            <a:r>
              <a:rPr lang="fr-FR" sz="1800" dirty="0" err="1" smtClean="0">
                <a:cs typeface="Calibri" panose="020F0502020204030204"/>
              </a:rPr>
              <a:t>Optim</a:t>
            </a:r>
            <a:r>
              <a:rPr lang="fr-FR" sz="1800" dirty="0" smtClean="0">
                <a:cs typeface="Calibri" panose="020F0502020204030204"/>
              </a:rPr>
              <a:t> élargir ouverture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Mise en double polar</a:t>
            </a:r>
          </a:p>
          <a:p>
            <a:pPr marL="1371600" lvl="2" indent="-457200"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2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vias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1371600" lvl="2" indent="-457200"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1 via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(1 VIA)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8943" y="3325115"/>
            <a:ext cx="5085125" cy="3532885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6548284" y="3149954"/>
            <a:ext cx="5335487" cy="370804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8944" y="2710512"/>
            <a:ext cx="492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Comparaison « azimut » </a:t>
            </a:r>
            <a:r>
              <a:rPr lang="fr-FR" dirty="0" smtClean="0"/>
              <a:t>: Meilleur ouverture polar V sur [3 – 4,5 GHz] puis chute à 5 GHz.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754474" y="2503623"/>
            <a:ext cx="492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Comparaison « élévation » </a:t>
            </a:r>
            <a:r>
              <a:rPr lang="fr-FR" dirty="0" smtClean="0"/>
              <a:t>: Meilleur ouverture polar V sur [3 – 4,5 GHz]</a:t>
            </a:r>
          </a:p>
        </p:txBody>
      </p:sp>
    </p:spTree>
    <p:extLst>
      <p:ext uri="{BB962C8B-B14F-4D97-AF65-F5344CB8AC3E}">
        <p14:creationId xmlns:p14="http://schemas.microsoft.com/office/powerpoint/2010/main" val="24332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(1 VIA)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0" y="2581825"/>
            <a:ext cx="552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Farfield</a:t>
            </a:r>
            <a:r>
              <a:rPr lang="fr-FR" b="1" dirty="0" smtClean="0"/>
              <a:t> </a:t>
            </a:r>
            <a:r>
              <a:rPr lang="fr-FR" dirty="0" smtClean="0"/>
              <a:t>: comparaison </a:t>
            </a:r>
            <a:r>
              <a:rPr lang="fr-FR" dirty="0" err="1" smtClean="0"/>
              <a:t>pdc</a:t>
            </a:r>
            <a:r>
              <a:rPr lang="fr-FR" dirty="0" smtClean="0"/>
              <a:t> azimut</a:t>
            </a:r>
          </a:p>
        </p:txBody>
      </p:sp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98834" y="3782154"/>
            <a:ext cx="3130839" cy="3075846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437552" y="3782154"/>
            <a:ext cx="3041561" cy="30758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6045" y="3135823"/>
            <a:ext cx="274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GHz : ouverture polar V plus large (+10°)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560188" y="3121444"/>
            <a:ext cx="274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GHz : ouverture polar V plus directif</a:t>
            </a:r>
            <a:endParaRPr lang="fr-FR" dirty="0"/>
          </a:p>
        </p:txBody>
      </p:sp>
      <p:pic>
        <p:nvPicPr>
          <p:cNvPr id="25" name="Imag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9015900" y="3936543"/>
            <a:ext cx="3052177" cy="292145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9256812" y="3121444"/>
            <a:ext cx="274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GHz : polar V comparaison 1 via &amp; 2 via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Vivaldi couplage</a:t>
            </a:r>
          </a:p>
          <a:p>
            <a:pPr marL="914400" lvl="1" indent="-457200">
              <a:buAutoNum type="romanUcPeriod"/>
            </a:pP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élargir ouverture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Mise en double polar</a:t>
            </a:r>
          </a:p>
          <a:p>
            <a:pPr marL="1371600" lvl="2" indent="-457200"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2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vias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1371600" lvl="2" indent="-457200"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1 via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Conclusion </a:t>
            </a:r>
            <a:r>
              <a:rPr lang="fr-FR" sz="2200" dirty="0" smtClean="0">
                <a:cs typeface="Calibri" panose="020F0502020204030204"/>
              </a:rPr>
              <a:t>et perspectives</a:t>
            </a:r>
            <a:endParaRPr lang="fr-FR" sz="2200" dirty="0"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4587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Conclusion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Vivaldi couplage : Difficultés à avoir ouverture -5dB ≥ 90° sur 2,5-4,5 GHz en azimut</a:t>
            </a:r>
          </a:p>
          <a:p>
            <a:pPr lvl="2"/>
            <a:r>
              <a:rPr lang="fr-FR" sz="1600" dirty="0" smtClean="0">
                <a:cs typeface="Calibri" panose="020F0502020204030204"/>
              </a:rPr>
              <a:t>Possibilité d’élargir l’ouverture en modifiant la topo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Problème de dépointage pour azimut polar H</a:t>
            </a:r>
            <a:r>
              <a:rPr lang="fr-FR" sz="1400" dirty="0">
                <a:cs typeface="Calibri" panose="020F0502020204030204"/>
              </a:rPr>
              <a:t/>
            </a:r>
            <a:br>
              <a:rPr lang="fr-FR" sz="1400" dirty="0">
                <a:cs typeface="Calibri" panose="020F0502020204030204"/>
              </a:rPr>
            </a:br>
            <a:endParaRPr lang="fr-FR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Perspectives Antenne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Vivaldi couplage : élargir </a:t>
            </a:r>
            <a:r>
              <a:rPr lang="fr-FR" sz="1800" dirty="0" err="1" smtClean="0">
                <a:cs typeface="Calibri" panose="020F0502020204030204"/>
              </a:rPr>
              <a:t>diag</a:t>
            </a:r>
            <a:r>
              <a:rPr lang="fr-FR" sz="1800" dirty="0" smtClean="0">
                <a:cs typeface="Calibri" panose="020F0502020204030204"/>
              </a:rPr>
              <a:t> </a:t>
            </a:r>
            <a:r>
              <a:rPr lang="fr-FR" sz="1800" dirty="0" smtClean="0">
                <a:cs typeface="Calibri" panose="020F0502020204030204"/>
              </a:rPr>
              <a:t>azimut &amp; élévation (changement </a:t>
            </a:r>
            <a:r>
              <a:rPr lang="fr-FR" sz="1800" dirty="0" smtClean="0">
                <a:cs typeface="Calibri" panose="020F0502020204030204"/>
              </a:rPr>
              <a:t>topo…)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Fabrication du réseau avec double polar + mesure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Mesure </a:t>
            </a:r>
            <a:r>
              <a:rPr lang="fr-FR" sz="1800" dirty="0" err="1" smtClean="0">
                <a:cs typeface="Calibri" panose="020F0502020204030204"/>
              </a:rPr>
              <a:t>gonio</a:t>
            </a:r>
            <a:endParaRPr lang="fr-FR" sz="1800" dirty="0" smtClean="0">
              <a:cs typeface="Calibri" panose="020F0502020204030204"/>
            </a:endParaRPr>
          </a:p>
          <a:p>
            <a:pPr lvl="1"/>
            <a:r>
              <a:rPr lang="fr-FR" sz="1800" dirty="0" smtClean="0">
                <a:cs typeface="Calibri" panose="020F0502020204030204"/>
              </a:rPr>
              <a:t>Homothétie pour bande [1-6 GHz] ; [6-18 GHz] ; [18 – 40 GHz]</a:t>
            </a:r>
          </a:p>
          <a:p>
            <a:pPr lvl="1"/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 smtClean="0">
                <a:cs typeface="Calibri" panose="020F0502020204030204"/>
              </a:rPr>
              <a:t>Annexes :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Méthode </a:t>
            </a:r>
            <a:r>
              <a:rPr lang="fr-FR" sz="1800" dirty="0" err="1" smtClean="0">
                <a:cs typeface="Calibri" panose="020F0502020204030204"/>
              </a:rPr>
              <a:t>gonio</a:t>
            </a:r>
            <a:r>
              <a:rPr lang="fr-FR" sz="1800" dirty="0" smtClean="0">
                <a:cs typeface="Calibri" panose="020F0502020204030204"/>
              </a:rPr>
              <a:t> avec inter-corrélation entre voies</a:t>
            </a:r>
          </a:p>
          <a:p>
            <a:pPr lvl="1"/>
            <a:r>
              <a:rPr lang="fr-FR" sz="1800" dirty="0">
                <a:cs typeface="Calibri" panose="020F0502020204030204"/>
              </a:rPr>
              <a:t>AVA double polar </a:t>
            </a:r>
            <a:r>
              <a:rPr lang="fr-FR" sz="1800" dirty="0" err="1" smtClean="0">
                <a:cs typeface="Calibri" panose="020F0502020204030204"/>
              </a:rPr>
              <a:t>colocalisée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Annexes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8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(1 VIA)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8752" y="71744"/>
            <a:ext cx="1768986" cy="202749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8943" y="2710512"/>
            <a:ext cx="552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Gain 3D </a:t>
            </a:r>
            <a:r>
              <a:rPr lang="fr-FR" dirty="0" smtClean="0"/>
              <a:t>: Gain polar V plus faible que polar H (1 dB max)</a:t>
            </a:r>
          </a:p>
        </p:txBody>
      </p:sp>
      <p:pic>
        <p:nvPicPr>
          <p:cNvPr id="19" name="Imag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48943" y="3241770"/>
            <a:ext cx="5664850" cy="3616230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7"/>
          <a:stretch>
            <a:fillRect/>
          </a:stretch>
        </p:blipFill>
        <p:spPr>
          <a:xfrm>
            <a:off x="6455493" y="3456082"/>
            <a:ext cx="5542245" cy="329015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455493" y="2722979"/>
            <a:ext cx="552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Efficacité rayonnement </a:t>
            </a:r>
            <a:r>
              <a:rPr lang="fr-FR" dirty="0" smtClean="0"/>
              <a:t>: polar V plus faible que polar H (0,2 dB)</a:t>
            </a:r>
          </a:p>
        </p:txBody>
      </p:sp>
    </p:spTree>
    <p:extLst>
      <p:ext uri="{BB962C8B-B14F-4D97-AF65-F5344CB8AC3E}">
        <p14:creationId xmlns:p14="http://schemas.microsoft.com/office/powerpoint/2010/main" val="2855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2777758"/>
            <a:ext cx="60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Gain max 3D </a:t>
            </a:r>
            <a:r>
              <a:rPr lang="fr-FR" dirty="0" smtClean="0">
                <a:sym typeface="Wingdings" panose="05000000000000000000" pitchFamily="2" charset="2"/>
              </a:rPr>
              <a:t>: Co et Cross, Cross élevée (mais pas dans les </a:t>
            </a:r>
            <a:r>
              <a:rPr lang="fr-FR" dirty="0" err="1" smtClean="0">
                <a:sym typeface="Wingdings" panose="05000000000000000000" pitchFamily="2" charset="2"/>
              </a:rPr>
              <a:t>pdc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944" y="2101334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r>
              <a:rPr lang="fr-FR" b="1" dirty="0" smtClean="0">
                <a:cs typeface="Calibri" panose="020F0502020204030204"/>
              </a:rPr>
              <a:t> </a:t>
            </a:r>
            <a:r>
              <a:rPr lang="fr-FR" dirty="0" smtClean="0">
                <a:cs typeface="Calibri" panose="020F0502020204030204"/>
              </a:rPr>
              <a:t>(seule)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122" y="85640"/>
            <a:ext cx="2188078" cy="2228069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48944" y="3468740"/>
            <a:ext cx="5281736" cy="3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Calibration Code</a:t>
            </a:r>
          </a:p>
          <a:p>
            <a:r>
              <a:rPr lang="fr-FR" dirty="0" smtClean="0">
                <a:cs typeface="Calibri" panose="020F0502020204030204"/>
              </a:rPr>
              <a:t>Calibration du système RF (sans antennes) en amont</a:t>
            </a:r>
          </a:p>
          <a:p>
            <a:r>
              <a:rPr lang="fr-FR" dirty="0" smtClean="0">
                <a:cs typeface="Calibri" panose="020F0502020204030204"/>
              </a:rPr>
              <a:t>Envoi d’un signal modulé via synthé et antennes simulées via diviseur puissance 3 voies.</a:t>
            </a:r>
          </a:p>
          <a:p>
            <a:r>
              <a:rPr lang="fr-FR" dirty="0" smtClean="0">
                <a:cs typeface="Calibri" panose="020F0502020204030204"/>
              </a:rPr>
              <a:t>Permet d’avoir fichier pour calibrer les différences amplitude/phase système RF.</a:t>
            </a:r>
          </a:p>
        </p:txBody>
      </p:sp>
      <p:pic>
        <p:nvPicPr>
          <p:cNvPr id="2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99" y="4316563"/>
            <a:ext cx="1431293" cy="2470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273" y="3157206"/>
            <a:ext cx="4891727" cy="36647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0480" y="4351460"/>
            <a:ext cx="480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cal : </a:t>
            </a:r>
          </a:p>
          <a:p>
            <a:r>
              <a:rPr lang="fr-FR" dirty="0" smtClean="0"/>
              <a:t>Autocorrélation 11 : id=10002 (OK)</a:t>
            </a:r>
          </a:p>
          <a:p>
            <a:r>
              <a:rPr lang="fr-FR" dirty="0" smtClean="0"/>
              <a:t>id12 et id13 sont à 10001 (devraient être à 10002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 PB avec </a:t>
            </a:r>
            <a:r>
              <a:rPr lang="fr-FR" dirty="0" err="1" smtClean="0">
                <a:sym typeface="Wingdings" panose="05000000000000000000" pitchFamily="2" charset="2"/>
              </a:rPr>
              <a:t>intercorrélation</a:t>
            </a:r>
            <a:r>
              <a:rPr lang="fr-FR" dirty="0" smtClean="0">
                <a:sym typeface="Wingdings" panose="05000000000000000000" pitchFamily="2" charset="2"/>
              </a:rPr>
              <a:t> (12, 13)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2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VIA</a:t>
            </a:r>
          </a:p>
          <a:p>
            <a:endParaRPr lang="fr-FR" b="1" dirty="0">
              <a:cs typeface="Calibri" panose="020F0502020204030204"/>
            </a:endParaRPr>
          </a:p>
          <a:p>
            <a:r>
              <a:rPr lang="fr-FR" b="1" dirty="0" smtClean="0">
                <a:cs typeface="Calibri" panose="020F0502020204030204"/>
              </a:rPr>
              <a:t>Eviter dépointage 6 GHz : </a:t>
            </a:r>
            <a:r>
              <a:rPr lang="fr-FR" b="1" dirty="0" err="1" smtClean="0">
                <a:cs typeface="Calibri" panose="020F0502020204030204"/>
              </a:rPr>
              <a:t>modif</a:t>
            </a:r>
            <a:r>
              <a:rPr lang="fr-FR" b="1" dirty="0" smtClean="0">
                <a:cs typeface="Calibri" panose="020F0502020204030204"/>
              </a:rPr>
              <a:t> paramètre </a:t>
            </a:r>
            <a:r>
              <a:rPr lang="fr-FR" b="1" dirty="0" err="1" smtClean="0">
                <a:cs typeface="Calibri" panose="020F0502020204030204"/>
              </a:rPr>
              <a:t>Rcylind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/>
          <a:srcRect b="650"/>
          <a:stretch/>
        </p:blipFill>
        <p:spPr>
          <a:xfrm>
            <a:off x="9878096" y="85640"/>
            <a:ext cx="2278079" cy="21205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3474185"/>
            <a:ext cx="455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Sparam</a:t>
            </a:r>
            <a:r>
              <a:rPr lang="fr-FR" dirty="0" smtClean="0"/>
              <a:t> : S11 moins bon que la double polar antérieure (S11&lt;-10 dB </a:t>
            </a:r>
            <a:r>
              <a:rPr lang="fr-FR" dirty="0" err="1" smtClean="0"/>
              <a:t>juqu’à</a:t>
            </a:r>
            <a:r>
              <a:rPr lang="fr-FR" dirty="0" smtClean="0"/>
              <a:t> 6,28 GHz) ; ici S22=-8,2dB à 10 GHz.</a:t>
            </a:r>
          </a:p>
          <a:p>
            <a:endParaRPr lang="fr-FR" dirty="0"/>
          </a:p>
          <a:p>
            <a:r>
              <a:rPr lang="fr-FR" dirty="0" smtClean="0"/>
              <a:t>Couplage ≤-28,7dB sur [1 ; 6 GHz]</a:t>
            </a:r>
          </a:p>
          <a:p>
            <a:r>
              <a:rPr lang="fr-FR" dirty="0" smtClean="0"/>
              <a:t>Couplage plus </a:t>
            </a:r>
            <a:r>
              <a:rPr lang="fr-FR" dirty="0" err="1" smtClean="0"/>
              <a:t>smooth</a:t>
            </a:r>
            <a:r>
              <a:rPr lang="fr-FR" dirty="0" smtClean="0"/>
              <a:t> qu’avant.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5042928" y="2801077"/>
            <a:ext cx="7113248" cy="4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4682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VIA</a:t>
            </a:r>
            <a:endParaRPr lang="fr-FR" b="1" dirty="0">
              <a:cs typeface="Calibri" panose="020F0502020204030204"/>
            </a:endParaRPr>
          </a:p>
          <a:p>
            <a:r>
              <a:rPr lang="fr-FR" b="1" dirty="0" smtClean="0">
                <a:cs typeface="Calibri" panose="020F0502020204030204"/>
              </a:rPr>
              <a:t>Eviter dépointage 6 GHz : </a:t>
            </a:r>
            <a:r>
              <a:rPr lang="fr-FR" dirty="0" err="1" smtClean="0">
                <a:cs typeface="Calibri" panose="020F0502020204030204"/>
              </a:rPr>
              <a:t>modif</a:t>
            </a:r>
            <a:r>
              <a:rPr lang="fr-FR" dirty="0" smtClean="0">
                <a:cs typeface="Calibri" panose="020F0502020204030204"/>
              </a:rPr>
              <a:t> paramètre </a:t>
            </a:r>
            <a:r>
              <a:rPr lang="fr-FR" dirty="0" err="1" smtClean="0">
                <a:cs typeface="Calibri" panose="020F0502020204030204"/>
              </a:rPr>
              <a:t>Rcylind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/>
          <a:srcRect b="650"/>
          <a:stretch/>
        </p:blipFill>
        <p:spPr>
          <a:xfrm>
            <a:off x="9878096" y="85640"/>
            <a:ext cx="2278079" cy="21205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3355075"/>
            <a:ext cx="4557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Farfield</a:t>
            </a:r>
            <a:r>
              <a:rPr lang="fr-FR" b="1" dirty="0" smtClean="0"/>
              <a:t> 6 GHz :</a:t>
            </a:r>
          </a:p>
          <a:p>
            <a:r>
              <a:rPr lang="fr-FR" dirty="0" smtClean="0"/>
              <a:t>Plus de dépointage </a:t>
            </a:r>
            <a:r>
              <a:rPr lang="fr-FR" dirty="0" smtClean="0"/>
              <a:t>(lié à </a:t>
            </a:r>
            <a:r>
              <a:rPr lang="fr-FR" dirty="0" err="1" smtClean="0"/>
              <a:t>Rcylind</a:t>
            </a:r>
            <a:r>
              <a:rPr lang="fr-FR" dirty="0" smtClean="0"/>
              <a:t>) !</a:t>
            </a:r>
          </a:p>
          <a:p>
            <a:r>
              <a:rPr lang="fr-FR" dirty="0" smtClean="0"/>
              <a:t>Mais </a:t>
            </a:r>
            <a:r>
              <a:rPr lang="fr-FR" b="1" dirty="0" smtClean="0"/>
              <a:t>léger dépointage sur azimut </a:t>
            </a:r>
            <a:r>
              <a:rPr lang="fr-FR" dirty="0" smtClean="0"/>
              <a:t>polar H !</a:t>
            </a:r>
            <a:endParaRPr lang="fr-FR" dirty="0"/>
          </a:p>
        </p:txBody>
      </p:sp>
      <p:pic>
        <p:nvPicPr>
          <p:cNvPr id="16" name="Imag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4346145" y="3078076"/>
            <a:ext cx="3788610" cy="3762701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8141873" y="3078077"/>
            <a:ext cx="4030499" cy="37799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97879" y="2640774"/>
            <a:ext cx="26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Azimut polar H(1) &amp; V(2)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814551" y="2618615"/>
            <a:ext cx="26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Elevation</a:t>
            </a:r>
            <a:r>
              <a:rPr lang="fr-FR" dirty="0" smtClean="0"/>
              <a:t> polar H(1) &amp; V(2)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5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 smtClean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Comparaison avec antenne 1</a:t>
            </a:r>
            <a:r>
              <a:rPr lang="fr-FR" baseline="30000" dirty="0" smtClean="0">
                <a:cs typeface="Calibri" panose="020F0502020204030204"/>
              </a:rPr>
              <a:t>er</a:t>
            </a:r>
            <a:r>
              <a:rPr lang="fr-FR" dirty="0" smtClean="0">
                <a:cs typeface="Calibri" panose="020F0502020204030204"/>
              </a:rPr>
              <a:t> jet (29/09)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944" y="2801077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S11</a:t>
            </a:r>
            <a:r>
              <a:rPr lang="fr-FR" dirty="0" smtClean="0">
                <a:sym typeface="Wingdings" panose="05000000000000000000" pitchFamily="2" charset="2"/>
              </a:rPr>
              <a:t> : </a:t>
            </a:r>
            <a:r>
              <a:rPr lang="fr-FR" dirty="0" smtClean="0">
                <a:sym typeface="Wingdings" panose="05000000000000000000" pitchFamily="2" charset="2"/>
              </a:rPr>
              <a:t>Meilleur S11 en bas de bande et haut de bande</a:t>
            </a:r>
          </a:p>
          <a:p>
            <a:r>
              <a:rPr lang="fr-FR" dirty="0"/>
              <a:t>S11 ≤-10dB sur [1 – 6,6 GHz</a:t>
            </a:r>
            <a:r>
              <a:rPr lang="fr-FR" dirty="0" smtClean="0"/>
              <a:t>]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148" y="3079844"/>
            <a:ext cx="3648075" cy="371475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36722" y="2105348"/>
            <a:ext cx="518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Changements effectués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ajout longueur ; slots sur résonance + </a:t>
            </a:r>
            <a:r>
              <a:rPr lang="fr-FR" dirty="0" err="1" smtClean="0">
                <a:sym typeface="Wingdings" panose="05000000000000000000" pitchFamily="2" charset="2"/>
              </a:rPr>
              <a:t>edge</a:t>
            </a:r>
            <a:r>
              <a:rPr lang="fr-FR" dirty="0" smtClean="0">
                <a:sym typeface="Wingdings" panose="05000000000000000000" pitchFamily="2" charset="2"/>
              </a:rPr>
              <a:t> ; réduction largeur résonance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5" y="3358108"/>
            <a:ext cx="5922364" cy="34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520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VIA</a:t>
            </a:r>
            <a:endParaRPr lang="fr-FR" b="1" dirty="0">
              <a:cs typeface="Calibri" panose="020F0502020204030204"/>
            </a:endParaRPr>
          </a:p>
          <a:p>
            <a:r>
              <a:rPr lang="fr-FR" b="1" dirty="0" smtClean="0">
                <a:cs typeface="Calibri" panose="020F0502020204030204"/>
              </a:rPr>
              <a:t>Eviter dépointage 6 GHz : </a:t>
            </a:r>
            <a:r>
              <a:rPr lang="fr-FR" b="1" dirty="0" err="1" smtClean="0">
                <a:cs typeface="Calibri" panose="020F0502020204030204"/>
              </a:rPr>
              <a:t>modif</a:t>
            </a:r>
            <a:r>
              <a:rPr lang="fr-FR" b="1" dirty="0" smtClean="0">
                <a:cs typeface="Calibri" panose="020F0502020204030204"/>
              </a:rPr>
              <a:t> paramètre </a:t>
            </a:r>
            <a:r>
              <a:rPr lang="fr-FR" b="1" dirty="0" err="1" smtClean="0">
                <a:cs typeface="Calibri" panose="020F0502020204030204"/>
              </a:rPr>
              <a:t>Rcylind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err="1" smtClean="0">
                <a:cs typeface="Calibri" panose="020F0502020204030204"/>
              </a:rPr>
              <a:t>Rcylind</a:t>
            </a:r>
            <a:r>
              <a:rPr lang="fr-FR" dirty="0" smtClean="0">
                <a:cs typeface="Calibri" panose="020F0502020204030204"/>
              </a:rPr>
              <a:t>=3,3 vs base (</a:t>
            </a:r>
            <a:r>
              <a:rPr lang="fr-FR" dirty="0" err="1" smtClean="0">
                <a:cs typeface="Calibri" panose="020F0502020204030204"/>
              </a:rPr>
              <a:t>Rcylind</a:t>
            </a:r>
            <a:r>
              <a:rPr lang="fr-FR" dirty="0" smtClean="0">
                <a:cs typeface="Calibri" panose="020F0502020204030204"/>
              </a:rPr>
              <a:t>=3,15) ; port 1</a:t>
            </a: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/>
          <a:srcRect b="650"/>
          <a:stretch/>
        </p:blipFill>
        <p:spPr>
          <a:xfrm>
            <a:off x="9878096" y="85640"/>
            <a:ext cx="2278079" cy="21205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3" y="3033677"/>
            <a:ext cx="591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Ouverture azimut : </a:t>
            </a:r>
            <a:r>
              <a:rPr lang="fr-FR" dirty="0" smtClean="0"/>
              <a:t>Ouverture + large jusqu’à 5 GHz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199632" y="3033677"/>
            <a:ext cx="59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Ouverture élévation : </a:t>
            </a:r>
            <a:r>
              <a:rPr lang="fr-FR" dirty="0" smtClean="0"/>
              <a:t>+ directif à partir de 5 GHz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0" y="3394686"/>
            <a:ext cx="5632938" cy="34633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371" y="3396145"/>
            <a:ext cx="5630565" cy="34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46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VIA</a:t>
            </a:r>
            <a:endParaRPr lang="fr-FR" b="1" dirty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4" y="2481835"/>
            <a:ext cx="57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Gain </a:t>
            </a:r>
            <a:r>
              <a:rPr lang="fr-FR" b="1" dirty="0" err="1" smtClean="0"/>
              <a:t>PdC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Rcylind</a:t>
            </a:r>
            <a:r>
              <a:rPr lang="fr-FR" dirty="0" smtClean="0"/>
              <a:t>=3,3 vs </a:t>
            </a:r>
            <a:r>
              <a:rPr lang="fr-FR" dirty="0" err="1" smtClean="0"/>
              <a:t>Rcylind</a:t>
            </a:r>
            <a:r>
              <a:rPr lang="fr-FR" dirty="0" smtClean="0"/>
              <a:t>=3,15 (base) ; port 1 (H)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944" y="3101344"/>
            <a:ext cx="386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PdC</a:t>
            </a:r>
            <a:r>
              <a:rPr lang="fr-FR" b="1" dirty="0" smtClean="0"/>
              <a:t> azimut </a:t>
            </a:r>
            <a:r>
              <a:rPr lang="fr-FR" dirty="0" smtClean="0"/>
              <a:t>: idem (jusqu’à 6 GHz)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19383" y="2895545"/>
            <a:ext cx="512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PdC</a:t>
            </a:r>
            <a:r>
              <a:rPr lang="fr-FR" b="1" dirty="0" smtClean="0"/>
              <a:t> élévation </a:t>
            </a:r>
            <a:r>
              <a:rPr lang="fr-FR" dirty="0" smtClean="0"/>
              <a:t>: Cross </a:t>
            </a:r>
            <a:r>
              <a:rPr lang="fr-FR" dirty="0" err="1" smtClean="0"/>
              <a:t>PdC</a:t>
            </a:r>
            <a:r>
              <a:rPr lang="fr-FR" dirty="0" smtClean="0"/>
              <a:t> élévation moins élevée !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/>
          <a:srcRect b="650"/>
          <a:stretch/>
        </p:blipFill>
        <p:spPr>
          <a:xfrm>
            <a:off x="9878096" y="85640"/>
            <a:ext cx="2278079" cy="21205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0" y="3493258"/>
            <a:ext cx="5472616" cy="33647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0" y="3444342"/>
            <a:ext cx="5552175" cy="34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46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VIA</a:t>
            </a:r>
            <a:endParaRPr lang="fr-FR" b="1" dirty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/>
          <a:srcRect b="650"/>
          <a:stretch/>
        </p:blipFill>
        <p:spPr>
          <a:xfrm>
            <a:off x="9878096" y="85640"/>
            <a:ext cx="2278079" cy="21205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5" y="2825440"/>
            <a:ext cx="391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Farfield</a:t>
            </a:r>
            <a:r>
              <a:rPr lang="fr-FR" b="1" dirty="0" smtClean="0"/>
              <a:t> 6 GHz :</a:t>
            </a:r>
          </a:p>
          <a:p>
            <a:r>
              <a:rPr lang="fr-FR" dirty="0" smtClean="0"/>
              <a:t>Réduction de la cross polar (surtout élévation) par rapport à cas précédent.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97879" y="2640774"/>
            <a:ext cx="26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Azimut polar H :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892240" y="2431621"/>
            <a:ext cx="268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Elevation</a:t>
            </a:r>
            <a:r>
              <a:rPr lang="fr-FR" dirty="0" smtClean="0"/>
              <a:t> polar H : Cross beaucoup + faible !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919" y="3107541"/>
            <a:ext cx="4032231" cy="36002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984" y="3078076"/>
            <a:ext cx="3963532" cy="36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dual polar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520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 VIA</a:t>
            </a:r>
            <a:endParaRPr lang="fr-FR" b="1" dirty="0">
              <a:cs typeface="Calibri" panose="020F0502020204030204"/>
            </a:endParaRPr>
          </a:p>
          <a:p>
            <a:r>
              <a:rPr lang="fr-FR" b="1" dirty="0" smtClean="0">
                <a:cs typeface="Calibri" panose="020F0502020204030204"/>
              </a:rPr>
              <a:t>Eviter dépointage 6 GHz : </a:t>
            </a:r>
            <a:r>
              <a:rPr lang="fr-FR" b="1" dirty="0" err="1" smtClean="0">
                <a:cs typeface="Calibri" panose="020F0502020204030204"/>
              </a:rPr>
              <a:t>modif</a:t>
            </a:r>
            <a:r>
              <a:rPr lang="fr-FR" b="1" dirty="0" smtClean="0">
                <a:cs typeface="Calibri" panose="020F0502020204030204"/>
              </a:rPr>
              <a:t> paramètre </a:t>
            </a:r>
            <a:r>
              <a:rPr lang="fr-FR" b="1" dirty="0" err="1" smtClean="0">
                <a:cs typeface="Calibri" panose="020F0502020204030204"/>
              </a:rPr>
              <a:t>Rcylind</a:t>
            </a:r>
            <a:endParaRPr lang="fr-FR" b="1" dirty="0" smtClean="0">
              <a:cs typeface="Calibri" panose="020F0502020204030204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/>
          <a:srcRect b="650"/>
          <a:stretch/>
        </p:blipFill>
        <p:spPr>
          <a:xfrm>
            <a:off x="9878096" y="85640"/>
            <a:ext cx="2278079" cy="21205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3033677"/>
            <a:ext cx="549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Gain max 3D : </a:t>
            </a:r>
            <a:r>
              <a:rPr lang="fr-FR" dirty="0" smtClean="0"/>
              <a:t>différence de 1,2 dB entre ports à 6 GHz</a:t>
            </a:r>
            <a:r>
              <a:rPr lang="fr-FR" b="1" dirty="0" smtClean="0"/>
              <a:t>.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-1" y="3587017"/>
            <a:ext cx="5733143" cy="3270984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7"/>
          <a:stretch>
            <a:fillRect/>
          </a:stretch>
        </p:blipFill>
        <p:spPr>
          <a:xfrm>
            <a:off x="6408517" y="3579008"/>
            <a:ext cx="5747658" cy="327899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445927" y="2895177"/>
            <a:ext cx="549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Efficacité : </a:t>
            </a:r>
            <a:r>
              <a:rPr lang="fr-FR" dirty="0" smtClean="0"/>
              <a:t>différence de 0,3dB : explique pas différence de gain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2710512"/>
            <a:ext cx="510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Ouverture azimut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: -5dB meilleur sur [2,5 ; 5 GHz]. Min 79° à 4 GHz; 2</a:t>
            </a:r>
            <a:r>
              <a:rPr lang="fr-FR" baseline="30000" dirty="0" smtClean="0">
                <a:sym typeface="Wingdings" panose="05000000000000000000" pitchFamily="2" charset="2"/>
              </a:rPr>
              <a:t>ème</a:t>
            </a:r>
            <a:r>
              <a:rPr lang="fr-FR" dirty="0" smtClean="0">
                <a:sym typeface="Wingdings" panose="05000000000000000000" pitchFamily="2" charset="2"/>
              </a:rPr>
              <a:t> min 87° à 3,5 GHz.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56580" y="2560320"/>
            <a:ext cx="517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Ouverture élévation </a:t>
            </a:r>
            <a:r>
              <a:rPr lang="fr-FR" b="1" dirty="0" smtClean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+ directif. Min 73° à 5 GHz.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87,6° à 5,5 GHz et 82,5° à 6 GHz </a:t>
            </a:r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Comparaison avec antenne 1</a:t>
            </a:r>
            <a:r>
              <a:rPr lang="fr-FR" baseline="30000" dirty="0" smtClean="0">
                <a:cs typeface="Calibri" panose="020F0502020204030204"/>
              </a:rPr>
              <a:t>er</a:t>
            </a:r>
            <a:r>
              <a:rPr lang="fr-FR" dirty="0" smtClean="0">
                <a:cs typeface="Calibri" panose="020F0502020204030204"/>
              </a:rPr>
              <a:t> jet (29/09)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122" y="85640"/>
            <a:ext cx="2188078" cy="22280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19360"/>
            <a:ext cx="5306291" cy="34386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284" y="3234916"/>
            <a:ext cx="5590916" cy="36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2777758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Gain max 3D </a:t>
            </a:r>
            <a:r>
              <a:rPr lang="fr-FR" dirty="0" smtClean="0">
                <a:sym typeface="Wingdings" panose="05000000000000000000" pitchFamily="2" charset="2"/>
              </a:rPr>
              <a:t>: plus directif à 2 GHz (azimut) donc + de gain. Chute à 5 GHz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Comparaison avec antenne 1</a:t>
            </a:r>
            <a:r>
              <a:rPr lang="fr-FR" baseline="30000" dirty="0" smtClean="0">
                <a:cs typeface="Calibri" panose="020F0502020204030204"/>
              </a:rPr>
              <a:t>er</a:t>
            </a:r>
            <a:r>
              <a:rPr lang="fr-FR" dirty="0" smtClean="0">
                <a:cs typeface="Calibri" panose="020F0502020204030204"/>
              </a:rPr>
              <a:t> jet (29/09)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122" y="85640"/>
            <a:ext cx="2188078" cy="22280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4" y="3468740"/>
            <a:ext cx="5230093" cy="33892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284" y="3226624"/>
            <a:ext cx="5590916" cy="362308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568342" y="2733107"/>
            <a:ext cx="48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Gain </a:t>
            </a:r>
            <a:r>
              <a:rPr lang="fr-FR" b="1" dirty="0" err="1" smtClean="0">
                <a:sym typeface="Wingdings" panose="05000000000000000000" pitchFamily="2" charset="2"/>
              </a:rPr>
              <a:t>pdc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: juste antenne </a:t>
            </a:r>
            <a:r>
              <a:rPr lang="fr-FR" dirty="0" err="1" smtClean="0">
                <a:sym typeface="Wingdings" panose="05000000000000000000" pitchFamily="2" charset="2"/>
              </a:rPr>
              <a:t>optim</a:t>
            </a:r>
            <a:r>
              <a:rPr lang="fr-FR" dirty="0" smtClean="0">
                <a:sym typeface="Wingdings" panose="05000000000000000000" pitchFamily="2" charset="2"/>
              </a:rPr>
              <a:t>. Faible cross.</a:t>
            </a:r>
            <a:endParaRPr lang="fr-F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7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2777758"/>
            <a:ext cx="60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ym typeface="Wingdings" panose="05000000000000000000" pitchFamily="2" charset="2"/>
              </a:rPr>
              <a:t>Farfield</a:t>
            </a:r>
            <a:r>
              <a:rPr lang="fr-FR" b="1" dirty="0" smtClean="0">
                <a:sym typeface="Wingdings" panose="05000000000000000000" pitchFamily="2" charset="2"/>
              </a:rPr>
              <a:t> azimut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Comparaison avec antenne 1</a:t>
            </a:r>
            <a:r>
              <a:rPr lang="fr-FR" baseline="30000" dirty="0" smtClean="0">
                <a:cs typeface="Calibri" panose="020F0502020204030204"/>
              </a:rPr>
              <a:t>er</a:t>
            </a:r>
            <a:r>
              <a:rPr lang="fr-FR" dirty="0" smtClean="0">
                <a:cs typeface="Calibri" panose="020F0502020204030204"/>
              </a:rPr>
              <a:t> jet (29/09)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122" y="85640"/>
            <a:ext cx="2188078" cy="22280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396470" y="3147090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GHz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420747" y="3147090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 GHz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841999" y="3191741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GHz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629" y="3561073"/>
            <a:ext cx="3414933" cy="328981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52" y="3561073"/>
            <a:ext cx="3422071" cy="318632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2013" y="3527881"/>
            <a:ext cx="3563152" cy="33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4" y="2777758"/>
            <a:ext cx="60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ym typeface="Wingdings" panose="05000000000000000000" pitchFamily="2" charset="2"/>
              </a:rPr>
              <a:t>Farfield</a:t>
            </a:r>
            <a:r>
              <a:rPr lang="fr-FR" b="1" dirty="0" smtClean="0">
                <a:sym typeface="Wingdings" panose="05000000000000000000" pitchFamily="2" charset="2"/>
              </a:rPr>
              <a:t> élévation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Comparaison avec antenne 1</a:t>
            </a:r>
            <a:r>
              <a:rPr lang="fr-FR" baseline="30000" dirty="0" smtClean="0">
                <a:cs typeface="Calibri" panose="020F0502020204030204"/>
              </a:rPr>
              <a:t>er</a:t>
            </a:r>
            <a:r>
              <a:rPr lang="fr-FR" dirty="0" smtClean="0">
                <a:cs typeface="Calibri" panose="020F0502020204030204"/>
              </a:rPr>
              <a:t> jet (29/09)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122" y="85640"/>
            <a:ext cx="2188078" cy="22280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000540" y="3179949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GHz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096575" y="3252661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GHz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939" y="3666644"/>
            <a:ext cx="3712470" cy="317775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63724" y="3297312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 GHz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07" y="3816866"/>
            <a:ext cx="3511674" cy="30109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7177" y="3666644"/>
            <a:ext cx="3296068" cy="30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- </a:t>
            </a:r>
            <a:r>
              <a:rPr lang="fr-FR" sz="4000" dirty="0">
                <a:cs typeface="Calibri Light"/>
              </a:rPr>
              <a:t>optimisation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1819" y="2770632"/>
            <a:ext cx="572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Points restant à optimiser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Ouverture azimut : avoir 90° à 4 GHz</a:t>
            </a:r>
            <a:br>
              <a:rPr lang="fr-FR" dirty="0" smtClean="0">
                <a:sym typeface="Wingdings" panose="05000000000000000000" pitchFamily="2" charset="2"/>
              </a:rPr>
            </a:b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Ouverture élévation : avoir 90° sur [5 – 6 GHz]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Eviter chute à 5 GHz (perte gain + rayonnement arrière important)</a:t>
            </a: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122" y="85640"/>
            <a:ext cx="2188078" cy="22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Antenne Vivaldi couplage</a:t>
            </a:r>
          </a:p>
          <a:p>
            <a:pPr marL="914400" lvl="1" indent="-457200">
              <a:buAutoNum type="romanUcPeriod"/>
            </a:pP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élargir ouverture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cs typeface="Calibri" panose="020F0502020204030204"/>
              </a:rPr>
              <a:t>Mise en double polar</a:t>
            </a:r>
          </a:p>
          <a:p>
            <a:pPr marL="1371600" lvl="2" indent="-457200">
              <a:buAutoNum type="romanUcPeriod"/>
            </a:pPr>
            <a:r>
              <a:rPr lang="fr-FR" sz="1400" dirty="0" smtClean="0">
                <a:cs typeface="Calibri" panose="020F0502020204030204"/>
              </a:rPr>
              <a:t>2 </a:t>
            </a:r>
            <a:r>
              <a:rPr lang="fr-FR" sz="1400" dirty="0" err="1" smtClean="0">
                <a:cs typeface="Calibri" panose="020F0502020204030204"/>
              </a:rPr>
              <a:t>vias</a:t>
            </a:r>
            <a:endParaRPr lang="fr-FR" sz="1400" dirty="0" smtClean="0">
              <a:cs typeface="Calibri" panose="020F0502020204030204"/>
            </a:endParaRPr>
          </a:p>
          <a:p>
            <a:pPr marL="1371600" lvl="2" indent="-457200"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1 via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268306</TotalTime>
  <Words>1626</Words>
  <Application>Microsoft Office PowerPoint</Application>
  <PresentationFormat>Grand écran</PresentationFormat>
  <Paragraphs>265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Présentation avancement thèse  Etude et réalisation d'un Réseau Radiogoniométrique large bande et multipolarisation</vt:lpstr>
      <vt:lpstr>Sommaire</vt:lpstr>
      <vt:lpstr>Vivaldi couplage - optimisation</vt:lpstr>
      <vt:lpstr>Vivaldi couplage - optimisation</vt:lpstr>
      <vt:lpstr>Vivaldi couplage - optimisation</vt:lpstr>
      <vt:lpstr>Vivaldi couplage - optimisation</vt:lpstr>
      <vt:lpstr>Vivaldi couplage - optimisation</vt:lpstr>
      <vt:lpstr>Vivaldi couplage - optimisation</vt:lpstr>
      <vt:lpstr>Sommaire</vt:lpstr>
      <vt:lpstr>Vivaldi couplage dual polar</vt:lpstr>
      <vt:lpstr>Vivaldi couplage dual polar</vt:lpstr>
      <vt:lpstr>Vivaldi couplage dual polar</vt:lpstr>
      <vt:lpstr>Vivaldi couplage dual polar</vt:lpstr>
      <vt:lpstr>Vivaldi couplage dual polar</vt:lpstr>
      <vt:lpstr>Vivaldi couplage dual polar</vt:lpstr>
      <vt:lpstr>Vivaldi couplage dual polar</vt:lpstr>
      <vt:lpstr>Sommaire</vt:lpstr>
      <vt:lpstr>Vivaldi couplage dual polar</vt:lpstr>
      <vt:lpstr>Vivaldi couplage dual polar</vt:lpstr>
      <vt:lpstr>Vivaldi couplage dual polar</vt:lpstr>
      <vt:lpstr>Vivaldi couplage dual polar</vt:lpstr>
      <vt:lpstr>Sommaire</vt:lpstr>
      <vt:lpstr>Conclusion et perspectives</vt:lpstr>
      <vt:lpstr>Annexes</vt:lpstr>
      <vt:lpstr>Vivaldi couplage dual polar</vt:lpstr>
      <vt:lpstr>Vivaldi couplage - optimisation</vt:lpstr>
      <vt:lpstr>Mesure autocorrélation</vt:lpstr>
      <vt:lpstr>Vivaldi couplage dual polar</vt:lpstr>
      <vt:lpstr>Vivaldi couplage dual polar</vt:lpstr>
      <vt:lpstr>Vivaldi couplage dual polar</vt:lpstr>
      <vt:lpstr>Vivaldi couplage dual polar</vt:lpstr>
      <vt:lpstr>Vivaldi couplage dual polar</vt:lpstr>
      <vt:lpstr>Vivaldi couplage dual polar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HAREL</dc:creator>
  <cp:lastModifiedBy>Julien HAREL</cp:lastModifiedBy>
  <cp:revision>6250</cp:revision>
  <dcterms:created xsi:type="dcterms:W3CDTF">2021-10-19T12:17:42Z</dcterms:created>
  <dcterms:modified xsi:type="dcterms:W3CDTF">2023-10-13T12:51:27Z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2021-11-15T08:57:20Z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4db72665-b46b-43e5-bb55-671158d76523</vt:lpwstr>
  </property>
  <property fmtid="{D5CDD505-2E9C-101B-9397-08002B2CF9AE}" pid="8" name="MSIP_Label_e463cba9-5f6c-478d-9329-7b2295e4e8ed_ContentBits">
    <vt:lpwstr>0</vt:lpwstr>
  </property>
</Properties>
</file>