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notesMasterIdLst>
    <p:notesMasterId r:id="rId66"/>
  </p:notesMasterIdLst>
  <p:sldIdLst>
    <p:sldId id="256" r:id="rId2"/>
    <p:sldId id="1562" r:id="rId3"/>
    <p:sldId id="1532" r:id="rId4"/>
    <p:sldId id="1530" r:id="rId5"/>
    <p:sldId id="1531" r:id="rId6"/>
    <p:sldId id="1570" r:id="rId7"/>
    <p:sldId id="1569" r:id="rId8"/>
    <p:sldId id="1611" r:id="rId9"/>
    <p:sldId id="1542" r:id="rId10"/>
    <p:sldId id="1574" r:id="rId11"/>
    <p:sldId id="1575" r:id="rId12"/>
    <p:sldId id="1576" r:id="rId13"/>
    <p:sldId id="1577" r:id="rId14"/>
    <p:sldId id="1543" r:id="rId15"/>
    <p:sldId id="1544" r:id="rId16"/>
    <p:sldId id="1545" r:id="rId17"/>
    <p:sldId id="1612" r:id="rId18"/>
    <p:sldId id="1584" r:id="rId19"/>
    <p:sldId id="1593" r:id="rId20"/>
    <p:sldId id="1592" r:id="rId21"/>
    <p:sldId id="1594" r:id="rId22"/>
    <p:sldId id="1595" r:id="rId23"/>
    <p:sldId id="1591" r:id="rId24"/>
    <p:sldId id="1613" r:id="rId25"/>
    <p:sldId id="1579" r:id="rId26"/>
    <p:sldId id="1582" r:id="rId27"/>
    <p:sldId id="1632" r:id="rId28"/>
    <p:sldId id="1633" r:id="rId29"/>
    <p:sldId id="1580" r:id="rId30"/>
    <p:sldId id="1586" r:id="rId31"/>
    <p:sldId id="1585" r:id="rId32"/>
    <p:sldId id="1581" r:id="rId33"/>
    <p:sldId id="1614" r:id="rId34"/>
    <p:sldId id="1596" r:id="rId35"/>
    <p:sldId id="1597" r:id="rId36"/>
    <p:sldId id="1634" r:id="rId37"/>
    <p:sldId id="1598" r:id="rId38"/>
    <p:sldId id="1635" r:id="rId39"/>
    <p:sldId id="1600" r:id="rId40"/>
    <p:sldId id="1619" r:id="rId41"/>
    <p:sldId id="1622" r:id="rId42"/>
    <p:sldId id="1641" r:id="rId43"/>
    <p:sldId id="1621" r:id="rId44"/>
    <p:sldId id="1623" r:id="rId45"/>
    <p:sldId id="1624" r:id="rId46"/>
    <p:sldId id="1625" r:id="rId47"/>
    <p:sldId id="1626" r:id="rId48"/>
    <p:sldId id="1627" r:id="rId49"/>
    <p:sldId id="1628" r:id="rId50"/>
    <p:sldId id="1629" r:id="rId51"/>
    <p:sldId id="1630" r:id="rId52"/>
    <p:sldId id="1631" r:id="rId53"/>
    <p:sldId id="1636" r:id="rId54"/>
    <p:sldId id="1007" r:id="rId55"/>
    <p:sldId id="941" r:id="rId56"/>
    <p:sldId id="1637" r:id="rId57"/>
    <p:sldId id="1638" r:id="rId58"/>
    <p:sldId id="1639" r:id="rId59"/>
    <p:sldId id="1640" r:id="rId60"/>
    <p:sldId id="1601" r:id="rId61"/>
    <p:sldId id="1604" r:id="rId62"/>
    <p:sldId id="1602" r:id="rId63"/>
    <p:sldId id="1603" r:id="rId64"/>
    <p:sldId id="1560" r:id="rId6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108B0AB1-5330-4704-ABAC-1A499CF75CB6}">
          <p14:sldIdLst>
            <p14:sldId id="256"/>
            <p14:sldId id="1562"/>
            <p14:sldId id="1532"/>
            <p14:sldId id="1530"/>
            <p14:sldId id="1531"/>
            <p14:sldId id="1570"/>
            <p14:sldId id="1569"/>
            <p14:sldId id="1611"/>
            <p14:sldId id="1542"/>
            <p14:sldId id="1574"/>
            <p14:sldId id="1575"/>
            <p14:sldId id="1576"/>
            <p14:sldId id="1577"/>
            <p14:sldId id="1543"/>
            <p14:sldId id="1544"/>
            <p14:sldId id="1545"/>
            <p14:sldId id="1612"/>
            <p14:sldId id="1584"/>
            <p14:sldId id="1593"/>
            <p14:sldId id="1592"/>
            <p14:sldId id="1594"/>
            <p14:sldId id="1595"/>
            <p14:sldId id="1591"/>
            <p14:sldId id="1613"/>
            <p14:sldId id="1579"/>
            <p14:sldId id="1582"/>
            <p14:sldId id="1632"/>
            <p14:sldId id="1633"/>
            <p14:sldId id="1580"/>
            <p14:sldId id="1586"/>
            <p14:sldId id="1585"/>
            <p14:sldId id="1581"/>
            <p14:sldId id="1614"/>
            <p14:sldId id="1596"/>
            <p14:sldId id="1597"/>
            <p14:sldId id="1634"/>
            <p14:sldId id="1598"/>
            <p14:sldId id="1635"/>
            <p14:sldId id="1600"/>
            <p14:sldId id="1619"/>
            <p14:sldId id="1622"/>
            <p14:sldId id="1641"/>
            <p14:sldId id="1621"/>
            <p14:sldId id="1623"/>
            <p14:sldId id="1624"/>
            <p14:sldId id="1625"/>
            <p14:sldId id="1626"/>
            <p14:sldId id="1627"/>
            <p14:sldId id="1628"/>
            <p14:sldId id="1629"/>
            <p14:sldId id="1630"/>
            <p14:sldId id="1631"/>
            <p14:sldId id="1636"/>
            <p14:sldId id="1007"/>
            <p14:sldId id="941"/>
            <p14:sldId id="1637"/>
            <p14:sldId id="1638"/>
            <p14:sldId id="1639"/>
            <p14:sldId id="1640"/>
            <p14:sldId id="1601"/>
            <p14:sldId id="1604"/>
            <p14:sldId id="1602"/>
            <p14:sldId id="1603"/>
            <p14:sldId id="15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2DD929-C38B-45A6-962E-1EBA2791B302}" v="33" dt="2021-11-13T20:37:07.189"/>
    <p1510:client id="{4FCC9DA1-0AC8-B430-C1B0-F63788ADAB7C}" v="1075" dt="2021-10-20T14:57:57.038"/>
    <p1510:client id="{9CBFD04C-DA5D-1841-5F8C-03240EDEE029}" v="72" dt="2021-10-21T12:49:46.746"/>
    <p1510:client id="{BACED121-ADC4-46B2-8BE5-1BB218B792CD}" v="1642" dt="2021-10-19T15:23:54.314"/>
    <p1510:client id="{F12A16FE-4233-36E6-2273-9C9CC497A917}" v="277" dt="2021-10-21T08:00:37.4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4" autoAdjust="0"/>
    <p:restoredTop sz="82810" autoAdjust="0"/>
  </p:normalViewPr>
  <p:slideViewPr>
    <p:cSldViewPr snapToGrid="0">
      <p:cViewPr varScale="1">
        <p:scale>
          <a:sx n="67" d="100"/>
          <a:sy n="67" d="100"/>
        </p:scale>
        <p:origin x="30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C3EA6-CC14-4455-B22E-ABD39BEAC96B}" type="datetimeFigureOut">
              <a:rPr lang="fr-FR"/>
              <a:t>12/12/2023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20547-C34C-4519-8D6B-C40F75DA7DD4}" type="slidenum">
              <a:rPr lang="fr-FR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0730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4266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80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0625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80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301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 smtClean="0">
                <a:cs typeface="Calibri" panose="020F0502020204030204"/>
              </a:rPr>
              <a:t>Couplage</a:t>
            </a:r>
            <a:r>
              <a:rPr lang="fr-FR" sz="1800" baseline="0" dirty="0" smtClean="0">
                <a:cs typeface="Calibri" panose="020F0502020204030204"/>
              </a:rPr>
              <a:t> entre les mêmes polars V-V et H-H</a:t>
            </a:r>
            <a:endParaRPr lang="fr-FR" sz="180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0651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80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39440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b="1" dirty="0" smtClean="0">
                <a:cs typeface="Calibri" panose="020F0502020204030204"/>
              </a:rPr>
              <a:t>Pourquoi juste</a:t>
            </a:r>
            <a:r>
              <a:rPr lang="fr-FR" sz="1800" b="1" baseline="0" dirty="0" smtClean="0">
                <a:cs typeface="Calibri" panose="020F0502020204030204"/>
              </a:rPr>
              <a:t> azimut polar V affecté ?? </a:t>
            </a:r>
            <a:r>
              <a:rPr lang="fr-FR" sz="1800" baseline="0" dirty="0" smtClean="0">
                <a:cs typeface="Calibri" panose="020F0502020204030204"/>
              </a:rPr>
              <a:t>(serait logique que ça soit V et H à cause marge métal plaque) </a:t>
            </a:r>
            <a:r>
              <a:rPr lang="fr-FR" sz="1800" baseline="0" dirty="0" smtClean="0">
                <a:cs typeface="Calibri" panose="020F0502020204030204"/>
                <a:sym typeface="Wingdings" panose="05000000000000000000" pitchFamily="2" charset="2"/>
              </a:rPr>
              <a:t> </a:t>
            </a:r>
            <a:r>
              <a:rPr lang="fr-FR" sz="1800" b="1" baseline="0" dirty="0" smtClean="0">
                <a:cs typeface="Calibri" panose="020F0502020204030204"/>
                <a:sym typeface="Wingdings" panose="05000000000000000000" pitchFamily="2" charset="2"/>
              </a:rPr>
              <a:t>vérifier en mesure </a:t>
            </a:r>
            <a:r>
              <a:rPr lang="fr-FR" sz="1800" b="0" baseline="0" dirty="0" smtClean="0">
                <a:cs typeface="Calibri" panose="020F0502020204030204"/>
                <a:sym typeface="Wingdings" panose="05000000000000000000" pitchFamily="2" charset="2"/>
              </a:rPr>
              <a:t>(</a:t>
            </a:r>
            <a:r>
              <a:rPr lang="fr-FR" sz="1800" b="0" baseline="0" dirty="0" err="1" smtClean="0">
                <a:cs typeface="Calibri" panose="020F0502020204030204"/>
                <a:sym typeface="Wingdings" panose="05000000000000000000" pitchFamily="2" charset="2"/>
              </a:rPr>
              <a:t>pe</a:t>
            </a:r>
            <a:r>
              <a:rPr lang="fr-FR" sz="1800" b="0" baseline="0" dirty="0" smtClean="0">
                <a:cs typeface="Calibri" panose="020F0502020204030204"/>
                <a:sym typeface="Wingdings" panose="05000000000000000000" pitchFamily="2" charset="2"/>
              </a:rPr>
              <a:t> </a:t>
            </a:r>
            <a:r>
              <a:rPr lang="fr-FR" sz="1800" b="0" baseline="0" dirty="0" err="1" smtClean="0">
                <a:cs typeface="Calibri" panose="020F0502020204030204"/>
                <a:sym typeface="Wingdings" panose="05000000000000000000" pitchFamily="2" charset="2"/>
              </a:rPr>
              <a:t>pb</a:t>
            </a:r>
            <a:r>
              <a:rPr lang="fr-FR" sz="1800" b="0" baseline="0" dirty="0" smtClean="0">
                <a:cs typeface="Calibri" panose="020F0502020204030204"/>
                <a:sym typeface="Wingdings" panose="05000000000000000000" pitchFamily="2" charset="2"/>
              </a:rPr>
              <a:t> </a:t>
            </a:r>
            <a:r>
              <a:rPr lang="fr-FR" sz="1800" b="0" baseline="0" dirty="0" err="1" smtClean="0">
                <a:cs typeface="Calibri" panose="020F0502020204030204"/>
                <a:sym typeface="Wingdings" panose="05000000000000000000" pitchFamily="2" charset="2"/>
              </a:rPr>
              <a:t>simu</a:t>
            </a:r>
            <a:r>
              <a:rPr lang="fr-FR" sz="1800" b="0" baseline="0" dirty="0" smtClean="0">
                <a:cs typeface="Calibri" panose="020F0502020204030204"/>
                <a:sym typeface="Wingdings" panose="05000000000000000000" pitchFamily="2" charset="2"/>
              </a:rPr>
              <a:t> entre polar V &amp; H). Même maillage entre 2 polars. </a:t>
            </a:r>
            <a:r>
              <a:rPr lang="fr-FR" sz="1800" b="1" baseline="0" dirty="0" err="1" smtClean="0">
                <a:cs typeface="Calibri" panose="020F0502020204030204"/>
                <a:sym typeface="Wingdings" panose="05000000000000000000" pitchFamily="2" charset="2"/>
              </a:rPr>
              <a:t>Pe</a:t>
            </a:r>
            <a:r>
              <a:rPr lang="fr-FR" sz="1800" b="1" baseline="0" dirty="0" smtClean="0">
                <a:cs typeface="Calibri" panose="020F0502020204030204"/>
                <a:sym typeface="Wingdings" panose="05000000000000000000" pitchFamily="2" charset="2"/>
              </a:rPr>
              <a:t> à cause différence </a:t>
            </a:r>
            <a:r>
              <a:rPr lang="fr-FR" sz="1800" b="1" baseline="0" dirty="0" err="1" smtClean="0">
                <a:cs typeface="Calibri" panose="020F0502020204030204"/>
                <a:sym typeface="Wingdings" panose="05000000000000000000" pitchFamily="2" charset="2"/>
              </a:rPr>
              <a:t>FtB</a:t>
            </a:r>
            <a:r>
              <a:rPr lang="fr-FR" sz="1800" b="1" baseline="0" dirty="0" smtClean="0">
                <a:cs typeface="Calibri" panose="020F0502020204030204"/>
                <a:sym typeface="Wingdings" panose="05000000000000000000" pitchFamily="2" charset="2"/>
              </a:rPr>
              <a:t> en bas de bande ?</a:t>
            </a:r>
            <a:endParaRPr lang="fr-FR" sz="1800" b="1" dirty="0" smtClean="0">
              <a:cs typeface="Calibri" panose="020F0502020204030204"/>
            </a:endParaRPr>
          </a:p>
          <a:p>
            <a:r>
              <a:rPr lang="fr-FR" sz="1800" baseline="0" dirty="0" smtClean="0">
                <a:cs typeface="Calibri" panose="020F0502020204030204"/>
              </a:rPr>
              <a:t>Le réflecteur implique des diminution d’amplitude à certaines fréquences </a:t>
            </a:r>
            <a:r>
              <a:rPr lang="fr-FR" sz="1800" b="1" baseline="0" dirty="0" smtClean="0">
                <a:cs typeface="Calibri" panose="020F0502020204030204"/>
              </a:rPr>
              <a:t>en azimut </a:t>
            </a:r>
            <a:r>
              <a:rPr lang="fr-FR" sz="1800" b="0" baseline="0" dirty="0" smtClean="0">
                <a:cs typeface="Calibri" panose="020F0502020204030204"/>
              </a:rPr>
              <a:t>(peu d’effet en élévation).</a:t>
            </a:r>
          </a:p>
          <a:p>
            <a:r>
              <a:rPr lang="fr-FR" sz="1800" b="0" baseline="0" dirty="0" smtClean="0">
                <a:cs typeface="Calibri" panose="020F0502020204030204"/>
              </a:rPr>
              <a:t>A 1 GHz : polar H max tjrs vers 90°, polar V amplitude diminuée à 90° et + importante sur les côtés. </a:t>
            </a:r>
            <a:r>
              <a:rPr lang="fr-FR" sz="1800" b="1" baseline="0" dirty="0" smtClean="0">
                <a:cs typeface="Calibri" panose="020F0502020204030204"/>
              </a:rPr>
              <a:t>Différence max de 3dB à 90° entre polar V et H ! Attention car sur courbe gain V &gt; H (+2dB à 1 GHz) donc ça s’annule peut être.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 smtClean="0">
                <a:cs typeface="Calibri" panose="020F0502020204030204"/>
              </a:rPr>
              <a:t>À 1 GHz en azimut il faudra utiliser les autres panneaux</a:t>
            </a:r>
            <a:r>
              <a:rPr lang="fr-FR" sz="1800" baseline="0" dirty="0" smtClean="0">
                <a:cs typeface="Calibri" panose="020F0502020204030204"/>
              </a:rPr>
              <a:t> pour éviter les erreurs d’</a:t>
            </a:r>
            <a:r>
              <a:rPr lang="fr-FR" sz="1800" baseline="0" dirty="0" err="1" smtClean="0">
                <a:cs typeface="Calibri" panose="020F0502020204030204"/>
              </a:rPr>
              <a:t>interféro</a:t>
            </a:r>
            <a:r>
              <a:rPr lang="fr-FR" sz="1800" baseline="0" dirty="0" smtClean="0">
                <a:cs typeface="Calibri" panose="020F0502020204030204"/>
              </a:rPr>
              <a:t> à +/- 90 ° (</a:t>
            </a:r>
            <a:r>
              <a:rPr lang="fr-FR" sz="1800" baseline="0" dirty="0" err="1" smtClean="0">
                <a:cs typeface="Calibri" panose="020F0502020204030204"/>
              </a:rPr>
              <a:t>diag</a:t>
            </a:r>
            <a:r>
              <a:rPr lang="fr-FR" sz="1800" baseline="0" dirty="0" smtClean="0">
                <a:cs typeface="Calibri" panose="020F0502020204030204"/>
              </a:rPr>
              <a:t> polar V)</a:t>
            </a:r>
          </a:p>
          <a:p>
            <a:endParaRPr lang="fr-FR" sz="1800" b="1" baseline="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26483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 smtClean="0">
                <a:cs typeface="Calibri" panose="020F0502020204030204"/>
              </a:rPr>
              <a:t>Pas de différence d’amplitude</a:t>
            </a:r>
            <a:r>
              <a:rPr lang="fr-FR" sz="1800" baseline="0" dirty="0" smtClean="0">
                <a:cs typeface="Calibri" panose="020F0502020204030204"/>
              </a:rPr>
              <a:t> dans ce cas sûrement dû à marge de métal entre azimut (35mm) et élévation (156mm) </a:t>
            </a:r>
            <a:r>
              <a:rPr lang="fr-FR" sz="1800" baseline="0" dirty="0" smtClean="0">
                <a:cs typeface="Calibri" panose="020F0502020204030204"/>
                <a:sym typeface="Wingdings" panose="05000000000000000000" pitchFamily="2" charset="2"/>
              </a:rPr>
              <a:t> à confirmer en mesure.</a:t>
            </a:r>
            <a:endParaRPr lang="fr-FR" sz="1800" dirty="0" smtClean="0">
              <a:cs typeface="Calibri" panose="020F0502020204030204"/>
            </a:endParaRPr>
          </a:p>
          <a:p>
            <a:r>
              <a:rPr lang="fr-FR" sz="1800" baseline="0" dirty="0" smtClean="0">
                <a:cs typeface="Calibri" panose="020F0502020204030204"/>
              </a:rPr>
              <a:t>Diagrammes similaire à azimut MAIS </a:t>
            </a:r>
            <a:r>
              <a:rPr lang="fr-FR" sz="1800" b="1" baseline="0" dirty="0" smtClean="0">
                <a:cs typeface="Calibri" panose="020F0502020204030204"/>
              </a:rPr>
              <a:t>beaucoup moins d’ondulation ! </a:t>
            </a:r>
            <a:r>
              <a:rPr lang="fr-FR" sz="1800" b="0" baseline="0" dirty="0" smtClean="0">
                <a:cs typeface="Calibri" panose="020F0502020204030204"/>
              </a:rPr>
              <a:t>(moins impacté par couplage/réflexions entre antennes)</a:t>
            </a:r>
          </a:p>
          <a:p>
            <a:r>
              <a:rPr lang="fr-FR" sz="1800" b="0" baseline="0" dirty="0" smtClean="0">
                <a:cs typeface="Calibri" panose="020F0502020204030204"/>
              </a:rPr>
              <a:t>Pas de </a:t>
            </a:r>
            <a:r>
              <a:rPr lang="fr-FR" sz="1800" b="0" baseline="0" dirty="0" err="1" smtClean="0">
                <a:cs typeface="Calibri" panose="020F0502020204030204"/>
              </a:rPr>
              <a:t>pb</a:t>
            </a:r>
            <a:r>
              <a:rPr lang="fr-FR" sz="1800" b="0" baseline="0" dirty="0" smtClean="0">
                <a:cs typeface="Calibri" panose="020F0502020204030204"/>
              </a:rPr>
              <a:t> pour </a:t>
            </a:r>
            <a:r>
              <a:rPr lang="fr-FR" sz="1800" b="0" baseline="0" dirty="0" err="1" smtClean="0">
                <a:cs typeface="Calibri" panose="020F0502020204030204"/>
              </a:rPr>
              <a:t>interféro</a:t>
            </a:r>
            <a:r>
              <a:rPr lang="fr-FR" sz="1800" b="0" baseline="0" dirty="0" smtClean="0">
                <a:cs typeface="Calibri" panose="020F0502020204030204"/>
              </a:rPr>
              <a:t> car même si il y a dépointage toutes les antennes de la polar (V) sont dépointées </a:t>
            </a:r>
            <a:r>
              <a:rPr lang="fr-FR" sz="1800" b="0" baseline="0" dirty="0" smtClean="0">
                <a:cs typeface="Calibri" panose="020F0502020204030204"/>
                <a:sym typeface="Wingdings" panose="05000000000000000000" pitchFamily="2" charset="2"/>
              </a:rPr>
              <a:t> mêmes </a:t>
            </a:r>
            <a:r>
              <a:rPr lang="fr-FR" sz="1800" b="0" baseline="0" dirty="0" err="1" smtClean="0">
                <a:cs typeface="Calibri" panose="020F0502020204030204"/>
                <a:sym typeface="Wingdings" panose="05000000000000000000" pitchFamily="2" charset="2"/>
              </a:rPr>
              <a:t>diags</a:t>
            </a:r>
            <a:endParaRPr lang="fr-FR" sz="1800" b="0" baseline="0" dirty="0" smtClean="0">
              <a:cs typeface="Calibri" panose="020F0502020204030204"/>
              <a:sym typeface="Wingdings" panose="05000000000000000000" pitchFamily="2" charset="2"/>
            </a:endParaRPr>
          </a:p>
          <a:p>
            <a:r>
              <a:rPr lang="fr-FR" sz="1800" b="0" baseline="0" dirty="0" smtClean="0">
                <a:cs typeface="Calibri" panose="020F0502020204030204"/>
                <a:sym typeface="Wingdings" panose="05000000000000000000" pitchFamily="2" charset="2"/>
              </a:rPr>
              <a:t>A la limite il y aura </a:t>
            </a:r>
            <a:r>
              <a:rPr lang="fr-FR" sz="1800" b="0" baseline="0" dirty="0" err="1" smtClean="0">
                <a:cs typeface="Calibri" panose="020F0502020204030204"/>
                <a:sym typeface="Wingdings" panose="05000000000000000000" pitchFamily="2" charset="2"/>
              </a:rPr>
              <a:t>pe</a:t>
            </a:r>
            <a:r>
              <a:rPr lang="fr-FR" sz="1800" b="0" baseline="0" dirty="0" smtClean="0">
                <a:cs typeface="Calibri" panose="020F0502020204030204"/>
                <a:sym typeface="Wingdings" panose="05000000000000000000" pitchFamily="2" charset="2"/>
              </a:rPr>
              <a:t> une différence de précision entre polar H et polar V</a:t>
            </a:r>
            <a:endParaRPr lang="fr-FR" sz="1800" b="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0280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 smtClean="0">
                <a:cs typeface="Calibri" panose="020F0502020204030204"/>
              </a:rPr>
              <a:t>Normalement gain ≈ 1,5dBi pour les 2 polars à 1 GHz (voir annexe)</a:t>
            </a:r>
          </a:p>
          <a:p>
            <a:r>
              <a:rPr lang="fr-FR" sz="1800" b="1" baseline="0" dirty="0" smtClean="0">
                <a:cs typeface="Calibri" panose="020F0502020204030204"/>
              </a:rPr>
              <a:t>Grosse différence de gain sur [1-1,5 GHz] entre polars V &amp; H </a:t>
            </a:r>
            <a:r>
              <a:rPr lang="fr-FR" sz="1800" b="1" baseline="0" dirty="0" smtClean="0">
                <a:cs typeface="Calibri" panose="020F0502020204030204"/>
                <a:sym typeface="Wingdings" panose="05000000000000000000" pitchFamily="2" charset="2"/>
              </a:rPr>
              <a:t> </a:t>
            </a:r>
            <a:r>
              <a:rPr lang="fr-FR" sz="1800" b="0" baseline="0" dirty="0" smtClean="0">
                <a:cs typeface="Calibri" panose="020F0502020204030204"/>
                <a:sym typeface="Wingdings" panose="05000000000000000000" pitchFamily="2" charset="2"/>
              </a:rPr>
              <a:t>dû à </a:t>
            </a:r>
            <a:r>
              <a:rPr lang="fr-FR" sz="1800" b="0" baseline="0" dirty="0" err="1" smtClean="0">
                <a:cs typeface="Calibri" panose="020F0502020204030204"/>
                <a:sym typeface="Wingdings" panose="05000000000000000000" pitchFamily="2" charset="2"/>
              </a:rPr>
              <a:t>simu</a:t>
            </a:r>
            <a:r>
              <a:rPr lang="fr-FR" sz="1800" b="0" baseline="0" dirty="0" smtClean="0">
                <a:cs typeface="Calibri" panose="020F0502020204030204"/>
              </a:rPr>
              <a:t> ? Pourtant même maillage</a:t>
            </a:r>
            <a:endParaRPr lang="fr-FR" sz="1800" b="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52336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46671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80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88572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aseline="0" dirty="0" smtClean="0">
                <a:cs typeface="Calibri" panose="020F0502020204030204"/>
              </a:rPr>
              <a:t>On était plus stable en haut de bande avec antenne </a:t>
            </a:r>
            <a:r>
              <a:rPr lang="fr-FR" sz="1800" baseline="0" dirty="0" err="1" smtClean="0">
                <a:cs typeface="Calibri" panose="020F0502020204030204"/>
              </a:rPr>
              <a:t>Chebyshev</a:t>
            </a:r>
            <a:endParaRPr lang="fr-FR" sz="1800" baseline="0" dirty="0" smtClean="0">
              <a:cs typeface="Calibri" panose="020F050202020403020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aseline="0" dirty="0" smtClean="0">
                <a:cs typeface="Calibri" panose="020F0502020204030204"/>
              </a:rPr>
              <a:t>Disparités à 6 GHz par rapport à </a:t>
            </a:r>
            <a:r>
              <a:rPr lang="fr-FR" sz="1800" baseline="0" dirty="0" err="1" smtClean="0">
                <a:cs typeface="Calibri" panose="020F0502020204030204"/>
              </a:rPr>
              <a:t>simu</a:t>
            </a:r>
            <a:endParaRPr lang="fr-FR" sz="180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012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8817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aseline="0" dirty="0" smtClean="0">
                <a:cs typeface="Calibri" panose="020F0502020204030204"/>
              </a:rPr>
              <a:t>On était plus stable en haut de bande avec antenne </a:t>
            </a:r>
            <a:r>
              <a:rPr lang="fr-FR" sz="1800" baseline="0" dirty="0" err="1" smtClean="0">
                <a:cs typeface="Calibri" panose="020F0502020204030204"/>
              </a:rPr>
              <a:t>Chebyshev</a:t>
            </a:r>
            <a:endParaRPr lang="fr-FR" sz="1800" dirty="0" smtClean="0">
              <a:cs typeface="Calibri" panose="020F0502020204030204"/>
            </a:endParaRPr>
          </a:p>
          <a:p>
            <a:endParaRPr lang="fr-FR" sz="180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25020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aseline="0" dirty="0" smtClean="0">
                <a:cs typeface="Calibri" panose="020F0502020204030204"/>
              </a:rPr>
              <a:t>Très similaire à élévation polar H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aseline="0" dirty="0" smtClean="0">
                <a:cs typeface="Calibri" panose="020F0502020204030204"/>
              </a:rPr>
              <a:t>On était plus stable en haut de bande avec antenne </a:t>
            </a:r>
            <a:r>
              <a:rPr lang="fr-FR" sz="1800" baseline="0" dirty="0" err="1" smtClean="0">
                <a:cs typeface="Calibri" panose="020F0502020204030204"/>
              </a:rPr>
              <a:t>Chebyshev</a:t>
            </a:r>
            <a:endParaRPr lang="fr-FR" sz="180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30199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aseline="0" dirty="0" smtClean="0">
                <a:cs typeface="Calibri" panose="020F0502020204030204"/>
              </a:rPr>
              <a:t>Très similaire à azimut polar H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aseline="0" dirty="0" smtClean="0">
                <a:cs typeface="Calibri" panose="020F0502020204030204"/>
              </a:rPr>
              <a:t>On était plus stable en haut de bande avec antenne </a:t>
            </a:r>
            <a:r>
              <a:rPr lang="fr-FR" sz="1800" baseline="0" dirty="0" err="1" smtClean="0">
                <a:cs typeface="Calibri" panose="020F0502020204030204"/>
              </a:rPr>
              <a:t>Chebyshev</a:t>
            </a:r>
            <a:endParaRPr lang="fr-FR" sz="1800" dirty="0" smtClean="0">
              <a:cs typeface="Calibri" panose="020F0502020204030204"/>
            </a:endParaRPr>
          </a:p>
          <a:p>
            <a:endParaRPr lang="fr-FR" sz="180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99840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b="1" dirty="0" smtClean="0">
                <a:cs typeface="Calibri" panose="020F0502020204030204"/>
              </a:rPr>
              <a:t>Rajouter comparaison gain </a:t>
            </a:r>
            <a:r>
              <a:rPr lang="fr-FR" sz="1800" b="1" dirty="0" err="1" smtClean="0">
                <a:cs typeface="Calibri" panose="020F0502020204030204"/>
              </a:rPr>
              <a:t>simu</a:t>
            </a:r>
            <a:r>
              <a:rPr lang="fr-FR" sz="1800" b="1" dirty="0" smtClean="0">
                <a:cs typeface="Calibri" panose="020F0502020204030204"/>
              </a:rPr>
              <a:t> vs mesure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65961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68788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 smtClean="0"/>
              <a:t>Les absorbants à droite « tombent » car</a:t>
            </a:r>
            <a:r>
              <a:rPr lang="fr-FR" sz="1800" baseline="0" dirty="0" smtClean="0"/>
              <a:t> juste 15% sont sur le bout de la plaque métal, mais </a:t>
            </a:r>
            <a:r>
              <a:rPr lang="fr-FR" sz="1800" b="1" baseline="0" dirty="0" smtClean="0"/>
              <a:t>pas impossible que ça joue sur </a:t>
            </a:r>
            <a:r>
              <a:rPr lang="fr-FR" sz="1800" b="1" baseline="0" dirty="0" err="1" smtClean="0"/>
              <a:t>diag</a:t>
            </a:r>
            <a:r>
              <a:rPr lang="fr-FR" sz="1800" b="1" baseline="0" dirty="0" smtClean="0"/>
              <a:t> H2V2.</a:t>
            </a:r>
            <a:r>
              <a:rPr lang="fr-FR" sz="1800" b="0" baseline="0" dirty="0" smtClean="0"/>
              <a:t> à gauche la mousse déborde également mais tombe pas.</a:t>
            </a:r>
            <a:endParaRPr lang="fr-FR" sz="1800" b="1" dirty="0" smtClean="0"/>
          </a:p>
          <a:p>
            <a:endParaRPr lang="fr-FR" sz="1800" dirty="0" smtClean="0"/>
          </a:p>
          <a:p>
            <a:r>
              <a:rPr lang="fr-FR" sz="1800" dirty="0" smtClean="0"/>
              <a:t>D2 (short) = </a:t>
            </a:r>
            <a:r>
              <a:rPr lang="fr-FR" sz="1800" b="1" dirty="0" smtClean="0"/>
              <a:t>108mm</a:t>
            </a:r>
          </a:p>
          <a:p>
            <a:r>
              <a:rPr lang="fr-FR" sz="1800" dirty="0" smtClean="0"/>
              <a:t>D1 (long) = 1,25*d2 = </a:t>
            </a:r>
            <a:r>
              <a:rPr lang="fr-FR" sz="1800" b="1" dirty="0" smtClean="0"/>
              <a:t>135mm</a:t>
            </a:r>
          </a:p>
          <a:p>
            <a:r>
              <a:rPr lang="fr-FR" sz="1800" dirty="0" smtClean="0"/>
              <a:t>Longueur totale panneau : </a:t>
            </a:r>
            <a:r>
              <a:rPr lang="fr-FR" sz="1800" b="1" dirty="0" smtClean="0"/>
              <a:t>329,4mm</a:t>
            </a:r>
            <a:endParaRPr lang="fr-FR" sz="1800" dirty="0" smtClean="0"/>
          </a:p>
          <a:p>
            <a:r>
              <a:rPr lang="fr-FR" sz="1800" dirty="0" smtClean="0"/>
              <a:t>Réflecteur 40 x 40cm avec absorbants.</a:t>
            </a:r>
          </a:p>
          <a:p>
            <a:r>
              <a:rPr lang="fr-FR" sz="1800" dirty="0" smtClean="0"/>
              <a:t>Distance de 150mm entre antennes et réflecteur.</a:t>
            </a:r>
          </a:p>
          <a:p>
            <a:r>
              <a:rPr lang="fr-FR" sz="1800" baseline="0" dirty="0" smtClean="0">
                <a:cs typeface="Calibri" panose="020F0502020204030204"/>
              </a:rPr>
              <a:t>150cm = lambda/2 à 1 GHz (onde constructive)</a:t>
            </a:r>
            <a:endParaRPr lang="fr-FR" sz="180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21006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 err="1" smtClean="0"/>
              <a:t>Starlab</a:t>
            </a:r>
            <a:r>
              <a:rPr lang="fr-FR" sz="1800" dirty="0" smtClean="0"/>
              <a:t> débute à 650 MHz.</a:t>
            </a:r>
          </a:p>
          <a:p>
            <a:endParaRPr lang="fr-FR" sz="1800" dirty="0" smtClean="0"/>
          </a:p>
          <a:p>
            <a:r>
              <a:rPr lang="fr-FR" sz="1800" dirty="0" smtClean="0"/>
              <a:t>Les absorbants à droite « tombent » car</a:t>
            </a:r>
            <a:r>
              <a:rPr lang="fr-FR" sz="1800" baseline="0" dirty="0" smtClean="0"/>
              <a:t> juste 15% sont sur le bout de la plaque métal, mais </a:t>
            </a:r>
            <a:r>
              <a:rPr lang="fr-FR" sz="1800" b="1" baseline="0" dirty="0" smtClean="0"/>
              <a:t>pas impossible que ça joue sur </a:t>
            </a:r>
            <a:r>
              <a:rPr lang="fr-FR" sz="1800" b="1" baseline="0" dirty="0" err="1" smtClean="0"/>
              <a:t>diag</a:t>
            </a:r>
            <a:r>
              <a:rPr lang="fr-FR" sz="1800" b="1" baseline="0" dirty="0" smtClean="0"/>
              <a:t> H2V2.</a:t>
            </a:r>
            <a:r>
              <a:rPr lang="fr-FR" sz="1800" b="0" baseline="0" dirty="0" smtClean="0"/>
              <a:t> à gauche la mousse déborde également mais tombe pas.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8853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 smtClean="0">
                <a:cs typeface="Calibri" panose="020F0502020204030204"/>
              </a:rPr>
              <a:t>Il y avait</a:t>
            </a:r>
            <a:r>
              <a:rPr lang="fr-FR" sz="1800" baseline="0" dirty="0" smtClean="0">
                <a:cs typeface="Calibri" panose="020F0502020204030204"/>
              </a:rPr>
              <a:t> une bande d’absorbants pas bien collés sur le côté droit qui étaient inclinés. En les changeant pour avoir + de stabilité on a plus ce problème.</a:t>
            </a:r>
            <a:endParaRPr lang="fr-FR" sz="180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26748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80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13289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 err="1" smtClean="0">
                <a:cs typeface="Calibri" panose="020F0502020204030204"/>
              </a:rPr>
              <a:t>Diags</a:t>
            </a:r>
            <a:r>
              <a:rPr lang="fr-FR" sz="1800" dirty="0" smtClean="0">
                <a:cs typeface="Calibri" panose="020F0502020204030204"/>
              </a:rPr>
              <a:t> normalisés % à leurs max</a:t>
            </a:r>
          </a:p>
          <a:p>
            <a:r>
              <a:rPr lang="fr-FR" sz="1800" dirty="0" smtClean="0">
                <a:cs typeface="Calibri" panose="020F0502020204030204"/>
              </a:rPr>
              <a:t>Ici important que </a:t>
            </a:r>
            <a:r>
              <a:rPr lang="fr-FR" sz="1800" dirty="0" err="1" smtClean="0">
                <a:cs typeface="Calibri" panose="020F0502020204030204"/>
              </a:rPr>
              <a:t>diags</a:t>
            </a:r>
            <a:r>
              <a:rPr lang="fr-FR" sz="1800" baseline="0" dirty="0" smtClean="0">
                <a:cs typeface="Calibri" panose="020F0502020204030204"/>
              </a:rPr>
              <a:t> soient similaires (sinon différence phase entre antennes)</a:t>
            </a:r>
          </a:p>
          <a:p>
            <a:r>
              <a:rPr lang="fr-FR" sz="1800" baseline="0" dirty="0" smtClean="0">
                <a:cs typeface="Calibri" panose="020F0502020204030204"/>
              </a:rPr>
              <a:t>Etonnant que </a:t>
            </a:r>
            <a:r>
              <a:rPr lang="fr-FR" sz="1800" baseline="0" dirty="0" err="1" smtClean="0">
                <a:cs typeface="Calibri" panose="020F0502020204030204"/>
              </a:rPr>
              <a:t>diags</a:t>
            </a:r>
            <a:r>
              <a:rPr lang="fr-FR" sz="1800" baseline="0" dirty="0" smtClean="0">
                <a:cs typeface="Calibri" panose="020F0502020204030204"/>
              </a:rPr>
              <a:t> à 6 GHz soient pas les mêmes, normalement – d’impact en haut de bande (réflexion, couplage, cross…)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aseline="0" dirty="0" smtClean="0">
                <a:cs typeface="Calibri" panose="020F0502020204030204"/>
              </a:rPr>
              <a:t>On était plus stable en haut de bande avec antenne </a:t>
            </a:r>
            <a:r>
              <a:rPr lang="fr-FR" sz="1800" baseline="0" dirty="0" err="1" smtClean="0">
                <a:cs typeface="Calibri" panose="020F0502020204030204"/>
              </a:rPr>
              <a:t>Chebyshev</a:t>
            </a:r>
            <a:endParaRPr lang="fr-FR" sz="1800" dirty="0" smtClean="0">
              <a:cs typeface="Calibri" panose="020F0502020204030204"/>
            </a:endParaRPr>
          </a:p>
          <a:p>
            <a:endParaRPr lang="fr-FR" sz="180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1503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 smtClean="0">
                <a:cs typeface="Calibri" panose="020F0502020204030204"/>
              </a:rPr>
              <a:t>Connecteurs SMA « simples »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6586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 err="1" smtClean="0">
                <a:cs typeface="Calibri" panose="020F0502020204030204"/>
              </a:rPr>
              <a:t>Diags</a:t>
            </a:r>
            <a:r>
              <a:rPr lang="fr-FR" sz="1800" dirty="0" smtClean="0">
                <a:cs typeface="Calibri" panose="020F0502020204030204"/>
              </a:rPr>
              <a:t> normalisés % à leurs max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 smtClean="0">
                <a:cs typeface="Calibri" panose="020F0502020204030204"/>
              </a:rPr>
              <a:t>Ici important que </a:t>
            </a:r>
            <a:r>
              <a:rPr lang="fr-FR" sz="1800" dirty="0" err="1" smtClean="0">
                <a:cs typeface="Calibri" panose="020F0502020204030204"/>
              </a:rPr>
              <a:t>diags</a:t>
            </a:r>
            <a:r>
              <a:rPr lang="fr-FR" sz="1800" baseline="0" dirty="0" smtClean="0">
                <a:cs typeface="Calibri" panose="020F0502020204030204"/>
              </a:rPr>
              <a:t> soient similaires (sinon différence phase entre antennes).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aseline="0" dirty="0" smtClean="0">
                <a:cs typeface="Calibri" panose="020F0502020204030204"/>
              </a:rPr>
              <a:t>On était plus stable en haut de bande avec antenne </a:t>
            </a:r>
            <a:r>
              <a:rPr lang="fr-FR" sz="1800" baseline="0" dirty="0" err="1" smtClean="0">
                <a:cs typeface="Calibri" panose="020F0502020204030204"/>
              </a:rPr>
              <a:t>Chebyshev</a:t>
            </a:r>
            <a:endParaRPr lang="fr-FR" sz="180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51135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 err="1" smtClean="0">
                <a:cs typeface="Calibri" panose="020F0502020204030204"/>
              </a:rPr>
              <a:t>Diags</a:t>
            </a:r>
            <a:r>
              <a:rPr lang="fr-FR" sz="1800" dirty="0" smtClean="0">
                <a:cs typeface="Calibri" panose="020F0502020204030204"/>
              </a:rPr>
              <a:t> normalisés % à leurs max</a:t>
            </a:r>
          </a:p>
          <a:p>
            <a:endParaRPr lang="fr-FR" sz="180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54359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 err="1" smtClean="0">
                <a:cs typeface="Calibri" panose="020F0502020204030204"/>
              </a:rPr>
              <a:t>Diags</a:t>
            </a:r>
            <a:r>
              <a:rPr lang="fr-FR" sz="1800" dirty="0" smtClean="0">
                <a:cs typeface="Calibri" panose="020F0502020204030204"/>
              </a:rPr>
              <a:t> normalisés % à leurs max</a:t>
            </a:r>
          </a:p>
          <a:p>
            <a:endParaRPr lang="fr-FR" sz="180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24060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73500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b="1" dirty="0" smtClean="0">
                <a:cs typeface="Calibri" panose="020F0502020204030204"/>
              </a:rPr>
              <a:t>Mesure</a:t>
            </a:r>
            <a:r>
              <a:rPr lang="fr-FR" sz="1800" dirty="0" smtClean="0">
                <a:cs typeface="Calibri" panose="020F0502020204030204"/>
              </a:rPr>
              <a:t> : les trous sont déjà</a:t>
            </a:r>
            <a:r>
              <a:rPr lang="fr-FR" sz="1800" baseline="0" dirty="0" smtClean="0">
                <a:cs typeface="Calibri" panose="020F0502020204030204"/>
              </a:rPr>
              <a:t> faits selon les anciennes valeurs, et l’</a:t>
            </a:r>
            <a:r>
              <a:rPr lang="fr-FR" sz="1800" baseline="0" dirty="0" err="1" smtClean="0">
                <a:cs typeface="Calibri" panose="020F0502020204030204"/>
              </a:rPr>
              <a:t>interféro</a:t>
            </a:r>
            <a:r>
              <a:rPr lang="fr-FR" sz="1800" baseline="0" dirty="0" smtClean="0">
                <a:cs typeface="Calibri" panose="020F0502020204030204"/>
              </a:rPr>
              <a:t> marche jusqu’à 6 GHz donc OK normalement.</a:t>
            </a:r>
            <a:endParaRPr lang="fr-FR" sz="1800" dirty="0" smtClean="0">
              <a:cs typeface="Calibri" panose="020F0502020204030204"/>
            </a:endParaRPr>
          </a:p>
          <a:p>
            <a:r>
              <a:rPr lang="fr-FR" sz="1800" dirty="0" smtClean="0">
                <a:cs typeface="Calibri" panose="020F0502020204030204"/>
              </a:rPr>
              <a:t>Distance</a:t>
            </a:r>
            <a:r>
              <a:rPr lang="fr-FR" sz="1800" baseline="0" dirty="0" smtClean="0">
                <a:cs typeface="Calibri" panose="020F0502020204030204"/>
              </a:rPr>
              <a:t> min 108mm pour polar H</a:t>
            </a:r>
          </a:p>
          <a:p>
            <a:r>
              <a:rPr lang="fr-FR" sz="1800" baseline="0" dirty="0" smtClean="0">
                <a:cs typeface="Calibri" panose="020F0502020204030204"/>
              </a:rPr>
              <a:t>En polar V on a -15dB avec distance min 100mm.</a:t>
            </a:r>
            <a:endParaRPr lang="fr-FR" sz="180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5372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b="0" baseline="0" dirty="0" smtClean="0">
                <a:cs typeface="Calibri" panose="020F0502020204030204"/>
              </a:rPr>
              <a:t>Fait avec 2</a:t>
            </a:r>
            <a:r>
              <a:rPr lang="fr-FR" sz="1800" b="0" baseline="30000" dirty="0" smtClean="0">
                <a:cs typeface="Calibri" panose="020F0502020204030204"/>
              </a:rPr>
              <a:t>ème</a:t>
            </a:r>
            <a:r>
              <a:rPr lang="fr-FR" sz="1800" b="0" baseline="0" dirty="0" smtClean="0">
                <a:cs typeface="Calibri" panose="020F0502020204030204"/>
              </a:rPr>
              <a:t> mesure antennes H2 &amp; V2</a:t>
            </a:r>
          </a:p>
          <a:p>
            <a:r>
              <a:rPr lang="fr-FR" sz="1800" b="0" baseline="0" dirty="0" smtClean="0">
                <a:cs typeface="Calibri" panose="020F0502020204030204"/>
              </a:rPr>
              <a:t>Ambigu </a:t>
            </a:r>
            <a:r>
              <a:rPr lang="fr-FR" sz="1800" b="0" baseline="0" dirty="0" smtClean="0">
                <a:cs typeface="Calibri" panose="020F0502020204030204"/>
              </a:rPr>
              <a:t>si erreur précision &gt; 20</a:t>
            </a:r>
            <a:r>
              <a:rPr lang="fr-FR" sz="1800" b="0" baseline="0" dirty="0" smtClean="0">
                <a:cs typeface="Calibri" panose="020F0502020204030204"/>
              </a:rPr>
              <a:t>°</a:t>
            </a:r>
          </a:p>
          <a:p>
            <a:r>
              <a:rPr lang="fr-FR" sz="1800" b="0" baseline="0" dirty="0" err="1" smtClean="0">
                <a:cs typeface="Calibri" panose="020F0502020204030204"/>
              </a:rPr>
              <a:t>Intercorr</a:t>
            </a:r>
            <a:r>
              <a:rPr lang="fr-FR" sz="1800" b="0" baseline="0" dirty="0" smtClean="0">
                <a:cs typeface="Calibri" panose="020F0502020204030204"/>
              </a:rPr>
              <a:t> fait avec données simulation : marche mieux que calcul analytique dans la plupart des cas !</a:t>
            </a:r>
            <a:endParaRPr lang="fr-FR" sz="1800" b="0" dirty="0" smtClean="0">
              <a:cs typeface="Calibri" panose="020F0502020204030204"/>
            </a:endParaRPr>
          </a:p>
          <a:p>
            <a:endParaRPr lang="fr-FR" sz="1800" b="1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49170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b="1" dirty="0" smtClean="0">
                <a:cs typeface="Calibri" panose="020F0502020204030204"/>
              </a:rPr>
              <a:t>1</a:t>
            </a:r>
            <a:r>
              <a:rPr lang="fr-FR" sz="1800" b="1" baseline="30000" dirty="0" smtClean="0">
                <a:cs typeface="Calibri" panose="020F0502020204030204"/>
              </a:rPr>
              <a:t>ère</a:t>
            </a:r>
            <a:r>
              <a:rPr lang="fr-FR" sz="1800" b="1" dirty="0" smtClean="0">
                <a:cs typeface="Calibri" panose="020F0502020204030204"/>
              </a:rPr>
              <a:t> mesure</a:t>
            </a:r>
          </a:p>
          <a:p>
            <a:r>
              <a:rPr lang="fr-FR" sz="1800" b="0" dirty="0" smtClean="0">
                <a:cs typeface="Calibri" panose="020F0502020204030204"/>
              </a:rPr>
              <a:t>Les</a:t>
            </a:r>
            <a:r>
              <a:rPr lang="fr-FR" sz="1800" b="0" baseline="0" dirty="0" smtClean="0">
                <a:cs typeface="Calibri" panose="020F0502020204030204"/>
              </a:rPr>
              <a:t> </a:t>
            </a:r>
            <a:r>
              <a:rPr lang="fr-FR" sz="1800" b="1" baseline="0" dirty="0" smtClean="0">
                <a:cs typeface="Calibri" panose="020F0502020204030204"/>
              </a:rPr>
              <a:t>délais de phase polar V sont moins bons </a:t>
            </a:r>
            <a:r>
              <a:rPr lang="fr-FR" sz="1800" b="0" baseline="0" dirty="0" smtClean="0">
                <a:cs typeface="Calibri" panose="020F0502020204030204"/>
              </a:rPr>
              <a:t>à partir de 5 GHz par rapport à polar H</a:t>
            </a:r>
          </a:p>
          <a:p>
            <a:r>
              <a:rPr lang="fr-FR" sz="1800" b="0" baseline="0" dirty="0" smtClean="0">
                <a:cs typeface="Calibri" panose="020F0502020204030204"/>
              </a:rPr>
              <a:t>Offset Y =&gt; </a:t>
            </a:r>
            <a:r>
              <a:rPr lang="fr-FR" sz="1800" b="0" baseline="0" dirty="0" err="1" smtClean="0">
                <a:cs typeface="Calibri" panose="020F0502020204030204"/>
              </a:rPr>
              <a:t>Ant</a:t>
            </a:r>
            <a:r>
              <a:rPr lang="fr-FR" sz="1800" b="0" baseline="0" dirty="0" smtClean="0">
                <a:cs typeface="Calibri" panose="020F0502020204030204"/>
              </a:rPr>
              <a:t> 1-3 ; Offset X =&gt; </a:t>
            </a:r>
            <a:r>
              <a:rPr lang="fr-FR" sz="1800" b="0" baseline="0" dirty="0" err="1" smtClean="0">
                <a:cs typeface="Calibri" panose="020F0502020204030204"/>
              </a:rPr>
              <a:t>Ant</a:t>
            </a:r>
            <a:r>
              <a:rPr lang="fr-FR" sz="1800" b="0" baseline="0" dirty="0" smtClean="0">
                <a:cs typeface="Calibri" panose="020F0502020204030204"/>
              </a:rPr>
              <a:t> 1-2 ; donc </a:t>
            </a:r>
            <a:r>
              <a:rPr lang="fr-FR" sz="1800" b="1" baseline="0" dirty="0" err="1" smtClean="0">
                <a:cs typeface="Calibri" panose="020F0502020204030204"/>
              </a:rPr>
              <a:t>pe</a:t>
            </a:r>
            <a:r>
              <a:rPr lang="fr-FR" sz="1800" b="1" baseline="0" dirty="0" smtClean="0">
                <a:cs typeface="Calibri" panose="020F0502020204030204"/>
              </a:rPr>
              <a:t> </a:t>
            </a:r>
            <a:r>
              <a:rPr lang="fr-FR" sz="1800" b="1" baseline="0" dirty="0" err="1" smtClean="0">
                <a:cs typeface="Calibri" panose="020F0502020204030204"/>
              </a:rPr>
              <a:t>pb</a:t>
            </a:r>
            <a:r>
              <a:rPr lang="fr-FR" sz="1800" b="1" baseline="0" dirty="0" smtClean="0">
                <a:cs typeface="Calibri" panose="020F0502020204030204"/>
              </a:rPr>
              <a:t> sur antenne 2</a:t>
            </a:r>
          </a:p>
          <a:p>
            <a:r>
              <a:rPr lang="fr-FR" sz="1800" b="0" baseline="0" dirty="0" smtClean="0">
                <a:cs typeface="Calibri" panose="020F0502020204030204"/>
              </a:rPr>
              <a:t>L’offset sur Y peut être dû à position dans </a:t>
            </a:r>
            <a:r>
              <a:rPr lang="fr-FR" sz="1800" b="0" baseline="0" dirty="0" err="1" smtClean="0">
                <a:cs typeface="Calibri" panose="020F0502020204030204"/>
              </a:rPr>
              <a:t>starlab</a:t>
            </a:r>
            <a:r>
              <a:rPr lang="fr-FR" sz="1800" b="0" baseline="0" dirty="0" smtClean="0">
                <a:cs typeface="Calibri" panose="020F0502020204030204"/>
              </a:rPr>
              <a:t> pas parfaite</a:t>
            </a:r>
            <a:endParaRPr lang="fr-FR" sz="1800" b="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9539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b="0" dirty="0" smtClean="0">
                <a:cs typeface="Calibri" panose="020F0502020204030204"/>
              </a:rPr>
              <a:t>Ici comparaison </a:t>
            </a:r>
            <a:r>
              <a:rPr lang="fr-FR" sz="1800" b="1" dirty="0" smtClean="0">
                <a:cs typeface="Calibri" panose="020F0502020204030204"/>
              </a:rPr>
              <a:t>mesure-simulation</a:t>
            </a:r>
            <a:r>
              <a:rPr lang="fr-FR" sz="1800" b="0" baseline="0" dirty="0" smtClean="0">
                <a:cs typeface="Calibri" panose="020F0502020204030204"/>
              </a:rPr>
              <a:t> : 0° 6 GHz = (21,55° ; -7,34°) ; donc ordonnée similaire à 1</a:t>
            </a:r>
            <a:r>
              <a:rPr lang="fr-FR" sz="1800" b="0" baseline="30000" dirty="0" smtClean="0">
                <a:cs typeface="Calibri" panose="020F0502020204030204"/>
              </a:rPr>
              <a:t>ère</a:t>
            </a:r>
            <a:r>
              <a:rPr lang="fr-FR" sz="1800" b="0" baseline="0" dirty="0" smtClean="0">
                <a:cs typeface="Calibri" panose="020F0502020204030204"/>
              </a:rPr>
              <a:t> mesure (normal j’ai pas remesuré cette base), mais abscisse (</a:t>
            </a:r>
            <a:r>
              <a:rPr lang="fr-FR" sz="1800" b="0" baseline="0" dirty="0" err="1" smtClean="0">
                <a:cs typeface="Calibri" panose="020F0502020204030204"/>
              </a:rPr>
              <a:t>ant</a:t>
            </a:r>
            <a:r>
              <a:rPr lang="fr-FR" sz="1800" b="0" baseline="0" dirty="0" smtClean="0">
                <a:cs typeface="Calibri" panose="020F0502020204030204"/>
              </a:rPr>
              <a:t> 2) un peu mieux mais pas parfait !</a:t>
            </a:r>
          </a:p>
          <a:p>
            <a:r>
              <a:rPr lang="fr-FR" sz="1800" b="0" baseline="0" dirty="0" smtClean="0">
                <a:cs typeface="Calibri" panose="020F0502020204030204"/>
              </a:rPr>
              <a:t>L’offset </a:t>
            </a:r>
            <a:r>
              <a:rPr lang="fr-FR" sz="1800" b="0" baseline="0" dirty="0" smtClean="0">
                <a:cs typeface="Calibri" panose="020F0502020204030204"/>
              </a:rPr>
              <a:t>sur Y </a:t>
            </a:r>
            <a:r>
              <a:rPr lang="fr-FR" sz="1800" b="0" baseline="0" dirty="0" smtClean="0">
                <a:cs typeface="Calibri" panose="020F0502020204030204"/>
              </a:rPr>
              <a:t>&amp; X peut </a:t>
            </a:r>
            <a:r>
              <a:rPr lang="fr-FR" sz="1800" b="0" baseline="0" dirty="0" smtClean="0">
                <a:cs typeface="Calibri" panose="020F0502020204030204"/>
              </a:rPr>
              <a:t>être dû à position dans </a:t>
            </a:r>
            <a:r>
              <a:rPr lang="fr-FR" sz="1800" b="0" baseline="0" dirty="0" err="1" smtClean="0">
                <a:cs typeface="Calibri" panose="020F0502020204030204"/>
              </a:rPr>
              <a:t>starlab</a:t>
            </a:r>
            <a:r>
              <a:rPr lang="fr-FR" sz="1800" b="0" baseline="0" dirty="0" smtClean="0">
                <a:cs typeface="Calibri" panose="020F0502020204030204"/>
              </a:rPr>
              <a:t> pas </a:t>
            </a:r>
            <a:r>
              <a:rPr lang="fr-FR" sz="1800" b="0" baseline="0" dirty="0" smtClean="0">
                <a:cs typeface="Calibri" panose="020F0502020204030204"/>
              </a:rPr>
              <a:t>parfaite ?</a:t>
            </a:r>
            <a:endParaRPr lang="fr-FR" sz="1800" b="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14599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b="0" dirty="0" smtClean="0">
                <a:cs typeface="Calibri" panose="020F0502020204030204"/>
              </a:rPr>
              <a:t>Ici comparaison </a:t>
            </a:r>
            <a:r>
              <a:rPr lang="fr-FR" sz="1800" b="1" dirty="0" smtClean="0">
                <a:cs typeface="Calibri" panose="020F0502020204030204"/>
              </a:rPr>
              <a:t>mesure-simulation</a:t>
            </a:r>
            <a:r>
              <a:rPr lang="fr-FR" sz="1800" b="0" baseline="0" dirty="0" smtClean="0">
                <a:cs typeface="Calibri" panose="020F0502020204030204"/>
              </a:rPr>
              <a:t> </a:t>
            </a:r>
          </a:p>
          <a:p>
            <a:r>
              <a:rPr lang="fr-FR" sz="1800" b="0" baseline="0" dirty="0" smtClean="0">
                <a:cs typeface="Calibri" panose="020F0502020204030204"/>
              </a:rPr>
              <a:t>L’offset </a:t>
            </a:r>
            <a:r>
              <a:rPr lang="fr-FR" sz="1800" b="0" baseline="0" dirty="0" smtClean="0">
                <a:cs typeface="Calibri" panose="020F0502020204030204"/>
              </a:rPr>
              <a:t>sur Y </a:t>
            </a:r>
            <a:r>
              <a:rPr lang="fr-FR" sz="1800" b="0" baseline="0" dirty="0" smtClean="0">
                <a:cs typeface="Calibri" panose="020F0502020204030204"/>
              </a:rPr>
              <a:t>&amp; X peut </a:t>
            </a:r>
            <a:r>
              <a:rPr lang="fr-FR" sz="1800" b="0" baseline="0" dirty="0" smtClean="0">
                <a:cs typeface="Calibri" panose="020F0502020204030204"/>
              </a:rPr>
              <a:t>être dû à position dans </a:t>
            </a:r>
            <a:r>
              <a:rPr lang="fr-FR" sz="1800" b="0" baseline="0" dirty="0" err="1" smtClean="0">
                <a:cs typeface="Calibri" panose="020F0502020204030204"/>
              </a:rPr>
              <a:t>starlab</a:t>
            </a:r>
            <a:r>
              <a:rPr lang="fr-FR" sz="1800" b="0" baseline="0" dirty="0" smtClean="0">
                <a:cs typeface="Calibri" panose="020F0502020204030204"/>
              </a:rPr>
              <a:t> pas </a:t>
            </a:r>
            <a:r>
              <a:rPr lang="fr-FR" sz="1800" b="0" baseline="0" dirty="0" smtClean="0">
                <a:cs typeface="Calibri" panose="020F0502020204030204"/>
              </a:rPr>
              <a:t>parfaite ?</a:t>
            </a:r>
            <a:endParaRPr lang="fr-FR" sz="1800" b="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57758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b="0" dirty="0" smtClean="0">
                <a:cs typeface="Calibri" panose="020F0502020204030204"/>
              </a:rPr>
              <a:t>Par</a:t>
            </a:r>
            <a:r>
              <a:rPr lang="fr-FR" sz="1800" b="0" baseline="0" dirty="0" smtClean="0">
                <a:cs typeface="Calibri" panose="020F0502020204030204"/>
              </a:rPr>
              <a:t> pallier de 1° car pas </a:t>
            </a:r>
            <a:r>
              <a:rPr lang="fr-FR" sz="1800" b="0" baseline="0" dirty="0" err="1" smtClean="0">
                <a:cs typeface="Calibri" panose="020F0502020204030204"/>
              </a:rPr>
              <a:t>interféro</a:t>
            </a:r>
            <a:r>
              <a:rPr lang="fr-FR" sz="1800" b="0" baseline="0" dirty="0" smtClean="0">
                <a:cs typeface="Calibri" panose="020F0502020204030204"/>
              </a:rPr>
              <a:t> de 1°</a:t>
            </a:r>
            <a:endParaRPr lang="fr-FR" sz="1800" b="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9308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 smtClean="0">
                <a:cs typeface="Calibri" panose="020F0502020204030204"/>
              </a:rPr>
              <a:t>Mesure sur VNA </a:t>
            </a:r>
            <a:r>
              <a:rPr lang="fr-FR" sz="1800" dirty="0" err="1" smtClean="0">
                <a:cs typeface="Calibri" panose="020F0502020204030204"/>
              </a:rPr>
              <a:t>dominique</a:t>
            </a:r>
            <a:r>
              <a:rPr lang="fr-FR" sz="1800" dirty="0" smtClean="0">
                <a:cs typeface="Calibri" panose="020F0502020204030204"/>
              </a:rPr>
              <a:t> (</a:t>
            </a:r>
            <a:r>
              <a:rPr lang="fr-FR" sz="1800" b="1" dirty="0" smtClean="0">
                <a:cs typeface="Calibri" panose="020F0502020204030204"/>
              </a:rPr>
              <a:t>calibration</a:t>
            </a:r>
            <a:r>
              <a:rPr lang="fr-FR" sz="1800" b="1" baseline="0" dirty="0" smtClean="0">
                <a:cs typeface="Calibri" panose="020F0502020204030204"/>
              </a:rPr>
              <a:t> pas parfaite</a:t>
            </a:r>
            <a:r>
              <a:rPr lang="fr-FR" sz="1800" baseline="0" dirty="0" smtClean="0">
                <a:cs typeface="Calibri" panose="020F0502020204030204"/>
              </a:rPr>
              <a:t>) </a:t>
            </a:r>
            <a:r>
              <a:rPr lang="fr-FR" sz="1800" baseline="0" dirty="0" smtClean="0">
                <a:cs typeface="Calibri" panose="020F0502020204030204"/>
                <a:sym typeface="Wingdings" panose="05000000000000000000" pitchFamily="2" charset="2"/>
              </a:rPr>
              <a:t> mesure à refaire par la suite</a:t>
            </a:r>
            <a:endParaRPr lang="fr-FR" sz="1800" dirty="0" smtClean="0">
              <a:cs typeface="Calibri" panose="020F0502020204030204"/>
            </a:endParaRPr>
          </a:p>
          <a:p>
            <a:r>
              <a:rPr lang="fr-FR" sz="1800" dirty="0" smtClean="0">
                <a:cs typeface="Calibri" panose="020F0502020204030204"/>
              </a:rPr>
              <a:t>Antenne H1 &amp; V1 soudés.</a:t>
            </a:r>
          </a:p>
          <a:p>
            <a:r>
              <a:rPr lang="fr-FR" sz="1800" dirty="0" smtClean="0">
                <a:cs typeface="Calibri" panose="020F0502020204030204"/>
              </a:rPr>
              <a:t>Les ports</a:t>
            </a:r>
            <a:r>
              <a:rPr lang="fr-FR" sz="1800" baseline="0" dirty="0" smtClean="0">
                <a:cs typeface="Calibri" panose="020F0502020204030204"/>
              </a:rPr>
              <a:t> ont étés permutés (</a:t>
            </a:r>
            <a:r>
              <a:rPr lang="fr-FR" sz="1800" baseline="0" dirty="0" err="1" smtClean="0">
                <a:cs typeface="Calibri" panose="020F0502020204030204"/>
              </a:rPr>
              <a:t>feed</a:t>
            </a:r>
            <a:r>
              <a:rPr lang="fr-FR" sz="1800" baseline="0" dirty="0" smtClean="0">
                <a:cs typeface="Calibri" panose="020F0502020204030204"/>
              </a:rPr>
              <a:t> H après </a:t>
            </a:r>
            <a:r>
              <a:rPr lang="fr-FR" sz="1800" baseline="0" dirty="0" err="1" smtClean="0">
                <a:cs typeface="Calibri" panose="020F0502020204030204"/>
              </a:rPr>
              <a:t>feed</a:t>
            </a:r>
            <a:r>
              <a:rPr lang="fr-FR" sz="1800" baseline="0" dirty="0" smtClean="0">
                <a:cs typeface="Calibri" panose="020F0502020204030204"/>
              </a:rPr>
              <a:t> V pour dépointage).</a:t>
            </a:r>
          </a:p>
          <a:p>
            <a:r>
              <a:rPr lang="fr-FR" sz="1800" baseline="0" dirty="0" smtClean="0">
                <a:cs typeface="Calibri" panose="020F0502020204030204"/>
              </a:rPr>
              <a:t>La remontée à 4 GHz est aussi visible en </a:t>
            </a:r>
            <a:r>
              <a:rPr lang="fr-FR" sz="1800" baseline="0" dirty="0" err="1" smtClean="0">
                <a:cs typeface="Calibri" panose="020F0502020204030204"/>
              </a:rPr>
              <a:t>simu</a:t>
            </a:r>
            <a:r>
              <a:rPr lang="fr-FR" sz="1800" baseline="0" dirty="0" smtClean="0">
                <a:cs typeface="Calibri" panose="020F0502020204030204"/>
              </a:rPr>
              <a:t> mais est moins accentuée.</a:t>
            </a:r>
          </a:p>
          <a:p>
            <a:r>
              <a:rPr lang="fr-FR" sz="1800" baseline="0" dirty="0" smtClean="0">
                <a:cs typeface="Calibri" panose="020F0502020204030204"/>
              </a:rPr>
              <a:t>&lt;-10dB jusqu’à 7,5 GHz en mesure : attention par forcément bon</a:t>
            </a:r>
            <a:endParaRPr lang="fr-FR" sz="180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12012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39774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800" b="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95511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800" b="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49813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b="0" baseline="0" dirty="0" smtClean="0">
                <a:cs typeface="Calibri" panose="020F0502020204030204"/>
                <a:sym typeface="Wingdings" panose="05000000000000000000" pitchFamily="2" charset="2"/>
              </a:rPr>
              <a:t>La </a:t>
            </a:r>
            <a:r>
              <a:rPr lang="fr-FR" sz="1800" b="0" baseline="0" dirty="0" smtClean="0">
                <a:cs typeface="Calibri" panose="020F0502020204030204"/>
                <a:sym typeface="Wingdings" panose="05000000000000000000" pitchFamily="2" charset="2"/>
              </a:rPr>
              <a:t>cal est faites par rapport à la voie </a:t>
            </a:r>
            <a:r>
              <a:rPr lang="fr-FR" sz="1800" b="0" baseline="0" dirty="0" smtClean="0">
                <a:cs typeface="Calibri" panose="020F0502020204030204"/>
                <a:sym typeface="Wingdings" panose="05000000000000000000" pitchFamily="2" charset="2"/>
              </a:rPr>
              <a:t>1</a:t>
            </a:r>
          </a:p>
          <a:p>
            <a:r>
              <a:rPr lang="fr-FR" sz="1800" b="0" baseline="0" dirty="0" smtClean="0">
                <a:cs typeface="Calibri" panose="020F0502020204030204"/>
                <a:sym typeface="Wingdings" panose="05000000000000000000" pitchFamily="2" charset="2"/>
              </a:rPr>
              <a:t>Ici signal de 4,5 GHz</a:t>
            </a:r>
            <a:endParaRPr lang="fr-FR" sz="1800" b="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850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b="0" baseline="0" dirty="0" smtClean="0">
                <a:cs typeface="Calibri" panose="020F0502020204030204"/>
                <a:sym typeface="Wingdings" panose="05000000000000000000" pitchFamily="2" charset="2"/>
              </a:rPr>
              <a:t>La </a:t>
            </a:r>
            <a:r>
              <a:rPr lang="fr-FR" sz="1800" b="0" baseline="0" dirty="0" smtClean="0">
                <a:cs typeface="Calibri" panose="020F0502020204030204"/>
                <a:sym typeface="Wingdings" panose="05000000000000000000" pitchFamily="2" charset="2"/>
              </a:rPr>
              <a:t>cal est faites par rapport à la voie </a:t>
            </a:r>
            <a:r>
              <a:rPr lang="fr-FR" sz="1800" b="0" baseline="0" dirty="0" smtClean="0">
                <a:cs typeface="Calibri" panose="020F0502020204030204"/>
                <a:sym typeface="Wingdings" panose="05000000000000000000" pitchFamily="2" charset="2"/>
              </a:rPr>
              <a:t>1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0" baseline="0" dirty="0" smtClean="0">
                <a:cs typeface="Calibri" panose="020F0502020204030204"/>
                <a:sym typeface="Wingdings" panose="05000000000000000000" pitchFamily="2" charset="2"/>
              </a:rPr>
              <a:t>Ici signal de 4,5 GHz</a:t>
            </a:r>
            <a:endParaRPr lang="fr-FR" sz="1800" b="0" dirty="0" smtClean="0">
              <a:cs typeface="Calibri" panose="020F0502020204030204"/>
            </a:endParaRPr>
          </a:p>
          <a:p>
            <a:endParaRPr lang="fr-FR" sz="1800" b="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55603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800" b="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54374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b="1" dirty="0" smtClean="0">
                <a:cs typeface="Calibri" panose="020F0502020204030204"/>
              </a:rPr>
              <a:t>Calcul angle </a:t>
            </a:r>
            <a:r>
              <a:rPr lang="fr-FR" sz="1800" b="0" dirty="0" smtClean="0">
                <a:cs typeface="Calibri" panose="020F0502020204030204"/>
              </a:rPr>
              <a:t>: formule analytique</a:t>
            </a:r>
            <a:r>
              <a:rPr lang="fr-FR" sz="1800" b="0" baseline="0" dirty="0" smtClean="0">
                <a:cs typeface="Calibri" panose="020F0502020204030204"/>
              </a:rPr>
              <a:t> </a:t>
            </a:r>
            <a:r>
              <a:rPr lang="fr-FR" sz="1800" b="0" baseline="0" dirty="0" err="1" smtClean="0">
                <a:cs typeface="Calibri" panose="020F0502020204030204"/>
              </a:rPr>
              <a:t>asind</a:t>
            </a:r>
            <a:r>
              <a:rPr lang="fr-FR" sz="1800" b="0" baseline="0" dirty="0" smtClean="0">
                <a:cs typeface="Calibri" panose="020F0502020204030204"/>
              </a:rPr>
              <a:t>(c*delta1/360*</a:t>
            </a:r>
            <a:r>
              <a:rPr lang="fr-FR" sz="1800" b="0" baseline="0" dirty="0" err="1" smtClean="0">
                <a:cs typeface="Calibri" panose="020F0502020204030204"/>
              </a:rPr>
              <a:t>frq</a:t>
            </a:r>
            <a:r>
              <a:rPr lang="fr-FR" sz="1800" b="0" baseline="0" dirty="0" smtClean="0">
                <a:cs typeface="Calibri" panose="020F0502020204030204"/>
              </a:rPr>
              <a:t>*d1).</a:t>
            </a:r>
          </a:p>
          <a:p>
            <a:r>
              <a:rPr lang="fr-FR" sz="1800" b="0" baseline="0" dirty="0" smtClean="0">
                <a:cs typeface="Calibri" panose="020F0502020204030204"/>
              </a:rPr>
              <a:t>Delta1 prend en compte les n*360 (phi13+360*n1).</a:t>
            </a:r>
          </a:p>
          <a:p>
            <a:endParaRPr lang="fr-FR" sz="1800" b="0" baseline="0" dirty="0" smtClean="0">
              <a:cs typeface="Calibri" panose="020F0502020204030204"/>
            </a:endParaRPr>
          </a:p>
          <a:p>
            <a:r>
              <a:rPr lang="fr-FR" sz="1800" b="0" baseline="0" dirty="0" smtClean="0">
                <a:cs typeface="Calibri" panose="020F0502020204030204"/>
              </a:rPr>
              <a:t>Avec le calcul analytique p1, p2 on a angle=90° (</a:t>
            </a:r>
            <a:r>
              <a:rPr lang="fr-FR" sz="1800" b="0" baseline="0" dirty="0" err="1" smtClean="0">
                <a:cs typeface="Calibri" panose="020F0502020204030204"/>
              </a:rPr>
              <a:t>pb</a:t>
            </a:r>
            <a:r>
              <a:rPr lang="fr-FR" sz="1800" b="0" baseline="0" dirty="0" smtClean="0">
                <a:cs typeface="Calibri" panose="020F0502020204030204"/>
              </a:rPr>
              <a:t> lié à calcul)</a:t>
            </a:r>
            <a:endParaRPr lang="fr-FR" sz="1800" b="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22066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b="0" dirty="0" smtClean="0">
                <a:cs typeface="Calibri" panose="020F0502020204030204"/>
              </a:rPr>
              <a:t>Courbe</a:t>
            </a:r>
            <a:r>
              <a:rPr lang="fr-FR" sz="1800" b="0" baseline="0" dirty="0" smtClean="0">
                <a:cs typeface="Calibri" panose="020F0502020204030204"/>
              </a:rPr>
              <a:t> </a:t>
            </a:r>
            <a:r>
              <a:rPr lang="fr-FR" sz="1800" b="0" baseline="0" dirty="0" err="1" smtClean="0">
                <a:cs typeface="Calibri" panose="020F0502020204030204"/>
              </a:rPr>
              <a:t>intercorrélation</a:t>
            </a:r>
            <a:r>
              <a:rPr lang="fr-FR" sz="1800" b="0" baseline="0" dirty="0" smtClean="0">
                <a:cs typeface="Calibri" panose="020F0502020204030204"/>
              </a:rPr>
              <a:t> différente de 4,5 GHz ! Pourquoi ?</a:t>
            </a:r>
          </a:p>
          <a:p>
            <a:r>
              <a:rPr lang="fr-FR" sz="1800" b="0" baseline="0" dirty="0" smtClean="0">
                <a:cs typeface="Calibri" panose="020F0502020204030204"/>
              </a:rPr>
              <a:t>En </a:t>
            </a:r>
            <a:r>
              <a:rPr lang="fr-FR" sz="1800" b="0" baseline="0" dirty="0" err="1" smtClean="0">
                <a:cs typeface="Calibri" panose="020F0502020204030204"/>
              </a:rPr>
              <a:t>zommant</a:t>
            </a:r>
            <a:r>
              <a:rPr lang="fr-FR" sz="1800" b="0" baseline="0" dirty="0" smtClean="0">
                <a:cs typeface="Calibri" panose="020F0502020204030204"/>
              </a:rPr>
              <a:t> la courbe est + lisse.</a:t>
            </a:r>
            <a:endParaRPr lang="fr-FR" sz="1800" b="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783836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b="1" dirty="0" smtClean="0">
                <a:cs typeface="Calibri" panose="020F0502020204030204"/>
              </a:rPr>
              <a:t>Calcul angle </a:t>
            </a:r>
            <a:r>
              <a:rPr lang="fr-FR" sz="1800" b="0" dirty="0" smtClean="0">
                <a:cs typeface="Calibri" panose="020F0502020204030204"/>
              </a:rPr>
              <a:t>: formule analytique</a:t>
            </a:r>
            <a:r>
              <a:rPr lang="fr-FR" sz="1800" b="0" baseline="0" dirty="0" smtClean="0">
                <a:cs typeface="Calibri" panose="020F0502020204030204"/>
              </a:rPr>
              <a:t> </a:t>
            </a:r>
            <a:r>
              <a:rPr lang="fr-FR" sz="1800" b="0" baseline="0" dirty="0" err="1" smtClean="0">
                <a:cs typeface="Calibri" panose="020F0502020204030204"/>
              </a:rPr>
              <a:t>asind</a:t>
            </a:r>
            <a:r>
              <a:rPr lang="fr-FR" sz="1800" b="0" baseline="0" dirty="0" smtClean="0">
                <a:cs typeface="Calibri" panose="020F0502020204030204"/>
              </a:rPr>
              <a:t>(c*delta1/360*</a:t>
            </a:r>
            <a:r>
              <a:rPr lang="fr-FR" sz="1800" b="0" baseline="0" dirty="0" err="1" smtClean="0">
                <a:cs typeface="Calibri" panose="020F0502020204030204"/>
              </a:rPr>
              <a:t>frq</a:t>
            </a:r>
            <a:r>
              <a:rPr lang="fr-FR" sz="1800" b="0" baseline="0" dirty="0" smtClean="0">
                <a:cs typeface="Calibri" panose="020F0502020204030204"/>
              </a:rPr>
              <a:t>*d1).</a:t>
            </a:r>
          </a:p>
          <a:p>
            <a:r>
              <a:rPr lang="fr-FR" sz="1800" b="0" baseline="0" dirty="0" smtClean="0">
                <a:cs typeface="Calibri" panose="020F0502020204030204"/>
              </a:rPr>
              <a:t>Delta1 prend en compte les n*360 (phi13+360*n1)</a:t>
            </a:r>
          </a:p>
          <a:p>
            <a:endParaRPr lang="fr-FR" sz="1800" b="0" baseline="0" dirty="0" smtClean="0">
              <a:cs typeface="Calibri" panose="020F050202020403020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0" baseline="0" dirty="0" smtClean="0">
                <a:cs typeface="Calibri" panose="020F0502020204030204"/>
              </a:rPr>
              <a:t>Avec le calcul analytique p1, p2 on a angle=58,22° (</a:t>
            </a:r>
            <a:r>
              <a:rPr lang="fr-FR" sz="1800" b="0" baseline="0" dirty="0" err="1" smtClean="0">
                <a:cs typeface="Calibri" panose="020F0502020204030204"/>
              </a:rPr>
              <a:t>pb</a:t>
            </a:r>
            <a:r>
              <a:rPr lang="fr-FR" sz="1800" b="0" baseline="0" dirty="0" smtClean="0">
                <a:cs typeface="Calibri" panose="020F0502020204030204"/>
              </a:rPr>
              <a:t> lié à calcul + base 3 pas terrible)</a:t>
            </a:r>
            <a:endParaRPr lang="fr-FR" sz="1800" b="0" dirty="0" smtClean="0">
              <a:cs typeface="Calibri" panose="020F0502020204030204"/>
            </a:endParaRPr>
          </a:p>
          <a:p>
            <a:endParaRPr lang="fr-FR" sz="1800" b="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66362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b="0" dirty="0" smtClean="0">
                <a:cs typeface="Calibri" panose="020F0502020204030204"/>
              </a:rPr>
              <a:t>base 1-3 + longue donc devrait avoir + de différence</a:t>
            </a:r>
            <a:r>
              <a:rPr lang="fr-FR" sz="1800" b="0" baseline="0" dirty="0" smtClean="0">
                <a:cs typeface="Calibri" panose="020F0502020204030204"/>
              </a:rPr>
              <a:t> d’indice que base 1-2 : pas le cas ici</a:t>
            </a:r>
            <a:endParaRPr lang="fr-FR" sz="1800" b="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9339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 smtClean="0">
                <a:cs typeface="Calibri" panose="020F0502020204030204"/>
              </a:rPr>
              <a:t>Mesure sur VNA </a:t>
            </a:r>
            <a:r>
              <a:rPr lang="fr-FR" sz="1800" dirty="0" err="1" smtClean="0">
                <a:cs typeface="Calibri" panose="020F0502020204030204"/>
              </a:rPr>
              <a:t>dominique</a:t>
            </a:r>
            <a:r>
              <a:rPr lang="fr-FR" sz="1800" dirty="0" smtClean="0">
                <a:cs typeface="Calibri" panose="020F0502020204030204"/>
              </a:rPr>
              <a:t> (</a:t>
            </a:r>
            <a:r>
              <a:rPr lang="fr-FR" sz="1800" b="1" dirty="0" smtClean="0">
                <a:cs typeface="Calibri" panose="020F0502020204030204"/>
              </a:rPr>
              <a:t>calibration</a:t>
            </a:r>
            <a:r>
              <a:rPr lang="fr-FR" sz="1800" b="1" baseline="0" dirty="0" smtClean="0">
                <a:cs typeface="Calibri" panose="020F0502020204030204"/>
              </a:rPr>
              <a:t> pas parfaite</a:t>
            </a:r>
            <a:r>
              <a:rPr lang="fr-FR" sz="1800" baseline="0" dirty="0" smtClean="0">
                <a:cs typeface="Calibri" panose="020F0502020204030204"/>
              </a:rPr>
              <a:t>) </a:t>
            </a:r>
            <a:r>
              <a:rPr lang="fr-FR" sz="1800" baseline="0" dirty="0" smtClean="0">
                <a:cs typeface="Calibri" panose="020F0502020204030204"/>
                <a:sym typeface="Wingdings" panose="05000000000000000000" pitchFamily="2" charset="2"/>
              </a:rPr>
              <a:t> mesure à refaire par la suite</a:t>
            </a:r>
            <a:endParaRPr lang="fr-FR" sz="1800" dirty="0" smtClean="0">
              <a:cs typeface="Calibri" panose="020F0502020204030204"/>
            </a:endParaRPr>
          </a:p>
          <a:p>
            <a:r>
              <a:rPr lang="fr-FR" sz="1800" dirty="0" smtClean="0">
                <a:cs typeface="Calibri" panose="020F0502020204030204"/>
              </a:rPr>
              <a:t>Antenne H1 &amp; V1 soudés.</a:t>
            </a:r>
          </a:p>
          <a:p>
            <a:r>
              <a:rPr lang="fr-FR" sz="1800" dirty="0" smtClean="0">
                <a:cs typeface="Calibri" panose="020F0502020204030204"/>
              </a:rPr>
              <a:t>Les ports</a:t>
            </a:r>
            <a:r>
              <a:rPr lang="fr-FR" sz="1800" baseline="0" dirty="0" smtClean="0">
                <a:cs typeface="Calibri" panose="020F0502020204030204"/>
              </a:rPr>
              <a:t> ont étés permutés (</a:t>
            </a:r>
            <a:r>
              <a:rPr lang="fr-FR" sz="1800" baseline="0" dirty="0" err="1" smtClean="0">
                <a:cs typeface="Calibri" panose="020F0502020204030204"/>
              </a:rPr>
              <a:t>feed</a:t>
            </a:r>
            <a:r>
              <a:rPr lang="fr-FR" sz="1800" baseline="0" dirty="0" smtClean="0">
                <a:cs typeface="Calibri" panose="020F0502020204030204"/>
              </a:rPr>
              <a:t> H après </a:t>
            </a:r>
            <a:r>
              <a:rPr lang="fr-FR" sz="1800" baseline="0" dirty="0" err="1" smtClean="0">
                <a:cs typeface="Calibri" panose="020F0502020204030204"/>
              </a:rPr>
              <a:t>feed</a:t>
            </a:r>
            <a:r>
              <a:rPr lang="fr-FR" sz="1800" baseline="0" dirty="0" smtClean="0">
                <a:cs typeface="Calibri" panose="020F0502020204030204"/>
              </a:rPr>
              <a:t> V pour dépointage).</a:t>
            </a:r>
          </a:p>
          <a:p>
            <a:r>
              <a:rPr lang="fr-FR" sz="1800" baseline="0" dirty="0" smtClean="0">
                <a:cs typeface="Calibri" panose="020F0502020204030204"/>
              </a:rPr>
              <a:t>La remontée à 4 GHz est aussi visible en </a:t>
            </a:r>
            <a:r>
              <a:rPr lang="fr-FR" sz="1800" baseline="0" dirty="0" err="1" smtClean="0">
                <a:cs typeface="Calibri" panose="020F0502020204030204"/>
              </a:rPr>
              <a:t>simu</a:t>
            </a:r>
            <a:r>
              <a:rPr lang="fr-FR" sz="1800" baseline="0" dirty="0" smtClean="0">
                <a:cs typeface="Calibri" panose="020F0502020204030204"/>
              </a:rPr>
              <a:t> mais est moins accentuée</a:t>
            </a:r>
            <a:endParaRPr lang="fr-FR" sz="180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315407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b="1" dirty="0" smtClean="0">
                <a:cs typeface="Calibri" panose="020F0502020204030204"/>
              </a:rPr>
              <a:t>Calcul angle </a:t>
            </a:r>
            <a:r>
              <a:rPr lang="fr-FR" sz="1800" b="0" dirty="0" smtClean="0">
                <a:cs typeface="Calibri" panose="020F0502020204030204"/>
              </a:rPr>
              <a:t>: formule analytique</a:t>
            </a:r>
            <a:r>
              <a:rPr lang="fr-FR" sz="1800" b="0" baseline="0" dirty="0" smtClean="0">
                <a:cs typeface="Calibri" panose="020F0502020204030204"/>
              </a:rPr>
              <a:t> </a:t>
            </a:r>
            <a:r>
              <a:rPr lang="fr-FR" sz="1800" b="0" baseline="0" dirty="0" err="1" smtClean="0">
                <a:cs typeface="Calibri" panose="020F0502020204030204"/>
              </a:rPr>
              <a:t>asind</a:t>
            </a:r>
            <a:r>
              <a:rPr lang="fr-FR" sz="1800" b="0" baseline="0" dirty="0" smtClean="0">
                <a:cs typeface="Calibri" panose="020F0502020204030204"/>
              </a:rPr>
              <a:t>(c*delta1/360*</a:t>
            </a:r>
            <a:r>
              <a:rPr lang="fr-FR" sz="1800" b="0" baseline="0" dirty="0" err="1" smtClean="0">
                <a:cs typeface="Calibri" panose="020F0502020204030204"/>
              </a:rPr>
              <a:t>frq</a:t>
            </a:r>
            <a:r>
              <a:rPr lang="fr-FR" sz="1800" b="0" baseline="0" dirty="0" smtClean="0">
                <a:cs typeface="Calibri" panose="020F0502020204030204"/>
              </a:rPr>
              <a:t>*d1).</a:t>
            </a:r>
          </a:p>
          <a:p>
            <a:r>
              <a:rPr lang="fr-FR" sz="1800" b="0" baseline="0" dirty="0" smtClean="0">
                <a:cs typeface="Calibri" panose="020F0502020204030204"/>
              </a:rPr>
              <a:t>Delta1 prend en compte les n*360 (phi13+360*n1)</a:t>
            </a:r>
          </a:p>
          <a:p>
            <a:endParaRPr lang="fr-FR" sz="1800" b="0" baseline="0" dirty="0" smtClean="0">
              <a:cs typeface="Calibri" panose="020F050202020403020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0" baseline="0" dirty="0" smtClean="0">
                <a:cs typeface="Calibri" panose="020F0502020204030204"/>
              </a:rPr>
              <a:t>Calcul analytique : -9,3° (normal car ambigu à 13,5 GHz)</a:t>
            </a:r>
          </a:p>
          <a:p>
            <a:endParaRPr lang="fr-FR" sz="1800" b="0" baseline="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2151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800" b="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00280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b="1" dirty="0" smtClean="0">
                <a:cs typeface="Calibri" panose="020F0502020204030204"/>
              </a:rPr>
              <a:t>Calcul angle </a:t>
            </a:r>
            <a:r>
              <a:rPr lang="fr-FR" sz="1800" b="0" dirty="0" smtClean="0">
                <a:cs typeface="Calibri" panose="020F0502020204030204"/>
              </a:rPr>
              <a:t>: formule analytique</a:t>
            </a:r>
            <a:r>
              <a:rPr lang="fr-FR" sz="1800" b="0" baseline="0" dirty="0" smtClean="0">
                <a:cs typeface="Calibri" panose="020F0502020204030204"/>
              </a:rPr>
              <a:t> </a:t>
            </a:r>
            <a:r>
              <a:rPr lang="fr-FR" sz="1800" b="0" baseline="0" dirty="0" err="1" smtClean="0">
                <a:cs typeface="Calibri" panose="020F0502020204030204"/>
              </a:rPr>
              <a:t>asind</a:t>
            </a:r>
            <a:r>
              <a:rPr lang="fr-FR" sz="1800" b="0" baseline="0" dirty="0" smtClean="0">
                <a:cs typeface="Calibri" panose="020F0502020204030204"/>
              </a:rPr>
              <a:t>(c*delta1/360*</a:t>
            </a:r>
            <a:r>
              <a:rPr lang="fr-FR" sz="1800" b="0" baseline="0" dirty="0" err="1" smtClean="0">
                <a:cs typeface="Calibri" panose="020F0502020204030204"/>
              </a:rPr>
              <a:t>frq</a:t>
            </a:r>
            <a:r>
              <a:rPr lang="fr-FR" sz="1800" b="0" baseline="0" dirty="0" smtClean="0">
                <a:cs typeface="Calibri" panose="020F0502020204030204"/>
              </a:rPr>
              <a:t>*d1).</a:t>
            </a:r>
          </a:p>
          <a:p>
            <a:r>
              <a:rPr lang="fr-FR" sz="1800" b="0" baseline="0" dirty="0" smtClean="0">
                <a:cs typeface="Calibri" panose="020F0502020204030204"/>
              </a:rPr>
              <a:t>Delta1 prend en compte les n*360 (phi13+360*n1)</a:t>
            </a:r>
          </a:p>
          <a:p>
            <a:endParaRPr lang="fr-FR" sz="1800" b="0" baseline="0" dirty="0" smtClean="0">
              <a:cs typeface="Calibri" panose="020F0502020204030204"/>
            </a:endParaRPr>
          </a:p>
          <a:p>
            <a:r>
              <a:rPr lang="fr-FR" sz="1800" b="0" baseline="0" dirty="0" smtClean="0">
                <a:cs typeface="Calibri" panose="020F0502020204030204"/>
              </a:rPr>
              <a:t>Calcul analytique : -1,82° (normal car ambigu à 18 GHz)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033978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391093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800" dirty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315356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800" dirty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106502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b="0" dirty="0" smtClean="0">
                <a:cs typeface="Calibri" panose="020F0502020204030204"/>
              </a:rPr>
              <a:t>Courbe</a:t>
            </a:r>
            <a:r>
              <a:rPr lang="fr-FR" sz="1800" b="0" baseline="0" dirty="0" smtClean="0">
                <a:cs typeface="Calibri" panose="020F0502020204030204"/>
              </a:rPr>
              <a:t> </a:t>
            </a:r>
            <a:r>
              <a:rPr lang="fr-FR" sz="1800" b="0" baseline="0" dirty="0" err="1" smtClean="0">
                <a:cs typeface="Calibri" panose="020F0502020204030204"/>
              </a:rPr>
              <a:t>intercorrélation</a:t>
            </a:r>
            <a:r>
              <a:rPr lang="fr-FR" sz="1800" b="0" baseline="0" dirty="0" smtClean="0">
                <a:cs typeface="Calibri" panose="020F0502020204030204"/>
              </a:rPr>
              <a:t> différente de 4,5 GHz ! Pourquoi ?</a:t>
            </a:r>
          </a:p>
          <a:p>
            <a:r>
              <a:rPr lang="fr-FR" sz="1800" b="0" baseline="0" dirty="0" smtClean="0">
                <a:cs typeface="Calibri" panose="020F0502020204030204"/>
              </a:rPr>
              <a:t>En </a:t>
            </a:r>
            <a:r>
              <a:rPr lang="fr-FR" sz="1800" b="0" baseline="0" dirty="0" err="1" smtClean="0">
                <a:cs typeface="Calibri" panose="020F0502020204030204"/>
              </a:rPr>
              <a:t>zommant</a:t>
            </a:r>
            <a:r>
              <a:rPr lang="fr-FR" sz="1800" b="0" baseline="0" dirty="0" smtClean="0">
                <a:cs typeface="Calibri" panose="020F0502020204030204"/>
              </a:rPr>
              <a:t> la courbe est + lisse.</a:t>
            </a:r>
            <a:endParaRPr lang="fr-FR" sz="1800" b="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603537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b="1" dirty="0" smtClean="0">
                <a:cs typeface="Calibri" panose="020F0502020204030204"/>
              </a:rPr>
              <a:t>Calcul angle </a:t>
            </a:r>
            <a:r>
              <a:rPr lang="fr-FR" sz="1800" b="0" dirty="0" smtClean="0">
                <a:cs typeface="Calibri" panose="020F0502020204030204"/>
              </a:rPr>
              <a:t>: formule analytique</a:t>
            </a:r>
            <a:r>
              <a:rPr lang="fr-FR" sz="1800" b="0" baseline="0" dirty="0" smtClean="0">
                <a:cs typeface="Calibri" panose="020F0502020204030204"/>
              </a:rPr>
              <a:t> </a:t>
            </a:r>
            <a:r>
              <a:rPr lang="fr-FR" sz="1800" b="0" baseline="0" dirty="0" err="1" smtClean="0">
                <a:cs typeface="Calibri" panose="020F0502020204030204"/>
              </a:rPr>
              <a:t>asind</a:t>
            </a:r>
            <a:r>
              <a:rPr lang="fr-FR" sz="1800" b="0" baseline="0" dirty="0" smtClean="0">
                <a:cs typeface="Calibri" panose="020F0502020204030204"/>
              </a:rPr>
              <a:t>(c*delta1/360*</a:t>
            </a:r>
            <a:r>
              <a:rPr lang="fr-FR" sz="1800" b="0" baseline="0" dirty="0" err="1" smtClean="0">
                <a:cs typeface="Calibri" panose="020F0502020204030204"/>
              </a:rPr>
              <a:t>frq</a:t>
            </a:r>
            <a:r>
              <a:rPr lang="fr-FR" sz="1800" b="0" baseline="0" dirty="0" smtClean="0">
                <a:cs typeface="Calibri" panose="020F0502020204030204"/>
              </a:rPr>
              <a:t>*d1).</a:t>
            </a:r>
          </a:p>
          <a:p>
            <a:r>
              <a:rPr lang="fr-FR" sz="1800" b="0" baseline="0" dirty="0" smtClean="0">
                <a:cs typeface="Calibri" panose="020F0502020204030204"/>
              </a:rPr>
              <a:t>Delta1 prend en compte les n*360 (phi13+360*n1)</a:t>
            </a:r>
          </a:p>
          <a:p>
            <a:endParaRPr lang="fr-FR" sz="1800" b="0" baseline="0" dirty="0" smtClean="0">
              <a:cs typeface="Calibri" panose="020F050202020403020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0" baseline="0" dirty="0" smtClean="0">
                <a:cs typeface="Calibri" panose="020F0502020204030204"/>
              </a:rPr>
              <a:t>Marche mieux en calcul analytique car il prend en compte le fait que ça soit possiblement ambigu (p1,p2). Dans calcul via </a:t>
            </a:r>
            <a:r>
              <a:rPr lang="fr-FR" sz="1800" b="0" baseline="0" dirty="0" err="1" smtClean="0">
                <a:cs typeface="Calibri" panose="020F0502020204030204"/>
              </a:rPr>
              <a:t>intercorrélation</a:t>
            </a:r>
            <a:r>
              <a:rPr lang="fr-FR" sz="1800" b="0" baseline="0" dirty="0" smtClean="0">
                <a:cs typeface="Calibri" panose="020F0502020204030204"/>
              </a:rPr>
              <a:t> on lui dit que n=0 donc angle pas bon.</a:t>
            </a:r>
            <a:endParaRPr lang="fr-FR" sz="1800" b="0" dirty="0" smtClean="0">
              <a:cs typeface="Calibri" panose="020F0502020204030204"/>
            </a:endParaRPr>
          </a:p>
          <a:p>
            <a:endParaRPr lang="fr-FR" sz="1800" b="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47947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b="0" dirty="0" smtClean="0">
                <a:cs typeface="Calibri" panose="020F0502020204030204"/>
              </a:rPr>
              <a:t>Courbe</a:t>
            </a:r>
            <a:r>
              <a:rPr lang="fr-FR" sz="1800" b="0" baseline="0" dirty="0" smtClean="0">
                <a:cs typeface="Calibri" panose="020F0502020204030204"/>
              </a:rPr>
              <a:t> </a:t>
            </a:r>
            <a:r>
              <a:rPr lang="fr-FR" sz="1800" b="0" baseline="0" dirty="0" err="1" smtClean="0">
                <a:cs typeface="Calibri" panose="020F0502020204030204"/>
              </a:rPr>
              <a:t>intercorrélation</a:t>
            </a:r>
            <a:r>
              <a:rPr lang="fr-FR" sz="1800" b="0" baseline="0" dirty="0" smtClean="0">
                <a:cs typeface="Calibri" panose="020F0502020204030204"/>
              </a:rPr>
              <a:t> différente de 4,5 GHz ! Pourquoi ?</a:t>
            </a:r>
          </a:p>
          <a:p>
            <a:r>
              <a:rPr lang="fr-FR" sz="1800" b="0" baseline="0" dirty="0" smtClean="0">
                <a:cs typeface="Calibri" panose="020F0502020204030204"/>
              </a:rPr>
              <a:t>En </a:t>
            </a:r>
            <a:r>
              <a:rPr lang="fr-FR" sz="1800" b="0" baseline="0" dirty="0" err="1" smtClean="0">
                <a:cs typeface="Calibri" panose="020F0502020204030204"/>
              </a:rPr>
              <a:t>zommant</a:t>
            </a:r>
            <a:r>
              <a:rPr lang="fr-FR" sz="1800" b="0" baseline="0" dirty="0" smtClean="0">
                <a:cs typeface="Calibri" panose="020F0502020204030204"/>
              </a:rPr>
              <a:t> la courbe est + lisse.</a:t>
            </a:r>
            <a:endParaRPr lang="fr-FR" sz="1800" b="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2190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b="1" dirty="0" smtClean="0">
                <a:cs typeface="Calibri" panose="020F0502020204030204"/>
              </a:rPr>
              <a:t>Calcul angle </a:t>
            </a:r>
            <a:r>
              <a:rPr lang="fr-FR" sz="1800" b="0" dirty="0" smtClean="0">
                <a:cs typeface="Calibri" panose="020F0502020204030204"/>
              </a:rPr>
              <a:t>: formule analytique</a:t>
            </a:r>
            <a:r>
              <a:rPr lang="fr-FR" sz="1800" b="0" baseline="0" dirty="0" smtClean="0">
                <a:cs typeface="Calibri" panose="020F0502020204030204"/>
              </a:rPr>
              <a:t> </a:t>
            </a:r>
            <a:r>
              <a:rPr lang="fr-FR" sz="1800" b="0" baseline="0" dirty="0" err="1" smtClean="0">
                <a:cs typeface="Calibri" panose="020F0502020204030204"/>
              </a:rPr>
              <a:t>asind</a:t>
            </a:r>
            <a:r>
              <a:rPr lang="fr-FR" sz="1800" b="0" baseline="0" dirty="0" smtClean="0">
                <a:cs typeface="Calibri" panose="020F0502020204030204"/>
              </a:rPr>
              <a:t>(c*delta1/360*</a:t>
            </a:r>
            <a:r>
              <a:rPr lang="fr-FR" sz="1800" b="0" baseline="0" dirty="0" err="1" smtClean="0">
                <a:cs typeface="Calibri" panose="020F0502020204030204"/>
              </a:rPr>
              <a:t>frq</a:t>
            </a:r>
            <a:r>
              <a:rPr lang="fr-FR" sz="1800" b="0" baseline="0" dirty="0" smtClean="0">
                <a:cs typeface="Calibri" panose="020F0502020204030204"/>
              </a:rPr>
              <a:t>*d1).</a:t>
            </a:r>
          </a:p>
          <a:p>
            <a:r>
              <a:rPr lang="fr-FR" sz="1800" b="0" baseline="0" dirty="0" smtClean="0">
                <a:cs typeface="Calibri" panose="020F0502020204030204"/>
              </a:rPr>
              <a:t>Delta1 prend en compte les n*360 (phi13+360*n1)</a:t>
            </a:r>
          </a:p>
          <a:p>
            <a:endParaRPr lang="fr-FR" sz="1800" b="0" baseline="0" dirty="0" smtClean="0">
              <a:cs typeface="Calibri" panose="020F050202020403020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0" baseline="0" dirty="0" smtClean="0">
                <a:cs typeface="Calibri" panose="020F0502020204030204"/>
              </a:rPr>
              <a:t>Marche mieux en calcul analytique car il prend en compte le fait que ça soit possiblement ambigu (p1,p2). Dans calcul via </a:t>
            </a:r>
            <a:r>
              <a:rPr lang="fr-FR" sz="1800" b="0" baseline="0" dirty="0" err="1" smtClean="0">
                <a:cs typeface="Calibri" panose="020F0502020204030204"/>
              </a:rPr>
              <a:t>intercorrélation</a:t>
            </a:r>
            <a:r>
              <a:rPr lang="fr-FR" sz="1800" b="0" baseline="0" dirty="0" smtClean="0">
                <a:cs typeface="Calibri" panose="020F0502020204030204"/>
              </a:rPr>
              <a:t> on lui dit que n=0 donc angle pas bon.</a:t>
            </a:r>
            <a:endParaRPr lang="fr-FR" sz="1800" b="0" dirty="0" smtClean="0">
              <a:cs typeface="Calibri" panose="020F0502020204030204"/>
            </a:endParaRPr>
          </a:p>
          <a:p>
            <a:endParaRPr lang="fr-FR" sz="1800" b="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8820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dirty="0" smtClean="0">
                <a:cs typeface="Calibri" panose="020F0502020204030204"/>
              </a:rPr>
              <a:t>Mesure sur VNA IETR (pas fait les autres dual polar car</a:t>
            </a:r>
            <a:r>
              <a:rPr lang="fr-FR" sz="1800" baseline="0" dirty="0" smtClean="0">
                <a:cs typeface="Calibri" panose="020F0502020204030204"/>
              </a:rPr>
              <a:t> câbles trop rigides peur de casser antenne)</a:t>
            </a:r>
            <a:endParaRPr lang="fr-FR" sz="1800" dirty="0" smtClean="0">
              <a:cs typeface="Calibri" panose="020F0502020204030204"/>
            </a:endParaRPr>
          </a:p>
          <a:p>
            <a:r>
              <a:rPr lang="fr-FR" sz="1800" dirty="0" smtClean="0">
                <a:cs typeface="Calibri" panose="020F0502020204030204"/>
              </a:rPr>
              <a:t>Antenne H1 &amp; V1 soudés</a:t>
            </a:r>
            <a:r>
              <a:rPr lang="fr-FR" sz="1800" baseline="0" dirty="0" smtClean="0">
                <a:cs typeface="Calibri" panose="020F0502020204030204"/>
              </a:rPr>
              <a:t> + trous sur H1 (fixer sur </a:t>
            </a:r>
            <a:r>
              <a:rPr lang="fr-FR" sz="1800" baseline="0" dirty="0" err="1" smtClean="0">
                <a:cs typeface="Calibri" panose="020F0502020204030204"/>
              </a:rPr>
              <a:t>Rohacell</a:t>
            </a:r>
            <a:r>
              <a:rPr lang="fr-FR" sz="1800" baseline="0" dirty="0" smtClean="0">
                <a:cs typeface="Calibri" panose="020F0502020204030204"/>
              </a:rPr>
              <a:t>)</a:t>
            </a:r>
          </a:p>
          <a:p>
            <a:r>
              <a:rPr lang="fr-FR" sz="1800" baseline="0" dirty="0" smtClean="0">
                <a:cs typeface="Calibri" panose="020F0502020204030204"/>
              </a:rPr>
              <a:t>Remontée S11 en bas de bande dû aux trous ? (pris en compte dans </a:t>
            </a:r>
            <a:r>
              <a:rPr lang="fr-FR" sz="1800" baseline="0" dirty="0" err="1" smtClean="0">
                <a:cs typeface="Calibri" panose="020F0502020204030204"/>
              </a:rPr>
              <a:t>simu</a:t>
            </a:r>
            <a:r>
              <a:rPr lang="fr-FR" sz="1800" baseline="0" dirty="0" smtClean="0">
                <a:cs typeface="Calibri" panose="020F0502020204030204"/>
              </a:rPr>
              <a:t> aussi mais pas d’impact)</a:t>
            </a:r>
          </a:p>
          <a:p>
            <a:r>
              <a:rPr lang="fr-FR" sz="1800" baseline="0" dirty="0" smtClean="0">
                <a:cs typeface="Calibri" panose="020F0502020204030204"/>
              </a:rPr>
              <a:t>Je devais être proche des antennes car câbles VNA rigides donc déformais </a:t>
            </a:r>
            <a:r>
              <a:rPr lang="fr-FR" sz="1800" baseline="0" smtClean="0">
                <a:cs typeface="Calibri" panose="020F0502020204030204"/>
              </a:rPr>
              <a:t>les antennes</a:t>
            </a:r>
            <a:endParaRPr lang="fr-FR" sz="180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496236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800" b="0" baseline="0" dirty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977220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baseline="0" dirty="0">
                <a:cs typeface="Calibri" panose="020F0502020204030204"/>
                <a:sym typeface="Wingdings" panose="05000000000000000000" pitchFamily="2" charset="2"/>
              </a:rPr>
              <a:t>À 6 GHz les antennes rayonnent vers d’autres côtés (antenne à droite rayonne à droite)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baseline="0" dirty="0">
                <a:cs typeface="Calibri" panose="020F0502020204030204"/>
                <a:sym typeface="Wingdings" panose="05000000000000000000" pitchFamily="2" charset="2"/>
              </a:rPr>
              <a:t>Cross plus élevé dû à rayonnement sur câble RF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baseline="0" dirty="0">
                <a:cs typeface="Calibri" panose="020F0502020204030204"/>
                <a:sym typeface="Wingdings" panose="05000000000000000000" pitchFamily="2" charset="2"/>
              </a:rPr>
              <a:t>Dur de modéliser l’absorbant en bas de bande  différence sur </a:t>
            </a:r>
            <a:r>
              <a:rPr lang="fr-FR" sz="1200" b="0" baseline="0" dirty="0" err="1">
                <a:cs typeface="Calibri" panose="020F0502020204030204"/>
                <a:sym typeface="Wingdings" panose="05000000000000000000" pitchFamily="2" charset="2"/>
              </a:rPr>
              <a:t>diag</a:t>
            </a:r>
            <a:endParaRPr lang="fr-FR" sz="1200" b="0" baseline="0" dirty="0">
              <a:cs typeface="Calibri" panose="020F0502020204030204"/>
              <a:sym typeface="Wingdings" panose="05000000000000000000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492455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b="0" baseline="0" dirty="0">
                <a:cs typeface="Calibri" panose="020F0502020204030204"/>
                <a:sym typeface="Wingdings" panose="05000000000000000000" pitchFamily="2" charset="2"/>
              </a:rPr>
              <a:t>Pas de 1°, non </a:t>
            </a:r>
            <a:r>
              <a:rPr lang="fr-FR" sz="1800" b="0" baseline="0" dirty="0" smtClean="0">
                <a:cs typeface="Calibri" panose="020F0502020204030204"/>
                <a:sym typeface="Wingdings" panose="05000000000000000000" pitchFamily="2" charset="2"/>
              </a:rPr>
              <a:t>bruité</a:t>
            </a:r>
          </a:p>
          <a:p>
            <a:r>
              <a:rPr lang="fr-FR" sz="1800" b="0" baseline="0" dirty="0" smtClean="0">
                <a:cs typeface="Calibri" panose="020F0502020204030204"/>
                <a:sym typeface="Wingdings" panose="05000000000000000000" pitchFamily="2" charset="2"/>
              </a:rPr>
              <a:t>On a essayé de placer du mieux possible l’antenne 1 au centre de la </a:t>
            </a:r>
            <a:r>
              <a:rPr lang="fr-FR" sz="1800" b="0" baseline="0" dirty="0" err="1" smtClean="0">
                <a:cs typeface="Calibri" panose="020F0502020204030204"/>
                <a:sym typeface="Wingdings" panose="05000000000000000000" pitchFamily="2" charset="2"/>
              </a:rPr>
              <a:t>starlab</a:t>
            </a:r>
            <a:r>
              <a:rPr lang="fr-FR" sz="1800" b="0" baseline="0" dirty="0" smtClean="0">
                <a:cs typeface="Calibri" panose="020F0502020204030204"/>
                <a:sym typeface="Wingdings" panose="05000000000000000000" pitchFamily="2" charset="2"/>
              </a:rPr>
              <a:t>.</a:t>
            </a:r>
            <a:endParaRPr lang="fr-FR" sz="1800" b="0" baseline="0" dirty="0">
              <a:cs typeface="Calibri" panose="020F0502020204030204"/>
              <a:sym typeface="Wingdings" panose="05000000000000000000" pitchFamily="2" charset="2"/>
            </a:endParaRPr>
          </a:p>
          <a:p>
            <a:r>
              <a:rPr lang="fr-FR" sz="1800" b="0" baseline="0" dirty="0">
                <a:cs typeface="Calibri" panose="020F0502020204030204"/>
                <a:sym typeface="Wingdings" panose="05000000000000000000" pitchFamily="2" charset="2"/>
              </a:rPr>
              <a:t>Offset visible entre 0° mesure et </a:t>
            </a:r>
            <a:r>
              <a:rPr lang="fr-FR" sz="1800" b="0" baseline="0" dirty="0" err="1">
                <a:cs typeface="Calibri" panose="020F0502020204030204"/>
                <a:sym typeface="Wingdings" panose="05000000000000000000" pitchFamily="2" charset="2"/>
              </a:rPr>
              <a:t>théo</a:t>
            </a:r>
            <a:r>
              <a:rPr lang="fr-FR" sz="1800" b="0" baseline="0" dirty="0">
                <a:cs typeface="Calibri" panose="020F0502020204030204"/>
                <a:sym typeface="Wingdings" panose="05000000000000000000" pitchFamily="2" charset="2"/>
              </a:rPr>
              <a:t>. </a:t>
            </a:r>
            <a:r>
              <a:rPr lang="fr-FR" sz="1800" b="0" baseline="0" dirty="0" err="1">
                <a:cs typeface="Calibri" panose="020F0502020204030204"/>
                <a:sym typeface="Wingdings" panose="05000000000000000000" pitchFamily="2" charset="2"/>
              </a:rPr>
              <a:t>Pe</a:t>
            </a:r>
            <a:r>
              <a:rPr lang="fr-FR" sz="1800" b="0" baseline="0" dirty="0">
                <a:cs typeface="Calibri" panose="020F0502020204030204"/>
                <a:sym typeface="Wingdings" panose="05000000000000000000" pitchFamily="2" charset="2"/>
              </a:rPr>
              <a:t> à cause de mesure où centre phase décalé dans </a:t>
            </a:r>
            <a:r>
              <a:rPr lang="fr-FR" sz="1800" b="0" baseline="0" dirty="0" err="1">
                <a:cs typeface="Calibri" panose="020F0502020204030204"/>
                <a:sym typeface="Wingdings" panose="05000000000000000000" pitchFamily="2" charset="2"/>
              </a:rPr>
              <a:t>starlab</a:t>
            </a:r>
            <a:r>
              <a:rPr lang="fr-FR" sz="1800" b="0" baseline="0" dirty="0">
                <a:cs typeface="Calibri" panose="020F0502020204030204"/>
                <a:sym typeface="Wingdings" panose="05000000000000000000" pitchFamily="2" charset="2"/>
              </a:rPr>
              <a:t> ? (</a:t>
            </a:r>
            <a:r>
              <a:rPr lang="fr-FR" sz="1800" b="1" baseline="0" dirty="0">
                <a:cs typeface="Calibri" panose="020F0502020204030204"/>
                <a:sym typeface="Wingdings" panose="05000000000000000000" pitchFamily="2" charset="2"/>
              </a:rPr>
              <a:t>attention centre phase électrique ≠ centre géométrique</a:t>
            </a:r>
            <a:r>
              <a:rPr lang="fr-FR" sz="1800" b="0" baseline="0" dirty="0">
                <a:cs typeface="Calibri" panose="020F0502020204030204"/>
                <a:sym typeface="Wingdings" panose="05000000000000000000" pitchFamily="2" charset="2"/>
              </a:rPr>
              <a:t>)  il faut regarder dans </a:t>
            </a:r>
            <a:r>
              <a:rPr lang="fr-FR" sz="1800" b="1" baseline="0" dirty="0">
                <a:cs typeface="Calibri" panose="020F0502020204030204"/>
                <a:sym typeface="Wingdings" panose="05000000000000000000" pitchFamily="2" charset="2"/>
              </a:rPr>
              <a:t>CST la position du centre de phase selon l’axe x.</a:t>
            </a:r>
            <a:r>
              <a:rPr lang="fr-FR" sz="1800" b="0" baseline="0" dirty="0">
                <a:cs typeface="Calibri" panose="020F0502020204030204"/>
                <a:sym typeface="Wingdings" panose="05000000000000000000" pitchFamily="2" charset="2"/>
              </a:rPr>
              <a:t/>
            </a:r>
            <a:br>
              <a:rPr lang="fr-FR" sz="1800" b="0" baseline="0" dirty="0">
                <a:cs typeface="Calibri" panose="020F0502020204030204"/>
                <a:sym typeface="Wingdings" panose="05000000000000000000" pitchFamily="2" charset="2"/>
              </a:rPr>
            </a:br>
            <a:r>
              <a:rPr lang="fr-FR" sz="1800" b="0" baseline="0" dirty="0">
                <a:cs typeface="Calibri" panose="020F0502020204030204"/>
                <a:sym typeface="Wingdings" panose="05000000000000000000" pitchFamily="2" charset="2"/>
              </a:rPr>
              <a:t>En comparant la distance entre les 2 points, il n’y a pas vraiment de relation avec la longueur d’onde (pas forcément lié au centre géométrique)</a:t>
            </a:r>
          </a:p>
          <a:p>
            <a:endParaRPr lang="fr-FR" sz="1800" b="0" baseline="0" dirty="0">
              <a:cs typeface="Calibri" panose="020F0502020204030204"/>
              <a:sym typeface="Wingdings" panose="05000000000000000000" pitchFamily="2" charset="2"/>
            </a:endParaRPr>
          </a:p>
          <a:p>
            <a:r>
              <a:rPr lang="fr-FR" sz="1800" dirty="0"/>
              <a:t>d2 = 115mm ; d1 = 1,25*d2 = 143,75mm</a:t>
            </a:r>
          </a:p>
          <a:p>
            <a:r>
              <a:rPr lang="fr-FR" sz="1800" b="0" baseline="0" dirty="0">
                <a:cs typeface="Calibri" panose="020F0502020204030204"/>
                <a:sym typeface="Wingdings" panose="05000000000000000000" pitchFamily="2" charset="2"/>
              </a:rPr>
              <a:t>Lambda/2  à 1GHz = </a:t>
            </a:r>
            <a:r>
              <a:rPr lang="fr-FR" sz="1800" b="0" baseline="0" dirty="0" smtClean="0">
                <a:cs typeface="Calibri" panose="020F0502020204030204"/>
                <a:sym typeface="Wingdings" panose="05000000000000000000" pitchFamily="2" charset="2"/>
              </a:rPr>
              <a:t>150mm</a:t>
            </a:r>
            <a:endParaRPr lang="fr-FR" sz="1800" b="0" baseline="0" dirty="0">
              <a:cs typeface="Calibri" panose="020F0502020204030204"/>
              <a:sym typeface="Wingdings" panose="05000000000000000000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645984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b="0" baseline="0" dirty="0">
                <a:cs typeface="Calibri" panose="020F0502020204030204"/>
                <a:sym typeface="Wingdings" panose="05000000000000000000" pitchFamily="2" charset="2"/>
              </a:rPr>
              <a:t>À 1 GHz : valeurs élevé vers -45°  correspond à ce qu’on a avec le délai de phase (courbé</a:t>
            </a:r>
            <a:r>
              <a:rPr lang="fr-FR" sz="1800" b="0" baseline="0" dirty="0" smtClean="0">
                <a:cs typeface="Calibri" panose="020F0502020204030204"/>
                <a:sym typeface="Wingdings" panose="05000000000000000000" pitchFamily="2" charset="2"/>
              </a:rPr>
              <a:t>)  dû à rayonnement antenne</a:t>
            </a:r>
            <a:endParaRPr lang="fr-FR" sz="1800" b="0" baseline="0" dirty="0">
              <a:cs typeface="Calibri" panose="020F0502020204030204"/>
              <a:sym typeface="Wingdings" panose="05000000000000000000" pitchFamily="2" charset="2"/>
            </a:endParaRPr>
          </a:p>
          <a:p>
            <a:r>
              <a:rPr lang="fr-FR" sz="1800" b="0" baseline="0" dirty="0">
                <a:cs typeface="Calibri" panose="020F0502020204030204"/>
                <a:sym typeface="Wingdings" panose="05000000000000000000" pitchFamily="2" charset="2"/>
              </a:rPr>
              <a:t>À part valeurs élevés à 1 GHz, on a les mêmes ordres de grandeur que la simu.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633159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0" baseline="0" dirty="0">
                <a:cs typeface="Calibri" panose="020F0502020204030204"/>
              </a:rPr>
              <a:t>Différence (</a:t>
            </a:r>
            <a:r>
              <a:rPr lang="fr-FR" sz="1800" b="0" baseline="0" dirty="0">
                <a:cs typeface="Calibri" panose="020F0502020204030204"/>
                <a:sym typeface="Wingdings" panose="05000000000000000000" pitchFamily="2" charset="2"/>
              </a:rPr>
              <a:t>val vide – val </a:t>
            </a:r>
            <a:r>
              <a:rPr lang="fr-FR" sz="1800" b="0" baseline="0" dirty="0" err="1">
                <a:cs typeface="Calibri" panose="020F0502020204030204"/>
                <a:sym typeface="Wingdings" panose="05000000000000000000" pitchFamily="2" charset="2"/>
              </a:rPr>
              <a:t>absorb</a:t>
            </a:r>
            <a:r>
              <a:rPr lang="fr-FR" sz="1800" b="0" baseline="0" dirty="0">
                <a:cs typeface="Calibri" panose="020F0502020204030204"/>
                <a:sym typeface="Wingdings" panose="05000000000000000000" pitchFamily="2" charset="2"/>
              </a:rPr>
              <a:t>) </a:t>
            </a:r>
            <a:r>
              <a:rPr lang="fr-FR" sz="1800" b="0" baseline="0" dirty="0">
                <a:cs typeface="Calibri" panose="020F0502020204030204"/>
              </a:rPr>
              <a:t>: </a:t>
            </a:r>
            <a:r>
              <a:rPr lang="fr-FR" sz="1800" b="1" baseline="0" dirty="0">
                <a:cs typeface="Calibri" panose="020F0502020204030204"/>
              </a:rPr>
              <a:t>négatif </a:t>
            </a:r>
            <a:r>
              <a:rPr lang="fr-FR" sz="1800" b="1" baseline="0" dirty="0">
                <a:cs typeface="Calibri" panose="020F0502020204030204"/>
                <a:sym typeface="Wingdings" panose="05000000000000000000" pitchFamily="2" charset="2"/>
              </a:rPr>
              <a:t> atténuation % à vide </a:t>
            </a:r>
            <a:r>
              <a:rPr lang="fr-FR" sz="1800" b="0" baseline="0" dirty="0">
                <a:cs typeface="Calibri" panose="020F0502020204030204"/>
                <a:sym typeface="Wingdings" panose="05000000000000000000" pitchFamily="2" charset="2"/>
              </a:rPr>
              <a:t>; positif  amélioration % vide (bizarre). </a:t>
            </a:r>
            <a:r>
              <a:rPr lang="fr-FR" sz="1800" b="0" baseline="0" dirty="0">
                <a:cs typeface="Calibri" panose="020F0502020204030204"/>
              </a:rPr>
              <a:t>Grand absorbant meilleur en bas de bande que petit. </a:t>
            </a:r>
          </a:p>
          <a:p>
            <a:r>
              <a:rPr lang="fr-FR" sz="1800" b="1" baseline="0" dirty="0">
                <a:cs typeface="Calibri" panose="020F0502020204030204"/>
              </a:rPr>
              <a:t>Pic étrange à 3 GHz </a:t>
            </a:r>
            <a:r>
              <a:rPr lang="fr-FR" sz="1800" b="0" baseline="0" dirty="0">
                <a:cs typeface="Calibri" panose="020F0502020204030204"/>
              </a:rPr>
              <a:t>(à vide S21 moins bien qu’avec absorbant).</a:t>
            </a:r>
          </a:p>
          <a:p>
            <a:r>
              <a:rPr lang="fr-FR" sz="1800" b="0" baseline="0" dirty="0">
                <a:cs typeface="Calibri" panose="020F0502020204030204"/>
              </a:rPr>
              <a:t>La mesure n’a pas été faite dans de très bonne condition (antenne proche, maintenue à la main…)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cs typeface="Calibri" panose="020F0502020204030204"/>
              </a:rPr>
              <a:t>Par la suite on pourra essayer de </a:t>
            </a:r>
            <a:r>
              <a:rPr lang="fr-FR" sz="1800" dirty="0" err="1">
                <a:cs typeface="Calibri" panose="020F0502020204030204"/>
              </a:rPr>
              <a:t>shaper</a:t>
            </a:r>
            <a:r>
              <a:rPr lang="fr-FR" sz="1800" dirty="0">
                <a:cs typeface="Calibri" panose="020F0502020204030204"/>
              </a:rPr>
              <a:t> ce réflecteur si besoin</a:t>
            </a:r>
            <a:r>
              <a:rPr lang="fr-FR" sz="1800" baseline="0" dirty="0">
                <a:cs typeface="Calibri" panose="020F0502020204030204"/>
              </a:rPr>
              <a:t> </a:t>
            </a:r>
            <a:r>
              <a:rPr lang="fr-FR" sz="1800" baseline="0" dirty="0">
                <a:cs typeface="Calibri" panose="020F0502020204030204"/>
                <a:sym typeface="Wingdings" panose="05000000000000000000" pitchFamily="2" charset="2"/>
              </a:rPr>
              <a:t> compliqué à simuler &amp; usiner</a:t>
            </a:r>
            <a:endParaRPr lang="fr-FR" sz="1800" dirty="0"/>
          </a:p>
          <a:p>
            <a:endParaRPr lang="fr-FR" sz="1800" b="0" baseline="0" dirty="0">
              <a:cs typeface="Calibri" panose="020F0502020204030204"/>
            </a:endParaRPr>
          </a:p>
          <a:p>
            <a:r>
              <a:rPr lang="fr-FR" sz="1800" b="0" baseline="0" dirty="0">
                <a:cs typeface="Calibri" panose="020F0502020204030204"/>
              </a:rPr>
              <a:t>On aura toujours un </a:t>
            </a:r>
            <a:r>
              <a:rPr lang="fr-FR" sz="1800" b="0" baseline="0" dirty="0" err="1">
                <a:cs typeface="Calibri" panose="020F0502020204030204"/>
              </a:rPr>
              <a:t>diag</a:t>
            </a:r>
            <a:r>
              <a:rPr lang="fr-FR" sz="1800" b="0" baseline="0" dirty="0">
                <a:cs typeface="Calibri" panose="020F0502020204030204"/>
              </a:rPr>
              <a:t> omni en bas de bande.</a:t>
            </a:r>
          </a:p>
          <a:p>
            <a:r>
              <a:rPr lang="fr-FR" sz="1800" b="0" baseline="0" dirty="0">
                <a:cs typeface="Calibri" panose="020F0502020204030204"/>
              </a:rPr>
              <a:t>Si on améliore la directivité (meilleur </a:t>
            </a:r>
            <a:r>
              <a:rPr lang="fr-FR" sz="1800" b="0" baseline="0" dirty="0" err="1">
                <a:cs typeface="Calibri" panose="020F0502020204030204"/>
              </a:rPr>
              <a:t>FtB</a:t>
            </a:r>
            <a:r>
              <a:rPr lang="fr-FR" sz="1800" b="0" baseline="0" dirty="0">
                <a:cs typeface="Calibri" panose="020F0502020204030204"/>
              </a:rPr>
              <a:t>), cela va limiter l’ouverture et potentiellement dégrader S11.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5468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 smtClean="0">
                <a:cs typeface="Calibri" panose="020F0502020204030204"/>
              </a:rPr>
              <a:t>Mesure sur VNA IETR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 smtClean="0">
                <a:cs typeface="Calibri" panose="020F0502020204030204"/>
              </a:rPr>
              <a:t>Antennes H1 &amp; H2 avec trous H1 pour plaque </a:t>
            </a:r>
            <a:r>
              <a:rPr lang="fr-FR" sz="1800" dirty="0" err="1" smtClean="0">
                <a:cs typeface="Calibri" panose="020F0502020204030204"/>
              </a:rPr>
              <a:t>Rohacell</a:t>
            </a:r>
            <a:r>
              <a:rPr lang="fr-FR" sz="1800" baseline="0" dirty="0" smtClean="0">
                <a:cs typeface="Calibri" panose="020F0502020204030204"/>
              </a:rPr>
              <a:t> </a:t>
            </a:r>
            <a:r>
              <a:rPr lang="fr-FR" sz="1800" dirty="0" smtClean="0">
                <a:cs typeface="Calibri" panose="020F0502020204030204"/>
              </a:rPr>
              <a:t>(charges 50ohms sur V1 &amp; V2)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131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8426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b="0" dirty="0" smtClean="0">
                <a:cs typeface="Calibri" panose="020F0502020204030204"/>
              </a:rPr>
              <a:t>Même config</a:t>
            </a:r>
            <a:r>
              <a:rPr lang="fr-FR" sz="1800" b="0" baseline="0" dirty="0" smtClean="0">
                <a:cs typeface="Calibri" panose="020F0502020204030204"/>
              </a:rPr>
              <a:t> que mesure avec réflecteur plaque 40cm.</a:t>
            </a:r>
          </a:p>
          <a:p>
            <a:r>
              <a:rPr lang="fr-FR" sz="1800" dirty="0" smtClean="0">
                <a:cs typeface="Calibri" panose="020F0502020204030204"/>
              </a:rPr>
              <a:t>Absorbants tg(delta)=30. En pratique les absorbants avaient</a:t>
            </a:r>
            <a:r>
              <a:rPr lang="fr-FR" sz="1800" baseline="0" dirty="0" smtClean="0">
                <a:cs typeface="Calibri" panose="020F0502020204030204"/>
              </a:rPr>
              <a:t> -10dB </a:t>
            </a:r>
            <a:r>
              <a:rPr lang="fr-FR" sz="1800" dirty="0" smtClean="0">
                <a:cs typeface="Calibri" panose="020F0502020204030204"/>
              </a:rPr>
              <a:t>à partir de 1,75 </a:t>
            </a:r>
            <a:r>
              <a:rPr lang="fr-FR" sz="1800" dirty="0" err="1" smtClean="0">
                <a:cs typeface="Calibri" panose="020F0502020204030204"/>
              </a:rPr>
              <a:t>Ghz</a:t>
            </a:r>
            <a:r>
              <a:rPr lang="fr-FR" sz="1800" baseline="0" dirty="0" smtClean="0">
                <a:cs typeface="Calibri" panose="020F0502020204030204"/>
              </a:rPr>
              <a:t> (</a:t>
            </a:r>
            <a:r>
              <a:rPr lang="fr-FR" sz="1800" b="1" baseline="0" dirty="0" smtClean="0">
                <a:cs typeface="Calibri" panose="020F0502020204030204"/>
              </a:rPr>
              <a:t>absorbation</a:t>
            </a:r>
            <a:r>
              <a:rPr lang="fr-FR" sz="1800" baseline="0" dirty="0" smtClean="0">
                <a:cs typeface="Calibri" panose="020F0502020204030204"/>
              </a:rPr>
              <a:t> </a:t>
            </a:r>
            <a:r>
              <a:rPr lang="fr-FR" sz="1800" b="1" baseline="0" dirty="0" smtClean="0">
                <a:cs typeface="Calibri" panose="020F0502020204030204"/>
              </a:rPr>
              <a:t>-4dB à 1 GHz). </a:t>
            </a:r>
            <a:r>
              <a:rPr lang="fr-FR" sz="1800" b="0" baseline="0" dirty="0" smtClean="0">
                <a:cs typeface="Calibri" panose="020F0502020204030204"/>
              </a:rPr>
              <a:t>Voir annexe</a:t>
            </a:r>
          </a:p>
          <a:p>
            <a:r>
              <a:rPr lang="fr-FR" sz="1800" b="0" baseline="0" dirty="0" smtClean="0">
                <a:cs typeface="Calibri" panose="020F0502020204030204"/>
              </a:rPr>
              <a:t>A </a:t>
            </a:r>
            <a:r>
              <a:rPr lang="fr-FR" sz="1800" b="1" baseline="0" dirty="0" smtClean="0">
                <a:cs typeface="Calibri" panose="020F0502020204030204"/>
              </a:rPr>
              <a:t>1 GHz les </a:t>
            </a:r>
            <a:r>
              <a:rPr lang="fr-FR" sz="1800" b="1" baseline="0" dirty="0" err="1" smtClean="0">
                <a:cs typeface="Calibri" panose="020F0502020204030204"/>
              </a:rPr>
              <a:t>diags</a:t>
            </a:r>
            <a:r>
              <a:rPr lang="fr-FR" sz="1800" b="1" baseline="0" dirty="0" smtClean="0">
                <a:cs typeface="Calibri" panose="020F0502020204030204"/>
              </a:rPr>
              <a:t> ont un bon </a:t>
            </a:r>
            <a:r>
              <a:rPr lang="fr-FR" sz="1800" b="1" baseline="0" dirty="0" err="1" smtClean="0">
                <a:cs typeface="Calibri" panose="020F0502020204030204"/>
              </a:rPr>
              <a:t>ftb</a:t>
            </a:r>
            <a:r>
              <a:rPr lang="fr-FR" sz="1800" b="1" baseline="0" dirty="0" smtClean="0">
                <a:cs typeface="Calibri" panose="020F0502020204030204"/>
              </a:rPr>
              <a:t> de -10dB </a:t>
            </a:r>
            <a:r>
              <a:rPr lang="fr-FR" sz="1800" b="0" baseline="0" dirty="0" smtClean="0">
                <a:cs typeface="Calibri" panose="020F0502020204030204"/>
              </a:rPr>
              <a:t>donc pas trop de </a:t>
            </a:r>
            <a:r>
              <a:rPr lang="fr-FR" sz="1800" b="0" baseline="0" dirty="0" err="1" smtClean="0">
                <a:cs typeface="Calibri" panose="020F0502020204030204"/>
              </a:rPr>
              <a:t>pb</a:t>
            </a:r>
            <a:r>
              <a:rPr lang="fr-FR" sz="1800" b="0" baseline="0" dirty="0" smtClean="0">
                <a:cs typeface="Calibri" panose="020F0502020204030204"/>
              </a:rPr>
              <a:t> en théorie !</a:t>
            </a:r>
            <a:endParaRPr lang="fr-FR" sz="1800" b="0" dirty="0" smtClean="0">
              <a:cs typeface="Calibri" panose="020F0502020204030204"/>
            </a:endParaRPr>
          </a:p>
          <a:p>
            <a:r>
              <a:rPr lang="fr-FR" sz="1800" dirty="0" err="1" smtClean="0">
                <a:cs typeface="Calibri" panose="020F0502020204030204"/>
              </a:rPr>
              <a:t>Sparam</a:t>
            </a:r>
            <a:r>
              <a:rPr lang="fr-FR" sz="1800" dirty="0" smtClean="0">
                <a:cs typeface="Calibri" panose="020F0502020204030204"/>
              </a:rPr>
              <a:t> quelques</a:t>
            </a:r>
            <a:r>
              <a:rPr lang="fr-FR" sz="1800" baseline="0" dirty="0" smtClean="0">
                <a:cs typeface="Calibri" panose="020F0502020204030204"/>
              </a:rPr>
              <a:t> variations sur coefficient de réflexion mais &lt;-10dB </a:t>
            </a:r>
            <a:r>
              <a:rPr lang="fr-FR" sz="1800" baseline="0" dirty="0" err="1" smtClean="0">
                <a:cs typeface="Calibri" panose="020F0502020204030204"/>
              </a:rPr>
              <a:t>qd</a:t>
            </a:r>
            <a:r>
              <a:rPr lang="fr-FR" sz="1800" baseline="0" dirty="0" smtClean="0">
                <a:cs typeface="Calibri" panose="020F0502020204030204"/>
              </a:rPr>
              <a:t> même.</a:t>
            </a:r>
          </a:p>
          <a:p>
            <a:r>
              <a:rPr lang="fr-FR" sz="1800" baseline="0" dirty="0" smtClean="0">
                <a:cs typeface="Calibri" panose="020F0502020204030204"/>
              </a:rPr>
              <a:t>150cm = lambda/2 à 1 GHz (onde constructive)</a:t>
            </a:r>
            <a:endParaRPr lang="fr-FR" sz="1800" dirty="0" smtClean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20547-C34C-4519-8D6B-C40F75DA7DD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4114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810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904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624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711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690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893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677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724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744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930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546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93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.png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.png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.pn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.png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42.emf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.png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.png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.png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.png"/><Relationship Id="rId7" Type="http://schemas.openxmlformats.org/officeDocument/2006/relationships/image" Target="../media/image60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6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51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emf"/><Relationship Id="rId5" Type="http://schemas.openxmlformats.org/officeDocument/2006/relationships/image" Target="../media/image78.emf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1.png"/><Relationship Id="rId7" Type="http://schemas.openxmlformats.org/officeDocument/2006/relationships/image" Target="../media/image83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3.emf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.png"/><Relationship Id="rId7" Type="http://schemas.openxmlformats.org/officeDocument/2006/relationships/image" Target="../media/image88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emf"/><Relationship Id="rId5" Type="http://schemas.openxmlformats.org/officeDocument/2006/relationships/image" Target="../media/image86.emf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8.emf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1.png"/><Relationship Id="rId7" Type="http://schemas.openxmlformats.org/officeDocument/2006/relationships/image" Target="../media/image93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emf"/><Relationship Id="rId5" Type="http://schemas.openxmlformats.org/officeDocument/2006/relationships/image" Target="../media/image91.emf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5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.png"/><Relationship Id="rId7" Type="http://schemas.openxmlformats.org/officeDocument/2006/relationships/image" Target="../media/image98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emf"/><Relationship Id="rId5" Type="http://schemas.openxmlformats.org/officeDocument/2006/relationships/image" Target="../media/image96.emf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.png"/><Relationship Id="rId7" Type="http://schemas.openxmlformats.org/officeDocument/2006/relationships/image" Target="../media/image103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emf"/><Relationship Id="rId5" Type="http://schemas.openxmlformats.org/officeDocument/2006/relationships/image" Target="../media/image101.emf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emf"/><Relationship Id="rId5" Type="http://schemas.openxmlformats.org/officeDocument/2006/relationships/image" Target="../media/image104.pn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emf"/><Relationship Id="rId3" Type="http://schemas.openxmlformats.org/officeDocument/2006/relationships/image" Target="../media/image1.png"/><Relationship Id="rId7" Type="http://schemas.openxmlformats.org/officeDocument/2006/relationships/image" Target="../media/image109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emf"/><Relationship Id="rId5" Type="http://schemas.openxmlformats.org/officeDocument/2006/relationships/image" Target="../media/image107.pn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emf"/><Relationship Id="rId5" Type="http://schemas.openxmlformats.org/officeDocument/2006/relationships/image" Target="../media/image10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emf"/><Relationship Id="rId3" Type="http://schemas.openxmlformats.org/officeDocument/2006/relationships/image" Target="../media/image113.png"/><Relationship Id="rId7" Type="http://schemas.openxmlformats.org/officeDocument/2006/relationships/image" Target="../media/image118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emf"/><Relationship Id="rId5" Type="http://schemas.openxmlformats.org/officeDocument/2006/relationships/image" Target="../media/image116.png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3.png"/><Relationship Id="rId7" Type="http://schemas.openxmlformats.org/officeDocument/2006/relationships/image" Target="../media/image122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emf"/><Relationship Id="rId5" Type="http://schemas.openxmlformats.org/officeDocument/2006/relationships/image" Target="../media/image120.emf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emf"/><Relationship Id="rId3" Type="http://schemas.openxmlformats.org/officeDocument/2006/relationships/image" Target="../media/image113.png"/><Relationship Id="rId7" Type="http://schemas.openxmlformats.org/officeDocument/2006/relationships/image" Target="../media/image126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emf"/><Relationship Id="rId5" Type="http://schemas.openxmlformats.org/officeDocument/2006/relationships/image" Target="../media/image124.png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Freeform: Shape 9">
            <a:extLst>
              <a:ext uri="{FF2B5EF4-FFF2-40B4-BE49-F238E27FC236}">
                <a16:creationId xmlns="" xmlns:a16="http://schemas.microsoft.com/office/drawing/2014/main" id="{E502BBC7-2C76-46F3-BC24-5985BC13DB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="" xmlns:a16="http://schemas.microsoft.com/office/drawing/2014/main" id="{C7F28D52-2A5F-4D23-81AE-7CB8B591C7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" y="2258407"/>
            <a:ext cx="11961961" cy="2764028"/>
          </a:xfrm>
        </p:spPr>
        <p:txBody>
          <a:bodyPr anchor="ctr">
            <a:normAutofit fontScale="90000"/>
          </a:bodyPr>
          <a:lstStyle/>
          <a:p>
            <a:r>
              <a:rPr lang="de-DE" sz="7200" dirty="0" err="1"/>
              <a:t>Présentation</a:t>
            </a:r>
            <a:r>
              <a:rPr lang="de-DE" sz="7200" dirty="0"/>
              <a:t> </a:t>
            </a:r>
            <a:r>
              <a:rPr lang="de-DE" sz="7200" dirty="0" err="1"/>
              <a:t>avancement</a:t>
            </a:r>
            <a:r>
              <a:rPr lang="de-DE" sz="7200" dirty="0"/>
              <a:t> </a:t>
            </a:r>
            <a:r>
              <a:rPr lang="de-DE" sz="7200" dirty="0" err="1"/>
              <a:t>thèse</a:t>
            </a:r>
            <a:r>
              <a:rPr lang="de-DE" sz="7200" dirty="0"/>
              <a:t/>
            </a:r>
            <a:br>
              <a:rPr lang="de-DE" sz="7200" dirty="0"/>
            </a:br>
            <a:r>
              <a:rPr lang="de-DE" sz="7200" dirty="0"/>
              <a:t/>
            </a:r>
            <a:br>
              <a:rPr lang="de-DE" sz="7200" dirty="0"/>
            </a:br>
            <a:r>
              <a:rPr lang="de-DE" sz="3200" i="1" dirty="0" err="1">
                <a:cs typeface="Calibri Light"/>
              </a:rPr>
              <a:t>Etude</a:t>
            </a:r>
            <a:r>
              <a:rPr lang="de-DE" sz="3200" i="1" dirty="0">
                <a:cs typeface="Calibri Light"/>
              </a:rPr>
              <a:t> et </a:t>
            </a:r>
            <a:r>
              <a:rPr lang="de-DE" sz="3200" i="1" dirty="0" err="1">
                <a:cs typeface="Calibri Light"/>
              </a:rPr>
              <a:t>réalisation</a:t>
            </a:r>
            <a:r>
              <a:rPr lang="de-DE" sz="3200" i="1" dirty="0">
                <a:cs typeface="Calibri Light"/>
              </a:rPr>
              <a:t> </a:t>
            </a:r>
            <a:r>
              <a:rPr lang="de-DE" sz="3200" i="1" dirty="0" err="1">
                <a:cs typeface="Calibri Light"/>
              </a:rPr>
              <a:t>d'un</a:t>
            </a:r>
            <a:r>
              <a:rPr lang="de-DE" sz="3200" i="1" dirty="0">
                <a:cs typeface="Calibri Light"/>
              </a:rPr>
              <a:t> </a:t>
            </a:r>
            <a:r>
              <a:rPr lang="de-DE" sz="3200" i="1" dirty="0" err="1">
                <a:cs typeface="Calibri Light"/>
              </a:rPr>
              <a:t>Réseau</a:t>
            </a:r>
            <a:r>
              <a:rPr lang="de-DE" sz="3200" i="1" dirty="0">
                <a:cs typeface="Calibri Light"/>
              </a:rPr>
              <a:t> </a:t>
            </a:r>
            <a:r>
              <a:rPr lang="de-DE" sz="3200" i="1" dirty="0" err="1">
                <a:cs typeface="Calibri Light"/>
              </a:rPr>
              <a:t>Radiogoniométrique</a:t>
            </a:r>
            <a:r>
              <a:rPr lang="de-DE" sz="3200" i="1" dirty="0">
                <a:cs typeface="Calibri Light"/>
              </a:rPr>
              <a:t> large </a:t>
            </a:r>
            <a:r>
              <a:rPr lang="de-DE" sz="3200" i="1" dirty="0" err="1">
                <a:cs typeface="Calibri Light"/>
              </a:rPr>
              <a:t>bande</a:t>
            </a:r>
            <a:r>
              <a:rPr lang="de-DE" sz="3200" i="1" dirty="0">
                <a:cs typeface="Calibri Light"/>
              </a:rPr>
              <a:t> et </a:t>
            </a:r>
            <a:r>
              <a:rPr lang="de-DE" sz="3200" i="1" dirty="0" err="1">
                <a:cs typeface="Calibri Light"/>
              </a:rPr>
              <a:t>multipolarisation</a:t>
            </a:r>
            <a:endParaRPr lang="de-DE" sz="3200" i="1" dirty="0">
              <a:cs typeface="Calibri Ligh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r>
              <a:rPr lang="de-DE" sz="2800" dirty="0">
                <a:cs typeface="Calibri"/>
              </a:rPr>
              <a:t>Julien Harel – </a:t>
            </a:r>
            <a:r>
              <a:rPr lang="de-DE" sz="2800" dirty="0" smtClean="0">
                <a:cs typeface="Calibri"/>
              </a:rPr>
              <a:t>15/12/2023</a:t>
            </a:r>
            <a:endParaRPr lang="de-DE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629484E-3792-4B3D-89AD-7C8A1ED0E0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6">
            <a:extLst>
              <a:ext uri="{FF2B5EF4-FFF2-40B4-BE49-F238E27FC236}">
                <a16:creationId xmlns="" xmlns:a16="http://schemas.microsoft.com/office/drawing/2014/main" id="{8B025FCE-526F-4C02-89A4-D61AA45AD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4588" y="-449"/>
            <a:ext cx="2143125" cy="2143125"/>
          </a:xfrm>
          <a:prstGeom prst="rect">
            <a:avLst/>
          </a:prstGeom>
        </p:spPr>
      </p:pic>
      <p:pic>
        <p:nvPicPr>
          <p:cNvPr id="9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35" y="318628"/>
            <a:ext cx="2419298" cy="75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08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 smtClean="0">
                <a:cs typeface="Calibri Light"/>
              </a:rPr>
              <a:t>Vivaldi couplage dual polar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4" y="2086776"/>
            <a:ext cx="6499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Vivaldi couplage : double polar </a:t>
            </a:r>
            <a:r>
              <a:rPr lang="fr-FR" b="1" dirty="0" err="1" smtClean="0">
                <a:cs typeface="Calibri" panose="020F0502020204030204"/>
              </a:rPr>
              <a:t>optim</a:t>
            </a:r>
            <a:endParaRPr lang="fr-FR" b="1" dirty="0" smtClean="0">
              <a:cs typeface="Calibri" panose="020F0502020204030204"/>
            </a:endParaRPr>
          </a:p>
          <a:p>
            <a:r>
              <a:rPr lang="fr-FR" b="1" dirty="0" smtClean="0">
                <a:cs typeface="Calibri" panose="020F0502020204030204"/>
              </a:rPr>
              <a:t>Réseau double polar H &amp; V</a:t>
            </a:r>
          </a:p>
        </p:txBody>
      </p:sp>
      <p:pic>
        <p:nvPicPr>
          <p:cNvPr id="17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23987" y="3332136"/>
            <a:ext cx="3671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Ports impairs (1;3;5) : polar H</a:t>
            </a:r>
          </a:p>
          <a:p>
            <a:endParaRPr lang="fr-FR" dirty="0" smtClean="0"/>
          </a:p>
          <a:p>
            <a:r>
              <a:rPr lang="fr-FR" dirty="0" smtClean="0"/>
              <a:t>Ports pairs (2;4;6) : polar V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4436" y="2642542"/>
            <a:ext cx="7858125" cy="22669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3245" y="4912724"/>
            <a:ext cx="876300" cy="92392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806811" y="3332136"/>
            <a:ext cx="387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1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929255" y="4308239"/>
            <a:ext cx="387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1335151" y="3354902"/>
            <a:ext cx="387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0418168" y="4308239"/>
            <a:ext cx="387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4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695788" y="3391495"/>
            <a:ext cx="387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4763307" y="4269258"/>
            <a:ext cx="387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6</a:t>
            </a:r>
            <a:endParaRPr lang="fr-F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92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 smtClean="0">
                <a:cs typeface="Calibri Light"/>
              </a:rPr>
              <a:t>Vivaldi couplage dual polar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4" y="2086776"/>
            <a:ext cx="6499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Vivaldi couplage : double polar </a:t>
            </a:r>
            <a:r>
              <a:rPr lang="fr-FR" b="1" dirty="0" err="1" smtClean="0">
                <a:cs typeface="Calibri" panose="020F0502020204030204"/>
              </a:rPr>
              <a:t>optim</a:t>
            </a:r>
            <a:endParaRPr lang="fr-FR" b="1" dirty="0" smtClean="0">
              <a:cs typeface="Calibri" panose="020F0502020204030204"/>
            </a:endParaRPr>
          </a:p>
          <a:p>
            <a:r>
              <a:rPr lang="fr-FR" b="1" dirty="0" smtClean="0">
                <a:cs typeface="Calibri" panose="020F0502020204030204"/>
              </a:rPr>
              <a:t>Réseau double polar H &amp; V</a:t>
            </a:r>
          </a:p>
        </p:txBody>
      </p:sp>
      <p:pic>
        <p:nvPicPr>
          <p:cNvPr id="17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5907" y="311518"/>
            <a:ext cx="3052921" cy="165381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987" y="2689315"/>
            <a:ext cx="7268842" cy="416529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8944" y="3356843"/>
            <a:ext cx="4301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Coefficient de réflexion : </a:t>
            </a:r>
            <a:r>
              <a:rPr lang="fr-FR" b="1" dirty="0" err="1" smtClean="0"/>
              <a:t>Sx,x</a:t>
            </a:r>
            <a:r>
              <a:rPr lang="fr-FR" b="1" dirty="0" smtClean="0"/>
              <a:t> </a:t>
            </a:r>
            <a:r>
              <a:rPr lang="fr-FR" dirty="0" smtClean="0"/>
              <a:t>&lt; -10dB sur toute la bande [1 ; 6,6 GHz]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735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 smtClean="0">
                <a:cs typeface="Calibri Light"/>
              </a:rPr>
              <a:t>Vivaldi couplage dual polar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4" y="2086776"/>
            <a:ext cx="6499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Vivaldi couplage : double polar </a:t>
            </a:r>
            <a:r>
              <a:rPr lang="fr-FR" b="1" dirty="0" err="1" smtClean="0">
                <a:cs typeface="Calibri" panose="020F0502020204030204"/>
              </a:rPr>
              <a:t>optim</a:t>
            </a:r>
            <a:endParaRPr lang="fr-FR" b="1" dirty="0" smtClean="0">
              <a:cs typeface="Calibri" panose="020F0502020204030204"/>
            </a:endParaRPr>
          </a:p>
          <a:p>
            <a:r>
              <a:rPr lang="fr-FR" b="1" dirty="0" smtClean="0">
                <a:cs typeface="Calibri" panose="020F0502020204030204"/>
              </a:rPr>
              <a:t>Réseau double polar H &amp; V</a:t>
            </a:r>
          </a:p>
        </p:txBody>
      </p:sp>
      <p:pic>
        <p:nvPicPr>
          <p:cNvPr id="17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5907" y="311518"/>
            <a:ext cx="3052921" cy="165381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8944" y="3436722"/>
            <a:ext cx="4980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Couplage : </a:t>
            </a:r>
            <a:r>
              <a:rPr lang="fr-FR" dirty="0" smtClean="0"/>
              <a:t>&lt; -15dB sur toute la bande [1 ; 6,6 GHz]. Max pour S1,3 (polar H)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5607" y="2733107"/>
            <a:ext cx="7198342" cy="412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2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 smtClean="0">
                <a:cs typeface="Calibri Light"/>
              </a:rPr>
              <a:t>Vivaldi couplage dual polar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4" y="2086776"/>
            <a:ext cx="6499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Vivaldi couplage : double polar </a:t>
            </a:r>
            <a:r>
              <a:rPr lang="fr-FR" b="1" dirty="0" err="1" smtClean="0">
                <a:cs typeface="Calibri" panose="020F0502020204030204"/>
              </a:rPr>
              <a:t>optim</a:t>
            </a:r>
            <a:endParaRPr lang="fr-FR" b="1" dirty="0" smtClean="0">
              <a:cs typeface="Calibri" panose="020F0502020204030204"/>
            </a:endParaRPr>
          </a:p>
          <a:p>
            <a:r>
              <a:rPr lang="fr-FR" b="1" dirty="0" smtClean="0">
                <a:cs typeface="Calibri" panose="020F0502020204030204"/>
              </a:rPr>
              <a:t>Réseau double polar H &amp; V</a:t>
            </a:r>
          </a:p>
        </p:txBody>
      </p:sp>
      <p:pic>
        <p:nvPicPr>
          <p:cNvPr id="17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5907" y="311518"/>
            <a:ext cx="3052921" cy="165381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8944" y="3436722"/>
            <a:ext cx="4980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Couplage polar croisées : </a:t>
            </a:r>
            <a:r>
              <a:rPr lang="fr-FR" dirty="0" smtClean="0"/>
              <a:t>&lt; -30dB sur toute la bande [1 ; 6,6 GHz]. Pris entre polars </a:t>
            </a:r>
            <a:r>
              <a:rPr lang="fr-FR" dirty="0" err="1" smtClean="0"/>
              <a:t>colocalisées</a:t>
            </a:r>
            <a:r>
              <a:rPr lang="fr-FR" dirty="0" smtClean="0"/>
              <a:t>.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5644" y="2733107"/>
            <a:ext cx="7136356" cy="408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6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 smtClean="0">
                <a:cs typeface="Calibri Light"/>
              </a:rPr>
              <a:t>Vivaldi couplage dual polar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4" y="2086776"/>
            <a:ext cx="6499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Vivaldi couplage : double polar </a:t>
            </a:r>
            <a:r>
              <a:rPr lang="fr-FR" b="1" dirty="0" err="1" smtClean="0">
                <a:cs typeface="Calibri" panose="020F0502020204030204"/>
              </a:rPr>
              <a:t>optim</a:t>
            </a:r>
            <a:endParaRPr lang="fr-FR" b="1" dirty="0" smtClean="0">
              <a:cs typeface="Calibri" panose="020F0502020204030204"/>
            </a:endParaRPr>
          </a:p>
          <a:p>
            <a:r>
              <a:rPr lang="fr-FR" b="1" dirty="0" smtClean="0">
                <a:cs typeface="Calibri" panose="020F0502020204030204"/>
              </a:rPr>
              <a:t>Réseau double polar H &amp; V réflecteur</a:t>
            </a:r>
          </a:p>
        </p:txBody>
      </p:sp>
      <p:pic>
        <p:nvPicPr>
          <p:cNvPr id="17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8944" y="2733107"/>
            <a:ext cx="758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Farfield</a:t>
            </a:r>
            <a:r>
              <a:rPr lang="fr-FR" b="1" dirty="0" smtClean="0"/>
              <a:t> azimut : </a:t>
            </a:r>
            <a:r>
              <a:rPr lang="fr-FR" dirty="0" smtClean="0"/>
              <a:t>différence </a:t>
            </a:r>
            <a:r>
              <a:rPr lang="fr-FR" dirty="0" err="1" smtClean="0"/>
              <a:t>diag</a:t>
            </a:r>
            <a:r>
              <a:rPr lang="fr-FR" dirty="0" smtClean="0"/>
              <a:t> azimut entre polar V &amp; H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314413" y="3103376"/>
            <a:ext cx="112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 GHz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5241992" y="3096426"/>
            <a:ext cx="112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 GHz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9317657" y="3059979"/>
            <a:ext cx="112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6 GHz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72708"/>
            <a:ext cx="4055068" cy="335619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5068" y="3545997"/>
            <a:ext cx="3881981" cy="328291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9617" y="3545997"/>
            <a:ext cx="3932500" cy="3312003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1720" y="649898"/>
            <a:ext cx="2853560" cy="179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0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 smtClean="0">
                <a:cs typeface="Calibri Light"/>
              </a:rPr>
              <a:t>Vivaldi couplage dual polar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4" y="2086776"/>
            <a:ext cx="6499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Vivaldi couplage : double polar </a:t>
            </a:r>
            <a:r>
              <a:rPr lang="fr-FR" b="1" dirty="0" err="1" smtClean="0">
                <a:cs typeface="Calibri" panose="020F0502020204030204"/>
              </a:rPr>
              <a:t>optim</a:t>
            </a:r>
            <a:endParaRPr lang="fr-FR" b="1" dirty="0" smtClean="0">
              <a:cs typeface="Calibri" panose="020F0502020204030204"/>
            </a:endParaRPr>
          </a:p>
          <a:p>
            <a:r>
              <a:rPr lang="fr-FR" b="1" dirty="0" smtClean="0">
                <a:cs typeface="Calibri" panose="020F0502020204030204"/>
              </a:rPr>
              <a:t>Réseau double polar H &amp; V réflecteur</a:t>
            </a:r>
          </a:p>
        </p:txBody>
      </p:sp>
      <p:pic>
        <p:nvPicPr>
          <p:cNvPr id="17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8944" y="2733107"/>
            <a:ext cx="9829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Farfield</a:t>
            </a:r>
            <a:r>
              <a:rPr lang="fr-FR" b="1" dirty="0" smtClean="0"/>
              <a:t> élévation : </a:t>
            </a:r>
            <a:r>
              <a:rPr lang="fr-FR" dirty="0" smtClean="0"/>
              <a:t>pas de différence d’amplitude lié à réflexion : logique car il y a plus de « marge » de métal (156mm de chaque côté en élévation ; 35mm en azimut).  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83786" y="3381970"/>
            <a:ext cx="112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 GHz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5369317" y="3366058"/>
            <a:ext cx="112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 GHz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9526580" y="3340999"/>
            <a:ext cx="112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6 GHz</a:t>
            </a:r>
            <a:endParaRPr lang="fr-FR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1720" y="649898"/>
            <a:ext cx="2853560" cy="179075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49706"/>
            <a:ext cx="3800734" cy="310829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0566" y="3722009"/>
            <a:ext cx="3831020" cy="312611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0620" y="3671892"/>
            <a:ext cx="3752798" cy="316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6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 smtClean="0">
                <a:cs typeface="Calibri Light"/>
              </a:rPr>
              <a:t>Vivaldi couplage dual polar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4" y="2086776"/>
            <a:ext cx="6499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Vivaldi couplage : double polar </a:t>
            </a:r>
            <a:r>
              <a:rPr lang="fr-FR" b="1" dirty="0" err="1" smtClean="0">
                <a:cs typeface="Calibri" panose="020F0502020204030204"/>
              </a:rPr>
              <a:t>optim</a:t>
            </a:r>
            <a:endParaRPr lang="fr-FR" b="1" dirty="0" smtClean="0">
              <a:cs typeface="Calibri" panose="020F0502020204030204"/>
            </a:endParaRPr>
          </a:p>
          <a:p>
            <a:r>
              <a:rPr lang="fr-FR" b="1" dirty="0" smtClean="0">
                <a:cs typeface="Calibri" panose="020F0502020204030204"/>
              </a:rPr>
              <a:t>Réseau double polar H &amp; V réflecteur</a:t>
            </a:r>
          </a:p>
        </p:txBody>
      </p:sp>
      <p:pic>
        <p:nvPicPr>
          <p:cNvPr id="17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8944" y="3436722"/>
            <a:ext cx="49802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Gain max 3D Co : </a:t>
            </a:r>
            <a:r>
              <a:rPr lang="fr-FR" dirty="0" smtClean="0"/>
              <a:t>Gain similaire sur la bande, différence sur [1 ; 1,5 GHz] entre polar H et V, gain V &gt; H (erreur </a:t>
            </a:r>
            <a:r>
              <a:rPr lang="fr-FR" dirty="0" err="1" smtClean="0"/>
              <a:t>simu</a:t>
            </a:r>
            <a:r>
              <a:rPr lang="fr-FR" dirty="0" smtClean="0"/>
              <a:t> ?).</a:t>
            </a:r>
          </a:p>
          <a:p>
            <a:r>
              <a:rPr lang="fr-FR" dirty="0" smtClean="0"/>
              <a:t>Normalement </a:t>
            </a:r>
            <a:r>
              <a:rPr lang="fr-FR" smtClean="0"/>
              <a:t>gain polar H ≈ 1dBi.</a:t>
            </a:r>
            <a:endParaRPr lang="fr-FR" dirty="0" smtClean="0"/>
          </a:p>
          <a:p>
            <a:r>
              <a:rPr lang="fr-FR" dirty="0" smtClean="0">
                <a:sym typeface="Wingdings" panose="05000000000000000000" pitchFamily="2" charset="2"/>
              </a:rPr>
              <a:t> À confirmer en mesure rayonnement</a:t>
            </a:r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1720" y="649898"/>
            <a:ext cx="2853560" cy="179075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2765065"/>
            <a:ext cx="7116080" cy="408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0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Freeform: Shape 20">
            <a:extLst>
              <a:ext uri="{FF2B5EF4-FFF2-40B4-BE49-F238E27FC236}">
                <a16:creationId xmlns="" xmlns:a16="http://schemas.microsoft.com/office/drawing/2014/main" id="{A3F395A2-2B64-4749-BD93-2F159C7E1F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="" xmlns:a16="http://schemas.microsoft.com/office/drawing/2014/main" id="{5CF0135B-EAB8-4CA0-896C-2D897ECD28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8D67F5AB-004F-49F8-98F6-0F2341AA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97"/>
            <a:ext cx="10515600" cy="1273233"/>
          </a:xfrm>
        </p:spPr>
        <p:txBody>
          <a:bodyPr>
            <a:normAutofit/>
          </a:bodyPr>
          <a:lstStyle/>
          <a:p>
            <a:r>
              <a:rPr lang="fr-FR" sz="4000" dirty="0">
                <a:cs typeface="Calibri Light"/>
              </a:rPr>
              <a:t>Sommaire</a:t>
            </a:r>
            <a:endParaRPr lang="fr-FR" sz="4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97D4C312-C95E-43D8-84AA-72A222858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8930"/>
            <a:ext cx="10515600" cy="46090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AutoNum type="romanUcPeriod"/>
            </a:pPr>
            <a:r>
              <a:rPr lang="fr-FR" sz="2200" dirty="0" smtClean="0">
                <a:cs typeface="Calibri" panose="020F0502020204030204"/>
              </a:rPr>
              <a:t>Antenne Vivaldi couplage</a:t>
            </a:r>
          </a:p>
          <a:p>
            <a:pPr marL="914400" lvl="1" indent="-457200">
              <a:buAutoNum type="romanUcPeriod"/>
            </a:pP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Mesure dual polar</a:t>
            </a:r>
          </a:p>
          <a:p>
            <a:pPr marL="914400" lvl="1" indent="-457200">
              <a:buAutoNum type="romanUcPeriod"/>
            </a:pP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Interférométrie analytique 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(</a:t>
            </a: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données </a:t>
            </a:r>
            <a:r>
              <a:rPr lang="fr-FR" sz="1800" dirty="0" err="1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simu</a:t>
            </a: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)</a:t>
            </a:r>
          </a:p>
          <a:p>
            <a:pPr marL="914400" lvl="1" indent="-457200">
              <a:buAutoNum type="romanUcPeriod"/>
            </a:pP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Réseau dual polar réflecteur (</a:t>
            </a:r>
            <a:r>
              <a:rPr lang="fr-FR" sz="1800" dirty="0" err="1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simu</a:t>
            </a: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)</a:t>
            </a:r>
            <a:endParaRPr lang="fr-FR" sz="1400" dirty="0" smtClean="0">
              <a:solidFill>
                <a:schemeClr val="bg1">
                  <a:lumMod val="65000"/>
                </a:schemeClr>
              </a:solidFill>
              <a:cs typeface="Calibri" panose="020F0502020204030204"/>
            </a:endParaRPr>
          </a:p>
          <a:p>
            <a:pPr marL="914400" lvl="1" indent="-457200">
              <a:buFont typeface="Arial" panose="020B0604020202020204" pitchFamily="34" charset="0"/>
              <a:buAutoNum type="romanUcPeriod"/>
            </a:pPr>
            <a:r>
              <a:rPr lang="fr-FR" sz="1800" dirty="0" smtClean="0">
                <a:cs typeface="Calibri" panose="020F0502020204030204"/>
              </a:rPr>
              <a:t>Mesure antenne dual polar</a:t>
            </a:r>
          </a:p>
          <a:p>
            <a:pPr marL="1371600" lvl="2" indent="-457200">
              <a:buFont typeface="Arial" panose="020B0604020202020204" pitchFamily="34" charset="0"/>
              <a:buAutoNum type="romanUcPeriod"/>
            </a:pPr>
            <a:r>
              <a:rPr lang="fr-FR" sz="1400" dirty="0" smtClean="0">
                <a:cs typeface="Calibri" panose="020F0502020204030204"/>
              </a:rPr>
              <a:t>Seule</a:t>
            </a:r>
          </a:p>
          <a:p>
            <a:pPr marL="1371600" lvl="2" indent="-457200">
              <a:buFont typeface="Arial" panose="020B0604020202020204" pitchFamily="34" charset="0"/>
              <a:buAutoNum type="romanUcPeriod"/>
            </a:pPr>
            <a:r>
              <a:rPr lang="fr-FR" sz="14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Avec réflecteur</a:t>
            </a:r>
          </a:p>
          <a:p>
            <a:pPr marL="1371600" lvl="2" indent="-457200">
              <a:buFont typeface="Arial" panose="020B0604020202020204" pitchFamily="34" charset="0"/>
              <a:buAutoNum type="romanUcPeriod"/>
            </a:pPr>
            <a:r>
              <a:rPr lang="fr-FR" sz="14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Goniométrie</a:t>
            </a:r>
          </a:p>
          <a:p>
            <a:pPr marL="914400" lvl="1" indent="-457200">
              <a:buFont typeface="Arial" panose="020B0604020202020204" pitchFamily="34" charset="0"/>
              <a:buAutoNum type="romanUcPeriod"/>
            </a:pPr>
            <a:r>
              <a:rPr lang="fr-FR" sz="1800" dirty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Mesure </a:t>
            </a:r>
            <a:r>
              <a:rPr lang="fr-FR" sz="1800" dirty="0" err="1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intercorrélation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 entre </a:t>
            </a: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voies</a:t>
            </a:r>
            <a:endParaRPr lang="fr-FR" sz="1800" dirty="0">
              <a:solidFill>
                <a:schemeClr val="bg1">
                  <a:lumMod val="65000"/>
                </a:schemeClr>
              </a:solidFill>
              <a:cs typeface="Calibri" panose="020F0502020204030204"/>
            </a:endParaRPr>
          </a:p>
          <a:p>
            <a:pPr marL="457200" indent="-457200">
              <a:buAutoNum type="romanUcPeriod"/>
            </a:pP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Conclusion et perspectives</a:t>
            </a:r>
            <a:endParaRPr lang="fr-FR" sz="2200" dirty="0">
              <a:solidFill>
                <a:schemeClr val="bg1">
                  <a:lumMod val="65000"/>
                </a:schemeClr>
              </a:solidFill>
              <a:cs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92C3387C-D24F-4737-8A37-1DC5CFF09C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2452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Image 6">
            <a:extLst>
              <a:ext uri="{FF2B5EF4-FFF2-40B4-BE49-F238E27FC236}">
                <a16:creationId xmlns="" xmlns:a16="http://schemas.microsoft.com/office/drawing/2014/main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pic>
        <p:nvPicPr>
          <p:cNvPr id="9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24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 smtClean="0">
                <a:cs typeface="Calibri Light"/>
              </a:rPr>
              <a:t>Vivaldi couplage dual polar | Mesure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4" y="2086776"/>
            <a:ext cx="6499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cs typeface="Calibri" panose="020F0502020204030204"/>
              </a:rPr>
              <a:t>Mesure Antenne double polar H &amp; V</a:t>
            </a:r>
          </a:p>
        </p:txBody>
      </p:sp>
      <p:pic>
        <p:nvPicPr>
          <p:cNvPr id="17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16723" r="11230" b="3051"/>
          <a:stretch/>
        </p:blipFill>
        <p:spPr>
          <a:xfrm>
            <a:off x="3094158" y="2517181"/>
            <a:ext cx="3133559" cy="419778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537" y="2540921"/>
            <a:ext cx="3198071" cy="426409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261296" y="2060414"/>
            <a:ext cx="2572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Vue de côté :</a:t>
            </a:r>
            <a:endParaRPr lang="fr-FR" dirty="0"/>
          </a:p>
        </p:txBody>
      </p:sp>
      <p:cxnSp>
        <p:nvCxnSpPr>
          <p:cNvPr id="19" name="Connecteur droit avec flèche 18"/>
          <p:cNvCxnSpPr/>
          <p:nvPr/>
        </p:nvCxnSpPr>
        <p:spPr>
          <a:xfrm flipV="1">
            <a:off x="7805606" y="5558055"/>
            <a:ext cx="1424577" cy="4804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6548284" y="5715337"/>
            <a:ext cx="1681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Absorbant connecteur</a:t>
            </a:r>
            <a:endParaRPr lang="fr-FR" dirty="0"/>
          </a:p>
        </p:txBody>
      </p:sp>
      <p:cxnSp>
        <p:nvCxnSpPr>
          <p:cNvPr id="25" name="Connecteur droit avec flèche 24"/>
          <p:cNvCxnSpPr>
            <a:stCxn id="20" idx="1"/>
          </p:cNvCxnSpPr>
          <p:nvPr/>
        </p:nvCxnSpPr>
        <p:spPr>
          <a:xfrm flipH="1" flipV="1">
            <a:off x="5189354" y="5715337"/>
            <a:ext cx="1358930" cy="3231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213359" y="2788920"/>
            <a:ext cx="2560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Mesure des double polar seules (sans réseau) dans un 1</a:t>
            </a:r>
            <a:r>
              <a:rPr lang="fr-FR" baseline="30000" dirty="0" smtClean="0"/>
              <a:t>er</a:t>
            </a:r>
            <a:r>
              <a:rPr lang="fr-FR" dirty="0" smtClean="0"/>
              <a:t> temps.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656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 smtClean="0">
                <a:cs typeface="Calibri Light"/>
              </a:rPr>
              <a:t>Vivaldi couplage dual polar | Mesure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4" y="2086776"/>
            <a:ext cx="6499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cs typeface="Calibri" panose="020F0502020204030204"/>
              </a:rPr>
              <a:t>Mesure Antenne double polar H &amp; V</a:t>
            </a:r>
          </a:p>
        </p:txBody>
      </p:sp>
      <p:pic>
        <p:nvPicPr>
          <p:cNvPr id="17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48944" y="2426865"/>
            <a:ext cx="7581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Farfield</a:t>
            </a:r>
            <a:r>
              <a:rPr lang="fr-FR" b="1" dirty="0" smtClean="0"/>
              <a:t> azimut : </a:t>
            </a:r>
            <a:r>
              <a:rPr lang="fr-FR" dirty="0" smtClean="0"/>
              <a:t>Comparaison </a:t>
            </a:r>
            <a:r>
              <a:rPr lang="fr-FR" dirty="0" err="1" smtClean="0"/>
              <a:t>simu</a:t>
            </a:r>
            <a:r>
              <a:rPr lang="fr-FR" dirty="0" smtClean="0"/>
              <a:t>-mesure</a:t>
            </a:r>
          </a:p>
          <a:p>
            <a:r>
              <a:rPr lang="fr-FR" b="1" dirty="0" err="1" smtClean="0"/>
              <a:t>Ant</a:t>
            </a:r>
            <a:r>
              <a:rPr lang="fr-FR" b="1" dirty="0" smtClean="0"/>
              <a:t> H1 </a:t>
            </a:r>
            <a:r>
              <a:rPr lang="fr-FR" dirty="0" smtClean="0"/>
              <a:t>(antenne centrale)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566928" y="3194459"/>
            <a:ext cx="3696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 GHz : rayon. sur côté + arrière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5462307" y="3178547"/>
            <a:ext cx="112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 GHz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9619570" y="3153488"/>
            <a:ext cx="112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6 GHz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l="5304" r="4893"/>
          <a:stretch/>
        </p:blipFill>
        <p:spPr>
          <a:xfrm>
            <a:off x="1031" y="3547879"/>
            <a:ext cx="3978949" cy="331931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5846" y="3563791"/>
            <a:ext cx="4330458" cy="324422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2542" y="3547879"/>
            <a:ext cx="4409458" cy="3303407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7086600" y="2456108"/>
            <a:ext cx="2682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Légères disparités entre </a:t>
            </a:r>
            <a:r>
              <a:rPr lang="fr-FR" dirty="0" err="1" smtClean="0"/>
              <a:t>simu</a:t>
            </a:r>
            <a:r>
              <a:rPr lang="fr-FR" dirty="0" smtClean="0"/>
              <a:t> et mesure</a:t>
            </a:r>
            <a:endParaRPr lang="fr-FR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16723" r="11230" b="24165"/>
          <a:stretch/>
        </p:blipFill>
        <p:spPr>
          <a:xfrm>
            <a:off x="10094412" y="42303"/>
            <a:ext cx="1952347" cy="192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5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Freeform: Shape 20">
            <a:extLst>
              <a:ext uri="{FF2B5EF4-FFF2-40B4-BE49-F238E27FC236}">
                <a16:creationId xmlns="" xmlns:a16="http://schemas.microsoft.com/office/drawing/2014/main" id="{A3F395A2-2B64-4749-BD93-2F159C7E1F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="" xmlns:a16="http://schemas.microsoft.com/office/drawing/2014/main" id="{5CF0135B-EAB8-4CA0-896C-2D897ECD28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8D67F5AB-004F-49F8-98F6-0F2341AA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97"/>
            <a:ext cx="10515600" cy="1273233"/>
          </a:xfrm>
        </p:spPr>
        <p:txBody>
          <a:bodyPr>
            <a:normAutofit/>
          </a:bodyPr>
          <a:lstStyle/>
          <a:p>
            <a:r>
              <a:rPr lang="fr-FR" sz="4000" dirty="0">
                <a:cs typeface="Calibri Light"/>
              </a:rPr>
              <a:t>Sommaire</a:t>
            </a:r>
            <a:endParaRPr lang="fr-FR" sz="4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97D4C312-C95E-43D8-84AA-72A222858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8930"/>
            <a:ext cx="10515600" cy="46090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AutoNum type="romanUcPeriod"/>
            </a:pPr>
            <a:r>
              <a:rPr lang="fr-FR" sz="2200" dirty="0" smtClean="0">
                <a:cs typeface="Calibri" panose="020F0502020204030204"/>
              </a:rPr>
              <a:t>Antenne Vivaldi couplage</a:t>
            </a:r>
          </a:p>
          <a:p>
            <a:pPr marL="914400" lvl="1" indent="-457200">
              <a:buAutoNum type="romanUcPeriod"/>
            </a:pPr>
            <a:r>
              <a:rPr lang="fr-FR" sz="1800" dirty="0" smtClean="0">
                <a:cs typeface="Calibri" panose="020F0502020204030204"/>
              </a:rPr>
              <a:t>Mesure dual polar</a:t>
            </a:r>
          </a:p>
          <a:p>
            <a:pPr marL="914400" lvl="1" indent="-457200">
              <a:buAutoNum type="romanUcPeriod"/>
            </a:pP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Interférométrie analytique 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(</a:t>
            </a: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données </a:t>
            </a:r>
            <a:r>
              <a:rPr lang="fr-FR" sz="1800" dirty="0" err="1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simu</a:t>
            </a: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)</a:t>
            </a:r>
          </a:p>
          <a:p>
            <a:pPr marL="914400" lvl="1" indent="-457200">
              <a:buAutoNum type="romanUcPeriod"/>
            </a:pP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Réseau dual polar réflecteur (</a:t>
            </a:r>
            <a:r>
              <a:rPr lang="fr-FR" sz="1800" dirty="0" err="1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simu</a:t>
            </a: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)</a:t>
            </a:r>
            <a:endParaRPr lang="fr-FR" sz="1400" dirty="0" smtClean="0">
              <a:solidFill>
                <a:schemeClr val="bg1">
                  <a:lumMod val="65000"/>
                </a:schemeClr>
              </a:solidFill>
              <a:cs typeface="Calibri" panose="020F0502020204030204"/>
            </a:endParaRPr>
          </a:p>
          <a:p>
            <a:pPr marL="914400" lvl="1" indent="-457200">
              <a:buFont typeface="Arial" panose="020B0604020202020204" pitchFamily="34" charset="0"/>
              <a:buAutoNum type="romanUcPeriod"/>
            </a:pP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Mesure antenne dual polar</a:t>
            </a:r>
          </a:p>
          <a:p>
            <a:pPr marL="1371600" lvl="2" indent="-457200">
              <a:buFont typeface="Arial" panose="020B0604020202020204" pitchFamily="34" charset="0"/>
              <a:buAutoNum type="romanUcPeriod"/>
            </a:pPr>
            <a:r>
              <a:rPr lang="fr-FR" sz="14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Seule</a:t>
            </a:r>
          </a:p>
          <a:p>
            <a:pPr marL="1371600" lvl="2" indent="-457200">
              <a:buFont typeface="Arial" panose="020B0604020202020204" pitchFamily="34" charset="0"/>
              <a:buAutoNum type="romanUcPeriod"/>
            </a:pPr>
            <a:r>
              <a:rPr lang="fr-FR" sz="14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Avec réflecteur</a:t>
            </a:r>
          </a:p>
          <a:p>
            <a:pPr marL="1371600" lvl="2" indent="-457200">
              <a:buFont typeface="Arial" panose="020B0604020202020204" pitchFamily="34" charset="0"/>
              <a:buAutoNum type="romanUcPeriod"/>
            </a:pPr>
            <a:r>
              <a:rPr lang="fr-FR" sz="14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Goniométrie</a:t>
            </a:r>
          </a:p>
          <a:p>
            <a:pPr marL="914400" lvl="1" indent="-457200">
              <a:buFont typeface="Arial" panose="020B0604020202020204" pitchFamily="34" charset="0"/>
              <a:buAutoNum type="romanUcPeriod"/>
            </a:pPr>
            <a:r>
              <a:rPr lang="fr-FR" sz="1800" dirty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Mesure </a:t>
            </a:r>
            <a:r>
              <a:rPr lang="fr-FR" sz="1800" dirty="0" err="1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intercorrélation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 entre </a:t>
            </a: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voies</a:t>
            </a:r>
            <a:endParaRPr lang="fr-FR" sz="1800" dirty="0">
              <a:solidFill>
                <a:schemeClr val="bg1">
                  <a:lumMod val="65000"/>
                </a:schemeClr>
              </a:solidFill>
              <a:cs typeface="Calibri" panose="020F0502020204030204"/>
            </a:endParaRPr>
          </a:p>
          <a:p>
            <a:pPr marL="457200" indent="-457200">
              <a:buAutoNum type="romanUcPeriod"/>
            </a:pP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Conclusion et perspectives</a:t>
            </a:r>
            <a:endParaRPr lang="fr-FR" sz="2200" dirty="0">
              <a:solidFill>
                <a:schemeClr val="bg1">
                  <a:lumMod val="65000"/>
                </a:schemeClr>
              </a:solidFill>
              <a:cs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92C3387C-D24F-4737-8A37-1DC5CFF09C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2452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Image 6">
            <a:extLst>
              <a:ext uri="{FF2B5EF4-FFF2-40B4-BE49-F238E27FC236}">
                <a16:creationId xmlns="" xmlns:a16="http://schemas.microsoft.com/office/drawing/2014/main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pic>
        <p:nvPicPr>
          <p:cNvPr id="9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52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 smtClean="0">
                <a:cs typeface="Calibri Light"/>
              </a:rPr>
              <a:t>Vivaldi couplage dual polar | Mesure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4" y="2086776"/>
            <a:ext cx="6499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cs typeface="Calibri" panose="020F0502020204030204"/>
              </a:rPr>
              <a:t>Mesure Antenne double polar H &amp; V</a:t>
            </a:r>
          </a:p>
        </p:txBody>
      </p:sp>
      <p:pic>
        <p:nvPicPr>
          <p:cNvPr id="17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1350784" y="3269922"/>
            <a:ext cx="112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 GHz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5462307" y="3178547"/>
            <a:ext cx="112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 GHz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9619570" y="3153488"/>
            <a:ext cx="112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6 GHz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48944" y="2473009"/>
            <a:ext cx="7581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Farfield</a:t>
            </a:r>
            <a:r>
              <a:rPr lang="fr-FR" b="1" dirty="0" smtClean="0"/>
              <a:t> azimut : </a:t>
            </a:r>
            <a:r>
              <a:rPr lang="fr-FR" dirty="0" smtClean="0"/>
              <a:t>Comparaison </a:t>
            </a:r>
            <a:r>
              <a:rPr lang="fr-FR" dirty="0" err="1" smtClean="0"/>
              <a:t>simu</a:t>
            </a:r>
            <a:r>
              <a:rPr lang="fr-FR" dirty="0" smtClean="0"/>
              <a:t>-mesure</a:t>
            </a:r>
          </a:p>
          <a:p>
            <a:r>
              <a:rPr lang="fr-FR" b="1" dirty="0" err="1" smtClean="0"/>
              <a:t>Ant</a:t>
            </a:r>
            <a:r>
              <a:rPr lang="fr-FR" b="1" dirty="0" smtClean="0"/>
              <a:t> V1 </a:t>
            </a:r>
            <a:r>
              <a:rPr lang="fr-FR" dirty="0" smtClean="0"/>
              <a:t>(antenne centrale)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/>
          <a:srcRect b="5026"/>
          <a:stretch/>
        </p:blipFill>
        <p:spPr>
          <a:xfrm>
            <a:off x="-188213" y="3690460"/>
            <a:ext cx="4451870" cy="316754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6260" y="3522820"/>
            <a:ext cx="4444772" cy="332986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0510" y="3505919"/>
            <a:ext cx="4467332" cy="3346764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7086600" y="2456108"/>
            <a:ext cx="2682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Bon accord </a:t>
            </a:r>
            <a:r>
              <a:rPr lang="fr-FR" dirty="0" err="1" smtClean="0"/>
              <a:t>simu</a:t>
            </a:r>
            <a:r>
              <a:rPr lang="fr-FR" dirty="0" smtClean="0"/>
              <a:t>-mesure</a:t>
            </a:r>
            <a:endParaRPr lang="fr-FR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16723" r="11230" b="24165"/>
          <a:stretch/>
        </p:blipFill>
        <p:spPr>
          <a:xfrm>
            <a:off x="10094412" y="42303"/>
            <a:ext cx="1952347" cy="192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2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 smtClean="0">
                <a:cs typeface="Calibri Light"/>
              </a:rPr>
              <a:t>Vivaldi couplage dual polar | Mesure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4" y="2086776"/>
            <a:ext cx="6499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cs typeface="Calibri" panose="020F0502020204030204"/>
              </a:rPr>
              <a:t>Mesure Antenne double polar H &amp; V</a:t>
            </a:r>
          </a:p>
        </p:txBody>
      </p:sp>
      <p:pic>
        <p:nvPicPr>
          <p:cNvPr id="17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48944" y="2457120"/>
            <a:ext cx="7581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Farfield</a:t>
            </a:r>
            <a:r>
              <a:rPr lang="fr-FR" b="1" dirty="0" smtClean="0"/>
              <a:t> élévation : </a:t>
            </a:r>
            <a:r>
              <a:rPr lang="fr-FR" dirty="0" smtClean="0"/>
              <a:t>Comparaison </a:t>
            </a:r>
            <a:r>
              <a:rPr lang="fr-FR" dirty="0" err="1" smtClean="0"/>
              <a:t>simu</a:t>
            </a:r>
            <a:r>
              <a:rPr lang="fr-FR" dirty="0" smtClean="0"/>
              <a:t>-mesure</a:t>
            </a:r>
          </a:p>
          <a:p>
            <a:r>
              <a:rPr lang="fr-FR" b="1" dirty="0" err="1" smtClean="0"/>
              <a:t>Ant</a:t>
            </a:r>
            <a:r>
              <a:rPr lang="fr-FR" b="1" dirty="0" smtClean="0"/>
              <a:t> H1 </a:t>
            </a:r>
            <a:r>
              <a:rPr lang="fr-FR" dirty="0" smtClean="0"/>
              <a:t>(antenne centrale)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1376776" y="3194459"/>
            <a:ext cx="112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 GHz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5462307" y="3178547"/>
            <a:ext cx="112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 GHz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9619570" y="3153488"/>
            <a:ext cx="112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6 GHz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5039" y="3563791"/>
            <a:ext cx="4457866" cy="333967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5803" y="3547879"/>
            <a:ext cx="4397181" cy="329420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8868" y="3522820"/>
            <a:ext cx="4483132" cy="335860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086600" y="2456108"/>
            <a:ext cx="2682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Bon accord </a:t>
            </a:r>
            <a:r>
              <a:rPr lang="fr-FR" dirty="0" err="1" smtClean="0"/>
              <a:t>simu</a:t>
            </a:r>
            <a:r>
              <a:rPr lang="fr-FR" dirty="0" smtClean="0"/>
              <a:t>-mesure</a:t>
            </a:r>
            <a:endParaRPr lang="fr-FR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16723" r="11230" b="24165"/>
          <a:stretch/>
        </p:blipFill>
        <p:spPr>
          <a:xfrm>
            <a:off x="10094412" y="42303"/>
            <a:ext cx="1952347" cy="192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 smtClean="0">
                <a:cs typeface="Calibri Light"/>
              </a:rPr>
              <a:t>Vivaldi couplage dual polar | Mesure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4" y="2086776"/>
            <a:ext cx="6499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cs typeface="Calibri" panose="020F0502020204030204"/>
              </a:rPr>
              <a:t>Mesure Antenne double polar H &amp; V</a:t>
            </a:r>
          </a:p>
        </p:txBody>
      </p:sp>
      <p:pic>
        <p:nvPicPr>
          <p:cNvPr id="17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498834" y="3194459"/>
            <a:ext cx="3463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 GHz : </a:t>
            </a:r>
            <a:r>
              <a:rPr lang="fr-FR" dirty="0"/>
              <a:t>rayon. sur côté + arrière</a:t>
            </a:r>
          </a:p>
          <a:p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5462307" y="3178547"/>
            <a:ext cx="112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 GHz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8873958" y="2840850"/>
            <a:ext cx="2664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6 GHz : dépointage présent en mesure aussi !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33528" y="2426865"/>
            <a:ext cx="7581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Farfield</a:t>
            </a:r>
            <a:r>
              <a:rPr lang="fr-FR" b="1" dirty="0" smtClean="0"/>
              <a:t> élévation : </a:t>
            </a:r>
            <a:r>
              <a:rPr lang="fr-FR" dirty="0" smtClean="0"/>
              <a:t>Comparaison </a:t>
            </a:r>
            <a:r>
              <a:rPr lang="fr-FR" dirty="0" err="1" smtClean="0"/>
              <a:t>simu</a:t>
            </a:r>
            <a:r>
              <a:rPr lang="fr-FR" dirty="0" smtClean="0"/>
              <a:t>-mesure</a:t>
            </a:r>
          </a:p>
          <a:p>
            <a:r>
              <a:rPr lang="fr-FR" b="1" dirty="0" err="1" smtClean="0"/>
              <a:t>Ant</a:t>
            </a:r>
            <a:r>
              <a:rPr lang="fr-FR" b="1" dirty="0" smtClean="0"/>
              <a:t> V1 </a:t>
            </a:r>
            <a:r>
              <a:rPr lang="fr-FR" dirty="0" smtClean="0"/>
              <a:t>(antenne centrale)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0329" y="3563791"/>
            <a:ext cx="4397181" cy="329420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9440" y="3584542"/>
            <a:ext cx="4409993" cy="330380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8630" y="3517530"/>
            <a:ext cx="4458931" cy="334047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16723" r="11230" b="24165"/>
          <a:stretch/>
        </p:blipFill>
        <p:spPr>
          <a:xfrm>
            <a:off x="10094412" y="42303"/>
            <a:ext cx="1952347" cy="192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7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 smtClean="0">
                <a:cs typeface="Calibri Light"/>
              </a:rPr>
              <a:t>Vivaldi couplage dual polar | Mesure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4" y="2086776"/>
            <a:ext cx="6499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cs typeface="Calibri" panose="020F0502020204030204"/>
              </a:rPr>
              <a:t>Mesure Antenne double polar H &amp; V</a:t>
            </a:r>
          </a:p>
        </p:txBody>
      </p:sp>
      <p:pic>
        <p:nvPicPr>
          <p:cNvPr id="17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42295" y="2681954"/>
            <a:ext cx="6041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Max Gain Réalisé : </a:t>
            </a:r>
            <a:r>
              <a:rPr lang="fr-FR" dirty="0" smtClean="0"/>
              <a:t>Gain et allure similaire pour les 3 antennes double polar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1040" y="2030685"/>
            <a:ext cx="6279000" cy="47040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16723" r="11230" b="24165"/>
          <a:stretch/>
        </p:blipFill>
        <p:spPr>
          <a:xfrm>
            <a:off x="10094412" y="42303"/>
            <a:ext cx="1952347" cy="192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2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Freeform: Shape 20">
            <a:extLst>
              <a:ext uri="{FF2B5EF4-FFF2-40B4-BE49-F238E27FC236}">
                <a16:creationId xmlns="" xmlns:a16="http://schemas.microsoft.com/office/drawing/2014/main" id="{A3F395A2-2B64-4749-BD93-2F159C7E1F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="" xmlns:a16="http://schemas.microsoft.com/office/drawing/2014/main" id="{5CF0135B-EAB8-4CA0-896C-2D897ECD28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8D67F5AB-004F-49F8-98F6-0F2341AA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97"/>
            <a:ext cx="10515600" cy="1273233"/>
          </a:xfrm>
        </p:spPr>
        <p:txBody>
          <a:bodyPr>
            <a:normAutofit/>
          </a:bodyPr>
          <a:lstStyle/>
          <a:p>
            <a:r>
              <a:rPr lang="fr-FR" sz="4000" dirty="0">
                <a:cs typeface="Calibri Light"/>
              </a:rPr>
              <a:t>Sommaire</a:t>
            </a:r>
            <a:endParaRPr lang="fr-FR" sz="4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97D4C312-C95E-43D8-84AA-72A222858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8930"/>
            <a:ext cx="10515600" cy="46090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AutoNum type="romanUcPeriod"/>
            </a:pPr>
            <a:r>
              <a:rPr lang="fr-FR" sz="2200" dirty="0" smtClean="0">
                <a:cs typeface="Calibri" panose="020F0502020204030204"/>
              </a:rPr>
              <a:t>Antenne Vivaldi couplage</a:t>
            </a:r>
          </a:p>
          <a:p>
            <a:pPr marL="914400" lvl="1" indent="-457200">
              <a:buAutoNum type="romanUcPeriod"/>
            </a:pP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Mesure dual polar</a:t>
            </a:r>
          </a:p>
          <a:p>
            <a:pPr marL="914400" lvl="1" indent="-457200">
              <a:buAutoNum type="romanUcPeriod"/>
            </a:pP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Interférométrie analytique 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(</a:t>
            </a: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données </a:t>
            </a:r>
            <a:r>
              <a:rPr lang="fr-FR" sz="1800" dirty="0" err="1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simu</a:t>
            </a: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)</a:t>
            </a:r>
          </a:p>
          <a:p>
            <a:pPr marL="914400" lvl="1" indent="-457200">
              <a:buAutoNum type="romanUcPeriod"/>
            </a:pP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Réseau dual polar réflecteur (</a:t>
            </a:r>
            <a:r>
              <a:rPr lang="fr-FR" sz="1800" dirty="0" err="1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simu</a:t>
            </a: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)</a:t>
            </a:r>
            <a:endParaRPr lang="fr-FR" sz="1400" dirty="0" smtClean="0">
              <a:solidFill>
                <a:schemeClr val="bg1">
                  <a:lumMod val="65000"/>
                </a:schemeClr>
              </a:solidFill>
              <a:cs typeface="Calibri" panose="020F0502020204030204"/>
            </a:endParaRPr>
          </a:p>
          <a:p>
            <a:pPr marL="914400" lvl="1" indent="-457200">
              <a:buFont typeface="Arial" panose="020B0604020202020204" pitchFamily="34" charset="0"/>
              <a:buAutoNum type="romanUcPeriod"/>
            </a:pPr>
            <a:r>
              <a:rPr lang="fr-FR" sz="1800" dirty="0" smtClean="0">
                <a:cs typeface="Calibri" panose="020F0502020204030204"/>
              </a:rPr>
              <a:t>Mesure antenne dual polar</a:t>
            </a:r>
          </a:p>
          <a:p>
            <a:pPr marL="1371600" lvl="2" indent="-457200">
              <a:buFont typeface="Arial" panose="020B0604020202020204" pitchFamily="34" charset="0"/>
              <a:buAutoNum type="romanUcPeriod"/>
            </a:pPr>
            <a:r>
              <a:rPr lang="fr-FR" sz="14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Seule</a:t>
            </a:r>
          </a:p>
          <a:p>
            <a:pPr marL="1371600" lvl="2" indent="-457200">
              <a:buFont typeface="Arial" panose="020B0604020202020204" pitchFamily="34" charset="0"/>
              <a:buAutoNum type="romanUcPeriod"/>
            </a:pPr>
            <a:r>
              <a:rPr lang="fr-FR" sz="1400" dirty="0" smtClean="0">
                <a:cs typeface="Calibri" panose="020F0502020204030204"/>
              </a:rPr>
              <a:t>Avec réflecteur</a:t>
            </a:r>
          </a:p>
          <a:p>
            <a:pPr marL="1371600" lvl="2" indent="-457200">
              <a:buFont typeface="Arial" panose="020B0604020202020204" pitchFamily="34" charset="0"/>
              <a:buAutoNum type="romanUcPeriod"/>
            </a:pPr>
            <a:r>
              <a:rPr lang="fr-FR" sz="14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Goniométrie</a:t>
            </a:r>
          </a:p>
          <a:p>
            <a:pPr marL="914400" lvl="1" indent="-457200">
              <a:buFont typeface="Arial" panose="020B0604020202020204" pitchFamily="34" charset="0"/>
              <a:buAutoNum type="romanUcPeriod"/>
            </a:pPr>
            <a:r>
              <a:rPr lang="fr-FR" sz="1800" dirty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Mesure </a:t>
            </a:r>
            <a:r>
              <a:rPr lang="fr-FR" sz="1800" dirty="0" err="1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intercorrélation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 entre </a:t>
            </a: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voies</a:t>
            </a:r>
            <a:endParaRPr lang="fr-FR" sz="1800" dirty="0">
              <a:solidFill>
                <a:schemeClr val="bg1">
                  <a:lumMod val="65000"/>
                </a:schemeClr>
              </a:solidFill>
              <a:cs typeface="Calibri" panose="020F0502020204030204"/>
            </a:endParaRPr>
          </a:p>
          <a:p>
            <a:pPr marL="457200" indent="-457200">
              <a:buAutoNum type="romanUcPeriod"/>
            </a:pP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Conclusion et perspectives</a:t>
            </a:r>
            <a:endParaRPr lang="fr-FR" sz="2200" dirty="0">
              <a:solidFill>
                <a:schemeClr val="bg1">
                  <a:lumMod val="65000"/>
                </a:schemeClr>
              </a:solidFill>
              <a:cs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92C3387C-D24F-4737-8A37-1DC5CFF09C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2452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Image 6">
            <a:extLst>
              <a:ext uri="{FF2B5EF4-FFF2-40B4-BE49-F238E27FC236}">
                <a16:creationId xmlns="" xmlns:a16="http://schemas.microsoft.com/office/drawing/2014/main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pic>
        <p:nvPicPr>
          <p:cNvPr id="9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2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7" t="8438" r="11106" b="26102"/>
          <a:stretch/>
        </p:blipFill>
        <p:spPr>
          <a:xfrm>
            <a:off x="5334664" y="2386740"/>
            <a:ext cx="6595564" cy="4351918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 err="1" smtClean="0">
                <a:cs typeface="Calibri Light"/>
              </a:rPr>
              <a:t>Array</a:t>
            </a:r>
            <a:r>
              <a:rPr lang="fr-FR" sz="4000" dirty="0" smtClean="0">
                <a:cs typeface="Calibri Light"/>
              </a:rPr>
              <a:t> Vivaldi couplage dual polar | Mesure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4" y="2086776"/>
            <a:ext cx="6499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Mesure</a:t>
            </a:r>
            <a:r>
              <a:rPr lang="fr-FR" b="1" dirty="0">
                <a:cs typeface="Calibri" panose="020F0502020204030204"/>
              </a:rPr>
              <a:t> </a:t>
            </a:r>
            <a:r>
              <a:rPr lang="fr-FR" b="1" dirty="0" smtClean="0">
                <a:cs typeface="Calibri" panose="020F0502020204030204"/>
              </a:rPr>
              <a:t>Réseau double polar H &amp; V réflecteur</a:t>
            </a:r>
          </a:p>
        </p:txBody>
      </p:sp>
      <p:pic>
        <p:nvPicPr>
          <p:cNvPr id="17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362" y="2628660"/>
            <a:ext cx="4082564" cy="4065764"/>
          </a:xfrm>
          <a:prstGeom prst="rect">
            <a:avLst/>
          </a:prstGeom>
        </p:spPr>
      </p:pic>
      <p:sp>
        <p:nvSpPr>
          <p:cNvPr id="16" name="Ellipse 15"/>
          <p:cNvSpPr/>
          <p:nvPr/>
        </p:nvSpPr>
        <p:spPr>
          <a:xfrm>
            <a:off x="6281246" y="2416108"/>
            <a:ext cx="4395696" cy="4079458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8559860" y="2854925"/>
            <a:ext cx="1357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Pdc</a:t>
            </a:r>
            <a:r>
              <a:rPr lang="fr-FR" dirty="0" smtClean="0">
                <a:solidFill>
                  <a:schemeClr val="bg1"/>
                </a:solidFill>
              </a:rPr>
              <a:t> Azimut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0718400" y="4193367"/>
            <a:ext cx="703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-90°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5701942" y="4106505"/>
            <a:ext cx="579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90</a:t>
            </a:r>
            <a:r>
              <a:rPr lang="fr-FR" sz="2000" dirty="0">
                <a:solidFill>
                  <a:schemeClr val="bg1"/>
                </a:solidFill>
              </a:rPr>
              <a:t>°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8326094" y="2452070"/>
            <a:ext cx="467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0°</a:t>
            </a:r>
          </a:p>
        </p:txBody>
      </p:sp>
    </p:spTree>
    <p:extLst>
      <p:ext uri="{BB962C8B-B14F-4D97-AF65-F5344CB8AC3E}">
        <p14:creationId xmlns:p14="http://schemas.microsoft.com/office/powerpoint/2010/main" val="274364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7" t="8438" r="11106" b="26102"/>
          <a:stretch/>
        </p:blipFill>
        <p:spPr>
          <a:xfrm>
            <a:off x="5334664" y="2386740"/>
            <a:ext cx="6595564" cy="4351918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 err="1" smtClean="0">
                <a:cs typeface="Calibri Light"/>
              </a:rPr>
              <a:t>Array</a:t>
            </a:r>
            <a:r>
              <a:rPr lang="fr-FR" sz="4000" dirty="0" smtClean="0">
                <a:cs typeface="Calibri Light"/>
              </a:rPr>
              <a:t> Vivaldi couplage dual polar | Mesure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4" y="2086776"/>
            <a:ext cx="6499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Mesure</a:t>
            </a:r>
            <a:r>
              <a:rPr lang="fr-FR" b="1" dirty="0">
                <a:cs typeface="Calibri" panose="020F0502020204030204"/>
              </a:rPr>
              <a:t> </a:t>
            </a:r>
            <a:r>
              <a:rPr lang="fr-FR" b="1" dirty="0" smtClean="0">
                <a:cs typeface="Calibri" panose="020F0502020204030204"/>
              </a:rPr>
              <a:t>Réseau double polar H &amp; V réflecteur</a:t>
            </a:r>
          </a:p>
        </p:txBody>
      </p:sp>
      <p:pic>
        <p:nvPicPr>
          <p:cNvPr id="17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llipse 15"/>
          <p:cNvSpPr/>
          <p:nvPr/>
        </p:nvSpPr>
        <p:spPr>
          <a:xfrm>
            <a:off x="6281246" y="2416108"/>
            <a:ext cx="4395696" cy="4079458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8559860" y="2854925"/>
            <a:ext cx="1357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Pdc</a:t>
            </a:r>
            <a:r>
              <a:rPr lang="fr-FR" dirty="0" smtClean="0">
                <a:solidFill>
                  <a:schemeClr val="bg1"/>
                </a:solidFill>
              </a:rPr>
              <a:t> Azimut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0718400" y="4193367"/>
            <a:ext cx="703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-90°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5701942" y="4106505"/>
            <a:ext cx="579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90</a:t>
            </a:r>
            <a:r>
              <a:rPr lang="fr-FR" sz="2000" dirty="0">
                <a:solidFill>
                  <a:schemeClr val="bg1"/>
                </a:solidFill>
              </a:rPr>
              <a:t>°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8326094" y="2452070"/>
            <a:ext cx="467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0°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8944" y="2650210"/>
            <a:ext cx="47245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Bandes </a:t>
            </a:r>
            <a:r>
              <a:rPr lang="fr-FR" dirty="0" smtClean="0"/>
              <a:t>0,75-6 </a:t>
            </a:r>
            <a:r>
              <a:rPr lang="fr-FR" dirty="0"/>
              <a:t>GHz ; 6-18 GHz</a:t>
            </a:r>
          </a:p>
          <a:p>
            <a:endParaRPr lang="fr-FR" dirty="0"/>
          </a:p>
          <a:p>
            <a:r>
              <a:rPr lang="fr-FR" dirty="0" smtClean="0">
                <a:cs typeface="Calibri" panose="020F0502020204030204"/>
              </a:rPr>
              <a:t>0,75-6 </a:t>
            </a:r>
            <a:r>
              <a:rPr lang="fr-FR" dirty="0">
                <a:cs typeface="Calibri" panose="020F0502020204030204"/>
              </a:rPr>
              <a:t>GHz : pas 1°, </a:t>
            </a:r>
            <a:r>
              <a:rPr lang="fr-FR" dirty="0" smtClean="0">
                <a:cs typeface="Calibri" panose="020F0502020204030204"/>
              </a:rPr>
              <a:t>250MHz</a:t>
            </a:r>
            <a:endParaRPr lang="fr-FR" dirty="0">
              <a:cs typeface="Calibri" panose="020F0502020204030204"/>
            </a:endParaRPr>
          </a:p>
          <a:p>
            <a:r>
              <a:rPr lang="fr-FR" dirty="0" smtClean="0">
                <a:cs typeface="Calibri" panose="020F0502020204030204"/>
              </a:rPr>
              <a:t>6-11 </a:t>
            </a:r>
            <a:r>
              <a:rPr lang="fr-FR" dirty="0">
                <a:cs typeface="Calibri" panose="020F0502020204030204"/>
              </a:rPr>
              <a:t>GHz : pas 1°, 250MHz</a:t>
            </a:r>
          </a:p>
          <a:p>
            <a:r>
              <a:rPr lang="fr-FR" dirty="0">
                <a:cs typeface="Calibri" panose="020F0502020204030204"/>
              </a:rPr>
              <a:t/>
            </a:r>
            <a:br>
              <a:rPr lang="fr-FR" dirty="0">
                <a:cs typeface="Calibri" panose="020F0502020204030204"/>
              </a:rPr>
            </a:br>
            <a:r>
              <a:rPr lang="fr-FR" dirty="0">
                <a:cs typeface="Calibri" panose="020F0502020204030204"/>
              </a:rPr>
              <a:t>Diagramme actif (une antenne alimentée, les autres connectées avec charge 50</a:t>
            </a:r>
            <a:r>
              <a:rPr lang="el-GR" dirty="0">
                <a:cs typeface="Calibri" panose="020F0502020204030204"/>
              </a:rPr>
              <a:t>Ω</a:t>
            </a:r>
            <a:r>
              <a:rPr lang="fr-FR" dirty="0">
                <a:cs typeface="Calibri" panose="020F0502020204030204"/>
              </a:rPr>
              <a:t>)</a:t>
            </a:r>
          </a:p>
          <a:p>
            <a:endParaRPr lang="fr-FR" dirty="0">
              <a:cs typeface="Calibri" panose="020F0502020204030204"/>
            </a:endParaRPr>
          </a:p>
          <a:p>
            <a:r>
              <a:rPr lang="fr-FR" dirty="0">
                <a:cs typeface="Calibri" panose="020F0502020204030204"/>
              </a:rPr>
              <a:t>Par la suite le </a:t>
            </a:r>
            <a:r>
              <a:rPr lang="fr-FR" b="1" dirty="0">
                <a:cs typeface="Calibri" panose="020F0502020204030204"/>
              </a:rPr>
              <a:t>diagramme est tourné pour correspondre à </a:t>
            </a:r>
            <a:r>
              <a:rPr lang="fr-FR" b="1" dirty="0" err="1">
                <a:cs typeface="Calibri" panose="020F0502020204030204"/>
              </a:rPr>
              <a:t>simu</a:t>
            </a:r>
            <a:r>
              <a:rPr lang="fr-FR" b="1" dirty="0">
                <a:cs typeface="Calibri" panose="020F0502020204030204"/>
              </a:rPr>
              <a:t> </a:t>
            </a:r>
            <a:r>
              <a:rPr lang="fr-FR" dirty="0">
                <a:cs typeface="Calibri" panose="020F0502020204030204"/>
              </a:rPr>
              <a:t>(0° mesure =&gt; 90°).</a:t>
            </a:r>
          </a:p>
          <a:p>
            <a:endParaRPr lang="fr-FR" dirty="0"/>
          </a:p>
        </p:txBody>
      </p:sp>
      <p:cxnSp>
        <p:nvCxnSpPr>
          <p:cNvPr id="18" name="Connecteur droit avec flèche 17"/>
          <p:cNvCxnSpPr/>
          <p:nvPr/>
        </p:nvCxnSpPr>
        <p:spPr>
          <a:xfrm flipV="1">
            <a:off x="4773478" y="5439906"/>
            <a:ext cx="3786382" cy="8059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3480192" y="5938914"/>
            <a:ext cx="1681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Absorbant connecteur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005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 err="1" smtClean="0">
                <a:cs typeface="Calibri Light"/>
              </a:rPr>
              <a:t>Array</a:t>
            </a:r>
            <a:r>
              <a:rPr lang="fr-FR" sz="4000" dirty="0" smtClean="0">
                <a:cs typeface="Calibri Light"/>
              </a:rPr>
              <a:t> Vivaldi couplage dual polar | Mesure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4" y="2086776"/>
            <a:ext cx="5466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Mesure</a:t>
            </a:r>
            <a:r>
              <a:rPr lang="fr-FR" b="1" dirty="0">
                <a:cs typeface="Calibri" panose="020F0502020204030204"/>
              </a:rPr>
              <a:t> </a:t>
            </a:r>
            <a:r>
              <a:rPr lang="fr-FR" b="1" dirty="0" smtClean="0">
                <a:cs typeface="Calibri" panose="020F0502020204030204"/>
              </a:rPr>
              <a:t>Réseau double polar H &amp; V </a:t>
            </a:r>
            <a:r>
              <a:rPr lang="fr-FR" b="1" dirty="0" smtClean="0">
                <a:cs typeface="Calibri" panose="020F0502020204030204"/>
              </a:rPr>
              <a:t>réflecteur</a:t>
            </a:r>
          </a:p>
          <a:p>
            <a:r>
              <a:rPr lang="fr-FR" b="1" dirty="0" smtClean="0">
                <a:cs typeface="Calibri" panose="020F0502020204030204"/>
              </a:rPr>
              <a:t>2</a:t>
            </a:r>
            <a:r>
              <a:rPr lang="fr-FR" b="1" baseline="30000" dirty="0" smtClean="0">
                <a:cs typeface="Calibri" panose="020F0502020204030204"/>
              </a:rPr>
              <a:t>ème</a:t>
            </a:r>
            <a:r>
              <a:rPr lang="fr-FR" b="1" dirty="0" smtClean="0">
                <a:cs typeface="Calibri" panose="020F0502020204030204"/>
              </a:rPr>
              <a:t> mesure sur antennes H2 &amp; V2</a:t>
            </a:r>
          </a:p>
          <a:p>
            <a:r>
              <a:rPr lang="fr-FR" dirty="0" smtClean="0">
                <a:cs typeface="Calibri" panose="020F0502020204030204"/>
              </a:rPr>
              <a:t>Probl</a:t>
            </a:r>
            <a:r>
              <a:rPr lang="fr-FR" dirty="0" smtClean="0">
                <a:cs typeface="Calibri" panose="020F0502020204030204"/>
              </a:rPr>
              <a:t>ème de chute de gain à 1,5 GHz et 5 GHz pour les antennes H2 &amp; V2</a:t>
            </a:r>
            <a:endParaRPr lang="fr-FR" dirty="0" smtClean="0">
              <a:cs typeface="Calibri" panose="020F0502020204030204"/>
            </a:endParaRPr>
          </a:p>
        </p:txBody>
      </p:sp>
      <p:pic>
        <p:nvPicPr>
          <p:cNvPr id="17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960" y="3458786"/>
            <a:ext cx="4537344" cy="3399214"/>
          </a:xfrm>
          <a:prstGeom prst="rect">
            <a:avLst/>
          </a:prstGeom>
        </p:spPr>
      </p:pic>
      <p:pic>
        <p:nvPicPr>
          <p:cNvPr id="22" name="Image 2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142" y="3420856"/>
            <a:ext cx="4582858" cy="34371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4776685" y="3089454"/>
            <a:ext cx="2056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Avant :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9666351" y="3084274"/>
            <a:ext cx="2056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Après :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8944" y="3600450"/>
            <a:ext cx="2733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Solution : Rajout absorbants sur les côtés.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018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 err="1" smtClean="0">
                <a:cs typeface="Calibri Light"/>
              </a:rPr>
              <a:t>Array</a:t>
            </a:r>
            <a:r>
              <a:rPr lang="fr-FR" sz="4000" dirty="0" smtClean="0">
                <a:cs typeface="Calibri Light"/>
              </a:rPr>
              <a:t> Vivaldi couplage dual polar | Mesure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4" y="2086776"/>
            <a:ext cx="54660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Mesure</a:t>
            </a:r>
            <a:r>
              <a:rPr lang="fr-FR" b="1" dirty="0">
                <a:cs typeface="Calibri" panose="020F0502020204030204"/>
              </a:rPr>
              <a:t> </a:t>
            </a:r>
            <a:r>
              <a:rPr lang="fr-FR" b="1" dirty="0" smtClean="0">
                <a:cs typeface="Calibri" panose="020F0502020204030204"/>
              </a:rPr>
              <a:t>Réseau double polar H &amp; V </a:t>
            </a:r>
            <a:r>
              <a:rPr lang="fr-FR" b="1" dirty="0" smtClean="0">
                <a:cs typeface="Calibri" panose="020F0502020204030204"/>
              </a:rPr>
              <a:t>réflecteur</a:t>
            </a:r>
          </a:p>
          <a:p>
            <a:r>
              <a:rPr lang="fr-FR" b="1" dirty="0" smtClean="0">
                <a:cs typeface="Calibri" panose="020F0502020204030204"/>
              </a:rPr>
              <a:t>2</a:t>
            </a:r>
            <a:r>
              <a:rPr lang="fr-FR" b="1" baseline="30000" dirty="0" smtClean="0">
                <a:cs typeface="Calibri" panose="020F0502020204030204"/>
              </a:rPr>
              <a:t>ème</a:t>
            </a:r>
            <a:r>
              <a:rPr lang="fr-FR" b="1" dirty="0" smtClean="0">
                <a:cs typeface="Calibri" panose="020F0502020204030204"/>
              </a:rPr>
              <a:t> mesure sur antennes H2 &amp; V2</a:t>
            </a:r>
          </a:p>
          <a:p>
            <a:endParaRPr lang="fr-FR" b="1" dirty="0">
              <a:cs typeface="Calibri" panose="020F0502020204030204"/>
            </a:endParaRPr>
          </a:p>
          <a:p>
            <a:r>
              <a:rPr lang="fr-FR" dirty="0" smtClean="0">
                <a:cs typeface="Calibri" panose="020F0502020204030204"/>
              </a:rPr>
              <a:t>Gain sur toute la bande : problème post traitement mesure entre les 2 bandes à 6 GHz</a:t>
            </a:r>
            <a:endParaRPr lang="fr-FR" dirty="0" smtClean="0">
              <a:cs typeface="Calibri" panose="020F0502020204030204"/>
            </a:endParaRPr>
          </a:p>
        </p:txBody>
      </p:sp>
      <p:pic>
        <p:nvPicPr>
          <p:cNvPr id="17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3610" y="2104446"/>
            <a:ext cx="6168998" cy="462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0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 err="1" smtClean="0">
                <a:cs typeface="Calibri Light"/>
              </a:rPr>
              <a:t>Array</a:t>
            </a:r>
            <a:r>
              <a:rPr lang="fr-FR" sz="4000" dirty="0" smtClean="0">
                <a:cs typeface="Calibri Light"/>
              </a:rPr>
              <a:t> Vivaldi couplage dual polar | Mesure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4" y="2086776"/>
            <a:ext cx="6499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Mesure</a:t>
            </a:r>
            <a:r>
              <a:rPr lang="fr-FR" b="1" dirty="0">
                <a:cs typeface="Calibri" panose="020F0502020204030204"/>
              </a:rPr>
              <a:t> </a:t>
            </a:r>
            <a:r>
              <a:rPr lang="fr-FR" b="1" dirty="0" smtClean="0">
                <a:cs typeface="Calibri" panose="020F0502020204030204"/>
              </a:rPr>
              <a:t>Réseau double polar H &amp; V réflecteur</a:t>
            </a:r>
          </a:p>
        </p:txBody>
      </p:sp>
      <p:pic>
        <p:nvPicPr>
          <p:cNvPr id="17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48944" y="2733107"/>
            <a:ext cx="758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Farfield</a:t>
            </a:r>
            <a:r>
              <a:rPr lang="fr-FR" b="1" dirty="0" smtClean="0"/>
              <a:t> azimut : </a:t>
            </a:r>
            <a:r>
              <a:rPr lang="fr-FR" dirty="0" smtClean="0"/>
              <a:t>polar H (</a:t>
            </a:r>
            <a:r>
              <a:rPr lang="fr-FR" dirty="0" err="1" smtClean="0"/>
              <a:t>ant</a:t>
            </a:r>
            <a:r>
              <a:rPr lang="fr-FR" dirty="0" smtClean="0"/>
              <a:t> 1 3 5)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1376776" y="3194459"/>
            <a:ext cx="112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 GHz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5462307" y="3178547"/>
            <a:ext cx="112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 GHz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9619570" y="3153488"/>
            <a:ext cx="112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6 GHz</a:t>
            </a:r>
            <a:endParaRPr lang="fr-FR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5"/>
          <a:srcRect l="17424" r="11218" b="3929"/>
          <a:stretch/>
        </p:blipFill>
        <p:spPr>
          <a:xfrm>
            <a:off x="265072" y="3522820"/>
            <a:ext cx="3266459" cy="3294595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6"/>
          <a:srcRect l="17187" r="11941" b="4426"/>
          <a:stretch/>
        </p:blipFill>
        <p:spPr>
          <a:xfrm>
            <a:off x="4222407" y="3594654"/>
            <a:ext cx="3245193" cy="3278535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7"/>
          <a:srcRect l="17320" r="13021" b="5248"/>
          <a:stretch/>
        </p:blipFill>
        <p:spPr>
          <a:xfrm>
            <a:off x="8370730" y="3467139"/>
            <a:ext cx="3327520" cy="3390861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2" t="23198" r="22595" b="45625"/>
          <a:stretch/>
        </p:blipFill>
        <p:spPr>
          <a:xfrm rot="16200000">
            <a:off x="10010225" y="1080199"/>
            <a:ext cx="2178022" cy="93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7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 smtClean="0">
                <a:cs typeface="Calibri Light"/>
              </a:rPr>
              <a:t>Vivaldi couplage dual polar Mesure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4" y="2086776"/>
            <a:ext cx="6499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Vivaldi couplage : double polar </a:t>
            </a:r>
            <a:r>
              <a:rPr lang="fr-FR" b="1" dirty="0" err="1" smtClean="0">
                <a:cs typeface="Calibri" panose="020F0502020204030204"/>
              </a:rPr>
              <a:t>optim</a:t>
            </a:r>
            <a:endParaRPr lang="fr-FR" b="1" dirty="0" smtClean="0">
              <a:cs typeface="Calibri" panose="020F0502020204030204"/>
            </a:endParaRPr>
          </a:p>
          <a:p>
            <a:r>
              <a:rPr lang="fr-FR" b="1" dirty="0" smtClean="0">
                <a:cs typeface="Calibri" panose="020F0502020204030204"/>
              </a:rPr>
              <a:t>Réalisation avec soudure</a:t>
            </a:r>
          </a:p>
        </p:txBody>
      </p:sp>
      <p:pic>
        <p:nvPicPr>
          <p:cNvPr id="17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" t="9195" r="3614" b="5977"/>
          <a:stretch/>
        </p:blipFill>
        <p:spPr>
          <a:xfrm>
            <a:off x="8560675" y="2474680"/>
            <a:ext cx="3380319" cy="436132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2" t="4138" r="6373" b="6207"/>
          <a:stretch/>
        </p:blipFill>
        <p:spPr>
          <a:xfrm>
            <a:off x="4460740" y="2207533"/>
            <a:ext cx="3453549" cy="462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0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 err="1" smtClean="0">
                <a:cs typeface="Calibri Light"/>
              </a:rPr>
              <a:t>Array</a:t>
            </a:r>
            <a:r>
              <a:rPr lang="fr-FR" sz="4000" dirty="0" smtClean="0">
                <a:cs typeface="Calibri Light"/>
              </a:rPr>
              <a:t> Vivaldi couplage dual polar | Mesure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4" y="2086776"/>
            <a:ext cx="6499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Mesure</a:t>
            </a:r>
            <a:r>
              <a:rPr lang="fr-FR" b="1" dirty="0">
                <a:cs typeface="Calibri" panose="020F0502020204030204"/>
              </a:rPr>
              <a:t> </a:t>
            </a:r>
            <a:r>
              <a:rPr lang="fr-FR" b="1" dirty="0" smtClean="0">
                <a:cs typeface="Calibri" panose="020F0502020204030204"/>
              </a:rPr>
              <a:t>Réseau double polar H &amp; V réflecteur</a:t>
            </a:r>
          </a:p>
        </p:txBody>
      </p:sp>
      <p:pic>
        <p:nvPicPr>
          <p:cNvPr id="17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48944" y="2733107"/>
            <a:ext cx="758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Farfield</a:t>
            </a:r>
            <a:r>
              <a:rPr lang="fr-FR" b="1" dirty="0" smtClean="0"/>
              <a:t> azimut : </a:t>
            </a:r>
            <a:r>
              <a:rPr lang="fr-FR" dirty="0" smtClean="0"/>
              <a:t>polar V (</a:t>
            </a:r>
            <a:r>
              <a:rPr lang="fr-FR" dirty="0" err="1" smtClean="0"/>
              <a:t>ant</a:t>
            </a:r>
            <a:r>
              <a:rPr lang="fr-FR" dirty="0" smtClean="0"/>
              <a:t> 2 </a:t>
            </a:r>
            <a:r>
              <a:rPr lang="fr-FR" dirty="0"/>
              <a:t>4</a:t>
            </a:r>
            <a:r>
              <a:rPr lang="fr-FR" dirty="0" smtClean="0"/>
              <a:t> </a:t>
            </a:r>
            <a:r>
              <a:rPr lang="fr-FR" dirty="0"/>
              <a:t>6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1376776" y="3194459"/>
            <a:ext cx="112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 GHz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5462307" y="3178547"/>
            <a:ext cx="112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 GHz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9619570" y="3153488"/>
            <a:ext cx="112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6 GHz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/>
          <a:srcRect l="17854" r="12245" b="4677"/>
          <a:stretch/>
        </p:blipFill>
        <p:spPr>
          <a:xfrm>
            <a:off x="289130" y="3522820"/>
            <a:ext cx="3296168" cy="336744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/>
          <a:srcRect l="17021" r="12835" b="5527"/>
          <a:stretch/>
        </p:blipFill>
        <p:spPr>
          <a:xfrm>
            <a:off x="4189410" y="3522012"/>
            <a:ext cx="3306243" cy="333598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7"/>
          <a:srcRect l="17402" r="12453" b="5051"/>
          <a:stretch/>
        </p:blipFill>
        <p:spPr>
          <a:xfrm>
            <a:off x="8305800" y="3542892"/>
            <a:ext cx="3269042" cy="3315108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2" t="23198" r="22595" b="45625"/>
          <a:stretch/>
        </p:blipFill>
        <p:spPr>
          <a:xfrm rot="16200000">
            <a:off x="10010225" y="1080199"/>
            <a:ext cx="2178022" cy="93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5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 err="1" smtClean="0">
                <a:cs typeface="Calibri Light"/>
              </a:rPr>
              <a:t>Array</a:t>
            </a:r>
            <a:r>
              <a:rPr lang="fr-FR" sz="4000" dirty="0" smtClean="0">
                <a:cs typeface="Calibri Light"/>
              </a:rPr>
              <a:t> Vivaldi couplage dual polar | Mesure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4" y="2086776"/>
            <a:ext cx="6499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Mesure</a:t>
            </a:r>
            <a:r>
              <a:rPr lang="fr-FR" b="1" dirty="0">
                <a:cs typeface="Calibri" panose="020F0502020204030204"/>
              </a:rPr>
              <a:t> </a:t>
            </a:r>
            <a:r>
              <a:rPr lang="fr-FR" b="1" dirty="0" smtClean="0">
                <a:cs typeface="Calibri" panose="020F0502020204030204"/>
              </a:rPr>
              <a:t>Réseau double polar H &amp; V réflecteur</a:t>
            </a:r>
          </a:p>
        </p:txBody>
      </p:sp>
      <p:pic>
        <p:nvPicPr>
          <p:cNvPr id="17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48944" y="2733107"/>
            <a:ext cx="758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Farfield</a:t>
            </a:r>
            <a:r>
              <a:rPr lang="fr-FR" b="1" dirty="0" smtClean="0"/>
              <a:t> azimut : </a:t>
            </a:r>
            <a:r>
              <a:rPr lang="fr-FR" dirty="0" smtClean="0"/>
              <a:t>toutes les antennes (polar H&amp;V)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1376776" y="3194459"/>
            <a:ext cx="112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 GHz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5462307" y="3178547"/>
            <a:ext cx="112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 GHz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9619570" y="3153488"/>
            <a:ext cx="112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6 GHz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l="16696" r="8305" b="4403"/>
          <a:stretch/>
        </p:blipFill>
        <p:spPr>
          <a:xfrm>
            <a:off x="212365" y="3548448"/>
            <a:ext cx="3449697" cy="329420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/>
          <a:srcRect l="16745" r="11170" b="4642"/>
          <a:stretch/>
        </p:blipFill>
        <p:spPr>
          <a:xfrm>
            <a:off x="4292197" y="3541397"/>
            <a:ext cx="3338313" cy="330831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7"/>
          <a:srcRect l="17655" r="11958" b="4901"/>
          <a:stretch/>
        </p:blipFill>
        <p:spPr>
          <a:xfrm>
            <a:off x="8436375" y="3482375"/>
            <a:ext cx="3319843" cy="3360281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2" t="23198" r="22595" b="45625"/>
          <a:stretch/>
        </p:blipFill>
        <p:spPr>
          <a:xfrm rot="16200000">
            <a:off x="10010225" y="1080199"/>
            <a:ext cx="2178022" cy="93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8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 err="1" smtClean="0">
                <a:cs typeface="Calibri Light"/>
              </a:rPr>
              <a:t>Array</a:t>
            </a:r>
            <a:r>
              <a:rPr lang="fr-FR" sz="4000" dirty="0" smtClean="0">
                <a:cs typeface="Calibri Light"/>
              </a:rPr>
              <a:t> Vivaldi couplage dual polar | Mesure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4" y="2086776"/>
            <a:ext cx="6499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Mesure</a:t>
            </a:r>
            <a:r>
              <a:rPr lang="fr-FR" b="1" dirty="0">
                <a:cs typeface="Calibri" panose="020F0502020204030204"/>
              </a:rPr>
              <a:t> </a:t>
            </a:r>
            <a:r>
              <a:rPr lang="fr-FR" b="1" dirty="0" smtClean="0">
                <a:cs typeface="Calibri" panose="020F0502020204030204"/>
              </a:rPr>
              <a:t>Réseau double polar H &amp; V réflecteur</a:t>
            </a:r>
          </a:p>
        </p:txBody>
      </p:sp>
      <p:pic>
        <p:nvPicPr>
          <p:cNvPr id="17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48944" y="2733107"/>
            <a:ext cx="758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Farfield</a:t>
            </a:r>
            <a:r>
              <a:rPr lang="fr-FR" b="1" dirty="0" smtClean="0"/>
              <a:t> élévation : </a:t>
            </a:r>
            <a:r>
              <a:rPr lang="fr-FR" dirty="0"/>
              <a:t>toutes les antennes (polar H&amp;V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1376776" y="3194459"/>
            <a:ext cx="112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 GHz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5462307" y="3178547"/>
            <a:ext cx="112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 GHz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9619570" y="3153488"/>
            <a:ext cx="112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6 GHz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l="17188" r="11212" b="4310"/>
          <a:stretch/>
        </p:blipFill>
        <p:spPr>
          <a:xfrm>
            <a:off x="275568" y="3563791"/>
            <a:ext cx="3290239" cy="32942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/>
          <a:srcRect l="16748" r="11166" b="4642"/>
          <a:stretch/>
        </p:blipFill>
        <p:spPr>
          <a:xfrm>
            <a:off x="4256532" y="3610035"/>
            <a:ext cx="3256788" cy="322751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7"/>
          <a:srcRect l="16939" r="11945" b="4303"/>
          <a:stretch/>
        </p:blipFill>
        <p:spPr>
          <a:xfrm>
            <a:off x="8351520" y="3528114"/>
            <a:ext cx="3282778" cy="3309438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2" t="23198" r="22595" b="45625"/>
          <a:stretch/>
        </p:blipFill>
        <p:spPr>
          <a:xfrm rot="16200000">
            <a:off x="10010225" y="1080199"/>
            <a:ext cx="2178022" cy="93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Freeform: Shape 20">
            <a:extLst>
              <a:ext uri="{FF2B5EF4-FFF2-40B4-BE49-F238E27FC236}">
                <a16:creationId xmlns="" xmlns:a16="http://schemas.microsoft.com/office/drawing/2014/main" id="{A3F395A2-2B64-4749-BD93-2F159C7E1F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="" xmlns:a16="http://schemas.microsoft.com/office/drawing/2014/main" id="{5CF0135B-EAB8-4CA0-896C-2D897ECD28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8D67F5AB-004F-49F8-98F6-0F2341AA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97"/>
            <a:ext cx="10515600" cy="1273233"/>
          </a:xfrm>
        </p:spPr>
        <p:txBody>
          <a:bodyPr>
            <a:normAutofit/>
          </a:bodyPr>
          <a:lstStyle/>
          <a:p>
            <a:r>
              <a:rPr lang="fr-FR" sz="4000" dirty="0">
                <a:cs typeface="Calibri Light"/>
              </a:rPr>
              <a:t>Sommaire</a:t>
            </a:r>
            <a:endParaRPr lang="fr-FR" sz="4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97D4C312-C95E-43D8-84AA-72A222858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8930"/>
            <a:ext cx="10515600" cy="46090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AutoNum type="romanUcPeriod"/>
            </a:pPr>
            <a:r>
              <a:rPr lang="fr-FR" sz="2200" dirty="0" smtClean="0">
                <a:cs typeface="Calibri" panose="020F0502020204030204"/>
              </a:rPr>
              <a:t>Antenne Vivaldi couplage</a:t>
            </a:r>
          </a:p>
          <a:p>
            <a:pPr marL="914400" lvl="1" indent="-457200">
              <a:buAutoNum type="romanUcPeriod"/>
            </a:pP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Mesure dual polar</a:t>
            </a:r>
          </a:p>
          <a:p>
            <a:pPr marL="914400" lvl="1" indent="-457200">
              <a:buAutoNum type="romanUcPeriod"/>
            </a:pP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Interférométrie analytique 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(</a:t>
            </a: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données </a:t>
            </a:r>
            <a:r>
              <a:rPr lang="fr-FR" sz="1800" dirty="0" err="1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simu</a:t>
            </a: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)</a:t>
            </a:r>
          </a:p>
          <a:p>
            <a:pPr marL="914400" lvl="1" indent="-457200">
              <a:buAutoNum type="romanUcPeriod"/>
            </a:pP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Réseau dual polar réflecteur (</a:t>
            </a:r>
            <a:r>
              <a:rPr lang="fr-FR" sz="1800" dirty="0" err="1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simu</a:t>
            </a: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)</a:t>
            </a:r>
            <a:endParaRPr lang="fr-FR" sz="1400" dirty="0" smtClean="0">
              <a:solidFill>
                <a:schemeClr val="bg1">
                  <a:lumMod val="65000"/>
                </a:schemeClr>
              </a:solidFill>
              <a:cs typeface="Calibri" panose="020F0502020204030204"/>
            </a:endParaRPr>
          </a:p>
          <a:p>
            <a:pPr marL="914400" lvl="1" indent="-457200">
              <a:buFont typeface="Arial" panose="020B0604020202020204" pitchFamily="34" charset="0"/>
              <a:buAutoNum type="romanUcPeriod"/>
            </a:pPr>
            <a:r>
              <a:rPr lang="fr-FR" sz="1800" dirty="0" smtClean="0">
                <a:cs typeface="Calibri" panose="020F0502020204030204"/>
              </a:rPr>
              <a:t>Mesure antenne dual polar</a:t>
            </a:r>
          </a:p>
          <a:p>
            <a:pPr marL="1371600" lvl="2" indent="-457200">
              <a:buFont typeface="Arial" panose="020B0604020202020204" pitchFamily="34" charset="0"/>
              <a:buAutoNum type="romanUcPeriod"/>
            </a:pPr>
            <a:r>
              <a:rPr lang="fr-FR" sz="14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Seule</a:t>
            </a:r>
          </a:p>
          <a:p>
            <a:pPr marL="1371600" lvl="2" indent="-457200">
              <a:buFont typeface="Arial" panose="020B0604020202020204" pitchFamily="34" charset="0"/>
              <a:buAutoNum type="romanUcPeriod"/>
            </a:pPr>
            <a:r>
              <a:rPr lang="fr-FR" sz="14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Avec réflecteur</a:t>
            </a:r>
          </a:p>
          <a:p>
            <a:pPr marL="1371600" lvl="2" indent="-457200">
              <a:buFont typeface="Arial" panose="020B0604020202020204" pitchFamily="34" charset="0"/>
              <a:buAutoNum type="romanUcPeriod"/>
            </a:pPr>
            <a:r>
              <a:rPr lang="fr-FR" sz="1400" dirty="0" smtClean="0">
                <a:cs typeface="Calibri" panose="020F0502020204030204"/>
              </a:rPr>
              <a:t>Goniométrie</a:t>
            </a:r>
          </a:p>
          <a:p>
            <a:pPr marL="914400" lvl="1" indent="-457200">
              <a:buFont typeface="Arial" panose="020B0604020202020204" pitchFamily="34" charset="0"/>
              <a:buAutoNum type="romanUcPeriod"/>
            </a:pPr>
            <a:r>
              <a:rPr lang="fr-FR" sz="1800" dirty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Mesure </a:t>
            </a:r>
            <a:r>
              <a:rPr lang="fr-FR" sz="1800" dirty="0" err="1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intercorrélation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 entre </a:t>
            </a: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voies</a:t>
            </a:r>
            <a:endParaRPr lang="fr-FR" sz="1800" dirty="0">
              <a:cs typeface="Calibri" panose="020F0502020204030204"/>
            </a:endParaRPr>
          </a:p>
          <a:p>
            <a:pPr marL="457200" indent="-457200">
              <a:buAutoNum type="romanUcPeriod"/>
            </a:pP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Conclusion et perspectives</a:t>
            </a:r>
            <a:endParaRPr lang="fr-FR" sz="2200" dirty="0">
              <a:solidFill>
                <a:schemeClr val="bg1">
                  <a:lumMod val="65000"/>
                </a:schemeClr>
              </a:solidFill>
              <a:cs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92C3387C-D24F-4737-8A37-1DC5CFF09C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2452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Image 6">
            <a:extLst>
              <a:ext uri="{FF2B5EF4-FFF2-40B4-BE49-F238E27FC236}">
                <a16:creationId xmlns="" xmlns:a16="http://schemas.microsoft.com/office/drawing/2014/main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pic>
        <p:nvPicPr>
          <p:cNvPr id="9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23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 smtClean="0">
                <a:cs typeface="Calibri Light"/>
              </a:rPr>
              <a:t>Vivaldi couplage </a:t>
            </a:r>
            <a:r>
              <a:rPr lang="fr-FR" sz="4000" dirty="0" err="1" smtClean="0">
                <a:cs typeface="Calibri Light"/>
              </a:rPr>
              <a:t>array</a:t>
            </a:r>
            <a:r>
              <a:rPr lang="fr-FR" sz="4000" dirty="0" smtClean="0">
                <a:cs typeface="Calibri Light"/>
              </a:rPr>
              <a:t> H&amp;V |Mesure </a:t>
            </a:r>
            <a:r>
              <a:rPr lang="fr-FR" sz="4000" dirty="0" err="1" smtClean="0">
                <a:cs typeface="Calibri Light"/>
              </a:rPr>
              <a:t>Gonio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4" y="2086776"/>
            <a:ext cx="6499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Réseau Vivaldi couplage H&amp;V : </a:t>
            </a:r>
          </a:p>
          <a:p>
            <a:r>
              <a:rPr lang="fr-FR" b="1" dirty="0" smtClean="0">
                <a:cs typeface="Calibri" panose="020F0502020204030204"/>
              </a:rPr>
              <a:t>Goniométrie</a:t>
            </a:r>
            <a:r>
              <a:rPr lang="fr-FR" dirty="0" smtClean="0">
                <a:cs typeface="Calibri" panose="020F0502020204030204"/>
              </a:rPr>
              <a:t> </a:t>
            </a:r>
            <a:r>
              <a:rPr lang="fr-FR" dirty="0">
                <a:cs typeface="Calibri" panose="020F0502020204030204"/>
              </a:rPr>
              <a:t>via résultats </a:t>
            </a:r>
            <a:r>
              <a:rPr lang="fr-FR" dirty="0" smtClean="0">
                <a:cs typeface="Calibri" panose="020F0502020204030204"/>
              </a:rPr>
              <a:t>mesure</a:t>
            </a:r>
            <a:endParaRPr lang="fr-FR" dirty="0">
              <a:cs typeface="Calibri" panose="020F0502020204030204"/>
            </a:endParaRPr>
          </a:p>
        </p:txBody>
      </p:sp>
      <p:pic>
        <p:nvPicPr>
          <p:cNvPr id="17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0" y="3356843"/>
            <a:ext cx="46884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Distance entre antennes (couplage &lt;-15dB) :</a:t>
            </a:r>
          </a:p>
          <a:p>
            <a:r>
              <a:rPr lang="fr-FR" dirty="0" smtClean="0"/>
              <a:t>D2 (short) </a:t>
            </a:r>
            <a:r>
              <a:rPr lang="fr-FR" dirty="0"/>
              <a:t>=</a:t>
            </a:r>
            <a:r>
              <a:rPr lang="fr-FR" dirty="0" smtClean="0"/>
              <a:t> </a:t>
            </a:r>
            <a:r>
              <a:rPr lang="fr-FR" b="1" dirty="0" smtClean="0"/>
              <a:t>108mm</a:t>
            </a:r>
          </a:p>
          <a:p>
            <a:r>
              <a:rPr lang="fr-FR" dirty="0" smtClean="0"/>
              <a:t>D1 (long) = 1,25*d2 = </a:t>
            </a:r>
            <a:r>
              <a:rPr lang="fr-FR" b="1" dirty="0" smtClean="0"/>
              <a:t>135mm</a:t>
            </a:r>
            <a:endParaRPr lang="fr-FR" b="1" dirty="0"/>
          </a:p>
          <a:p>
            <a:endParaRPr lang="fr-FR" dirty="0" smtClean="0"/>
          </a:p>
          <a:p>
            <a:r>
              <a:rPr lang="fr-FR" dirty="0" smtClean="0"/>
              <a:t>Longueur totale panneau : </a:t>
            </a:r>
            <a:r>
              <a:rPr lang="fr-FR" b="1" dirty="0" smtClean="0"/>
              <a:t>329,4mm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7" t="8438" r="11106" b="26102"/>
          <a:stretch/>
        </p:blipFill>
        <p:spPr>
          <a:xfrm>
            <a:off x="5711318" y="2191216"/>
            <a:ext cx="5752210" cy="379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7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>
                <a:cs typeface="Calibri Light"/>
              </a:rPr>
              <a:t>Vivaldi couplage </a:t>
            </a:r>
            <a:r>
              <a:rPr lang="fr-FR" sz="4000" dirty="0" err="1">
                <a:cs typeface="Calibri Light"/>
              </a:rPr>
              <a:t>array</a:t>
            </a:r>
            <a:r>
              <a:rPr lang="fr-FR" sz="4000" dirty="0">
                <a:cs typeface="Calibri Light"/>
              </a:rPr>
              <a:t> H&amp;V |Mesure </a:t>
            </a:r>
            <a:r>
              <a:rPr lang="fr-FR" sz="4000" dirty="0" err="1">
                <a:cs typeface="Calibri Light"/>
              </a:rPr>
              <a:t>Gonio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4" y="2086776"/>
            <a:ext cx="6923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Vivaldi couplage : Réseau polar H</a:t>
            </a:r>
          </a:p>
          <a:p>
            <a:r>
              <a:rPr lang="fr-FR" b="1" dirty="0" err="1" smtClean="0">
                <a:cs typeface="Calibri" panose="020F0502020204030204"/>
              </a:rPr>
              <a:t>Gonio</a:t>
            </a:r>
            <a:r>
              <a:rPr lang="fr-FR" dirty="0" smtClean="0">
                <a:cs typeface="Calibri" panose="020F0502020204030204"/>
              </a:rPr>
              <a:t> via résultats mesure (</a:t>
            </a:r>
            <a:r>
              <a:rPr lang="fr-FR" b="1" dirty="0" smtClean="0">
                <a:cs typeface="Calibri" panose="020F0502020204030204"/>
              </a:rPr>
              <a:t>calcul </a:t>
            </a:r>
            <a:r>
              <a:rPr lang="fr-FR" b="1" dirty="0" smtClean="0">
                <a:cs typeface="Calibri" panose="020F0502020204030204"/>
              </a:rPr>
              <a:t>analytique &amp; </a:t>
            </a:r>
            <a:r>
              <a:rPr lang="fr-FR" b="1" dirty="0" err="1" smtClean="0">
                <a:cs typeface="Calibri" panose="020F0502020204030204"/>
              </a:rPr>
              <a:t>interféro</a:t>
            </a:r>
            <a:r>
              <a:rPr lang="fr-FR" b="1" dirty="0" smtClean="0">
                <a:cs typeface="Calibri" panose="020F0502020204030204"/>
              </a:rPr>
              <a:t> corrélative</a:t>
            </a:r>
            <a:r>
              <a:rPr lang="fr-FR" dirty="0" smtClean="0">
                <a:cs typeface="Calibri" panose="020F0502020204030204"/>
              </a:rPr>
              <a:t>)</a:t>
            </a:r>
            <a:endParaRPr lang="fr-FR" dirty="0" smtClean="0">
              <a:cs typeface="Calibri" panose="020F0502020204030204"/>
            </a:endParaRPr>
          </a:p>
        </p:txBody>
      </p:sp>
      <p:pic>
        <p:nvPicPr>
          <p:cNvPr id="17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7077146" y="2803207"/>
            <a:ext cx="4267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Points ambigus à partir de </a:t>
            </a:r>
            <a:r>
              <a:rPr lang="fr-FR" dirty="0" smtClean="0"/>
              <a:t>5 GHz (polar V)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1115568" y="2792034"/>
            <a:ext cx="3566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RMS Moyen : hausse </a:t>
            </a:r>
            <a:r>
              <a:rPr lang="fr-FR" dirty="0" err="1" smtClean="0"/>
              <a:t>intercorr</a:t>
            </a:r>
            <a:r>
              <a:rPr lang="fr-FR" dirty="0" smtClean="0"/>
              <a:t> à partir de 5 GHz (polar V)</a:t>
            </a:r>
            <a:endParaRPr lang="fr-FR" dirty="0"/>
          </a:p>
        </p:txBody>
      </p:sp>
      <p:pic>
        <p:nvPicPr>
          <p:cNvPr id="18" name="Image 1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257" y="3298759"/>
            <a:ext cx="4689349" cy="3517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00" y="3438365"/>
            <a:ext cx="4559514" cy="3419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888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>
                <a:cs typeface="Calibri Light"/>
              </a:rPr>
              <a:t>Vivaldi couplage </a:t>
            </a:r>
            <a:r>
              <a:rPr lang="fr-FR" sz="4000" dirty="0" err="1">
                <a:cs typeface="Calibri Light"/>
              </a:rPr>
              <a:t>array</a:t>
            </a:r>
            <a:r>
              <a:rPr lang="fr-FR" sz="4000" dirty="0">
                <a:cs typeface="Calibri Light"/>
              </a:rPr>
              <a:t> H&amp;V |Mesure </a:t>
            </a:r>
            <a:r>
              <a:rPr lang="fr-FR" sz="4000" dirty="0" err="1">
                <a:cs typeface="Calibri Light"/>
              </a:rPr>
              <a:t>Gonio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4" y="2086776"/>
            <a:ext cx="7251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Vivaldi couplage : Réseau polar </a:t>
            </a:r>
            <a:r>
              <a:rPr lang="fr-FR" b="1" dirty="0" smtClean="0">
                <a:cs typeface="Calibri" panose="020F0502020204030204"/>
              </a:rPr>
              <a:t>H | 1</a:t>
            </a:r>
            <a:r>
              <a:rPr lang="fr-FR" b="1" baseline="30000" dirty="0" smtClean="0">
                <a:cs typeface="Calibri" panose="020F0502020204030204"/>
              </a:rPr>
              <a:t>ère</a:t>
            </a:r>
            <a:r>
              <a:rPr lang="fr-FR" b="1" dirty="0" smtClean="0">
                <a:cs typeface="Calibri" panose="020F0502020204030204"/>
              </a:rPr>
              <a:t> mesure</a:t>
            </a:r>
            <a:endParaRPr lang="fr-FR" b="1" dirty="0" smtClean="0">
              <a:cs typeface="Calibri" panose="020F0502020204030204"/>
            </a:endParaRPr>
          </a:p>
          <a:p>
            <a:r>
              <a:rPr lang="fr-FR" b="1" dirty="0" err="1" smtClean="0">
                <a:cs typeface="Calibri" panose="020F0502020204030204"/>
              </a:rPr>
              <a:t>Gonio</a:t>
            </a:r>
            <a:r>
              <a:rPr lang="fr-FR" dirty="0" smtClean="0">
                <a:cs typeface="Calibri" panose="020F0502020204030204"/>
              </a:rPr>
              <a:t> via résultats mesure (</a:t>
            </a:r>
            <a:r>
              <a:rPr lang="fr-FR" b="1" dirty="0" smtClean="0">
                <a:cs typeface="Calibri" panose="020F0502020204030204"/>
              </a:rPr>
              <a:t>calcul analytique</a:t>
            </a:r>
            <a:r>
              <a:rPr lang="fr-FR" dirty="0" smtClean="0">
                <a:cs typeface="Calibri" panose="020F0502020204030204"/>
              </a:rPr>
              <a:t>) : délais de phase (</a:t>
            </a:r>
            <a:r>
              <a:rPr lang="fr-FR" b="1" dirty="0" smtClean="0">
                <a:cs typeface="Calibri" panose="020F0502020204030204"/>
              </a:rPr>
              <a:t>polar H</a:t>
            </a:r>
            <a:r>
              <a:rPr lang="fr-FR" dirty="0" smtClean="0">
                <a:cs typeface="Calibri" panose="020F0502020204030204"/>
              </a:rPr>
              <a:t>)</a:t>
            </a:r>
            <a:endParaRPr lang="fr-FR" dirty="0">
              <a:cs typeface="Calibri" panose="020F0502020204030204"/>
            </a:endParaRPr>
          </a:p>
          <a:p>
            <a:r>
              <a:rPr lang="fr-FR" dirty="0" smtClean="0">
                <a:cs typeface="Calibri" panose="020F0502020204030204"/>
              </a:rPr>
              <a:t>Délais de phase OK jusqu’à 4 GHz, puis offset très important !</a:t>
            </a:r>
          </a:p>
          <a:p>
            <a:r>
              <a:rPr lang="fr-FR" dirty="0" smtClean="0">
                <a:cs typeface="Calibri" panose="020F0502020204030204"/>
              </a:rPr>
              <a:t>En moyenne : Offset (X ; Y) à 6 GHz = (35° ; 7°)</a:t>
            </a:r>
          </a:p>
        </p:txBody>
      </p:sp>
      <p:pic>
        <p:nvPicPr>
          <p:cNvPr id="17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98219"/>
            <a:ext cx="4041306" cy="30276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9083" y="3564658"/>
            <a:ext cx="4306291" cy="322611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4237" y="3557532"/>
            <a:ext cx="4315802" cy="323324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402080" y="3274068"/>
            <a:ext cx="12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 GHz :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5539952" y="3241490"/>
            <a:ext cx="12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</a:t>
            </a:r>
            <a:r>
              <a:rPr lang="fr-FR" dirty="0" smtClean="0"/>
              <a:t> GHz :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9635106" y="3207722"/>
            <a:ext cx="12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</a:t>
            </a:r>
            <a:r>
              <a:rPr lang="fr-FR" dirty="0" smtClean="0"/>
              <a:t> GHz :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8458200" y="2086776"/>
            <a:ext cx="2987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cs typeface="Calibri" panose="020F0502020204030204"/>
              </a:rPr>
              <a:t>Offset Y =&gt; </a:t>
            </a:r>
            <a:r>
              <a:rPr lang="fr-FR" dirty="0" err="1">
                <a:cs typeface="Calibri" panose="020F0502020204030204"/>
              </a:rPr>
              <a:t>Ant</a:t>
            </a:r>
            <a:r>
              <a:rPr lang="fr-FR" dirty="0">
                <a:cs typeface="Calibri" panose="020F0502020204030204"/>
              </a:rPr>
              <a:t> 1-3 ; </a:t>
            </a:r>
            <a:endParaRPr lang="fr-FR" dirty="0" smtClean="0">
              <a:cs typeface="Calibri" panose="020F0502020204030204"/>
            </a:endParaRPr>
          </a:p>
          <a:p>
            <a:r>
              <a:rPr lang="fr-FR" dirty="0" smtClean="0">
                <a:cs typeface="Calibri" panose="020F0502020204030204"/>
              </a:rPr>
              <a:t>Offset </a:t>
            </a:r>
            <a:r>
              <a:rPr lang="fr-FR" dirty="0">
                <a:cs typeface="Calibri" panose="020F0502020204030204"/>
              </a:rPr>
              <a:t>X =&gt; </a:t>
            </a:r>
            <a:r>
              <a:rPr lang="fr-FR" dirty="0" err="1">
                <a:cs typeface="Calibri" panose="020F0502020204030204"/>
              </a:rPr>
              <a:t>Ant</a:t>
            </a:r>
            <a:r>
              <a:rPr lang="fr-FR" dirty="0">
                <a:cs typeface="Calibri" panose="020F0502020204030204"/>
              </a:rPr>
              <a:t> 1-2 ; </a:t>
            </a:r>
            <a:endParaRPr lang="fr-FR" dirty="0" smtClean="0">
              <a:cs typeface="Calibri" panose="020F0502020204030204"/>
            </a:endParaRPr>
          </a:p>
          <a:p>
            <a:r>
              <a:rPr lang="fr-FR" b="1" dirty="0" err="1" smtClean="0">
                <a:cs typeface="Calibri" panose="020F0502020204030204"/>
              </a:rPr>
              <a:t>pb</a:t>
            </a:r>
            <a:r>
              <a:rPr lang="fr-FR" b="1" dirty="0" smtClean="0">
                <a:cs typeface="Calibri" panose="020F0502020204030204"/>
              </a:rPr>
              <a:t> </a:t>
            </a:r>
            <a:r>
              <a:rPr lang="fr-FR" b="1" dirty="0">
                <a:cs typeface="Calibri" panose="020F0502020204030204"/>
              </a:rPr>
              <a:t>sur antenne </a:t>
            </a:r>
            <a:r>
              <a:rPr lang="fr-FR" b="1" dirty="0" smtClean="0">
                <a:cs typeface="Calibri" panose="020F0502020204030204"/>
              </a:rPr>
              <a:t>2 ?</a:t>
            </a:r>
            <a:endParaRPr lang="fr-FR" b="1" dirty="0">
              <a:cs typeface="Calibri" panose="020F0502020204030204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531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>
                <a:cs typeface="Calibri Light"/>
              </a:rPr>
              <a:t>Vivaldi couplage </a:t>
            </a:r>
            <a:r>
              <a:rPr lang="fr-FR" sz="4000" dirty="0" err="1">
                <a:cs typeface="Calibri Light"/>
              </a:rPr>
              <a:t>array</a:t>
            </a:r>
            <a:r>
              <a:rPr lang="fr-FR" sz="4000" dirty="0">
                <a:cs typeface="Calibri Light"/>
              </a:rPr>
              <a:t> H&amp;V |Mesure </a:t>
            </a:r>
            <a:r>
              <a:rPr lang="fr-FR" sz="4000" dirty="0" err="1">
                <a:cs typeface="Calibri Light"/>
              </a:rPr>
              <a:t>Gonio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4" y="2086776"/>
            <a:ext cx="7251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Vivaldi couplage : Réseau polar </a:t>
            </a:r>
            <a:r>
              <a:rPr lang="fr-FR" b="1" dirty="0" smtClean="0">
                <a:cs typeface="Calibri" panose="020F0502020204030204"/>
              </a:rPr>
              <a:t>H | 2</a:t>
            </a:r>
            <a:r>
              <a:rPr lang="fr-FR" b="1" baseline="30000" dirty="0" smtClean="0">
                <a:cs typeface="Calibri" panose="020F0502020204030204"/>
              </a:rPr>
              <a:t>ème</a:t>
            </a:r>
            <a:r>
              <a:rPr lang="fr-FR" b="1" dirty="0" smtClean="0">
                <a:cs typeface="Calibri" panose="020F0502020204030204"/>
              </a:rPr>
              <a:t> mesure (H2V2)</a:t>
            </a:r>
            <a:endParaRPr lang="fr-FR" b="1" dirty="0" smtClean="0">
              <a:cs typeface="Calibri" panose="020F0502020204030204"/>
            </a:endParaRPr>
          </a:p>
          <a:p>
            <a:r>
              <a:rPr lang="fr-FR" b="1" dirty="0" err="1" smtClean="0">
                <a:cs typeface="Calibri" panose="020F0502020204030204"/>
              </a:rPr>
              <a:t>Gonio</a:t>
            </a:r>
            <a:r>
              <a:rPr lang="fr-FR" dirty="0" smtClean="0">
                <a:cs typeface="Calibri" panose="020F0502020204030204"/>
              </a:rPr>
              <a:t> via résultats mesure </a:t>
            </a:r>
            <a:r>
              <a:rPr lang="fr-FR" dirty="0" smtClean="0">
                <a:cs typeface="Calibri" panose="020F0502020204030204"/>
              </a:rPr>
              <a:t>(</a:t>
            </a:r>
            <a:r>
              <a:rPr lang="fr-FR" b="1" dirty="0" err="1" smtClean="0">
                <a:cs typeface="Calibri" panose="020F0502020204030204"/>
              </a:rPr>
              <a:t>intercorr</a:t>
            </a:r>
            <a:r>
              <a:rPr lang="fr-FR" dirty="0" smtClean="0">
                <a:cs typeface="Calibri" panose="020F0502020204030204"/>
              </a:rPr>
              <a:t>) </a:t>
            </a:r>
            <a:r>
              <a:rPr lang="fr-FR" dirty="0" smtClean="0">
                <a:cs typeface="Calibri" panose="020F0502020204030204"/>
              </a:rPr>
              <a:t>: délais de phase (</a:t>
            </a:r>
            <a:r>
              <a:rPr lang="fr-FR" b="1" dirty="0" smtClean="0">
                <a:cs typeface="Calibri" panose="020F0502020204030204"/>
              </a:rPr>
              <a:t>polar H</a:t>
            </a:r>
            <a:r>
              <a:rPr lang="fr-FR" dirty="0" smtClean="0">
                <a:cs typeface="Calibri" panose="020F0502020204030204"/>
              </a:rPr>
              <a:t>), </a:t>
            </a:r>
            <a:r>
              <a:rPr lang="fr-FR" b="1" dirty="0" smtClean="0">
                <a:cs typeface="Calibri" panose="020F0502020204030204"/>
              </a:rPr>
              <a:t>comparaison avec </a:t>
            </a:r>
            <a:r>
              <a:rPr lang="fr-FR" b="1" dirty="0" err="1" smtClean="0">
                <a:cs typeface="Calibri" panose="020F0502020204030204"/>
              </a:rPr>
              <a:t>simu</a:t>
            </a:r>
            <a:r>
              <a:rPr lang="fr-FR" b="1" dirty="0" smtClean="0">
                <a:cs typeface="Calibri" panose="020F0502020204030204"/>
              </a:rPr>
              <a:t> réseau</a:t>
            </a:r>
            <a:r>
              <a:rPr lang="fr-FR" dirty="0" smtClean="0">
                <a:cs typeface="Calibri" panose="020F0502020204030204"/>
              </a:rPr>
              <a:t>. </a:t>
            </a:r>
            <a:br>
              <a:rPr lang="fr-FR" dirty="0" smtClean="0">
                <a:cs typeface="Calibri" panose="020F0502020204030204"/>
              </a:rPr>
            </a:br>
            <a:r>
              <a:rPr lang="fr-FR" dirty="0" smtClean="0">
                <a:cs typeface="Calibri" panose="020F0502020204030204"/>
              </a:rPr>
              <a:t>Délais </a:t>
            </a:r>
            <a:r>
              <a:rPr lang="fr-FR" dirty="0" smtClean="0">
                <a:cs typeface="Calibri" panose="020F0502020204030204"/>
              </a:rPr>
              <a:t>de phase OK jusqu’à 4 GHz, puis offset très important </a:t>
            </a:r>
            <a:r>
              <a:rPr lang="fr-FR" dirty="0" smtClean="0">
                <a:cs typeface="Calibri" panose="020F0502020204030204"/>
              </a:rPr>
              <a:t>!</a:t>
            </a:r>
            <a:endParaRPr lang="fr-FR" dirty="0" smtClean="0">
              <a:cs typeface="Calibri" panose="020F0502020204030204"/>
            </a:endParaRPr>
          </a:p>
        </p:txBody>
      </p:sp>
      <p:pic>
        <p:nvPicPr>
          <p:cNvPr id="17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1402080" y="3274068"/>
            <a:ext cx="12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 GHz :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5539952" y="3241490"/>
            <a:ext cx="12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</a:t>
            </a:r>
            <a:r>
              <a:rPr lang="fr-FR" dirty="0" smtClean="0"/>
              <a:t> GHz :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9635106" y="3207722"/>
            <a:ext cx="12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</a:t>
            </a:r>
            <a:r>
              <a:rPr lang="fr-FR" dirty="0" smtClean="0"/>
              <a:t> GHz :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9000540" y="1470300"/>
            <a:ext cx="29870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cs typeface="Calibri" panose="020F0502020204030204"/>
              </a:rPr>
              <a:t>En moyenne : Offset (X ; Y) à 6 GHz = </a:t>
            </a:r>
            <a:r>
              <a:rPr lang="fr-FR" dirty="0" smtClean="0">
                <a:cs typeface="Calibri" panose="020F0502020204030204"/>
              </a:rPr>
              <a:t>(16° </a:t>
            </a:r>
            <a:r>
              <a:rPr lang="fr-FR" dirty="0">
                <a:cs typeface="Calibri" panose="020F0502020204030204"/>
              </a:rPr>
              <a:t>; </a:t>
            </a:r>
            <a:r>
              <a:rPr lang="fr-FR" dirty="0" smtClean="0">
                <a:cs typeface="Calibri" panose="020F0502020204030204"/>
              </a:rPr>
              <a:t>31,5°)</a:t>
            </a:r>
            <a:endParaRPr lang="fr-FR" dirty="0" smtClean="0">
              <a:cs typeface="Calibri" panose="020F0502020204030204"/>
            </a:endParaRPr>
          </a:p>
          <a:p>
            <a:r>
              <a:rPr lang="fr-FR" dirty="0" smtClean="0">
                <a:cs typeface="Calibri" panose="020F0502020204030204"/>
              </a:rPr>
              <a:t>Offset </a:t>
            </a:r>
            <a:r>
              <a:rPr lang="fr-FR" dirty="0">
                <a:cs typeface="Calibri" panose="020F0502020204030204"/>
              </a:rPr>
              <a:t>Y =&gt; </a:t>
            </a:r>
            <a:r>
              <a:rPr lang="fr-FR" dirty="0" err="1">
                <a:cs typeface="Calibri" panose="020F0502020204030204"/>
              </a:rPr>
              <a:t>Ant</a:t>
            </a:r>
            <a:r>
              <a:rPr lang="fr-FR" dirty="0">
                <a:cs typeface="Calibri" panose="020F0502020204030204"/>
              </a:rPr>
              <a:t> 1-3 ; </a:t>
            </a:r>
            <a:endParaRPr lang="fr-FR" dirty="0" smtClean="0">
              <a:cs typeface="Calibri" panose="020F0502020204030204"/>
            </a:endParaRPr>
          </a:p>
          <a:p>
            <a:r>
              <a:rPr lang="fr-FR" dirty="0" smtClean="0">
                <a:cs typeface="Calibri" panose="020F0502020204030204"/>
              </a:rPr>
              <a:t>Offset </a:t>
            </a:r>
            <a:r>
              <a:rPr lang="fr-FR" dirty="0">
                <a:cs typeface="Calibri" panose="020F0502020204030204"/>
              </a:rPr>
              <a:t>X =&gt; </a:t>
            </a:r>
            <a:r>
              <a:rPr lang="fr-FR" dirty="0" err="1">
                <a:cs typeface="Calibri" panose="020F0502020204030204"/>
              </a:rPr>
              <a:t>Ant</a:t>
            </a:r>
            <a:r>
              <a:rPr lang="fr-FR" dirty="0">
                <a:cs typeface="Calibri" panose="020F0502020204030204"/>
              </a:rPr>
              <a:t> 1-2 ; </a:t>
            </a:r>
            <a:endParaRPr lang="fr-FR" dirty="0" smtClean="0">
              <a:cs typeface="Calibri" panose="020F0502020204030204"/>
            </a:endParaRPr>
          </a:p>
          <a:p>
            <a:r>
              <a:rPr lang="fr-FR" b="1" dirty="0" smtClean="0">
                <a:cs typeface="Calibri" panose="020F0502020204030204"/>
              </a:rPr>
              <a:t>Différent % à 1</a:t>
            </a:r>
            <a:r>
              <a:rPr lang="fr-FR" b="1" baseline="30000" dirty="0" smtClean="0">
                <a:cs typeface="Calibri" panose="020F0502020204030204"/>
              </a:rPr>
              <a:t>ère</a:t>
            </a:r>
            <a:r>
              <a:rPr lang="fr-FR" b="1" dirty="0" smtClean="0">
                <a:cs typeface="Calibri" panose="020F0502020204030204"/>
              </a:rPr>
              <a:t> mesure vs théorie</a:t>
            </a:r>
            <a:endParaRPr lang="fr-FR" b="1" dirty="0">
              <a:cs typeface="Calibri" panose="020F0502020204030204"/>
            </a:endParaRPr>
          </a:p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43400"/>
            <a:ext cx="4167188" cy="31242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8552" y="3643400"/>
            <a:ext cx="4287767" cy="32146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5740" y="3733800"/>
            <a:ext cx="4167187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>
                <a:cs typeface="Calibri Light"/>
              </a:rPr>
              <a:t>Vivaldi couplage </a:t>
            </a:r>
            <a:r>
              <a:rPr lang="fr-FR" sz="4000" dirty="0" err="1">
                <a:cs typeface="Calibri Light"/>
              </a:rPr>
              <a:t>array</a:t>
            </a:r>
            <a:r>
              <a:rPr lang="fr-FR" sz="4000" dirty="0">
                <a:cs typeface="Calibri Light"/>
              </a:rPr>
              <a:t> H&amp;V |Mesure </a:t>
            </a:r>
            <a:r>
              <a:rPr lang="fr-FR" sz="4000" dirty="0" err="1">
                <a:cs typeface="Calibri Light"/>
              </a:rPr>
              <a:t>Gonio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4" y="2086776"/>
            <a:ext cx="7251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Vivaldi couplage : Réseau polar </a:t>
            </a:r>
            <a:r>
              <a:rPr lang="fr-FR" b="1" dirty="0">
                <a:cs typeface="Calibri" panose="020F0502020204030204"/>
              </a:rPr>
              <a:t>V | 2</a:t>
            </a:r>
            <a:r>
              <a:rPr lang="fr-FR" b="1" baseline="30000" dirty="0">
                <a:cs typeface="Calibri" panose="020F0502020204030204"/>
              </a:rPr>
              <a:t>ème</a:t>
            </a:r>
            <a:r>
              <a:rPr lang="fr-FR" b="1" dirty="0">
                <a:cs typeface="Calibri" panose="020F0502020204030204"/>
              </a:rPr>
              <a:t> mesure (H2V2</a:t>
            </a:r>
            <a:r>
              <a:rPr lang="fr-FR" b="1" dirty="0" smtClean="0">
                <a:cs typeface="Calibri" panose="020F0502020204030204"/>
              </a:rPr>
              <a:t>)</a:t>
            </a:r>
            <a:endParaRPr lang="fr-FR" b="1" dirty="0" smtClean="0">
              <a:cs typeface="Calibri" panose="020F0502020204030204"/>
            </a:endParaRPr>
          </a:p>
          <a:p>
            <a:r>
              <a:rPr lang="fr-FR" b="1" dirty="0" err="1" smtClean="0">
                <a:cs typeface="Calibri" panose="020F0502020204030204"/>
              </a:rPr>
              <a:t>Gonio</a:t>
            </a:r>
            <a:r>
              <a:rPr lang="fr-FR" dirty="0" smtClean="0">
                <a:cs typeface="Calibri" panose="020F0502020204030204"/>
              </a:rPr>
              <a:t> via résultats mesure </a:t>
            </a:r>
            <a:r>
              <a:rPr lang="fr-FR" dirty="0" smtClean="0">
                <a:cs typeface="Calibri" panose="020F0502020204030204"/>
              </a:rPr>
              <a:t>(</a:t>
            </a:r>
            <a:r>
              <a:rPr lang="fr-FR" b="1" dirty="0" err="1" smtClean="0">
                <a:cs typeface="Calibri" panose="020F0502020204030204"/>
              </a:rPr>
              <a:t>intercorr</a:t>
            </a:r>
            <a:r>
              <a:rPr lang="fr-FR" dirty="0" smtClean="0">
                <a:cs typeface="Calibri" panose="020F0502020204030204"/>
              </a:rPr>
              <a:t>) </a:t>
            </a:r>
            <a:r>
              <a:rPr lang="fr-FR" dirty="0" smtClean="0">
                <a:cs typeface="Calibri" panose="020F0502020204030204"/>
              </a:rPr>
              <a:t>: délais de phase (</a:t>
            </a:r>
            <a:r>
              <a:rPr lang="fr-FR" b="1" dirty="0" smtClean="0">
                <a:cs typeface="Calibri" panose="020F0502020204030204"/>
              </a:rPr>
              <a:t>polar </a:t>
            </a:r>
            <a:r>
              <a:rPr lang="fr-FR" b="1" dirty="0" smtClean="0">
                <a:cs typeface="Calibri" panose="020F0502020204030204"/>
              </a:rPr>
              <a:t>V</a:t>
            </a:r>
            <a:r>
              <a:rPr lang="fr-FR" dirty="0" smtClean="0">
                <a:cs typeface="Calibri" panose="020F0502020204030204"/>
              </a:rPr>
              <a:t>), </a:t>
            </a:r>
            <a:r>
              <a:rPr lang="fr-FR" b="1" dirty="0" smtClean="0">
                <a:cs typeface="Calibri" panose="020F0502020204030204"/>
              </a:rPr>
              <a:t>comparaison avec </a:t>
            </a:r>
            <a:r>
              <a:rPr lang="fr-FR" b="1" dirty="0" err="1" smtClean="0">
                <a:cs typeface="Calibri" panose="020F0502020204030204"/>
              </a:rPr>
              <a:t>simu</a:t>
            </a:r>
            <a:r>
              <a:rPr lang="fr-FR" b="1" dirty="0" smtClean="0">
                <a:cs typeface="Calibri" panose="020F0502020204030204"/>
              </a:rPr>
              <a:t> réseau</a:t>
            </a:r>
            <a:r>
              <a:rPr lang="fr-FR" dirty="0" smtClean="0">
                <a:cs typeface="Calibri" panose="020F0502020204030204"/>
              </a:rPr>
              <a:t>. </a:t>
            </a:r>
            <a:br>
              <a:rPr lang="fr-FR" dirty="0" smtClean="0">
                <a:cs typeface="Calibri" panose="020F0502020204030204"/>
              </a:rPr>
            </a:br>
            <a:r>
              <a:rPr lang="fr-FR" dirty="0" smtClean="0">
                <a:cs typeface="Calibri" panose="020F0502020204030204"/>
              </a:rPr>
              <a:t>Délais </a:t>
            </a:r>
            <a:r>
              <a:rPr lang="fr-FR" dirty="0" smtClean="0">
                <a:cs typeface="Calibri" panose="020F0502020204030204"/>
              </a:rPr>
              <a:t>de phase OK jusqu’à 4 GHz, puis offset très important </a:t>
            </a:r>
            <a:r>
              <a:rPr lang="fr-FR" dirty="0" smtClean="0">
                <a:cs typeface="Calibri" panose="020F0502020204030204"/>
              </a:rPr>
              <a:t>!</a:t>
            </a:r>
            <a:endParaRPr lang="fr-FR" dirty="0" smtClean="0">
              <a:cs typeface="Calibri" panose="020F0502020204030204"/>
            </a:endParaRPr>
          </a:p>
        </p:txBody>
      </p:sp>
      <p:pic>
        <p:nvPicPr>
          <p:cNvPr id="17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1402080" y="3274068"/>
            <a:ext cx="12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 GHz :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5678268" y="3274068"/>
            <a:ext cx="12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</a:t>
            </a:r>
            <a:r>
              <a:rPr lang="fr-FR" dirty="0" smtClean="0"/>
              <a:t> GHz :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9635106" y="3207722"/>
            <a:ext cx="120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</a:t>
            </a:r>
            <a:r>
              <a:rPr lang="fr-FR" dirty="0" smtClean="0"/>
              <a:t> GHz :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43400"/>
            <a:ext cx="4263044" cy="319606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9884" y="3675111"/>
            <a:ext cx="4220746" cy="316435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5099" y="3749009"/>
            <a:ext cx="4146901" cy="310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4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>
                <a:cs typeface="Calibri Light"/>
              </a:rPr>
              <a:t>Vivaldi couplage </a:t>
            </a:r>
            <a:r>
              <a:rPr lang="fr-FR" sz="4000" dirty="0" err="1">
                <a:cs typeface="Calibri Light"/>
              </a:rPr>
              <a:t>array</a:t>
            </a:r>
            <a:r>
              <a:rPr lang="fr-FR" sz="4000" dirty="0">
                <a:cs typeface="Calibri Light"/>
              </a:rPr>
              <a:t> H&amp;V |Mesure </a:t>
            </a:r>
            <a:r>
              <a:rPr lang="fr-FR" sz="4000" dirty="0" err="1">
                <a:cs typeface="Calibri Light"/>
              </a:rPr>
              <a:t>Gonio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4" y="2086776"/>
            <a:ext cx="7251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Vivaldi couplage : Réseau polar </a:t>
            </a:r>
            <a:r>
              <a:rPr lang="fr-FR" b="1" dirty="0" smtClean="0">
                <a:cs typeface="Calibri" panose="020F0502020204030204"/>
              </a:rPr>
              <a:t>H&amp;V</a:t>
            </a:r>
            <a:endParaRPr lang="fr-FR" b="1" dirty="0" smtClean="0">
              <a:cs typeface="Calibri" panose="020F0502020204030204"/>
            </a:endParaRPr>
          </a:p>
          <a:p>
            <a:r>
              <a:rPr lang="fr-FR" b="1" dirty="0" err="1" smtClean="0">
                <a:cs typeface="Calibri" panose="020F0502020204030204"/>
              </a:rPr>
              <a:t>Gonio</a:t>
            </a:r>
            <a:r>
              <a:rPr lang="fr-FR" dirty="0" smtClean="0">
                <a:cs typeface="Calibri" panose="020F0502020204030204"/>
              </a:rPr>
              <a:t> via résultats mesure </a:t>
            </a:r>
            <a:r>
              <a:rPr lang="fr-FR" dirty="0" smtClean="0">
                <a:cs typeface="Calibri" panose="020F0502020204030204"/>
              </a:rPr>
              <a:t>(</a:t>
            </a:r>
            <a:r>
              <a:rPr lang="fr-FR" b="1" dirty="0" err="1" smtClean="0">
                <a:cs typeface="Calibri" panose="020F0502020204030204"/>
              </a:rPr>
              <a:t>interféro</a:t>
            </a:r>
            <a:r>
              <a:rPr lang="fr-FR" b="1" dirty="0" smtClean="0">
                <a:cs typeface="Calibri" panose="020F0502020204030204"/>
              </a:rPr>
              <a:t> corrélative</a:t>
            </a:r>
            <a:r>
              <a:rPr lang="fr-FR" dirty="0" smtClean="0">
                <a:cs typeface="Calibri" panose="020F0502020204030204"/>
              </a:rPr>
              <a:t>) </a:t>
            </a:r>
            <a:r>
              <a:rPr lang="fr-FR" dirty="0" smtClean="0">
                <a:cs typeface="Calibri" panose="020F0502020204030204"/>
              </a:rPr>
              <a:t>: Précision RMS</a:t>
            </a:r>
            <a:endParaRPr lang="fr-FR" dirty="0">
              <a:cs typeface="Calibri" panose="020F0502020204030204"/>
            </a:endParaRPr>
          </a:p>
        </p:txBody>
      </p:sp>
      <p:pic>
        <p:nvPicPr>
          <p:cNvPr id="17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797025" y="3105989"/>
            <a:ext cx="3301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 GHz : max RMS à </a:t>
            </a:r>
            <a:r>
              <a:rPr lang="fr-FR" dirty="0" smtClean="0"/>
              <a:t>4° </a:t>
            </a:r>
            <a:r>
              <a:rPr lang="fr-FR" dirty="0" smtClean="0"/>
              <a:t>(polar H)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4744430" y="3105989"/>
            <a:ext cx="337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</a:t>
            </a:r>
            <a:r>
              <a:rPr lang="fr-FR" dirty="0" smtClean="0"/>
              <a:t> GHz : max RMS à </a:t>
            </a:r>
            <a:r>
              <a:rPr lang="fr-FR" dirty="0" smtClean="0"/>
              <a:t>2° </a:t>
            </a:r>
            <a:r>
              <a:rPr lang="fr-FR" dirty="0" smtClean="0"/>
              <a:t>(polar </a:t>
            </a:r>
            <a:r>
              <a:rPr lang="fr-FR" dirty="0" smtClean="0"/>
              <a:t>V) 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8497790" y="3105989"/>
            <a:ext cx="3423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</a:t>
            </a:r>
            <a:r>
              <a:rPr lang="fr-FR" dirty="0" smtClean="0"/>
              <a:t> GHz : </a:t>
            </a:r>
            <a:r>
              <a:rPr lang="fr-FR" dirty="0" smtClean="0"/>
              <a:t>ambigu (max 28° polar H)</a:t>
            </a:r>
            <a:endParaRPr lang="fr-FR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2" t="23198" r="22595" b="45625"/>
          <a:stretch/>
        </p:blipFill>
        <p:spPr>
          <a:xfrm>
            <a:off x="9502435" y="1538463"/>
            <a:ext cx="2178022" cy="931481"/>
          </a:xfrm>
          <a:prstGeom prst="rect">
            <a:avLst/>
          </a:prstGeom>
        </p:spPr>
      </p:pic>
      <p:sp>
        <p:nvSpPr>
          <p:cNvPr id="21" name="Ellipse 20"/>
          <p:cNvSpPr/>
          <p:nvPr/>
        </p:nvSpPr>
        <p:spPr>
          <a:xfrm>
            <a:off x="9417923" y="938053"/>
            <a:ext cx="2414413" cy="213621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8965910" y="1821789"/>
            <a:ext cx="79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90</a:t>
            </a:r>
            <a:r>
              <a:rPr lang="fr-FR" dirty="0"/>
              <a:t>°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10492126" y="913801"/>
            <a:ext cx="79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0°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11731327" y="1821204"/>
            <a:ext cx="67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-90</a:t>
            </a:r>
            <a:r>
              <a:rPr lang="fr-FR" dirty="0"/>
              <a:t>°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3661790"/>
            <a:ext cx="4263238" cy="319621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0286" y="3661790"/>
            <a:ext cx="4263238" cy="319621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8763" y="3661790"/>
            <a:ext cx="4263237" cy="319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9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 smtClean="0">
                <a:cs typeface="Calibri Light"/>
              </a:rPr>
              <a:t>Vivaldi couplage dual polar Mesure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4" y="2086776"/>
            <a:ext cx="64993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Vivaldi couplage : double polar </a:t>
            </a:r>
            <a:r>
              <a:rPr lang="fr-FR" b="1" dirty="0" err="1" smtClean="0">
                <a:cs typeface="Calibri" panose="020F0502020204030204"/>
              </a:rPr>
              <a:t>optim</a:t>
            </a:r>
            <a:r>
              <a:rPr lang="fr-FR" b="1" dirty="0">
                <a:cs typeface="Calibri" panose="020F0502020204030204"/>
              </a:rPr>
              <a:t> </a:t>
            </a:r>
            <a:r>
              <a:rPr lang="fr-FR" b="1" dirty="0" smtClean="0">
                <a:cs typeface="Calibri" panose="020F0502020204030204"/>
              </a:rPr>
              <a:t>Mesure</a:t>
            </a:r>
          </a:p>
          <a:p>
            <a:r>
              <a:rPr lang="fr-FR" dirty="0" smtClean="0">
                <a:cs typeface="Calibri" panose="020F0502020204030204"/>
              </a:rPr>
              <a:t>VNA [0,5 – 8,5 GHz]</a:t>
            </a:r>
          </a:p>
          <a:p>
            <a:endParaRPr lang="fr-FR" dirty="0">
              <a:cs typeface="Calibri" panose="020F0502020204030204"/>
            </a:endParaRPr>
          </a:p>
          <a:p>
            <a:r>
              <a:rPr lang="fr-FR" dirty="0" smtClean="0">
                <a:cs typeface="Calibri" panose="020F0502020204030204"/>
              </a:rPr>
              <a:t>Comparaison </a:t>
            </a:r>
            <a:r>
              <a:rPr lang="fr-FR" dirty="0" err="1" smtClean="0">
                <a:cs typeface="Calibri" panose="020F0502020204030204"/>
              </a:rPr>
              <a:t>meas</a:t>
            </a:r>
            <a:r>
              <a:rPr lang="fr-FR" dirty="0" smtClean="0">
                <a:cs typeface="Calibri" panose="020F0502020204030204"/>
              </a:rPr>
              <a:t> vs </a:t>
            </a:r>
            <a:r>
              <a:rPr lang="fr-FR" dirty="0" err="1" smtClean="0">
                <a:cs typeface="Calibri" panose="020F0502020204030204"/>
              </a:rPr>
              <a:t>simu</a:t>
            </a:r>
            <a:r>
              <a:rPr lang="fr-FR" dirty="0" smtClean="0">
                <a:cs typeface="Calibri" panose="020F0502020204030204"/>
              </a:rPr>
              <a:t> antenne double polar soudés.</a:t>
            </a:r>
          </a:p>
          <a:p>
            <a:endParaRPr lang="fr-FR" dirty="0">
              <a:cs typeface="Calibri" panose="020F0502020204030204"/>
            </a:endParaRPr>
          </a:p>
          <a:p>
            <a:r>
              <a:rPr lang="fr-FR" dirty="0" smtClean="0">
                <a:cs typeface="Calibri" panose="020F0502020204030204"/>
              </a:rPr>
              <a:t>Remontée polar H à 4 GHz en mesure à -9dB, sinon &lt;-10dB.</a:t>
            </a:r>
          </a:p>
          <a:p>
            <a:r>
              <a:rPr lang="fr-FR" dirty="0" smtClean="0">
                <a:cs typeface="Calibri" panose="020F0502020204030204"/>
              </a:rPr>
              <a:t>Allure similaire avec </a:t>
            </a:r>
            <a:r>
              <a:rPr lang="fr-FR" dirty="0" err="1" smtClean="0">
                <a:cs typeface="Calibri" panose="020F0502020204030204"/>
              </a:rPr>
              <a:t>simu</a:t>
            </a:r>
            <a:r>
              <a:rPr lang="fr-FR" dirty="0" smtClean="0">
                <a:cs typeface="Calibri" panose="020F0502020204030204"/>
              </a:rPr>
              <a:t>.</a:t>
            </a:r>
          </a:p>
          <a:p>
            <a:endParaRPr lang="fr-FR" dirty="0">
              <a:cs typeface="Calibri" panose="020F0502020204030204"/>
            </a:endParaRPr>
          </a:p>
          <a:p>
            <a:r>
              <a:rPr lang="fr-FR" dirty="0" smtClean="0">
                <a:cs typeface="Calibri" panose="020F0502020204030204"/>
              </a:rPr>
              <a:t>Couplage entre polar &lt; -25dB en mesure (&lt;-30dB en </a:t>
            </a:r>
            <a:r>
              <a:rPr lang="fr-FR" dirty="0" err="1" smtClean="0">
                <a:cs typeface="Calibri" panose="020F0502020204030204"/>
              </a:rPr>
              <a:t>simu</a:t>
            </a:r>
            <a:r>
              <a:rPr lang="fr-FR" dirty="0" smtClean="0">
                <a:cs typeface="Calibri" panose="020F0502020204030204"/>
              </a:rPr>
              <a:t>).</a:t>
            </a:r>
          </a:p>
        </p:txBody>
      </p:sp>
      <p:pic>
        <p:nvPicPr>
          <p:cNvPr id="17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2191216"/>
            <a:ext cx="5985314" cy="448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Freeform: Shape 20">
            <a:extLst>
              <a:ext uri="{FF2B5EF4-FFF2-40B4-BE49-F238E27FC236}">
                <a16:creationId xmlns="" xmlns:a16="http://schemas.microsoft.com/office/drawing/2014/main" id="{A3F395A2-2B64-4749-BD93-2F159C7E1F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="" xmlns:a16="http://schemas.microsoft.com/office/drawing/2014/main" id="{5CF0135B-EAB8-4CA0-896C-2D897ECD28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8D67F5AB-004F-49F8-98F6-0F2341AA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97"/>
            <a:ext cx="10515600" cy="1273233"/>
          </a:xfrm>
        </p:spPr>
        <p:txBody>
          <a:bodyPr>
            <a:normAutofit/>
          </a:bodyPr>
          <a:lstStyle/>
          <a:p>
            <a:r>
              <a:rPr lang="fr-FR" sz="4000" dirty="0">
                <a:cs typeface="Calibri Light"/>
              </a:rPr>
              <a:t>Sommaire</a:t>
            </a:r>
            <a:endParaRPr lang="fr-FR" sz="4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97D4C312-C95E-43D8-84AA-72A222858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8930"/>
            <a:ext cx="10515600" cy="46090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AutoNum type="romanUcPeriod"/>
            </a:pPr>
            <a:r>
              <a:rPr lang="fr-FR" sz="2200" dirty="0" smtClean="0">
                <a:cs typeface="Calibri" panose="020F0502020204030204"/>
              </a:rPr>
              <a:t>Antenne Vivaldi couplage</a:t>
            </a:r>
          </a:p>
          <a:p>
            <a:pPr marL="914400" lvl="1" indent="-457200">
              <a:buAutoNum type="romanUcPeriod"/>
            </a:pP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Mesure dual polar</a:t>
            </a:r>
          </a:p>
          <a:p>
            <a:pPr marL="914400" lvl="1" indent="-457200">
              <a:buAutoNum type="romanUcPeriod"/>
            </a:pP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Interférométrie analytique 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(</a:t>
            </a: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données </a:t>
            </a:r>
            <a:r>
              <a:rPr lang="fr-FR" sz="1800" dirty="0" err="1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simu</a:t>
            </a: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)</a:t>
            </a:r>
          </a:p>
          <a:p>
            <a:pPr marL="914400" lvl="1" indent="-457200">
              <a:buAutoNum type="romanUcPeriod"/>
            </a:pP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Réseau dual polar réflecteur (</a:t>
            </a:r>
            <a:r>
              <a:rPr lang="fr-FR" sz="1800" dirty="0" err="1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simu</a:t>
            </a: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)</a:t>
            </a:r>
            <a:endParaRPr lang="fr-FR" sz="1400" dirty="0" smtClean="0">
              <a:solidFill>
                <a:schemeClr val="bg1">
                  <a:lumMod val="65000"/>
                </a:schemeClr>
              </a:solidFill>
              <a:cs typeface="Calibri" panose="020F0502020204030204"/>
            </a:endParaRPr>
          </a:p>
          <a:p>
            <a:pPr marL="914400" lvl="1" indent="-457200">
              <a:buFont typeface="Arial" panose="020B0604020202020204" pitchFamily="34" charset="0"/>
              <a:buAutoNum type="romanUcPeriod"/>
            </a:pP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Mesure antenne dual polar</a:t>
            </a:r>
          </a:p>
          <a:p>
            <a:pPr marL="1371600" lvl="2" indent="-457200">
              <a:buFont typeface="Arial" panose="020B0604020202020204" pitchFamily="34" charset="0"/>
              <a:buAutoNum type="romanUcPeriod"/>
            </a:pPr>
            <a:r>
              <a:rPr lang="fr-FR" sz="14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Seule</a:t>
            </a:r>
          </a:p>
          <a:p>
            <a:pPr marL="1371600" lvl="2" indent="-457200">
              <a:buFont typeface="Arial" panose="020B0604020202020204" pitchFamily="34" charset="0"/>
              <a:buAutoNum type="romanUcPeriod"/>
            </a:pPr>
            <a:r>
              <a:rPr lang="fr-FR" sz="14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Avec réflecteur</a:t>
            </a:r>
          </a:p>
          <a:p>
            <a:pPr marL="1371600" lvl="2" indent="-457200">
              <a:buFont typeface="Arial" panose="020B0604020202020204" pitchFamily="34" charset="0"/>
              <a:buAutoNum type="romanUcPeriod"/>
            </a:pPr>
            <a:r>
              <a:rPr lang="fr-FR" sz="14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Goniométrie</a:t>
            </a:r>
          </a:p>
          <a:p>
            <a:pPr marL="914400" lvl="1" indent="-457200">
              <a:buFont typeface="Arial" panose="020B0604020202020204" pitchFamily="34" charset="0"/>
              <a:buAutoNum type="romanUcPeriod"/>
            </a:pPr>
            <a:r>
              <a:rPr lang="fr-FR" sz="1800" dirty="0" smtClean="0">
                <a:cs typeface="Calibri" panose="020F0502020204030204"/>
              </a:rPr>
              <a:t>Mesure </a:t>
            </a:r>
            <a:r>
              <a:rPr lang="fr-FR" sz="1800" dirty="0" err="1" smtClean="0">
                <a:cs typeface="Calibri" panose="020F0502020204030204"/>
              </a:rPr>
              <a:t>intercorrélation</a:t>
            </a:r>
            <a:r>
              <a:rPr lang="fr-FR" sz="1800" dirty="0" smtClean="0">
                <a:cs typeface="Calibri" panose="020F0502020204030204"/>
              </a:rPr>
              <a:t> entre voies</a:t>
            </a:r>
          </a:p>
          <a:p>
            <a:pPr marL="457200" indent="-457200">
              <a:buAutoNum type="romanUcPeriod"/>
            </a:pP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Conclusion 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et perspectives</a:t>
            </a:r>
            <a:endParaRPr lang="fr-FR" sz="2200" dirty="0">
              <a:solidFill>
                <a:schemeClr val="bg1">
                  <a:lumMod val="65000"/>
                </a:schemeClr>
              </a:solidFill>
              <a:cs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92C3387C-D24F-4737-8A37-1DC5CFF09C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2452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Image 6">
            <a:extLst>
              <a:ext uri="{FF2B5EF4-FFF2-40B4-BE49-F238E27FC236}">
                <a16:creationId xmlns="" xmlns:a16="http://schemas.microsoft.com/office/drawing/2014/main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pic>
        <p:nvPicPr>
          <p:cNvPr id="9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61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>
                <a:cs typeface="Calibri Light"/>
              </a:rPr>
              <a:t>Mesure </a:t>
            </a:r>
            <a:r>
              <a:rPr lang="fr-FR" sz="4000" dirty="0" err="1" smtClean="0">
                <a:cs typeface="Calibri Light"/>
              </a:rPr>
              <a:t>intercorrélation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3" y="2086776"/>
            <a:ext cx="62916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Plan </a:t>
            </a:r>
            <a:r>
              <a:rPr lang="fr-FR" b="1" dirty="0" err="1" smtClean="0">
                <a:cs typeface="Calibri" panose="020F0502020204030204"/>
              </a:rPr>
              <a:t>intercorrélation</a:t>
            </a:r>
            <a:r>
              <a:rPr lang="fr-FR" b="1" dirty="0" smtClean="0">
                <a:cs typeface="Calibri" panose="020F0502020204030204"/>
              </a:rPr>
              <a:t> entre voies</a:t>
            </a:r>
            <a:endParaRPr lang="fr-FR" b="1" dirty="0" smtClean="0">
              <a:cs typeface="Calibri" panose="020F0502020204030204"/>
            </a:endParaRPr>
          </a:p>
          <a:p>
            <a:endParaRPr lang="fr-FR" dirty="0" smtClean="0"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cs typeface="Calibri" panose="020F0502020204030204"/>
              </a:rPr>
              <a:t>Calibration </a:t>
            </a:r>
            <a:r>
              <a:rPr lang="fr-FR" dirty="0" smtClean="0">
                <a:cs typeface="Calibri" panose="020F0502020204030204"/>
              </a:rPr>
              <a:t>du système RF (sans antennes) en </a:t>
            </a:r>
            <a:r>
              <a:rPr lang="fr-FR" dirty="0" smtClean="0">
                <a:cs typeface="Calibri" panose="020F0502020204030204"/>
              </a:rPr>
              <a:t>amont</a:t>
            </a:r>
          </a:p>
          <a:p>
            <a:endParaRPr lang="fr-FR" dirty="0" smtClean="0"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cs typeface="Calibri" panose="020F0502020204030204"/>
              </a:rPr>
              <a:t>Mesure dans différents cas de figure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cs typeface="Calibri" panose="020F0502020204030204"/>
              </a:rPr>
              <a:t>Fréquence : 4,5 GHz &amp; 6 GHz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cs typeface="Calibri" panose="020F0502020204030204"/>
              </a:rPr>
              <a:t>Avec Code Barker 13 bit ; porteuse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cs typeface="Calibri" panose="020F0502020204030204"/>
              </a:rPr>
              <a:t>Avec et sans homothétie *3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cs typeface="Calibri" panose="020F0502020204030204"/>
              </a:rPr>
              <a:t>Angle 0° ; -25° ; -45° ; -60°</a:t>
            </a:r>
            <a:endParaRPr lang="fr-FR" dirty="0" smtClean="0">
              <a:cs typeface="Calibri" panose="020F0502020204030204"/>
            </a:endParaRPr>
          </a:p>
        </p:txBody>
      </p:sp>
      <p:pic>
        <p:nvPicPr>
          <p:cNvPr id="29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508621" y="2567446"/>
            <a:ext cx="39642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Caractéristiques</a:t>
            </a:r>
            <a:r>
              <a:rPr lang="fr-FR" dirty="0" smtClean="0"/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Antennes AVA </a:t>
            </a:r>
            <a:r>
              <a:rPr lang="fr-FR" dirty="0" err="1" smtClean="0"/>
              <a:t>Chebyshev</a:t>
            </a:r>
            <a:r>
              <a:rPr lang="fr-FR" dirty="0" smtClean="0"/>
              <a:t> en émission et réception.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Antennes à environ 3m du sol et à 5m de distances entre elles. 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Réseau réception avec réflecteur métallique et absorbants pour éviter réflexions avec positionneur métallique.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9150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>
                <a:cs typeface="Calibri Light"/>
              </a:rPr>
              <a:t>Mesure </a:t>
            </a:r>
            <a:r>
              <a:rPr lang="fr-FR" sz="4000" dirty="0" err="1" smtClean="0">
                <a:cs typeface="Calibri Light"/>
              </a:rPr>
              <a:t>intercorrélation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3" y="2086776"/>
            <a:ext cx="6291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Plan </a:t>
            </a:r>
            <a:r>
              <a:rPr lang="fr-FR" b="1" dirty="0" err="1" smtClean="0">
                <a:cs typeface="Calibri" panose="020F0502020204030204"/>
              </a:rPr>
              <a:t>intercorrélation</a:t>
            </a:r>
            <a:r>
              <a:rPr lang="fr-FR" b="1" dirty="0" smtClean="0">
                <a:cs typeface="Calibri" panose="020F0502020204030204"/>
              </a:rPr>
              <a:t> entre voies</a:t>
            </a:r>
            <a:endParaRPr lang="fr-FR" b="1" dirty="0" smtClean="0">
              <a:cs typeface="Calibri" panose="020F0502020204030204"/>
            </a:endParaRPr>
          </a:p>
        </p:txBody>
      </p:sp>
      <p:pic>
        <p:nvPicPr>
          <p:cNvPr id="29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508621" y="2567446"/>
            <a:ext cx="39642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Caractéristiques</a:t>
            </a:r>
            <a:r>
              <a:rPr lang="fr-FR" dirty="0" smtClean="0"/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Antennes AVA </a:t>
            </a:r>
            <a:r>
              <a:rPr lang="fr-FR" dirty="0" err="1" smtClean="0"/>
              <a:t>Chebyshev</a:t>
            </a:r>
            <a:r>
              <a:rPr lang="fr-FR" dirty="0" smtClean="0"/>
              <a:t> en émission et réception.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Antennes à environ 3m du sol et à 5m de distances entre elles. 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Réseau réception avec réflecteur métallique et absorbants pour éviter réflexions avec positionneur métallique.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b="5833"/>
          <a:stretch/>
        </p:blipFill>
        <p:spPr>
          <a:xfrm>
            <a:off x="4913" y="2918298"/>
            <a:ext cx="3519337" cy="393970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6" b="3750"/>
          <a:stretch/>
        </p:blipFill>
        <p:spPr>
          <a:xfrm>
            <a:off x="3755544" y="2870321"/>
            <a:ext cx="3259620" cy="400208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15568" y="2505486"/>
            <a:ext cx="1959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Émission 0°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4582668" y="2500989"/>
            <a:ext cx="1959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Émission -60°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2568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>
                <a:cs typeface="Calibri Light"/>
              </a:rPr>
              <a:t>Mesure </a:t>
            </a:r>
            <a:r>
              <a:rPr lang="fr-FR" sz="4000" dirty="0" err="1" smtClean="0">
                <a:cs typeface="Calibri Light"/>
              </a:rPr>
              <a:t>intercorrélation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3" y="2086776"/>
            <a:ext cx="62916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Calibration</a:t>
            </a:r>
          </a:p>
          <a:p>
            <a:r>
              <a:rPr lang="fr-FR" dirty="0" smtClean="0">
                <a:cs typeface="Calibri" panose="020F0502020204030204"/>
              </a:rPr>
              <a:t>Calibration </a:t>
            </a:r>
            <a:r>
              <a:rPr lang="fr-FR" dirty="0" smtClean="0">
                <a:cs typeface="Calibri" panose="020F0502020204030204"/>
              </a:rPr>
              <a:t>du système RF (sans antennes) en amont</a:t>
            </a:r>
          </a:p>
          <a:p>
            <a:r>
              <a:rPr lang="fr-FR" dirty="0" smtClean="0">
                <a:cs typeface="Calibri" panose="020F0502020204030204"/>
              </a:rPr>
              <a:t>Envoi d’un signal modulé via synthé et antennes simulées via diviseur puissance 3 voies.</a:t>
            </a:r>
          </a:p>
          <a:p>
            <a:r>
              <a:rPr lang="fr-FR" dirty="0" smtClean="0">
                <a:cs typeface="Calibri" panose="020F0502020204030204"/>
              </a:rPr>
              <a:t>Permet d’avoir fichier pour calibrer les différences amplitude/phase système RF.</a:t>
            </a:r>
          </a:p>
        </p:txBody>
      </p:sp>
      <p:pic>
        <p:nvPicPr>
          <p:cNvPr id="29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8943" y="4112395"/>
            <a:ext cx="48044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Après cal </a:t>
            </a:r>
            <a:r>
              <a:rPr lang="fr-FR" dirty="0" smtClean="0"/>
              <a:t>du code (idem pour 4,5 &amp; 6 GHz) : </a:t>
            </a:r>
            <a:endParaRPr lang="fr-FR" dirty="0" smtClean="0"/>
          </a:p>
          <a:p>
            <a:r>
              <a:rPr lang="fr-FR" dirty="0" smtClean="0"/>
              <a:t>id11=10002 </a:t>
            </a:r>
          </a:p>
          <a:p>
            <a:r>
              <a:rPr lang="fr-FR" dirty="0" smtClean="0"/>
              <a:t>Id12 = 10000 (NOK)</a:t>
            </a:r>
            <a:endParaRPr lang="fr-FR" dirty="0" smtClean="0"/>
          </a:p>
          <a:p>
            <a:r>
              <a:rPr lang="fr-FR" dirty="0" smtClean="0"/>
              <a:t>Id13 = 10002 (OK)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>
                <a:sym typeface="Wingdings" panose="05000000000000000000" pitchFamily="2" charset="2"/>
              </a:rPr>
              <a:t> </a:t>
            </a:r>
            <a:r>
              <a:rPr lang="fr-FR" dirty="0" smtClean="0">
                <a:sym typeface="Wingdings" panose="05000000000000000000" pitchFamily="2" charset="2"/>
              </a:rPr>
              <a:t>Il y a un décalage de quelques degrés entre les voies même en calibration, ce qui induit une différence d’indice. Doit être prit en compte dans le post-traitement de la mesure.</a:t>
            </a:r>
            <a:endParaRPr lang="fr-FR" dirty="0"/>
          </a:p>
        </p:txBody>
      </p:sp>
      <p:pic>
        <p:nvPicPr>
          <p:cNvPr id="16" name="Image 1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908" y="758952"/>
            <a:ext cx="3933727" cy="2948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13" y="3760874"/>
            <a:ext cx="4131526" cy="309712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llipse 3"/>
          <p:cNvSpPr/>
          <p:nvPr/>
        </p:nvSpPr>
        <p:spPr>
          <a:xfrm>
            <a:off x="9115425" y="1005840"/>
            <a:ext cx="365551" cy="32289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9312487" y="1339149"/>
            <a:ext cx="14288" cy="245659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370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>
                <a:cs typeface="Calibri Light"/>
              </a:rPr>
              <a:t>Mesure </a:t>
            </a:r>
            <a:r>
              <a:rPr lang="fr-FR" sz="4000" dirty="0" err="1" smtClean="0">
                <a:cs typeface="Calibri Light"/>
              </a:rPr>
              <a:t>intercorrélation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3" y="2086776"/>
            <a:ext cx="6291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Calibration</a:t>
            </a:r>
          </a:p>
        </p:txBody>
      </p:sp>
      <p:pic>
        <p:nvPicPr>
          <p:cNvPr id="29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8943" y="2503081"/>
            <a:ext cx="48044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Après cal </a:t>
            </a:r>
            <a:r>
              <a:rPr lang="fr-FR" dirty="0" smtClean="0"/>
              <a:t>(pour 4,5 &amp; 6 GHz) : </a:t>
            </a:r>
            <a:endParaRPr lang="fr-FR" dirty="0" smtClean="0"/>
          </a:p>
          <a:p>
            <a:r>
              <a:rPr lang="fr-FR" dirty="0" smtClean="0"/>
              <a:t>id11=10002 </a:t>
            </a:r>
          </a:p>
          <a:p>
            <a:r>
              <a:rPr lang="fr-FR" dirty="0" smtClean="0"/>
              <a:t>Id12 = 10000 (NOK)</a:t>
            </a:r>
            <a:endParaRPr lang="fr-FR" dirty="0" smtClean="0"/>
          </a:p>
          <a:p>
            <a:r>
              <a:rPr lang="fr-FR" dirty="0" smtClean="0"/>
              <a:t>Id13 = 10002 (OK)</a:t>
            </a:r>
            <a:endParaRPr lang="fr-FR" dirty="0" smtClean="0"/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dirty="0" smtClean="0">
                <a:sym typeface="Wingdings" panose="05000000000000000000" pitchFamily="2" charset="2"/>
              </a:rPr>
              <a:t>Il y a un décalage de quelques degrés entre les voies même en calibration, ce qui induit une différence d’indice. Doit être prit en compte dans le post-traitement de la mesure.</a:t>
            </a:r>
            <a:br>
              <a:rPr lang="fr-FR" dirty="0" smtClean="0">
                <a:sym typeface="Wingdings" panose="05000000000000000000" pitchFamily="2" charset="2"/>
              </a:rPr>
            </a:br>
            <a:endParaRPr lang="fr-FR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dirty="0" smtClean="0">
                <a:sym typeface="Wingdings" panose="05000000000000000000" pitchFamily="2" charset="2"/>
              </a:rPr>
              <a:t>On décale en calibration les </a:t>
            </a:r>
            <a:r>
              <a:rPr lang="fr-FR" dirty="0" err="1" smtClean="0">
                <a:sym typeface="Wingdings" panose="05000000000000000000" pitchFamily="2" charset="2"/>
              </a:rPr>
              <a:t>intercorrélation</a:t>
            </a:r>
            <a:r>
              <a:rPr lang="fr-FR" dirty="0" smtClean="0">
                <a:sym typeface="Wingdings" panose="05000000000000000000" pitchFamily="2" charset="2"/>
              </a:rPr>
              <a:t> pour les mettre au même indice que id11 (valeur centrale).</a:t>
            </a:r>
            <a:endParaRPr lang="fr-FR" dirty="0"/>
          </a:p>
        </p:txBody>
      </p:sp>
      <p:pic>
        <p:nvPicPr>
          <p:cNvPr id="16" name="Image 1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908" y="758952"/>
            <a:ext cx="3933727" cy="29488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llipse 3"/>
          <p:cNvSpPr/>
          <p:nvPr/>
        </p:nvSpPr>
        <p:spPr>
          <a:xfrm>
            <a:off x="9115425" y="1005840"/>
            <a:ext cx="365551" cy="32289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9312487" y="1339149"/>
            <a:ext cx="14288" cy="245659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908" y="3765916"/>
            <a:ext cx="4124872" cy="30920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9538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>
                <a:cs typeface="Calibri Light"/>
              </a:rPr>
              <a:t>Mesure </a:t>
            </a:r>
            <a:r>
              <a:rPr lang="fr-FR" sz="4000" dirty="0" err="1" smtClean="0">
                <a:cs typeface="Calibri Light"/>
              </a:rPr>
              <a:t>intercorrélation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3" y="2086776"/>
            <a:ext cx="62916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Mesure : </a:t>
            </a:r>
            <a:r>
              <a:rPr lang="fr-FR" b="1" dirty="0"/>
              <a:t>4,5 GHz 0</a:t>
            </a:r>
            <a:r>
              <a:rPr lang="fr-FR" b="1" dirty="0" smtClean="0"/>
              <a:t>°</a:t>
            </a:r>
          </a:p>
          <a:p>
            <a:endParaRPr lang="fr-FR" b="1" dirty="0"/>
          </a:p>
          <a:p>
            <a:r>
              <a:rPr lang="fr-FR" dirty="0" smtClean="0"/>
              <a:t>Amplitudes similaires après calibration.</a:t>
            </a:r>
          </a:p>
          <a:p>
            <a:r>
              <a:rPr lang="fr-FR" b="1" dirty="0" smtClean="0"/>
              <a:t>Id12 = 10008</a:t>
            </a:r>
          </a:p>
          <a:p>
            <a:r>
              <a:rPr lang="fr-FR" b="1" dirty="0" smtClean="0"/>
              <a:t>Id13 = 10001</a:t>
            </a:r>
          </a:p>
          <a:p>
            <a:r>
              <a:rPr lang="fr-FR" dirty="0" smtClean="0"/>
              <a:t>Devrait avoir en théorie 10002 pour les 2, mais OK </a:t>
            </a:r>
            <a:endParaRPr lang="fr-FR" dirty="0"/>
          </a:p>
        </p:txBody>
      </p:sp>
      <p:pic>
        <p:nvPicPr>
          <p:cNvPr id="29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793" y="695073"/>
            <a:ext cx="3713035" cy="2783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052" y="3745673"/>
            <a:ext cx="3926916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992" y="3771901"/>
            <a:ext cx="3928414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/>
          <p:cNvPicPr/>
          <p:nvPr/>
        </p:nvPicPr>
        <p:blipFill>
          <a:blip r:embed="rId8"/>
          <a:stretch>
            <a:fillRect/>
          </a:stretch>
        </p:blipFill>
        <p:spPr>
          <a:xfrm>
            <a:off x="263255" y="3970266"/>
            <a:ext cx="4044894" cy="49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21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>
                <a:cs typeface="Calibri Light"/>
              </a:rPr>
              <a:t>Mesure </a:t>
            </a:r>
            <a:r>
              <a:rPr lang="fr-FR" sz="4000" dirty="0" err="1" smtClean="0">
                <a:cs typeface="Calibri Light"/>
              </a:rPr>
              <a:t>intercorrélation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3" y="2086776"/>
            <a:ext cx="629169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Mesure : </a:t>
            </a:r>
            <a:r>
              <a:rPr lang="fr-FR" b="1" dirty="0"/>
              <a:t>4,5 GHz 0</a:t>
            </a:r>
            <a:r>
              <a:rPr lang="fr-FR" b="1" dirty="0" smtClean="0"/>
              <a:t>°</a:t>
            </a:r>
          </a:p>
          <a:p>
            <a:endParaRPr lang="fr-FR" b="1" dirty="0"/>
          </a:p>
          <a:p>
            <a:r>
              <a:rPr lang="fr-FR" b="1" dirty="0" smtClean="0"/>
              <a:t>Id12 = 10008</a:t>
            </a:r>
          </a:p>
          <a:p>
            <a:r>
              <a:rPr lang="fr-FR" b="1" dirty="0" smtClean="0"/>
              <a:t>Id13 = 10001</a:t>
            </a:r>
          </a:p>
          <a:p>
            <a:r>
              <a:rPr lang="fr-FR" dirty="0" smtClean="0"/>
              <a:t>Devrait avoir en théorie 10002 pour les 2, mais OK</a:t>
            </a:r>
          </a:p>
          <a:p>
            <a:endParaRPr lang="fr-FR" dirty="0"/>
          </a:p>
          <a:p>
            <a:r>
              <a:rPr lang="fr-FR" dirty="0" smtClean="0"/>
              <a:t>Calcul angle : utilise phase récupérée via pic max d’</a:t>
            </a:r>
            <a:r>
              <a:rPr lang="fr-FR" dirty="0" err="1" smtClean="0"/>
              <a:t>intercorr</a:t>
            </a:r>
            <a:r>
              <a:rPr lang="fr-FR" dirty="0" smtClean="0"/>
              <a:t>, puis rajoute n*360 si il y a un saut de phase.</a:t>
            </a:r>
            <a:br>
              <a:rPr lang="fr-FR" dirty="0" smtClean="0"/>
            </a:br>
            <a:r>
              <a:rPr lang="fr-FR" dirty="0" smtClean="0"/>
              <a:t>Ici n=0 donc non ambigu</a:t>
            </a:r>
          </a:p>
          <a:p>
            <a:endParaRPr lang="fr-FR" dirty="0"/>
          </a:p>
          <a:p>
            <a:r>
              <a:rPr lang="fr-FR" dirty="0" smtClean="0"/>
              <a:t>Par la suite on prend toujours la base 1-3 pour calcul angle (plus précise en théorie) :</a:t>
            </a:r>
          </a:p>
          <a:p>
            <a:r>
              <a:rPr lang="fr-FR" b="1" dirty="0" smtClean="0"/>
              <a:t>Ang = -2,3213°</a:t>
            </a:r>
            <a:endParaRPr lang="fr-FR" b="1" dirty="0"/>
          </a:p>
        </p:txBody>
      </p:sp>
      <p:pic>
        <p:nvPicPr>
          <p:cNvPr id="29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586" y="1062541"/>
            <a:ext cx="3928414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/>
          <p:cNvPicPr/>
          <p:nvPr/>
        </p:nvPicPr>
        <p:blipFill>
          <a:blip r:embed="rId6"/>
          <a:stretch>
            <a:fillRect/>
          </a:stretch>
        </p:blipFill>
        <p:spPr>
          <a:xfrm>
            <a:off x="6702729" y="3703512"/>
            <a:ext cx="1420255" cy="2975189"/>
          </a:xfrm>
          <a:prstGeom prst="rect">
            <a:avLst/>
          </a:prstGeom>
        </p:spPr>
      </p:pic>
      <p:pic>
        <p:nvPicPr>
          <p:cNvPr id="18" name="Image 17"/>
          <p:cNvPicPr/>
          <p:nvPr/>
        </p:nvPicPr>
        <p:blipFill>
          <a:blip r:embed="rId7"/>
          <a:stretch>
            <a:fillRect/>
          </a:stretch>
        </p:blipFill>
        <p:spPr>
          <a:xfrm>
            <a:off x="4318195" y="2195395"/>
            <a:ext cx="4044894" cy="49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98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>
                <a:cs typeface="Calibri Light"/>
              </a:rPr>
              <a:t>Mesure </a:t>
            </a:r>
            <a:r>
              <a:rPr lang="fr-FR" sz="4000" dirty="0" err="1" smtClean="0">
                <a:cs typeface="Calibri Light"/>
              </a:rPr>
              <a:t>intercorrélation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3" y="2086776"/>
            <a:ext cx="62916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Mesure : </a:t>
            </a:r>
            <a:r>
              <a:rPr lang="fr-FR" b="1" dirty="0"/>
              <a:t>6</a:t>
            </a:r>
            <a:r>
              <a:rPr lang="fr-FR" b="1" dirty="0" smtClean="0"/>
              <a:t> </a:t>
            </a:r>
            <a:r>
              <a:rPr lang="fr-FR" b="1" dirty="0"/>
              <a:t>GHz 0</a:t>
            </a:r>
            <a:r>
              <a:rPr lang="fr-FR" b="1" dirty="0" smtClean="0"/>
              <a:t>°</a:t>
            </a:r>
          </a:p>
          <a:p>
            <a:endParaRPr lang="fr-FR" b="1" dirty="0"/>
          </a:p>
          <a:p>
            <a:r>
              <a:rPr lang="fr-FR" dirty="0" smtClean="0"/>
              <a:t>Amplitudes similaires après calibration.</a:t>
            </a:r>
          </a:p>
          <a:p>
            <a:r>
              <a:rPr lang="fr-FR" b="1" dirty="0" smtClean="0"/>
              <a:t>Id12 = 10005</a:t>
            </a:r>
          </a:p>
          <a:p>
            <a:r>
              <a:rPr lang="fr-FR" b="1" dirty="0" smtClean="0"/>
              <a:t>Id13 = 10010</a:t>
            </a:r>
          </a:p>
          <a:p>
            <a:r>
              <a:rPr lang="fr-FR" dirty="0" smtClean="0"/>
              <a:t>Devrait avoir en théorie 10002 pour les 2. </a:t>
            </a:r>
            <a:endParaRPr lang="fr-FR" dirty="0"/>
          </a:p>
        </p:txBody>
      </p:sp>
      <p:pic>
        <p:nvPicPr>
          <p:cNvPr id="29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7" y="827062"/>
            <a:ext cx="3379661" cy="2516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202" y="4075688"/>
            <a:ext cx="3597729" cy="2696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574" y="3810853"/>
            <a:ext cx="4060964" cy="304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 22"/>
          <p:cNvPicPr/>
          <p:nvPr/>
        </p:nvPicPr>
        <p:blipFill>
          <a:blip r:embed="rId8"/>
          <a:stretch>
            <a:fillRect/>
          </a:stretch>
        </p:blipFill>
        <p:spPr>
          <a:xfrm>
            <a:off x="204787" y="4191848"/>
            <a:ext cx="4264539" cy="54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43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>
                <a:cs typeface="Calibri Light"/>
              </a:rPr>
              <a:t>Mesure </a:t>
            </a:r>
            <a:r>
              <a:rPr lang="fr-FR" sz="4000" dirty="0" err="1" smtClean="0">
                <a:cs typeface="Calibri Light"/>
              </a:rPr>
              <a:t>intercorrélation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3" y="2086776"/>
            <a:ext cx="62916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Mesure : </a:t>
            </a:r>
            <a:r>
              <a:rPr lang="fr-FR" b="1" dirty="0"/>
              <a:t>6</a:t>
            </a:r>
            <a:r>
              <a:rPr lang="fr-FR" b="1" dirty="0" smtClean="0"/>
              <a:t> </a:t>
            </a:r>
            <a:r>
              <a:rPr lang="fr-FR" b="1" dirty="0"/>
              <a:t>GHz 0</a:t>
            </a:r>
            <a:r>
              <a:rPr lang="fr-FR" b="1" dirty="0" smtClean="0"/>
              <a:t>°</a:t>
            </a:r>
          </a:p>
          <a:p>
            <a:endParaRPr lang="fr-FR" b="1" dirty="0"/>
          </a:p>
          <a:p>
            <a:r>
              <a:rPr lang="fr-FR" b="1" dirty="0"/>
              <a:t>Id12 = 10005</a:t>
            </a:r>
          </a:p>
          <a:p>
            <a:r>
              <a:rPr lang="fr-FR" b="1" dirty="0"/>
              <a:t>Id13 = 10010</a:t>
            </a:r>
          </a:p>
          <a:p>
            <a:r>
              <a:rPr lang="fr-FR" dirty="0" smtClean="0"/>
              <a:t>Devrait avoir en théorie 10002 pour les 2.</a:t>
            </a:r>
          </a:p>
          <a:p>
            <a:endParaRPr lang="fr-FR" dirty="0"/>
          </a:p>
          <a:p>
            <a:r>
              <a:rPr lang="fr-FR" dirty="0" smtClean="0"/>
              <a:t>Calcul angle : utilise phase récupérée via pic max d’</a:t>
            </a:r>
            <a:r>
              <a:rPr lang="fr-FR" dirty="0" err="1" smtClean="0"/>
              <a:t>intercorr</a:t>
            </a:r>
            <a:r>
              <a:rPr lang="fr-FR" dirty="0" smtClean="0"/>
              <a:t>, puis rajoute n*360 si il y a un saut de phase.</a:t>
            </a:r>
            <a:br>
              <a:rPr lang="fr-FR" dirty="0" smtClean="0"/>
            </a:br>
            <a:r>
              <a:rPr lang="fr-FR" dirty="0" smtClean="0"/>
              <a:t>Ici n=0 donc non ambigu</a:t>
            </a:r>
          </a:p>
          <a:p>
            <a:endParaRPr lang="fr-FR" dirty="0"/>
          </a:p>
          <a:p>
            <a:r>
              <a:rPr lang="fr-FR" dirty="0" smtClean="0"/>
              <a:t>Par la suite on prend toujours la base 1-3 pour calcul angle (plus précise en théorie) :</a:t>
            </a:r>
          </a:p>
          <a:p>
            <a:r>
              <a:rPr lang="fr-FR" b="1" dirty="0" smtClean="0"/>
              <a:t>Ang = 8,88° </a:t>
            </a:r>
            <a:r>
              <a:rPr lang="fr-FR" dirty="0" smtClean="0"/>
              <a:t>sur base 1-3 : problème sur cette base ?</a:t>
            </a:r>
          </a:p>
          <a:p>
            <a:r>
              <a:rPr lang="fr-FR" b="1" dirty="0"/>
              <a:t>M</a:t>
            </a:r>
            <a:r>
              <a:rPr lang="fr-FR" b="1" dirty="0" smtClean="0"/>
              <a:t>ais -0,257° </a:t>
            </a:r>
            <a:r>
              <a:rPr lang="fr-FR" dirty="0" smtClean="0"/>
              <a:t>sur base 1-2</a:t>
            </a:r>
            <a:endParaRPr lang="fr-FR" dirty="0"/>
          </a:p>
        </p:txBody>
      </p:sp>
      <p:pic>
        <p:nvPicPr>
          <p:cNvPr id="29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362" y="660633"/>
            <a:ext cx="4060964" cy="304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/>
          <p:cNvPicPr/>
          <p:nvPr/>
        </p:nvPicPr>
        <p:blipFill>
          <a:blip r:embed="rId6"/>
          <a:stretch>
            <a:fillRect/>
          </a:stretch>
        </p:blipFill>
        <p:spPr>
          <a:xfrm>
            <a:off x="6850213" y="3497873"/>
            <a:ext cx="1428735" cy="3117240"/>
          </a:xfrm>
          <a:prstGeom prst="rect">
            <a:avLst/>
          </a:prstGeom>
        </p:spPr>
      </p:pic>
      <p:pic>
        <p:nvPicPr>
          <p:cNvPr id="18" name="Image 17"/>
          <p:cNvPicPr/>
          <p:nvPr/>
        </p:nvPicPr>
        <p:blipFill>
          <a:blip r:embed="rId7"/>
          <a:stretch>
            <a:fillRect/>
          </a:stretch>
        </p:blipFill>
        <p:spPr>
          <a:xfrm>
            <a:off x="3885823" y="2294154"/>
            <a:ext cx="4264539" cy="54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13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>
                <a:cs typeface="Calibri Light"/>
              </a:rPr>
              <a:t>Mesure </a:t>
            </a:r>
            <a:r>
              <a:rPr lang="fr-FR" sz="4000" dirty="0" err="1" smtClean="0">
                <a:cs typeface="Calibri Light"/>
              </a:rPr>
              <a:t>intercorrélation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3" y="2086776"/>
            <a:ext cx="62916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Mesure : </a:t>
            </a:r>
            <a:r>
              <a:rPr lang="fr-FR" b="1" dirty="0" smtClean="0"/>
              <a:t>4,5 </a:t>
            </a:r>
            <a:r>
              <a:rPr lang="fr-FR" b="1" dirty="0"/>
              <a:t>GHz </a:t>
            </a:r>
            <a:r>
              <a:rPr lang="fr-FR" b="1" dirty="0" smtClean="0"/>
              <a:t>Homothétie -45°</a:t>
            </a:r>
          </a:p>
          <a:p>
            <a:endParaRPr lang="fr-FR" b="1" dirty="0"/>
          </a:p>
          <a:p>
            <a:r>
              <a:rPr lang="fr-FR" dirty="0" smtClean="0"/>
              <a:t>Amplitudes similaires après calibration.</a:t>
            </a:r>
          </a:p>
          <a:p>
            <a:r>
              <a:rPr lang="fr-FR" b="1" dirty="0" smtClean="0"/>
              <a:t>Id12 = 9971</a:t>
            </a:r>
          </a:p>
          <a:p>
            <a:r>
              <a:rPr lang="fr-FR" b="1" dirty="0" smtClean="0"/>
              <a:t>Id13 = 9995</a:t>
            </a:r>
          </a:p>
          <a:p>
            <a:r>
              <a:rPr lang="fr-FR" dirty="0" smtClean="0"/>
              <a:t>Devrait avoir plus de différence d’indice (n21=-1 au lieu de -4)</a:t>
            </a:r>
          </a:p>
        </p:txBody>
      </p:sp>
      <p:pic>
        <p:nvPicPr>
          <p:cNvPr id="29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092" y="754861"/>
            <a:ext cx="3600640" cy="2699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498" y="4357248"/>
            <a:ext cx="3192486" cy="2393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113" y="3535368"/>
            <a:ext cx="4433887" cy="3322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/>
          <p:cNvPicPr/>
          <p:nvPr/>
        </p:nvPicPr>
        <p:blipFill>
          <a:blip r:embed="rId8"/>
          <a:stretch>
            <a:fillRect/>
          </a:stretch>
        </p:blipFill>
        <p:spPr>
          <a:xfrm>
            <a:off x="222991" y="4200085"/>
            <a:ext cx="4348479" cy="102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33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 smtClean="0">
                <a:cs typeface="Calibri Light"/>
              </a:rPr>
              <a:t>Vivaldi couplage dual polar Mesure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4" y="2086776"/>
            <a:ext cx="6499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Vivaldi couplage : double polar </a:t>
            </a:r>
            <a:r>
              <a:rPr lang="fr-FR" b="1" dirty="0" err="1" smtClean="0">
                <a:cs typeface="Calibri" panose="020F0502020204030204"/>
              </a:rPr>
              <a:t>optim</a:t>
            </a:r>
            <a:r>
              <a:rPr lang="fr-FR" b="1" dirty="0">
                <a:cs typeface="Calibri" panose="020F0502020204030204"/>
              </a:rPr>
              <a:t> </a:t>
            </a:r>
            <a:r>
              <a:rPr lang="fr-FR" b="1" dirty="0" smtClean="0">
                <a:cs typeface="Calibri" panose="020F0502020204030204"/>
              </a:rPr>
              <a:t>Mesure</a:t>
            </a:r>
          </a:p>
          <a:p>
            <a:r>
              <a:rPr lang="fr-FR" dirty="0" smtClean="0">
                <a:cs typeface="Calibri" panose="020F0502020204030204"/>
              </a:rPr>
              <a:t>VNA [0,5 – 8,5 GHz]</a:t>
            </a:r>
            <a:endParaRPr lang="fr-FR" dirty="0">
              <a:cs typeface="Calibri" panose="020F0502020204030204"/>
            </a:endParaRPr>
          </a:p>
          <a:p>
            <a:r>
              <a:rPr lang="fr-FR" dirty="0" smtClean="0">
                <a:cs typeface="Calibri" panose="020F0502020204030204"/>
              </a:rPr>
              <a:t>Comparaison antennes mesures</a:t>
            </a:r>
          </a:p>
        </p:txBody>
      </p:sp>
      <p:pic>
        <p:nvPicPr>
          <p:cNvPr id="17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84" y="2858000"/>
            <a:ext cx="5333333" cy="400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5" y="3294992"/>
            <a:ext cx="4750676" cy="356300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61745" y="3010106"/>
            <a:ext cx="4587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Couplage entre polar : &lt;-25 dB sur [1-6 GHz]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7219673" y="2363775"/>
            <a:ext cx="423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Coefficient de réflexion : remontée à -9dB à 4 GHz pour polar H. &lt;-10dB sinon.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381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>
                <a:cs typeface="Calibri Light"/>
              </a:rPr>
              <a:t>Mesure </a:t>
            </a:r>
            <a:r>
              <a:rPr lang="fr-FR" sz="4000" dirty="0" err="1" smtClean="0">
                <a:cs typeface="Calibri Light"/>
              </a:rPr>
              <a:t>intercorrélation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3" y="2086776"/>
            <a:ext cx="629169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Mesure : </a:t>
            </a:r>
            <a:r>
              <a:rPr lang="fr-FR" b="1" dirty="0"/>
              <a:t>4,5 GHz </a:t>
            </a:r>
            <a:r>
              <a:rPr lang="fr-FR" b="1" dirty="0" smtClean="0"/>
              <a:t>Homothétie -45°</a:t>
            </a:r>
          </a:p>
          <a:p>
            <a:endParaRPr lang="fr-FR" b="1" dirty="0"/>
          </a:p>
          <a:p>
            <a:r>
              <a:rPr lang="fr-FR" b="1" dirty="0"/>
              <a:t>Id12 = 9971</a:t>
            </a:r>
          </a:p>
          <a:p>
            <a:r>
              <a:rPr lang="fr-FR" b="1" dirty="0"/>
              <a:t>Id13 = 9995</a:t>
            </a:r>
          </a:p>
          <a:p>
            <a:endParaRPr lang="fr-FR" dirty="0"/>
          </a:p>
          <a:p>
            <a:r>
              <a:rPr lang="fr-FR" dirty="0" smtClean="0"/>
              <a:t>Calcul angle : utilise phase récupérée via pic max d’</a:t>
            </a:r>
            <a:r>
              <a:rPr lang="fr-FR" dirty="0" err="1" smtClean="0"/>
              <a:t>intercorr</a:t>
            </a:r>
            <a:r>
              <a:rPr lang="fr-FR" dirty="0" smtClean="0"/>
              <a:t>, puis rajoute n*360 si il y a un saut de phase.</a:t>
            </a:r>
            <a:br>
              <a:rPr lang="fr-FR" dirty="0" smtClean="0"/>
            </a:br>
            <a:r>
              <a:rPr lang="fr-FR" dirty="0" smtClean="0"/>
              <a:t>Ici n=-1 donc ambigu</a:t>
            </a:r>
          </a:p>
          <a:p>
            <a:endParaRPr lang="fr-FR" dirty="0"/>
          </a:p>
          <a:p>
            <a:r>
              <a:rPr lang="fr-FR" b="1" dirty="0" smtClean="0"/>
              <a:t>Ang = -0,387° </a:t>
            </a:r>
            <a:r>
              <a:rPr lang="fr-FR" dirty="0" smtClean="0"/>
              <a:t>sur base 1-3 </a:t>
            </a:r>
            <a:r>
              <a:rPr lang="fr-FR" dirty="0" smtClean="0">
                <a:sym typeface="Wingdings" panose="05000000000000000000" pitchFamily="2" charset="2"/>
              </a:rPr>
              <a:t> NOK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Problème sur les 2 bases. Lié à réflexions sur les côtés de la chambre (</a:t>
            </a:r>
            <a:r>
              <a:rPr lang="fr-FR" dirty="0" err="1" smtClean="0"/>
              <a:t>fmin</a:t>
            </a:r>
            <a:r>
              <a:rPr lang="fr-FR" dirty="0" smtClean="0"/>
              <a:t> = 10 GHz) ?</a:t>
            </a:r>
          </a:p>
        </p:txBody>
      </p:sp>
      <p:pic>
        <p:nvPicPr>
          <p:cNvPr id="29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/>
          <p:cNvPicPr/>
          <p:nvPr/>
        </p:nvPicPr>
        <p:blipFill>
          <a:blip r:embed="rId5"/>
          <a:stretch>
            <a:fillRect/>
          </a:stretch>
        </p:blipFill>
        <p:spPr>
          <a:xfrm>
            <a:off x="7876590" y="3414713"/>
            <a:ext cx="1658400" cy="3443287"/>
          </a:xfrm>
          <a:prstGeom prst="rect">
            <a:avLst/>
          </a:prstGeom>
        </p:spPr>
      </p:pic>
      <p:pic>
        <p:nvPicPr>
          <p:cNvPr id="19" name="Image 18"/>
          <p:cNvPicPr/>
          <p:nvPr/>
        </p:nvPicPr>
        <p:blipFill>
          <a:blip r:embed="rId6"/>
          <a:stretch>
            <a:fillRect/>
          </a:stretch>
        </p:blipFill>
        <p:spPr>
          <a:xfrm>
            <a:off x="4357311" y="1837382"/>
            <a:ext cx="4348479" cy="102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25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>
                <a:cs typeface="Calibri Light"/>
              </a:rPr>
              <a:t>Mesure </a:t>
            </a:r>
            <a:r>
              <a:rPr lang="fr-FR" sz="4000" dirty="0" err="1" smtClean="0">
                <a:cs typeface="Calibri Light"/>
              </a:rPr>
              <a:t>intercorrélation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3" y="2086776"/>
            <a:ext cx="62916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Mesure : </a:t>
            </a:r>
            <a:r>
              <a:rPr lang="fr-FR" b="1" dirty="0"/>
              <a:t>6</a:t>
            </a:r>
            <a:r>
              <a:rPr lang="fr-FR" b="1" dirty="0" smtClean="0"/>
              <a:t> </a:t>
            </a:r>
            <a:r>
              <a:rPr lang="fr-FR" b="1" dirty="0"/>
              <a:t>GHz </a:t>
            </a:r>
            <a:r>
              <a:rPr lang="fr-FR" b="1" dirty="0" smtClean="0"/>
              <a:t>Homothétie -45°</a:t>
            </a:r>
          </a:p>
          <a:p>
            <a:endParaRPr lang="fr-FR" b="1" dirty="0"/>
          </a:p>
          <a:p>
            <a:r>
              <a:rPr lang="fr-FR" dirty="0" smtClean="0"/>
              <a:t>Amplitudes similaires après calibration.</a:t>
            </a:r>
          </a:p>
          <a:p>
            <a:r>
              <a:rPr lang="fr-FR" b="1" dirty="0" smtClean="0"/>
              <a:t>Id12 = 9999</a:t>
            </a:r>
          </a:p>
          <a:p>
            <a:r>
              <a:rPr lang="fr-FR" b="1" dirty="0" smtClean="0"/>
              <a:t>Id13 = 1020</a:t>
            </a:r>
          </a:p>
          <a:p>
            <a:r>
              <a:rPr lang="fr-FR" dirty="0" smtClean="0"/>
              <a:t>Devrait avoir plus de différence d’indice (n21=0 au lieu de -5 !)</a:t>
            </a:r>
          </a:p>
        </p:txBody>
      </p:sp>
      <p:pic>
        <p:nvPicPr>
          <p:cNvPr id="29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517" y="681853"/>
            <a:ext cx="3657790" cy="2741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693" y="4200086"/>
            <a:ext cx="3177291" cy="2524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332" y="3474042"/>
            <a:ext cx="4515668" cy="3383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 22"/>
          <p:cNvPicPr/>
          <p:nvPr/>
        </p:nvPicPr>
        <p:blipFill>
          <a:blip r:embed="rId8"/>
          <a:stretch>
            <a:fillRect/>
          </a:stretch>
        </p:blipFill>
        <p:spPr>
          <a:xfrm>
            <a:off x="242042" y="3924862"/>
            <a:ext cx="4487121" cy="107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91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>
                <a:cs typeface="Calibri Light"/>
              </a:rPr>
              <a:t>Mesure </a:t>
            </a:r>
            <a:r>
              <a:rPr lang="fr-FR" sz="4000" dirty="0" err="1" smtClean="0">
                <a:cs typeface="Calibri Light"/>
              </a:rPr>
              <a:t>intercorrélation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3" y="2086776"/>
            <a:ext cx="62916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Mesure : </a:t>
            </a:r>
            <a:r>
              <a:rPr lang="fr-FR" b="1" dirty="0"/>
              <a:t>6</a:t>
            </a:r>
            <a:r>
              <a:rPr lang="fr-FR" b="1" dirty="0" smtClean="0"/>
              <a:t> </a:t>
            </a:r>
            <a:r>
              <a:rPr lang="fr-FR" b="1" dirty="0"/>
              <a:t>GHz </a:t>
            </a:r>
            <a:r>
              <a:rPr lang="fr-FR" b="1" dirty="0" smtClean="0"/>
              <a:t>Homothétie -45°</a:t>
            </a:r>
          </a:p>
          <a:p>
            <a:endParaRPr lang="fr-FR" b="1" dirty="0"/>
          </a:p>
          <a:p>
            <a:r>
              <a:rPr lang="fr-FR" b="1" dirty="0"/>
              <a:t>Id12 = 9999</a:t>
            </a:r>
          </a:p>
          <a:p>
            <a:r>
              <a:rPr lang="fr-FR" b="1" dirty="0"/>
              <a:t>Id13 = 1020</a:t>
            </a:r>
          </a:p>
          <a:p>
            <a:endParaRPr lang="fr-FR" dirty="0"/>
          </a:p>
          <a:p>
            <a:r>
              <a:rPr lang="fr-FR" dirty="0" smtClean="0"/>
              <a:t>Calcul angle : utilise phase récupérée via pic max d’</a:t>
            </a:r>
            <a:r>
              <a:rPr lang="fr-FR" dirty="0" err="1" smtClean="0"/>
              <a:t>intercorr</a:t>
            </a:r>
            <a:r>
              <a:rPr lang="fr-FR" dirty="0" smtClean="0"/>
              <a:t>, puis rajoute n*360 si il y a un saut de phase.</a:t>
            </a:r>
            <a:br>
              <a:rPr lang="fr-FR" dirty="0" smtClean="0"/>
            </a:br>
            <a:endParaRPr lang="fr-FR" dirty="0"/>
          </a:p>
          <a:p>
            <a:r>
              <a:rPr lang="fr-FR" b="1" dirty="0" smtClean="0"/>
              <a:t>Ang = -1,83° </a:t>
            </a:r>
            <a:r>
              <a:rPr lang="fr-FR" dirty="0" smtClean="0"/>
              <a:t>sur base 1-3 </a:t>
            </a:r>
            <a:r>
              <a:rPr lang="fr-FR" dirty="0" smtClean="0">
                <a:sym typeface="Wingdings" panose="05000000000000000000" pitchFamily="2" charset="2"/>
              </a:rPr>
              <a:t> NOK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Problème sur les 2 bases. Lié à réflexions sur les côtés de la chambre (</a:t>
            </a:r>
            <a:r>
              <a:rPr lang="fr-FR" dirty="0" err="1" smtClean="0"/>
              <a:t>fmin</a:t>
            </a:r>
            <a:r>
              <a:rPr lang="fr-FR" dirty="0" smtClean="0"/>
              <a:t> = 10 GHz) ?</a:t>
            </a:r>
          </a:p>
        </p:txBody>
      </p:sp>
      <p:pic>
        <p:nvPicPr>
          <p:cNvPr id="29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/>
          <p:cNvPicPr/>
          <p:nvPr/>
        </p:nvPicPr>
        <p:blipFill>
          <a:blip r:embed="rId5"/>
          <a:stretch>
            <a:fillRect/>
          </a:stretch>
        </p:blipFill>
        <p:spPr>
          <a:xfrm>
            <a:off x="4156456" y="1796186"/>
            <a:ext cx="4487121" cy="1079951"/>
          </a:xfrm>
          <a:prstGeom prst="rect">
            <a:avLst/>
          </a:prstGeom>
        </p:spPr>
      </p:pic>
      <p:pic>
        <p:nvPicPr>
          <p:cNvPr id="17" name="Image 16"/>
          <p:cNvPicPr/>
          <p:nvPr/>
        </p:nvPicPr>
        <p:blipFill>
          <a:blip r:embed="rId6"/>
          <a:stretch>
            <a:fillRect/>
          </a:stretch>
        </p:blipFill>
        <p:spPr>
          <a:xfrm>
            <a:off x="7981366" y="3328988"/>
            <a:ext cx="1541242" cy="352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43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Freeform: Shape 20">
            <a:extLst>
              <a:ext uri="{FF2B5EF4-FFF2-40B4-BE49-F238E27FC236}">
                <a16:creationId xmlns="" xmlns:a16="http://schemas.microsoft.com/office/drawing/2014/main" id="{A3F395A2-2B64-4749-BD93-2F159C7E1F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="" xmlns:a16="http://schemas.microsoft.com/office/drawing/2014/main" id="{5CF0135B-EAB8-4CA0-896C-2D897ECD28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8D67F5AB-004F-49F8-98F6-0F2341AA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97"/>
            <a:ext cx="10515600" cy="1273233"/>
          </a:xfrm>
        </p:spPr>
        <p:txBody>
          <a:bodyPr>
            <a:normAutofit/>
          </a:bodyPr>
          <a:lstStyle/>
          <a:p>
            <a:r>
              <a:rPr lang="fr-FR" sz="4000" dirty="0">
                <a:cs typeface="Calibri Light"/>
              </a:rPr>
              <a:t>Sommaire</a:t>
            </a:r>
            <a:endParaRPr lang="fr-FR" sz="4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97D4C312-C95E-43D8-84AA-72A222858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8930"/>
            <a:ext cx="10515600" cy="46090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AutoNum type="romanUcPeriod"/>
            </a:pPr>
            <a:r>
              <a:rPr lang="fr-FR" sz="2200" dirty="0" smtClean="0">
                <a:cs typeface="Calibri" panose="020F0502020204030204"/>
              </a:rPr>
              <a:t>Antenne Vivaldi couplage</a:t>
            </a:r>
          </a:p>
          <a:p>
            <a:pPr marL="914400" lvl="1" indent="-457200">
              <a:buAutoNum type="romanUcPeriod"/>
            </a:pP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Mesure dual polar</a:t>
            </a:r>
          </a:p>
          <a:p>
            <a:pPr marL="914400" lvl="1" indent="-457200">
              <a:buAutoNum type="romanUcPeriod"/>
            </a:pP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Interférométrie analytique 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(</a:t>
            </a: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données </a:t>
            </a:r>
            <a:r>
              <a:rPr lang="fr-FR" sz="1800" dirty="0" err="1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simu</a:t>
            </a: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)</a:t>
            </a:r>
          </a:p>
          <a:p>
            <a:pPr marL="914400" lvl="1" indent="-457200">
              <a:buAutoNum type="romanUcPeriod"/>
            </a:pP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Réseau dual polar réflecteur (</a:t>
            </a:r>
            <a:r>
              <a:rPr lang="fr-FR" sz="1800" dirty="0" err="1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simu</a:t>
            </a: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)</a:t>
            </a:r>
            <a:endParaRPr lang="fr-FR" sz="1400" dirty="0" smtClean="0">
              <a:solidFill>
                <a:schemeClr val="bg1">
                  <a:lumMod val="65000"/>
                </a:schemeClr>
              </a:solidFill>
              <a:cs typeface="Calibri" panose="020F0502020204030204"/>
            </a:endParaRPr>
          </a:p>
          <a:p>
            <a:pPr marL="914400" lvl="1" indent="-457200">
              <a:buFont typeface="Arial" panose="020B0604020202020204" pitchFamily="34" charset="0"/>
              <a:buAutoNum type="romanUcPeriod"/>
            </a:pP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Mesure antenne dual polar</a:t>
            </a:r>
          </a:p>
          <a:p>
            <a:pPr marL="1371600" lvl="2" indent="-457200">
              <a:buFont typeface="Arial" panose="020B0604020202020204" pitchFamily="34" charset="0"/>
              <a:buAutoNum type="romanUcPeriod"/>
            </a:pPr>
            <a:r>
              <a:rPr lang="fr-FR" sz="14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Seule</a:t>
            </a:r>
          </a:p>
          <a:p>
            <a:pPr marL="1371600" lvl="2" indent="-457200">
              <a:buFont typeface="Arial" panose="020B0604020202020204" pitchFamily="34" charset="0"/>
              <a:buAutoNum type="romanUcPeriod"/>
            </a:pPr>
            <a:r>
              <a:rPr lang="fr-FR" sz="14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Avec réflecteur</a:t>
            </a:r>
          </a:p>
          <a:p>
            <a:pPr marL="1371600" lvl="2" indent="-457200">
              <a:buFont typeface="Arial" panose="020B0604020202020204" pitchFamily="34" charset="0"/>
              <a:buAutoNum type="romanUcPeriod"/>
            </a:pPr>
            <a:r>
              <a:rPr lang="fr-FR" sz="14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Goniométrie</a:t>
            </a:r>
          </a:p>
          <a:p>
            <a:pPr marL="914400" lvl="1" indent="-457200">
              <a:buFont typeface="Arial" panose="020B0604020202020204" pitchFamily="34" charset="0"/>
              <a:buAutoNum type="romanUcPeriod"/>
            </a:pP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Mesure </a:t>
            </a:r>
            <a:r>
              <a:rPr lang="fr-FR" sz="1800" dirty="0" err="1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intercorrélation</a:t>
            </a: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 entre voies</a:t>
            </a:r>
          </a:p>
          <a:p>
            <a:pPr marL="457200" indent="-457200">
              <a:buAutoNum type="romanUcPeriod"/>
            </a:pPr>
            <a:r>
              <a:rPr lang="fr-FR" sz="2200" dirty="0" smtClean="0">
                <a:cs typeface="Calibri" panose="020F0502020204030204"/>
              </a:rPr>
              <a:t>Conclusion </a:t>
            </a:r>
            <a:r>
              <a:rPr lang="fr-FR" sz="2200" dirty="0" smtClean="0">
                <a:cs typeface="Calibri" panose="020F0502020204030204"/>
              </a:rPr>
              <a:t>et perspectives</a:t>
            </a:r>
            <a:endParaRPr lang="fr-FR" sz="2200" dirty="0">
              <a:cs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92C3387C-D24F-4737-8A37-1DC5CFF09C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2452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Image 6">
            <a:extLst>
              <a:ext uri="{FF2B5EF4-FFF2-40B4-BE49-F238E27FC236}">
                <a16:creationId xmlns="" xmlns:a16="http://schemas.microsoft.com/office/drawing/2014/main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pic>
        <p:nvPicPr>
          <p:cNvPr id="9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12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047BFA19-D45E-416B-A404-7AF2F3F270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8E0105E7-23DB-4CF2-8258-FF47C7620F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>
                <a:cs typeface="Calibri Light"/>
              </a:rPr>
              <a:t>Conclusion et perspectives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5CEE9B26-9EF5-4E4E-9C1F-E53F7F8CA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936" y="2165419"/>
            <a:ext cx="10168128" cy="45870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 sz="2200" dirty="0">
                <a:cs typeface="Calibri" panose="020F0502020204030204"/>
              </a:rPr>
              <a:t>Conclusion</a:t>
            </a:r>
          </a:p>
          <a:p>
            <a:pPr lvl="1"/>
            <a:r>
              <a:rPr lang="fr-FR" sz="1800" dirty="0" smtClean="0">
                <a:cs typeface="Calibri" panose="020F0502020204030204"/>
              </a:rPr>
              <a:t>Vivaldi couplage : Difficultés à avoir ouverture -5dB ≥ 90° à 4 GHz en azimut &amp; ≥5,5 GHz en élévation</a:t>
            </a:r>
          </a:p>
          <a:p>
            <a:pPr lvl="2"/>
            <a:r>
              <a:rPr lang="fr-FR" sz="1600" dirty="0" smtClean="0">
                <a:cs typeface="Calibri" panose="020F0502020204030204"/>
              </a:rPr>
              <a:t>Possibilité d’élargir l’ouverture en modifiant la topo</a:t>
            </a:r>
          </a:p>
          <a:p>
            <a:pPr lvl="1"/>
            <a:r>
              <a:rPr lang="fr-FR" sz="1800" dirty="0" smtClean="0">
                <a:cs typeface="Calibri" panose="020F0502020204030204"/>
              </a:rPr>
              <a:t>La mise en réseau implique des variations d’amplitude/phase en polar H</a:t>
            </a:r>
          </a:p>
          <a:p>
            <a:pPr lvl="1"/>
            <a:r>
              <a:rPr lang="fr-FR" sz="1800" dirty="0" smtClean="0">
                <a:cs typeface="Calibri" panose="020F0502020204030204"/>
              </a:rPr>
              <a:t>Mesure </a:t>
            </a:r>
            <a:r>
              <a:rPr lang="fr-FR" sz="1800" dirty="0" err="1" smtClean="0">
                <a:cs typeface="Calibri" panose="020F0502020204030204"/>
              </a:rPr>
              <a:t>gonio</a:t>
            </a:r>
            <a:r>
              <a:rPr lang="fr-FR" sz="1800" dirty="0" smtClean="0">
                <a:cs typeface="Calibri" panose="020F0502020204030204"/>
              </a:rPr>
              <a:t> : ambigu en haut de bande, refaire mesure antenne H2V2 (avec réseau) ?</a:t>
            </a:r>
            <a:r>
              <a:rPr lang="fr-FR" sz="1400" dirty="0">
                <a:cs typeface="Calibri" panose="020F0502020204030204"/>
              </a:rPr>
              <a:t/>
            </a:r>
            <a:br>
              <a:rPr lang="fr-FR" sz="1400" dirty="0">
                <a:cs typeface="Calibri" panose="020F0502020204030204"/>
              </a:rPr>
            </a:br>
            <a:endParaRPr lang="fr-FR" sz="1600" dirty="0">
              <a:cs typeface="Calibri" panose="020F0502020204030204"/>
            </a:endParaRPr>
          </a:p>
          <a:p>
            <a:pPr marL="0" indent="0">
              <a:buNone/>
            </a:pPr>
            <a:r>
              <a:rPr lang="fr-FR" sz="2200" dirty="0">
                <a:cs typeface="Calibri" panose="020F0502020204030204"/>
              </a:rPr>
              <a:t>Perspectives Antenne</a:t>
            </a:r>
          </a:p>
          <a:p>
            <a:pPr lvl="1"/>
            <a:r>
              <a:rPr lang="fr-FR" sz="1800" dirty="0" smtClean="0">
                <a:cs typeface="Calibri" panose="020F0502020204030204"/>
              </a:rPr>
              <a:t>Vivaldi couplage : élargir </a:t>
            </a:r>
            <a:r>
              <a:rPr lang="fr-FR" sz="1800" dirty="0" err="1" smtClean="0">
                <a:cs typeface="Calibri" panose="020F0502020204030204"/>
              </a:rPr>
              <a:t>diag</a:t>
            </a:r>
            <a:r>
              <a:rPr lang="fr-FR" sz="1800" dirty="0" smtClean="0">
                <a:cs typeface="Calibri" panose="020F0502020204030204"/>
              </a:rPr>
              <a:t> azimut &amp; élévation (changement topo)</a:t>
            </a:r>
          </a:p>
          <a:p>
            <a:pPr lvl="1"/>
            <a:r>
              <a:rPr lang="fr-FR" sz="1800" dirty="0" smtClean="0">
                <a:cs typeface="Calibri" panose="020F0502020204030204"/>
              </a:rPr>
              <a:t>Homothétie pour bande [1-6 GHz] ; [6-18 GHz] ; [18 – 40 GHz]</a:t>
            </a:r>
            <a:endParaRPr lang="fr-FR" sz="1800" dirty="0">
              <a:cs typeface="Calibri" panose="020F0502020204030204"/>
            </a:endParaRPr>
          </a:p>
          <a:p>
            <a:pPr marL="457200" lvl="1" indent="0">
              <a:buNone/>
            </a:pPr>
            <a:r>
              <a:rPr lang="fr-FR" sz="1800" dirty="0" smtClean="0">
                <a:cs typeface="Calibri" panose="020F0502020204030204"/>
              </a:rPr>
              <a:t>Annexes :</a:t>
            </a:r>
          </a:p>
          <a:p>
            <a:pPr lvl="1"/>
            <a:r>
              <a:rPr lang="fr-FR" sz="1800" dirty="0" smtClean="0">
                <a:cs typeface="Calibri" panose="020F0502020204030204"/>
              </a:rPr>
              <a:t>Méthode </a:t>
            </a:r>
            <a:r>
              <a:rPr lang="fr-FR" sz="1800" dirty="0" err="1" smtClean="0">
                <a:cs typeface="Calibri" panose="020F0502020204030204"/>
              </a:rPr>
              <a:t>gonio</a:t>
            </a:r>
            <a:r>
              <a:rPr lang="fr-FR" sz="1800" dirty="0" smtClean="0">
                <a:cs typeface="Calibri" panose="020F0502020204030204"/>
              </a:rPr>
              <a:t> avec inter-corrélation entre voies</a:t>
            </a:r>
          </a:p>
          <a:p>
            <a:pPr lvl="1"/>
            <a:r>
              <a:rPr lang="fr-FR" sz="1800" dirty="0">
                <a:cs typeface="Calibri" panose="020F0502020204030204"/>
              </a:rPr>
              <a:t>AVA double polar </a:t>
            </a:r>
            <a:r>
              <a:rPr lang="fr-FR" sz="1800" dirty="0" err="1" smtClean="0">
                <a:cs typeface="Calibri" panose="020F0502020204030204"/>
              </a:rPr>
              <a:t>colocalisée</a:t>
            </a:r>
            <a:endParaRPr lang="fr-FR" sz="1800" dirty="0">
              <a:cs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="" xmlns:a16="http://schemas.microsoft.com/office/drawing/2014/main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pic>
        <p:nvPicPr>
          <p:cNvPr id="9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48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047BFA19-D45E-416B-A404-7AF2F3F270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8E0105E7-23DB-4CF2-8258-FF47C7620F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>
                <a:cs typeface="Calibri Light"/>
              </a:rPr>
              <a:t>Annexes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="" xmlns:a16="http://schemas.microsoft.com/office/drawing/2014/main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pic>
        <p:nvPicPr>
          <p:cNvPr id="8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51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>
                <a:cs typeface="Calibri Light"/>
              </a:rPr>
              <a:t>Mesure </a:t>
            </a:r>
            <a:r>
              <a:rPr lang="fr-FR" sz="4000" dirty="0" err="1" smtClean="0">
                <a:cs typeface="Calibri Light"/>
              </a:rPr>
              <a:t>intercorrélation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3" y="2086776"/>
            <a:ext cx="62916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Mesure : </a:t>
            </a:r>
            <a:r>
              <a:rPr lang="fr-FR" b="1" dirty="0" smtClean="0"/>
              <a:t>4,5 </a:t>
            </a:r>
            <a:r>
              <a:rPr lang="fr-FR" b="1" dirty="0"/>
              <a:t>GHz </a:t>
            </a:r>
            <a:r>
              <a:rPr lang="fr-FR" b="1" dirty="0" smtClean="0"/>
              <a:t>-45°</a:t>
            </a:r>
          </a:p>
          <a:p>
            <a:endParaRPr lang="fr-FR" b="1" dirty="0"/>
          </a:p>
          <a:p>
            <a:r>
              <a:rPr lang="fr-FR" dirty="0" smtClean="0"/>
              <a:t>Amplitudes différentes après calibration.</a:t>
            </a:r>
          </a:p>
          <a:p>
            <a:r>
              <a:rPr lang="fr-FR" b="1" dirty="0" smtClean="0"/>
              <a:t>Id12 = 9990</a:t>
            </a:r>
          </a:p>
          <a:p>
            <a:r>
              <a:rPr lang="fr-FR" b="1" dirty="0" smtClean="0"/>
              <a:t>Id13 = 9997</a:t>
            </a:r>
          </a:p>
          <a:p>
            <a:r>
              <a:rPr lang="fr-FR" dirty="0" smtClean="0"/>
              <a:t>Devrait avoir un peu plus de variation d’indice</a:t>
            </a:r>
            <a:endParaRPr lang="fr-FR" dirty="0"/>
          </a:p>
        </p:txBody>
      </p:sp>
      <p:pic>
        <p:nvPicPr>
          <p:cNvPr id="29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931" y="717180"/>
            <a:ext cx="3272111" cy="2452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6" y="4388263"/>
            <a:ext cx="3289149" cy="2465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902" y="3729039"/>
            <a:ext cx="4169719" cy="3124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/>
          <p:cNvPicPr/>
          <p:nvPr/>
        </p:nvPicPr>
        <p:blipFill>
          <a:blip r:embed="rId8"/>
          <a:stretch>
            <a:fillRect/>
          </a:stretch>
        </p:blipFill>
        <p:spPr>
          <a:xfrm>
            <a:off x="176212" y="4126700"/>
            <a:ext cx="4313276" cy="105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09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>
                <a:cs typeface="Calibri Light"/>
              </a:rPr>
              <a:t>Mesure </a:t>
            </a:r>
            <a:r>
              <a:rPr lang="fr-FR" sz="4000" dirty="0" err="1" smtClean="0">
                <a:cs typeface="Calibri Light"/>
              </a:rPr>
              <a:t>intercorrélation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3" y="2086776"/>
            <a:ext cx="62916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Mesure : </a:t>
            </a:r>
            <a:r>
              <a:rPr lang="fr-FR" b="1" dirty="0" smtClean="0"/>
              <a:t>4,5 </a:t>
            </a:r>
            <a:r>
              <a:rPr lang="fr-FR" b="1" dirty="0"/>
              <a:t>GHz </a:t>
            </a:r>
            <a:r>
              <a:rPr lang="fr-FR" b="1" dirty="0" smtClean="0"/>
              <a:t>-45°</a:t>
            </a:r>
          </a:p>
          <a:p>
            <a:endParaRPr lang="fr-FR" b="1" dirty="0"/>
          </a:p>
          <a:p>
            <a:r>
              <a:rPr lang="fr-FR" b="1" dirty="0"/>
              <a:t>Id12 = 9990</a:t>
            </a:r>
          </a:p>
          <a:p>
            <a:r>
              <a:rPr lang="fr-FR" b="1" dirty="0"/>
              <a:t>Id13 = 9997</a:t>
            </a:r>
          </a:p>
          <a:p>
            <a:endParaRPr lang="fr-FR" dirty="0"/>
          </a:p>
          <a:p>
            <a:r>
              <a:rPr lang="fr-FR" dirty="0" smtClean="0"/>
              <a:t>Calcul angle : utilise phase récupérée via pic max d’</a:t>
            </a:r>
            <a:r>
              <a:rPr lang="fr-FR" dirty="0" err="1" smtClean="0"/>
              <a:t>intercorr</a:t>
            </a:r>
            <a:r>
              <a:rPr lang="fr-FR" dirty="0" smtClean="0"/>
              <a:t>, puis rajoute n*360 si il y a un saut de phase.</a:t>
            </a:r>
            <a:endParaRPr lang="fr-FR" dirty="0"/>
          </a:p>
          <a:p>
            <a:endParaRPr lang="fr-FR" dirty="0"/>
          </a:p>
          <a:p>
            <a:r>
              <a:rPr lang="fr-FR" dirty="0" smtClean="0"/>
              <a:t>Par la suite on prend toujours la base 1-3 pour calcul angle (plus précise en théorie) :</a:t>
            </a:r>
          </a:p>
          <a:p>
            <a:r>
              <a:rPr lang="fr-FR" b="1" dirty="0" smtClean="0"/>
              <a:t>Ang = 4,73° </a:t>
            </a:r>
            <a:r>
              <a:rPr lang="fr-FR" dirty="0" smtClean="0"/>
              <a:t>sur base 1-3 : n31=0 donc ne peut pas bien déterminer l’angle.</a:t>
            </a:r>
          </a:p>
          <a:p>
            <a:r>
              <a:rPr lang="fr-FR" b="1" dirty="0"/>
              <a:t>M</a:t>
            </a:r>
            <a:r>
              <a:rPr lang="fr-FR" b="1" dirty="0" smtClean="0"/>
              <a:t>ais -57,67° </a:t>
            </a:r>
            <a:r>
              <a:rPr lang="fr-FR" dirty="0" smtClean="0"/>
              <a:t>via calcul analytique : prend en compte les possibles ambiguïtés via la fréquence/distance.</a:t>
            </a:r>
            <a:endParaRPr lang="fr-FR" dirty="0"/>
          </a:p>
        </p:txBody>
      </p:sp>
      <p:pic>
        <p:nvPicPr>
          <p:cNvPr id="29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/>
          <p:cNvPicPr/>
          <p:nvPr/>
        </p:nvPicPr>
        <p:blipFill>
          <a:blip r:embed="rId5"/>
          <a:stretch>
            <a:fillRect/>
          </a:stretch>
        </p:blipFill>
        <p:spPr>
          <a:xfrm>
            <a:off x="3837086" y="1698676"/>
            <a:ext cx="4313276" cy="1059663"/>
          </a:xfrm>
          <a:prstGeom prst="rect">
            <a:avLst/>
          </a:prstGeom>
        </p:spPr>
      </p:pic>
      <p:pic>
        <p:nvPicPr>
          <p:cNvPr id="19" name="Image 1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552" y="666160"/>
            <a:ext cx="4169719" cy="3124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/>
          <p:cNvPicPr/>
          <p:nvPr/>
        </p:nvPicPr>
        <p:blipFill>
          <a:blip r:embed="rId7"/>
          <a:stretch>
            <a:fillRect/>
          </a:stretch>
        </p:blipFill>
        <p:spPr>
          <a:xfrm>
            <a:off x="6654099" y="3463688"/>
            <a:ext cx="1496263" cy="3338884"/>
          </a:xfrm>
          <a:prstGeom prst="rect">
            <a:avLst/>
          </a:prstGeom>
        </p:spPr>
      </p:pic>
      <p:pic>
        <p:nvPicPr>
          <p:cNvPr id="21" name="Image 20"/>
          <p:cNvPicPr/>
          <p:nvPr/>
        </p:nvPicPr>
        <p:blipFill>
          <a:blip r:embed="rId8"/>
          <a:stretch>
            <a:fillRect/>
          </a:stretch>
        </p:blipFill>
        <p:spPr>
          <a:xfrm>
            <a:off x="8842731" y="4669135"/>
            <a:ext cx="2185987" cy="218598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670082" y="4120388"/>
            <a:ext cx="2443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Via calcul analytique :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0448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>
                <a:cs typeface="Calibri Light"/>
              </a:rPr>
              <a:t>Mesure </a:t>
            </a:r>
            <a:r>
              <a:rPr lang="fr-FR" sz="4000" dirty="0" err="1" smtClean="0">
                <a:cs typeface="Calibri Light"/>
              </a:rPr>
              <a:t>intercorrélation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3" y="2086776"/>
            <a:ext cx="62916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Mesure : </a:t>
            </a:r>
            <a:r>
              <a:rPr lang="fr-FR" b="1" dirty="0"/>
              <a:t>6</a:t>
            </a:r>
            <a:r>
              <a:rPr lang="fr-FR" b="1" dirty="0" smtClean="0"/>
              <a:t> </a:t>
            </a:r>
            <a:r>
              <a:rPr lang="fr-FR" b="1" dirty="0"/>
              <a:t>GHz </a:t>
            </a:r>
            <a:r>
              <a:rPr lang="fr-FR" b="1" dirty="0" smtClean="0"/>
              <a:t>-45°</a:t>
            </a:r>
          </a:p>
          <a:p>
            <a:endParaRPr lang="fr-FR" b="1" dirty="0"/>
          </a:p>
          <a:p>
            <a:r>
              <a:rPr lang="fr-FR" dirty="0" smtClean="0"/>
              <a:t>Amplitudes différentes après calibration.</a:t>
            </a:r>
          </a:p>
          <a:p>
            <a:r>
              <a:rPr lang="fr-FR" b="1" dirty="0" smtClean="0"/>
              <a:t>Id12 = 10002</a:t>
            </a:r>
          </a:p>
          <a:p>
            <a:r>
              <a:rPr lang="fr-FR" b="1" dirty="0" smtClean="0"/>
              <a:t>Id13 = 10007</a:t>
            </a:r>
          </a:p>
          <a:p>
            <a:r>
              <a:rPr lang="fr-FR" dirty="0" smtClean="0"/>
              <a:t>Devrait avoir un peu plus de variation d’indice</a:t>
            </a:r>
            <a:endParaRPr lang="fr-FR" dirty="0"/>
          </a:p>
        </p:txBody>
      </p:sp>
      <p:pic>
        <p:nvPicPr>
          <p:cNvPr id="29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/>
          <p:cNvPicPr/>
          <p:nvPr/>
        </p:nvPicPr>
        <p:blipFill>
          <a:blip r:embed="rId5"/>
          <a:stretch>
            <a:fillRect/>
          </a:stretch>
        </p:blipFill>
        <p:spPr>
          <a:xfrm>
            <a:off x="172447" y="4043363"/>
            <a:ext cx="4804204" cy="1147762"/>
          </a:xfrm>
          <a:prstGeom prst="rect">
            <a:avLst/>
          </a:prstGeom>
        </p:spPr>
      </p:pic>
      <p:pic>
        <p:nvPicPr>
          <p:cNvPr id="18" name="Image 1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525" y="702582"/>
            <a:ext cx="3492736" cy="2618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979" y="4464838"/>
            <a:ext cx="3141091" cy="2354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 22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917" y="3543055"/>
            <a:ext cx="4397083" cy="32961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1601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>
                <a:cs typeface="Calibri Light"/>
              </a:rPr>
              <a:t>Mesure </a:t>
            </a:r>
            <a:r>
              <a:rPr lang="fr-FR" sz="4000" dirty="0" err="1" smtClean="0">
                <a:cs typeface="Calibri Light"/>
              </a:rPr>
              <a:t>intercorrélation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3" y="2086776"/>
            <a:ext cx="62916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Mesure : </a:t>
            </a:r>
            <a:r>
              <a:rPr lang="fr-FR" b="1" dirty="0"/>
              <a:t>6</a:t>
            </a:r>
            <a:r>
              <a:rPr lang="fr-FR" b="1" dirty="0" smtClean="0"/>
              <a:t> </a:t>
            </a:r>
            <a:r>
              <a:rPr lang="fr-FR" b="1" dirty="0"/>
              <a:t>GHz </a:t>
            </a:r>
            <a:r>
              <a:rPr lang="fr-FR" b="1" dirty="0" smtClean="0"/>
              <a:t>-45°</a:t>
            </a:r>
          </a:p>
          <a:p>
            <a:endParaRPr lang="fr-FR" b="1" dirty="0"/>
          </a:p>
          <a:p>
            <a:r>
              <a:rPr lang="fr-FR" b="1" dirty="0"/>
              <a:t>Id12 = 10002</a:t>
            </a:r>
          </a:p>
          <a:p>
            <a:r>
              <a:rPr lang="fr-FR" b="1" dirty="0"/>
              <a:t>Id13 = 10007</a:t>
            </a:r>
          </a:p>
          <a:p>
            <a:endParaRPr lang="fr-FR" dirty="0"/>
          </a:p>
          <a:p>
            <a:r>
              <a:rPr lang="fr-FR" dirty="0" smtClean="0"/>
              <a:t>Calcul angle : utilise phase récupérée via pic max d’</a:t>
            </a:r>
            <a:r>
              <a:rPr lang="fr-FR" dirty="0" err="1" smtClean="0"/>
              <a:t>intercorr</a:t>
            </a:r>
            <a:r>
              <a:rPr lang="fr-FR" dirty="0" smtClean="0"/>
              <a:t>, puis rajoute n*360 si il y a un saut de phase.</a:t>
            </a:r>
            <a:endParaRPr lang="fr-FR" dirty="0"/>
          </a:p>
          <a:p>
            <a:endParaRPr lang="fr-FR" dirty="0"/>
          </a:p>
          <a:p>
            <a:r>
              <a:rPr lang="fr-FR" dirty="0" smtClean="0"/>
              <a:t>Par la suite on prend toujours la base 1-3 pour calcul angle (plus précise en théorie) :</a:t>
            </a:r>
          </a:p>
          <a:p>
            <a:r>
              <a:rPr lang="fr-FR" b="1" dirty="0" smtClean="0"/>
              <a:t>Ang = 3,37° </a:t>
            </a:r>
            <a:r>
              <a:rPr lang="fr-FR" dirty="0" smtClean="0"/>
              <a:t>sur base 1-3 : n31=0 donc ne peut pas bien déterminer l’angle.</a:t>
            </a:r>
          </a:p>
          <a:p>
            <a:r>
              <a:rPr lang="fr-FR" b="1" dirty="0"/>
              <a:t>M</a:t>
            </a:r>
            <a:r>
              <a:rPr lang="fr-FR" b="1" dirty="0" smtClean="0"/>
              <a:t>ais -39,55° </a:t>
            </a:r>
            <a:r>
              <a:rPr lang="fr-FR" dirty="0" smtClean="0"/>
              <a:t>via calcul analytique : prend en compte les possibles ambiguïtés via la fréquence/distance.</a:t>
            </a:r>
            <a:endParaRPr lang="fr-FR" dirty="0"/>
          </a:p>
        </p:txBody>
      </p:sp>
      <p:pic>
        <p:nvPicPr>
          <p:cNvPr id="29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8670082" y="4120388"/>
            <a:ext cx="278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Via calcul analytique : ≈ OK </a:t>
            </a:r>
            <a:endParaRPr lang="fr-FR" dirty="0"/>
          </a:p>
        </p:txBody>
      </p:sp>
      <p:pic>
        <p:nvPicPr>
          <p:cNvPr id="17" name="Image 16"/>
          <p:cNvPicPr/>
          <p:nvPr/>
        </p:nvPicPr>
        <p:blipFill>
          <a:blip r:embed="rId5"/>
          <a:stretch>
            <a:fillRect/>
          </a:stretch>
        </p:blipFill>
        <p:spPr>
          <a:xfrm>
            <a:off x="3346158" y="1555319"/>
            <a:ext cx="4804204" cy="1147762"/>
          </a:xfrm>
          <a:prstGeom prst="rect">
            <a:avLst/>
          </a:prstGeom>
        </p:spPr>
      </p:pic>
      <p:pic>
        <p:nvPicPr>
          <p:cNvPr id="18" name="Image 1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505" y="616908"/>
            <a:ext cx="4113495" cy="3083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/>
          <p:cNvPicPr/>
          <p:nvPr/>
        </p:nvPicPr>
        <p:blipFill>
          <a:blip r:embed="rId7"/>
          <a:stretch>
            <a:fillRect/>
          </a:stretch>
        </p:blipFill>
        <p:spPr>
          <a:xfrm>
            <a:off x="6729413" y="3374184"/>
            <a:ext cx="1700473" cy="3458106"/>
          </a:xfrm>
          <a:prstGeom prst="rect">
            <a:avLst/>
          </a:prstGeom>
        </p:spPr>
      </p:pic>
      <p:pic>
        <p:nvPicPr>
          <p:cNvPr id="23" name="Image 22"/>
          <p:cNvPicPr/>
          <p:nvPr/>
        </p:nvPicPr>
        <p:blipFill>
          <a:blip r:embed="rId8"/>
          <a:stretch>
            <a:fillRect/>
          </a:stretch>
        </p:blipFill>
        <p:spPr>
          <a:xfrm>
            <a:off x="9216100" y="4623264"/>
            <a:ext cx="2067596" cy="208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87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 smtClean="0">
                <a:cs typeface="Calibri Light"/>
              </a:rPr>
              <a:t>Vivaldi couplage dual polar Mesure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4" y="2086776"/>
            <a:ext cx="61193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Vivaldi couplage : double polar </a:t>
            </a:r>
            <a:r>
              <a:rPr lang="fr-FR" b="1" dirty="0" err="1" smtClean="0">
                <a:cs typeface="Calibri" panose="020F0502020204030204"/>
              </a:rPr>
              <a:t>optim</a:t>
            </a:r>
            <a:r>
              <a:rPr lang="fr-FR" b="1" dirty="0">
                <a:cs typeface="Calibri" panose="020F0502020204030204"/>
              </a:rPr>
              <a:t> </a:t>
            </a:r>
            <a:r>
              <a:rPr lang="fr-FR" b="1" dirty="0" smtClean="0">
                <a:cs typeface="Calibri" panose="020F0502020204030204"/>
              </a:rPr>
              <a:t>Mesure</a:t>
            </a:r>
          </a:p>
          <a:p>
            <a:r>
              <a:rPr lang="fr-FR" dirty="0" smtClean="0">
                <a:cs typeface="Calibri" panose="020F0502020204030204"/>
              </a:rPr>
              <a:t>VNA </a:t>
            </a:r>
            <a:r>
              <a:rPr lang="fr-FR" dirty="0" err="1" smtClean="0">
                <a:cs typeface="Calibri" panose="020F0502020204030204"/>
              </a:rPr>
              <a:t>ietr</a:t>
            </a:r>
            <a:r>
              <a:rPr lang="fr-FR" dirty="0" smtClean="0">
                <a:cs typeface="Calibri" panose="020F0502020204030204"/>
              </a:rPr>
              <a:t> [1 – 11 GHz] ; antennes H1 &amp; V1</a:t>
            </a:r>
          </a:p>
          <a:p>
            <a:endParaRPr lang="fr-FR" dirty="0">
              <a:cs typeface="Calibri" panose="020F0502020204030204"/>
            </a:endParaRPr>
          </a:p>
          <a:p>
            <a:r>
              <a:rPr lang="fr-FR" dirty="0" smtClean="0">
                <a:cs typeface="Calibri" panose="020F0502020204030204"/>
              </a:rPr>
              <a:t>Comparaison </a:t>
            </a:r>
            <a:r>
              <a:rPr lang="fr-FR" dirty="0" err="1" smtClean="0">
                <a:cs typeface="Calibri" panose="020F0502020204030204"/>
              </a:rPr>
              <a:t>meas</a:t>
            </a:r>
            <a:r>
              <a:rPr lang="fr-FR" dirty="0" smtClean="0">
                <a:cs typeface="Calibri" panose="020F0502020204030204"/>
              </a:rPr>
              <a:t> vs </a:t>
            </a:r>
            <a:r>
              <a:rPr lang="fr-FR" dirty="0" err="1" smtClean="0">
                <a:cs typeface="Calibri" panose="020F0502020204030204"/>
              </a:rPr>
              <a:t>simu</a:t>
            </a:r>
            <a:r>
              <a:rPr lang="fr-FR" dirty="0" smtClean="0">
                <a:cs typeface="Calibri" panose="020F0502020204030204"/>
              </a:rPr>
              <a:t> antenne double polar soudés avec trous sur H1.</a:t>
            </a:r>
          </a:p>
          <a:p>
            <a:endParaRPr lang="fr-FR" dirty="0">
              <a:cs typeface="Calibri" panose="020F0502020204030204"/>
            </a:endParaRPr>
          </a:p>
          <a:p>
            <a:r>
              <a:rPr lang="fr-FR" dirty="0" smtClean="0">
                <a:cs typeface="Calibri" panose="020F0502020204030204"/>
              </a:rPr>
              <a:t>Plus de remontée polar H à 4 GHz en mesure (par rapport à VNA 8,5 GHz) ; mais coefficient de réflexion moins bon en bas de bande.</a:t>
            </a:r>
          </a:p>
          <a:p>
            <a:r>
              <a:rPr lang="fr-FR" dirty="0" smtClean="0">
                <a:cs typeface="Calibri" panose="020F0502020204030204"/>
              </a:rPr>
              <a:t>Allure similaire avec </a:t>
            </a:r>
            <a:r>
              <a:rPr lang="fr-FR" dirty="0" err="1" smtClean="0">
                <a:cs typeface="Calibri" panose="020F0502020204030204"/>
              </a:rPr>
              <a:t>simu</a:t>
            </a:r>
            <a:r>
              <a:rPr lang="fr-FR" dirty="0" smtClean="0">
                <a:cs typeface="Calibri" panose="020F0502020204030204"/>
              </a:rPr>
              <a:t>.</a:t>
            </a:r>
          </a:p>
          <a:p>
            <a:endParaRPr lang="fr-FR" dirty="0">
              <a:cs typeface="Calibri" panose="020F0502020204030204"/>
            </a:endParaRPr>
          </a:p>
          <a:p>
            <a:r>
              <a:rPr lang="fr-FR" dirty="0" smtClean="0">
                <a:cs typeface="Calibri" panose="020F0502020204030204"/>
              </a:rPr>
              <a:t>Couplage entre polar &lt; -25dB en mesure (&lt;-30dB en </a:t>
            </a:r>
            <a:r>
              <a:rPr lang="fr-FR" dirty="0" err="1" smtClean="0">
                <a:cs typeface="Calibri" panose="020F0502020204030204"/>
              </a:rPr>
              <a:t>simu</a:t>
            </a:r>
            <a:r>
              <a:rPr lang="fr-FR" dirty="0" smtClean="0">
                <a:cs typeface="Calibri" panose="020F0502020204030204"/>
              </a:rPr>
              <a:t>).</a:t>
            </a:r>
          </a:p>
        </p:txBody>
      </p:sp>
      <p:pic>
        <p:nvPicPr>
          <p:cNvPr id="17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3043" y="2086776"/>
            <a:ext cx="6134993" cy="465855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3" r="11021" b="11828"/>
          <a:stretch/>
        </p:blipFill>
        <p:spPr>
          <a:xfrm>
            <a:off x="9127012" y="150626"/>
            <a:ext cx="2831816" cy="187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9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DAF1966E-FD40-4A4A-B61B-C4DF7FA05F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047BFA19-D45E-416B-A404-7AF2F3F270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8E0105E7-23DB-4CF2-8258-FF47C7620F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>
                <a:cs typeface="Calibri Light"/>
              </a:rPr>
              <a:t>Panneau AVA </a:t>
            </a:r>
            <a:r>
              <a:rPr lang="fr-FR" sz="4000" dirty="0" err="1">
                <a:cs typeface="Calibri Light"/>
              </a:rPr>
              <a:t>Chebyshev</a:t>
            </a:r>
            <a:r>
              <a:rPr lang="fr-FR" sz="4000" dirty="0">
                <a:cs typeface="Calibri Light"/>
              </a:rPr>
              <a:t> |Mesure</a:t>
            </a:r>
            <a:endParaRPr lang="fr-FR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Image 5">
            <a:extLst>
              <a:ext uri="{FF2B5EF4-FFF2-40B4-BE49-F238E27FC236}">
                <a16:creationId xmlns="" xmlns:a16="http://schemas.microsoft.com/office/drawing/2014/main" id="{618CF4E2-88A7-4EBD-89F9-AA6E0E8E9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5433" y="5063"/>
            <a:ext cx="1851804" cy="762152"/>
          </a:xfrm>
          <a:prstGeom prst="rect">
            <a:avLst/>
          </a:prstGeom>
        </p:spPr>
      </p:pic>
      <p:pic>
        <p:nvPicPr>
          <p:cNvPr id="13" name="Image 6">
            <a:extLst>
              <a:ext uri="{FF2B5EF4-FFF2-40B4-BE49-F238E27FC236}">
                <a16:creationId xmlns="" xmlns:a16="http://schemas.microsoft.com/office/drawing/2014/main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155578" y="2184747"/>
            <a:ext cx="42896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Mesure du champ dans </a:t>
            </a:r>
            <a:r>
              <a:rPr lang="fr-FR" b="1" dirty="0" err="1"/>
              <a:t>Starlab</a:t>
            </a:r>
            <a:r>
              <a:rPr lang="fr-FR" b="1" dirty="0"/>
              <a:t> </a:t>
            </a:r>
            <a:r>
              <a:rPr lang="fr-FR" b="1" dirty="0" smtClean="0"/>
              <a:t>:</a:t>
            </a:r>
          </a:p>
          <a:p>
            <a:r>
              <a:rPr lang="fr-FR" b="1" dirty="0" smtClean="0"/>
              <a:t>Panneau symétrique par rapport plaque</a:t>
            </a:r>
            <a:endParaRPr lang="fr-FR" b="1" dirty="0"/>
          </a:p>
          <a:p>
            <a:r>
              <a:rPr lang="fr-FR" dirty="0"/>
              <a:t>Bandes 1-6 GHz ; 6-18 GHz</a:t>
            </a:r>
          </a:p>
          <a:p>
            <a:endParaRPr lang="fr-FR" dirty="0"/>
          </a:p>
          <a:p>
            <a:r>
              <a:rPr lang="fr-FR" dirty="0" smtClean="0">
                <a:cs typeface="Calibri" panose="020F0502020204030204"/>
              </a:rPr>
              <a:t>0,7-6 </a:t>
            </a:r>
            <a:r>
              <a:rPr lang="fr-FR" dirty="0">
                <a:cs typeface="Calibri" panose="020F0502020204030204"/>
              </a:rPr>
              <a:t>GHz : pas 1°, 100MHz</a:t>
            </a:r>
          </a:p>
          <a:p>
            <a:r>
              <a:rPr lang="fr-FR" dirty="0">
                <a:cs typeface="Calibri" panose="020F0502020204030204"/>
              </a:rPr>
              <a:t>6-18 GHz : pas </a:t>
            </a:r>
            <a:r>
              <a:rPr lang="fr-FR" dirty="0" smtClean="0">
                <a:cs typeface="Calibri" panose="020F0502020204030204"/>
              </a:rPr>
              <a:t>1°, 250MHz</a:t>
            </a:r>
            <a:endParaRPr lang="fr-FR" dirty="0">
              <a:cs typeface="Calibri" panose="020F0502020204030204"/>
            </a:endParaRPr>
          </a:p>
          <a:p>
            <a:endParaRPr lang="fr-FR" dirty="0">
              <a:cs typeface="Calibri" panose="020F0502020204030204"/>
            </a:endParaRPr>
          </a:p>
          <a:p>
            <a:r>
              <a:rPr lang="fr-FR" dirty="0">
                <a:cs typeface="Calibri" panose="020F0502020204030204"/>
              </a:rPr>
              <a:t>Test dans une seule configuration.</a:t>
            </a:r>
            <a:br>
              <a:rPr lang="fr-FR" dirty="0">
                <a:cs typeface="Calibri" panose="020F0502020204030204"/>
              </a:rPr>
            </a:br>
            <a:r>
              <a:rPr lang="fr-FR" dirty="0">
                <a:cs typeface="Calibri" panose="020F0502020204030204"/>
              </a:rPr>
              <a:t>Diagramme actif (une antenne alimentée, les autres connectées avec charge 50</a:t>
            </a:r>
            <a:r>
              <a:rPr lang="el-GR" dirty="0">
                <a:cs typeface="Calibri" panose="020F0502020204030204"/>
              </a:rPr>
              <a:t>Ω</a:t>
            </a:r>
            <a:r>
              <a:rPr lang="fr-FR" dirty="0">
                <a:cs typeface="Calibri" panose="020F0502020204030204"/>
              </a:rPr>
              <a:t>)</a:t>
            </a:r>
          </a:p>
          <a:p>
            <a:endParaRPr lang="fr-FR" dirty="0">
              <a:cs typeface="Calibri" panose="020F0502020204030204"/>
            </a:endParaRPr>
          </a:p>
          <a:p>
            <a:r>
              <a:rPr lang="fr-FR" dirty="0">
                <a:cs typeface="Calibri" panose="020F0502020204030204"/>
              </a:rPr>
              <a:t>Par la suite le </a:t>
            </a:r>
            <a:r>
              <a:rPr lang="fr-FR" b="1" dirty="0">
                <a:cs typeface="Calibri" panose="020F0502020204030204"/>
              </a:rPr>
              <a:t>diagramme est tourné pour correspondre à </a:t>
            </a:r>
            <a:r>
              <a:rPr lang="fr-FR" b="1" dirty="0" err="1">
                <a:cs typeface="Calibri" panose="020F0502020204030204"/>
              </a:rPr>
              <a:t>simu</a:t>
            </a:r>
            <a:r>
              <a:rPr lang="fr-FR" b="1" dirty="0">
                <a:cs typeface="Calibri" panose="020F0502020204030204"/>
              </a:rPr>
              <a:t> </a:t>
            </a:r>
            <a:r>
              <a:rPr lang="fr-FR" dirty="0">
                <a:cs typeface="Calibri" panose="020F0502020204030204"/>
              </a:rPr>
              <a:t>(0° mesure =&gt; 90°).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455" y="888770"/>
            <a:ext cx="2625609" cy="350081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0" t="21818" r="6444" b="30094"/>
          <a:stretch/>
        </p:blipFill>
        <p:spPr>
          <a:xfrm>
            <a:off x="4378339" y="2871715"/>
            <a:ext cx="4728774" cy="3640854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7768839" y="4489821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883243" y="4414514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784746" y="4389582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" name="Ellipse 2"/>
          <p:cNvSpPr/>
          <p:nvPr/>
        </p:nvSpPr>
        <p:spPr>
          <a:xfrm>
            <a:off x="5046400" y="3090928"/>
            <a:ext cx="3580327" cy="3322749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7048640" y="3429000"/>
            <a:ext cx="1021234" cy="373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Plan E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6710203" y="3073221"/>
            <a:ext cx="467532" cy="373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0°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592310" y="4655826"/>
            <a:ext cx="579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-90°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4480413" y="4471160"/>
            <a:ext cx="579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90°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6248296" y="5422900"/>
            <a:ext cx="3225904" cy="45516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9544535" y="5554901"/>
            <a:ext cx="1681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Absorbant connecteur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14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DAF1966E-FD40-4A4A-B61B-C4DF7FA05F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047BFA19-D45E-416B-A404-7AF2F3F270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8E0105E7-23DB-4CF2-8258-FF47C7620F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>
                <a:cs typeface="Calibri Light"/>
              </a:rPr>
              <a:t>Panneau AVA </a:t>
            </a:r>
            <a:r>
              <a:rPr lang="fr-FR" sz="4000" dirty="0" err="1">
                <a:cs typeface="Calibri Light"/>
              </a:rPr>
              <a:t>Chebyshev</a:t>
            </a:r>
            <a:r>
              <a:rPr lang="fr-FR" sz="4000" dirty="0">
                <a:cs typeface="Calibri Light"/>
              </a:rPr>
              <a:t> |Mesure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5">
            <a:extLst>
              <a:ext uri="{FF2B5EF4-FFF2-40B4-BE49-F238E27FC236}">
                <a16:creationId xmlns="" xmlns:a16="http://schemas.microsoft.com/office/drawing/2014/main" id="{618CF4E2-88A7-4EBD-89F9-AA6E0E8E9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5433" y="5063"/>
            <a:ext cx="1851804" cy="762152"/>
          </a:xfrm>
          <a:prstGeom prst="rect">
            <a:avLst/>
          </a:prstGeom>
        </p:spPr>
      </p:pic>
      <p:pic>
        <p:nvPicPr>
          <p:cNvPr id="16" name="Image 6">
            <a:extLst>
              <a:ext uri="{FF2B5EF4-FFF2-40B4-BE49-F238E27FC236}">
                <a16:creationId xmlns="" xmlns:a16="http://schemas.microsoft.com/office/drawing/2014/main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30306" y="2063262"/>
            <a:ext cx="6663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Rayonnement </a:t>
            </a:r>
            <a:r>
              <a:rPr lang="fr-FR" dirty="0"/>
              <a:t>(Azimut) : Comparaison </a:t>
            </a:r>
            <a:r>
              <a:rPr lang="fr-FR" dirty="0" err="1"/>
              <a:t>simu</a:t>
            </a:r>
            <a:r>
              <a:rPr lang="fr-FR" dirty="0"/>
              <a:t>-mesure</a:t>
            </a:r>
          </a:p>
          <a:p>
            <a:r>
              <a:rPr lang="fr-FR" dirty="0"/>
              <a:t>Port 1 (antenne centrale)</a:t>
            </a:r>
          </a:p>
          <a:p>
            <a:r>
              <a:rPr lang="fr-FR" dirty="0"/>
              <a:t>Bonne corrélation, surtout en haut de bande.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908471" y="2915436"/>
            <a:ext cx="175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GHz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9633914" y="2915436"/>
            <a:ext cx="175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 GHz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820085" y="2873676"/>
            <a:ext cx="175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 GHz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705375" y="904684"/>
            <a:ext cx="2352939" cy="77193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29939"/>
            <a:ext cx="4828968" cy="36176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6467" y="3219566"/>
            <a:ext cx="4886330" cy="366066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7921" y="3363751"/>
            <a:ext cx="4657275" cy="3489062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10791943" y="1721331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10799885" y="835653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10791943" y="148653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538840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DAF1966E-FD40-4A4A-B61B-C4DF7FA05F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047BFA19-D45E-416B-A404-7AF2F3F270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8E0105E7-23DB-4CF2-8258-FF47C7620F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>
                <a:cs typeface="Calibri Light"/>
              </a:rPr>
              <a:t>Interférométrie | </a:t>
            </a:r>
            <a:r>
              <a:rPr lang="fr-FR" sz="4000" dirty="0" smtClean="0">
                <a:cs typeface="Calibri Light"/>
              </a:rPr>
              <a:t>Ambiguïté mesure</a:t>
            </a:r>
            <a:endParaRPr lang="fr-FR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Image 5">
            <a:extLst>
              <a:ext uri="{FF2B5EF4-FFF2-40B4-BE49-F238E27FC236}">
                <a16:creationId xmlns="" xmlns:a16="http://schemas.microsoft.com/office/drawing/2014/main" id="{618CF4E2-88A7-4EBD-89F9-AA6E0E8E9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5433" y="5063"/>
            <a:ext cx="1851804" cy="762152"/>
          </a:xfrm>
          <a:prstGeom prst="rect">
            <a:avLst/>
          </a:prstGeom>
        </p:spPr>
      </p:pic>
      <p:pic>
        <p:nvPicPr>
          <p:cNvPr id="13" name="Image 6">
            <a:extLst>
              <a:ext uri="{FF2B5EF4-FFF2-40B4-BE49-F238E27FC236}">
                <a16:creationId xmlns="" xmlns:a16="http://schemas.microsoft.com/office/drawing/2014/main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48943" y="2086776"/>
            <a:ext cx="10310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cs typeface="Calibri" panose="020F0502020204030204"/>
              </a:rPr>
              <a:t>Calcul du délai de phase mesure : </a:t>
            </a:r>
            <a:r>
              <a:rPr lang="fr-FR" dirty="0">
                <a:cs typeface="Calibri" panose="020F0502020204030204"/>
              </a:rPr>
              <a:t>Selon ouverture [-45° ; 45°], pas 1° en plan de coupe azimut. [1-6 GHz]</a:t>
            </a:r>
            <a:endParaRPr lang="fr-FR" sz="1600" dirty="0">
              <a:cs typeface="Calibri" panose="020F0502020204030204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5524" y="2462153"/>
            <a:ext cx="75550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Avec mesure plaque symétrique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Décalage phase non présent à 1 GHz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Offset tjrs présent, mais suit ligne théorique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87" y="3645877"/>
            <a:ext cx="4274395" cy="320222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2790" y="3617126"/>
            <a:ext cx="4287611" cy="321212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3415" y="3626167"/>
            <a:ext cx="4329776" cy="324371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0" t="21818" r="6444" b="30094"/>
          <a:stretch/>
        </p:blipFill>
        <p:spPr>
          <a:xfrm>
            <a:off x="9858598" y="220648"/>
            <a:ext cx="2312783" cy="178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2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DAF1966E-FD40-4A4A-B61B-C4DF7FA05F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047BFA19-D45E-416B-A404-7AF2F3F270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8E0105E7-23DB-4CF2-8258-FF47C7620F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>
                <a:cs typeface="Calibri Light"/>
              </a:rPr>
              <a:t>Interférométrie | </a:t>
            </a:r>
            <a:r>
              <a:rPr lang="fr-FR" sz="4000" dirty="0" smtClean="0">
                <a:cs typeface="Calibri Light"/>
              </a:rPr>
              <a:t>Précision mesure</a:t>
            </a:r>
            <a:endParaRPr lang="fr-FR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Image 5">
            <a:extLst>
              <a:ext uri="{FF2B5EF4-FFF2-40B4-BE49-F238E27FC236}">
                <a16:creationId xmlns="" xmlns:a16="http://schemas.microsoft.com/office/drawing/2014/main" id="{618CF4E2-88A7-4EBD-89F9-AA6E0E8E9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5433" y="5063"/>
            <a:ext cx="1851804" cy="762152"/>
          </a:xfrm>
          <a:prstGeom prst="rect">
            <a:avLst/>
          </a:prstGeom>
        </p:spPr>
      </p:pic>
      <p:pic>
        <p:nvPicPr>
          <p:cNvPr id="13" name="Image 6">
            <a:extLst>
              <a:ext uri="{FF2B5EF4-FFF2-40B4-BE49-F238E27FC236}">
                <a16:creationId xmlns="" xmlns:a16="http://schemas.microsoft.com/office/drawing/2014/main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48944" y="2086776"/>
            <a:ext cx="76414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cs typeface="Calibri" panose="020F0502020204030204"/>
              </a:rPr>
              <a:t>Précision RMS </a:t>
            </a:r>
            <a:r>
              <a:rPr lang="fr-FR" b="1" dirty="0" smtClean="0">
                <a:cs typeface="Calibri" panose="020F0502020204030204"/>
              </a:rPr>
              <a:t>mesure en </a:t>
            </a:r>
            <a:r>
              <a:rPr lang="fr-FR" b="1" dirty="0">
                <a:cs typeface="Calibri" panose="020F0502020204030204"/>
              </a:rPr>
              <a:t>fonction de l’angle d’arrivé : </a:t>
            </a:r>
            <a:r>
              <a:rPr lang="fr-FR" b="1" dirty="0" smtClean="0">
                <a:cs typeface="Calibri" panose="020F0502020204030204"/>
              </a:rPr>
              <a:t> </a:t>
            </a:r>
            <a:r>
              <a:rPr lang="fr-FR" dirty="0" smtClean="0">
                <a:cs typeface="Calibri" panose="020F0502020204030204"/>
              </a:rPr>
              <a:t>plaque symétrique</a:t>
            </a:r>
            <a:endParaRPr lang="fr-FR" dirty="0">
              <a:cs typeface="Calibri" panose="020F0502020204030204"/>
            </a:endParaRPr>
          </a:p>
          <a:p>
            <a:r>
              <a:rPr lang="fr-FR" sz="1700" dirty="0">
                <a:cs typeface="Calibri" panose="020F0502020204030204"/>
              </a:rPr>
              <a:t>Ouverture de 90°</a:t>
            </a:r>
          </a:p>
          <a:p>
            <a:r>
              <a:rPr lang="fr-FR" sz="1700" dirty="0">
                <a:cs typeface="Calibri" panose="020F0502020204030204"/>
              </a:rPr>
              <a:t>Résultat mesure non bruité</a:t>
            </a:r>
          </a:p>
          <a:p>
            <a:r>
              <a:rPr lang="fr-FR" sz="1700" b="1" dirty="0">
                <a:cs typeface="Calibri" panose="020F0502020204030204"/>
              </a:rPr>
              <a:t>Les résultats seront améliorés via l’</a:t>
            </a:r>
            <a:r>
              <a:rPr lang="fr-FR" sz="1700" b="1" dirty="0" err="1">
                <a:cs typeface="Calibri" panose="020F0502020204030204"/>
              </a:rPr>
              <a:t>interféro</a:t>
            </a:r>
            <a:r>
              <a:rPr lang="fr-FR" sz="1700" b="1" dirty="0">
                <a:cs typeface="Calibri" panose="020F0502020204030204"/>
              </a:rPr>
              <a:t> corrélative</a:t>
            </a:r>
            <a:br>
              <a:rPr lang="fr-FR" sz="1700" b="1" dirty="0">
                <a:cs typeface="Calibri" panose="020F0502020204030204"/>
              </a:rPr>
            </a:br>
            <a:endParaRPr lang="fr-FR" dirty="0">
              <a:cs typeface="Calibri" panose="020F0502020204030204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6502" y="1405927"/>
            <a:ext cx="2360061" cy="808314"/>
          </a:xfrm>
          <a:prstGeom prst="rect">
            <a:avLst/>
          </a:prstGeom>
        </p:spPr>
      </p:pic>
      <p:sp>
        <p:nvSpPr>
          <p:cNvPr id="17" name="Ellipse 16"/>
          <p:cNvSpPr/>
          <p:nvPr/>
        </p:nvSpPr>
        <p:spPr>
          <a:xfrm>
            <a:off x="9243495" y="673191"/>
            <a:ext cx="2526077" cy="223501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8737473" y="1595083"/>
            <a:ext cx="79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-90°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0342447" y="699321"/>
            <a:ext cx="79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0°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1740981" y="1606033"/>
            <a:ext cx="561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90°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197017" y="3176532"/>
            <a:ext cx="2310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GHz : max </a:t>
            </a:r>
            <a:r>
              <a:rPr lang="fr-FR" dirty="0" smtClean="0"/>
              <a:t>4,58°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9326502" y="3116277"/>
            <a:ext cx="2069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 GHz : max </a:t>
            </a:r>
            <a:r>
              <a:rPr lang="fr-FR" dirty="0" smtClean="0"/>
              <a:t>1,36</a:t>
            </a:r>
            <a:r>
              <a:rPr lang="fr-FR" dirty="0"/>
              <a:t>°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5378983" y="3155080"/>
            <a:ext cx="1993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 GHz : max 1,98°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3601296"/>
            <a:ext cx="4294414" cy="322268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1016" y="3569564"/>
            <a:ext cx="4316654" cy="323937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2334" y="3639948"/>
            <a:ext cx="4232885" cy="317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5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>
                <a:cs typeface="Calibri Light"/>
              </a:rPr>
              <a:t>Panneau AVA </a:t>
            </a:r>
            <a:r>
              <a:rPr lang="fr-FR" sz="4000" dirty="0" err="1">
                <a:cs typeface="Calibri Light"/>
              </a:rPr>
              <a:t>Chebyshev</a:t>
            </a:r>
            <a:r>
              <a:rPr lang="fr-FR" sz="4000" dirty="0">
                <a:cs typeface="Calibri Light"/>
              </a:rPr>
              <a:t> réflecteur</a:t>
            </a:r>
            <a:endParaRPr lang="fr-FR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Image 5">
            <a:extLst>
              <a:ext uri="{FF2B5EF4-FFF2-40B4-BE49-F238E27FC236}">
                <a16:creationId xmlns:a16="http://schemas.microsoft.com/office/drawing/2014/main" xmlns="" id="{618CF4E2-88A7-4EBD-89F9-AA6E0E8E9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5433" y="5063"/>
            <a:ext cx="1851804" cy="762152"/>
          </a:xfrm>
          <a:prstGeom prst="rect">
            <a:avLst/>
          </a:prstGeom>
        </p:spPr>
      </p:pic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48943" y="2086776"/>
            <a:ext cx="8046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cs typeface="Calibri" panose="020F0502020204030204"/>
              </a:rPr>
              <a:t>Mesure Absorbant </a:t>
            </a:r>
            <a:r>
              <a:rPr lang="fr-FR" dirty="0">
                <a:cs typeface="Calibri" panose="020F0502020204030204"/>
              </a:rPr>
              <a:t>: Nécessité de placer un absorbant pour atténuer les réflexions en bas de bande (onde destructive).</a:t>
            </a:r>
          </a:p>
          <a:p>
            <a:r>
              <a:rPr lang="fr-FR" dirty="0">
                <a:cs typeface="Calibri" panose="020F0502020204030204"/>
              </a:rPr>
              <a:t>Hauteur grand absorbant : 9cm | petit absorbant : 5,5cm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24361"/>
            <a:ext cx="5808518" cy="363363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8943" y="3010106"/>
            <a:ext cx="2652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Comparaison S21 </a:t>
            </a:r>
            <a:r>
              <a:rPr lang="fr-FR" dirty="0"/>
              <a:t>: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141932" y="2754910"/>
            <a:ext cx="5580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Différence absorbant-vide </a:t>
            </a:r>
            <a:r>
              <a:rPr lang="fr-FR" dirty="0"/>
              <a:t>(dB) : grand absorbant atténue de 3,8dB à 1GHz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8930" y="3379438"/>
            <a:ext cx="6189047" cy="347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6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 smtClean="0">
                <a:cs typeface="Calibri Light"/>
              </a:rPr>
              <a:t>Vivaldi couplage dual polar Mesure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4" y="2086776"/>
            <a:ext cx="64993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Vivaldi couplage : double polar </a:t>
            </a:r>
            <a:r>
              <a:rPr lang="fr-FR" b="1" dirty="0" err="1" smtClean="0">
                <a:cs typeface="Calibri" panose="020F0502020204030204"/>
              </a:rPr>
              <a:t>optim</a:t>
            </a:r>
            <a:r>
              <a:rPr lang="fr-FR" b="1" dirty="0">
                <a:cs typeface="Calibri" panose="020F0502020204030204"/>
              </a:rPr>
              <a:t> </a:t>
            </a:r>
            <a:r>
              <a:rPr lang="fr-FR" b="1" dirty="0" smtClean="0">
                <a:cs typeface="Calibri" panose="020F0502020204030204"/>
              </a:rPr>
              <a:t>Mesure</a:t>
            </a:r>
          </a:p>
          <a:p>
            <a:r>
              <a:rPr lang="fr-FR" dirty="0" smtClean="0">
                <a:cs typeface="Calibri" panose="020F0502020204030204"/>
              </a:rPr>
              <a:t>VNA IETR [</a:t>
            </a:r>
            <a:r>
              <a:rPr lang="fr-FR" dirty="0">
                <a:cs typeface="Calibri" panose="020F0502020204030204"/>
              </a:rPr>
              <a:t>1</a:t>
            </a:r>
            <a:r>
              <a:rPr lang="fr-FR" dirty="0" smtClean="0">
                <a:cs typeface="Calibri" panose="020F0502020204030204"/>
              </a:rPr>
              <a:t> – 11 GHz]</a:t>
            </a:r>
            <a:endParaRPr lang="fr-FR" dirty="0">
              <a:cs typeface="Calibri" panose="020F0502020204030204"/>
            </a:endParaRPr>
          </a:p>
          <a:p>
            <a:r>
              <a:rPr lang="fr-FR" dirty="0" smtClean="0">
                <a:cs typeface="Calibri" panose="020F0502020204030204"/>
              </a:rPr>
              <a:t>Comparaison antennes mesures</a:t>
            </a:r>
          </a:p>
          <a:p>
            <a:endParaRPr lang="fr-FR" dirty="0">
              <a:cs typeface="Calibri" panose="020F0502020204030204"/>
            </a:endParaRPr>
          </a:p>
          <a:p>
            <a:r>
              <a:rPr lang="fr-FR" dirty="0" smtClean="0">
                <a:cs typeface="Calibri" panose="020F0502020204030204"/>
              </a:rPr>
              <a:t>Couplage à 108mm &amp; 135mm.</a:t>
            </a:r>
          </a:p>
          <a:p>
            <a:r>
              <a:rPr lang="fr-FR" dirty="0" smtClean="0">
                <a:cs typeface="Calibri" panose="020F0502020204030204"/>
              </a:rPr>
              <a:t>En mesure : H1 &amp; H2 espacés des distances 108mm &amp; 135mm</a:t>
            </a:r>
          </a:p>
        </p:txBody>
      </p:sp>
      <p:pic>
        <p:nvPicPr>
          <p:cNvPr id="17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289258" y="2050656"/>
            <a:ext cx="5433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Couplage entre antennes : &lt;-15 dB sur toute la bande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2345" y="2502966"/>
            <a:ext cx="6153669" cy="435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7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Freeform: Shape 20">
            <a:extLst>
              <a:ext uri="{FF2B5EF4-FFF2-40B4-BE49-F238E27FC236}">
                <a16:creationId xmlns="" xmlns:a16="http://schemas.microsoft.com/office/drawing/2014/main" id="{A3F395A2-2B64-4749-BD93-2F159C7E1F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="" xmlns:a16="http://schemas.microsoft.com/office/drawing/2014/main" id="{5CF0135B-EAB8-4CA0-896C-2D897ECD28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8D67F5AB-004F-49F8-98F6-0F2341AA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97"/>
            <a:ext cx="10515600" cy="1273233"/>
          </a:xfrm>
        </p:spPr>
        <p:txBody>
          <a:bodyPr>
            <a:normAutofit/>
          </a:bodyPr>
          <a:lstStyle/>
          <a:p>
            <a:r>
              <a:rPr lang="fr-FR" sz="4000" dirty="0">
                <a:cs typeface="Calibri Light"/>
              </a:rPr>
              <a:t>Sommaire</a:t>
            </a:r>
            <a:endParaRPr lang="fr-FR" sz="4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97D4C312-C95E-43D8-84AA-72A222858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8930"/>
            <a:ext cx="10515600" cy="46090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AutoNum type="romanUcPeriod"/>
            </a:pPr>
            <a:r>
              <a:rPr lang="fr-FR" sz="2200" dirty="0" smtClean="0">
                <a:cs typeface="Calibri" panose="020F0502020204030204"/>
              </a:rPr>
              <a:t>Antenne Vivaldi couplage</a:t>
            </a:r>
          </a:p>
          <a:p>
            <a:pPr marL="914400" lvl="1" indent="-457200">
              <a:buAutoNum type="romanUcPeriod"/>
            </a:pP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Mesure dual polar</a:t>
            </a:r>
          </a:p>
          <a:p>
            <a:pPr marL="914400" lvl="1" indent="-457200">
              <a:buAutoNum type="romanUcPeriod"/>
            </a:pP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Interférométrie analytique 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(</a:t>
            </a: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données </a:t>
            </a:r>
            <a:r>
              <a:rPr lang="fr-FR" sz="1800" dirty="0" err="1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simu</a:t>
            </a: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)</a:t>
            </a:r>
          </a:p>
          <a:p>
            <a:pPr marL="914400" lvl="1" indent="-457200">
              <a:buAutoNum type="romanUcPeriod"/>
            </a:pPr>
            <a:r>
              <a:rPr lang="fr-FR" sz="1800" dirty="0" smtClean="0">
                <a:cs typeface="Calibri" panose="020F0502020204030204"/>
              </a:rPr>
              <a:t>Réseau dual polar réflecteur (</a:t>
            </a:r>
            <a:r>
              <a:rPr lang="fr-FR" sz="1800" dirty="0" err="1" smtClean="0">
                <a:cs typeface="Calibri" panose="020F0502020204030204"/>
              </a:rPr>
              <a:t>simu</a:t>
            </a:r>
            <a:r>
              <a:rPr lang="fr-FR" sz="1800" dirty="0" smtClean="0">
                <a:cs typeface="Calibri" panose="020F0502020204030204"/>
              </a:rPr>
              <a:t>)</a:t>
            </a:r>
            <a:endParaRPr lang="fr-FR" sz="1400" dirty="0" smtClean="0">
              <a:cs typeface="Calibri" panose="020F0502020204030204"/>
            </a:endParaRPr>
          </a:p>
          <a:p>
            <a:pPr marL="914400" lvl="1" indent="-457200">
              <a:buFont typeface="Arial" panose="020B0604020202020204" pitchFamily="34" charset="0"/>
              <a:buAutoNum type="romanUcPeriod"/>
            </a:pP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Mesure antenne dual polar</a:t>
            </a:r>
          </a:p>
          <a:p>
            <a:pPr marL="1371600" lvl="2" indent="-457200">
              <a:buFont typeface="Arial" panose="020B0604020202020204" pitchFamily="34" charset="0"/>
              <a:buAutoNum type="romanUcPeriod"/>
            </a:pPr>
            <a:r>
              <a:rPr lang="fr-FR" sz="14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Seule</a:t>
            </a:r>
          </a:p>
          <a:p>
            <a:pPr marL="1371600" lvl="2" indent="-457200">
              <a:buFont typeface="Arial" panose="020B0604020202020204" pitchFamily="34" charset="0"/>
              <a:buAutoNum type="romanUcPeriod"/>
            </a:pPr>
            <a:r>
              <a:rPr lang="fr-FR" sz="14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Avec réflecteur</a:t>
            </a:r>
          </a:p>
          <a:p>
            <a:pPr marL="1371600" lvl="2" indent="-457200">
              <a:buFont typeface="Arial" panose="020B0604020202020204" pitchFamily="34" charset="0"/>
              <a:buAutoNum type="romanUcPeriod"/>
            </a:pPr>
            <a:r>
              <a:rPr lang="fr-FR" sz="14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Goniométrie</a:t>
            </a:r>
          </a:p>
          <a:p>
            <a:pPr marL="914400" lvl="1" indent="-457200">
              <a:buFont typeface="Arial" panose="020B0604020202020204" pitchFamily="34" charset="0"/>
              <a:buAutoNum type="romanUcPeriod"/>
            </a:pPr>
            <a:r>
              <a:rPr lang="fr-FR" sz="1800" dirty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Mesure </a:t>
            </a:r>
            <a:r>
              <a:rPr lang="fr-FR" sz="1800" dirty="0" err="1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intercorrélation</a:t>
            </a:r>
            <a:r>
              <a:rPr lang="fr-FR" sz="1800" dirty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 entre </a:t>
            </a:r>
            <a:r>
              <a:rPr lang="fr-FR" sz="18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voies</a:t>
            </a:r>
            <a:endParaRPr lang="fr-FR" sz="1800" dirty="0">
              <a:solidFill>
                <a:schemeClr val="bg1">
                  <a:lumMod val="65000"/>
                </a:schemeClr>
              </a:solidFill>
              <a:cs typeface="Calibri" panose="020F0502020204030204"/>
            </a:endParaRPr>
          </a:p>
          <a:p>
            <a:pPr marL="457200" indent="-457200">
              <a:buAutoNum type="romanUcPeriod"/>
            </a:pP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  <a:cs typeface="Calibri" panose="020F0502020204030204"/>
              </a:rPr>
              <a:t>Conclusion et perspectives</a:t>
            </a:r>
            <a:endParaRPr lang="fr-FR" sz="2200" dirty="0">
              <a:solidFill>
                <a:schemeClr val="bg1">
                  <a:lumMod val="65000"/>
                </a:schemeClr>
              </a:solidFill>
              <a:cs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92C3387C-D24F-4737-8A37-1DC5CFF09C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2452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Image 6">
            <a:extLst>
              <a:ext uri="{FF2B5EF4-FFF2-40B4-BE49-F238E27FC236}">
                <a16:creationId xmlns="" xmlns:a16="http://schemas.microsoft.com/office/drawing/2014/main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pic>
        <p:nvPicPr>
          <p:cNvPr id="9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37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3A0B11-EDE3-4E62-AC52-762D098B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 dirty="0" smtClean="0">
                <a:cs typeface="Calibri Light"/>
              </a:rPr>
              <a:t>Vivaldi couplage dual polar | réflecteur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xmlns="" id="{8BA57E5A-CFCE-4CC8-B2F7-8CFB019D4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30" r="-671" b="28734"/>
          <a:stretch/>
        </p:blipFill>
        <p:spPr>
          <a:xfrm>
            <a:off x="10034490" y="11879"/>
            <a:ext cx="2157510" cy="8944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8944" y="2086776"/>
            <a:ext cx="6499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cs typeface="Calibri" panose="020F0502020204030204"/>
              </a:rPr>
              <a:t>Vivaldi couplage : double polar </a:t>
            </a:r>
            <a:r>
              <a:rPr lang="fr-FR" b="1" dirty="0" err="1" smtClean="0">
                <a:cs typeface="Calibri" panose="020F0502020204030204"/>
              </a:rPr>
              <a:t>optim</a:t>
            </a:r>
            <a:endParaRPr lang="fr-FR" b="1" dirty="0" smtClean="0">
              <a:cs typeface="Calibri" panose="020F0502020204030204"/>
            </a:endParaRPr>
          </a:p>
          <a:p>
            <a:r>
              <a:rPr lang="fr-FR" b="1" dirty="0" smtClean="0">
                <a:cs typeface="Calibri" panose="020F0502020204030204"/>
              </a:rPr>
              <a:t>Réseau double polar H &amp; V réflecteur</a:t>
            </a:r>
          </a:p>
        </p:txBody>
      </p:sp>
      <p:pic>
        <p:nvPicPr>
          <p:cNvPr id="17" name="Picture 2" descr="https://www.ietr.fr/sites/www.ietr.fr/files/styles/max_2600x2600/public/medias/images/logo_rouge_noir_1450x451p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85640"/>
            <a:ext cx="1755112" cy="5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2209" y="5607859"/>
            <a:ext cx="1104900" cy="97155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3108864"/>
            <a:ext cx="46884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D2 </a:t>
            </a:r>
            <a:r>
              <a:rPr lang="fr-FR" dirty="0"/>
              <a:t>(short) = </a:t>
            </a:r>
            <a:r>
              <a:rPr lang="fr-FR" b="1" dirty="0"/>
              <a:t>108mm</a:t>
            </a:r>
          </a:p>
          <a:p>
            <a:r>
              <a:rPr lang="fr-FR" dirty="0"/>
              <a:t>D1 (long) = 1,25*d2 = </a:t>
            </a:r>
            <a:r>
              <a:rPr lang="fr-FR" b="1" dirty="0" smtClean="0"/>
              <a:t>135mm</a:t>
            </a:r>
          </a:p>
          <a:p>
            <a:r>
              <a:rPr lang="fr-FR" dirty="0"/>
              <a:t>Longueur totale panneau : </a:t>
            </a:r>
            <a:r>
              <a:rPr lang="fr-FR" b="1" dirty="0" smtClean="0"/>
              <a:t>329,4mm</a:t>
            </a:r>
            <a:endParaRPr lang="fr-FR" b="1" dirty="0"/>
          </a:p>
          <a:p>
            <a:endParaRPr lang="fr-FR" dirty="0" smtClean="0"/>
          </a:p>
          <a:p>
            <a:r>
              <a:rPr lang="fr-FR" dirty="0" smtClean="0"/>
              <a:t>Ajout réflecteur 40 x 40cm avec absorbants.</a:t>
            </a:r>
          </a:p>
          <a:p>
            <a:endParaRPr lang="fr-FR" dirty="0"/>
          </a:p>
          <a:p>
            <a:r>
              <a:rPr lang="fr-FR" dirty="0" smtClean="0"/>
              <a:t>Distance de 150mm entre antennes et réflecteur.</a:t>
            </a:r>
          </a:p>
          <a:p>
            <a:endParaRPr lang="fr-FR" dirty="0"/>
          </a:p>
          <a:p>
            <a:r>
              <a:rPr lang="fr-FR" dirty="0" err="1" smtClean="0"/>
              <a:t>Sparam</a:t>
            </a:r>
            <a:r>
              <a:rPr lang="fr-FR" dirty="0" smtClean="0"/>
              <a:t> similaires à cas sans réflecteur.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8937" y="2462533"/>
            <a:ext cx="6560223" cy="411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4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304717</TotalTime>
  <Words>4575</Words>
  <Application>Microsoft Office PowerPoint</Application>
  <PresentationFormat>Grand écran</PresentationFormat>
  <Paragraphs>728</Paragraphs>
  <Slides>64</Slides>
  <Notes>64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64</vt:i4>
      </vt:variant>
    </vt:vector>
  </HeadingPairs>
  <TitlesOfParts>
    <vt:vector size="69" baseType="lpstr">
      <vt:lpstr>Arial</vt:lpstr>
      <vt:lpstr>Calibri</vt:lpstr>
      <vt:lpstr>Calibri Light</vt:lpstr>
      <vt:lpstr>Wingdings</vt:lpstr>
      <vt:lpstr>Office Theme</vt:lpstr>
      <vt:lpstr>Présentation avancement thèse  Etude et réalisation d'un Réseau Radiogoniométrique large bande et multipolarisation</vt:lpstr>
      <vt:lpstr>Sommaire</vt:lpstr>
      <vt:lpstr>Vivaldi couplage dual polar Mesure</vt:lpstr>
      <vt:lpstr>Vivaldi couplage dual polar Mesure</vt:lpstr>
      <vt:lpstr>Vivaldi couplage dual polar Mesure</vt:lpstr>
      <vt:lpstr>Vivaldi couplage dual polar Mesure</vt:lpstr>
      <vt:lpstr>Vivaldi couplage dual polar Mesure</vt:lpstr>
      <vt:lpstr>Sommaire</vt:lpstr>
      <vt:lpstr>Vivaldi couplage dual polar | réflecteur</vt:lpstr>
      <vt:lpstr>Vivaldi couplage dual polar</vt:lpstr>
      <vt:lpstr>Vivaldi couplage dual polar</vt:lpstr>
      <vt:lpstr>Vivaldi couplage dual polar</vt:lpstr>
      <vt:lpstr>Vivaldi couplage dual polar</vt:lpstr>
      <vt:lpstr>Vivaldi couplage dual polar</vt:lpstr>
      <vt:lpstr>Vivaldi couplage dual polar</vt:lpstr>
      <vt:lpstr>Vivaldi couplage dual polar</vt:lpstr>
      <vt:lpstr>Sommaire</vt:lpstr>
      <vt:lpstr>Vivaldi couplage dual polar | Mesure</vt:lpstr>
      <vt:lpstr>Vivaldi couplage dual polar | Mesure</vt:lpstr>
      <vt:lpstr>Vivaldi couplage dual polar | Mesure</vt:lpstr>
      <vt:lpstr>Vivaldi couplage dual polar | Mesure</vt:lpstr>
      <vt:lpstr>Vivaldi couplage dual polar | Mesure</vt:lpstr>
      <vt:lpstr>Vivaldi couplage dual polar | Mesure</vt:lpstr>
      <vt:lpstr>Sommaire</vt:lpstr>
      <vt:lpstr>Array Vivaldi couplage dual polar | Mesure</vt:lpstr>
      <vt:lpstr>Array Vivaldi couplage dual polar | Mesure</vt:lpstr>
      <vt:lpstr>Array Vivaldi couplage dual polar | Mesure</vt:lpstr>
      <vt:lpstr>Array Vivaldi couplage dual polar | Mesure</vt:lpstr>
      <vt:lpstr>Array Vivaldi couplage dual polar | Mesure</vt:lpstr>
      <vt:lpstr>Array Vivaldi couplage dual polar | Mesure</vt:lpstr>
      <vt:lpstr>Array Vivaldi couplage dual polar | Mesure</vt:lpstr>
      <vt:lpstr>Array Vivaldi couplage dual polar | Mesure</vt:lpstr>
      <vt:lpstr>Sommaire</vt:lpstr>
      <vt:lpstr>Vivaldi couplage array H&amp;V |Mesure Gonio</vt:lpstr>
      <vt:lpstr>Vivaldi couplage array H&amp;V |Mesure Gonio</vt:lpstr>
      <vt:lpstr>Vivaldi couplage array H&amp;V |Mesure Gonio</vt:lpstr>
      <vt:lpstr>Vivaldi couplage array H&amp;V |Mesure Gonio</vt:lpstr>
      <vt:lpstr>Vivaldi couplage array H&amp;V |Mesure Gonio</vt:lpstr>
      <vt:lpstr>Vivaldi couplage array H&amp;V |Mesure Gonio</vt:lpstr>
      <vt:lpstr>Sommaire</vt:lpstr>
      <vt:lpstr>Mesure intercorrélation</vt:lpstr>
      <vt:lpstr>Mesure intercorrélation</vt:lpstr>
      <vt:lpstr>Mesure intercorrélation</vt:lpstr>
      <vt:lpstr>Mesure intercorrélation</vt:lpstr>
      <vt:lpstr>Mesure intercorrélation</vt:lpstr>
      <vt:lpstr>Mesure intercorrélation</vt:lpstr>
      <vt:lpstr>Mesure intercorrélation</vt:lpstr>
      <vt:lpstr>Mesure intercorrélation</vt:lpstr>
      <vt:lpstr>Mesure intercorrélation</vt:lpstr>
      <vt:lpstr>Mesure intercorrélation</vt:lpstr>
      <vt:lpstr>Mesure intercorrélation</vt:lpstr>
      <vt:lpstr>Mesure intercorrélation</vt:lpstr>
      <vt:lpstr>Sommaire</vt:lpstr>
      <vt:lpstr>Conclusion et perspectives</vt:lpstr>
      <vt:lpstr>Annexes</vt:lpstr>
      <vt:lpstr>Mesure intercorrélation</vt:lpstr>
      <vt:lpstr>Mesure intercorrélation</vt:lpstr>
      <vt:lpstr>Mesure intercorrélation</vt:lpstr>
      <vt:lpstr>Mesure intercorrélation</vt:lpstr>
      <vt:lpstr>Panneau AVA Chebyshev |Mesure</vt:lpstr>
      <vt:lpstr>Panneau AVA Chebyshev |Mesure</vt:lpstr>
      <vt:lpstr>Interférométrie | Ambiguïté mesure</vt:lpstr>
      <vt:lpstr>Interférométrie | Précision mesure</vt:lpstr>
      <vt:lpstr>Panneau AVA Chebyshev réflecteur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Julien HAREL</dc:creator>
  <cp:lastModifiedBy>Julien HAREL</cp:lastModifiedBy>
  <cp:revision>6826</cp:revision>
  <dcterms:created xsi:type="dcterms:W3CDTF">2021-10-19T12:17:42Z</dcterms:created>
  <dcterms:modified xsi:type="dcterms:W3CDTF">2023-12-15T13:43:27Z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463cba9-5f6c-478d-9329-7b2295e4e8ed_Enabled">
    <vt:lpwstr>true</vt:lpwstr>
  </property>
  <property fmtid="{D5CDD505-2E9C-101B-9397-08002B2CF9AE}" pid="3" name="MSIP_Label_e463cba9-5f6c-478d-9329-7b2295e4e8ed_SetDate">
    <vt:lpwstr>2021-11-15T08:57:20Z</vt:lpwstr>
  </property>
  <property fmtid="{D5CDD505-2E9C-101B-9397-08002B2CF9AE}" pid="4" name="MSIP_Label_e463cba9-5f6c-478d-9329-7b2295e4e8ed_Method">
    <vt:lpwstr>Standard</vt:lpwstr>
  </property>
  <property fmtid="{D5CDD505-2E9C-101B-9397-08002B2CF9AE}" pid="5" name="MSIP_Label_e463cba9-5f6c-478d-9329-7b2295e4e8ed_Name">
    <vt:lpwstr>All Employees_2</vt:lpwstr>
  </property>
  <property fmtid="{D5CDD505-2E9C-101B-9397-08002B2CF9AE}" pid="6" name="MSIP_Label_e463cba9-5f6c-478d-9329-7b2295e4e8ed_SiteId">
    <vt:lpwstr>33440fc6-b7c7-412c-bb73-0e70b0198d5a</vt:lpwstr>
  </property>
  <property fmtid="{D5CDD505-2E9C-101B-9397-08002B2CF9AE}" pid="7" name="MSIP_Label_e463cba9-5f6c-478d-9329-7b2295e4e8ed_ActionId">
    <vt:lpwstr>4db72665-b46b-43e5-bb55-671158d76523</vt:lpwstr>
  </property>
  <property fmtid="{D5CDD505-2E9C-101B-9397-08002B2CF9AE}" pid="8" name="MSIP_Label_e463cba9-5f6c-478d-9329-7b2295e4e8ed_ContentBits">
    <vt:lpwstr>0</vt:lpwstr>
  </property>
</Properties>
</file>