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58"/>
  </p:notesMasterIdLst>
  <p:sldIdLst>
    <p:sldId id="256" r:id="rId2"/>
    <p:sldId id="1311" r:id="rId3"/>
    <p:sldId id="834" r:id="rId4"/>
    <p:sldId id="837" r:id="rId5"/>
    <p:sldId id="838" r:id="rId6"/>
    <p:sldId id="1160" r:id="rId7"/>
    <p:sldId id="1372" r:id="rId8"/>
    <p:sldId id="1352" r:id="rId9"/>
    <p:sldId id="1353" r:id="rId10"/>
    <p:sldId id="1354" r:id="rId11"/>
    <p:sldId id="1355" r:id="rId12"/>
    <p:sldId id="1373" r:id="rId13"/>
    <p:sldId id="1313" r:id="rId14"/>
    <p:sldId id="1329" r:id="rId15"/>
    <p:sldId id="1328" r:id="rId16"/>
    <p:sldId id="1327" r:id="rId17"/>
    <p:sldId id="1330" r:id="rId18"/>
    <p:sldId id="1342" r:id="rId19"/>
    <p:sldId id="1343" r:id="rId20"/>
    <p:sldId id="1344" r:id="rId21"/>
    <p:sldId id="1345" r:id="rId22"/>
    <p:sldId id="1374" r:id="rId23"/>
    <p:sldId id="1332" r:id="rId24"/>
    <p:sldId id="1333" r:id="rId25"/>
    <p:sldId id="1334" r:id="rId26"/>
    <p:sldId id="1341" r:id="rId27"/>
    <p:sldId id="1346" r:id="rId28"/>
    <p:sldId id="1347" r:id="rId29"/>
    <p:sldId id="1375" r:id="rId30"/>
    <p:sldId id="1362" r:id="rId31"/>
    <p:sldId id="1363" r:id="rId32"/>
    <p:sldId id="1364" r:id="rId33"/>
    <p:sldId id="1365" r:id="rId34"/>
    <p:sldId id="1370" r:id="rId35"/>
    <p:sldId id="1366" r:id="rId36"/>
    <p:sldId id="1367" r:id="rId37"/>
    <p:sldId id="1368" r:id="rId38"/>
    <p:sldId id="1371" r:id="rId39"/>
    <p:sldId id="1376" r:id="rId40"/>
    <p:sldId id="1292" r:id="rId41"/>
    <p:sldId id="1323" r:id="rId42"/>
    <p:sldId id="1324" r:id="rId43"/>
    <p:sldId id="1326" r:id="rId44"/>
    <p:sldId id="1331" r:id="rId45"/>
    <p:sldId id="1377" r:id="rId46"/>
    <p:sldId id="1007" r:id="rId47"/>
    <p:sldId id="941" r:id="rId48"/>
    <p:sldId id="1378" r:id="rId49"/>
    <p:sldId id="1369" r:id="rId50"/>
    <p:sldId id="1350" r:id="rId51"/>
    <p:sldId id="1356" r:id="rId52"/>
    <p:sldId id="1357" r:id="rId53"/>
    <p:sldId id="1358" r:id="rId54"/>
    <p:sldId id="1359" r:id="rId55"/>
    <p:sldId id="1360" r:id="rId56"/>
    <p:sldId id="1361" r:id="rId5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08B0AB1-5330-4704-ABAC-1A499CF75CB6}">
          <p14:sldIdLst>
            <p14:sldId id="256"/>
            <p14:sldId id="1311"/>
            <p14:sldId id="834"/>
            <p14:sldId id="837"/>
            <p14:sldId id="838"/>
            <p14:sldId id="1160"/>
            <p14:sldId id="1372"/>
            <p14:sldId id="1352"/>
            <p14:sldId id="1353"/>
            <p14:sldId id="1354"/>
            <p14:sldId id="1355"/>
            <p14:sldId id="1373"/>
            <p14:sldId id="1313"/>
            <p14:sldId id="1329"/>
            <p14:sldId id="1328"/>
            <p14:sldId id="1327"/>
            <p14:sldId id="1330"/>
            <p14:sldId id="1342"/>
            <p14:sldId id="1343"/>
            <p14:sldId id="1344"/>
            <p14:sldId id="1345"/>
            <p14:sldId id="1374"/>
            <p14:sldId id="1332"/>
            <p14:sldId id="1333"/>
            <p14:sldId id="1334"/>
            <p14:sldId id="1341"/>
            <p14:sldId id="1346"/>
            <p14:sldId id="1347"/>
            <p14:sldId id="1375"/>
            <p14:sldId id="1362"/>
            <p14:sldId id="1363"/>
            <p14:sldId id="1364"/>
            <p14:sldId id="1365"/>
            <p14:sldId id="1370"/>
            <p14:sldId id="1366"/>
            <p14:sldId id="1367"/>
            <p14:sldId id="1368"/>
            <p14:sldId id="1371"/>
            <p14:sldId id="1376"/>
            <p14:sldId id="1292"/>
            <p14:sldId id="1323"/>
            <p14:sldId id="1324"/>
            <p14:sldId id="1326"/>
            <p14:sldId id="1331"/>
            <p14:sldId id="1377"/>
            <p14:sldId id="1007"/>
            <p14:sldId id="941"/>
            <p14:sldId id="1378"/>
            <p14:sldId id="1369"/>
            <p14:sldId id="1350"/>
            <p14:sldId id="1356"/>
            <p14:sldId id="1357"/>
            <p14:sldId id="1358"/>
            <p14:sldId id="1359"/>
            <p14:sldId id="1360"/>
            <p14:sldId id="13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2DD929-C38B-45A6-962E-1EBA2791B302}" v="33" dt="2021-11-13T20:37:07.189"/>
    <p1510:client id="{4FCC9DA1-0AC8-B430-C1B0-F63788ADAB7C}" v="1075" dt="2021-10-20T14:57:57.038"/>
    <p1510:client id="{9CBFD04C-DA5D-1841-5F8C-03240EDEE029}" v="72" dt="2021-10-21T12:49:46.746"/>
    <p1510:client id="{BACED121-ADC4-46B2-8BE5-1BB218B792CD}" v="1642" dt="2021-10-19T15:23:54.314"/>
    <p1510:client id="{F12A16FE-4233-36E6-2273-9C9CC497A917}" v="277" dt="2021-10-21T08:00:37.4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9" autoAdjust="0"/>
    <p:restoredTop sz="82810" autoAdjust="0"/>
  </p:normalViewPr>
  <p:slideViewPr>
    <p:cSldViewPr snapToGrid="0">
      <p:cViewPr varScale="1">
        <p:scale>
          <a:sx n="73" d="100"/>
          <a:sy n="73" d="100"/>
        </p:scale>
        <p:origin x="4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C3EA6-CC14-4455-B22E-ABD39BEAC96B}" type="datetimeFigureOut">
              <a:rPr lang="fr-FR"/>
              <a:t>25/08/2023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20547-C34C-4519-8D6B-C40F75DA7DD4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730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266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 smtClean="0">
                <a:cs typeface="Calibri" panose="020F0502020204030204"/>
              </a:rPr>
              <a:t>En remesurant</a:t>
            </a:r>
            <a:r>
              <a:rPr lang="fr-FR" sz="1800" baseline="0" dirty="0" smtClean="0">
                <a:cs typeface="Calibri" panose="020F0502020204030204"/>
              </a:rPr>
              <a:t> 1 mois après </a:t>
            </a:r>
            <a:r>
              <a:rPr lang="fr-FR" sz="1800" baseline="0" dirty="0" smtClean="0">
                <a:cs typeface="Calibri" panose="020F0502020204030204"/>
              </a:rPr>
              <a:t>les 2 cas ont prit </a:t>
            </a:r>
            <a:r>
              <a:rPr lang="fr-FR" sz="1800" baseline="0" dirty="0" smtClean="0">
                <a:cs typeface="Calibri" panose="020F0502020204030204"/>
              </a:rPr>
              <a:t>+0,5cm (</a:t>
            </a:r>
            <a:r>
              <a:rPr lang="fr-FR" sz="1800" baseline="0" dirty="0" smtClean="0">
                <a:cs typeface="Calibri" panose="020F0502020204030204"/>
              </a:rPr>
              <a:t>dilatation sur PET)</a:t>
            </a:r>
            <a:endParaRPr lang="fr-FR" sz="1800" baseline="0" dirty="0" smtClean="0">
              <a:cs typeface="Calibri" panose="020F0502020204030204"/>
            </a:endParaRPr>
          </a:p>
          <a:p>
            <a:r>
              <a:rPr lang="fr-FR" sz="1800" baseline="0" dirty="0" smtClean="0">
                <a:cs typeface="Calibri" panose="020F0502020204030204"/>
              </a:rPr>
              <a:t>Difficultés à bien onduler D5N10 même avec presse</a:t>
            </a:r>
          </a:p>
          <a:p>
            <a:r>
              <a:rPr lang="fr-FR" sz="1800" baseline="0" dirty="0" smtClean="0">
                <a:cs typeface="Calibri" panose="020F0502020204030204"/>
              </a:rPr>
              <a:t>La longueur (selon y) des ondulations sur les moules est de 5cm.</a:t>
            </a:r>
          </a:p>
          <a:p>
            <a:r>
              <a:rPr lang="fr-FR" sz="1800" baseline="0" dirty="0" smtClean="0">
                <a:cs typeface="Calibri" panose="020F0502020204030204"/>
              </a:rPr>
              <a:t>Sur les antennes après les ondulations, la partie ondulée est à ≈6cm (donc perd un peu + de 1cm)</a:t>
            </a:r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636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aseline="0" smtClean="0">
                <a:cs typeface="Calibri" panose="020F0502020204030204"/>
              </a:rPr>
              <a:t>La </a:t>
            </a:r>
            <a:r>
              <a:rPr lang="fr-FR" sz="1800" baseline="0" dirty="0" smtClean="0">
                <a:cs typeface="Calibri" panose="020F0502020204030204"/>
              </a:rPr>
              <a:t>longueur (selon y) des ondulations sur les moules est de 5cm.</a:t>
            </a:r>
          </a:p>
          <a:p>
            <a:r>
              <a:rPr lang="fr-FR" sz="1800" baseline="0" dirty="0" smtClean="0">
                <a:cs typeface="Calibri" panose="020F0502020204030204"/>
              </a:rPr>
              <a:t>Sur les antennes après les ondulations, la partie ondulée est à ≈6cm (donc perd 1cm)</a:t>
            </a:r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17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199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 smtClean="0"/>
              <a:t>But : voir si décalage</a:t>
            </a:r>
            <a:r>
              <a:rPr lang="fr-FR" sz="1200" b="0" baseline="0" dirty="0" smtClean="0"/>
              <a:t> ligne excitation a une influence sur S11</a:t>
            </a:r>
            <a:endParaRPr lang="fr-FR" sz="1200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485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 smtClean="0"/>
              <a:t>Montre</a:t>
            </a:r>
            <a:r>
              <a:rPr lang="fr-FR" sz="1200" b="0" baseline="0" dirty="0" smtClean="0"/>
              <a:t> que l’excitation n’a pas un fort impact sur S11 (mais un </a:t>
            </a:r>
            <a:r>
              <a:rPr lang="fr-FR" sz="1200" b="1" baseline="0" dirty="0" smtClean="0"/>
              <a:t>peu sur rayonnement</a:t>
            </a:r>
            <a:r>
              <a:rPr lang="fr-FR" sz="1200" b="0" baseline="0" dirty="0" smtClean="0"/>
              <a:t>)</a:t>
            </a:r>
            <a:endParaRPr lang="fr-FR" sz="1200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211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713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 smtClean="0"/>
              <a:t>Plus les lignes se</a:t>
            </a:r>
            <a:r>
              <a:rPr lang="fr-FR" sz="1200" b="0" baseline="0" dirty="0" smtClean="0"/>
              <a:t> rapprochent et + le </a:t>
            </a:r>
            <a:r>
              <a:rPr lang="fr-FR" sz="1200" b="0" baseline="0" dirty="0" err="1" smtClean="0"/>
              <a:t>smith</a:t>
            </a:r>
            <a:r>
              <a:rPr lang="fr-FR" sz="1200" b="0" baseline="0" dirty="0" smtClean="0"/>
              <a:t> se recentre autour du 1</a:t>
            </a:r>
            <a:endParaRPr lang="fr-FR" sz="1200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590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482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51613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618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475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9493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 smtClean="0"/>
              <a:t>Une partie des champs semble se propager le long du bras à droite à partir de l’excitation. Sur AVA </a:t>
            </a:r>
            <a:r>
              <a:rPr lang="fr-FR" sz="1200" b="0" dirty="0" err="1" smtClean="0"/>
              <a:t>Cheby</a:t>
            </a:r>
            <a:r>
              <a:rPr lang="fr-FR" sz="1200" b="0" dirty="0" smtClean="0"/>
              <a:t> classique, les champs se propageait majoritairement</a:t>
            </a:r>
            <a:r>
              <a:rPr lang="fr-FR" sz="1200" b="0" baseline="0" dirty="0" smtClean="0"/>
              <a:t> dans la fente puis finissaient leur parcours le long des bras.</a:t>
            </a:r>
            <a:endParaRPr lang="fr-FR" sz="1200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9975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5689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 smtClean="0">
                <a:cs typeface="Calibri" panose="020F0502020204030204"/>
              </a:rPr>
              <a:t>Avantage AVA %</a:t>
            </a:r>
            <a:r>
              <a:rPr lang="fr-FR" sz="1800" baseline="0" dirty="0" smtClean="0">
                <a:cs typeface="Calibri" panose="020F0502020204030204"/>
              </a:rPr>
              <a:t> </a:t>
            </a:r>
            <a:r>
              <a:rPr lang="fr-FR" sz="1800" baseline="0" dirty="0" err="1" smtClean="0">
                <a:cs typeface="Calibri" panose="020F0502020204030204"/>
              </a:rPr>
              <a:t>vivaldi</a:t>
            </a:r>
            <a:r>
              <a:rPr lang="fr-FR" sz="1800" baseline="0" dirty="0" smtClean="0">
                <a:cs typeface="Calibri" panose="020F0502020204030204"/>
              </a:rPr>
              <a:t> couplage : front to back, lobes secondaire, S11 plus UWB.</a:t>
            </a:r>
          </a:p>
          <a:p>
            <a:r>
              <a:rPr lang="fr-FR" sz="1800" baseline="0" dirty="0" smtClean="0">
                <a:cs typeface="Calibri" panose="020F0502020204030204"/>
              </a:rPr>
              <a:t>Ici distance min entre bras = 0,4mm </a:t>
            </a:r>
            <a:r>
              <a:rPr lang="fr-FR" sz="1800" baseline="0" dirty="0" smtClean="0">
                <a:cs typeface="Calibri" panose="020F0502020204030204"/>
                <a:sym typeface="Wingdings" panose="05000000000000000000" pitchFamily="2" charset="2"/>
              </a:rPr>
              <a:t> devra être élargit pour double polar </a:t>
            </a:r>
            <a:r>
              <a:rPr lang="fr-FR" sz="1800" baseline="0" dirty="0" err="1" smtClean="0">
                <a:cs typeface="Calibri" panose="020F0502020204030204"/>
                <a:sym typeface="Wingdings" panose="05000000000000000000" pitchFamily="2" charset="2"/>
              </a:rPr>
              <a:t>colocalisée</a:t>
            </a:r>
            <a:r>
              <a:rPr lang="fr-FR" sz="1800" baseline="0" dirty="0" smtClean="0">
                <a:cs typeface="Calibri" panose="020F0502020204030204"/>
                <a:sym typeface="Wingdings" panose="05000000000000000000" pitchFamily="2" charset="2"/>
              </a:rPr>
              <a:t> (= h </a:t>
            </a:r>
            <a:r>
              <a:rPr lang="fr-FR" sz="1800" baseline="0" dirty="0" err="1" smtClean="0">
                <a:cs typeface="Calibri" panose="020F0502020204030204"/>
                <a:sym typeface="Wingdings" panose="05000000000000000000" pitchFamily="2" charset="2"/>
              </a:rPr>
              <a:t>dielec</a:t>
            </a:r>
            <a:r>
              <a:rPr lang="fr-FR" sz="1800" baseline="0" dirty="0" smtClean="0">
                <a:cs typeface="Calibri" panose="020F0502020204030204"/>
                <a:sym typeface="Wingdings" panose="05000000000000000000" pitchFamily="2" charset="2"/>
              </a:rPr>
              <a:t>)</a:t>
            </a:r>
            <a:endParaRPr lang="fr-FR" sz="1800" dirty="0" smtClean="0">
              <a:cs typeface="Calibri" panose="020F0502020204030204"/>
            </a:endParaRPr>
          </a:p>
          <a:p>
            <a:endParaRPr lang="fr-FR" sz="1800" dirty="0" smtClean="0">
              <a:cs typeface="Calibri" panose="020F0502020204030204"/>
            </a:endParaRPr>
          </a:p>
          <a:p>
            <a:r>
              <a:rPr lang="fr-FR" sz="1800" dirty="0" smtClean="0">
                <a:cs typeface="Calibri" panose="020F0502020204030204"/>
              </a:rPr>
              <a:t>Single layer et double layer : car utilisent BAVA pour réduire cross.</a:t>
            </a:r>
          </a:p>
          <a:p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1935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 smtClean="0">
                <a:cs typeface="Calibri" panose="020F0502020204030204"/>
              </a:rPr>
              <a:t>Ici j’ai légèrement varié quelques paramètres par rapport à la </a:t>
            </a:r>
            <a:r>
              <a:rPr lang="fr-FR" sz="1800" dirty="0" err="1" smtClean="0">
                <a:cs typeface="Calibri" panose="020F0502020204030204"/>
              </a:rPr>
              <a:t>publi</a:t>
            </a:r>
            <a:endParaRPr lang="fr-FR" sz="1800" dirty="0" smtClean="0">
              <a:cs typeface="Calibri" panose="020F0502020204030204"/>
            </a:endParaRPr>
          </a:p>
          <a:p>
            <a:r>
              <a:rPr lang="fr-FR" sz="1800" dirty="0" smtClean="0">
                <a:cs typeface="Calibri" panose="020F0502020204030204"/>
              </a:rPr>
              <a:t>J’ai gardé</a:t>
            </a:r>
            <a:r>
              <a:rPr lang="fr-FR" sz="1800" baseline="0" dirty="0" smtClean="0">
                <a:cs typeface="Calibri" panose="020F0502020204030204"/>
              </a:rPr>
              <a:t> FR4 h=1mm (implique des pertes en haut de bande !)</a:t>
            </a:r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3004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 smtClean="0">
                <a:cs typeface="Calibri" panose="020F0502020204030204"/>
              </a:rPr>
              <a:t>J’ai gardé</a:t>
            </a:r>
            <a:r>
              <a:rPr lang="fr-FR" sz="1800" baseline="0" dirty="0" smtClean="0">
                <a:cs typeface="Calibri" panose="020F0502020204030204"/>
              </a:rPr>
              <a:t> FR4 h=1mm (implique des pertes en haut de bande !)</a:t>
            </a:r>
          </a:p>
          <a:p>
            <a:r>
              <a:rPr lang="fr-FR" sz="1800" baseline="0" dirty="0" smtClean="0">
                <a:cs typeface="Calibri" panose="020F0502020204030204"/>
              </a:rPr>
              <a:t>Efficacité rayonnement NOK à 1 GHz (&gt; 0dB)</a:t>
            </a:r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94615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8461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 smtClean="0">
                <a:cs typeface="Calibri" panose="020F0502020204030204"/>
              </a:rPr>
              <a:t>Directif à cause du </a:t>
            </a:r>
            <a:r>
              <a:rPr lang="fr-FR" sz="1800" dirty="0" err="1" smtClean="0">
                <a:cs typeface="Calibri" panose="020F0502020204030204"/>
              </a:rPr>
              <a:t>Pdm</a:t>
            </a:r>
            <a:r>
              <a:rPr lang="fr-FR" sz="1800" dirty="0" smtClean="0">
                <a:cs typeface="Calibri" panose="020F0502020204030204"/>
              </a:rPr>
              <a:t> ?</a:t>
            </a:r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7122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319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522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>
                <a:cs typeface="Calibri" panose="020F0502020204030204"/>
              </a:rPr>
              <a:t>Min À 1 GHz : -6dB ; -10dB à partir de 1,1 GHz</a:t>
            </a:r>
          </a:p>
          <a:p>
            <a:r>
              <a:rPr lang="fr-FR" sz="1800" b="0" baseline="0" dirty="0">
                <a:cs typeface="Calibri" panose="020F0502020204030204"/>
              </a:rPr>
              <a:t>D1 : 1-3</a:t>
            </a:r>
          </a:p>
          <a:p>
            <a:r>
              <a:rPr lang="fr-FR" sz="1800" b="0" baseline="0" dirty="0">
                <a:cs typeface="Calibri" panose="020F0502020204030204"/>
              </a:rPr>
              <a:t>D2 : 1-2</a:t>
            </a:r>
          </a:p>
          <a:p>
            <a:r>
              <a:rPr lang="fr-FR" sz="1800" b="0" baseline="0" dirty="0">
                <a:cs typeface="Calibri" panose="020F0502020204030204"/>
              </a:rPr>
              <a:t>Essayer d’autres disposition panneau par la suite ? (triangle, circulaire…)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7860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 smtClean="0">
                <a:cs typeface="Calibri" panose="020F0502020204030204"/>
              </a:rPr>
              <a:t>Homothétie *2,4</a:t>
            </a:r>
          </a:p>
          <a:p>
            <a:r>
              <a:rPr lang="fr-FR" sz="1800" b="1" dirty="0" smtClean="0">
                <a:cs typeface="Calibri" panose="020F0502020204030204"/>
              </a:rPr>
              <a:t>Plus</a:t>
            </a:r>
            <a:r>
              <a:rPr lang="fr-FR" sz="1800" b="1" baseline="0" dirty="0" smtClean="0">
                <a:cs typeface="Calibri" panose="020F0502020204030204"/>
              </a:rPr>
              <a:t> petite que AVA </a:t>
            </a:r>
            <a:r>
              <a:rPr lang="fr-FR" sz="1800" b="1" baseline="0" dirty="0" err="1" smtClean="0">
                <a:cs typeface="Calibri" panose="020F0502020204030204"/>
              </a:rPr>
              <a:t>cheby</a:t>
            </a:r>
            <a:r>
              <a:rPr lang="fr-FR" sz="1800" b="1" baseline="0" dirty="0" smtClean="0">
                <a:cs typeface="Calibri" panose="020F0502020204030204"/>
              </a:rPr>
              <a:t> </a:t>
            </a:r>
            <a:r>
              <a:rPr lang="fr-FR" sz="1800" baseline="0" dirty="0" smtClean="0">
                <a:cs typeface="Calibri" panose="020F0502020204030204"/>
              </a:rPr>
              <a:t>(95x100 ; </a:t>
            </a:r>
            <a:r>
              <a:rPr lang="fr-FR" sz="1800" baseline="0" dirty="0" err="1" smtClean="0">
                <a:cs typeface="Calibri" panose="020F0502020204030204"/>
              </a:rPr>
              <a:t>LxW</a:t>
            </a:r>
            <a:r>
              <a:rPr lang="fr-FR" sz="1800" baseline="0" dirty="0" smtClean="0">
                <a:cs typeface="Calibri" panose="020F0502020204030204"/>
              </a:rPr>
              <a:t>) !</a:t>
            </a:r>
            <a:endParaRPr lang="fr-FR" sz="1800" dirty="0" smtClean="0">
              <a:cs typeface="Calibri" panose="020F0502020204030204"/>
            </a:endParaRPr>
          </a:p>
          <a:p>
            <a:r>
              <a:rPr lang="fr-FR" sz="1800" dirty="0" smtClean="0">
                <a:cs typeface="Calibri" panose="020F0502020204030204"/>
              </a:rPr>
              <a:t>Largeur ligne</a:t>
            </a:r>
            <a:r>
              <a:rPr lang="fr-FR" sz="1800" baseline="0" dirty="0" smtClean="0">
                <a:cs typeface="Calibri" panose="020F0502020204030204"/>
              </a:rPr>
              <a:t> W=0,35mm : OK pour fabrication ? (peut augmenter si besoin)</a:t>
            </a:r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5024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dirty="0" smtClean="0">
                <a:cs typeface="Calibri" panose="020F0502020204030204"/>
              </a:rPr>
              <a:t>Très peu d’antennes Vivaldi couplage si large </a:t>
            </a:r>
            <a:r>
              <a:rPr lang="fr-FR" sz="1800" b="0" dirty="0" smtClean="0">
                <a:cs typeface="Calibri" panose="020F0502020204030204"/>
              </a:rPr>
              <a:t>bande et étant petite % </a:t>
            </a:r>
            <a:r>
              <a:rPr lang="el-GR" sz="1800" b="0" dirty="0" smtClean="0">
                <a:cs typeface="Calibri" panose="020F0502020204030204"/>
              </a:rPr>
              <a:t>λ</a:t>
            </a:r>
            <a:endParaRPr lang="fr-FR" sz="1800" b="0" dirty="0" smtClean="0">
              <a:cs typeface="Calibri" panose="020F0502020204030204"/>
            </a:endParaRPr>
          </a:p>
          <a:p>
            <a:r>
              <a:rPr lang="fr-FR" sz="1800" b="0" dirty="0" smtClean="0">
                <a:cs typeface="Calibri" panose="020F0502020204030204"/>
              </a:rPr>
              <a:t>Largeur bande 1:7,36 ?</a:t>
            </a:r>
            <a:endParaRPr lang="fr-FR" sz="1800" b="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8543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b="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7018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b="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4563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dirty="0" smtClean="0">
                <a:cs typeface="Calibri" panose="020F0502020204030204"/>
              </a:rPr>
              <a:t>Directivité de</a:t>
            </a:r>
            <a:r>
              <a:rPr lang="fr-FR" sz="1800" b="0" baseline="0" dirty="0" smtClean="0">
                <a:cs typeface="Calibri" panose="020F0502020204030204"/>
              </a:rPr>
              <a:t> </a:t>
            </a:r>
            <a:r>
              <a:rPr lang="fr-FR" sz="1800" b="0" baseline="0" dirty="0" err="1" smtClean="0">
                <a:cs typeface="Calibri" panose="020F0502020204030204"/>
              </a:rPr>
              <a:t>vivaldi</a:t>
            </a:r>
            <a:r>
              <a:rPr lang="fr-FR" sz="1800" b="0" baseline="0" dirty="0" smtClean="0">
                <a:cs typeface="Calibri" panose="020F0502020204030204"/>
              </a:rPr>
              <a:t> couplage liée à </a:t>
            </a:r>
            <a:r>
              <a:rPr lang="fr-FR" sz="1800" b="0" baseline="0" dirty="0" err="1" smtClean="0">
                <a:cs typeface="Calibri" panose="020F0502020204030204"/>
              </a:rPr>
              <a:t>pdm</a:t>
            </a:r>
            <a:endParaRPr lang="fr-FR" sz="1800" b="0" baseline="0" dirty="0" smtClean="0">
              <a:cs typeface="Calibri" panose="020F0502020204030204"/>
            </a:endParaRPr>
          </a:p>
          <a:p>
            <a:r>
              <a:rPr lang="fr-FR" sz="1800" b="0" baseline="0" dirty="0" smtClean="0">
                <a:cs typeface="Calibri" panose="020F0502020204030204"/>
              </a:rPr>
              <a:t>Vivaldi couplage moins directif en élévation car Rexp1 = 0,08 alors que AVA </a:t>
            </a:r>
            <a:r>
              <a:rPr lang="fr-FR" sz="1800" b="0" baseline="0" dirty="0" err="1" smtClean="0">
                <a:cs typeface="Calibri" panose="020F0502020204030204"/>
              </a:rPr>
              <a:t>Cheby</a:t>
            </a:r>
            <a:r>
              <a:rPr lang="fr-FR" sz="1800" b="0" baseline="0" dirty="0" smtClean="0">
                <a:cs typeface="Calibri" panose="020F0502020204030204"/>
              </a:rPr>
              <a:t> R=0,16</a:t>
            </a:r>
            <a:endParaRPr lang="fr-FR" sz="1800" b="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2225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dirty="0" smtClean="0">
                <a:cs typeface="Calibri" panose="020F0502020204030204"/>
              </a:rPr>
              <a:t>Directif à cause du </a:t>
            </a:r>
            <a:r>
              <a:rPr lang="fr-FR" sz="1800" b="1" dirty="0" err="1" smtClean="0">
                <a:cs typeface="Calibri" panose="020F0502020204030204"/>
              </a:rPr>
              <a:t>Pdm</a:t>
            </a:r>
            <a:r>
              <a:rPr lang="fr-FR" sz="1800" b="0" dirty="0" smtClean="0">
                <a:cs typeface="Calibri" panose="020F0502020204030204"/>
              </a:rPr>
              <a:t> (courants se propage vers le bas puis remonte selon </a:t>
            </a:r>
            <a:r>
              <a:rPr lang="fr-FR" sz="1800" b="0" dirty="0" err="1" smtClean="0">
                <a:cs typeface="Calibri" panose="020F0502020204030204"/>
              </a:rPr>
              <a:t>pdm</a:t>
            </a:r>
            <a:r>
              <a:rPr lang="fr-FR" sz="1800" b="0" dirty="0" smtClean="0">
                <a:cs typeface="Calibri" panose="020F0502020204030204"/>
              </a:rPr>
              <a:t>, crée</a:t>
            </a:r>
            <a:r>
              <a:rPr lang="fr-FR" sz="1800" b="0" baseline="0" dirty="0" smtClean="0">
                <a:cs typeface="Calibri" panose="020F0502020204030204"/>
              </a:rPr>
              <a:t> atténuation amplitude vers la courbure 3) </a:t>
            </a:r>
            <a:r>
              <a:rPr lang="fr-FR" sz="1800" b="1" dirty="0" smtClean="0">
                <a:cs typeface="Calibri" panose="020F0502020204030204"/>
              </a:rPr>
              <a:t>? Pk ouverture large à </a:t>
            </a:r>
            <a:r>
              <a:rPr lang="fr-FR" sz="1800" b="1" dirty="0" smtClean="0">
                <a:cs typeface="Calibri" panose="020F0502020204030204"/>
              </a:rPr>
              <a:t>5</a:t>
            </a:r>
            <a:r>
              <a:rPr lang="fr-FR" sz="1800" b="1" baseline="0" dirty="0" smtClean="0">
                <a:cs typeface="Calibri" panose="020F0502020204030204"/>
              </a:rPr>
              <a:t> et 6</a:t>
            </a:r>
            <a:r>
              <a:rPr lang="fr-FR" sz="1800" b="1" dirty="0" smtClean="0">
                <a:cs typeface="Calibri" panose="020F0502020204030204"/>
              </a:rPr>
              <a:t> </a:t>
            </a:r>
            <a:r>
              <a:rPr lang="fr-FR" sz="1800" b="1" dirty="0" smtClean="0">
                <a:cs typeface="Calibri" panose="020F0502020204030204"/>
              </a:rPr>
              <a:t>GHz </a:t>
            </a:r>
            <a:r>
              <a:rPr lang="fr-FR" sz="1800" dirty="0" smtClean="0">
                <a:cs typeface="Calibri" panose="020F0502020204030204"/>
              </a:rPr>
              <a:t>(peu de changement sur</a:t>
            </a:r>
            <a:r>
              <a:rPr lang="fr-FR" sz="1800" baseline="0" dirty="0" smtClean="0">
                <a:cs typeface="Calibri" panose="020F0502020204030204"/>
              </a:rPr>
              <a:t> les courants) </a:t>
            </a:r>
            <a:r>
              <a:rPr lang="fr-FR" sz="1800" dirty="0" smtClean="0">
                <a:cs typeface="Calibri" panose="020F0502020204030204"/>
              </a:rPr>
              <a:t>?</a:t>
            </a:r>
          </a:p>
          <a:p>
            <a:r>
              <a:rPr lang="fr-FR" sz="1800" dirty="0" smtClean="0">
                <a:cs typeface="Calibri" panose="020F0502020204030204"/>
              </a:rPr>
              <a:t>Courbure Rexp1 fait </a:t>
            </a:r>
            <a:r>
              <a:rPr lang="fr-FR" sz="1800" dirty="0" err="1" smtClean="0">
                <a:cs typeface="Calibri" panose="020F0502020204030204"/>
              </a:rPr>
              <a:t>bcp</a:t>
            </a:r>
            <a:r>
              <a:rPr lang="fr-FR" sz="1800" dirty="0" smtClean="0">
                <a:cs typeface="Calibri" panose="020F0502020204030204"/>
              </a:rPr>
              <a:t> varier l’ouverture entre 10 et 20 GHz. (pas</a:t>
            </a:r>
            <a:r>
              <a:rPr lang="fr-FR" sz="1800" baseline="0" dirty="0" smtClean="0">
                <a:cs typeface="Calibri" panose="020F0502020204030204"/>
              </a:rPr>
              <a:t> </a:t>
            </a:r>
            <a:r>
              <a:rPr lang="fr-FR" sz="1800" baseline="0" dirty="0" err="1" smtClean="0">
                <a:cs typeface="Calibri" panose="020F0502020204030204"/>
              </a:rPr>
              <a:t>bcp</a:t>
            </a:r>
            <a:r>
              <a:rPr lang="fr-FR" sz="1800" baseline="0" dirty="0" smtClean="0">
                <a:cs typeface="Calibri" panose="020F0502020204030204"/>
              </a:rPr>
              <a:t> d’impact avant</a:t>
            </a:r>
            <a:r>
              <a:rPr lang="fr-FR" sz="1800" baseline="0" dirty="0" smtClean="0">
                <a:cs typeface="Calibri" panose="020F0502020204030204"/>
              </a:rPr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9306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93735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dirty="0" smtClean="0">
                <a:cs typeface="Calibri" panose="020F0502020204030204"/>
              </a:rPr>
              <a:t>360/71 </a:t>
            </a:r>
            <a:r>
              <a:rPr lang="fr-FR" sz="1800" b="0" dirty="0" smtClean="0">
                <a:cs typeface="Calibri" panose="020F0502020204030204"/>
              </a:rPr>
              <a:t>= </a:t>
            </a:r>
            <a:r>
              <a:rPr lang="fr-FR" sz="1800" b="0" dirty="0" smtClean="0">
                <a:cs typeface="Calibri" panose="020F0502020204030204"/>
              </a:rPr>
              <a:t>5,07 </a:t>
            </a:r>
            <a:r>
              <a:rPr lang="fr-FR" sz="1800" b="0" dirty="0" smtClean="0">
                <a:cs typeface="Calibri" panose="020F0502020204030204"/>
              </a:rPr>
              <a:t>=&gt; 6 panneaux min</a:t>
            </a:r>
            <a:endParaRPr lang="fr-FR" sz="1800" b="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1242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dirty="0" smtClean="0">
                <a:cs typeface="Calibri" panose="020F0502020204030204"/>
              </a:rPr>
              <a:t>Double polar </a:t>
            </a:r>
            <a:r>
              <a:rPr lang="fr-FR" sz="1800" b="0" dirty="0" err="1" smtClean="0">
                <a:cs typeface="Calibri" panose="020F0502020204030204"/>
              </a:rPr>
              <a:t>colocalisée</a:t>
            </a:r>
            <a:r>
              <a:rPr lang="fr-FR" sz="1800" b="0" dirty="0" smtClean="0">
                <a:cs typeface="Calibri" panose="020F0502020204030204"/>
              </a:rPr>
              <a:t> : doit déplacer</a:t>
            </a:r>
            <a:r>
              <a:rPr lang="fr-FR" sz="1800" b="0" baseline="0" dirty="0" smtClean="0">
                <a:cs typeface="Calibri" panose="020F0502020204030204"/>
              </a:rPr>
              <a:t> de 0,35mm la ligne de polar V (pas exactement même antenne) + contact ohmique entre les masses</a:t>
            </a:r>
            <a:endParaRPr lang="fr-FR" sz="1800" b="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9671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364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aseline="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776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dirty="0" smtClean="0">
                <a:cs typeface="Calibri" panose="020F0502020204030204"/>
              </a:rPr>
              <a:t>On ne respectait pas Shannon</a:t>
            </a:r>
            <a:r>
              <a:rPr lang="fr-FR" sz="1800" b="0" baseline="0" dirty="0" smtClean="0">
                <a:cs typeface="Calibri" panose="020F0502020204030204"/>
              </a:rPr>
              <a:t> (FI=Fe/2) car Fe=5 MHz et FI=5 GHz (sur-échantillonnage). </a:t>
            </a:r>
          </a:p>
          <a:p>
            <a:r>
              <a:rPr lang="fr-FR" sz="1800" b="0" baseline="0" dirty="0" smtClean="0">
                <a:cs typeface="Calibri" panose="020F0502020204030204"/>
              </a:rPr>
              <a:t>Travail à 10Gsamples/s (100ns/div)</a:t>
            </a:r>
          </a:p>
          <a:p>
            <a:r>
              <a:rPr lang="fr-FR" sz="1800" b="0" baseline="0" dirty="0" smtClean="0">
                <a:cs typeface="Calibri" panose="020F0502020204030204"/>
              </a:rPr>
              <a:t>Ici distance entre antenne émission-réception = 5 m (-60dB atténuation espace libre à 4,5 GHz)</a:t>
            </a:r>
          </a:p>
          <a:p>
            <a:r>
              <a:rPr lang="fr-FR" sz="1800" b="0" baseline="0" dirty="0" err="1" smtClean="0">
                <a:cs typeface="Calibri" panose="020F0502020204030204"/>
              </a:rPr>
              <a:t>Ant</a:t>
            </a:r>
            <a:r>
              <a:rPr lang="fr-FR" sz="1800" b="0" baseline="0" dirty="0" smtClean="0">
                <a:cs typeface="Calibri" panose="020F0502020204030204"/>
              </a:rPr>
              <a:t> émission : </a:t>
            </a:r>
            <a:r>
              <a:rPr lang="fr-FR" sz="1800" b="0" baseline="0" dirty="0" err="1" smtClean="0">
                <a:cs typeface="Calibri" panose="020F0502020204030204"/>
              </a:rPr>
              <a:t>Cheby</a:t>
            </a:r>
            <a:endParaRPr lang="fr-FR" sz="1800" b="0" dirty="0" smtClean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59818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dirty="0" smtClean="0">
                <a:cs typeface="Calibri" panose="020F0502020204030204"/>
              </a:rPr>
              <a:t>Doit utiliser transformée</a:t>
            </a:r>
            <a:r>
              <a:rPr lang="fr-FR" sz="1800" b="0" baseline="0" dirty="0" smtClean="0">
                <a:cs typeface="Calibri" panose="020F0502020204030204"/>
              </a:rPr>
              <a:t> Fourier pour déterminer phase porteuse 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 </a:t>
            </a:r>
            <a:r>
              <a:rPr lang="fr-FR" sz="1800" b="0" baseline="0" dirty="0" err="1" smtClean="0">
                <a:cs typeface="Calibri" panose="020F0502020204030204"/>
                <a:sym typeface="Wingdings" panose="05000000000000000000" pitchFamily="2" charset="2"/>
              </a:rPr>
              <a:t>pb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 </a:t>
            </a:r>
            <a:r>
              <a:rPr lang="fr-FR" sz="1800" b="1" baseline="0" dirty="0" smtClean="0">
                <a:cs typeface="Calibri" panose="020F0502020204030204"/>
                <a:sym typeface="Wingdings" panose="05000000000000000000" pitchFamily="2" charset="2"/>
              </a:rPr>
              <a:t>radar CPW</a:t>
            </a:r>
            <a:endParaRPr lang="fr-FR" sz="1800" b="1" dirty="0" smtClean="0">
              <a:cs typeface="Calibri" panose="020F0502020204030204"/>
            </a:endParaRPr>
          </a:p>
          <a:p>
            <a:endParaRPr lang="fr-FR" sz="1800" b="0" dirty="0" smtClean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4921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dirty="0" smtClean="0">
                <a:cs typeface="Calibri" panose="020F0502020204030204"/>
              </a:rPr>
              <a:t>Attention avec calibration on</a:t>
            </a:r>
            <a:r>
              <a:rPr lang="fr-FR" sz="1800" b="0" baseline="0" dirty="0" smtClean="0">
                <a:cs typeface="Calibri" panose="020F0502020204030204"/>
              </a:rPr>
              <a:t> a </a:t>
            </a:r>
            <a:r>
              <a:rPr lang="fr-FR" sz="1800" b="1" baseline="0" dirty="0" smtClean="0">
                <a:cs typeface="Calibri" panose="020F0502020204030204"/>
              </a:rPr>
              <a:t>pas les mêmes pics de corrélation </a:t>
            </a:r>
            <a:r>
              <a:rPr lang="fr-FR" sz="1800" b="0" baseline="0" dirty="0" smtClean="0">
                <a:cs typeface="Calibri" panose="020F0502020204030204"/>
              </a:rPr>
              <a:t>(10002 pour 11 et 10001 pour 12 et 13 alors qu’on doit avoir 10002 après la cal) 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 peut fausser résultat avec id*2*pi*f/Fe.</a:t>
            </a:r>
            <a:endParaRPr lang="fr-FR" sz="1800" b="0" dirty="0" smtClean="0">
              <a:cs typeface="Calibri" panose="020F0502020204030204"/>
            </a:endParaRPr>
          </a:p>
          <a:p>
            <a:r>
              <a:rPr lang="fr-FR" sz="1800" b="0" dirty="0" smtClean="0">
                <a:cs typeface="Calibri" panose="020F0502020204030204"/>
              </a:rPr>
              <a:t>Estimation d’angle via calcul analytique (p1,</a:t>
            </a:r>
            <a:r>
              <a:rPr lang="fr-FR" sz="1800" b="0" baseline="0" dirty="0" smtClean="0">
                <a:cs typeface="Calibri" panose="020F0502020204030204"/>
              </a:rPr>
              <a:t> p2)</a:t>
            </a:r>
          </a:p>
          <a:p>
            <a:r>
              <a:rPr lang="fr-FR" sz="1800" b="0" baseline="0" dirty="0" smtClean="0">
                <a:cs typeface="Calibri" panose="020F0502020204030204"/>
              </a:rPr>
              <a:t>Les antennes n’ont pas exactement la même amplitude/phase 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 différences amplitude/phase même après calibration </a:t>
            </a:r>
            <a:r>
              <a:rPr lang="fr-FR" sz="1800" b="0" baseline="0" dirty="0" smtClean="0">
                <a:cs typeface="Calibri" panose="020F0502020204030204"/>
              </a:rPr>
              <a:t>; pas parfaitement à 0° ; distances entre antennes pas exactement 115mm… 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 peut impliquer des différences sur </a:t>
            </a:r>
            <a:r>
              <a:rPr lang="fr-FR" sz="1800" b="1" baseline="0" dirty="0" smtClean="0">
                <a:cs typeface="Calibri" panose="020F0502020204030204"/>
                <a:sym typeface="Wingdings" panose="05000000000000000000" pitchFamily="2" charset="2"/>
              </a:rPr>
              <a:t>calcul phase analytiquement</a:t>
            </a:r>
            <a:endParaRPr lang="fr-FR" sz="1800" b="1" dirty="0" smtClean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9520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dirty="0" smtClean="0">
                <a:cs typeface="Calibri" panose="020F0502020204030204"/>
              </a:rPr>
              <a:t>Variation</a:t>
            </a:r>
            <a:r>
              <a:rPr lang="fr-FR" sz="1800" b="0" baseline="0" dirty="0" smtClean="0">
                <a:cs typeface="Calibri" panose="020F0502020204030204"/>
              </a:rPr>
              <a:t> amplitude dû au mât métallique</a:t>
            </a:r>
            <a:endParaRPr lang="fr-FR" sz="1800" b="0" dirty="0" smtClean="0">
              <a:cs typeface="Calibri" panose="020F0502020204030204"/>
            </a:endParaRPr>
          </a:p>
          <a:p>
            <a:r>
              <a:rPr lang="fr-FR" sz="1800" b="0" dirty="0" smtClean="0">
                <a:cs typeface="Calibri" panose="020F0502020204030204"/>
              </a:rPr>
              <a:t>Estimation d’angle via calcul analytique (p1,</a:t>
            </a:r>
            <a:r>
              <a:rPr lang="fr-FR" sz="1800" b="0" baseline="0" dirty="0" smtClean="0">
                <a:cs typeface="Calibri" panose="020F0502020204030204"/>
              </a:rPr>
              <a:t> p2)</a:t>
            </a:r>
            <a:endParaRPr lang="fr-FR" sz="1800" b="0" dirty="0" smtClean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2721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1" dirty="0" smtClean="0">
                <a:cs typeface="Calibri" panose="020F0502020204030204"/>
              </a:rPr>
              <a:t>Signal arrive d’abord sur antenne 2, puis 1 et enfin 3</a:t>
            </a:r>
            <a:r>
              <a:rPr lang="fr-FR" sz="1800" b="0" dirty="0" smtClean="0">
                <a:cs typeface="Calibri" panose="020F0502020204030204"/>
              </a:rPr>
              <a:t> (explique changement signe).</a:t>
            </a:r>
            <a:r>
              <a:rPr lang="fr-FR" sz="1800" b="0" baseline="0" dirty="0" smtClean="0">
                <a:cs typeface="Calibri" panose="020F0502020204030204"/>
              </a:rPr>
              <a:t> Distance 13 + élevée que 12 donc indice 13 + élevé.</a:t>
            </a:r>
            <a:endParaRPr lang="fr-FR" sz="1800" b="1" dirty="0" smtClean="0">
              <a:cs typeface="Calibri" panose="020F0502020204030204"/>
            </a:endParaRPr>
          </a:p>
          <a:p>
            <a:r>
              <a:rPr lang="fr-FR" sz="1800" b="1" dirty="0" smtClean="0">
                <a:cs typeface="Calibri" panose="020F0502020204030204"/>
              </a:rPr>
              <a:t>Estimation</a:t>
            </a:r>
            <a:r>
              <a:rPr lang="fr-FR" sz="1800" b="1" baseline="0" dirty="0" smtClean="0">
                <a:cs typeface="Calibri" panose="020F0502020204030204"/>
              </a:rPr>
              <a:t> angle via méthode dom NOK 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 pics de corrélation NOK pk ?</a:t>
            </a:r>
            <a:endParaRPr lang="fr-FR" sz="1800" b="0" dirty="0" smtClean="0">
              <a:cs typeface="Calibri" panose="020F0502020204030204"/>
            </a:endParaRPr>
          </a:p>
          <a:p>
            <a:r>
              <a:rPr lang="fr-FR" sz="1800" b="0" dirty="0" smtClean="0">
                <a:cs typeface="Calibri" panose="020F0502020204030204"/>
              </a:rPr>
              <a:t>Variation</a:t>
            </a:r>
            <a:r>
              <a:rPr lang="fr-FR" sz="1800" b="0" baseline="0" dirty="0" smtClean="0">
                <a:cs typeface="Calibri" panose="020F0502020204030204"/>
              </a:rPr>
              <a:t> amplitude dû au mât métallique</a:t>
            </a:r>
            <a:endParaRPr lang="fr-FR" sz="1800" b="0" dirty="0" smtClean="0">
              <a:cs typeface="Calibri" panose="020F0502020204030204"/>
            </a:endParaRPr>
          </a:p>
          <a:p>
            <a:r>
              <a:rPr lang="fr-FR" sz="1800" b="0" dirty="0" smtClean="0">
                <a:cs typeface="Calibri" panose="020F0502020204030204"/>
              </a:rPr>
              <a:t>Estimation d’angle via calcul analytique (p1,</a:t>
            </a:r>
            <a:r>
              <a:rPr lang="fr-FR" sz="1800" b="0" baseline="0" dirty="0" smtClean="0">
                <a:cs typeface="Calibri" panose="020F0502020204030204"/>
              </a:rPr>
              <a:t> p2)</a:t>
            </a:r>
            <a:endParaRPr lang="fr-FR" sz="1800" b="0" dirty="0" smtClean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5778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6739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1535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0650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 smtClean="0"/>
              <a:t>Plus les lignes se</a:t>
            </a:r>
            <a:r>
              <a:rPr lang="fr-FR" sz="1200" b="0" baseline="0" dirty="0" smtClean="0"/>
              <a:t> rapprochent et + le </a:t>
            </a:r>
            <a:r>
              <a:rPr lang="fr-FR" sz="1200" b="0" baseline="0" dirty="0" err="1" smtClean="0"/>
              <a:t>smith</a:t>
            </a:r>
            <a:r>
              <a:rPr lang="fr-FR" sz="1200" b="0" baseline="0" dirty="0" smtClean="0"/>
              <a:t> se recentre autour du 1</a:t>
            </a:r>
            <a:endParaRPr lang="fr-FR" sz="1200" b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8229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dirty="0" smtClean="0">
                <a:cs typeface="Calibri" panose="020F0502020204030204"/>
              </a:rPr>
              <a:t>Attention avec calibration on</a:t>
            </a:r>
            <a:r>
              <a:rPr lang="fr-FR" sz="1800" b="0" baseline="0" dirty="0" smtClean="0">
                <a:cs typeface="Calibri" panose="020F0502020204030204"/>
              </a:rPr>
              <a:t> a </a:t>
            </a:r>
            <a:r>
              <a:rPr lang="fr-FR" sz="1800" b="1" baseline="0" dirty="0" smtClean="0">
                <a:cs typeface="Calibri" panose="020F0502020204030204"/>
              </a:rPr>
              <a:t>pas les mêmes pics de corrélation </a:t>
            </a:r>
            <a:r>
              <a:rPr lang="fr-FR" sz="1800" b="0" baseline="0" dirty="0" smtClean="0">
                <a:cs typeface="Calibri" panose="020F0502020204030204"/>
              </a:rPr>
              <a:t>(10002 pour 11 et 10001 pour 12 et 13 alors qu’on doit avoir 10002 après la cal) </a:t>
            </a:r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 peut fausser résultat avec id*2*pi*f/Fe.</a:t>
            </a:r>
          </a:p>
          <a:p>
            <a:endParaRPr lang="fr-FR" sz="1800" b="0" baseline="0" dirty="0" smtClean="0">
              <a:cs typeface="Calibri" panose="020F0502020204030204"/>
              <a:sym typeface="Wingdings" panose="05000000000000000000" pitchFamily="2" charset="2"/>
            </a:endParaRPr>
          </a:p>
          <a:p>
            <a:r>
              <a:rPr lang="fr-FR" sz="1800" b="0" baseline="0" dirty="0" smtClean="0">
                <a:cs typeface="Calibri" panose="020F0502020204030204"/>
                <a:sym typeface="Wingdings" panose="05000000000000000000" pitchFamily="2" charset="2"/>
              </a:rPr>
              <a:t>La cal est faites par rapport à la voie 1</a:t>
            </a:r>
            <a:endParaRPr lang="fr-FR" sz="1800" b="0" dirty="0" smtClean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115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cs typeface="Calibri" panose="020F0502020204030204"/>
              </a:rPr>
              <a:t>On veut 2 panneaux de 90° : Ok en azimut mais en polar croisée élévation devient azimut </a:t>
            </a:r>
            <a:r>
              <a:rPr lang="fr-FR" sz="1200" dirty="0">
                <a:cs typeface="Calibri" panose="020F0502020204030204"/>
                <a:sym typeface="Wingdings" panose="05000000000000000000" pitchFamily="2" charset="2"/>
              </a:rPr>
              <a:t> à 6 GHz</a:t>
            </a:r>
            <a:r>
              <a:rPr lang="fr-FR" sz="1200" baseline="0" dirty="0">
                <a:cs typeface="Calibri" panose="020F0502020204030204"/>
                <a:sym typeface="Wingdings" panose="05000000000000000000" pitchFamily="2" charset="2"/>
              </a:rPr>
              <a:t> on est à -7,5dB.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cs typeface="Calibri" panose="020F050202020403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cs typeface="Calibri" panose="020F0502020204030204"/>
              </a:rPr>
              <a:t>Le diagramme omni en élévation posera problème pour la polar croisée (</a:t>
            </a:r>
            <a:r>
              <a:rPr lang="fr-FR" sz="1200" dirty="0" err="1">
                <a:cs typeface="Calibri" panose="020F0502020204030204"/>
              </a:rPr>
              <a:t>diag</a:t>
            </a:r>
            <a:r>
              <a:rPr lang="fr-FR" sz="1200" baseline="0" dirty="0">
                <a:cs typeface="Calibri" panose="020F0502020204030204"/>
              </a:rPr>
              <a:t> azimut devient élévation et inversement ; augmente erreur </a:t>
            </a:r>
            <a:r>
              <a:rPr lang="fr-FR" sz="1200" baseline="0" dirty="0" err="1">
                <a:cs typeface="Calibri" panose="020F0502020204030204"/>
              </a:rPr>
              <a:t>gonio</a:t>
            </a:r>
            <a:r>
              <a:rPr lang="fr-FR" sz="1200" baseline="0" dirty="0">
                <a:cs typeface="Calibri" panose="020F0502020204030204"/>
              </a:rPr>
              <a:t>) &amp; également avec les réflexions sur le mât / autres antennes (Rayonnement arrière important)</a:t>
            </a:r>
            <a:endParaRPr lang="fr-FR" sz="1200" b="1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28890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27854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 smtClean="0">
                <a:cs typeface="Calibri" panose="020F0502020204030204"/>
              </a:rPr>
              <a:t>Ici fente 0,52mm (doit agrandir ou bien réduire épaisseur substrat)</a:t>
            </a:r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23242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 smtClean="0">
                <a:cs typeface="Calibri" panose="020F0502020204030204"/>
              </a:rPr>
              <a:t>Nécessaire d’ajouter des bras pour avoir résonnance à 2,5 GHz</a:t>
            </a:r>
          </a:p>
          <a:p>
            <a:r>
              <a:rPr lang="fr-FR" sz="1800" dirty="0" smtClean="0">
                <a:cs typeface="Calibri" panose="020F0502020204030204"/>
              </a:rPr>
              <a:t>Impédance de 70Ohms à passer en 50Ohms ensuite</a:t>
            </a:r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07575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 smtClean="0">
                <a:cs typeface="Calibri" panose="020F0502020204030204"/>
              </a:rPr>
              <a:t>Efficacité chute à cause de substrat FR4 avec pertes</a:t>
            </a:r>
          </a:p>
          <a:p>
            <a:r>
              <a:rPr lang="fr-FR" sz="1800" dirty="0" smtClean="0">
                <a:cs typeface="Calibri" panose="020F0502020204030204"/>
              </a:rPr>
              <a:t>Gain à 4 GHz de l’autre antenne : 3 </a:t>
            </a:r>
            <a:r>
              <a:rPr lang="fr-FR" sz="1800" dirty="0" err="1" smtClean="0">
                <a:cs typeface="Calibri" panose="020F0502020204030204"/>
              </a:rPr>
              <a:t>dBi</a:t>
            </a:r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1722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 smtClean="0">
                <a:cs typeface="Calibri" panose="020F0502020204030204"/>
              </a:rPr>
              <a:t>Vivaldi</a:t>
            </a:r>
            <a:r>
              <a:rPr lang="fr-FR" sz="1800" baseline="0" dirty="0" smtClean="0">
                <a:cs typeface="Calibri" panose="020F0502020204030204"/>
              </a:rPr>
              <a:t> couplage + directif que AVA </a:t>
            </a:r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23921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 err="1" smtClean="0">
                <a:cs typeface="Calibri" panose="020F0502020204030204"/>
              </a:rPr>
              <a:t>Diag</a:t>
            </a:r>
            <a:r>
              <a:rPr lang="fr-FR" sz="1800" dirty="0" smtClean="0">
                <a:cs typeface="Calibri" panose="020F0502020204030204"/>
              </a:rPr>
              <a:t> un peu + large</a:t>
            </a:r>
            <a:r>
              <a:rPr lang="fr-FR" sz="1800" baseline="0" dirty="0" smtClean="0">
                <a:cs typeface="Calibri" panose="020F0502020204030204"/>
              </a:rPr>
              <a:t> que l’antenne précédente.</a:t>
            </a:r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81873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437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0466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362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 smtClean="0">
                <a:cs typeface="Calibri" panose="020F0502020204030204"/>
              </a:rPr>
              <a:t>Fait au jet</a:t>
            </a:r>
            <a:r>
              <a:rPr lang="fr-FR" sz="1800" baseline="0" dirty="0" smtClean="0">
                <a:cs typeface="Calibri" panose="020F0502020204030204"/>
              </a:rPr>
              <a:t> d’eau.</a:t>
            </a:r>
          </a:p>
          <a:p>
            <a:r>
              <a:rPr lang="fr-FR" sz="1800" baseline="0" dirty="0" smtClean="0">
                <a:cs typeface="Calibri" panose="020F0502020204030204"/>
              </a:rPr>
              <a:t>Besoin de faire plusieurs plaquettes sinon jet d’eau « diffracte » déforme courbure </a:t>
            </a:r>
          </a:p>
          <a:p>
            <a:r>
              <a:rPr lang="fr-FR" sz="1800" baseline="0" dirty="0" smtClean="0">
                <a:cs typeface="Calibri" panose="020F0502020204030204"/>
              </a:rPr>
              <a:t>10 plaques (total 12 x 10cm L x W)</a:t>
            </a:r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218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984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81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904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2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71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69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89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67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24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74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3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4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9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65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1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3.png"/><Relationship Id="rId9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1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3.png"/><Relationship Id="rId9" Type="http://schemas.openxmlformats.org/officeDocument/2006/relationships/image" Target="../media/image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65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60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emf"/><Relationship Id="rId5" Type="http://schemas.openxmlformats.org/officeDocument/2006/relationships/image" Target="../media/image80.emf"/><Relationship Id="rId4" Type="http://schemas.openxmlformats.org/officeDocument/2006/relationships/image" Target="../media/image7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3.emf"/><Relationship Id="rId4" Type="http://schemas.openxmlformats.org/officeDocument/2006/relationships/image" Target="../media/image82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1.png"/><Relationship Id="rId7" Type="http://schemas.openxmlformats.org/officeDocument/2006/relationships/image" Target="../media/image8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6.emf"/><Relationship Id="rId4" Type="http://schemas.openxmlformats.org/officeDocument/2006/relationships/image" Target="../media/image85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1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11" Type="http://schemas.openxmlformats.org/officeDocument/2006/relationships/image" Target="../media/image91.png"/><Relationship Id="rId5" Type="http://schemas.openxmlformats.org/officeDocument/2006/relationships/image" Target="../media/image3.png"/><Relationship Id="rId10" Type="http://schemas.openxmlformats.org/officeDocument/2006/relationships/image" Target="../media/image760.png"/><Relationship Id="rId4" Type="http://schemas.openxmlformats.org/officeDocument/2006/relationships/image" Target="../media/image85.emf"/><Relationship Id="rId9" Type="http://schemas.openxmlformats.org/officeDocument/2006/relationships/image" Target="../media/image9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emf"/><Relationship Id="rId5" Type="http://schemas.openxmlformats.org/officeDocument/2006/relationships/image" Target="../media/image93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7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97.pn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97.pn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97.pn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.pn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9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Freeform: Shape 9">
            <a:extLst>
              <a:ext uri="{FF2B5EF4-FFF2-40B4-BE49-F238E27FC236}">
                <a16:creationId xmlns="" xmlns:a16="http://schemas.microsoft.com/office/drawing/2014/main" id="{E502BBC7-2C76-46F3-BC24-5985BC13DB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="" xmlns:a16="http://schemas.microsoft.com/office/drawing/2014/main" id="{C7F28D52-2A5F-4D23-81AE-7CB8B591C7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" y="2258407"/>
            <a:ext cx="11961961" cy="2764028"/>
          </a:xfrm>
        </p:spPr>
        <p:txBody>
          <a:bodyPr anchor="ctr">
            <a:normAutofit fontScale="90000"/>
          </a:bodyPr>
          <a:lstStyle/>
          <a:p>
            <a:r>
              <a:rPr lang="de-DE" sz="7200" dirty="0" err="1"/>
              <a:t>Présentation</a:t>
            </a:r>
            <a:r>
              <a:rPr lang="de-DE" sz="7200" dirty="0"/>
              <a:t> </a:t>
            </a:r>
            <a:r>
              <a:rPr lang="de-DE" sz="7200" dirty="0" err="1"/>
              <a:t>avancement</a:t>
            </a:r>
            <a:r>
              <a:rPr lang="de-DE" sz="7200" dirty="0"/>
              <a:t> </a:t>
            </a:r>
            <a:r>
              <a:rPr lang="de-DE" sz="7200" dirty="0" err="1"/>
              <a:t>thèse</a:t>
            </a:r>
            <a:r>
              <a:rPr lang="de-DE" sz="7200" dirty="0"/>
              <a:t/>
            </a:r>
            <a:br>
              <a:rPr lang="de-DE" sz="7200" dirty="0"/>
            </a:br>
            <a:r>
              <a:rPr lang="de-DE" sz="7200" dirty="0"/>
              <a:t/>
            </a:r>
            <a:br>
              <a:rPr lang="de-DE" sz="7200" dirty="0"/>
            </a:br>
            <a:r>
              <a:rPr lang="de-DE" sz="3200" i="1" dirty="0" err="1">
                <a:cs typeface="Calibri Light"/>
              </a:rPr>
              <a:t>Etude</a:t>
            </a:r>
            <a:r>
              <a:rPr lang="de-DE" sz="3200" i="1" dirty="0">
                <a:cs typeface="Calibri Light"/>
              </a:rPr>
              <a:t> et </a:t>
            </a:r>
            <a:r>
              <a:rPr lang="de-DE" sz="3200" i="1" dirty="0" err="1">
                <a:cs typeface="Calibri Light"/>
              </a:rPr>
              <a:t>réalisation</a:t>
            </a:r>
            <a:r>
              <a:rPr lang="de-DE" sz="3200" i="1" dirty="0">
                <a:cs typeface="Calibri Light"/>
              </a:rPr>
              <a:t> </a:t>
            </a:r>
            <a:r>
              <a:rPr lang="de-DE" sz="3200" i="1" dirty="0" err="1">
                <a:cs typeface="Calibri Light"/>
              </a:rPr>
              <a:t>d'un</a:t>
            </a:r>
            <a:r>
              <a:rPr lang="de-DE" sz="3200" i="1" dirty="0">
                <a:cs typeface="Calibri Light"/>
              </a:rPr>
              <a:t> </a:t>
            </a:r>
            <a:r>
              <a:rPr lang="de-DE" sz="3200" i="1" dirty="0" err="1">
                <a:cs typeface="Calibri Light"/>
              </a:rPr>
              <a:t>Réseau</a:t>
            </a:r>
            <a:r>
              <a:rPr lang="de-DE" sz="3200" i="1" dirty="0">
                <a:cs typeface="Calibri Light"/>
              </a:rPr>
              <a:t> </a:t>
            </a:r>
            <a:r>
              <a:rPr lang="de-DE" sz="3200" i="1" dirty="0" err="1">
                <a:cs typeface="Calibri Light"/>
              </a:rPr>
              <a:t>Radiogoniométrique</a:t>
            </a:r>
            <a:r>
              <a:rPr lang="de-DE" sz="3200" i="1" dirty="0">
                <a:cs typeface="Calibri Light"/>
              </a:rPr>
              <a:t> large </a:t>
            </a:r>
            <a:r>
              <a:rPr lang="de-DE" sz="3200" i="1" dirty="0" err="1">
                <a:cs typeface="Calibri Light"/>
              </a:rPr>
              <a:t>bande</a:t>
            </a:r>
            <a:r>
              <a:rPr lang="de-DE" sz="3200" i="1" dirty="0">
                <a:cs typeface="Calibri Light"/>
              </a:rPr>
              <a:t> et </a:t>
            </a:r>
            <a:r>
              <a:rPr lang="de-DE" sz="3200" i="1" dirty="0" err="1">
                <a:cs typeface="Calibri Light"/>
              </a:rPr>
              <a:t>multipolarisation</a:t>
            </a:r>
            <a:endParaRPr lang="de-DE" sz="3200" i="1" dirty="0">
              <a:cs typeface="Calibri Ligh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de-DE" sz="2800" dirty="0">
                <a:cs typeface="Calibri"/>
              </a:rPr>
              <a:t>Julien Harel – </a:t>
            </a:r>
            <a:r>
              <a:rPr lang="de-DE" sz="2800" dirty="0" smtClean="0">
                <a:cs typeface="Calibri"/>
              </a:rPr>
              <a:t>28/08/2023</a:t>
            </a:r>
            <a:endParaRPr lang="de-DE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629484E-3792-4B3D-89AD-7C8A1ED0E0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 6">
            <a:extLst>
              <a:ext uri="{FF2B5EF4-FFF2-40B4-BE49-F238E27FC236}">
                <a16:creationId xmlns="" xmlns:a16="http://schemas.microsoft.com/office/drawing/2014/main" id="{8B025FCE-526F-4C02-89A4-D61AA45AD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4588" y="-449"/>
            <a:ext cx="2143125" cy="2143125"/>
          </a:xfrm>
          <a:prstGeom prst="rect">
            <a:avLst/>
          </a:prstGeom>
        </p:spPr>
      </p:pic>
      <p:pic>
        <p:nvPicPr>
          <p:cNvPr id="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5" y="318628"/>
            <a:ext cx="2419298" cy="75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Thermoformage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Thermoformage des plaques</a:t>
            </a:r>
          </a:p>
          <a:p>
            <a:r>
              <a:rPr lang="fr-FR" b="1" dirty="0" smtClean="0">
                <a:cs typeface="Calibri" panose="020F0502020204030204"/>
              </a:rPr>
              <a:t>Substrat PET</a:t>
            </a:r>
            <a:endParaRPr lang="fr-FR" dirty="0" smtClean="0">
              <a:cs typeface="Calibri" panose="020F0502020204030204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16811" y="2984149"/>
            <a:ext cx="2514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D5 N10 : 8,5 cm (-15%)</a:t>
            </a:r>
          </a:p>
          <a:p>
            <a:r>
              <a:rPr lang="fr-FR" dirty="0" smtClean="0"/>
              <a:t>En </a:t>
            </a:r>
            <a:r>
              <a:rPr lang="fr-FR" dirty="0" err="1" smtClean="0"/>
              <a:t>simu</a:t>
            </a:r>
            <a:r>
              <a:rPr lang="fr-FR" dirty="0" smtClean="0"/>
              <a:t> : 7,3cm (-27%)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/>
          <a:srcRect t="24486" b="2975"/>
          <a:stretch/>
        </p:blipFill>
        <p:spPr>
          <a:xfrm>
            <a:off x="7289238" y="2086776"/>
            <a:ext cx="4800478" cy="2027351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566928" y="5186065"/>
            <a:ext cx="2988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Sinus amorti : 8 cm (-20%)</a:t>
            </a:r>
          </a:p>
          <a:p>
            <a:r>
              <a:rPr lang="fr-FR" dirty="0" smtClean="0"/>
              <a:t>En </a:t>
            </a:r>
            <a:r>
              <a:rPr lang="fr-FR" dirty="0" err="1" smtClean="0"/>
              <a:t>simu</a:t>
            </a:r>
            <a:r>
              <a:rPr lang="fr-FR" dirty="0" smtClean="0"/>
              <a:t> : 7,1 cm (-29%)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589520" y="4724400"/>
            <a:ext cx="4133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Longueur + élevée car l’ondulation n’épouse pas parfaitement la forme du moule.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3086" y="4325775"/>
            <a:ext cx="3101664" cy="249834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3086" y="1745562"/>
            <a:ext cx="2938483" cy="247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9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Thermoformage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Thermoformage des plaques</a:t>
            </a:r>
          </a:p>
          <a:p>
            <a:r>
              <a:rPr lang="fr-FR" b="1" dirty="0" smtClean="0">
                <a:cs typeface="Calibri" panose="020F0502020204030204"/>
              </a:rPr>
              <a:t>Substrat Rogers RT5880</a:t>
            </a:r>
            <a:endParaRPr lang="fr-FR" dirty="0" smtClean="0">
              <a:cs typeface="Calibri" panose="020F0502020204030204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414800" y="3033677"/>
            <a:ext cx="2514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D5 N10 : NOK car tension trop forte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414800" y="4841266"/>
            <a:ext cx="3220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Sinus amorti : 8,2 cm</a:t>
            </a:r>
          </a:p>
          <a:p>
            <a:r>
              <a:rPr lang="fr-FR" dirty="0" smtClean="0"/>
              <a:t>En </a:t>
            </a:r>
            <a:r>
              <a:rPr lang="fr-FR" dirty="0" err="1" smtClean="0"/>
              <a:t>simu</a:t>
            </a:r>
            <a:r>
              <a:rPr lang="fr-FR" dirty="0" smtClean="0"/>
              <a:t> : 7,1 cm</a:t>
            </a:r>
          </a:p>
          <a:p>
            <a:r>
              <a:rPr lang="fr-FR" dirty="0" smtClean="0"/>
              <a:t>Ondulation légèrement de biais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5304" y="4363632"/>
            <a:ext cx="3013255" cy="24532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304" y="1904053"/>
            <a:ext cx="2725616" cy="231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5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Freeform: Shape 20">
            <a:extLst>
              <a:ext uri="{FF2B5EF4-FFF2-40B4-BE49-F238E27FC236}">
                <a16:creationId xmlns="" xmlns:a16="http://schemas.microsoft.com/office/drawing/2014/main" id="{A3F395A2-2B64-4749-BD93-2F159C7E1F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="" xmlns:a16="http://schemas.microsoft.com/office/drawing/2014/main" id="{5CF0135B-EAB8-4CA0-896C-2D897ECD28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8D67F5AB-004F-49F8-98F6-0F2341A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Sommaire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7D4C312-C95E-43D8-84AA-72A22285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930"/>
            <a:ext cx="10515600" cy="4609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AVA </a:t>
            </a:r>
            <a:r>
              <a:rPr lang="fr-FR" sz="2200" dirty="0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Chebyshev</a:t>
            </a:r>
            <a:endParaRPr lang="fr-FR" sz="22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Panneau </a:t>
            </a: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AVA </a:t>
            </a:r>
            <a:r>
              <a:rPr lang="fr-FR" sz="1800" dirty="0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Chebyshev</a:t>
            </a:r>
            <a:endParaRPr lang="fr-FR" sz="18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457200" indent="-457200">
              <a:buFont typeface="+mj-lt"/>
              <a:buAutoNum type="romanUcPeriod"/>
            </a:pP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Antenne ondulée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Ondulation via thermoformage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 smtClean="0">
                <a:cs typeface="Calibri" panose="020F0502020204030204"/>
              </a:rPr>
              <a:t>AVA </a:t>
            </a:r>
            <a:r>
              <a:rPr lang="fr-FR" sz="2200" dirty="0" err="1" smtClean="0">
                <a:cs typeface="Calibri" panose="020F0502020204030204"/>
              </a:rPr>
              <a:t>Cheby</a:t>
            </a:r>
            <a:r>
              <a:rPr lang="fr-FR" sz="2200" dirty="0" smtClean="0">
                <a:cs typeface="Calibri" panose="020F0502020204030204"/>
              </a:rPr>
              <a:t> double polar</a:t>
            </a:r>
            <a:endParaRPr lang="fr-FR" sz="2200" dirty="0">
              <a:ea typeface="+mn-lt"/>
              <a:cs typeface="+mn-lt"/>
            </a:endParaRPr>
          </a:p>
          <a:p>
            <a:pPr marL="457200" indent="-457200">
              <a:buAutoNum type="romanUcPeriod"/>
            </a:pP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Antenne Vivaldi </a:t>
            </a: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couplage</a:t>
            </a:r>
          </a:p>
          <a:p>
            <a:pPr marL="914400" lvl="1" indent="-457200"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Publication</a:t>
            </a:r>
          </a:p>
          <a:p>
            <a:pPr marL="914400" lvl="1" indent="-457200"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Antenne homothétie </a:t>
            </a:r>
            <a:r>
              <a:rPr lang="fr-FR" sz="1800" dirty="0" err="1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optim</a:t>
            </a:r>
            <a:endParaRPr lang="fr-FR" sz="1800" dirty="0" smtClean="0">
              <a:solidFill>
                <a:schemeClr val="bg1">
                  <a:lumMod val="65000"/>
                </a:schemeClr>
              </a:solidFill>
              <a:cs typeface="Calibri" panose="020F0502020204030204"/>
            </a:endParaRPr>
          </a:p>
          <a:p>
            <a:pPr marL="457200" indent="-457200">
              <a:buAutoNum type="romanUcPeriod"/>
            </a:pP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Mesure autocorrélation</a:t>
            </a:r>
          </a:p>
          <a:p>
            <a:pPr marL="457200" indent="-457200">
              <a:buAutoNum type="romanUcPeriod"/>
            </a:pP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Conclusion et perspectives</a:t>
            </a:r>
            <a:endParaRPr lang="fr-FR" sz="2200" dirty="0">
              <a:solidFill>
                <a:schemeClr val="bg1">
                  <a:lumMod val="65000"/>
                </a:schemeClr>
              </a:solidFill>
              <a:cs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2C3387C-D24F-4737-8A37-1DC5CFF09C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6">
            <a:extLst>
              <a:ext uri="{FF2B5EF4-FFF2-40B4-BE49-F238E27FC236}">
                <a16:creationId xmlns=""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pic>
        <p:nvPicPr>
          <p:cNvPr id="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28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AVA </a:t>
            </a:r>
            <a:r>
              <a:rPr lang="fr-FR" sz="4000" dirty="0" err="1" smtClean="0">
                <a:cs typeface="Calibri Light"/>
              </a:rPr>
              <a:t>Chebyshev</a:t>
            </a:r>
            <a:r>
              <a:rPr lang="fr-FR" sz="4000" dirty="0" smtClean="0">
                <a:cs typeface="Calibri Light"/>
              </a:rPr>
              <a:t> double polarisation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30306" y="2063262"/>
            <a:ext cx="666361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 smtClean="0"/>
              <a:t>Vivaldi antipodale seule :</a:t>
            </a:r>
            <a:endParaRPr lang="fr-FR" sz="1900" b="1" dirty="0"/>
          </a:p>
        </p:txBody>
      </p:sp>
      <p:pic>
        <p:nvPicPr>
          <p:cNvPr id="1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22"/>
          <p:cNvPicPr/>
          <p:nvPr/>
        </p:nvPicPr>
        <p:blipFill>
          <a:blip r:embed="rId5"/>
          <a:stretch>
            <a:fillRect/>
          </a:stretch>
        </p:blipFill>
        <p:spPr>
          <a:xfrm>
            <a:off x="3997072" y="5694673"/>
            <a:ext cx="771736" cy="88659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141932" y="2946605"/>
            <a:ext cx="5141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Reprise topo Vivaldi </a:t>
            </a:r>
            <a:r>
              <a:rPr lang="fr-FR" dirty="0" err="1" smtClean="0"/>
              <a:t>Chebyshev</a:t>
            </a:r>
            <a:r>
              <a:rPr lang="fr-FR" dirty="0" smtClean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Excitation décalée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Ligne 50 </a:t>
            </a:r>
            <a:r>
              <a:rPr lang="el-GR" dirty="0" smtClean="0"/>
              <a:t>Ω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Chanfrein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Dielec</a:t>
            </a:r>
            <a:r>
              <a:rPr lang="fr-FR" dirty="0"/>
              <a:t> Rogers 4003 </a:t>
            </a:r>
            <a:r>
              <a:rPr lang="fr-FR" dirty="0" smtClean="0"/>
              <a:t>h=0,508mm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Lignes l’une sur l’autre </a:t>
            </a:r>
            <a:r>
              <a:rPr lang="fr-FR" dirty="0" smtClean="0"/>
              <a:t>(AVA classique)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 smtClean="0"/>
              <a:t>Ecart min de 35mm entre antenne polar H et V.</a:t>
            </a:r>
          </a:p>
        </p:txBody>
      </p:sp>
      <p:pic>
        <p:nvPicPr>
          <p:cNvPr id="24" name="Image 2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8" y="2946605"/>
            <a:ext cx="3722434" cy="363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0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AVA </a:t>
            </a:r>
            <a:r>
              <a:rPr lang="fr-FR" sz="4000" dirty="0" err="1" smtClean="0">
                <a:cs typeface="Calibri Light"/>
              </a:rPr>
              <a:t>Chebyshev</a:t>
            </a:r>
            <a:r>
              <a:rPr lang="fr-FR" sz="4000" dirty="0" smtClean="0">
                <a:cs typeface="Calibri Light"/>
              </a:rPr>
              <a:t> double polarisation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30306" y="2063262"/>
            <a:ext cx="666361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 smtClean="0"/>
              <a:t>Vivaldi antipodale seule :</a:t>
            </a:r>
            <a:endParaRPr lang="fr-FR" sz="1900" b="1" dirty="0"/>
          </a:p>
        </p:txBody>
      </p:sp>
      <p:pic>
        <p:nvPicPr>
          <p:cNvPr id="1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30305" y="2612571"/>
            <a:ext cx="4270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S11 : Très similaire à AVA </a:t>
            </a:r>
            <a:r>
              <a:rPr lang="fr-FR" dirty="0" err="1" smtClean="0"/>
              <a:t>Cheby</a:t>
            </a:r>
            <a:r>
              <a:rPr lang="fr-FR" dirty="0" smtClean="0"/>
              <a:t> classique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349536" y="2603683"/>
            <a:ext cx="363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Smith :</a:t>
            </a:r>
            <a:endParaRPr lang="fr-FR" dirty="0"/>
          </a:p>
        </p:txBody>
      </p:sp>
      <p:pic>
        <p:nvPicPr>
          <p:cNvPr id="21" name="Image 2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490" y="162068"/>
            <a:ext cx="1894276" cy="1849612"/>
          </a:xfrm>
          <a:prstGeom prst="rect">
            <a:avLst/>
          </a:prstGeom>
        </p:spPr>
      </p:pic>
      <p:pic>
        <p:nvPicPr>
          <p:cNvPr id="22" name="Image 21"/>
          <p:cNvPicPr/>
          <p:nvPr/>
        </p:nvPicPr>
        <p:blipFill>
          <a:blip r:embed="rId6"/>
          <a:stretch>
            <a:fillRect/>
          </a:stretch>
        </p:blipFill>
        <p:spPr>
          <a:xfrm>
            <a:off x="130629" y="3048205"/>
            <a:ext cx="5442857" cy="3690756"/>
          </a:xfrm>
          <a:prstGeom prst="rect">
            <a:avLst/>
          </a:prstGeom>
        </p:spPr>
      </p:pic>
      <p:pic>
        <p:nvPicPr>
          <p:cNvPr id="23" name="Image 22"/>
          <p:cNvPicPr/>
          <p:nvPr/>
        </p:nvPicPr>
        <p:blipFill>
          <a:blip r:embed="rId7"/>
          <a:stretch>
            <a:fillRect/>
          </a:stretch>
        </p:blipFill>
        <p:spPr>
          <a:xfrm>
            <a:off x="7181767" y="3048205"/>
            <a:ext cx="3640205" cy="367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7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AVA </a:t>
            </a:r>
            <a:r>
              <a:rPr lang="fr-FR" sz="4000" dirty="0" err="1" smtClean="0">
                <a:cs typeface="Calibri Light"/>
              </a:rPr>
              <a:t>Chebyshev</a:t>
            </a:r>
            <a:r>
              <a:rPr lang="fr-FR" sz="4000" dirty="0" smtClean="0">
                <a:cs typeface="Calibri Light"/>
              </a:rPr>
              <a:t> double polarisation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30306" y="2063262"/>
            <a:ext cx="666361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 smtClean="0"/>
              <a:t>Vivaldi antipodale seule :</a:t>
            </a:r>
            <a:endParaRPr lang="fr-FR" sz="1900" b="1" dirty="0"/>
          </a:p>
        </p:txBody>
      </p:sp>
      <p:pic>
        <p:nvPicPr>
          <p:cNvPr id="1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/>
          <p:cNvPicPr/>
          <p:nvPr/>
        </p:nvPicPr>
        <p:blipFill>
          <a:blip r:embed="rId5"/>
          <a:stretch>
            <a:fillRect/>
          </a:stretch>
        </p:blipFill>
        <p:spPr>
          <a:xfrm>
            <a:off x="330306" y="2946605"/>
            <a:ext cx="3666766" cy="3513477"/>
          </a:xfrm>
          <a:prstGeom prst="rect">
            <a:avLst/>
          </a:prstGeom>
        </p:spPr>
      </p:pic>
      <p:pic>
        <p:nvPicPr>
          <p:cNvPr id="23" name="Image 22"/>
          <p:cNvPicPr/>
          <p:nvPr/>
        </p:nvPicPr>
        <p:blipFill>
          <a:blip r:embed="rId6"/>
          <a:stretch>
            <a:fillRect/>
          </a:stretch>
        </p:blipFill>
        <p:spPr>
          <a:xfrm>
            <a:off x="3997072" y="5595871"/>
            <a:ext cx="771736" cy="88659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050236" y="2383695"/>
            <a:ext cx="5141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Reprise topo Vivaldi </a:t>
            </a:r>
            <a:r>
              <a:rPr lang="fr-FR" dirty="0" err="1" smtClean="0"/>
              <a:t>Chebyshev</a:t>
            </a:r>
            <a:r>
              <a:rPr lang="fr-FR" dirty="0" smtClean="0"/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Excitation décalée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Ligne 50 </a:t>
            </a:r>
            <a:r>
              <a:rPr lang="el-GR" dirty="0" smtClean="0"/>
              <a:t>Ω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Chanfrein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Dielec</a:t>
            </a:r>
            <a:r>
              <a:rPr lang="fr-FR" dirty="0" smtClean="0"/>
              <a:t> Rogers 4003 h=0,508mm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Fente de 0,52mm </a:t>
            </a:r>
            <a:r>
              <a:rPr lang="fr-FR" dirty="0" smtClean="0"/>
              <a:t>pour la double polar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 smtClean="0"/>
              <a:t>Ecart de 1,11mm selon y entre antenne polar H et V.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1632" y="3560695"/>
            <a:ext cx="2624044" cy="1633573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1911927" y="5595871"/>
            <a:ext cx="443346" cy="569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>
            <a:stCxn id="5" idx="6"/>
          </p:cNvCxnSpPr>
          <p:nvPr/>
        </p:nvCxnSpPr>
        <p:spPr>
          <a:xfrm flipV="1">
            <a:off x="2355273" y="4932218"/>
            <a:ext cx="2784763" cy="94835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4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AVA </a:t>
            </a:r>
            <a:r>
              <a:rPr lang="fr-FR" sz="4000" dirty="0" err="1" smtClean="0">
                <a:cs typeface="Calibri Light"/>
              </a:rPr>
              <a:t>Chebyshev</a:t>
            </a:r>
            <a:r>
              <a:rPr lang="fr-FR" sz="4000" dirty="0" smtClean="0">
                <a:cs typeface="Calibri Light"/>
              </a:rPr>
              <a:t> double polarisation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30306" y="2063262"/>
            <a:ext cx="666361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 smtClean="0"/>
              <a:t>Vivaldi antipodale seule :</a:t>
            </a:r>
            <a:endParaRPr lang="fr-FR" sz="1900" b="1" dirty="0"/>
          </a:p>
        </p:txBody>
      </p:sp>
      <p:pic>
        <p:nvPicPr>
          <p:cNvPr id="1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/>
          <p:cNvPicPr/>
          <p:nvPr/>
        </p:nvPicPr>
        <p:blipFill>
          <a:blip r:embed="rId5"/>
          <a:stretch>
            <a:fillRect/>
          </a:stretch>
        </p:blipFill>
        <p:spPr>
          <a:xfrm>
            <a:off x="9913271" y="158407"/>
            <a:ext cx="2045557" cy="196004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30306" y="2612571"/>
            <a:ext cx="363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S11 : &lt;-10dB entre 1,9 et 3,2 GHz </a:t>
            </a:r>
            <a:endParaRPr lang="fr-FR" dirty="0"/>
          </a:p>
        </p:txBody>
      </p:sp>
      <p:pic>
        <p:nvPicPr>
          <p:cNvPr id="15" name="Image 14"/>
          <p:cNvPicPr/>
          <p:nvPr/>
        </p:nvPicPr>
        <p:blipFill>
          <a:blip r:embed="rId6"/>
          <a:stretch>
            <a:fillRect/>
          </a:stretch>
        </p:blipFill>
        <p:spPr>
          <a:xfrm>
            <a:off x="116113" y="2938101"/>
            <a:ext cx="5617029" cy="3919899"/>
          </a:xfrm>
          <a:prstGeom prst="rect">
            <a:avLst/>
          </a:prstGeom>
        </p:spPr>
      </p:pic>
      <p:pic>
        <p:nvPicPr>
          <p:cNvPr id="17" name="Image 16"/>
          <p:cNvPicPr/>
          <p:nvPr/>
        </p:nvPicPr>
        <p:blipFill>
          <a:blip r:embed="rId7"/>
          <a:stretch>
            <a:fillRect/>
          </a:stretch>
        </p:blipFill>
        <p:spPr>
          <a:xfrm>
            <a:off x="7375484" y="3072658"/>
            <a:ext cx="3580198" cy="3650784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7349536" y="2603683"/>
            <a:ext cx="363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Smith : éloigné du centre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17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AVA </a:t>
            </a:r>
            <a:r>
              <a:rPr lang="fr-FR" sz="4000" dirty="0" err="1" smtClean="0">
                <a:cs typeface="Calibri Light"/>
              </a:rPr>
              <a:t>Chebyshev</a:t>
            </a:r>
            <a:r>
              <a:rPr lang="fr-FR" sz="4000" dirty="0" smtClean="0">
                <a:cs typeface="Calibri Light"/>
              </a:rPr>
              <a:t> double polarisation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pic>
        <p:nvPicPr>
          <p:cNvPr id="1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/>
          <p:cNvPicPr/>
          <p:nvPr/>
        </p:nvPicPr>
        <p:blipFill>
          <a:blip r:embed="rId5"/>
          <a:stretch>
            <a:fillRect/>
          </a:stretch>
        </p:blipFill>
        <p:spPr>
          <a:xfrm>
            <a:off x="9913271" y="158407"/>
            <a:ext cx="2045557" cy="196004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435321" y="2441633"/>
            <a:ext cx="5523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Efficacité rayonnement </a:t>
            </a:r>
            <a:r>
              <a:rPr lang="fr-FR" dirty="0" smtClean="0"/>
              <a:t>: Efficacité rayon. Similaire mais baisse du gain dû à S11.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8187" y="3087964"/>
            <a:ext cx="5853813" cy="37032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087964"/>
            <a:ext cx="5970791" cy="377728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-1" y="2560320"/>
            <a:ext cx="410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Gain 3D </a:t>
            </a:r>
            <a:r>
              <a:rPr lang="fr-FR" dirty="0" smtClean="0"/>
              <a:t>: </a:t>
            </a:r>
            <a:r>
              <a:rPr lang="fr-FR" dirty="0"/>
              <a:t>comparaison avec et sans fente</a:t>
            </a:r>
            <a:r>
              <a:rPr lang="fr-FR" dirty="0" smtClean="0"/>
              <a:t>.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61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AVA </a:t>
            </a:r>
            <a:r>
              <a:rPr lang="fr-FR" sz="4000" dirty="0" err="1" smtClean="0">
                <a:cs typeface="Calibri Light"/>
              </a:rPr>
              <a:t>Chebyshev</a:t>
            </a:r>
            <a:r>
              <a:rPr lang="fr-FR" sz="4000" dirty="0" smtClean="0">
                <a:cs typeface="Calibri Light"/>
              </a:rPr>
              <a:t> double polarisation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pic>
        <p:nvPicPr>
          <p:cNvPr id="1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/>
          <p:cNvPicPr/>
          <p:nvPr/>
        </p:nvPicPr>
        <p:blipFill>
          <a:blip r:embed="rId5"/>
          <a:stretch>
            <a:fillRect/>
          </a:stretch>
        </p:blipFill>
        <p:spPr>
          <a:xfrm>
            <a:off x="9913271" y="158407"/>
            <a:ext cx="2045557" cy="196004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2276856"/>
            <a:ext cx="4741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  Rayonnement </a:t>
            </a:r>
            <a:r>
              <a:rPr lang="fr-FR" dirty="0" smtClean="0"/>
              <a:t>(azimut) </a:t>
            </a:r>
            <a:r>
              <a:rPr lang="fr-FR" dirty="0" smtClean="0"/>
              <a:t>: </a:t>
            </a:r>
            <a:r>
              <a:rPr lang="fr-FR" dirty="0"/>
              <a:t>Dû à ligne excitation</a:t>
            </a:r>
          </a:p>
          <a:p>
            <a:endParaRPr lang="fr-FR" dirty="0"/>
          </a:p>
        </p:txBody>
      </p:sp>
      <p:pic>
        <p:nvPicPr>
          <p:cNvPr id="15" name="Image 14"/>
          <p:cNvPicPr/>
          <p:nvPr/>
        </p:nvPicPr>
        <p:blipFill>
          <a:blip r:embed="rId6"/>
          <a:stretch>
            <a:fillRect/>
          </a:stretch>
        </p:blipFill>
        <p:spPr>
          <a:xfrm>
            <a:off x="330306" y="3594389"/>
            <a:ext cx="3325021" cy="3262080"/>
          </a:xfrm>
          <a:prstGeom prst="rect">
            <a:avLst/>
          </a:prstGeom>
        </p:spPr>
      </p:pic>
      <p:pic>
        <p:nvPicPr>
          <p:cNvPr id="17" name="Image 16"/>
          <p:cNvPicPr/>
          <p:nvPr/>
        </p:nvPicPr>
        <p:blipFill>
          <a:blip r:embed="rId7"/>
          <a:stretch>
            <a:fillRect/>
          </a:stretch>
        </p:blipFill>
        <p:spPr>
          <a:xfrm>
            <a:off x="4415047" y="3592858"/>
            <a:ext cx="3255919" cy="3263611"/>
          </a:xfrm>
          <a:prstGeom prst="rect">
            <a:avLst/>
          </a:prstGeom>
        </p:spPr>
      </p:pic>
      <p:pic>
        <p:nvPicPr>
          <p:cNvPr id="18" name="Image 17"/>
          <p:cNvPicPr/>
          <p:nvPr/>
        </p:nvPicPr>
        <p:blipFill>
          <a:blip r:embed="rId8"/>
          <a:stretch>
            <a:fillRect/>
          </a:stretch>
        </p:blipFill>
        <p:spPr>
          <a:xfrm>
            <a:off x="8491349" y="3672630"/>
            <a:ext cx="3231259" cy="318537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101172" y="3191260"/>
            <a:ext cx="3883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  <a:r>
              <a:rPr lang="fr-FR" dirty="0" smtClean="0"/>
              <a:t> GHz : atténuation amplitude vers 50°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626850" y="3191260"/>
            <a:ext cx="2991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GHz : dépointage important 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8165144" y="3163681"/>
            <a:ext cx="3883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 GHz : atténuation amplitude vers 65°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405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AVA </a:t>
            </a:r>
            <a:r>
              <a:rPr lang="fr-FR" sz="4000" dirty="0" err="1" smtClean="0">
                <a:cs typeface="Calibri Light"/>
              </a:rPr>
              <a:t>Chebyshev</a:t>
            </a:r>
            <a:r>
              <a:rPr lang="fr-FR" sz="4000" dirty="0" smtClean="0">
                <a:cs typeface="Calibri Light"/>
              </a:rPr>
              <a:t> double polarisation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pic>
        <p:nvPicPr>
          <p:cNvPr id="1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/>
          <p:cNvPicPr/>
          <p:nvPr/>
        </p:nvPicPr>
        <p:blipFill>
          <a:blip r:embed="rId5"/>
          <a:stretch>
            <a:fillRect/>
          </a:stretch>
        </p:blipFill>
        <p:spPr>
          <a:xfrm>
            <a:off x="9913271" y="158407"/>
            <a:ext cx="2045557" cy="196004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0" y="2276856"/>
            <a:ext cx="410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</a:t>
            </a:r>
            <a:r>
              <a:rPr lang="fr-FR" b="1" dirty="0" smtClean="0"/>
              <a:t>Rayonnement</a:t>
            </a:r>
            <a:r>
              <a:rPr lang="fr-FR" dirty="0" smtClean="0"/>
              <a:t> (élévation) :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482829" y="3134584"/>
            <a:ext cx="3883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  <a:r>
              <a:rPr lang="fr-FR" dirty="0" smtClean="0"/>
              <a:t> GHz : Rayon. Arrière important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1541167" y="3134584"/>
            <a:ext cx="1285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GHz :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9259767" y="3134584"/>
            <a:ext cx="2114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 GHz : </a:t>
            </a:r>
            <a:r>
              <a:rPr lang="fr-FR" dirty="0" err="1" smtClean="0"/>
              <a:t>diag</a:t>
            </a:r>
            <a:r>
              <a:rPr lang="fr-FR" dirty="0" smtClean="0"/>
              <a:t> directif</a:t>
            </a:r>
            <a:endParaRPr lang="fr-FR" dirty="0"/>
          </a:p>
        </p:txBody>
      </p:sp>
      <p:pic>
        <p:nvPicPr>
          <p:cNvPr id="23" name="Image 22"/>
          <p:cNvPicPr/>
          <p:nvPr/>
        </p:nvPicPr>
        <p:blipFill>
          <a:blip r:embed="rId6"/>
          <a:stretch>
            <a:fillRect/>
          </a:stretch>
        </p:blipFill>
        <p:spPr>
          <a:xfrm>
            <a:off x="446545" y="3560592"/>
            <a:ext cx="3474322" cy="3278486"/>
          </a:xfrm>
          <a:prstGeom prst="rect">
            <a:avLst/>
          </a:prstGeom>
        </p:spPr>
      </p:pic>
      <p:pic>
        <p:nvPicPr>
          <p:cNvPr id="24" name="Image 23"/>
          <p:cNvPicPr/>
          <p:nvPr/>
        </p:nvPicPr>
        <p:blipFill>
          <a:blip r:embed="rId7"/>
          <a:stretch>
            <a:fillRect/>
          </a:stretch>
        </p:blipFill>
        <p:spPr>
          <a:xfrm>
            <a:off x="4420648" y="3555887"/>
            <a:ext cx="3564191" cy="3283192"/>
          </a:xfrm>
          <a:prstGeom prst="rect">
            <a:avLst/>
          </a:prstGeom>
        </p:spPr>
      </p:pic>
      <p:pic>
        <p:nvPicPr>
          <p:cNvPr id="25" name="Image 24"/>
          <p:cNvPicPr/>
          <p:nvPr/>
        </p:nvPicPr>
        <p:blipFill>
          <a:blip r:embed="rId8"/>
          <a:stretch>
            <a:fillRect/>
          </a:stretch>
        </p:blipFill>
        <p:spPr>
          <a:xfrm>
            <a:off x="8430440" y="3564267"/>
            <a:ext cx="3528388" cy="329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1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Freeform: Shape 20">
            <a:extLst>
              <a:ext uri="{FF2B5EF4-FFF2-40B4-BE49-F238E27FC236}">
                <a16:creationId xmlns="" xmlns:a16="http://schemas.microsoft.com/office/drawing/2014/main" id="{A3F395A2-2B64-4749-BD93-2F159C7E1F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="" xmlns:a16="http://schemas.microsoft.com/office/drawing/2014/main" id="{5CF0135B-EAB8-4CA0-896C-2D897ECD28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8D67F5AB-004F-49F8-98F6-0F2341A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Sommaire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7D4C312-C95E-43D8-84AA-72A22285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930"/>
            <a:ext cx="10515600" cy="4609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romanUcPeriod"/>
            </a:pPr>
            <a:r>
              <a:rPr lang="fr-FR" sz="2200" dirty="0">
                <a:ea typeface="+mn-lt"/>
                <a:cs typeface="+mn-lt"/>
              </a:rPr>
              <a:t>AVA </a:t>
            </a:r>
            <a:r>
              <a:rPr lang="fr-FR" sz="2200" dirty="0" err="1">
                <a:ea typeface="+mn-lt"/>
                <a:cs typeface="+mn-lt"/>
              </a:rPr>
              <a:t>Chebyshev</a:t>
            </a:r>
            <a:endParaRPr lang="fr-FR" sz="2200" dirty="0"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ea typeface="+mn-lt"/>
                <a:cs typeface="+mn-lt"/>
              </a:rPr>
              <a:t>Panneau </a:t>
            </a:r>
            <a:r>
              <a:rPr lang="fr-FR" sz="1800" dirty="0">
                <a:ea typeface="+mn-lt"/>
                <a:cs typeface="+mn-lt"/>
              </a:rPr>
              <a:t>AVA </a:t>
            </a:r>
            <a:r>
              <a:rPr lang="fr-FR" sz="1800" dirty="0" err="1">
                <a:ea typeface="+mn-lt"/>
                <a:cs typeface="+mn-lt"/>
              </a:rPr>
              <a:t>Chebyshev</a:t>
            </a:r>
            <a:endParaRPr lang="fr-FR" sz="1800" dirty="0">
              <a:ea typeface="+mn-lt"/>
              <a:cs typeface="+mn-lt"/>
            </a:endParaRPr>
          </a:p>
          <a:p>
            <a:pPr marL="457200" indent="-457200">
              <a:buFont typeface="+mj-lt"/>
              <a:buAutoNum type="romanUcPeriod"/>
            </a:pP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Antenne ondulée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Ondulation via thermoformage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AVA </a:t>
            </a:r>
            <a:r>
              <a:rPr lang="fr-FR" sz="2200" dirty="0" err="1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Cheby</a:t>
            </a: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 double polar</a:t>
            </a:r>
            <a:endParaRPr lang="fr-FR" sz="22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457200" indent="-457200">
              <a:buAutoNum type="romanUcPeriod"/>
            </a:pP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Antenne Vivaldi </a:t>
            </a: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couplage</a:t>
            </a:r>
          </a:p>
          <a:p>
            <a:pPr marL="914400" lvl="1" indent="-457200"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Publication</a:t>
            </a:r>
          </a:p>
          <a:p>
            <a:pPr marL="914400" lvl="1" indent="-457200"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Antenne homothétie </a:t>
            </a:r>
            <a:r>
              <a:rPr lang="fr-FR" sz="1800" dirty="0" err="1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optim</a:t>
            </a:r>
            <a:endParaRPr lang="fr-FR" sz="1800" dirty="0" smtClean="0">
              <a:solidFill>
                <a:schemeClr val="bg1">
                  <a:lumMod val="65000"/>
                </a:schemeClr>
              </a:solidFill>
              <a:cs typeface="Calibri" panose="020F0502020204030204"/>
            </a:endParaRPr>
          </a:p>
          <a:p>
            <a:pPr marL="457200" indent="-457200">
              <a:buAutoNum type="romanUcPeriod"/>
            </a:pP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Mesure autocorrélation</a:t>
            </a:r>
          </a:p>
          <a:p>
            <a:pPr marL="457200" indent="-457200">
              <a:buAutoNum type="romanUcPeriod"/>
            </a:pP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Conclusion et perspectives</a:t>
            </a:r>
            <a:endParaRPr lang="fr-FR" sz="2200" dirty="0">
              <a:solidFill>
                <a:schemeClr val="bg1">
                  <a:lumMod val="65000"/>
                </a:schemeClr>
              </a:solidFill>
              <a:cs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2C3387C-D24F-4737-8A37-1DC5CFF09C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6">
            <a:extLst>
              <a:ext uri="{FF2B5EF4-FFF2-40B4-BE49-F238E27FC236}">
                <a16:creationId xmlns=""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pic>
        <p:nvPicPr>
          <p:cNvPr id="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66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AVA </a:t>
            </a:r>
            <a:r>
              <a:rPr lang="fr-FR" sz="4000" dirty="0" err="1" smtClean="0">
                <a:cs typeface="Calibri Light"/>
              </a:rPr>
              <a:t>Chebyshev</a:t>
            </a:r>
            <a:r>
              <a:rPr lang="fr-FR" sz="4000" dirty="0" smtClean="0">
                <a:cs typeface="Calibri Light"/>
              </a:rPr>
              <a:t> double polarisation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pic>
        <p:nvPicPr>
          <p:cNvPr id="1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/>
          <p:cNvPicPr/>
          <p:nvPr/>
        </p:nvPicPr>
        <p:blipFill>
          <a:blip r:embed="rId5"/>
          <a:stretch>
            <a:fillRect/>
          </a:stretch>
        </p:blipFill>
        <p:spPr>
          <a:xfrm>
            <a:off x="9913271" y="158407"/>
            <a:ext cx="2045557" cy="196004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6982" y="2224373"/>
            <a:ext cx="4552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E-field</a:t>
            </a:r>
            <a:r>
              <a:rPr lang="fr-FR" b="1" dirty="0" smtClean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PdC</a:t>
            </a:r>
            <a:r>
              <a:rPr lang="fr-FR" dirty="0" smtClean="0"/>
              <a:t> azimut) : dissymétrie importante entre bras à 1 GHz : dû à excitation.</a:t>
            </a:r>
            <a:endParaRPr lang="fr-FR" dirty="0"/>
          </a:p>
        </p:txBody>
      </p:sp>
      <p:pic>
        <p:nvPicPr>
          <p:cNvPr id="23" name="Image 22"/>
          <p:cNvPicPr/>
          <p:nvPr/>
        </p:nvPicPr>
        <p:blipFill rotWithShape="1">
          <a:blip r:embed="rId6"/>
          <a:srcRect r="31516"/>
          <a:stretch/>
        </p:blipFill>
        <p:spPr>
          <a:xfrm>
            <a:off x="96982" y="3631841"/>
            <a:ext cx="4552432" cy="2875468"/>
          </a:xfrm>
          <a:prstGeom prst="rect">
            <a:avLst/>
          </a:prstGeom>
        </p:spPr>
      </p:pic>
      <p:pic>
        <p:nvPicPr>
          <p:cNvPr id="24" name="Image 23"/>
          <p:cNvPicPr/>
          <p:nvPr/>
        </p:nvPicPr>
        <p:blipFill rotWithShape="1">
          <a:blip r:embed="rId7"/>
          <a:srcRect r="32818"/>
          <a:stretch/>
        </p:blipFill>
        <p:spPr>
          <a:xfrm>
            <a:off x="5087649" y="3631841"/>
            <a:ext cx="4521031" cy="287546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57745" y="3061855"/>
            <a:ext cx="216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GHz : Phase 0°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6664036" y="3061855"/>
            <a:ext cx="216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GHz : Phase 90°</a:t>
            </a:r>
            <a:endParaRPr lang="fr-FR" dirty="0"/>
          </a:p>
        </p:txBody>
      </p:sp>
      <p:pic>
        <p:nvPicPr>
          <p:cNvPr id="26" name="Image 25"/>
          <p:cNvPicPr/>
          <p:nvPr/>
        </p:nvPicPr>
        <p:blipFill rotWithShape="1">
          <a:blip r:embed="rId6"/>
          <a:srcRect l="89214" b="8736"/>
          <a:stretch/>
        </p:blipFill>
        <p:spPr>
          <a:xfrm>
            <a:off x="10901946" y="2710603"/>
            <a:ext cx="1056882" cy="386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3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AVA </a:t>
            </a:r>
            <a:r>
              <a:rPr lang="fr-FR" sz="4000" dirty="0" err="1" smtClean="0">
                <a:cs typeface="Calibri Light"/>
              </a:rPr>
              <a:t>Chebyshev</a:t>
            </a:r>
            <a:r>
              <a:rPr lang="fr-FR" sz="4000" dirty="0" smtClean="0">
                <a:cs typeface="Calibri Light"/>
              </a:rPr>
              <a:t> double polarisation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pic>
        <p:nvPicPr>
          <p:cNvPr id="1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/>
          <p:cNvPicPr/>
          <p:nvPr/>
        </p:nvPicPr>
        <p:blipFill>
          <a:blip r:embed="rId5"/>
          <a:stretch>
            <a:fillRect/>
          </a:stretch>
        </p:blipFill>
        <p:spPr>
          <a:xfrm>
            <a:off x="9913271" y="158407"/>
            <a:ext cx="2045557" cy="196004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6982" y="2224373"/>
            <a:ext cx="4552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E-field</a:t>
            </a:r>
            <a:r>
              <a:rPr lang="fr-FR" b="1" dirty="0" smtClean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PdC</a:t>
            </a:r>
            <a:r>
              <a:rPr lang="fr-FR" dirty="0" smtClean="0"/>
              <a:t> azimut) : on voit l’atténuation d’amplitude se former sur la droite.</a:t>
            </a:r>
            <a:br>
              <a:rPr lang="fr-FR" dirty="0" smtClean="0"/>
            </a:br>
            <a:r>
              <a:rPr lang="fr-FR" dirty="0" smtClean="0"/>
              <a:t>Sûrement dû à dissymétrie avec excitation.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042329" y="2964200"/>
            <a:ext cx="216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 GHz : Phase 0°</a:t>
            </a:r>
            <a:endParaRPr lang="fr-FR" dirty="0"/>
          </a:p>
        </p:txBody>
      </p:sp>
      <p:pic>
        <p:nvPicPr>
          <p:cNvPr id="26" name="Image 25"/>
          <p:cNvPicPr/>
          <p:nvPr/>
        </p:nvPicPr>
        <p:blipFill rotWithShape="1">
          <a:blip r:embed="rId6"/>
          <a:srcRect l="89214" b="8736"/>
          <a:stretch/>
        </p:blipFill>
        <p:spPr>
          <a:xfrm>
            <a:off x="10901946" y="2710603"/>
            <a:ext cx="1056882" cy="3868220"/>
          </a:xfrm>
          <a:prstGeom prst="rect">
            <a:avLst/>
          </a:prstGeom>
        </p:spPr>
      </p:pic>
      <p:pic>
        <p:nvPicPr>
          <p:cNvPr id="15" name="Image 14"/>
          <p:cNvPicPr/>
          <p:nvPr/>
        </p:nvPicPr>
        <p:blipFill rotWithShape="1">
          <a:blip r:embed="rId7"/>
          <a:srcRect r="28759"/>
          <a:stretch/>
        </p:blipFill>
        <p:spPr>
          <a:xfrm>
            <a:off x="5079291" y="3333532"/>
            <a:ext cx="5782348" cy="352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8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Freeform: Shape 20">
            <a:extLst>
              <a:ext uri="{FF2B5EF4-FFF2-40B4-BE49-F238E27FC236}">
                <a16:creationId xmlns="" xmlns:a16="http://schemas.microsoft.com/office/drawing/2014/main" id="{A3F395A2-2B64-4749-BD93-2F159C7E1F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="" xmlns:a16="http://schemas.microsoft.com/office/drawing/2014/main" id="{5CF0135B-EAB8-4CA0-896C-2D897ECD28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8D67F5AB-004F-49F8-98F6-0F2341A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Sommaire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7D4C312-C95E-43D8-84AA-72A22285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930"/>
            <a:ext cx="10515600" cy="4609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AVA </a:t>
            </a:r>
            <a:r>
              <a:rPr lang="fr-FR" sz="2200" dirty="0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Chebyshev</a:t>
            </a:r>
            <a:endParaRPr lang="fr-FR" sz="22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Panneau </a:t>
            </a: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AVA </a:t>
            </a:r>
            <a:r>
              <a:rPr lang="fr-FR" sz="1800" dirty="0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Chebyshev</a:t>
            </a:r>
            <a:endParaRPr lang="fr-FR" sz="18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457200" indent="-457200">
              <a:buFont typeface="+mj-lt"/>
              <a:buAutoNum type="romanUcPeriod"/>
            </a:pP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Antenne ondulée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Ondulation via thermoformage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AVA </a:t>
            </a:r>
            <a:r>
              <a:rPr lang="fr-FR" sz="2200" dirty="0" err="1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Cheby</a:t>
            </a: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 double polar</a:t>
            </a:r>
            <a:endParaRPr lang="fr-FR" sz="22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457200" indent="-457200">
              <a:buAutoNum type="romanUcPeriod"/>
            </a:pPr>
            <a:r>
              <a:rPr lang="fr-FR" sz="2200" dirty="0" smtClean="0">
                <a:cs typeface="Calibri" panose="020F0502020204030204"/>
              </a:rPr>
              <a:t>Antenne Vivaldi </a:t>
            </a:r>
            <a:r>
              <a:rPr lang="fr-FR" sz="2200" dirty="0" smtClean="0">
                <a:cs typeface="Calibri" panose="020F0502020204030204"/>
              </a:rPr>
              <a:t>couplage</a:t>
            </a:r>
          </a:p>
          <a:p>
            <a:pPr marL="914400" lvl="1" indent="-457200">
              <a:buAutoNum type="romanUcPeriod"/>
            </a:pPr>
            <a:r>
              <a:rPr lang="fr-FR" sz="1800" dirty="0" smtClean="0">
                <a:cs typeface="Calibri" panose="020F0502020204030204"/>
              </a:rPr>
              <a:t>Publication</a:t>
            </a:r>
          </a:p>
          <a:p>
            <a:pPr marL="914400" lvl="1" indent="-457200"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Antenne homothétie </a:t>
            </a:r>
            <a:r>
              <a:rPr lang="fr-FR" sz="1800" dirty="0" err="1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optim</a:t>
            </a:r>
            <a:endParaRPr lang="fr-FR" sz="1800" dirty="0" smtClean="0">
              <a:solidFill>
                <a:schemeClr val="bg1">
                  <a:lumMod val="65000"/>
                </a:schemeClr>
              </a:solidFill>
              <a:cs typeface="Calibri" panose="020F0502020204030204"/>
            </a:endParaRPr>
          </a:p>
          <a:p>
            <a:pPr marL="457200" indent="-457200">
              <a:buAutoNum type="romanUcPeriod"/>
            </a:pP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Mesure autocorrélation</a:t>
            </a:r>
          </a:p>
          <a:p>
            <a:pPr marL="457200" indent="-457200">
              <a:buAutoNum type="romanUcPeriod"/>
            </a:pP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Conclusion et perspectives</a:t>
            </a:r>
            <a:endParaRPr lang="fr-FR" sz="2200" dirty="0">
              <a:solidFill>
                <a:schemeClr val="bg1">
                  <a:lumMod val="65000"/>
                </a:schemeClr>
              </a:solidFill>
              <a:cs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2C3387C-D24F-4737-8A37-1DC5CFF09C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6">
            <a:extLst>
              <a:ext uri="{FF2B5EF4-FFF2-40B4-BE49-F238E27FC236}">
                <a16:creationId xmlns=""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pic>
        <p:nvPicPr>
          <p:cNvPr id="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48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</a:t>
            </a:r>
            <a:r>
              <a:rPr lang="fr-FR" b="1" dirty="0" smtClean="0">
                <a:cs typeface="Calibri" panose="020F0502020204030204"/>
              </a:rPr>
              <a:t>:</a:t>
            </a:r>
            <a:endParaRPr lang="fr-FR" dirty="0" smtClean="0">
              <a:cs typeface="Calibri" panose="020F0502020204030204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2642542"/>
            <a:ext cx="60827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Selon </a:t>
            </a:r>
            <a:r>
              <a:rPr lang="fr-FR" dirty="0" err="1" smtClean="0">
                <a:sym typeface="Wingdings" panose="05000000000000000000" pitchFamily="2" charset="2"/>
              </a:rPr>
              <a:t>publi</a:t>
            </a:r>
            <a:r>
              <a:rPr lang="fr-FR" dirty="0" smtClean="0">
                <a:sym typeface="Wingdings" panose="05000000000000000000" pitchFamily="2" charset="2"/>
              </a:rPr>
              <a:t>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ym typeface="Wingdings" panose="05000000000000000000" pitchFamily="2" charset="2"/>
              </a:rPr>
              <a:t>S11 &lt; -10dB [2,5 : 11 GHz]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ym typeface="Wingdings" panose="05000000000000000000" pitchFamily="2" charset="2"/>
              </a:rPr>
              <a:t>Dielec</a:t>
            </a:r>
            <a:r>
              <a:rPr lang="fr-FR" dirty="0" smtClean="0">
                <a:sym typeface="Wingdings" panose="05000000000000000000" pitchFamily="2" charset="2"/>
              </a:rPr>
              <a:t> FR4 h=1mm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ym typeface="Wingdings" panose="05000000000000000000" pitchFamily="2" charset="2"/>
              </a:rPr>
              <a:t>Dim 36x32x1mm (</a:t>
            </a:r>
            <a:r>
              <a:rPr lang="fr-FR" dirty="0" err="1" smtClean="0">
                <a:sym typeface="Wingdings" panose="05000000000000000000" pitchFamily="2" charset="2"/>
              </a:rPr>
              <a:t>WxLxH</a:t>
            </a:r>
            <a:r>
              <a:rPr lang="fr-FR" dirty="0" smtClean="0">
                <a:sym typeface="Wingdings" panose="05000000000000000000" pitchFamily="2" charset="2"/>
              </a:rPr>
              <a:t>) : 0,3 x 0,26</a:t>
            </a:r>
            <a:r>
              <a:rPr lang="el-GR" dirty="0" smtClean="0">
                <a:sym typeface="Wingdings" panose="05000000000000000000" pitchFamily="2" charset="2"/>
              </a:rPr>
              <a:t>λ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ym typeface="Wingdings" panose="05000000000000000000" pitchFamily="2" charset="2"/>
              </a:rPr>
              <a:t>Ligne 67</a:t>
            </a:r>
            <a:r>
              <a:rPr lang="el-GR" dirty="0" smtClean="0">
                <a:sym typeface="Wingdings" panose="05000000000000000000" pitchFamily="2" charset="2"/>
              </a:rPr>
              <a:t>Ω</a:t>
            </a:r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 Homothétie [1 : 4,4 GHz] ; Dim 90 x 80mm</a:t>
            </a:r>
          </a:p>
        </p:txBody>
      </p:sp>
      <p:pic>
        <p:nvPicPr>
          <p:cNvPr id="18" name="Image 17"/>
          <p:cNvPicPr/>
          <p:nvPr/>
        </p:nvPicPr>
        <p:blipFill rotWithShape="1">
          <a:blip r:embed="rId4"/>
          <a:srcRect l="3322" t="4562" r="3546"/>
          <a:stretch/>
        </p:blipFill>
        <p:spPr>
          <a:xfrm>
            <a:off x="4431733" y="3805471"/>
            <a:ext cx="4007729" cy="3022098"/>
          </a:xfrm>
          <a:prstGeom prst="rect">
            <a:avLst/>
          </a:prstGeom>
        </p:spPr>
      </p:pic>
      <p:pic>
        <p:nvPicPr>
          <p:cNvPr id="19" name="Imag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8304551" y="3827847"/>
            <a:ext cx="3866830" cy="299972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145863" y="3145550"/>
            <a:ext cx="1873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S11 : 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8835942" y="3196540"/>
            <a:ext cx="1873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Gain : </a:t>
            </a:r>
            <a:endParaRPr lang="fr-FR" dirty="0"/>
          </a:p>
        </p:txBody>
      </p:sp>
      <p:pic>
        <p:nvPicPr>
          <p:cNvPr id="17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0450" y="256698"/>
            <a:ext cx="2550931" cy="2307654"/>
          </a:xfrm>
          <a:prstGeom prst="rect">
            <a:avLst/>
          </a:prstGeom>
        </p:spPr>
      </p:pic>
      <p:pic>
        <p:nvPicPr>
          <p:cNvPr id="16" name="Image 15"/>
          <p:cNvPicPr/>
          <p:nvPr/>
        </p:nvPicPr>
        <p:blipFill>
          <a:blip r:embed="rId8"/>
          <a:stretch>
            <a:fillRect/>
          </a:stretch>
        </p:blipFill>
        <p:spPr>
          <a:xfrm>
            <a:off x="6962324" y="281971"/>
            <a:ext cx="2570873" cy="232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5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</a:t>
            </a:r>
            <a:r>
              <a:rPr lang="fr-FR" b="1" dirty="0" smtClean="0">
                <a:cs typeface="Calibri" panose="020F0502020204030204"/>
              </a:rPr>
              <a:t>:</a:t>
            </a:r>
            <a:endParaRPr lang="fr-FR" dirty="0" smtClean="0">
              <a:cs typeface="Calibri" panose="020F0502020204030204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529" y="2450750"/>
            <a:ext cx="6082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En </a:t>
            </a:r>
            <a:r>
              <a:rPr lang="fr-FR" dirty="0" err="1" smtClean="0">
                <a:sym typeface="Wingdings" panose="05000000000000000000" pitchFamily="2" charset="2"/>
              </a:rPr>
              <a:t>simu</a:t>
            </a:r>
            <a:r>
              <a:rPr lang="fr-FR" dirty="0" smtClean="0">
                <a:sym typeface="Wingdings" panose="05000000000000000000" pitchFamily="2" charset="2"/>
              </a:rPr>
              <a:t> (dimensions </a:t>
            </a:r>
            <a:r>
              <a:rPr lang="fr-FR" dirty="0" err="1" smtClean="0">
                <a:sym typeface="Wingdings" panose="05000000000000000000" pitchFamily="2" charset="2"/>
              </a:rPr>
              <a:t>publi</a:t>
            </a:r>
            <a:r>
              <a:rPr lang="fr-FR" dirty="0" smtClean="0">
                <a:sym typeface="Wingdings" panose="05000000000000000000" pitchFamily="2" charset="2"/>
              </a:rPr>
              <a:t>) 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S11 : pour homothétie 1-6 GHz il faudrait [2,5 – 15 GHz]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391297" y="2738002"/>
            <a:ext cx="1768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Smith :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297" y="3196540"/>
            <a:ext cx="4222183" cy="365323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1" y="3107334"/>
            <a:ext cx="5451588" cy="3742441"/>
          </a:xfrm>
          <a:prstGeom prst="rect">
            <a:avLst/>
          </a:prstGeom>
        </p:spPr>
      </p:pic>
      <p:pic>
        <p:nvPicPr>
          <p:cNvPr id="18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0450" y="256698"/>
            <a:ext cx="2550931" cy="23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2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</a:t>
            </a:r>
            <a:r>
              <a:rPr lang="fr-FR" b="1" dirty="0" smtClean="0">
                <a:cs typeface="Calibri" panose="020F0502020204030204"/>
              </a:rPr>
              <a:t>:</a:t>
            </a:r>
            <a:endParaRPr lang="fr-FR" dirty="0" smtClean="0">
              <a:cs typeface="Calibri" panose="020F0502020204030204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9184" y="2457931"/>
            <a:ext cx="6082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En </a:t>
            </a:r>
            <a:r>
              <a:rPr lang="fr-FR" dirty="0" err="1" smtClean="0">
                <a:sym typeface="Wingdings" panose="05000000000000000000" pitchFamily="2" charset="2"/>
              </a:rPr>
              <a:t>simu</a:t>
            </a:r>
            <a:r>
              <a:rPr lang="fr-FR" dirty="0" smtClean="0">
                <a:sym typeface="Wingdings" panose="05000000000000000000" pitchFamily="2" charset="2"/>
              </a:rPr>
              <a:t> (dimensions </a:t>
            </a:r>
            <a:r>
              <a:rPr lang="fr-FR" dirty="0" err="1" smtClean="0">
                <a:sym typeface="Wingdings" panose="05000000000000000000" pitchFamily="2" charset="2"/>
              </a:rPr>
              <a:t>publi</a:t>
            </a:r>
            <a:r>
              <a:rPr lang="fr-FR" dirty="0" smtClean="0">
                <a:sym typeface="Wingdings" panose="05000000000000000000" pitchFamily="2" charset="2"/>
              </a:rPr>
              <a:t>)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Gain 3D max :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4" y="3196540"/>
            <a:ext cx="4530830" cy="357956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585023" y="2827208"/>
            <a:ext cx="1768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Efficacité :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8856" y="3196540"/>
            <a:ext cx="4543187" cy="3589330"/>
          </a:xfrm>
          <a:prstGeom prst="rect">
            <a:avLst/>
          </a:prstGeom>
        </p:spPr>
      </p:pic>
      <p:pic>
        <p:nvPicPr>
          <p:cNvPr id="16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0450" y="256698"/>
            <a:ext cx="2550931" cy="23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7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</a:t>
            </a:r>
            <a:r>
              <a:rPr lang="fr-FR" b="1" dirty="0" smtClean="0">
                <a:cs typeface="Calibri" panose="020F0502020204030204"/>
              </a:rPr>
              <a:t>:</a:t>
            </a:r>
            <a:endParaRPr lang="fr-FR" dirty="0" smtClean="0">
              <a:cs typeface="Calibri" panose="020F0502020204030204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9184" y="2457931"/>
            <a:ext cx="3670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En </a:t>
            </a:r>
            <a:r>
              <a:rPr lang="fr-FR" dirty="0" err="1" smtClean="0">
                <a:sym typeface="Wingdings" panose="05000000000000000000" pitchFamily="2" charset="2"/>
              </a:rPr>
              <a:t>simu</a:t>
            </a:r>
            <a:r>
              <a:rPr lang="fr-FR" dirty="0" smtClean="0">
                <a:sym typeface="Wingdings" panose="05000000000000000000" pitchFamily="2" charset="2"/>
              </a:rPr>
              <a:t> (dimensions </a:t>
            </a:r>
            <a:r>
              <a:rPr lang="fr-FR" dirty="0" err="1" smtClean="0">
                <a:sym typeface="Wingdings" panose="05000000000000000000" pitchFamily="2" charset="2"/>
              </a:rPr>
              <a:t>publi</a:t>
            </a:r>
            <a:r>
              <a:rPr lang="fr-FR" dirty="0" smtClean="0">
                <a:sym typeface="Wingdings" panose="05000000000000000000" pitchFamily="2" charset="2"/>
              </a:rPr>
              <a:t>)</a:t>
            </a:r>
          </a:p>
          <a:p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Ouverture -3dB : ouverture directive en azimut et élévation.</a:t>
            </a:r>
          </a:p>
        </p:txBody>
      </p:sp>
      <p:pic>
        <p:nvPicPr>
          <p:cNvPr id="16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0450" y="256698"/>
            <a:ext cx="2550931" cy="230765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4270" y="2809171"/>
            <a:ext cx="5798338" cy="391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5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</a:t>
            </a:r>
            <a:r>
              <a:rPr lang="fr-FR" b="1" dirty="0" smtClean="0">
                <a:cs typeface="Calibri" panose="020F0502020204030204"/>
              </a:rPr>
              <a:t>:</a:t>
            </a:r>
            <a:endParaRPr lang="fr-FR" dirty="0" smtClean="0">
              <a:cs typeface="Calibri" panose="020F0502020204030204"/>
            </a:endParaRPr>
          </a:p>
        </p:txBody>
      </p:sp>
      <p:pic>
        <p:nvPicPr>
          <p:cNvPr id="16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0450" y="256698"/>
            <a:ext cx="2550931" cy="230765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0" y="2581259"/>
            <a:ext cx="410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</a:t>
            </a:r>
            <a:r>
              <a:rPr lang="fr-FR" b="1" dirty="0" smtClean="0"/>
              <a:t>Rayonnement</a:t>
            </a:r>
            <a:r>
              <a:rPr lang="fr-FR" dirty="0" smtClean="0"/>
              <a:t> (azimut) :</a:t>
            </a:r>
            <a:endParaRPr lang="fr-FR" dirty="0"/>
          </a:p>
        </p:txBody>
      </p:sp>
      <p:pic>
        <p:nvPicPr>
          <p:cNvPr id="18" name="Image 17"/>
          <p:cNvPicPr/>
          <p:nvPr/>
        </p:nvPicPr>
        <p:blipFill>
          <a:blip r:embed="rId6"/>
          <a:stretch>
            <a:fillRect/>
          </a:stretch>
        </p:blipFill>
        <p:spPr>
          <a:xfrm>
            <a:off x="146519" y="3507388"/>
            <a:ext cx="3455662" cy="3350612"/>
          </a:xfrm>
          <a:prstGeom prst="rect">
            <a:avLst/>
          </a:prstGeom>
        </p:spPr>
      </p:pic>
      <p:pic>
        <p:nvPicPr>
          <p:cNvPr id="19" name="Image 18"/>
          <p:cNvPicPr/>
          <p:nvPr/>
        </p:nvPicPr>
        <p:blipFill>
          <a:blip r:embed="rId7"/>
          <a:stretch>
            <a:fillRect/>
          </a:stretch>
        </p:blipFill>
        <p:spPr>
          <a:xfrm>
            <a:off x="4282537" y="3616322"/>
            <a:ext cx="3474061" cy="3241678"/>
          </a:xfrm>
          <a:prstGeom prst="rect">
            <a:avLst/>
          </a:prstGeom>
        </p:spPr>
      </p:pic>
      <p:pic>
        <p:nvPicPr>
          <p:cNvPr id="20" name="Image 19"/>
          <p:cNvPicPr/>
          <p:nvPr/>
        </p:nvPicPr>
        <p:blipFill>
          <a:blip r:embed="rId8"/>
          <a:stretch>
            <a:fillRect/>
          </a:stretch>
        </p:blipFill>
        <p:spPr>
          <a:xfrm>
            <a:off x="8436954" y="3564045"/>
            <a:ext cx="3424200" cy="323729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15568" y="3112992"/>
            <a:ext cx="175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 GHz : 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323470" y="3166145"/>
            <a:ext cx="175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 GHz : 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9158328" y="3112992"/>
            <a:ext cx="1883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 GHz : directif !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053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</a:t>
            </a:r>
            <a:r>
              <a:rPr lang="fr-FR" b="1" dirty="0" smtClean="0">
                <a:cs typeface="Calibri" panose="020F0502020204030204"/>
              </a:rPr>
              <a:t>:</a:t>
            </a:r>
            <a:endParaRPr lang="fr-FR" dirty="0" smtClean="0">
              <a:cs typeface="Calibri" panose="020F0502020204030204"/>
            </a:endParaRPr>
          </a:p>
        </p:txBody>
      </p:sp>
      <p:pic>
        <p:nvPicPr>
          <p:cNvPr id="16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0450" y="256698"/>
            <a:ext cx="2550931" cy="230765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0" y="2581259"/>
            <a:ext cx="459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</a:t>
            </a:r>
            <a:r>
              <a:rPr lang="fr-FR" b="1" dirty="0" smtClean="0"/>
              <a:t>Rayonnement</a:t>
            </a:r>
            <a:r>
              <a:rPr lang="fr-FR" dirty="0" smtClean="0"/>
              <a:t> (élévation) : similaire à AVA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15568" y="3112992"/>
            <a:ext cx="175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 GHz : 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323470" y="3166145"/>
            <a:ext cx="175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 GHz : 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9158328" y="3112992"/>
            <a:ext cx="175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 GHz :</a:t>
            </a:r>
            <a:endParaRPr lang="fr-FR" dirty="0"/>
          </a:p>
        </p:txBody>
      </p:sp>
      <p:pic>
        <p:nvPicPr>
          <p:cNvPr id="23" name="Image 22"/>
          <p:cNvPicPr/>
          <p:nvPr/>
        </p:nvPicPr>
        <p:blipFill>
          <a:blip r:embed="rId6"/>
          <a:stretch>
            <a:fillRect/>
          </a:stretch>
        </p:blipFill>
        <p:spPr>
          <a:xfrm>
            <a:off x="133631" y="3482324"/>
            <a:ext cx="3840280" cy="3204519"/>
          </a:xfrm>
          <a:prstGeom prst="rect">
            <a:avLst/>
          </a:prstGeom>
        </p:spPr>
      </p:pic>
      <p:pic>
        <p:nvPicPr>
          <p:cNvPr id="24" name="Image 23"/>
          <p:cNvPicPr/>
          <p:nvPr/>
        </p:nvPicPr>
        <p:blipFill>
          <a:blip r:embed="rId7"/>
          <a:stretch>
            <a:fillRect/>
          </a:stretch>
        </p:blipFill>
        <p:spPr>
          <a:xfrm>
            <a:off x="4307389" y="3619306"/>
            <a:ext cx="3443184" cy="3185774"/>
          </a:xfrm>
          <a:prstGeom prst="rect">
            <a:avLst/>
          </a:prstGeom>
        </p:spPr>
      </p:pic>
      <p:pic>
        <p:nvPicPr>
          <p:cNvPr id="25" name="Image 24"/>
          <p:cNvPicPr/>
          <p:nvPr/>
        </p:nvPicPr>
        <p:blipFill>
          <a:blip r:embed="rId8"/>
          <a:stretch>
            <a:fillRect/>
          </a:stretch>
        </p:blipFill>
        <p:spPr>
          <a:xfrm>
            <a:off x="8425352" y="3482324"/>
            <a:ext cx="3572638" cy="332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2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Freeform: Shape 20">
            <a:extLst>
              <a:ext uri="{FF2B5EF4-FFF2-40B4-BE49-F238E27FC236}">
                <a16:creationId xmlns="" xmlns:a16="http://schemas.microsoft.com/office/drawing/2014/main" id="{A3F395A2-2B64-4749-BD93-2F159C7E1F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="" xmlns:a16="http://schemas.microsoft.com/office/drawing/2014/main" id="{5CF0135B-EAB8-4CA0-896C-2D897ECD28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8D67F5AB-004F-49F8-98F6-0F2341A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Sommaire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7D4C312-C95E-43D8-84AA-72A22285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930"/>
            <a:ext cx="10515600" cy="4609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AVA </a:t>
            </a:r>
            <a:r>
              <a:rPr lang="fr-FR" sz="2200" dirty="0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Chebyshev</a:t>
            </a:r>
            <a:endParaRPr lang="fr-FR" sz="22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Panneau </a:t>
            </a: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AVA </a:t>
            </a:r>
            <a:r>
              <a:rPr lang="fr-FR" sz="1800" dirty="0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Chebyshev</a:t>
            </a:r>
            <a:endParaRPr lang="fr-FR" sz="18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457200" indent="-457200">
              <a:buFont typeface="+mj-lt"/>
              <a:buAutoNum type="romanUcPeriod"/>
            </a:pP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Antenne ondulée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Ondulation via thermoformage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AVA </a:t>
            </a:r>
            <a:r>
              <a:rPr lang="fr-FR" sz="2200" dirty="0" err="1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Cheby</a:t>
            </a: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 double polar</a:t>
            </a:r>
            <a:endParaRPr lang="fr-FR" sz="22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457200" indent="-457200">
              <a:buAutoNum type="romanUcPeriod"/>
            </a:pPr>
            <a:r>
              <a:rPr lang="fr-FR" sz="2200" dirty="0" smtClean="0">
                <a:cs typeface="Calibri" panose="020F0502020204030204"/>
              </a:rPr>
              <a:t>Antenne Vivaldi </a:t>
            </a:r>
            <a:r>
              <a:rPr lang="fr-FR" sz="2200" dirty="0" smtClean="0">
                <a:cs typeface="Calibri" panose="020F0502020204030204"/>
              </a:rPr>
              <a:t>couplage</a:t>
            </a:r>
          </a:p>
          <a:p>
            <a:pPr marL="914400" lvl="1" indent="-457200"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Publication</a:t>
            </a:r>
          </a:p>
          <a:p>
            <a:pPr marL="914400" lvl="1" indent="-457200">
              <a:buAutoNum type="romanUcPeriod"/>
            </a:pPr>
            <a:r>
              <a:rPr lang="fr-FR" sz="1800" dirty="0" smtClean="0">
                <a:cs typeface="Calibri" panose="020F0502020204030204"/>
              </a:rPr>
              <a:t>Antenne homothétie </a:t>
            </a:r>
            <a:r>
              <a:rPr lang="fr-FR" sz="1800" dirty="0" err="1" smtClean="0">
                <a:cs typeface="Calibri" panose="020F0502020204030204"/>
              </a:rPr>
              <a:t>optim</a:t>
            </a:r>
            <a:endParaRPr lang="fr-FR" sz="1800" dirty="0" smtClean="0">
              <a:cs typeface="Calibri" panose="020F0502020204030204"/>
            </a:endParaRPr>
          </a:p>
          <a:p>
            <a:pPr marL="457200" indent="-457200">
              <a:buAutoNum type="romanUcPeriod"/>
            </a:pP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Mesure autocorrélation</a:t>
            </a:r>
          </a:p>
          <a:p>
            <a:pPr marL="457200" indent="-457200">
              <a:buAutoNum type="romanUcPeriod"/>
            </a:pP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Conclusion et perspectives</a:t>
            </a:r>
            <a:endParaRPr lang="fr-FR" sz="2200" dirty="0">
              <a:solidFill>
                <a:schemeClr val="bg1">
                  <a:lumMod val="65000"/>
                </a:schemeClr>
              </a:solidFill>
              <a:cs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2C3387C-D24F-4737-8A37-1DC5CFF09C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6">
            <a:extLst>
              <a:ext uri="{FF2B5EF4-FFF2-40B4-BE49-F238E27FC236}">
                <a16:creationId xmlns=""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pic>
        <p:nvPicPr>
          <p:cNvPr id="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55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047BFA19-D45E-416B-A404-7AF2F3F270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8E0105E7-23DB-4CF2-8258-FF47C762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Panneau AVA </a:t>
            </a:r>
            <a:r>
              <a:rPr lang="fr-FR" sz="4000" dirty="0" err="1">
                <a:cs typeface="Calibri Light"/>
              </a:rPr>
              <a:t>Chebyshev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74B4F7D-14B2-478B-8BF5-01E4E0C5D2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=""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91865" y="2718435"/>
            <a:ext cx="5034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S11</a:t>
            </a:r>
            <a:r>
              <a:rPr lang="fr-FR" dirty="0"/>
              <a:t> : Proche de ≤ -10dB sur toute la bande.</a:t>
            </a:r>
          </a:p>
          <a:p>
            <a:r>
              <a:rPr lang="fr-FR" dirty="0"/>
              <a:t>Couplage &lt; -15dB sur toute la bande.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7062012" y="2150190"/>
            <a:ext cx="3970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Smith</a:t>
            </a:r>
            <a:r>
              <a:rPr lang="fr-FR" dirty="0"/>
              <a:t> : Possibilité d’optimiser avec capa et normalisation impédance.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7606" y="1250830"/>
            <a:ext cx="661695" cy="779855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91865" y="2072104"/>
            <a:ext cx="5034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Panneau </a:t>
            </a:r>
            <a:r>
              <a:rPr lang="fr-FR" dirty="0"/>
              <a:t>: d2 = 115mm ; d1 = 1,25*d2 = 143,75mm.</a:t>
            </a:r>
          </a:p>
          <a:p>
            <a:r>
              <a:rPr lang="fr-FR" dirty="0"/>
              <a:t>Longueur totale panneau : </a:t>
            </a:r>
            <a:r>
              <a:rPr lang="fr-FR" b="1" dirty="0"/>
              <a:t>358,75mm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61" y="3364766"/>
            <a:ext cx="6508378" cy="349323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5306" y="2824964"/>
            <a:ext cx="4236858" cy="40045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1082" y="665894"/>
            <a:ext cx="4193825" cy="1375877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>
            <a:off x="8013700" y="1915541"/>
            <a:ext cx="150177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9577489" y="1915541"/>
            <a:ext cx="1203046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8532812" y="149636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d1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0006317" y="1483504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d2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989137" y="831985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9576029" y="828420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0907399" y="831985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2</a:t>
            </a:r>
          </a:p>
        </p:txBody>
      </p:sp>
      <p:pic>
        <p:nvPicPr>
          <p:cNvPr id="22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44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 </a:t>
            </a:r>
            <a:r>
              <a:rPr lang="fr-FR" sz="4000" dirty="0" err="1" smtClean="0">
                <a:cs typeface="Calibri Light"/>
              </a:rPr>
              <a:t>optim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</a:t>
            </a:r>
            <a:r>
              <a:rPr lang="fr-FR" b="1" dirty="0" smtClean="0">
                <a:cs typeface="Calibri" panose="020F0502020204030204"/>
              </a:rPr>
              <a:t>: homothétie &amp; </a:t>
            </a:r>
            <a:r>
              <a:rPr lang="fr-FR" b="1" dirty="0" err="1" smtClean="0">
                <a:cs typeface="Calibri" panose="020F0502020204030204"/>
              </a:rPr>
              <a:t>optim</a:t>
            </a:r>
            <a:endParaRPr lang="fr-FR" dirty="0" smtClean="0">
              <a:cs typeface="Calibri" panose="020F0502020204030204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2642542"/>
            <a:ext cx="5364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ym typeface="Wingdings" panose="05000000000000000000" pitchFamily="2" charset="2"/>
              </a:rPr>
              <a:t>Dielec</a:t>
            </a:r>
            <a:r>
              <a:rPr lang="fr-FR" dirty="0" smtClean="0">
                <a:sym typeface="Wingdings" panose="05000000000000000000" pitchFamily="2" charset="2"/>
              </a:rPr>
              <a:t> RO4003C h=0,508mm (au lieu FR4 h=1mm)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ym typeface="Wingdings" panose="05000000000000000000" pitchFamily="2" charset="2"/>
              </a:rPr>
              <a:t>Fente de 0,52mm entre </a:t>
            </a:r>
            <a:r>
              <a:rPr lang="fr-FR" dirty="0" smtClean="0">
                <a:sym typeface="Wingdings" panose="05000000000000000000" pitchFamily="2" charset="2"/>
              </a:rPr>
              <a:t>bras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ym typeface="Wingdings" panose="05000000000000000000" pitchFamily="2" charset="2"/>
              </a:rPr>
              <a:t>Homothétie :</a:t>
            </a:r>
            <a:endParaRPr lang="fr-FR" dirty="0">
              <a:sym typeface="Wingdings" panose="05000000000000000000" pitchFamily="2" charset="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sym typeface="Wingdings" panose="05000000000000000000" pitchFamily="2" charset="2"/>
              </a:rPr>
              <a:t>Dim 86,4x76,8x0,5mm </a:t>
            </a:r>
            <a:r>
              <a:rPr lang="fr-FR" dirty="0">
                <a:sym typeface="Wingdings" panose="05000000000000000000" pitchFamily="2" charset="2"/>
              </a:rPr>
              <a:t>(</a:t>
            </a:r>
            <a:r>
              <a:rPr lang="fr-FR" dirty="0" err="1">
                <a:sym typeface="Wingdings" panose="05000000000000000000" pitchFamily="2" charset="2"/>
              </a:rPr>
              <a:t>WxLxH</a:t>
            </a:r>
            <a:r>
              <a:rPr lang="fr-FR" dirty="0">
                <a:sym typeface="Wingdings" panose="05000000000000000000" pitchFamily="2" charset="2"/>
              </a:rPr>
              <a:t>) : </a:t>
            </a:r>
            <a:r>
              <a:rPr lang="fr-FR" dirty="0" smtClean="0">
                <a:sym typeface="Wingdings" panose="05000000000000000000" pitchFamily="2" charset="2"/>
              </a:rPr>
              <a:t>0,29 </a:t>
            </a:r>
            <a:r>
              <a:rPr lang="fr-FR" dirty="0">
                <a:sym typeface="Wingdings" panose="05000000000000000000" pitchFamily="2" charset="2"/>
              </a:rPr>
              <a:t>x 0,26</a:t>
            </a:r>
            <a:r>
              <a:rPr lang="el-GR" dirty="0" smtClean="0">
                <a:sym typeface="Wingdings" panose="05000000000000000000" pitchFamily="2" charset="2"/>
              </a:rPr>
              <a:t>λ</a:t>
            </a:r>
            <a:endParaRPr lang="fr-FR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ym typeface="Wingdings" panose="05000000000000000000" pitchFamily="2" charset="2"/>
              </a:rPr>
              <a:t>Ligne 50</a:t>
            </a:r>
            <a:r>
              <a:rPr lang="el-GR" dirty="0" smtClean="0">
                <a:sym typeface="Wingdings" panose="05000000000000000000" pitchFamily="2" charset="2"/>
              </a:rPr>
              <a:t>Ω</a:t>
            </a:r>
            <a:endParaRPr lang="fr-FR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ym typeface="Wingdings" panose="05000000000000000000" pitchFamily="2" charset="2"/>
              </a:rPr>
              <a:t>Largeur ligne </a:t>
            </a:r>
            <a:r>
              <a:rPr lang="fr-FR" dirty="0" err="1" smtClean="0">
                <a:sym typeface="Wingdings" panose="05000000000000000000" pitchFamily="2" charset="2"/>
              </a:rPr>
              <a:t>feed</a:t>
            </a:r>
            <a:r>
              <a:rPr lang="fr-FR" dirty="0" smtClean="0">
                <a:sym typeface="Wingdings" panose="05000000000000000000" pitchFamily="2" charset="2"/>
              </a:rPr>
              <a:t> 0,35mm</a:t>
            </a:r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ym typeface="Wingdings" panose="05000000000000000000" pitchFamily="2" charset="2"/>
              </a:rPr>
              <a:t>Optim</a:t>
            </a:r>
            <a:r>
              <a:rPr lang="fr-FR" dirty="0" smtClean="0">
                <a:sym typeface="Wingdings" panose="05000000000000000000" pitchFamily="2" charset="2"/>
              </a:rPr>
              <a:t> sur plusieurs </a:t>
            </a:r>
            <a:r>
              <a:rPr lang="fr-FR" dirty="0" smtClean="0">
                <a:sym typeface="Wingdings" panose="05000000000000000000" pitchFamily="2" charset="2"/>
              </a:rPr>
              <a:t>paramètres</a:t>
            </a:r>
            <a:endParaRPr lang="fr-FR" dirty="0" smtClean="0">
              <a:sym typeface="Wingdings" panose="05000000000000000000" pitchFamily="2" charset="2"/>
            </a:endParaRPr>
          </a:p>
        </p:txBody>
      </p:sp>
      <p:pic>
        <p:nvPicPr>
          <p:cNvPr id="17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143" y="3242707"/>
            <a:ext cx="3413896" cy="299613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9052" y="3242707"/>
            <a:ext cx="3322320" cy="299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 </a:t>
            </a:r>
            <a:r>
              <a:rPr lang="fr-FR" sz="4000" dirty="0" err="1" smtClean="0">
                <a:cs typeface="Calibri Light"/>
              </a:rPr>
              <a:t>optim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: </a:t>
            </a:r>
            <a:r>
              <a:rPr lang="fr-FR" b="1" dirty="0">
                <a:cs typeface="Calibri" panose="020F0502020204030204"/>
              </a:rPr>
              <a:t>homothétie &amp; </a:t>
            </a:r>
            <a:r>
              <a:rPr lang="fr-FR" b="1" dirty="0" err="1">
                <a:cs typeface="Calibri" panose="020F0502020204030204"/>
              </a:rPr>
              <a:t>optim</a:t>
            </a:r>
            <a:endParaRPr lang="fr-FR" dirty="0">
              <a:cs typeface="Calibri" panose="020F0502020204030204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2114" y="2710512"/>
            <a:ext cx="6082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ym typeface="Wingdings" panose="05000000000000000000" pitchFamily="2" charset="2"/>
              </a:rPr>
              <a:t>S11</a:t>
            </a:r>
            <a:r>
              <a:rPr lang="fr-FR" dirty="0" smtClean="0">
                <a:sym typeface="Wingdings" panose="05000000000000000000" pitchFamily="2" charset="2"/>
              </a:rPr>
              <a:t> : -10dB sur </a:t>
            </a:r>
            <a:r>
              <a:rPr lang="fr-FR" dirty="0" smtClean="0">
                <a:sym typeface="Wingdings" panose="05000000000000000000" pitchFamily="2" charset="2"/>
              </a:rPr>
              <a:t>[</a:t>
            </a:r>
            <a:r>
              <a:rPr lang="fr-FR" dirty="0" smtClean="0">
                <a:sym typeface="Wingdings" panose="05000000000000000000" pitchFamily="2" charset="2"/>
              </a:rPr>
              <a:t>1,028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; </a:t>
            </a:r>
            <a:r>
              <a:rPr lang="fr-FR" dirty="0" smtClean="0">
                <a:sym typeface="Wingdings" panose="05000000000000000000" pitchFamily="2" charset="2"/>
              </a:rPr>
              <a:t>7,57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GHz</a:t>
            </a:r>
            <a:r>
              <a:rPr lang="fr-FR" dirty="0" smtClean="0">
                <a:sym typeface="Wingdings" panose="05000000000000000000" pitchFamily="2" charset="2"/>
              </a:rPr>
              <a:t>]. 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S11 = -8,5dB à 1 GHz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endParaRPr lang="fr-FR" dirty="0" smtClean="0">
              <a:sym typeface="Wingdings" panose="05000000000000000000" pitchFamily="2" charset="2"/>
            </a:endParaRPr>
          </a:p>
        </p:txBody>
      </p:sp>
      <p:pic>
        <p:nvPicPr>
          <p:cNvPr id="17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7333842" y="2736210"/>
            <a:ext cx="377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ym typeface="Wingdings" panose="05000000000000000000" pitchFamily="2" charset="2"/>
              </a:rPr>
              <a:t>Smith</a:t>
            </a:r>
            <a:r>
              <a:rPr lang="fr-FR" dirty="0" smtClean="0">
                <a:sym typeface="Wingdings" panose="05000000000000000000" pitchFamily="2" charset="2"/>
              </a:rPr>
              <a:t> :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44" y="3356843"/>
            <a:ext cx="4915117" cy="34094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0375" y="3286434"/>
            <a:ext cx="3413321" cy="347981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8096" y="103459"/>
            <a:ext cx="2183276" cy="196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2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 </a:t>
            </a:r>
            <a:r>
              <a:rPr lang="fr-FR" sz="4000" dirty="0" err="1" smtClean="0">
                <a:cs typeface="Calibri Light"/>
              </a:rPr>
              <a:t>optim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: </a:t>
            </a:r>
            <a:r>
              <a:rPr lang="fr-FR" b="1" dirty="0">
                <a:cs typeface="Calibri" panose="020F0502020204030204"/>
              </a:rPr>
              <a:t>homothétie &amp; </a:t>
            </a:r>
            <a:r>
              <a:rPr lang="fr-FR" b="1" dirty="0" err="1">
                <a:cs typeface="Calibri" panose="020F0502020204030204"/>
              </a:rPr>
              <a:t>optim</a:t>
            </a:r>
            <a:endParaRPr lang="fr-FR" dirty="0">
              <a:cs typeface="Calibri" panose="020F0502020204030204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8944" y="2574706"/>
            <a:ext cx="6082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ym typeface="Wingdings" panose="05000000000000000000" pitchFamily="2" charset="2"/>
              </a:rPr>
              <a:t>Gain max 3D</a:t>
            </a:r>
            <a:r>
              <a:rPr lang="fr-FR" dirty="0" smtClean="0">
                <a:sym typeface="Wingdings" panose="05000000000000000000" pitchFamily="2" charset="2"/>
              </a:rPr>
              <a:t> : gain entre </a:t>
            </a:r>
            <a:r>
              <a:rPr lang="fr-FR" dirty="0" smtClean="0">
                <a:sym typeface="Wingdings" panose="05000000000000000000" pitchFamily="2" charset="2"/>
              </a:rPr>
              <a:t>1,5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et </a:t>
            </a:r>
            <a:r>
              <a:rPr lang="fr-FR" dirty="0" smtClean="0">
                <a:sym typeface="Wingdings" panose="05000000000000000000" pitchFamily="2" charset="2"/>
              </a:rPr>
              <a:t>7,1 </a:t>
            </a:r>
            <a:r>
              <a:rPr lang="fr-FR" dirty="0" err="1" smtClean="0">
                <a:sym typeface="Wingdings" panose="05000000000000000000" pitchFamily="2" charset="2"/>
              </a:rPr>
              <a:t>dBi</a:t>
            </a:r>
            <a:r>
              <a:rPr lang="fr-FR" dirty="0" smtClean="0">
                <a:sym typeface="Wingdings" panose="05000000000000000000" pitchFamily="2" charset="2"/>
              </a:rPr>
              <a:t>.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Plus </a:t>
            </a:r>
            <a:r>
              <a:rPr lang="fr-FR" dirty="0" smtClean="0">
                <a:sym typeface="Wingdings" panose="05000000000000000000" pitchFamily="2" charset="2"/>
              </a:rPr>
              <a:t>élevé </a:t>
            </a:r>
            <a:r>
              <a:rPr lang="fr-FR" dirty="0" smtClean="0">
                <a:sym typeface="Wingdings" panose="05000000000000000000" pitchFamily="2" charset="2"/>
              </a:rPr>
              <a:t>que AVA </a:t>
            </a:r>
            <a:r>
              <a:rPr lang="fr-FR" dirty="0" err="1" smtClean="0">
                <a:sym typeface="Wingdings" panose="05000000000000000000" pitchFamily="2" charset="2"/>
              </a:rPr>
              <a:t>Chebychev</a:t>
            </a:r>
            <a:endParaRPr lang="fr-FR" dirty="0" smtClean="0">
              <a:sym typeface="Wingdings" panose="05000000000000000000" pitchFamily="2" charset="2"/>
            </a:endParaRPr>
          </a:p>
        </p:txBody>
      </p:sp>
      <p:pic>
        <p:nvPicPr>
          <p:cNvPr id="17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7157058" y="2575419"/>
            <a:ext cx="4126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ym typeface="Wingdings" panose="05000000000000000000" pitchFamily="2" charset="2"/>
              </a:rPr>
              <a:t>Efficacité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: Bonne efficacité</a:t>
            </a:r>
            <a:endParaRPr lang="fr-FR" dirty="0" smtClean="0">
              <a:sym typeface="Wingdings" panose="05000000000000000000" pitchFamily="2" charset="2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9623" y="3133200"/>
            <a:ext cx="5296770" cy="369910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" y="3236352"/>
            <a:ext cx="5185862" cy="362164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8096" y="103459"/>
            <a:ext cx="2183276" cy="196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 </a:t>
            </a:r>
            <a:r>
              <a:rPr lang="fr-FR" sz="4000" dirty="0" err="1" smtClean="0">
                <a:cs typeface="Calibri Light"/>
              </a:rPr>
              <a:t>optim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: </a:t>
            </a:r>
            <a:r>
              <a:rPr lang="fr-FR" b="1" dirty="0">
                <a:cs typeface="Calibri" panose="020F0502020204030204"/>
              </a:rPr>
              <a:t>homothétie &amp; </a:t>
            </a:r>
            <a:r>
              <a:rPr lang="fr-FR" b="1" dirty="0" err="1">
                <a:cs typeface="Calibri" panose="020F0502020204030204"/>
              </a:rPr>
              <a:t>optim</a:t>
            </a:r>
            <a:endParaRPr lang="fr-FR" dirty="0">
              <a:cs typeface="Calibri" panose="020F0502020204030204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4637" y="2793011"/>
            <a:ext cx="60827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ym typeface="Wingdings" panose="05000000000000000000" pitchFamily="2" charset="2"/>
              </a:rPr>
              <a:t>Ouverture </a:t>
            </a:r>
            <a:r>
              <a:rPr lang="fr-FR" dirty="0" smtClean="0">
                <a:sym typeface="Wingdings" panose="05000000000000000000" pitchFamily="2" charset="2"/>
              </a:rPr>
              <a:t>: </a:t>
            </a:r>
            <a:r>
              <a:rPr lang="fr-FR" dirty="0" err="1" smtClean="0">
                <a:sym typeface="Wingdings" panose="05000000000000000000" pitchFamily="2" charset="2"/>
              </a:rPr>
              <a:t>diag</a:t>
            </a:r>
            <a:r>
              <a:rPr lang="fr-FR" dirty="0" smtClean="0">
                <a:sym typeface="Wingdings" panose="05000000000000000000" pitchFamily="2" charset="2"/>
              </a:rPr>
              <a:t> directif en azimut </a:t>
            </a:r>
            <a:r>
              <a:rPr lang="fr-FR" dirty="0">
                <a:sym typeface="Wingdings" panose="05000000000000000000" pitchFamily="2" charset="2"/>
              </a:rPr>
              <a:t>&amp;</a:t>
            </a:r>
            <a:r>
              <a:rPr lang="fr-FR" dirty="0" smtClean="0">
                <a:sym typeface="Wingdings" panose="05000000000000000000" pitchFamily="2" charset="2"/>
              </a:rPr>
              <a:t> élévation !</a:t>
            </a:r>
            <a:endParaRPr lang="fr-FR" dirty="0" smtClean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Ouverture -3dB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ym typeface="Wingdings" panose="05000000000000000000" pitchFamily="2" charset="2"/>
              </a:rPr>
              <a:t>Azimut </a:t>
            </a:r>
            <a:r>
              <a:rPr lang="fr-FR" dirty="0">
                <a:sym typeface="Wingdings" panose="05000000000000000000" pitchFamily="2" charset="2"/>
              </a:rPr>
              <a:t>&lt;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90° </a:t>
            </a:r>
            <a:r>
              <a:rPr lang="fr-FR" dirty="0" smtClean="0">
                <a:sym typeface="Wingdings" panose="05000000000000000000" pitchFamily="2" charset="2"/>
              </a:rPr>
              <a:t>sur [2 ; 5 GHz]</a:t>
            </a:r>
            <a:endParaRPr lang="fr-FR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ym typeface="Wingdings" panose="05000000000000000000" pitchFamily="2" charset="2"/>
              </a:rPr>
              <a:t>Elévation &lt;90° à partir de </a:t>
            </a:r>
            <a:r>
              <a:rPr lang="fr-FR" dirty="0" smtClean="0">
                <a:sym typeface="Wingdings" panose="05000000000000000000" pitchFamily="2" charset="2"/>
              </a:rPr>
              <a:t>5,2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GHz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Ouverture </a:t>
            </a:r>
            <a:r>
              <a:rPr lang="fr-FR" dirty="0" smtClean="0">
                <a:sym typeface="Wingdings" panose="05000000000000000000" pitchFamily="2" charset="2"/>
              </a:rPr>
              <a:t>-5dB </a:t>
            </a:r>
            <a:r>
              <a:rPr lang="fr-FR" dirty="0">
                <a:sym typeface="Wingdings" panose="05000000000000000000" pitchFamily="2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ym typeface="Wingdings" panose="05000000000000000000" pitchFamily="2" charset="2"/>
              </a:rPr>
              <a:t>Azimut &lt; 90° </a:t>
            </a:r>
            <a:r>
              <a:rPr lang="fr-FR" dirty="0" smtClean="0">
                <a:sym typeface="Wingdings" panose="05000000000000000000" pitchFamily="2" charset="2"/>
              </a:rPr>
              <a:t>sur </a:t>
            </a:r>
            <a:r>
              <a:rPr lang="fr-FR" dirty="0" smtClean="0">
                <a:sym typeface="Wingdings" panose="05000000000000000000" pitchFamily="2" charset="2"/>
              </a:rPr>
              <a:t>[2,5 ; 4,5 </a:t>
            </a:r>
            <a:r>
              <a:rPr lang="fr-FR" dirty="0" smtClean="0">
                <a:sym typeface="Wingdings" panose="05000000000000000000" pitchFamily="2" charset="2"/>
              </a:rPr>
              <a:t>GHz]</a:t>
            </a:r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ym typeface="Wingdings" panose="05000000000000000000" pitchFamily="2" charset="2"/>
              </a:rPr>
              <a:t>Elévation </a:t>
            </a:r>
            <a:r>
              <a:rPr lang="fr-FR" dirty="0" smtClean="0">
                <a:sym typeface="Wingdings" panose="05000000000000000000" pitchFamily="2" charset="2"/>
              </a:rPr>
              <a:t>≥ 90° sur la bande (87° à 5,5 GHz)</a:t>
            </a:r>
            <a:endParaRPr lang="fr-FR" dirty="0">
              <a:sym typeface="Wingdings" panose="05000000000000000000" pitchFamily="2" charset="2"/>
            </a:endParaRPr>
          </a:p>
        </p:txBody>
      </p:sp>
      <p:pic>
        <p:nvPicPr>
          <p:cNvPr id="17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2007" y="2793010"/>
            <a:ext cx="5820685" cy="406498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8096" y="103459"/>
            <a:ext cx="2183276" cy="196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 </a:t>
            </a:r>
            <a:r>
              <a:rPr lang="fr-FR" sz="4000" dirty="0" err="1" smtClean="0">
                <a:cs typeface="Calibri Light"/>
              </a:rPr>
              <a:t>optim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: </a:t>
            </a:r>
            <a:r>
              <a:rPr lang="fr-FR" b="1" dirty="0">
                <a:cs typeface="Calibri" panose="020F0502020204030204"/>
              </a:rPr>
              <a:t>homothétie &amp; </a:t>
            </a:r>
            <a:r>
              <a:rPr lang="fr-FR" b="1" dirty="0" err="1">
                <a:cs typeface="Calibri" panose="020F0502020204030204"/>
              </a:rPr>
              <a:t>optim</a:t>
            </a:r>
            <a:endParaRPr lang="fr-FR" dirty="0">
              <a:cs typeface="Calibri" panose="020F0502020204030204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4637" y="2793011"/>
            <a:ext cx="60827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ym typeface="Wingdings" panose="05000000000000000000" pitchFamily="2" charset="2"/>
              </a:rPr>
              <a:t>Ouverture </a:t>
            </a:r>
            <a:r>
              <a:rPr lang="fr-FR" dirty="0" smtClean="0">
                <a:sym typeface="Wingdings" panose="05000000000000000000" pitchFamily="2" charset="2"/>
              </a:rPr>
              <a:t>: </a:t>
            </a:r>
            <a:r>
              <a:rPr lang="fr-FR" dirty="0" smtClean="0">
                <a:sym typeface="Wingdings" panose="05000000000000000000" pitchFamily="2" charset="2"/>
              </a:rPr>
              <a:t>C</a:t>
            </a:r>
            <a:r>
              <a:rPr lang="fr-FR" dirty="0" smtClean="0">
                <a:sym typeface="Wingdings" panose="05000000000000000000" pitchFamily="2" charset="2"/>
              </a:rPr>
              <a:t>omparaison </a:t>
            </a:r>
            <a:r>
              <a:rPr lang="fr-FR" dirty="0" err="1" smtClean="0">
                <a:sym typeface="Wingdings" panose="05000000000000000000" pitchFamily="2" charset="2"/>
              </a:rPr>
              <a:t>vivaldi</a:t>
            </a:r>
            <a:r>
              <a:rPr lang="fr-FR" dirty="0" smtClean="0">
                <a:sym typeface="Wingdings" panose="05000000000000000000" pitchFamily="2" charset="2"/>
              </a:rPr>
              <a:t> couplage vs AVA </a:t>
            </a:r>
            <a:r>
              <a:rPr lang="fr-FR" dirty="0" err="1" smtClean="0">
                <a:sym typeface="Wingdings" panose="05000000000000000000" pitchFamily="2" charset="2"/>
              </a:rPr>
              <a:t>Cheby</a:t>
            </a:r>
            <a:r>
              <a:rPr lang="fr-FR" dirty="0" smtClean="0">
                <a:sym typeface="Wingdings" panose="05000000000000000000" pitchFamily="2" charset="2"/>
              </a:rPr>
              <a:t> (ouverture -3 dB) </a:t>
            </a:r>
            <a:endParaRPr lang="fr-FR" dirty="0" smtClean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Vivaldi couplage + directif en azimut.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Ouverture similaire pour élévation.</a:t>
            </a:r>
            <a:endParaRPr lang="fr-FR" dirty="0">
              <a:sym typeface="Wingdings" panose="05000000000000000000" pitchFamily="2" charset="2"/>
            </a:endParaRPr>
          </a:p>
        </p:txBody>
      </p:sp>
      <p:pic>
        <p:nvPicPr>
          <p:cNvPr id="17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594" y="4010297"/>
            <a:ext cx="4471004" cy="284770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244446" y="2456108"/>
            <a:ext cx="135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Azimut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6164659" y="5009002"/>
            <a:ext cx="1358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Elevation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0045" y="1204737"/>
            <a:ext cx="4453553" cy="283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8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 </a:t>
            </a:r>
            <a:r>
              <a:rPr lang="fr-FR" sz="4000" dirty="0" err="1" smtClean="0">
                <a:cs typeface="Calibri Light"/>
              </a:rPr>
              <a:t>optim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: </a:t>
            </a:r>
            <a:r>
              <a:rPr lang="fr-FR" b="1" dirty="0">
                <a:cs typeface="Calibri" panose="020F0502020204030204"/>
              </a:rPr>
              <a:t>homothétie &amp; </a:t>
            </a:r>
            <a:r>
              <a:rPr lang="fr-FR" b="1" dirty="0" err="1">
                <a:cs typeface="Calibri" panose="020F0502020204030204"/>
              </a:rPr>
              <a:t>optim</a:t>
            </a:r>
            <a:endParaRPr lang="fr-FR" dirty="0">
              <a:cs typeface="Calibri" panose="020F0502020204030204"/>
            </a:endParaRPr>
          </a:p>
        </p:txBody>
      </p:sp>
      <p:pic>
        <p:nvPicPr>
          <p:cNvPr id="16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0" y="2581259"/>
            <a:ext cx="4107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Rayonnement</a:t>
            </a:r>
            <a:r>
              <a:rPr lang="fr-FR" dirty="0" smtClean="0"/>
              <a:t> </a:t>
            </a:r>
            <a:r>
              <a:rPr lang="fr-FR" dirty="0" smtClean="0"/>
              <a:t>(azimut) </a:t>
            </a:r>
            <a:r>
              <a:rPr lang="fr-FR" dirty="0" smtClean="0"/>
              <a:t>:</a:t>
            </a:r>
          </a:p>
          <a:p>
            <a:r>
              <a:rPr lang="fr-FR" dirty="0" smtClean="0"/>
              <a:t>Cross polar faible. </a:t>
            </a:r>
            <a:r>
              <a:rPr lang="fr-FR" dirty="0" err="1" smtClean="0"/>
              <a:t>FtB</a:t>
            </a:r>
            <a:r>
              <a:rPr lang="fr-FR" dirty="0" smtClean="0"/>
              <a:t> moins bon que AVA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43717" y="3325752"/>
            <a:ext cx="175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  <a:r>
              <a:rPr lang="fr-FR" dirty="0" smtClean="0"/>
              <a:t> </a:t>
            </a:r>
            <a:r>
              <a:rPr lang="fr-FR" dirty="0" smtClean="0"/>
              <a:t>GHz : 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3879341" y="3303535"/>
            <a:ext cx="175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 </a:t>
            </a:r>
            <a:r>
              <a:rPr lang="fr-FR" dirty="0" smtClean="0"/>
              <a:t>GHz : </a:t>
            </a:r>
            <a:r>
              <a:rPr lang="fr-FR" dirty="0" smtClean="0"/>
              <a:t>directif !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6914965" y="3299228"/>
            <a:ext cx="1883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</a:t>
            </a:r>
            <a:r>
              <a:rPr lang="fr-FR" dirty="0" smtClean="0"/>
              <a:t> </a:t>
            </a:r>
            <a:r>
              <a:rPr lang="fr-FR" dirty="0" smtClean="0"/>
              <a:t>GHz : </a:t>
            </a:r>
            <a:r>
              <a:rPr lang="fr-FR" dirty="0" smtClean="0"/>
              <a:t>large !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9725442" y="3299228"/>
            <a:ext cx="1883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</a:t>
            </a:r>
            <a:r>
              <a:rPr lang="fr-FR" dirty="0" smtClean="0"/>
              <a:t> </a:t>
            </a:r>
            <a:r>
              <a:rPr lang="fr-FR" dirty="0" smtClean="0"/>
              <a:t>GHz : large </a:t>
            </a:r>
            <a:r>
              <a:rPr lang="fr-FR" dirty="0" smtClean="0"/>
              <a:t>!</a:t>
            </a: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50282"/>
            <a:ext cx="2873829" cy="290771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0263" y="4025811"/>
            <a:ext cx="2775460" cy="274288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1932" y="3888027"/>
            <a:ext cx="2942999" cy="290845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2631" y="3859534"/>
            <a:ext cx="3049369" cy="293695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78096" y="103459"/>
            <a:ext cx="2183276" cy="196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5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 </a:t>
            </a:r>
            <a:r>
              <a:rPr lang="fr-FR" sz="4000" dirty="0" err="1" smtClean="0">
                <a:cs typeface="Calibri Light"/>
              </a:rPr>
              <a:t>optim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: </a:t>
            </a:r>
            <a:r>
              <a:rPr lang="fr-FR" b="1" dirty="0">
                <a:cs typeface="Calibri" panose="020F0502020204030204"/>
              </a:rPr>
              <a:t>homothétie &amp; </a:t>
            </a:r>
            <a:r>
              <a:rPr lang="fr-FR" b="1" dirty="0" err="1">
                <a:cs typeface="Calibri" panose="020F0502020204030204"/>
              </a:rPr>
              <a:t>optim</a:t>
            </a:r>
            <a:endParaRPr lang="fr-FR" dirty="0">
              <a:cs typeface="Calibri" panose="020F0502020204030204"/>
            </a:endParaRPr>
          </a:p>
        </p:txBody>
      </p:sp>
      <p:pic>
        <p:nvPicPr>
          <p:cNvPr id="16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0" y="2581259"/>
            <a:ext cx="4599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Rayonnement</a:t>
            </a:r>
            <a:r>
              <a:rPr lang="fr-FR" dirty="0" smtClean="0"/>
              <a:t> </a:t>
            </a:r>
            <a:r>
              <a:rPr lang="fr-FR" dirty="0" smtClean="0"/>
              <a:t>(élévation) : similaire à </a:t>
            </a:r>
            <a:r>
              <a:rPr lang="fr-FR" dirty="0" smtClean="0"/>
              <a:t>AVA</a:t>
            </a: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15568" y="3395085"/>
            <a:ext cx="175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  <a:r>
              <a:rPr lang="fr-FR" dirty="0" smtClean="0"/>
              <a:t> </a:t>
            </a:r>
            <a:r>
              <a:rPr lang="fr-FR" dirty="0" smtClean="0"/>
              <a:t>GHz : 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4111499" y="3376027"/>
            <a:ext cx="175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  <a:r>
              <a:rPr lang="fr-FR" dirty="0" smtClean="0"/>
              <a:t> </a:t>
            </a:r>
            <a:r>
              <a:rPr lang="fr-FR" dirty="0" smtClean="0"/>
              <a:t>GHz : 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7115216" y="3362684"/>
            <a:ext cx="175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</a:t>
            </a:r>
            <a:r>
              <a:rPr lang="fr-FR" dirty="0" smtClean="0"/>
              <a:t> </a:t>
            </a:r>
            <a:r>
              <a:rPr lang="fr-FR" dirty="0" smtClean="0"/>
              <a:t>GHz :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10118933" y="3362684"/>
            <a:ext cx="1752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</a:t>
            </a:r>
            <a:r>
              <a:rPr lang="fr-FR" dirty="0" smtClean="0"/>
              <a:t> </a:t>
            </a:r>
            <a:r>
              <a:rPr lang="fr-FR" dirty="0" smtClean="0"/>
              <a:t>GHz :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44" y="4154167"/>
            <a:ext cx="2818947" cy="264829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776" y="4154560"/>
            <a:ext cx="2827866" cy="262766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8917" y="4078783"/>
            <a:ext cx="2910932" cy="277921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5124" y="4193832"/>
            <a:ext cx="2857885" cy="258839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78096" y="103459"/>
            <a:ext cx="2183276" cy="196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3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 </a:t>
            </a:r>
            <a:r>
              <a:rPr lang="fr-FR" sz="4000" dirty="0" err="1" smtClean="0">
                <a:cs typeface="Calibri Light"/>
              </a:rPr>
              <a:t>optim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: </a:t>
            </a:r>
            <a:r>
              <a:rPr lang="fr-FR" b="1" dirty="0">
                <a:cs typeface="Calibri" panose="020F0502020204030204"/>
              </a:rPr>
              <a:t>homothétie &amp; </a:t>
            </a:r>
            <a:r>
              <a:rPr lang="fr-FR" b="1" dirty="0" err="1">
                <a:cs typeface="Calibri" panose="020F0502020204030204"/>
              </a:rPr>
              <a:t>optim</a:t>
            </a:r>
            <a:endParaRPr lang="fr-FR" dirty="0">
              <a:cs typeface="Calibri" panose="020F0502020204030204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4637" y="2793011"/>
            <a:ext cx="60827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ym typeface="Wingdings" panose="05000000000000000000" pitchFamily="2" charset="2"/>
              </a:rPr>
              <a:t>Problème Ouverture </a:t>
            </a:r>
            <a:r>
              <a:rPr lang="fr-FR" dirty="0" smtClean="0">
                <a:sym typeface="Wingdings" panose="05000000000000000000" pitchFamily="2" charset="2"/>
              </a:rPr>
              <a:t>: </a:t>
            </a:r>
            <a:r>
              <a:rPr lang="fr-FR" dirty="0" err="1" smtClean="0">
                <a:sym typeface="Wingdings" panose="05000000000000000000" pitchFamily="2" charset="2"/>
              </a:rPr>
              <a:t>diag</a:t>
            </a:r>
            <a:r>
              <a:rPr lang="fr-FR" dirty="0" smtClean="0">
                <a:sym typeface="Wingdings" panose="05000000000000000000" pitchFamily="2" charset="2"/>
              </a:rPr>
              <a:t> directif en azimut et élévation.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Ouverture min Azimut -5dB = </a:t>
            </a:r>
            <a:r>
              <a:rPr lang="fr-FR" dirty="0" smtClean="0">
                <a:sym typeface="Wingdings" panose="05000000000000000000" pitchFamily="2" charset="2"/>
              </a:rPr>
              <a:t>71</a:t>
            </a:r>
            <a:r>
              <a:rPr lang="fr-FR" dirty="0" smtClean="0">
                <a:sym typeface="Wingdings" panose="05000000000000000000" pitchFamily="2" charset="2"/>
              </a:rPr>
              <a:t>° (4,5 GHz</a:t>
            </a:r>
            <a:r>
              <a:rPr lang="fr-FR" dirty="0" smtClean="0">
                <a:sym typeface="Wingdings" panose="05000000000000000000" pitchFamily="2" charset="2"/>
              </a:rPr>
              <a:t>)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Ouverture min Elévation -5dB = </a:t>
            </a:r>
            <a:r>
              <a:rPr lang="fr-FR" dirty="0" smtClean="0">
                <a:sym typeface="Wingdings" panose="05000000000000000000" pitchFamily="2" charset="2"/>
              </a:rPr>
              <a:t>87° (</a:t>
            </a:r>
            <a:r>
              <a:rPr lang="fr-FR" dirty="0" smtClean="0">
                <a:sym typeface="Wingdings" panose="05000000000000000000" pitchFamily="2" charset="2"/>
              </a:rPr>
              <a:t>5,5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GHz</a:t>
            </a:r>
            <a:r>
              <a:rPr lang="fr-FR" dirty="0" smtClean="0">
                <a:sym typeface="Wingdings" panose="05000000000000000000" pitchFamily="2" charset="2"/>
              </a:rPr>
              <a:t>)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 ≈OK pour polar V ; NOK pour polar H (azimut)</a:t>
            </a:r>
            <a:endParaRPr lang="fr-FR" dirty="0" smtClean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b="1" dirty="0">
                <a:sym typeface="Wingdings" panose="05000000000000000000" pitchFamily="2" charset="2"/>
              </a:rPr>
              <a:t>S</a:t>
            </a:r>
            <a:r>
              <a:rPr lang="fr-FR" b="1" dirty="0" smtClean="0">
                <a:sym typeface="Wingdings" panose="05000000000000000000" pitchFamily="2" charset="2"/>
              </a:rPr>
              <a:t>olutions </a:t>
            </a:r>
            <a:r>
              <a:rPr lang="fr-FR" dirty="0" smtClean="0">
                <a:sym typeface="Wingdings" panose="05000000000000000000" pitchFamily="2" charset="2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ym typeface="Wingdings" panose="05000000000000000000" pitchFamily="2" charset="2"/>
              </a:rPr>
              <a:t>Faire 6 panneaux au lieu de 4 pour couvrir 360°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ym typeface="Wingdings" panose="05000000000000000000" pitchFamily="2" charset="2"/>
              </a:rPr>
              <a:t>Utiliser lentille pour </a:t>
            </a:r>
            <a:r>
              <a:rPr lang="fr-FR" dirty="0" smtClean="0">
                <a:sym typeface="Wingdings" panose="05000000000000000000" pitchFamily="2" charset="2"/>
              </a:rPr>
              <a:t>azimut polar H</a:t>
            </a:r>
            <a:endParaRPr lang="fr-FR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ym typeface="Wingdings" panose="05000000000000000000" pitchFamily="2" charset="2"/>
              </a:rPr>
              <a:t>Modifier topo (</a:t>
            </a:r>
            <a:r>
              <a:rPr lang="fr-FR" dirty="0" err="1" smtClean="0">
                <a:sym typeface="Wingdings" panose="05000000000000000000" pitchFamily="2" charset="2"/>
              </a:rPr>
              <a:t>pdm</a:t>
            </a:r>
            <a:r>
              <a:rPr lang="fr-FR" dirty="0" smtClean="0">
                <a:sym typeface="Wingdings" panose="05000000000000000000" pitchFamily="2" charset="2"/>
              </a:rPr>
              <a:t>) </a:t>
            </a:r>
            <a:r>
              <a:rPr lang="fr-FR" dirty="0" smtClean="0">
                <a:sym typeface="Wingdings" panose="05000000000000000000" pitchFamily="2" charset="2"/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sym typeface="Wingdings" panose="05000000000000000000" pitchFamily="2" charset="2"/>
              </a:rPr>
              <a:t>Effet </a:t>
            </a:r>
            <a:r>
              <a:rPr lang="fr-FR" dirty="0" err="1" smtClean="0">
                <a:sym typeface="Wingdings" panose="05000000000000000000" pitchFamily="2" charset="2"/>
              </a:rPr>
              <a:t>diag</a:t>
            </a:r>
            <a:r>
              <a:rPr lang="fr-FR" dirty="0" smtClean="0">
                <a:sym typeface="Wingdings" panose="05000000000000000000" pitchFamily="2" charset="2"/>
              </a:rPr>
              <a:t> large sur [5 ; 6 GHz]</a:t>
            </a:r>
            <a:endParaRPr lang="fr-FR" dirty="0">
              <a:sym typeface="Wingdings" panose="05000000000000000000" pitchFamily="2" charset="2"/>
            </a:endParaRPr>
          </a:p>
        </p:txBody>
      </p:sp>
      <p:pic>
        <p:nvPicPr>
          <p:cNvPr id="17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2007" y="2793010"/>
            <a:ext cx="5820685" cy="406498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8096" y="103459"/>
            <a:ext cx="2183276" cy="196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 </a:t>
            </a:r>
            <a:r>
              <a:rPr lang="fr-FR" sz="4000" dirty="0" err="1" smtClean="0">
                <a:cs typeface="Calibri Light"/>
              </a:rPr>
              <a:t>optim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: </a:t>
            </a:r>
            <a:r>
              <a:rPr lang="fr-FR" b="1" dirty="0" smtClean="0">
                <a:cs typeface="Calibri" panose="020F0502020204030204"/>
              </a:rPr>
              <a:t>perspectives</a:t>
            </a:r>
            <a:endParaRPr lang="fr-FR" dirty="0" smtClean="0">
              <a:cs typeface="Calibri" panose="020F0502020204030204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4637" y="2793011"/>
            <a:ext cx="60827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ym typeface="Wingdings" panose="05000000000000000000" pitchFamily="2" charset="2"/>
              </a:rPr>
              <a:t>Problème Ouverture </a:t>
            </a:r>
            <a:r>
              <a:rPr lang="fr-FR" dirty="0" smtClean="0">
                <a:sym typeface="Wingdings" panose="05000000000000000000" pitchFamily="2" charset="2"/>
              </a:rPr>
              <a:t>: </a:t>
            </a:r>
            <a:r>
              <a:rPr lang="fr-FR" dirty="0" smtClean="0">
                <a:sym typeface="Wingdings" panose="05000000000000000000" pitchFamily="2" charset="2"/>
              </a:rPr>
              <a:t>rendre azimut moins directif</a:t>
            </a:r>
          </a:p>
          <a:p>
            <a:endParaRPr lang="fr-FR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ym typeface="Wingdings" panose="05000000000000000000" pitchFamily="2" charset="2"/>
              </a:rPr>
              <a:t>Mettre l’antenne en double polar </a:t>
            </a:r>
            <a:r>
              <a:rPr lang="fr-FR" dirty="0" err="1" smtClean="0">
                <a:sym typeface="Wingdings" panose="05000000000000000000" pitchFamily="2" charset="2"/>
              </a:rPr>
              <a:t>colocalisée</a:t>
            </a:r>
            <a:endParaRPr lang="fr-FR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ym typeface="Wingdings" panose="05000000000000000000" pitchFamily="2" charset="2"/>
              </a:rPr>
              <a:t>Faire panneau 3 antennes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ym typeface="Wingdings" panose="05000000000000000000" pitchFamily="2" charset="2"/>
              </a:rPr>
              <a:t>Homothétie pour les sous-bandes</a:t>
            </a:r>
            <a:endParaRPr lang="fr-FR" dirty="0">
              <a:sym typeface="Wingdings" panose="05000000000000000000" pitchFamily="2" charset="2"/>
            </a:endParaRPr>
          </a:p>
        </p:txBody>
      </p:sp>
      <p:pic>
        <p:nvPicPr>
          <p:cNvPr id="17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8096" y="103459"/>
            <a:ext cx="2183276" cy="1967538"/>
          </a:xfrm>
          <a:prstGeom prst="rect">
            <a:avLst/>
          </a:prstGeom>
        </p:spPr>
      </p:pic>
      <p:pic>
        <p:nvPicPr>
          <p:cNvPr id="19" name="Image 18"/>
          <p:cNvPicPr/>
          <p:nvPr/>
        </p:nvPicPr>
        <p:blipFill>
          <a:blip r:embed="rId6"/>
          <a:stretch>
            <a:fillRect/>
          </a:stretch>
        </p:blipFill>
        <p:spPr>
          <a:xfrm>
            <a:off x="7202817" y="2533997"/>
            <a:ext cx="4858555" cy="390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0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Freeform: Shape 20">
            <a:extLst>
              <a:ext uri="{FF2B5EF4-FFF2-40B4-BE49-F238E27FC236}">
                <a16:creationId xmlns="" xmlns:a16="http://schemas.microsoft.com/office/drawing/2014/main" id="{A3F395A2-2B64-4749-BD93-2F159C7E1F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="" xmlns:a16="http://schemas.microsoft.com/office/drawing/2014/main" id="{5CF0135B-EAB8-4CA0-896C-2D897ECD28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8D67F5AB-004F-49F8-98F6-0F2341A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Sommaire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7D4C312-C95E-43D8-84AA-72A22285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930"/>
            <a:ext cx="10515600" cy="4609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AVA </a:t>
            </a:r>
            <a:r>
              <a:rPr lang="fr-FR" sz="2200" dirty="0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Chebyshev</a:t>
            </a:r>
            <a:endParaRPr lang="fr-FR" sz="22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Panneau </a:t>
            </a: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AVA </a:t>
            </a:r>
            <a:r>
              <a:rPr lang="fr-FR" sz="1800" dirty="0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Chebyshev</a:t>
            </a:r>
            <a:endParaRPr lang="fr-FR" sz="18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457200" indent="-457200">
              <a:buFont typeface="+mj-lt"/>
              <a:buAutoNum type="romanUcPeriod"/>
            </a:pP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Antenne ondulée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Ondulation via thermoformage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AVA </a:t>
            </a:r>
            <a:r>
              <a:rPr lang="fr-FR" sz="2200" dirty="0" err="1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Cheby</a:t>
            </a: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 double polar</a:t>
            </a:r>
            <a:endParaRPr lang="fr-FR" sz="22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457200" indent="-457200">
              <a:buAutoNum type="romanUcPeriod"/>
            </a:pP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Antenne Vivaldi </a:t>
            </a: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couplage</a:t>
            </a:r>
          </a:p>
          <a:p>
            <a:pPr marL="914400" lvl="1" indent="-457200"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Publication</a:t>
            </a:r>
          </a:p>
          <a:p>
            <a:pPr marL="914400" lvl="1" indent="-457200"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Antenne homothétie </a:t>
            </a:r>
            <a:r>
              <a:rPr lang="fr-FR" sz="1800" dirty="0" err="1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optim</a:t>
            </a:r>
            <a:endParaRPr lang="fr-FR" sz="1800" dirty="0" smtClean="0">
              <a:solidFill>
                <a:schemeClr val="bg1">
                  <a:lumMod val="65000"/>
                </a:schemeClr>
              </a:solidFill>
              <a:cs typeface="Calibri" panose="020F0502020204030204"/>
            </a:endParaRPr>
          </a:p>
          <a:p>
            <a:pPr marL="457200" indent="-457200">
              <a:buAutoNum type="romanUcPeriod"/>
            </a:pPr>
            <a:r>
              <a:rPr lang="fr-FR" sz="2200" dirty="0" smtClean="0">
                <a:cs typeface="Calibri" panose="020F0502020204030204"/>
              </a:rPr>
              <a:t>Mesure autocorrélation</a:t>
            </a:r>
          </a:p>
          <a:p>
            <a:pPr marL="457200" indent="-457200">
              <a:buAutoNum type="romanUcPeriod"/>
            </a:pP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Conclusion et perspectives</a:t>
            </a:r>
            <a:endParaRPr lang="fr-FR" sz="2200" dirty="0">
              <a:solidFill>
                <a:schemeClr val="bg1">
                  <a:lumMod val="65000"/>
                </a:schemeClr>
              </a:solidFill>
              <a:cs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2C3387C-D24F-4737-8A37-1DC5CFF09C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6">
            <a:extLst>
              <a:ext uri="{FF2B5EF4-FFF2-40B4-BE49-F238E27FC236}">
                <a16:creationId xmlns=""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pic>
        <p:nvPicPr>
          <p:cNvPr id="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4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047BFA19-D45E-416B-A404-7AF2F3F270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8E0105E7-23DB-4CF2-8258-FF47C762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Panneau AVA </a:t>
            </a:r>
            <a:r>
              <a:rPr lang="fr-FR" sz="4000" dirty="0" err="1">
                <a:cs typeface="Calibri Light"/>
              </a:rPr>
              <a:t>Chebyshev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74B4F7D-14B2-478B-8BF5-01E4E0C5D2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Image 6">
            <a:extLst>
              <a:ext uri="{FF2B5EF4-FFF2-40B4-BE49-F238E27FC236}">
                <a16:creationId xmlns=""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30306" y="2063262"/>
            <a:ext cx="76038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/>
              <a:t>Rayonnement </a:t>
            </a:r>
            <a:r>
              <a:rPr lang="fr-FR" sz="1900" dirty="0"/>
              <a:t>(Azimut) : Quelques disparités en bas de bande mais diagramme reste stable. Ouverture large.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490598" y="2891726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GHz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968964" y="2915436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 GHz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435064" y="2915436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 GHz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99" y="3284768"/>
            <a:ext cx="3499260" cy="35207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2242" y="3271765"/>
            <a:ext cx="3611265" cy="354677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6592" y="3284768"/>
            <a:ext cx="3598814" cy="3533775"/>
          </a:xfrm>
          <a:prstGeom prst="rect">
            <a:avLst/>
          </a:prstGeom>
        </p:spPr>
      </p:pic>
      <p:pic>
        <p:nvPicPr>
          <p:cNvPr id="15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20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Mesure autocorrélation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3" y="2086776"/>
            <a:ext cx="62916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Inter corrélation entre voies : Mesure</a:t>
            </a:r>
          </a:p>
          <a:p>
            <a:endParaRPr lang="fr-FR" b="1" dirty="0" smtClean="0">
              <a:cs typeface="Calibri" panose="020F0502020204030204"/>
            </a:endParaRPr>
          </a:p>
          <a:p>
            <a:r>
              <a:rPr lang="fr-FR" sz="1700" dirty="0" smtClean="0">
                <a:cs typeface="Calibri" panose="020F0502020204030204"/>
              </a:rPr>
              <a:t>Mise en place du système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>
                <a:cs typeface="Calibri" panose="020F0502020204030204"/>
              </a:rPr>
              <a:t>Mesure dans chambre </a:t>
            </a:r>
            <a:r>
              <a:rPr lang="fr-FR" sz="1700" dirty="0" err="1">
                <a:cs typeface="Calibri" panose="020F0502020204030204"/>
              </a:rPr>
              <a:t>anéchoïque</a:t>
            </a:r>
            <a:r>
              <a:rPr lang="fr-FR" sz="1700" dirty="0">
                <a:cs typeface="Calibri" panose="020F0502020204030204"/>
              </a:rPr>
              <a:t> IETR (champ lointain</a:t>
            </a:r>
            <a:r>
              <a:rPr lang="fr-FR" sz="1700" dirty="0" smtClean="0">
                <a:cs typeface="Calibri" panose="020F0502020204030204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smtClean="0">
                <a:cs typeface="Calibri" panose="020F0502020204030204"/>
              </a:rPr>
              <a:t>Calibration du système RF complet (mélangeurs, ampli, câbles…)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smtClean="0">
                <a:cs typeface="Calibri" panose="020F0502020204030204"/>
              </a:rPr>
              <a:t>Réseau homothétie 13,5 GHz à 4,5 GHz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smtClean="0">
                <a:cs typeface="Calibri" panose="020F0502020204030204"/>
              </a:rPr>
              <a:t>Envoi d’un signal modulé via synthé à 10dBm.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700" dirty="0" smtClean="0">
                <a:cs typeface="Calibri" panose="020F0502020204030204"/>
              </a:rPr>
              <a:t>Positionnement du réseau à </a:t>
            </a:r>
            <a:r>
              <a:rPr lang="fr-FR" sz="1700" dirty="0">
                <a:cs typeface="Calibri" panose="020F0502020204030204"/>
              </a:rPr>
              <a:t>2</a:t>
            </a:r>
            <a:r>
              <a:rPr lang="fr-FR" sz="1700" dirty="0" smtClean="0">
                <a:cs typeface="Calibri" panose="020F0502020204030204"/>
              </a:rPr>
              <a:t> angles différents : 0° ; 45°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000921" y="972864"/>
            <a:ext cx="198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Config 0° - 4,5 GHz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952203" y="2430240"/>
            <a:ext cx="121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</a:t>
            </a:r>
            <a:r>
              <a:rPr lang="fr-FR" dirty="0" smtClean="0"/>
              <a:t>éception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10838816" y="3858923"/>
            <a:ext cx="1218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Emission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4" y="4832898"/>
            <a:ext cx="5310783" cy="1876034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3198717" y="5770915"/>
            <a:ext cx="372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2087780" y="5770915"/>
            <a:ext cx="372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2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724251" y="5770915"/>
            <a:ext cx="372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199" y="1547845"/>
            <a:ext cx="3466617" cy="4622156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 flipH="1">
            <a:off x="10277342" y="4043589"/>
            <a:ext cx="561474" cy="2591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8" idx="3"/>
          </p:cNvCxnSpPr>
          <p:nvPr/>
        </p:nvCxnSpPr>
        <p:spPr>
          <a:xfrm>
            <a:off x="7170441" y="2614906"/>
            <a:ext cx="1329615" cy="3903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01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0" grpId="0"/>
      <p:bldP spid="25" grpId="0"/>
      <p:bldP spid="26" grpId="0"/>
      <p:bldP spid="2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Mesure autocorrélation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3" y="2086776"/>
            <a:ext cx="62916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Porteuse 0°</a:t>
            </a:r>
          </a:p>
          <a:p>
            <a:endParaRPr lang="fr-FR" b="1" dirty="0">
              <a:cs typeface="Calibri" panose="020F0502020204030204"/>
            </a:endParaRPr>
          </a:p>
          <a:p>
            <a:r>
              <a:rPr lang="fr-FR" dirty="0" smtClean="0">
                <a:cs typeface="Calibri" panose="020F0502020204030204"/>
              </a:rPr>
              <a:t>Mêmes pics d’autocorrélation </a:t>
            </a:r>
            <a:r>
              <a:rPr lang="fr-FR" dirty="0">
                <a:cs typeface="Calibri" panose="020F0502020204030204"/>
              </a:rPr>
              <a:t>mais </a:t>
            </a:r>
            <a:r>
              <a:rPr lang="fr-FR" dirty="0" smtClean="0">
                <a:cs typeface="Calibri" panose="020F0502020204030204"/>
              </a:rPr>
              <a:t>estimation </a:t>
            </a:r>
            <a:r>
              <a:rPr lang="fr-FR" dirty="0">
                <a:cs typeface="Calibri" panose="020F0502020204030204"/>
              </a:rPr>
              <a:t>d’angle de 5,5° au lieu de 0</a:t>
            </a:r>
            <a:r>
              <a:rPr lang="fr-FR" dirty="0" smtClean="0">
                <a:cs typeface="Calibri" panose="020F0502020204030204"/>
              </a:rPr>
              <a:t>°: </a:t>
            </a:r>
            <a:br>
              <a:rPr lang="fr-FR" dirty="0" smtClean="0">
                <a:cs typeface="Calibri" panose="020F0502020204030204"/>
              </a:rPr>
            </a:br>
            <a:r>
              <a:rPr lang="fr-FR" b="1" dirty="0" smtClean="0">
                <a:cs typeface="Calibri" panose="020F0502020204030204"/>
              </a:rPr>
              <a:t>Normal car porteuse signal continu (CPW) </a:t>
            </a:r>
            <a:r>
              <a:rPr lang="fr-FR" dirty="0" smtClean="0">
                <a:cs typeface="Calibri" panose="020F0502020204030204"/>
              </a:rPr>
              <a:t>donc ne peut pas utiliser l’autocorrélation pour déterminer la phase et le </a:t>
            </a:r>
            <a:r>
              <a:rPr lang="fr-FR" dirty="0" err="1" smtClean="0">
                <a:cs typeface="Calibri" panose="020F0502020204030204"/>
              </a:rPr>
              <a:t>lag</a:t>
            </a:r>
            <a:r>
              <a:rPr lang="fr-FR" dirty="0" smtClean="0">
                <a:cs typeface="Calibri" panose="020F0502020204030204"/>
              </a:rPr>
              <a:t> =&gt; doit utiliser TF.</a:t>
            </a:r>
          </a:p>
        </p:txBody>
      </p:sp>
      <p:pic>
        <p:nvPicPr>
          <p:cNvPr id="40" name="Image 39"/>
          <p:cNvPicPr/>
          <p:nvPr/>
        </p:nvPicPr>
        <p:blipFill>
          <a:blip r:embed="rId4"/>
          <a:stretch>
            <a:fillRect/>
          </a:stretch>
        </p:blipFill>
        <p:spPr>
          <a:xfrm>
            <a:off x="10725656" y="4434026"/>
            <a:ext cx="1152525" cy="1666875"/>
          </a:xfrm>
          <a:prstGeom prst="rect">
            <a:avLst/>
          </a:prstGeom>
        </p:spPr>
      </p:pic>
      <p:pic>
        <p:nvPicPr>
          <p:cNvPr id="41" name="Image 4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727" y="2578152"/>
            <a:ext cx="4660929" cy="349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Image 4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1" y="4114808"/>
            <a:ext cx="3660172" cy="274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7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Mesure autocorrélation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3" y="2086776"/>
            <a:ext cx="6291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Code 0°</a:t>
            </a:r>
          </a:p>
          <a:p>
            <a:endParaRPr lang="fr-FR" b="1" dirty="0">
              <a:cs typeface="Calibri" panose="020F0502020204030204"/>
            </a:endParaRPr>
          </a:p>
          <a:p>
            <a:r>
              <a:rPr lang="fr-FR" dirty="0" smtClean="0">
                <a:cs typeface="Calibri" panose="020F0502020204030204"/>
              </a:rPr>
              <a:t>Pics d’autocorrélation différents (pas normal).</a:t>
            </a:r>
          </a:p>
          <a:p>
            <a:r>
              <a:rPr lang="fr-FR" dirty="0" smtClean="0">
                <a:cs typeface="Calibri" panose="020F0502020204030204"/>
              </a:rPr>
              <a:t>Estimation d’angle de 1,47°.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15243"/>
            <a:ext cx="3928056" cy="2942758"/>
          </a:xfrm>
          <a:prstGeom prst="rect">
            <a:avLst/>
          </a:prstGeom>
        </p:spPr>
      </p:pic>
      <p:pic>
        <p:nvPicPr>
          <p:cNvPr id="26" name="Image 2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948" y="2496912"/>
            <a:ext cx="4927685" cy="369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06833" y="4185634"/>
            <a:ext cx="1153726" cy="165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0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Mesure autocorrélation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3" y="2086776"/>
            <a:ext cx="6291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Code 45°</a:t>
            </a:r>
          </a:p>
          <a:p>
            <a:endParaRPr lang="fr-FR" b="1" dirty="0">
              <a:cs typeface="Calibri" panose="020F0502020204030204"/>
            </a:endParaRPr>
          </a:p>
          <a:p>
            <a:r>
              <a:rPr lang="fr-FR" dirty="0" smtClean="0">
                <a:cs typeface="Calibri" panose="020F0502020204030204"/>
              </a:rPr>
              <a:t>Variations importantes d’amplitude !</a:t>
            </a:r>
          </a:p>
          <a:p>
            <a:r>
              <a:rPr lang="fr-FR" smtClean="0">
                <a:cs typeface="Calibri" panose="020F0502020204030204"/>
              </a:rPr>
              <a:t>Estimation correcte d’angle </a:t>
            </a:r>
            <a:r>
              <a:rPr lang="fr-FR" dirty="0" smtClean="0">
                <a:cs typeface="Calibri" panose="020F0502020204030204"/>
              </a:rPr>
              <a:t>de 44,18°.</a:t>
            </a:r>
          </a:p>
        </p:txBody>
      </p:sp>
      <p:pic>
        <p:nvPicPr>
          <p:cNvPr id="17" name="Image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279" y="2635416"/>
            <a:ext cx="4923487" cy="3690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43" y="4048392"/>
            <a:ext cx="3750325" cy="2809608"/>
          </a:xfrm>
          <a:prstGeom prst="rect">
            <a:avLst/>
          </a:prstGeom>
        </p:spPr>
      </p:pic>
      <p:pic>
        <p:nvPicPr>
          <p:cNvPr id="22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0" t="19155" r="1257" b="10798"/>
          <a:stretch/>
        </p:blipFill>
        <p:spPr>
          <a:xfrm>
            <a:off x="10249531" y="111469"/>
            <a:ext cx="1582805" cy="204285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49531" y="3750845"/>
            <a:ext cx="1391412" cy="211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8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Mesure autocorrélation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3" y="2086776"/>
            <a:ext cx="6291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Code 45°</a:t>
            </a:r>
            <a:endParaRPr lang="fr-FR" b="1" dirty="0">
              <a:cs typeface="Calibri" panose="020F0502020204030204"/>
            </a:endParaRPr>
          </a:p>
          <a:p>
            <a:r>
              <a:rPr lang="fr-FR" dirty="0" smtClean="0">
                <a:cs typeface="Calibri" panose="020F0502020204030204"/>
              </a:rPr>
              <a:t>Méthode Dominique phase non ambigu : </a:t>
            </a:r>
          </a:p>
          <a:p>
            <a:endParaRPr lang="fr-FR" dirty="0" smtClean="0">
              <a:cs typeface="Calibri" panose="020F0502020204030204"/>
            </a:endParaRPr>
          </a:p>
          <a:p>
            <a:r>
              <a:rPr lang="fr-FR" dirty="0" smtClean="0">
                <a:cs typeface="Calibri" panose="020F0502020204030204"/>
              </a:rPr>
              <a:t>Récupère différence entre pics corrélation :</a:t>
            </a:r>
          </a:p>
        </p:txBody>
      </p:sp>
      <p:pic>
        <p:nvPicPr>
          <p:cNvPr id="17" name="Image 1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279" y="2635416"/>
            <a:ext cx="4923487" cy="3690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0" t="19155" r="1257" b="10798"/>
          <a:stretch/>
        </p:blipFill>
        <p:spPr>
          <a:xfrm>
            <a:off x="10249531" y="111469"/>
            <a:ext cx="1582805" cy="204285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9531" y="3750845"/>
            <a:ext cx="1391412" cy="21149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172" y="3355075"/>
            <a:ext cx="4034971" cy="51128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172" y="4980122"/>
            <a:ext cx="1484849" cy="17866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48943" y="3934326"/>
                <a:ext cx="4899547" cy="762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Puis calcul phase non ambigu :</a:t>
                </a:r>
                <a:br>
                  <a:rPr lang="fr-FR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/>
                          <m:t>Ψ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𝑑𝑒𝑐𝑥𝑚𝑒𝑠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∗2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𝐹𝐼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𝐹𝑒</m:t>
                        </m:r>
                      </m:den>
                    </m:f>
                  </m:oMath>
                </a14:m>
                <a:r>
                  <a:rPr lang="fr-FR" dirty="0" smtClean="0"/>
                  <a:t> </a:t>
                </a: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3" y="3934326"/>
                <a:ext cx="4899547" cy="762645"/>
              </a:xfrm>
              <a:prstGeom prst="rect">
                <a:avLst/>
              </a:prstGeom>
              <a:blipFill rotWithShape="0">
                <a:blip r:embed="rId10"/>
                <a:stretch>
                  <a:fillRect l="-995" t="-39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lèche droite 8"/>
          <p:cNvSpPr/>
          <p:nvPr/>
        </p:nvSpPr>
        <p:spPr>
          <a:xfrm>
            <a:off x="1995782" y="5457371"/>
            <a:ext cx="975375" cy="416074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43170" y="4841383"/>
            <a:ext cx="1438430" cy="196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Freeform: Shape 20">
            <a:extLst>
              <a:ext uri="{FF2B5EF4-FFF2-40B4-BE49-F238E27FC236}">
                <a16:creationId xmlns="" xmlns:a16="http://schemas.microsoft.com/office/drawing/2014/main" id="{A3F395A2-2B64-4749-BD93-2F159C7E1F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="" xmlns:a16="http://schemas.microsoft.com/office/drawing/2014/main" id="{5CF0135B-EAB8-4CA0-896C-2D897ECD28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8D67F5AB-004F-49F8-98F6-0F2341A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Sommaire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7D4C312-C95E-43D8-84AA-72A22285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930"/>
            <a:ext cx="10515600" cy="4609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AVA </a:t>
            </a:r>
            <a:r>
              <a:rPr lang="fr-FR" sz="2200" dirty="0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Chebyshev</a:t>
            </a:r>
            <a:endParaRPr lang="fr-FR" sz="22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Panneau </a:t>
            </a: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AVA </a:t>
            </a:r>
            <a:r>
              <a:rPr lang="fr-FR" sz="1800" dirty="0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Chebyshev</a:t>
            </a:r>
            <a:endParaRPr lang="fr-FR" sz="18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457200" indent="-457200">
              <a:buFont typeface="+mj-lt"/>
              <a:buAutoNum type="romanUcPeriod"/>
            </a:pP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Antenne ondulée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Ondulation via thermoformage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AVA </a:t>
            </a:r>
            <a:r>
              <a:rPr lang="fr-FR" sz="2200" dirty="0" err="1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Cheby</a:t>
            </a: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 double polar</a:t>
            </a:r>
            <a:endParaRPr lang="fr-FR" sz="22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457200" indent="-457200">
              <a:buAutoNum type="romanUcPeriod"/>
            </a:pP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Antenne Vivaldi </a:t>
            </a: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couplage</a:t>
            </a:r>
          </a:p>
          <a:p>
            <a:pPr marL="914400" lvl="1" indent="-457200"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Publication</a:t>
            </a:r>
          </a:p>
          <a:p>
            <a:pPr marL="914400" lvl="1" indent="-457200"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Antenne homothétie </a:t>
            </a:r>
            <a:r>
              <a:rPr lang="fr-FR" sz="1800" dirty="0" err="1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optim</a:t>
            </a:r>
            <a:endParaRPr lang="fr-FR" sz="1800" dirty="0" smtClean="0">
              <a:solidFill>
                <a:schemeClr val="bg1">
                  <a:lumMod val="65000"/>
                </a:schemeClr>
              </a:solidFill>
              <a:cs typeface="Calibri" panose="020F0502020204030204"/>
            </a:endParaRPr>
          </a:p>
          <a:p>
            <a:pPr marL="457200" indent="-457200">
              <a:buAutoNum type="romanUcPeriod"/>
            </a:pP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Mesure autocorrélation</a:t>
            </a:r>
          </a:p>
          <a:p>
            <a:pPr marL="457200" indent="-457200">
              <a:buAutoNum type="romanUcPeriod"/>
            </a:pPr>
            <a:r>
              <a:rPr lang="fr-FR" sz="2200" dirty="0" smtClean="0">
                <a:cs typeface="Calibri" panose="020F0502020204030204"/>
              </a:rPr>
              <a:t>Conclusion et perspectives</a:t>
            </a:r>
            <a:endParaRPr lang="fr-FR" sz="2200" dirty="0">
              <a:cs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2C3387C-D24F-4737-8A37-1DC5CFF09C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6">
            <a:extLst>
              <a:ext uri="{FF2B5EF4-FFF2-40B4-BE49-F238E27FC236}">
                <a16:creationId xmlns=""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pic>
        <p:nvPicPr>
          <p:cNvPr id="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56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047BFA19-D45E-416B-A404-7AF2F3F270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8E0105E7-23DB-4CF2-8258-FF47C762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Conclusion et perspectives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5CEE9B26-9EF5-4E4E-9C1F-E53F7F8CA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936" y="2165419"/>
            <a:ext cx="10168128" cy="45870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2200" dirty="0">
                <a:cs typeface="Calibri" panose="020F0502020204030204"/>
              </a:rPr>
              <a:t>Conclusion</a:t>
            </a:r>
          </a:p>
          <a:p>
            <a:pPr lvl="1"/>
            <a:r>
              <a:rPr lang="fr-FR" sz="1800" dirty="0" smtClean="0">
                <a:cs typeface="Calibri" panose="020F0502020204030204"/>
              </a:rPr>
              <a:t>Vivaldi couplage : Difficultés à avoir ouverture ≥ 90° à -5dB sur </a:t>
            </a:r>
            <a:r>
              <a:rPr lang="fr-FR" sz="1800" dirty="0">
                <a:cs typeface="Calibri" panose="020F0502020204030204"/>
              </a:rPr>
              <a:t>2</a:t>
            </a:r>
            <a:r>
              <a:rPr lang="fr-FR" sz="1800" dirty="0" smtClean="0">
                <a:cs typeface="Calibri" panose="020F0502020204030204"/>
              </a:rPr>
              <a:t>-5 GHz en azimut</a:t>
            </a:r>
            <a:endParaRPr lang="fr-FR" sz="1800" dirty="0" smtClean="0">
              <a:cs typeface="Calibri" panose="020F0502020204030204"/>
            </a:endParaRPr>
          </a:p>
          <a:p>
            <a:pPr lvl="1"/>
            <a:r>
              <a:rPr lang="fr-FR" sz="1800" dirty="0" smtClean="0">
                <a:cs typeface="Calibri" panose="020F0502020204030204"/>
              </a:rPr>
              <a:t>En thermoformage la réduction de taille est moindre qu’en </a:t>
            </a:r>
            <a:r>
              <a:rPr lang="fr-FR" sz="1800" dirty="0" err="1" smtClean="0">
                <a:cs typeface="Calibri" panose="020F0502020204030204"/>
              </a:rPr>
              <a:t>simu</a:t>
            </a:r>
            <a:r>
              <a:rPr lang="fr-FR" sz="1400" dirty="0">
                <a:cs typeface="Calibri" panose="020F0502020204030204"/>
              </a:rPr>
              <a:t/>
            </a:r>
            <a:br>
              <a:rPr lang="fr-FR" sz="1400" dirty="0">
                <a:cs typeface="Calibri" panose="020F0502020204030204"/>
              </a:rPr>
            </a:br>
            <a:endParaRPr lang="fr-FR" sz="1600" dirty="0">
              <a:cs typeface="Calibri" panose="020F0502020204030204"/>
            </a:endParaRPr>
          </a:p>
          <a:p>
            <a:pPr marL="0" indent="0">
              <a:buNone/>
            </a:pPr>
            <a:r>
              <a:rPr lang="fr-FR" sz="2200" dirty="0">
                <a:cs typeface="Calibri" panose="020F0502020204030204"/>
              </a:rPr>
              <a:t>Perspectives Antenne</a:t>
            </a:r>
          </a:p>
          <a:p>
            <a:pPr lvl="1"/>
            <a:r>
              <a:rPr lang="fr-FR" sz="1800" dirty="0" smtClean="0">
                <a:cs typeface="Calibri" panose="020F0502020204030204"/>
              </a:rPr>
              <a:t>Possible </a:t>
            </a:r>
            <a:r>
              <a:rPr lang="fr-FR" sz="1800" dirty="0">
                <a:cs typeface="Calibri" panose="020F0502020204030204"/>
              </a:rPr>
              <a:t>création de </a:t>
            </a:r>
            <a:r>
              <a:rPr lang="fr-FR" sz="1800" dirty="0" smtClean="0">
                <a:cs typeface="Calibri" panose="020F0502020204030204"/>
              </a:rPr>
              <a:t>brevets/</a:t>
            </a:r>
            <a:r>
              <a:rPr lang="fr-FR" sz="1800" dirty="0" err="1" smtClean="0">
                <a:cs typeface="Calibri" panose="020F0502020204030204"/>
              </a:rPr>
              <a:t>publis</a:t>
            </a:r>
            <a:r>
              <a:rPr lang="fr-FR" sz="1800" dirty="0" smtClean="0">
                <a:cs typeface="Calibri" panose="020F0502020204030204"/>
              </a:rPr>
              <a:t> </a:t>
            </a:r>
            <a:r>
              <a:rPr lang="fr-FR" sz="1800" dirty="0">
                <a:cs typeface="Calibri" panose="020F0502020204030204"/>
              </a:rPr>
              <a:t>pour l’antenne AVA </a:t>
            </a:r>
            <a:r>
              <a:rPr lang="fr-FR" sz="1800" dirty="0" smtClean="0">
                <a:cs typeface="Calibri" panose="020F0502020204030204"/>
              </a:rPr>
              <a:t>ondulée</a:t>
            </a:r>
            <a:r>
              <a:rPr lang="fr-FR" sz="1800" dirty="0" smtClean="0">
                <a:cs typeface="Calibri" panose="020F0502020204030204"/>
              </a:rPr>
              <a:t>.</a:t>
            </a:r>
          </a:p>
          <a:p>
            <a:pPr lvl="1"/>
            <a:r>
              <a:rPr lang="fr-FR" sz="1800" dirty="0" smtClean="0">
                <a:cs typeface="Calibri" panose="020F0502020204030204"/>
              </a:rPr>
              <a:t>Vivaldi couplage : élargir </a:t>
            </a:r>
            <a:r>
              <a:rPr lang="fr-FR" sz="1800" dirty="0" err="1" smtClean="0">
                <a:cs typeface="Calibri" panose="020F0502020204030204"/>
              </a:rPr>
              <a:t>diag</a:t>
            </a:r>
            <a:r>
              <a:rPr lang="fr-FR" sz="1800" dirty="0" smtClean="0">
                <a:cs typeface="Calibri" panose="020F0502020204030204"/>
              </a:rPr>
              <a:t> azimut (lentille…) et mise en double polar</a:t>
            </a:r>
            <a:endParaRPr lang="fr-FR" sz="1800" dirty="0" smtClean="0">
              <a:cs typeface="Calibri" panose="020F0502020204030204"/>
            </a:endParaRPr>
          </a:p>
          <a:p>
            <a:pPr marL="457200" lvl="1" indent="0">
              <a:buNone/>
            </a:pPr>
            <a:endParaRPr lang="fr-FR" sz="1800" dirty="0" smtClean="0">
              <a:cs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74B4F7D-14B2-478B-8BF5-01E4E0C5D2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=""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pic>
        <p:nvPicPr>
          <p:cNvPr id="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48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047BFA19-D45E-416B-A404-7AF2F3F270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8E0105E7-23DB-4CF2-8258-FF47C762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Annexes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74B4F7D-14B2-478B-8BF5-01E4E0C5D2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=""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pic>
        <p:nvPicPr>
          <p:cNvPr id="8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51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AVA </a:t>
            </a:r>
            <a:r>
              <a:rPr lang="fr-FR" sz="4000" dirty="0" err="1" smtClean="0">
                <a:cs typeface="Calibri Light"/>
              </a:rPr>
              <a:t>Chebyshev</a:t>
            </a:r>
            <a:r>
              <a:rPr lang="fr-FR" sz="4000" dirty="0" smtClean="0">
                <a:cs typeface="Calibri Light"/>
              </a:rPr>
              <a:t> double polarisation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30306" y="2063262"/>
            <a:ext cx="666361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 smtClean="0"/>
              <a:t>Vivaldi antipodale seule :</a:t>
            </a:r>
            <a:endParaRPr lang="fr-FR" sz="1900" b="1" dirty="0"/>
          </a:p>
        </p:txBody>
      </p:sp>
      <p:pic>
        <p:nvPicPr>
          <p:cNvPr id="1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/>
          <p:cNvPicPr/>
          <p:nvPr/>
        </p:nvPicPr>
        <p:blipFill>
          <a:blip r:embed="rId5"/>
          <a:stretch>
            <a:fillRect/>
          </a:stretch>
        </p:blipFill>
        <p:spPr>
          <a:xfrm>
            <a:off x="9913271" y="158407"/>
            <a:ext cx="2045557" cy="196004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30306" y="2612571"/>
            <a:ext cx="5156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Etude sur décalage entre bras (</a:t>
            </a:r>
            <a:r>
              <a:rPr lang="fr-FR" dirty="0" err="1" smtClean="0"/>
              <a:t>s_arms</a:t>
            </a:r>
            <a:r>
              <a:rPr lang="fr-FR" dirty="0" smtClean="0"/>
              <a:t>) :</a:t>
            </a:r>
          </a:p>
          <a:p>
            <a:endParaRPr lang="fr-FR" dirty="0" smtClean="0"/>
          </a:p>
          <a:p>
            <a:r>
              <a:rPr lang="fr-FR" dirty="0" smtClean="0"/>
              <a:t>S11 meilleur quand bras se rapprochent mais différent de lorsque les bras sont l’un sur l’autre.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3642" y="2611902"/>
            <a:ext cx="6498358" cy="419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Mesure autocorrélation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3" y="2086776"/>
            <a:ext cx="62916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Calibration Code</a:t>
            </a:r>
          </a:p>
          <a:p>
            <a:r>
              <a:rPr lang="fr-FR" dirty="0" smtClean="0">
                <a:cs typeface="Calibri" panose="020F0502020204030204"/>
              </a:rPr>
              <a:t>Calibration du système RF (sans antennes) en amont</a:t>
            </a:r>
          </a:p>
          <a:p>
            <a:r>
              <a:rPr lang="fr-FR" dirty="0" smtClean="0">
                <a:cs typeface="Calibri" panose="020F0502020204030204"/>
              </a:rPr>
              <a:t>Envoi d’un signal modulé via synthé et antennes simulées via diviseur puissance 3 voies.</a:t>
            </a:r>
          </a:p>
          <a:p>
            <a:r>
              <a:rPr lang="fr-FR" dirty="0" smtClean="0">
                <a:cs typeface="Calibri" panose="020F0502020204030204"/>
              </a:rPr>
              <a:t>Permet d’avoir fichier pour calibrer les différences amplitude/phase système RF.</a:t>
            </a:r>
          </a:p>
        </p:txBody>
      </p:sp>
      <p:pic>
        <p:nvPicPr>
          <p:cNvPr id="2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4399" y="4316563"/>
            <a:ext cx="1431293" cy="247045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0273" y="3157206"/>
            <a:ext cx="4891727" cy="366470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0480" y="4351460"/>
            <a:ext cx="4804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Après cal : </a:t>
            </a:r>
          </a:p>
          <a:p>
            <a:r>
              <a:rPr lang="fr-FR" dirty="0" smtClean="0"/>
              <a:t>Autocorrélation 11 : id=10002 (OK)</a:t>
            </a:r>
          </a:p>
          <a:p>
            <a:r>
              <a:rPr lang="fr-FR" dirty="0" smtClean="0"/>
              <a:t>id12 et id13 sont à 10001 (devraient être à 10002)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585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047BFA19-D45E-416B-A404-7AF2F3F270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8E0105E7-23DB-4CF2-8258-FF47C762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Panneau AVA </a:t>
            </a:r>
            <a:r>
              <a:rPr lang="fr-FR" sz="4000" dirty="0" err="1">
                <a:cs typeface="Calibri Light"/>
              </a:rPr>
              <a:t>Chebyshev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74B4F7D-14B2-478B-8BF5-01E4E0C5D2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Image 6">
            <a:extLst>
              <a:ext uri="{FF2B5EF4-FFF2-40B4-BE49-F238E27FC236}">
                <a16:creationId xmlns=""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30306" y="2063262"/>
            <a:ext cx="85464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/>
              <a:t>Rayonnement </a:t>
            </a:r>
            <a:r>
              <a:rPr lang="fr-FR" sz="1900" dirty="0"/>
              <a:t>(</a:t>
            </a:r>
            <a:r>
              <a:rPr lang="fr-FR" sz="1900" dirty="0" err="1"/>
              <a:t>Elevation</a:t>
            </a:r>
            <a:r>
              <a:rPr lang="fr-FR" sz="1900" dirty="0"/>
              <a:t>) : Peu de disparités.</a:t>
            </a:r>
          </a:p>
          <a:p>
            <a:r>
              <a:rPr lang="fr-FR" sz="1900" dirty="0"/>
              <a:t>En double polar, </a:t>
            </a:r>
            <a:r>
              <a:rPr lang="fr-FR" sz="1900" b="1" dirty="0"/>
              <a:t>élévation devient azimut </a:t>
            </a:r>
            <a:r>
              <a:rPr lang="fr-FR" sz="1900" dirty="0">
                <a:sym typeface="Wingdings" panose="05000000000000000000" pitchFamily="2" charset="2"/>
              </a:rPr>
              <a:t> ouverture réduite en haut de bande.</a:t>
            </a:r>
            <a:endParaRPr lang="fr-FR" sz="1900" dirty="0"/>
          </a:p>
        </p:txBody>
      </p:sp>
      <p:sp>
        <p:nvSpPr>
          <p:cNvPr id="4" name="ZoneTexte 3"/>
          <p:cNvSpPr txBox="1"/>
          <p:nvPr/>
        </p:nvSpPr>
        <p:spPr>
          <a:xfrm>
            <a:off x="1490598" y="2891726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GHz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9657567" y="2931136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 GHz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617300" y="2934519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 GHz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19" y="3300468"/>
            <a:ext cx="3454288" cy="352580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0789" y="3261058"/>
            <a:ext cx="3407331" cy="358857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0577" y="3300468"/>
            <a:ext cx="3991423" cy="3475717"/>
          </a:xfrm>
          <a:prstGeom prst="rect">
            <a:avLst/>
          </a:prstGeom>
        </p:spPr>
      </p:pic>
      <p:pic>
        <p:nvPicPr>
          <p:cNvPr id="1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12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: double polarisation </a:t>
            </a:r>
            <a:r>
              <a:rPr lang="fr-FR" b="1" dirty="0" err="1" smtClean="0">
                <a:cs typeface="Calibri" panose="020F0502020204030204"/>
              </a:rPr>
              <a:t>colocalisée</a:t>
            </a:r>
            <a:endParaRPr lang="fr-FR" dirty="0" smtClean="0">
              <a:cs typeface="Calibri" panose="020F0502020204030204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529" y="2450750"/>
            <a:ext cx="6082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Comparaison </a:t>
            </a:r>
            <a:r>
              <a:rPr lang="fr-FR" dirty="0" err="1" smtClean="0">
                <a:sym typeface="Wingdings" panose="05000000000000000000" pitchFamily="2" charset="2"/>
              </a:rPr>
              <a:t>Dielec</a:t>
            </a:r>
            <a:r>
              <a:rPr lang="fr-FR" dirty="0" smtClean="0">
                <a:sym typeface="Wingdings" panose="05000000000000000000" pitchFamily="2" charset="2"/>
              </a:rPr>
              <a:t> FR4 (h=1mm) et Rogers 4003 (h=0,508mm)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S11 : Rogers4003 moins bon entre 2,5 et 5 GHz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231701" y="2942447"/>
            <a:ext cx="4490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Eff</a:t>
            </a:r>
            <a:r>
              <a:rPr lang="fr-FR" dirty="0" smtClean="0"/>
              <a:t> rayonnement  : </a:t>
            </a:r>
            <a:r>
              <a:rPr lang="fr-FR" smtClean="0"/>
              <a:t>meilleure efficacité rayon. </a:t>
            </a:r>
            <a:r>
              <a:rPr lang="fr-FR" dirty="0" smtClean="0"/>
              <a:t>avec Rogers 4003</a:t>
            </a:r>
            <a:endParaRPr lang="fr-FR" dirty="0"/>
          </a:p>
        </p:txBody>
      </p:sp>
      <p:pic>
        <p:nvPicPr>
          <p:cNvPr id="18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0450" y="256698"/>
            <a:ext cx="2550931" cy="230765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71" y="3166535"/>
            <a:ext cx="5944464" cy="367818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5504" y="3672659"/>
            <a:ext cx="5126496" cy="317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7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: double polarisation </a:t>
            </a:r>
            <a:r>
              <a:rPr lang="fr-FR" b="1" dirty="0" err="1" smtClean="0">
                <a:cs typeface="Calibri" panose="020F0502020204030204"/>
              </a:rPr>
              <a:t>colocalisée</a:t>
            </a:r>
            <a:endParaRPr lang="fr-FR" dirty="0" smtClean="0">
              <a:cs typeface="Calibri" panose="020F0502020204030204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2642542"/>
            <a:ext cx="60827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Bras </a:t>
            </a:r>
            <a:r>
              <a:rPr lang="fr-FR" dirty="0" err="1" smtClean="0">
                <a:sym typeface="Wingdings" panose="05000000000000000000" pitchFamily="2" charset="2"/>
              </a:rPr>
              <a:t>Chebyshev</a:t>
            </a:r>
            <a:r>
              <a:rPr lang="fr-FR" dirty="0" smtClean="0">
                <a:sym typeface="Wingdings" panose="05000000000000000000" pitchFamily="2" charset="2"/>
              </a:rPr>
              <a:t> :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Même base topo qu’antenne précédente</a:t>
            </a:r>
          </a:p>
          <a:p>
            <a:endParaRPr lang="fr-FR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ym typeface="Wingdings" panose="05000000000000000000" pitchFamily="2" charset="2"/>
              </a:rPr>
              <a:t>Dielec</a:t>
            </a:r>
            <a:r>
              <a:rPr lang="fr-FR" dirty="0" smtClean="0">
                <a:sym typeface="Wingdings" panose="05000000000000000000" pitchFamily="2" charset="2"/>
              </a:rPr>
              <a:t> FR4 h=1mm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ym typeface="Wingdings" panose="05000000000000000000" pitchFamily="2" charset="2"/>
              </a:rPr>
              <a:t>Dim 36x32x1mm (</a:t>
            </a:r>
            <a:r>
              <a:rPr lang="fr-FR" dirty="0" err="1" smtClean="0">
                <a:sym typeface="Wingdings" panose="05000000000000000000" pitchFamily="2" charset="2"/>
              </a:rPr>
              <a:t>WxLxH</a:t>
            </a:r>
            <a:r>
              <a:rPr lang="fr-FR" dirty="0" smtClean="0">
                <a:sym typeface="Wingdings" panose="05000000000000000000" pitchFamily="2" charset="2"/>
              </a:rPr>
              <a:t>) </a:t>
            </a:r>
          </a:p>
        </p:txBody>
      </p:sp>
      <p:pic>
        <p:nvPicPr>
          <p:cNvPr id="16" name="Image 15"/>
          <p:cNvPicPr/>
          <p:nvPr/>
        </p:nvPicPr>
        <p:blipFill>
          <a:blip r:embed="rId4"/>
          <a:stretch>
            <a:fillRect/>
          </a:stretch>
        </p:blipFill>
        <p:spPr>
          <a:xfrm>
            <a:off x="5602731" y="3930741"/>
            <a:ext cx="3000701" cy="2612679"/>
          </a:xfrm>
          <a:prstGeom prst="rect">
            <a:avLst/>
          </a:prstGeom>
        </p:spPr>
      </p:pic>
      <p:pic>
        <p:nvPicPr>
          <p:cNvPr id="17" name="Image 16"/>
          <p:cNvPicPr/>
          <p:nvPr/>
        </p:nvPicPr>
        <p:blipFill>
          <a:blip r:embed="rId5"/>
          <a:stretch>
            <a:fillRect/>
          </a:stretch>
        </p:blipFill>
        <p:spPr>
          <a:xfrm>
            <a:off x="9021335" y="3930741"/>
            <a:ext cx="2983254" cy="263363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805714" y="3079844"/>
            <a:ext cx="2104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Face dessus :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9021335" y="3079844"/>
            <a:ext cx="2104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Face dessous :</a:t>
            </a:r>
            <a:endParaRPr lang="fr-FR" dirty="0"/>
          </a:p>
        </p:txBody>
      </p:sp>
      <p:pic>
        <p:nvPicPr>
          <p:cNvPr id="23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3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: double polarisation </a:t>
            </a:r>
            <a:r>
              <a:rPr lang="fr-FR" b="1" dirty="0" err="1" smtClean="0">
                <a:cs typeface="Calibri" panose="020F0502020204030204"/>
              </a:rPr>
              <a:t>colocalisée</a:t>
            </a:r>
            <a:endParaRPr lang="fr-FR" dirty="0" smtClean="0">
              <a:cs typeface="Calibri" panose="020F0502020204030204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7240" y="2635416"/>
            <a:ext cx="546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S11 : pas de résonance à 2,5 GHz. -10dB jusqu’à 15 GHz </a:t>
            </a:r>
          </a:p>
        </p:txBody>
      </p:sp>
      <p:pic>
        <p:nvPicPr>
          <p:cNvPr id="1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9525090" y="77882"/>
            <a:ext cx="2307245" cy="200889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27316"/>
            <a:ext cx="5717612" cy="3630684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7373489" y="2635416"/>
            <a:ext cx="1498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Smith :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3489" y="3004748"/>
            <a:ext cx="3590771" cy="367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7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: double polarisation </a:t>
            </a:r>
            <a:r>
              <a:rPr lang="fr-FR" b="1" dirty="0" err="1" smtClean="0">
                <a:cs typeface="Calibri" panose="020F0502020204030204"/>
              </a:rPr>
              <a:t>colocalisée</a:t>
            </a:r>
            <a:endParaRPr lang="fr-FR" dirty="0" smtClean="0">
              <a:cs typeface="Calibri" panose="020F0502020204030204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4113" y="2714693"/>
            <a:ext cx="3940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Gain 3D : bon gain de 5,5dBi à 4 GHz </a:t>
            </a:r>
          </a:p>
        </p:txBody>
      </p:sp>
      <p:pic>
        <p:nvPicPr>
          <p:cNvPr id="1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9545772" y="77882"/>
            <a:ext cx="2286564" cy="1990888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7248798" y="2635416"/>
            <a:ext cx="1498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Efficacité :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7" y="3290568"/>
            <a:ext cx="5219561" cy="350269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5963" y="3290568"/>
            <a:ext cx="5316037" cy="356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5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: double polarisation </a:t>
            </a:r>
            <a:r>
              <a:rPr lang="fr-FR" b="1" dirty="0" err="1" smtClean="0">
                <a:cs typeface="Calibri" panose="020F0502020204030204"/>
              </a:rPr>
              <a:t>colocalisée</a:t>
            </a:r>
            <a:endParaRPr lang="fr-FR" dirty="0" smtClean="0">
              <a:cs typeface="Calibri" panose="020F0502020204030204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4113" y="2714693"/>
            <a:ext cx="4674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ym typeface="Wingdings" panose="05000000000000000000" pitchFamily="2" charset="2"/>
              </a:rPr>
              <a:t>Ouverture -3dB : Diagramme directif en azimut et élévation.</a:t>
            </a:r>
          </a:p>
        </p:txBody>
      </p:sp>
      <p:pic>
        <p:nvPicPr>
          <p:cNvPr id="1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9545772" y="77882"/>
            <a:ext cx="2286564" cy="19908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4241" y="2560320"/>
            <a:ext cx="6158367" cy="413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: double polarisation </a:t>
            </a:r>
            <a:r>
              <a:rPr lang="fr-FR" b="1" dirty="0" err="1" smtClean="0">
                <a:cs typeface="Calibri" panose="020F0502020204030204"/>
              </a:rPr>
              <a:t>colocalisée</a:t>
            </a:r>
            <a:endParaRPr lang="fr-FR" dirty="0" smtClean="0">
              <a:cs typeface="Calibri" panose="020F0502020204030204"/>
            </a:endParaRPr>
          </a:p>
        </p:txBody>
      </p:sp>
      <p:pic>
        <p:nvPicPr>
          <p:cNvPr id="1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9545772" y="77882"/>
            <a:ext cx="2286564" cy="1990888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0" y="2581259"/>
            <a:ext cx="459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</a:t>
            </a:r>
            <a:r>
              <a:rPr lang="fr-FR" b="1" dirty="0" smtClean="0"/>
              <a:t>Rayonnement</a:t>
            </a:r>
            <a:r>
              <a:rPr lang="fr-FR" dirty="0" smtClean="0"/>
              <a:t> (azimut) :</a:t>
            </a:r>
            <a:endParaRPr lang="fr-FR" dirty="0"/>
          </a:p>
        </p:txBody>
      </p:sp>
      <p:pic>
        <p:nvPicPr>
          <p:cNvPr id="17" name="Image 16"/>
          <p:cNvPicPr/>
          <p:nvPr/>
        </p:nvPicPr>
        <p:blipFill>
          <a:blip r:embed="rId6"/>
          <a:stretch>
            <a:fillRect/>
          </a:stretch>
        </p:blipFill>
        <p:spPr>
          <a:xfrm>
            <a:off x="242038" y="3618111"/>
            <a:ext cx="3263162" cy="3239889"/>
          </a:xfrm>
          <a:prstGeom prst="rect">
            <a:avLst/>
          </a:prstGeom>
        </p:spPr>
      </p:pic>
      <p:pic>
        <p:nvPicPr>
          <p:cNvPr id="20" name="Image 19"/>
          <p:cNvPicPr/>
          <p:nvPr/>
        </p:nvPicPr>
        <p:blipFill>
          <a:blip r:embed="rId7"/>
          <a:stretch>
            <a:fillRect/>
          </a:stretch>
        </p:blipFill>
        <p:spPr>
          <a:xfrm>
            <a:off x="4093470" y="3689394"/>
            <a:ext cx="3221731" cy="3168606"/>
          </a:xfrm>
          <a:prstGeom prst="rect">
            <a:avLst/>
          </a:prstGeom>
        </p:spPr>
      </p:pic>
      <p:pic>
        <p:nvPicPr>
          <p:cNvPr id="21" name="Image 20"/>
          <p:cNvPicPr/>
          <p:nvPr/>
        </p:nvPicPr>
        <p:blipFill>
          <a:blip r:embed="rId8"/>
          <a:stretch>
            <a:fillRect/>
          </a:stretch>
        </p:blipFill>
        <p:spPr>
          <a:xfrm>
            <a:off x="8073512" y="3810693"/>
            <a:ext cx="3210184" cy="304730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81545" y="3189973"/>
            <a:ext cx="203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 GHz :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5123623" y="3214138"/>
            <a:ext cx="203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 GHz :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8652436" y="3285473"/>
            <a:ext cx="203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14 GHz : directif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26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Vivaldi couplage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Vivaldi couplage : double polarisation </a:t>
            </a:r>
            <a:r>
              <a:rPr lang="fr-FR" b="1" dirty="0" err="1" smtClean="0">
                <a:cs typeface="Calibri" panose="020F0502020204030204"/>
              </a:rPr>
              <a:t>colocalisée</a:t>
            </a:r>
            <a:endParaRPr lang="fr-FR" dirty="0" smtClean="0">
              <a:cs typeface="Calibri" panose="020F0502020204030204"/>
            </a:endParaRPr>
          </a:p>
        </p:txBody>
      </p:sp>
      <p:pic>
        <p:nvPicPr>
          <p:cNvPr id="1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9545772" y="77882"/>
            <a:ext cx="2286564" cy="1990888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0" y="2581259"/>
            <a:ext cx="459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</a:t>
            </a:r>
            <a:r>
              <a:rPr lang="fr-FR" b="1" dirty="0" smtClean="0"/>
              <a:t>Rayonnement</a:t>
            </a:r>
            <a:r>
              <a:rPr lang="fr-FR" dirty="0" smtClean="0"/>
              <a:t> (élévation) :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281545" y="3189973"/>
            <a:ext cx="203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 GHz :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5123623" y="3176775"/>
            <a:ext cx="203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 GHz :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9076627" y="3285129"/>
            <a:ext cx="203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14 GHz : directif</a:t>
            </a:r>
            <a:endParaRPr lang="fr-FR" dirty="0"/>
          </a:p>
        </p:txBody>
      </p:sp>
      <p:pic>
        <p:nvPicPr>
          <p:cNvPr id="24" name="Image 23"/>
          <p:cNvPicPr/>
          <p:nvPr/>
        </p:nvPicPr>
        <p:blipFill>
          <a:blip r:embed="rId6"/>
          <a:stretch>
            <a:fillRect/>
          </a:stretch>
        </p:blipFill>
        <p:spPr>
          <a:xfrm>
            <a:off x="150263" y="3567661"/>
            <a:ext cx="3729009" cy="3227785"/>
          </a:xfrm>
          <a:prstGeom prst="rect">
            <a:avLst/>
          </a:prstGeom>
        </p:spPr>
      </p:pic>
      <p:pic>
        <p:nvPicPr>
          <p:cNvPr id="25" name="Image 24"/>
          <p:cNvPicPr/>
          <p:nvPr/>
        </p:nvPicPr>
        <p:blipFill>
          <a:blip r:embed="rId7"/>
          <a:stretch>
            <a:fillRect/>
          </a:stretch>
        </p:blipFill>
        <p:spPr>
          <a:xfrm>
            <a:off x="4036167" y="3537491"/>
            <a:ext cx="3518981" cy="3288124"/>
          </a:xfrm>
          <a:prstGeom prst="rect">
            <a:avLst/>
          </a:prstGeom>
        </p:spPr>
      </p:pic>
      <p:pic>
        <p:nvPicPr>
          <p:cNvPr id="26" name="Image 25"/>
          <p:cNvPicPr/>
          <p:nvPr/>
        </p:nvPicPr>
        <p:blipFill>
          <a:blip r:embed="rId8"/>
          <a:stretch>
            <a:fillRect/>
          </a:stretch>
        </p:blipFill>
        <p:spPr>
          <a:xfrm>
            <a:off x="8082072" y="3796145"/>
            <a:ext cx="3386113" cy="302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6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047BFA19-D45E-416B-A404-7AF2F3F270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8E0105E7-23DB-4CF2-8258-FF47C7620F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Panneau AVA </a:t>
            </a:r>
            <a:r>
              <a:rPr lang="fr-FR" sz="4000" dirty="0" err="1">
                <a:cs typeface="Calibri Light"/>
              </a:rPr>
              <a:t>Chebyshev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74B4F7D-14B2-478B-8BF5-01E4E0C5D2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6" name="Image 6">
            <a:extLst>
              <a:ext uri="{FF2B5EF4-FFF2-40B4-BE49-F238E27FC236}">
                <a16:creationId xmlns=""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01517" y="2264977"/>
            <a:ext cx="308259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 smtClean="0"/>
              <a:t>Ouverture élévation :</a:t>
            </a:r>
            <a:endParaRPr lang="fr-FR" sz="19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3" y="2770632"/>
            <a:ext cx="6106409" cy="393221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658376" y="2962141"/>
            <a:ext cx="5064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Elevation</a:t>
            </a:r>
            <a:r>
              <a:rPr lang="fr-FR" dirty="0" smtClean="0"/>
              <a:t> directif, donc bien pour ne pas voir le bateau.</a:t>
            </a:r>
          </a:p>
          <a:p>
            <a:r>
              <a:rPr lang="fr-FR" dirty="0" smtClean="0"/>
              <a:t>Problème pour double polar (élévation devient azimut en polar V) </a:t>
            </a:r>
            <a:r>
              <a:rPr lang="fr-FR" dirty="0" smtClean="0">
                <a:sym typeface="Wingdings" panose="05000000000000000000" pitchFamily="2" charset="2"/>
              </a:rPr>
              <a:t> on doit couvrir 90° en azimut.</a:t>
            </a:r>
            <a:endParaRPr lang="fr-FR" dirty="0"/>
          </a:p>
        </p:txBody>
      </p:sp>
      <p:pic>
        <p:nvPicPr>
          <p:cNvPr id="15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5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Freeform: Shape 20">
            <a:extLst>
              <a:ext uri="{FF2B5EF4-FFF2-40B4-BE49-F238E27FC236}">
                <a16:creationId xmlns="" xmlns:a16="http://schemas.microsoft.com/office/drawing/2014/main" id="{A3F395A2-2B64-4749-BD93-2F159C7E1F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="" xmlns:a16="http://schemas.microsoft.com/office/drawing/2014/main" id="{5CF0135B-EAB8-4CA0-896C-2D897ECD28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8D67F5AB-004F-49F8-98F6-0F2341A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Sommaire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7D4C312-C95E-43D8-84AA-72A22285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930"/>
            <a:ext cx="10515600" cy="4609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romanUcPeriod"/>
            </a:pPr>
            <a:r>
              <a:rPr lang="fr-FR" sz="22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AVA </a:t>
            </a:r>
            <a:r>
              <a:rPr lang="fr-FR" sz="2200" dirty="0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Chebyshev</a:t>
            </a:r>
            <a:endParaRPr lang="fr-FR" sz="22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Panneau </a:t>
            </a: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AVA </a:t>
            </a:r>
            <a:r>
              <a:rPr lang="fr-FR" sz="1800" dirty="0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Chebyshev</a:t>
            </a:r>
            <a:endParaRPr lang="fr-FR" sz="18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457200" indent="-457200">
              <a:buFont typeface="+mj-lt"/>
              <a:buAutoNum type="romanUcPeriod"/>
            </a:pPr>
            <a:r>
              <a:rPr lang="fr-FR" sz="2200" dirty="0" smtClean="0">
                <a:ea typeface="+mn-lt"/>
                <a:cs typeface="+mn-lt"/>
              </a:rPr>
              <a:t>Antenne ondulée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 smtClean="0">
                <a:ea typeface="+mn-lt"/>
                <a:cs typeface="+mn-lt"/>
              </a:rPr>
              <a:t>Ondulation via thermoformage</a:t>
            </a:r>
          </a:p>
          <a:p>
            <a:pPr marL="457200" indent="-457200">
              <a:buFont typeface="+mj-lt"/>
              <a:buAutoNum type="romanUcPeriod"/>
            </a:pP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AVA </a:t>
            </a:r>
            <a:r>
              <a:rPr lang="fr-FR" sz="2200" dirty="0" err="1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Cheby</a:t>
            </a: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 double polar</a:t>
            </a:r>
            <a:endParaRPr lang="fr-FR" sz="22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457200" indent="-457200">
              <a:buAutoNum type="romanUcPeriod"/>
            </a:pP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Antenne Vivaldi </a:t>
            </a: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couplage</a:t>
            </a:r>
          </a:p>
          <a:p>
            <a:pPr marL="914400" lvl="1" indent="-457200"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Publication</a:t>
            </a:r>
          </a:p>
          <a:p>
            <a:pPr marL="914400" lvl="1" indent="-457200">
              <a:buAutoNum type="romanUcPeriod"/>
            </a:pPr>
            <a:r>
              <a:rPr lang="fr-FR" sz="18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Antenne homothétie </a:t>
            </a:r>
            <a:r>
              <a:rPr lang="fr-FR" sz="1800" dirty="0" err="1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optim</a:t>
            </a:r>
            <a:endParaRPr lang="fr-FR" sz="1800" dirty="0" smtClean="0">
              <a:solidFill>
                <a:schemeClr val="bg1">
                  <a:lumMod val="65000"/>
                </a:schemeClr>
              </a:solidFill>
              <a:cs typeface="Calibri" panose="020F0502020204030204"/>
            </a:endParaRPr>
          </a:p>
          <a:p>
            <a:pPr marL="457200" indent="-457200">
              <a:buAutoNum type="romanUcPeriod"/>
            </a:pP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Mesure autocorrélation</a:t>
            </a:r>
          </a:p>
          <a:p>
            <a:pPr marL="457200" indent="-457200">
              <a:buAutoNum type="romanUcPeriod"/>
            </a:pPr>
            <a:r>
              <a:rPr lang="fr-FR" sz="2200" dirty="0" smtClean="0">
                <a:solidFill>
                  <a:schemeClr val="bg1">
                    <a:lumMod val="65000"/>
                  </a:schemeClr>
                </a:solidFill>
                <a:cs typeface="Calibri" panose="020F0502020204030204"/>
              </a:rPr>
              <a:t>Conclusion et perspectives</a:t>
            </a:r>
            <a:endParaRPr lang="fr-FR" sz="2200" dirty="0">
              <a:solidFill>
                <a:schemeClr val="bg1">
                  <a:lumMod val="65000"/>
                </a:schemeClr>
              </a:solidFill>
              <a:cs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2C3387C-D24F-4737-8A37-1DC5CFF09C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6">
            <a:extLst>
              <a:ext uri="{FF2B5EF4-FFF2-40B4-BE49-F238E27FC236}">
                <a16:creationId xmlns=""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pic>
        <p:nvPicPr>
          <p:cNvPr id="9" name="Picture 2" descr="https://www.ietr.fr/sites/www.ietr.fr/files/styles/max_2600x2600/public/medias/images/logo_rouge_noir_1450x451p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984" y="85640"/>
            <a:ext cx="1755112" cy="54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37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Thermoformage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Utilisation de moules en métal pour thermoformer les antennes</a:t>
            </a:r>
            <a:endParaRPr lang="fr-FR" dirty="0" smtClean="0">
              <a:cs typeface="Calibri" panose="020F0502020204030204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29" b="29861"/>
          <a:stretch/>
        </p:blipFill>
        <p:spPr>
          <a:xfrm>
            <a:off x="223652" y="4143200"/>
            <a:ext cx="4363588" cy="169371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38413" y="2895178"/>
            <a:ext cx="4008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Moule D5 N10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8" t="9830" r="22531" b="19569"/>
          <a:stretch/>
        </p:blipFill>
        <p:spPr>
          <a:xfrm rot="16200000">
            <a:off x="4681042" y="3761237"/>
            <a:ext cx="2921781" cy="24576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86" b="21603"/>
          <a:stretch/>
        </p:blipFill>
        <p:spPr>
          <a:xfrm>
            <a:off x="7696625" y="4143200"/>
            <a:ext cx="4418575" cy="195072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8029991" y="2898735"/>
            <a:ext cx="4008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Moule Sinus amorti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309628" y="3024240"/>
            <a:ext cx="206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Vue de dessus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250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 smtClean="0">
                <a:cs typeface="Calibri Light"/>
              </a:rPr>
              <a:t>Thermoformage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xmlns="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xmlns="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cs typeface="Calibri" panose="020F0502020204030204"/>
              </a:rPr>
              <a:t>Thermoformage des plaques</a:t>
            </a:r>
            <a:endParaRPr lang="fr-FR" dirty="0" smtClean="0">
              <a:cs typeface="Calibri" panose="020F0502020204030204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4356" y="1865475"/>
            <a:ext cx="3958084" cy="487081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859073" y="1278374"/>
            <a:ext cx="2176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Plaque sinus amorti 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48944" y="2727960"/>
            <a:ext cx="4096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Avec substrat PET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Ok pour les 2 ondulations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dirty="0" smtClean="0"/>
              <a:t>Avec substrat Roger RT5880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Ok avec ondulation sinus amortie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NOK avec ondulation D5 N10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056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260266</TotalTime>
  <Words>2728</Words>
  <Application>Microsoft Office PowerPoint</Application>
  <PresentationFormat>Grand écran</PresentationFormat>
  <Paragraphs>510</Paragraphs>
  <Slides>56</Slides>
  <Notes>56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62" baseType="lpstr">
      <vt:lpstr>Arial</vt:lpstr>
      <vt:lpstr>Calibri</vt:lpstr>
      <vt:lpstr>Calibri Light</vt:lpstr>
      <vt:lpstr>Cambria Math</vt:lpstr>
      <vt:lpstr>Wingdings</vt:lpstr>
      <vt:lpstr>Office Theme</vt:lpstr>
      <vt:lpstr>Présentation avancement thèse  Etude et réalisation d'un Réseau Radiogoniométrique large bande et multipolarisation</vt:lpstr>
      <vt:lpstr>Sommaire</vt:lpstr>
      <vt:lpstr>Panneau AVA Chebyshev</vt:lpstr>
      <vt:lpstr>Panneau AVA Chebyshev</vt:lpstr>
      <vt:lpstr>Panneau AVA Chebyshev</vt:lpstr>
      <vt:lpstr>Panneau AVA Chebyshev</vt:lpstr>
      <vt:lpstr>Sommaire</vt:lpstr>
      <vt:lpstr>Thermoformage</vt:lpstr>
      <vt:lpstr>Thermoformage</vt:lpstr>
      <vt:lpstr>Thermoformage</vt:lpstr>
      <vt:lpstr>Thermoformage</vt:lpstr>
      <vt:lpstr>Sommaire</vt:lpstr>
      <vt:lpstr>AVA Chebyshev double polarisation</vt:lpstr>
      <vt:lpstr>AVA Chebyshev double polarisation</vt:lpstr>
      <vt:lpstr>AVA Chebyshev double polarisation</vt:lpstr>
      <vt:lpstr>AVA Chebyshev double polarisation</vt:lpstr>
      <vt:lpstr>AVA Chebyshev double polarisation</vt:lpstr>
      <vt:lpstr>AVA Chebyshev double polarisation</vt:lpstr>
      <vt:lpstr>AVA Chebyshev double polarisation</vt:lpstr>
      <vt:lpstr>AVA Chebyshev double polarisation</vt:lpstr>
      <vt:lpstr>AVA Chebyshev double polarisation</vt:lpstr>
      <vt:lpstr>Sommaire</vt:lpstr>
      <vt:lpstr>Vivaldi couplage</vt:lpstr>
      <vt:lpstr>Vivaldi couplage</vt:lpstr>
      <vt:lpstr>Vivaldi couplage</vt:lpstr>
      <vt:lpstr>Vivaldi couplage</vt:lpstr>
      <vt:lpstr>Vivaldi couplage</vt:lpstr>
      <vt:lpstr>Vivaldi couplage</vt:lpstr>
      <vt:lpstr>Sommaire</vt:lpstr>
      <vt:lpstr>Vivaldi couplage optim</vt:lpstr>
      <vt:lpstr>Vivaldi couplage optim</vt:lpstr>
      <vt:lpstr>Vivaldi couplage optim</vt:lpstr>
      <vt:lpstr>Vivaldi couplage optim</vt:lpstr>
      <vt:lpstr>Vivaldi couplage optim</vt:lpstr>
      <vt:lpstr>Vivaldi couplage optim</vt:lpstr>
      <vt:lpstr>Vivaldi couplage optim</vt:lpstr>
      <vt:lpstr>Vivaldi couplage optim</vt:lpstr>
      <vt:lpstr>Vivaldi couplage optim</vt:lpstr>
      <vt:lpstr>Sommaire</vt:lpstr>
      <vt:lpstr>Mesure autocorrélation</vt:lpstr>
      <vt:lpstr>Mesure autocorrélation</vt:lpstr>
      <vt:lpstr>Mesure autocorrélation</vt:lpstr>
      <vt:lpstr>Mesure autocorrélation</vt:lpstr>
      <vt:lpstr>Mesure autocorrélation</vt:lpstr>
      <vt:lpstr>Sommaire</vt:lpstr>
      <vt:lpstr>Conclusion et perspectives</vt:lpstr>
      <vt:lpstr>Annexes</vt:lpstr>
      <vt:lpstr>AVA Chebyshev double polarisation</vt:lpstr>
      <vt:lpstr>Mesure autocorrélation</vt:lpstr>
      <vt:lpstr>Vivaldi couplage</vt:lpstr>
      <vt:lpstr>Vivaldi couplage</vt:lpstr>
      <vt:lpstr>Vivaldi couplage</vt:lpstr>
      <vt:lpstr>Vivaldi couplage</vt:lpstr>
      <vt:lpstr>Vivaldi couplage</vt:lpstr>
      <vt:lpstr>Vivaldi couplage</vt:lpstr>
      <vt:lpstr>Vivaldi couplage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 HAREL</dc:creator>
  <cp:lastModifiedBy>Julien HAREL</cp:lastModifiedBy>
  <cp:revision>5883</cp:revision>
  <dcterms:created xsi:type="dcterms:W3CDTF">2021-10-19T12:17:42Z</dcterms:created>
  <dcterms:modified xsi:type="dcterms:W3CDTF">2023-08-28T08:45:57Z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463cba9-5f6c-478d-9329-7b2295e4e8ed_Enabled">
    <vt:lpwstr>true</vt:lpwstr>
  </property>
  <property fmtid="{D5CDD505-2E9C-101B-9397-08002B2CF9AE}" pid="3" name="MSIP_Label_e463cba9-5f6c-478d-9329-7b2295e4e8ed_SetDate">
    <vt:lpwstr>2021-11-15T08:57:20Z</vt:lpwstr>
  </property>
  <property fmtid="{D5CDD505-2E9C-101B-9397-08002B2CF9AE}" pid="4" name="MSIP_Label_e463cba9-5f6c-478d-9329-7b2295e4e8ed_Method">
    <vt:lpwstr>Standard</vt:lpwstr>
  </property>
  <property fmtid="{D5CDD505-2E9C-101B-9397-08002B2CF9AE}" pid="5" name="MSIP_Label_e463cba9-5f6c-478d-9329-7b2295e4e8ed_Name">
    <vt:lpwstr>All Employees_2</vt:lpwstr>
  </property>
  <property fmtid="{D5CDD505-2E9C-101B-9397-08002B2CF9AE}" pid="6" name="MSIP_Label_e463cba9-5f6c-478d-9329-7b2295e4e8ed_SiteId">
    <vt:lpwstr>33440fc6-b7c7-412c-bb73-0e70b0198d5a</vt:lpwstr>
  </property>
  <property fmtid="{D5CDD505-2E9C-101B-9397-08002B2CF9AE}" pid="7" name="MSIP_Label_e463cba9-5f6c-478d-9329-7b2295e4e8ed_ActionId">
    <vt:lpwstr>4db72665-b46b-43e5-bb55-671158d76523</vt:lpwstr>
  </property>
  <property fmtid="{D5CDD505-2E9C-101B-9397-08002B2CF9AE}" pid="8" name="MSIP_Label_e463cba9-5f6c-478d-9329-7b2295e4e8ed_ContentBits">
    <vt:lpwstr>0</vt:lpwstr>
  </property>
</Properties>
</file>