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8" r:id="rId2"/>
    <p:sldId id="270" r:id="rId3"/>
    <p:sldId id="263" r:id="rId4"/>
    <p:sldId id="264" r:id="rId5"/>
    <p:sldId id="265" r:id="rId6"/>
    <p:sldId id="266" r:id="rId7"/>
    <p:sldId id="260" r:id="rId8"/>
    <p:sldId id="262" r:id="rId9"/>
    <p:sldId id="261" r:id="rId10"/>
    <p:sldId id="257" r:id="rId11"/>
    <p:sldId id="258" r:id="rId12"/>
    <p:sldId id="259" r:id="rId13"/>
    <p:sldId id="271" r:id="rId14"/>
    <p:sldId id="267" r:id="rId15"/>
    <p:sldId id="272" r:id="rId16"/>
    <p:sldId id="275" r:id="rId17"/>
    <p:sldId id="296" r:id="rId18"/>
    <p:sldId id="273" r:id="rId19"/>
    <p:sldId id="280" r:id="rId20"/>
    <p:sldId id="299" r:id="rId21"/>
    <p:sldId id="297" r:id="rId22"/>
    <p:sldId id="286" r:id="rId23"/>
    <p:sldId id="287" r:id="rId24"/>
    <p:sldId id="281" r:id="rId25"/>
    <p:sldId id="283" r:id="rId26"/>
    <p:sldId id="284" r:id="rId27"/>
    <p:sldId id="282" r:id="rId28"/>
    <p:sldId id="291" r:id="rId29"/>
    <p:sldId id="290" r:id="rId30"/>
    <p:sldId id="292" r:id="rId31"/>
    <p:sldId id="298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0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0239B-63FF-4324-80EB-0E065F5E997D}" type="datetimeFigureOut">
              <a:rPr lang="fr-FR" smtClean="0"/>
              <a:t>29/05/2024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C32D9-57FD-4244-A0AF-EC22D5CEFD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27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3BC6-D230-48D2-A9CA-A54420F4ACA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294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41B3C8-D59D-E8EC-1268-760D290F04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90CE461-C599-2146-FE1A-B0EE66D1B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75D0CA-EF6A-9C05-FA18-866804137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BDED9D-30A1-73FB-46EE-AD237B06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1FCCBB-B219-B03C-6C97-C0B40B93C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342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685619-B4CE-B95F-EF2F-D797ED01C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6AA39E2-E460-E328-EB22-8B14F89B1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54BCB9-94DE-877E-411A-59D013DAB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1CDA1A-6BBB-A6FC-9535-1928EAFAF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CC3A55-7731-84D2-8617-AA51ED466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896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2C31470-49BC-13CB-9053-0E659EDD5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08C03DB-59AB-98FE-B599-DB0C69B661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B1FA94-8672-6728-8723-D3E48069F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0F8977-3ABA-6A7F-896C-DDACF08A3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DB0BF7-9C5C-7405-0809-AE0E48437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358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text onl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0064" y="2564904"/>
            <a:ext cx="11079128" cy="153617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200" b="0" baseline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EDIT THE TITLE </a:t>
            </a:r>
            <a:br>
              <a:rPr lang="en-US" dirty="0"/>
            </a:br>
            <a:r>
              <a:rPr lang="en-US" dirty="0"/>
              <a:t>IN MONTSERRAT LIGHT</a:t>
            </a:r>
            <a:br>
              <a:rPr lang="en-US" dirty="0"/>
            </a:br>
            <a:r>
              <a:rPr lang="en-US" dirty="0"/>
              <a:t>(ALL CAPS)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0064" y="4101075"/>
            <a:ext cx="11082925" cy="148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 b="0" baseline="0">
                <a:solidFill>
                  <a:schemeClr val="bg1"/>
                </a:solidFill>
                <a:latin typeface="Montserrat" panose="00000500000000000000" pitchFamily="2" charset="0"/>
                <a:ea typeface="Verdana" pitchFamily="34" charset="0"/>
                <a:cs typeface="Verdana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 </a:t>
            </a:r>
            <a:r>
              <a:rPr lang="nl-NL" dirty="0" err="1"/>
              <a:t>title</a:t>
            </a:r>
            <a:r>
              <a:rPr lang="nl-NL" dirty="0"/>
              <a:t> in Montserrat </a:t>
            </a:r>
          </a:p>
        </p:txBody>
      </p:sp>
      <p:sp>
        <p:nvSpPr>
          <p:cNvPr id="10" name="AddClassification"/>
          <p:cNvSpPr txBox="1">
            <a:spLocks noChangeArrowheads="1"/>
          </p:cNvSpPr>
          <p:nvPr userDrawn="1"/>
        </p:nvSpPr>
        <p:spPr bwMode="auto">
          <a:xfrm>
            <a:off x="9274994" y="6225097"/>
            <a:ext cx="2024913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/>
            <a:r>
              <a:rPr lang="en-US" sz="1067" b="0" dirty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© </a:t>
            </a:r>
            <a:r>
              <a:rPr lang="en-US" sz="1067" b="0" dirty="0" err="1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Avantix</a:t>
            </a:r>
            <a:r>
              <a:rPr lang="en-US" sz="1067" b="0" dirty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 – for</a:t>
            </a:r>
            <a:r>
              <a:rPr lang="en-US" sz="1067" b="0" baseline="0" dirty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 internal use </a:t>
            </a:r>
            <a:endParaRPr lang="en-US" sz="1067" b="0" dirty="0">
              <a:solidFill>
                <a:schemeClr val="bg1"/>
              </a:solidFill>
              <a:latin typeface="Montserrat Light" panose="00000400000000000000" pitchFamily="2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44" y="836713"/>
            <a:ext cx="4222504" cy="4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295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531E35-41F5-80EC-A314-E7321CF3D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6498FC-DCA9-770A-B7B1-A5F0D5B2E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0A3066-1C0C-51B1-BE71-25737545A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C1E10A-9F76-2D3F-2A05-F12F17436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AB47DF-288A-A99B-FCFF-66AB3F974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8620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FB3A1E-239E-1479-7732-DC7E8C110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2E162D-1DF5-4DFF-97BC-BCC9A0BA6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6E4B86-BB2B-852A-3CE7-B0F5BACA9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7EE289-26A0-63C2-6996-CD3162A15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5CD844-CE9F-91A4-3592-0DB1367AE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547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06D321-D4F5-FAB0-508B-FF67C4BF7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BD3AFC-461A-E2F0-939E-02E712D9D0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F70A53F-2E46-AAA2-E7F5-F686DB28A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761B12-05B2-43CA-E876-ABFC94B24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BB64A8B-1418-B17D-F8B7-FF0BB95D6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D069428-1D36-7EBE-BDA6-433A83DF5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9954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3C4881-E010-8B82-7C55-66FD6127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8AD6CB-4F83-EC96-DB95-33B10CCD4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BB1F9F9-25C9-238E-D22D-FD08C5D69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3027AA7-BFDC-CF7A-DC39-168657DB56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DA61962-1973-8CC4-375C-36B88ABB6A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A16B12F-870C-FE0A-E826-DC0502F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130A0E-76FD-1B37-BBC8-9D4CE9F94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08A0178-D3A0-BB65-3F12-20CAE4C43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38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BC27FB-684C-4F89-C8FD-CB90A6988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F98A6E0-CEE8-ED74-BF69-75B8E9CBD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E2DC052-BE78-CB3F-4CB6-5BA100ACD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208BD63-D93F-AFB5-CA17-3CB174102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033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1BED471-C6FA-B175-BE9C-7A9ED9337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D43B94-E58E-D45F-07B2-764E16873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F6CCF6-0594-2539-D8BF-3ABF8ADEF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5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54CDFE-5D58-CD40-1E75-DE39139CE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E00586-8F84-3E53-F447-B22FAC85F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B5F306B-8F27-E432-C757-059E5F282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0E5BA6-7A44-EDB7-4F86-AE2581004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77A0012-65DB-6E9B-16F9-5A7C272F6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C6C817-7EB4-FE3D-6673-B1A0DE931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684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D56C14-00CE-56C6-D728-B12FCC1A2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3D1C408-172B-2D61-0275-044F72C94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6C7AC4-3B17-C1F9-4768-AD90D4222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E7079F-7CAA-EDA1-7883-5A9E81ED8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D1B750-05AD-9B57-3184-88A5429A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8B0C48-0C39-443D-EE66-C9FBEA0FD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999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3976F8A-910D-1DF7-1C3B-832F84884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58EB0A-38D8-AED1-5201-7058CBF5B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095311-09F1-D908-6061-031D7DF57B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AC2433-97D7-7BC0-5AB5-D6A9A30222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595C30-CAE4-0B79-1719-865565899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06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latin typeface="Montserrat Light" panose="00000400000000000000" pitchFamily="2" charset="0"/>
              </a:rPr>
              <a:t>Avancement Simulateur IQ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274E10EC-96B8-5E04-2C6F-629B265048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0928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13D939B-D807-D194-9213-04890E2D2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4" y="819168"/>
            <a:ext cx="10060465" cy="6038832"/>
          </a:xfrm>
          <a:prstGeom prst="rect">
            <a:avLst/>
          </a:prstGeom>
        </p:spPr>
      </p:pic>
      <p:sp>
        <p:nvSpPr>
          <p:cNvPr id="6" name="Accolade ouvrante 5">
            <a:extLst>
              <a:ext uri="{FF2B5EF4-FFF2-40B4-BE49-F238E27FC236}">
                <a16:creationId xmlns:a16="http://schemas.microsoft.com/office/drawing/2014/main" id="{6D3F6125-E6B9-126B-F6C3-C4294845B3E0}"/>
              </a:ext>
            </a:extLst>
          </p:cNvPr>
          <p:cNvSpPr/>
          <p:nvPr/>
        </p:nvSpPr>
        <p:spPr>
          <a:xfrm flipH="1">
            <a:off x="8435787" y="1631577"/>
            <a:ext cx="215153" cy="2958353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Accolade ouvrante 6">
            <a:extLst>
              <a:ext uri="{FF2B5EF4-FFF2-40B4-BE49-F238E27FC236}">
                <a16:creationId xmlns:a16="http://schemas.microsoft.com/office/drawing/2014/main" id="{1CB0B6D1-B166-27ED-26A0-9D840EA0B7D4}"/>
              </a:ext>
            </a:extLst>
          </p:cNvPr>
          <p:cNvSpPr/>
          <p:nvPr/>
        </p:nvSpPr>
        <p:spPr>
          <a:xfrm flipH="1">
            <a:off x="8650939" y="2288241"/>
            <a:ext cx="215154" cy="1504113"/>
          </a:xfrm>
          <a:prstGeom prst="leftBrace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Accolade ouvrante 7">
            <a:extLst>
              <a:ext uri="{FF2B5EF4-FFF2-40B4-BE49-F238E27FC236}">
                <a16:creationId xmlns:a16="http://schemas.microsoft.com/office/drawing/2014/main" id="{35E4A7E8-BC0E-1972-4F04-E6DC3AC0FDF2}"/>
              </a:ext>
            </a:extLst>
          </p:cNvPr>
          <p:cNvSpPr/>
          <p:nvPr/>
        </p:nvSpPr>
        <p:spPr>
          <a:xfrm flipH="1">
            <a:off x="8866093" y="2676943"/>
            <a:ext cx="152400" cy="672649"/>
          </a:xfrm>
          <a:prstGeom prst="leftBrace">
            <a:avLst/>
          </a:prstGeom>
          <a:noFill/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Accolade ouvrante 8">
            <a:extLst>
              <a:ext uri="{FF2B5EF4-FFF2-40B4-BE49-F238E27FC236}">
                <a16:creationId xmlns:a16="http://schemas.microsoft.com/office/drawing/2014/main" id="{1A9FB63E-E380-B0A2-A2E9-BA9CFCF4884E}"/>
              </a:ext>
            </a:extLst>
          </p:cNvPr>
          <p:cNvSpPr/>
          <p:nvPr/>
        </p:nvSpPr>
        <p:spPr>
          <a:xfrm flipH="1">
            <a:off x="9018493" y="2839453"/>
            <a:ext cx="152400" cy="298383"/>
          </a:xfrm>
          <a:prstGeom prst="leftBrace">
            <a:avLst/>
          </a:prstGeom>
          <a:noFill/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4D1C4DD-7671-2E4D-4631-D0DE37818FF5}"/>
              </a:ext>
            </a:extLst>
          </p:cNvPr>
          <p:cNvCxnSpPr>
            <a:cxnSpLocks/>
          </p:cNvCxnSpPr>
          <p:nvPr/>
        </p:nvCxnSpPr>
        <p:spPr>
          <a:xfrm flipH="1">
            <a:off x="4004109" y="1612279"/>
            <a:ext cx="4360245" cy="13763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3AF47A1-D99F-D844-DAFC-0D0E834C1E27}"/>
              </a:ext>
            </a:extLst>
          </p:cNvPr>
          <p:cNvCxnSpPr>
            <a:cxnSpLocks/>
          </p:cNvCxnSpPr>
          <p:nvPr/>
        </p:nvCxnSpPr>
        <p:spPr>
          <a:xfrm flipH="1">
            <a:off x="4039825" y="4557538"/>
            <a:ext cx="4360245" cy="13763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D11B35B2-5A75-FEE8-ACEC-728DC596D908}"/>
              </a:ext>
            </a:extLst>
          </p:cNvPr>
          <p:cNvCxnSpPr>
            <a:cxnSpLocks/>
          </p:cNvCxnSpPr>
          <p:nvPr/>
        </p:nvCxnSpPr>
        <p:spPr>
          <a:xfrm flipH="1">
            <a:off x="4036238" y="2352114"/>
            <a:ext cx="4360245" cy="13763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7176979-F832-383B-3A4B-FDB0449EA308}"/>
              </a:ext>
            </a:extLst>
          </p:cNvPr>
          <p:cNvCxnSpPr>
            <a:cxnSpLocks/>
          </p:cNvCxnSpPr>
          <p:nvPr/>
        </p:nvCxnSpPr>
        <p:spPr>
          <a:xfrm flipH="1">
            <a:off x="4004108" y="3833407"/>
            <a:ext cx="4360245" cy="13763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61C204B-2A32-14FD-FDA4-3836B7E438C2}"/>
              </a:ext>
            </a:extLst>
          </p:cNvPr>
          <p:cNvCxnSpPr>
            <a:cxnSpLocks/>
          </p:cNvCxnSpPr>
          <p:nvPr/>
        </p:nvCxnSpPr>
        <p:spPr>
          <a:xfrm flipH="1">
            <a:off x="4006559" y="2724616"/>
            <a:ext cx="4360245" cy="137636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98D606A-8EDE-63DA-2833-CF925D13142D}"/>
              </a:ext>
            </a:extLst>
          </p:cNvPr>
          <p:cNvCxnSpPr>
            <a:cxnSpLocks/>
          </p:cNvCxnSpPr>
          <p:nvPr/>
        </p:nvCxnSpPr>
        <p:spPr>
          <a:xfrm flipH="1">
            <a:off x="4033832" y="3454532"/>
            <a:ext cx="4360245" cy="137636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C9C7E69-B323-EB9F-4416-680111C98B5B}"/>
              </a:ext>
            </a:extLst>
          </p:cNvPr>
          <p:cNvCxnSpPr>
            <a:cxnSpLocks/>
          </p:cNvCxnSpPr>
          <p:nvPr/>
        </p:nvCxnSpPr>
        <p:spPr>
          <a:xfrm flipH="1">
            <a:off x="4022603" y="2904288"/>
            <a:ext cx="4360245" cy="137636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85FC7CFD-F341-F880-E246-E178DC0FBFDE}"/>
              </a:ext>
            </a:extLst>
          </p:cNvPr>
          <p:cNvCxnSpPr>
            <a:cxnSpLocks/>
          </p:cNvCxnSpPr>
          <p:nvPr/>
        </p:nvCxnSpPr>
        <p:spPr>
          <a:xfrm flipH="1">
            <a:off x="4030626" y="3258815"/>
            <a:ext cx="4360245" cy="137636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DF03DF0F-83C2-380E-3307-F6E1AEDED834}"/>
              </a:ext>
            </a:extLst>
          </p:cNvPr>
          <p:cNvSpPr txBox="1"/>
          <p:nvPr/>
        </p:nvSpPr>
        <p:spPr>
          <a:xfrm>
            <a:off x="411480" y="129413"/>
            <a:ext cx="60976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Zoom sur un s </a:t>
            </a:r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law</a:t>
            </a: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faible SNR</a:t>
            </a:r>
          </a:p>
        </p:txBody>
      </p:sp>
    </p:spTree>
    <p:extLst>
      <p:ext uri="{BB962C8B-B14F-4D97-AF65-F5344CB8AC3E}">
        <p14:creationId xmlns:p14="http://schemas.microsoft.com/office/powerpoint/2010/main" val="2515291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A622428-17FC-CD34-3E36-1CFEEB459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30" y="532723"/>
            <a:ext cx="5547841" cy="454953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AE7B78-8A04-24D8-2270-034E9F748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463" y="780394"/>
            <a:ext cx="5296359" cy="405419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5214DCD-9EFA-0A87-C2BC-416B4F97EF18}"/>
              </a:ext>
            </a:extLst>
          </p:cNvPr>
          <p:cNvSpPr txBox="1"/>
          <p:nvPr/>
        </p:nvSpPr>
        <p:spPr>
          <a:xfrm>
            <a:off x="367553" y="0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Zoom sur un s </a:t>
            </a:r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law</a:t>
            </a: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faible SNR</a:t>
            </a:r>
          </a:p>
        </p:txBody>
      </p:sp>
    </p:spTree>
    <p:extLst>
      <p:ext uri="{BB962C8B-B14F-4D97-AF65-F5344CB8AC3E}">
        <p14:creationId xmlns:p14="http://schemas.microsoft.com/office/powerpoint/2010/main" val="3265864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6059497-C135-4734-41DA-0F6E999CE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9" y="271758"/>
            <a:ext cx="5303980" cy="416088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499160C-5418-9806-EE80-9DEC4EBC6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484" y="119345"/>
            <a:ext cx="5799323" cy="431329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6C9827F-D679-88A0-5ADD-ADB05BBBE7FE}"/>
              </a:ext>
            </a:extLst>
          </p:cNvPr>
          <p:cNvSpPr txBox="1"/>
          <p:nvPr/>
        </p:nvSpPr>
        <p:spPr>
          <a:xfrm>
            <a:off x="375385" y="4803006"/>
            <a:ext cx="10943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C’est un cas limite mais l’algo de détection  de début/fin s’en sort à peu près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On doit filtrer très fort pour que ça marche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Comme la </a:t>
            </a:r>
            <a:r>
              <a:rPr lang="fr-FR" dirty="0" err="1"/>
              <a:t>bbox</a:t>
            </a:r>
            <a:r>
              <a:rPr lang="fr-FR" dirty="0"/>
              <a:t> n’est pas parfaite, on perd de l’info</a:t>
            </a:r>
          </a:p>
        </p:txBody>
      </p:sp>
    </p:spTree>
    <p:extLst>
      <p:ext uri="{BB962C8B-B14F-4D97-AF65-F5344CB8AC3E}">
        <p14:creationId xmlns:p14="http://schemas.microsoft.com/office/powerpoint/2010/main" val="2729161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98443F-2026-B1E0-81CC-02D8D5CC5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Défaut de YOLO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279C1B-9820-90EA-E9C1-D69F04155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Bbox trop courtes</a:t>
            </a:r>
          </a:p>
          <a:p>
            <a:r>
              <a:rPr lang="fr-FR" dirty="0"/>
              <a:t>Multi détection</a:t>
            </a:r>
          </a:p>
          <a:p>
            <a:r>
              <a:rPr lang="fr-FR" dirty="0" err="1"/>
              <a:t>Chirps</a:t>
            </a:r>
            <a:r>
              <a:rPr lang="fr-FR" dirty="0"/>
              <a:t> linéaires encadrés avec une mauvaise pente </a:t>
            </a:r>
          </a:p>
          <a:p>
            <a:r>
              <a:rPr lang="fr-FR" dirty="0"/>
              <a:t>Largeur de </a:t>
            </a:r>
            <a:r>
              <a:rPr lang="fr-FR" dirty="0" err="1"/>
              <a:t>bbox</a:t>
            </a:r>
            <a:r>
              <a:rPr lang="fr-FR" dirty="0"/>
              <a:t> pas très consistantes</a:t>
            </a:r>
          </a:p>
          <a:p>
            <a:r>
              <a:rPr lang="fr-FR" dirty="0"/>
              <a:t>Centrage bon mais pas parfait</a:t>
            </a:r>
          </a:p>
        </p:txBody>
      </p:sp>
    </p:spTree>
    <p:extLst>
      <p:ext uri="{BB962C8B-B14F-4D97-AF65-F5344CB8AC3E}">
        <p14:creationId xmlns:p14="http://schemas.microsoft.com/office/powerpoint/2010/main" val="270274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576C2D-FDEA-8575-E400-42317DCE1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TODO </a:t>
            </a: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2092EB-3165-D2F3-F3D0-791D01EDA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65473" cy="4351338"/>
          </a:xfrm>
        </p:spPr>
        <p:txBody>
          <a:bodyPr>
            <a:normAutofit lnSpcReduction="10000"/>
          </a:bodyPr>
          <a:lstStyle/>
          <a:p>
            <a:r>
              <a:rPr lang="fr-FR" dirty="0">
                <a:solidFill>
                  <a:srgbClr val="92D050"/>
                </a:solidFill>
              </a:rPr>
              <a:t>Mieux gérer les </a:t>
            </a:r>
            <a:r>
              <a:rPr lang="fr-FR" dirty="0" err="1">
                <a:solidFill>
                  <a:srgbClr val="92D050"/>
                </a:solidFill>
              </a:rPr>
              <a:t>bbox</a:t>
            </a:r>
            <a:r>
              <a:rPr lang="fr-FR" dirty="0">
                <a:solidFill>
                  <a:srgbClr val="92D050"/>
                </a:solidFill>
              </a:rPr>
              <a:t> courtes à fort angle (ne pas passer tout de suite sur les </a:t>
            </a:r>
            <a:r>
              <a:rPr lang="fr-FR" dirty="0" err="1">
                <a:solidFill>
                  <a:srgbClr val="92D050"/>
                </a:solidFill>
              </a:rPr>
              <a:t>parallélogrames</a:t>
            </a:r>
            <a:r>
              <a:rPr lang="fr-FR" dirty="0">
                <a:solidFill>
                  <a:srgbClr val="92D050"/>
                </a:solidFill>
              </a:rPr>
              <a:t>)</a:t>
            </a:r>
          </a:p>
          <a:p>
            <a:r>
              <a:rPr lang="fr-FR" dirty="0">
                <a:solidFill>
                  <a:srgbClr val="FF0000"/>
                </a:solidFill>
              </a:rPr>
              <a:t>Régler le seuil de </a:t>
            </a:r>
            <a:r>
              <a:rPr lang="fr-FR" dirty="0" err="1">
                <a:solidFill>
                  <a:srgbClr val="FF0000"/>
                </a:solidFill>
              </a:rPr>
              <a:t>dé-duplication</a:t>
            </a:r>
            <a:r>
              <a:rPr lang="fr-FR" dirty="0">
                <a:solidFill>
                  <a:srgbClr val="FF0000"/>
                </a:solidFill>
              </a:rPr>
              <a:t> de </a:t>
            </a:r>
            <a:r>
              <a:rPr lang="fr-FR" dirty="0" err="1">
                <a:solidFill>
                  <a:srgbClr val="FF0000"/>
                </a:solidFill>
              </a:rPr>
              <a:t>bbox</a:t>
            </a:r>
            <a:r>
              <a:rPr lang="fr-FR" dirty="0">
                <a:solidFill>
                  <a:srgbClr val="FF0000"/>
                </a:solidFill>
              </a:rPr>
              <a:t> multi-</a:t>
            </a:r>
            <a:r>
              <a:rPr lang="fr-FR" dirty="0" err="1">
                <a:solidFill>
                  <a:srgbClr val="FF0000"/>
                </a:solidFill>
              </a:rPr>
              <a:t>nperseg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92D050"/>
                </a:solidFill>
              </a:rPr>
              <a:t>Refaire une passe sur les </a:t>
            </a:r>
            <a:r>
              <a:rPr lang="fr-FR" dirty="0" err="1">
                <a:solidFill>
                  <a:srgbClr val="92D050"/>
                </a:solidFill>
              </a:rPr>
              <a:t>iq</a:t>
            </a:r>
            <a:r>
              <a:rPr lang="fr-FR" dirty="0">
                <a:solidFill>
                  <a:srgbClr val="92D050"/>
                </a:solidFill>
              </a:rPr>
              <a:t> en en temporel  après avoir trouvé les params pour refiltrer autour</a:t>
            </a:r>
          </a:p>
          <a:p>
            <a:r>
              <a:rPr lang="fr-FR" dirty="0">
                <a:solidFill>
                  <a:srgbClr val="FF0000"/>
                </a:solidFill>
              </a:rPr>
              <a:t>Refaire une passe sur HE (j’ai trouvé un bug)</a:t>
            </a:r>
          </a:p>
          <a:p>
            <a:r>
              <a:rPr lang="fr-FR" dirty="0">
                <a:solidFill>
                  <a:srgbClr val="92D050"/>
                </a:solidFill>
              </a:rPr>
              <a:t>Ca vaut le coup de réfléchir à une première identification des params sur le spectrogramme avant de passer en </a:t>
            </a:r>
            <a:r>
              <a:rPr lang="fr-FR" dirty="0" err="1">
                <a:solidFill>
                  <a:srgbClr val="92D050"/>
                </a:solidFill>
              </a:rPr>
              <a:t>iq</a:t>
            </a:r>
            <a:endParaRPr lang="fr-FR" dirty="0">
              <a:solidFill>
                <a:srgbClr val="92D050"/>
              </a:solidFill>
            </a:endParaRP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105CE31-B4E0-30F4-DDE8-3E22910A6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066" y="1280718"/>
            <a:ext cx="2513611" cy="27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64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FD19D99-0F5E-31F1-1BE4-209BEC295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324" y="-13401"/>
            <a:ext cx="3999188" cy="325239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92585F-AA5B-F9AD-76CC-483F5C92D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876" y="276140"/>
            <a:ext cx="4048713" cy="313761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D178A1-068F-5EF6-5B96-8B33D7673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19" y="3429000"/>
            <a:ext cx="4122499" cy="325239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8871F0-7CA8-3B20-3F1B-CD9952A1F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425" y="3238993"/>
            <a:ext cx="4461164" cy="334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92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F48C636-4948-B083-BAED-73A0DDE4E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75" y="1105413"/>
            <a:ext cx="5425910" cy="41151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009621D-3543-F632-6D31-53A58ED5B3EE}"/>
              </a:ext>
            </a:extLst>
          </p:cNvPr>
          <p:cNvSpPr txBox="1"/>
          <p:nvPr/>
        </p:nvSpPr>
        <p:spPr>
          <a:xfrm>
            <a:off x="8204662" y="1953491"/>
            <a:ext cx="2768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Bleue avec correction</a:t>
            </a:r>
          </a:p>
          <a:p>
            <a:r>
              <a:rPr lang="fr-FR" dirty="0"/>
              <a:t>Orange sans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6986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64FFDB-971A-E8FF-2B96-A063072BB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risques de filtrer autour d’un </a:t>
            </a:r>
            <a:r>
              <a:rPr lang="fr-FR" dirty="0" err="1"/>
              <a:t>chirp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2183294-07B7-7EDB-85C2-003AE7F0F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200" y="2141537"/>
            <a:ext cx="3599111" cy="4351338"/>
          </a:xfr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F8DD233-7B46-E1DF-B0BF-DFCEC9EDCC81}"/>
              </a:ext>
            </a:extLst>
          </p:cNvPr>
          <p:cNvSpPr txBox="1"/>
          <p:nvPr/>
        </p:nvSpPr>
        <p:spPr>
          <a:xfrm>
            <a:off x="8587047" y="2014884"/>
            <a:ext cx="344978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Deux signaux: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Un </a:t>
            </a:r>
            <a:r>
              <a:rPr lang="fr-FR" dirty="0" err="1"/>
              <a:t>chirp</a:t>
            </a:r>
            <a:r>
              <a:rPr lang="fr-FR" dirty="0"/>
              <a:t> s-</a:t>
            </a:r>
            <a:r>
              <a:rPr lang="fr-FR" dirty="0" err="1"/>
              <a:t>law</a:t>
            </a:r>
            <a:r>
              <a:rPr lang="fr-FR" dirty="0"/>
              <a:t> (bleu ou spectrogramme du haut)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La </a:t>
            </a:r>
            <a:r>
              <a:rPr lang="fr-FR" dirty="0" err="1"/>
              <a:t>fft</a:t>
            </a:r>
            <a:r>
              <a:rPr lang="fr-FR" dirty="0"/>
              <a:t> inverse de son spectrogramme avec une phase aléatoire (rouge ou spectrogramme du bas)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deuxième signal représente un bruit blanc filtré très fort autour d’un </a:t>
            </a:r>
            <a:r>
              <a:rPr lang="fr-FR" dirty="0" err="1"/>
              <a:t>chirp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Spectrogrammes identiques (pas de phase)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suivi de la phase </a:t>
            </a:r>
            <a:r>
              <a:rPr lang="fr-FR" dirty="0" err="1"/>
              <a:t>unwrapée</a:t>
            </a:r>
            <a:r>
              <a:rPr lang="fr-FR" dirty="0"/>
              <a:t> donne les mêmes tendances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E7E2C84-0E42-F07A-48A1-EA8436D89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736" y="4410571"/>
            <a:ext cx="3002041" cy="244742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13C0090-B64E-8C32-BEFE-85905A64B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947" y="1370033"/>
            <a:ext cx="3526086" cy="288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44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ADA6D43-6923-5F5F-78FA-D38EE2F60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358"/>
            <a:ext cx="5585944" cy="45190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4D2AAB4-C30D-DA0E-872A-B1CED5009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648" y="1969238"/>
            <a:ext cx="5624047" cy="4282811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6BDBBF4F-AE25-7535-FBAB-0A5601D90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/>
              <a:t>Avec un bon SNR on y arrive quand même</a:t>
            </a:r>
          </a:p>
        </p:txBody>
      </p:sp>
    </p:spTree>
    <p:extLst>
      <p:ext uri="{BB962C8B-B14F-4D97-AF65-F5344CB8AC3E}">
        <p14:creationId xmlns:p14="http://schemas.microsoft.com/office/powerpoint/2010/main" val="1604957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00C142D-DB47-E522-CE67-833D9B2C5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55"/>
          <a:stretch/>
        </p:blipFill>
        <p:spPr>
          <a:xfrm>
            <a:off x="66502" y="1919264"/>
            <a:ext cx="10025149" cy="5213054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4B66157-DFDE-9F26-1BC0-C59578212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/>
              <a:t>Algo </a:t>
            </a:r>
            <a:r>
              <a:rPr lang="fr-FR" dirty="0" err="1"/>
              <a:t>matlab</a:t>
            </a:r>
            <a:r>
              <a:rPr lang="fr-FR" dirty="0"/>
              <a:t> </a:t>
            </a:r>
            <a:r>
              <a:rPr lang="fr-FR" dirty="0" err="1"/>
              <a:t>tridge</a:t>
            </a:r>
            <a:r>
              <a:rPr lang="fr-FR" dirty="0"/>
              <a:t> implémenté en python pour savoir où filtrer</a:t>
            </a:r>
          </a:p>
        </p:txBody>
      </p:sp>
    </p:spTree>
    <p:extLst>
      <p:ext uri="{BB962C8B-B14F-4D97-AF65-F5344CB8AC3E}">
        <p14:creationId xmlns:p14="http://schemas.microsoft.com/office/powerpoint/2010/main" val="2870737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6DEFF43-1C59-A28D-A973-2F2D86682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30" y="1165412"/>
            <a:ext cx="9141259" cy="537353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A0B38C5-F23B-7DA0-3B05-F5C7C00B97BC}"/>
              </a:ext>
            </a:extLst>
          </p:cNvPr>
          <p:cNvSpPr txBox="1"/>
          <p:nvPr/>
        </p:nvSpPr>
        <p:spPr>
          <a:xfrm>
            <a:off x="600635" y="349624"/>
            <a:ext cx="11456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/>
              <a:t>Algo de fusion fini</a:t>
            </a:r>
          </a:p>
        </p:txBody>
      </p:sp>
    </p:spTree>
    <p:extLst>
      <p:ext uri="{BB962C8B-B14F-4D97-AF65-F5344CB8AC3E}">
        <p14:creationId xmlns:p14="http://schemas.microsoft.com/office/powerpoint/2010/main" val="2996677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04DFF1-037A-77AC-E505-BEDECC3D4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Algo de t-</a:t>
            </a:r>
            <a:r>
              <a:rPr lang="fr-FR" dirty="0" err="1"/>
              <a:t>ridge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2A572B52-4B10-BEE7-9873-5039668C0ABF}"/>
                  </a:ext>
                </a:extLst>
              </p:cNvPr>
              <p:cNvSpPr txBox="1"/>
              <p:nvPr/>
            </p:nvSpPr>
            <p:spPr>
              <a:xfrm>
                <a:off x="290945" y="1537855"/>
                <a:ext cx="11062855" cy="697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On prend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𝑆𝑥𝑥</m:t>
                            </m:r>
                          </m:e>
                        </m:d>
                      </m:e>
                    </m:func>
                  </m:oMath>
                </a14:m>
                <a:r>
                  <a:rPr lang="fr-FR" dirty="0"/>
                  <a:t> (élément par élément) et on trouve le chemin de droite à gauche qui minimise la somme des éléments de A +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𝑗𝑢𝑚</m:t>
                            </m:r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fr-FR" dirty="0"/>
              </a:p>
            </p:txBody>
          </p:sp>
        </mc:Choice>
        <mc:Fallback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2A572B52-4B10-BEE7-9873-5039668C0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45" y="1537855"/>
                <a:ext cx="11062855" cy="697499"/>
              </a:xfrm>
              <a:prstGeom prst="rect">
                <a:avLst/>
              </a:prstGeom>
              <a:blipFill>
                <a:blip r:embed="rId2"/>
                <a:stretch>
                  <a:fillRect l="-496" t="-21739" b="-921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27A1000-2095-75BB-13BD-535970E61E7F}"/>
                  </a:ext>
                </a:extLst>
              </p:cNvPr>
              <p:cNvSpPr txBox="1"/>
              <p:nvPr/>
            </p:nvSpPr>
            <p:spPr>
              <a:xfrm>
                <a:off x="1778924" y="2394065"/>
                <a:ext cx="2460567" cy="824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  <m:m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fr-FR" dirty="0"/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27A1000-2095-75BB-13BD-535970E61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924" y="2394065"/>
                <a:ext cx="2460567" cy="8249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CD55569-F22C-8C86-5747-2DF1CD4329C7}"/>
              </a:ext>
            </a:extLst>
          </p:cNvPr>
          <p:cNvCxnSpPr>
            <a:cxnSpLocks/>
          </p:cNvCxnSpPr>
          <p:nvPr/>
        </p:nvCxnSpPr>
        <p:spPr>
          <a:xfrm>
            <a:off x="1208116" y="4362174"/>
            <a:ext cx="65393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F0DEF1E0-E41D-8671-1819-A789D3EC2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28" y="3595016"/>
            <a:ext cx="3894157" cy="2895851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96F92E3-89FF-96D9-90E7-64EF95155300}"/>
              </a:ext>
            </a:extLst>
          </p:cNvPr>
          <p:cNvCxnSpPr>
            <a:cxnSpLocks/>
          </p:cNvCxnSpPr>
          <p:nvPr/>
        </p:nvCxnSpPr>
        <p:spPr>
          <a:xfrm flipV="1">
            <a:off x="1266305" y="4561679"/>
            <a:ext cx="595746" cy="5514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4DAEAB8-D4CA-BA8A-7A25-C7F5DFF5D74C}"/>
              </a:ext>
            </a:extLst>
          </p:cNvPr>
          <p:cNvCxnSpPr>
            <a:cxnSpLocks/>
          </p:cNvCxnSpPr>
          <p:nvPr/>
        </p:nvCxnSpPr>
        <p:spPr>
          <a:xfrm flipV="1">
            <a:off x="1335578" y="4740165"/>
            <a:ext cx="526473" cy="1026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D15102D6-D2BD-58DD-4BB6-0D31CA26047B}"/>
                  </a:ext>
                </a:extLst>
              </p:cNvPr>
              <p:cNvSpPr txBox="1"/>
              <p:nvPr/>
            </p:nvSpPr>
            <p:spPr>
              <a:xfrm>
                <a:off x="4181302" y="4172989"/>
                <a:ext cx="428936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Flèche du haut-&gt;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1+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+4=</m:t>
                    </m:r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fr-FR" b="0" dirty="0">
                  <a:solidFill>
                    <a:srgbClr val="FF0000"/>
                  </a:solidFill>
                </a:endParaRPr>
              </a:p>
              <a:p>
                <a:r>
                  <a:rPr lang="fr-FR" dirty="0"/>
                  <a:t>Flèche du milieu-&gt;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2+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+4=8</m:t>
                    </m:r>
                  </m:oMath>
                </a14:m>
                <a:endParaRPr lang="fr-FR" b="0" dirty="0"/>
              </a:p>
              <a:p>
                <a:r>
                  <a:rPr lang="fr-FR" dirty="0"/>
                  <a:t>Flèche du bas→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5+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+4</m:t>
                    </m:r>
                  </m:oMath>
                </a14:m>
                <a:r>
                  <a:rPr lang="fr-FR" dirty="0"/>
                  <a:t>=17</a:t>
                </a:r>
              </a:p>
              <a:p>
                <a:r>
                  <a:rPr lang="fr-FR" dirty="0"/>
                  <a:t>On remplace 4 par le minimum (5)</a:t>
                </a:r>
              </a:p>
              <a:p>
                <a:r>
                  <a:rPr lang="fr-FR" dirty="0"/>
                  <a:t>On retient la flèche du haut</a:t>
                </a:r>
              </a:p>
              <a:p>
                <a:r>
                  <a:rPr lang="fr-FR" dirty="0"/>
                  <a:t>On oublie le reste</a:t>
                </a:r>
              </a:p>
            </p:txBody>
          </p:sp>
        </mc:Choice>
        <mc:Fallback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D15102D6-D2BD-58DD-4BB6-0D31CA260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302" y="4172989"/>
                <a:ext cx="4289367" cy="1754326"/>
              </a:xfrm>
              <a:prstGeom prst="rect">
                <a:avLst/>
              </a:prstGeom>
              <a:blipFill>
                <a:blip r:embed="rId5"/>
                <a:stretch>
                  <a:fillRect l="-1278" t="-2091" b="-48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95E5DE56-1B9C-37E7-1023-01CE8458B629}"/>
              </a:ext>
            </a:extLst>
          </p:cNvPr>
          <p:cNvSpPr txBox="1"/>
          <p:nvPr/>
        </p:nvSpPr>
        <p:spPr>
          <a:xfrm>
            <a:off x="8894618" y="3433022"/>
            <a:ext cx="2931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Après avoir fait tous les éléments, on a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1F995DB-51C4-8059-6616-5EA9C6289EF4}"/>
                  </a:ext>
                </a:extLst>
              </p:cNvPr>
              <p:cNvSpPr txBox="1"/>
              <p:nvPr/>
            </p:nvSpPr>
            <p:spPr>
              <a:xfrm>
                <a:off x="7944890" y="4296837"/>
                <a:ext cx="3881350" cy="17201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4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4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fr-FR" sz="40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fr-FR" sz="4000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4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fr-FR" sz="40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fr-FR" sz="4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40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fr-FR" sz="4000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fr-FR" sz="40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4000" dirty="0"/>
              </a:p>
            </p:txBody>
          </p:sp>
        </mc:Choice>
        <mc:Fallback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1F995DB-51C4-8059-6616-5EA9C6289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890" y="4296837"/>
                <a:ext cx="3881350" cy="17201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5F76372-811C-7D40-FB99-9F3B1D4B9D5D}"/>
              </a:ext>
            </a:extLst>
          </p:cNvPr>
          <p:cNvCxnSpPr>
            <a:cxnSpLocks/>
          </p:cNvCxnSpPr>
          <p:nvPr/>
        </p:nvCxnSpPr>
        <p:spPr>
          <a:xfrm>
            <a:off x="9174826" y="4616167"/>
            <a:ext cx="3931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285AE6D-5A2A-1CEA-8CDC-1BD8FACE402C}"/>
              </a:ext>
            </a:extLst>
          </p:cNvPr>
          <p:cNvCxnSpPr>
            <a:cxnSpLocks/>
          </p:cNvCxnSpPr>
          <p:nvPr/>
        </p:nvCxnSpPr>
        <p:spPr>
          <a:xfrm>
            <a:off x="9183139" y="5233911"/>
            <a:ext cx="3931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CB6F751-CCDE-8876-B08E-50239EB62016}"/>
              </a:ext>
            </a:extLst>
          </p:cNvPr>
          <p:cNvCxnSpPr>
            <a:cxnSpLocks/>
          </p:cNvCxnSpPr>
          <p:nvPr/>
        </p:nvCxnSpPr>
        <p:spPr>
          <a:xfrm>
            <a:off x="9183139" y="5435213"/>
            <a:ext cx="393123" cy="3315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BFFBEE2-0AA0-DDD8-4DD9-943AD66F0F61}"/>
              </a:ext>
            </a:extLst>
          </p:cNvPr>
          <p:cNvCxnSpPr>
            <a:cxnSpLocks/>
          </p:cNvCxnSpPr>
          <p:nvPr/>
        </p:nvCxnSpPr>
        <p:spPr>
          <a:xfrm>
            <a:off x="9967306" y="4594931"/>
            <a:ext cx="3931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E71EAC96-1D01-6AAC-E64A-20388F92E618}"/>
              </a:ext>
            </a:extLst>
          </p:cNvPr>
          <p:cNvCxnSpPr>
            <a:cxnSpLocks/>
          </p:cNvCxnSpPr>
          <p:nvPr/>
        </p:nvCxnSpPr>
        <p:spPr>
          <a:xfrm>
            <a:off x="10036577" y="5204532"/>
            <a:ext cx="3931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10364A38-84FD-8420-D36E-14C2E9FDB509}"/>
              </a:ext>
            </a:extLst>
          </p:cNvPr>
          <p:cNvCxnSpPr>
            <a:cxnSpLocks/>
          </p:cNvCxnSpPr>
          <p:nvPr/>
        </p:nvCxnSpPr>
        <p:spPr>
          <a:xfrm>
            <a:off x="10036577" y="5356933"/>
            <a:ext cx="393123" cy="4098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19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74E55A-5DAE-4E0D-0DEA-16E37068C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Nouvelle stratégie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BC5CF0A-47DB-4FC2-F479-D195AE236EF1}"/>
                  </a:ext>
                </a:extLst>
              </p:cNvPr>
              <p:cNvSpPr txBox="1"/>
              <p:nvPr/>
            </p:nvSpPr>
            <p:spPr>
              <a:xfrm>
                <a:off x="838200" y="1820487"/>
                <a:ext cx="8380615" cy="1776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Si le SNR n’est pas suffisant après filtrage sur la </a:t>
                </a:r>
                <a:r>
                  <a:rPr lang="fr-FR" dirty="0" err="1"/>
                  <a:t>bbox</a:t>
                </a:r>
                <a:r>
                  <a:rPr lang="fr-FR" dirty="0"/>
                  <a:t> de YOLO: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FR" dirty="0"/>
                  <a:t>On regarde le spectrogramme dans la </a:t>
                </a:r>
                <a:r>
                  <a:rPr lang="fr-FR" dirty="0" err="1"/>
                  <a:t>bbox</a:t>
                </a:r>
                <a:r>
                  <a:rPr lang="fr-FR" dirty="0"/>
                  <a:t> (pas de calcul)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FR" dirty="0"/>
                  <a:t>On calcule le t-</a:t>
                </a:r>
                <a:r>
                  <a:rPr lang="fr-FR" dirty="0" err="1"/>
                  <a:t>ridge</a:t>
                </a:r>
                <a:r>
                  <a:rPr lang="fr-FR" dirty="0"/>
                  <a:t> (recodé à la main en python, assez rapide)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FR" dirty="0"/>
                  <a:t>On génère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i="1" dirty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⁡(2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fr-FR" i="1" dirty="0" err="1" smtClean="0">
                        <a:latin typeface="Cambria Math" panose="02040503050406030204" pitchFamily="18" charset="0"/>
                      </a:rPr>
                      <m:t>𝑐𝑢𝑚𝑠𝑢𝑚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𝑡𝑟𝑖𝑑𝑔𝑒</m:t>
                        </m:r>
                      </m:sub>
                    </m:sSub>
                    <m:r>
                      <a:rPr lang="fr-FR" i="1" dirty="0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fr-FR" dirty="0"/>
                  <a:t> (interpolation de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fr-FR" dirty="0"/>
                  <a:t> avec des </a:t>
                </a:r>
                <a:r>
                  <a:rPr lang="fr-FR" dirty="0" err="1"/>
                  <a:t>splines</a:t>
                </a:r>
                <a:r>
                  <a:rPr lang="fr-FR" dirty="0"/>
                  <a:t>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FR" dirty="0"/>
                  <a:t>On filtre autour de ce signal de plus en plus fort jusqu’à avoir un bon SNR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FR" dirty="0"/>
                  <a:t>FE -&gt; si </a:t>
                </a:r>
                <a:r>
                  <a:rPr lang="fr-FR" dirty="0" err="1"/>
                  <a:t>chirp</a:t>
                </a:r>
                <a:r>
                  <a:rPr lang="fr-FR" dirty="0"/>
                  <a:t>, on recommence sans le </a:t>
                </a:r>
                <a:r>
                  <a:rPr lang="fr-FR" dirty="0" err="1"/>
                  <a:t>ridge</a:t>
                </a:r>
                <a:r>
                  <a:rPr lang="fr-FR" dirty="0"/>
                  <a:t> mais avec le modèle du </a:t>
                </a:r>
                <a:r>
                  <a:rPr lang="fr-FR" dirty="0" err="1"/>
                  <a:t>chirp</a:t>
                </a:r>
                <a:r>
                  <a:rPr lang="fr-FR" dirty="0"/>
                  <a:t> estimé</a:t>
                </a:r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BC5CF0A-47DB-4FC2-F479-D195AE236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0487"/>
                <a:ext cx="8380615" cy="1776897"/>
              </a:xfrm>
              <a:prstGeom prst="rect">
                <a:avLst/>
              </a:prstGeom>
              <a:blipFill>
                <a:blip r:embed="rId2"/>
                <a:stretch>
                  <a:fillRect l="-655" t="-2062" b="-48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0873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79D459E-E822-02E6-58EF-DA101A7C9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3" y="0"/>
            <a:ext cx="12074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22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2C20DFB-979C-4497-AE94-C7AA68C25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3" y="0"/>
            <a:ext cx="11301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92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FA86EA03-8AA5-DD53-5915-C7DCEA1D8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92" y="0"/>
            <a:ext cx="11641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05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3A19F59-C7E1-7116-D565-E5335F50C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2" y="0"/>
            <a:ext cx="12037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24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A3CEEC9-6AB8-E2EA-812D-3C6FAF4DE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21" y="0"/>
            <a:ext cx="11860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09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F4DE357-5B88-B799-D5F0-D6A8A6830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80" y="1072149"/>
            <a:ext cx="5540220" cy="448094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F60BD69-22CC-41EB-64BB-AD98A45AB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05510"/>
            <a:ext cx="5654530" cy="421422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4BB1F9C-A1B8-E89C-369C-B4FF547E231B}"/>
              </a:ext>
            </a:extLst>
          </p:cNvPr>
          <p:cNvSpPr txBox="1"/>
          <p:nvPr/>
        </p:nvSpPr>
        <p:spPr>
          <a:xfrm>
            <a:off x="2718263" y="935571"/>
            <a:ext cx="134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Avec </a:t>
            </a:r>
            <a:r>
              <a:rPr lang="fr-FR" dirty="0" err="1"/>
              <a:t>tridge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C5AB293-A36F-121C-F36F-7D2752FCD0F0}"/>
              </a:ext>
            </a:extLst>
          </p:cNvPr>
          <p:cNvSpPr txBox="1"/>
          <p:nvPr/>
        </p:nvSpPr>
        <p:spPr>
          <a:xfrm>
            <a:off x="7522100" y="1009124"/>
            <a:ext cx="32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Avec le modèle du s-</a:t>
            </a:r>
            <a:r>
              <a:rPr lang="fr-FR" dirty="0" err="1"/>
              <a:t>law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09C66F8-6BCB-AB64-29F1-8EFEC5067C8D}"/>
              </a:ext>
            </a:extLst>
          </p:cNvPr>
          <p:cNvSpPr txBox="1"/>
          <p:nvPr/>
        </p:nvSpPr>
        <p:spPr>
          <a:xfrm>
            <a:off x="441470" y="5652655"/>
            <a:ext cx="11038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Même temps de montée de filtre dans les deux cas, mais avec le modèle, on peut extrapoler la phase au-delà du spectrogramme donc on a plus de points pour le signal de réf à droite et à gauche</a:t>
            </a:r>
          </a:p>
          <a:p>
            <a:r>
              <a:rPr lang="fr-FR" dirty="0"/>
              <a:t>La question du choix du filtre se pose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5917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B5F673F-4AA5-836A-DE26-CA812B905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57" y="0"/>
            <a:ext cx="11591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1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5D26441-1ECD-A246-AED6-738ECE9BC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551" y="-640080"/>
            <a:ext cx="12017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34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BD63A5-8D3C-A6FC-9311-971D8EAFE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9368BC-F68A-EAE5-F366-70E374719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4" y="820078"/>
            <a:ext cx="10435914" cy="603792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48679AF-2C12-362D-13A8-D540402FD3B3}"/>
              </a:ext>
            </a:extLst>
          </p:cNvPr>
          <p:cNvSpPr txBox="1"/>
          <p:nvPr/>
        </p:nvSpPr>
        <p:spPr>
          <a:xfrm>
            <a:off x="600635" y="349624"/>
            <a:ext cx="11456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err="1"/>
              <a:t>nperseg</a:t>
            </a:r>
            <a:r>
              <a:rPr lang="fr-FR" sz="3000" dirty="0"/>
              <a:t> = 128</a:t>
            </a:r>
          </a:p>
        </p:txBody>
      </p:sp>
    </p:spTree>
    <p:extLst>
      <p:ext uri="{BB962C8B-B14F-4D97-AF65-F5344CB8AC3E}">
        <p14:creationId xmlns:p14="http://schemas.microsoft.com/office/powerpoint/2010/main" val="3693064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0E03976C-9B28-84CB-14A4-4593B9CD0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11" y="0"/>
            <a:ext cx="11954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63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43B08A-CA00-2DD6-F40C-807073115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TODO </a:t>
            </a:r>
            <a:r>
              <a:rPr lang="fr-FR" dirty="0" err="1"/>
              <a:t>list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6222C8D5-2BA8-DCD4-0CC3-5D1DEFA090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0011" y="1900440"/>
                <a:ext cx="10515600" cy="1790411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fr-FR" dirty="0"/>
                  <a:t>Clean du code</a:t>
                </a:r>
              </a:p>
              <a:p>
                <a:r>
                  <a:rPr lang="fr-FR" dirty="0"/>
                  <a:t>Fine tuning du </a:t>
                </a:r>
                <a:r>
                  <a:rPr lang="fr-FR" dirty="0" err="1"/>
                  <a:t>merging</a:t>
                </a:r>
                <a:r>
                  <a:rPr lang="fr-FR" dirty="0"/>
                  <a:t> des </a:t>
                </a:r>
                <a:r>
                  <a:rPr lang="fr-FR" dirty="0" err="1"/>
                  <a:t>bbox</a:t>
                </a:r>
                <a:r>
                  <a:rPr lang="fr-FR" dirty="0"/>
                  <a:t> (attente meilleur YOLO)</a:t>
                </a:r>
              </a:p>
              <a:p>
                <a:r>
                  <a:rPr lang="fr-FR" dirty="0"/>
                  <a:t>Génération de plus de donnée et comparaison avec les vraies </a:t>
                </a:r>
                <a:r>
                  <a:rPr lang="fr-FR" dirty="0" err="1"/>
                  <a:t>pdw</a:t>
                </a:r>
                <a:endParaRPr lang="fr-FR" dirty="0"/>
              </a:p>
              <a:p>
                <a:r>
                  <a:rPr lang="fr-FR" dirty="0"/>
                  <a:t>Fine tuning des paramètres (filtre,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fr-FR" dirty="0"/>
                  <a:t> du </a:t>
                </a:r>
                <a:r>
                  <a:rPr lang="fr-FR" dirty="0" err="1"/>
                  <a:t>tridge</a:t>
                </a:r>
                <a:r>
                  <a:rPr lang="fr-FR" dirty="0"/>
                  <a:t> (en fonction de </a:t>
                </a:r>
                <a:r>
                  <a:rPr lang="fr-FR" dirty="0" err="1"/>
                  <a:t>fs</a:t>
                </a:r>
                <a:r>
                  <a:rPr lang="fr-FR" dirty="0"/>
                  <a:t> et de </a:t>
                </a:r>
                <a:r>
                  <a:rPr lang="fr-FR" dirty="0" err="1"/>
                  <a:t>nfft</a:t>
                </a:r>
                <a:r>
                  <a:rPr lang="fr-FR" dirty="0"/>
                  <a:t> et </a:t>
                </a:r>
                <a:r>
                  <a:rPr lang="fr-FR"/>
                  <a:t>nperseg), </a:t>
                </a:r>
                <a:r>
                  <a:rPr lang="fr-FR" dirty="0"/>
                  <a:t>IOU, angle des </a:t>
                </a:r>
                <a:r>
                  <a:rPr lang="fr-FR" dirty="0" err="1"/>
                  <a:t>bbox</a:t>
                </a:r>
                <a:r>
                  <a:rPr lang="fr-FR" dirty="0"/>
                  <a:t>)</a:t>
                </a:r>
              </a:p>
              <a:p>
                <a:r>
                  <a:rPr lang="fr-FR" dirty="0"/>
                  <a:t>Nouvelle passe sur HE360</a:t>
                </a:r>
              </a:p>
              <a:p>
                <a:endParaRPr lang="fr-FR" dirty="0"/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6222C8D5-2BA8-DCD4-0CC3-5D1DEFA090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0011" y="1900440"/>
                <a:ext cx="10515600" cy="1790411"/>
              </a:xfrm>
              <a:blipFill>
                <a:blip r:embed="rId2"/>
                <a:stretch>
                  <a:fillRect l="-406" t="-580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3777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FB6410A-F2A1-EE8E-9344-042912FC4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747" y="105879"/>
            <a:ext cx="7606506" cy="465529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6740821-B811-A12E-C016-83E7994E2500}"/>
              </a:ext>
            </a:extLst>
          </p:cNvPr>
          <p:cNvSpPr txBox="1"/>
          <p:nvPr/>
        </p:nvSpPr>
        <p:spPr>
          <a:xfrm>
            <a:off x="600635" y="349624"/>
            <a:ext cx="11456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/>
              <a:t>zoom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BCB2591-DA50-A31E-B248-CC602B3D64A2}"/>
              </a:ext>
            </a:extLst>
          </p:cNvPr>
          <p:cNvSpPr txBox="1"/>
          <p:nvPr/>
        </p:nvSpPr>
        <p:spPr>
          <a:xfrm>
            <a:off x="433137" y="4957011"/>
            <a:ext cx="10934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le rectangle du bas, le résultat de </a:t>
            </a:r>
            <a:r>
              <a:rPr lang="fr-FR" dirty="0" err="1"/>
              <a:t>yolo</a:t>
            </a:r>
            <a:r>
              <a:rPr lang="fr-FR" dirty="0"/>
              <a:t> est visuellement bon mais il n’est pas </a:t>
            </a:r>
            <a:r>
              <a:rPr lang="fr-FR" dirty="0" err="1"/>
              <a:t>consitent</a:t>
            </a:r>
            <a:r>
              <a:rPr lang="fr-FR" dirty="0"/>
              <a:t> avec les données d’entrainement</a:t>
            </a:r>
          </a:p>
          <a:p>
            <a:r>
              <a:rPr lang="fr-FR" dirty="0"/>
              <a:t>Quand on passe du rectangle au </a:t>
            </a:r>
            <a:r>
              <a:rPr lang="fr-FR" dirty="0" err="1"/>
              <a:t>parallélograme</a:t>
            </a:r>
            <a:r>
              <a:rPr lang="fr-FR" dirty="0"/>
              <a:t>, on a </a:t>
            </a:r>
            <a:r>
              <a:rPr lang="fr-FR" dirty="0" err="1"/>
              <a:t>parallélograme</a:t>
            </a:r>
            <a:r>
              <a:rPr lang="fr-FR" dirty="0"/>
              <a:t> trop petit</a:t>
            </a:r>
          </a:p>
        </p:txBody>
      </p:sp>
    </p:spTree>
    <p:extLst>
      <p:ext uri="{BB962C8B-B14F-4D97-AF65-F5344CB8AC3E}">
        <p14:creationId xmlns:p14="http://schemas.microsoft.com/office/powerpoint/2010/main" val="3707537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ACF9D2-1E3B-B27D-AE98-8384D32BC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CF0FBD-3C8D-BD34-7640-0B58E9C44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324758B-7BE0-9BFF-C09E-1B7CDAE20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1037"/>
            <a:ext cx="12192000" cy="589586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4EBA30F-2CCC-0120-9C36-F8B89CA8BF01}"/>
              </a:ext>
            </a:extLst>
          </p:cNvPr>
          <p:cNvSpPr txBox="1"/>
          <p:nvPr/>
        </p:nvSpPr>
        <p:spPr>
          <a:xfrm>
            <a:off x="600635" y="349624"/>
            <a:ext cx="11456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err="1"/>
              <a:t>nperseg</a:t>
            </a:r>
            <a:r>
              <a:rPr lang="fr-FR" sz="3000" dirty="0"/>
              <a:t> = 256</a:t>
            </a:r>
          </a:p>
        </p:txBody>
      </p:sp>
    </p:spTree>
    <p:extLst>
      <p:ext uri="{BB962C8B-B14F-4D97-AF65-F5344CB8AC3E}">
        <p14:creationId xmlns:p14="http://schemas.microsoft.com/office/powerpoint/2010/main" val="3829143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4555E86-7098-B9B0-6EA3-6F95B0352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363"/>
            <a:ext cx="10748682" cy="564531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9144430-6E2F-2136-1E6D-0B2C007A4F95}"/>
              </a:ext>
            </a:extLst>
          </p:cNvPr>
          <p:cNvSpPr txBox="1"/>
          <p:nvPr/>
        </p:nvSpPr>
        <p:spPr>
          <a:xfrm>
            <a:off x="600635" y="349624"/>
            <a:ext cx="11456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err="1"/>
              <a:t>nperseg</a:t>
            </a:r>
            <a:r>
              <a:rPr lang="fr-FR" sz="3000" dirty="0"/>
              <a:t> = 512</a:t>
            </a:r>
          </a:p>
        </p:txBody>
      </p:sp>
    </p:spTree>
    <p:extLst>
      <p:ext uri="{BB962C8B-B14F-4D97-AF65-F5344CB8AC3E}">
        <p14:creationId xmlns:p14="http://schemas.microsoft.com/office/powerpoint/2010/main" val="2985155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7138752-082D-65D2-8666-1259DEB31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34" y="854552"/>
            <a:ext cx="10222608" cy="600344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17EB05D-D2BE-E1F9-0B14-C606F581093C}"/>
              </a:ext>
            </a:extLst>
          </p:cNvPr>
          <p:cNvSpPr txBox="1"/>
          <p:nvPr/>
        </p:nvSpPr>
        <p:spPr>
          <a:xfrm>
            <a:off x="950259" y="485220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 err="1"/>
              <a:t>Feature</a:t>
            </a:r>
            <a:r>
              <a:rPr lang="fr-FR" sz="3000" dirty="0"/>
              <a:t> extraction, </a:t>
            </a:r>
            <a:r>
              <a:rPr lang="fr-FR" sz="3000" dirty="0" err="1"/>
              <a:t>nperseg</a:t>
            </a:r>
            <a:r>
              <a:rPr lang="fr-FR" sz="3000" dirty="0"/>
              <a:t> = 128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4BA5D68-AA51-14B4-F5E7-15608476BFCD}"/>
              </a:ext>
            </a:extLst>
          </p:cNvPr>
          <p:cNvSpPr txBox="1"/>
          <p:nvPr/>
        </p:nvSpPr>
        <p:spPr>
          <a:xfrm>
            <a:off x="10094259" y="1344706"/>
            <a:ext cx="1308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2"/>
                </a:solidFill>
              </a:rPr>
              <a:t>Chirp</a:t>
            </a:r>
            <a:r>
              <a:rPr lang="fr-FR" dirty="0">
                <a:solidFill>
                  <a:schemeClr val="accent2"/>
                </a:solidFill>
              </a:rPr>
              <a:t> lin</a:t>
            </a:r>
          </a:p>
          <a:p>
            <a:r>
              <a:rPr lang="fr-FR" dirty="0" err="1">
                <a:solidFill>
                  <a:srgbClr val="FF0000"/>
                </a:solidFill>
              </a:rPr>
              <a:t>Chirp</a:t>
            </a:r>
            <a:r>
              <a:rPr lang="fr-FR" dirty="0">
                <a:solidFill>
                  <a:srgbClr val="FF0000"/>
                </a:solidFill>
              </a:rPr>
              <a:t> S</a:t>
            </a:r>
          </a:p>
          <a:p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Pmod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fr-FR" dirty="0"/>
              <a:t>no mod</a:t>
            </a:r>
          </a:p>
        </p:txBody>
      </p:sp>
    </p:spTree>
    <p:extLst>
      <p:ext uri="{BB962C8B-B14F-4D97-AF65-F5344CB8AC3E}">
        <p14:creationId xmlns:p14="http://schemas.microsoft.com/office/powerpoint/2010/main" val="2112491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C8E38A0-745D-E4EE-7C0D-FB0698BFF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20" y="0"/>
            <a:ext cx="11174960" cy="685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FB010D4-BE81-EA2E-335D-990DB44498C0}"/>
              </a:ext>
            </a:extLst>
          </p:cNvPr>
          <p:cNvSpPr txBox="1"/>
          <p:nvPr/>
        </p:nvSpPr>
        <p:spPr>
          <a:xfrm>
            <a:off x="403411" y="0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</a:t>
            </a: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extraction, </a:t>
            </a:r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nperseg</a:t>
            </a: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256</a:t>
            </a:r>
          </a:p>
        </p:txBody>
      </p:sp>
    </p:spTree>
    <p:extLst>
      <p:ext uri="{BB962C8B-B14F-4D97-AF65-F5344CB8AC3E}">
        <p14:creationId xmlns:p14="http://schemas.microsoft.com/office/powerpoint/2010/main" val="2827573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BC9FEBF-28A2-2686-F3F5-AA2EBE9F0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20" y="0"/>
            <a:ext cx="11615159" cy="6858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690705B-BAB6-5D46-96E0-B82555720262}"/>
              </a:ext>
            </a:extLst>
          </p:cNvPr>
          <p:cNvSpPr txBox="1"/>
          <p:nvPr/>
        </p:nvSpPr>
        <p:spPr>
          <a:xfrm>
            <a:off x="367553" y="0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</a:t>
            </a: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extraction, </a:t>
            </a:r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nperseg</a:t>
            </a: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512</a:t>
            </a:r>
          </a:p>
        </p:txBody>
      </p:sp>
    </p:spTree>
    <p:extLst>
      <p:ext uri="{BB962C8B-B14F-4D97-AF65-F5344CB8AC3E}">
        <p14:creationId xmlns:p14="http://schemas.microsoft.com/office/powerpoint/2010/main" val="9038786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11354</TotalTime>
  <Words>637</Words>
  <Application>Microsoft Office PowerPoint</Application>
  <PresentationFormat>Grand écran</PresentationFormat>
  <Paragraphs>72</Paragraphs>
  <Slides>31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Montserrat</vt:lpstr>
      <vt:lpstr>Montserrat Light</vt:lpstr>
      <vt:lpstr>Thème Office</vt:lpstr>
      <vt:lpstr>Avancement Simulateur IQ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Défaut de YOLO </vt:lpstr>
      <vt:lpstr>TODO list</vt:lpstr>
      <vt:lpstr>Présentation PowerPoint</vt:lpstr>
      <vt:lpstr>Présentation PowerPoint</vt:lpstr>
      <vt:lpstr>Les risques de filtrer autour d’un chirp</vt:lpstr>
      <vt:lpstr>Avec un bon SNR on y arrive quand même</vt:lpstr>
      <vt:lpstr>Algo matlab tridge implémenté en python pour savoir où filtrer</vt:lpstr>
      <vt:lpstr>Algo de t-ridge</vt:lpstr>
      <vt:lpstr>Nouvelle stratégie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TODO 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FRANCOIS VERDEIL</dc:creator>
  <cp:lastModifiedBy>FRANCOIS VERDEIL</cp:lastModifiedBy>
  <cp:revision>9</cp:revision>
  <dcterms:created xsi:type="dcterms:W3CDTF">2024-05-28T14:37:11Z</dcterms:created>
  <dcterms:modified xsi:type="dcterms:W3CDTF">2024-06-05T13:59:35Z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cb69475-382c-4c7a-b21d-8ca64eeef1bd_Enabled">
    <vt:lpwstr>true</vt:lpwstr>
  </property>
  <property fmtid="{D5CDD505-2E9C-101B-9397-08002B2CF9AE}" pid="3" name="MSIP_Label_ecb69475-382c-4c7a-b21d-8ca64eeef1bd_SetDate">
    <vt:lpwstr>2024-05-28T16:44:56Z</vt:lpwstr>
  </property>
  <property fmtid="{D5CDD505-2E9C-101B-9397-08002B2CF9AE}" pid="4" name="MSIP_Label_ecb69475-382c-4c7a-b21d-8ca64eeef1bd_Method">
    <vt:lpwstr>Standard</vt:lpwstr>
  </property>
  <property fmtid="{D5CDD505-2E9C-101B-9397-08002B2CF9AE}" pid="5" name="MSIP_Label_ecb69475-382c-4c7a-b21d-8ca64eeef1bd_Name">
    <vt:lpwstr>Eviden For Internal Use - All Employees</vt:lpwstr>
  </property>
  <property fmtid="{D5CDD505-2E9C-101B-9397-08002B2CF9AE}" pid="6" name="MSIP_Label_ecb69475-382c-4c7a-b21d-8ca64eeef1bd_SiteId">
    <vt:lpwstr>7d1c7785-2d8a-437d-b842-1ed5d8fbe00a</vt:lpwstr>
  </property>
  <property fmtid="{D5CDD505-2E9C-101B-9397-08002B2CF9AE}" pid="7" name="MSIP_Label_ecb69475-382c-4c7a-b21d-8ca64eeef1bd_ActionId">
    <vt:lpwstr>330e40bc-19e7-4d7c-8382-21c9fad09b16</vt:lpwstr>
  </property>
  <property fmtid="{D5CDD505-2E9C-101B-9397-08002B2CF9AE}" pid="8" name="MSIP_Label_ecb69475-382c-4c7a-b21d-8ca64eeef1bd_ContentBits">
    <vt:lpwstr>0</vt:lpwstr>
  </property>
</Properties>
</file>