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  <p:sldMasterId id="2147483666" r:id="rId6"/>
  </p:sldMasterIdLst>
  <p:notesMasterIdLst>
    <p:notesMasterId r:id="rId25"/>
  </p:notesMasterIdLst>
  <p:handoutMasterIdLst>
    <p:handoutMasterId r:id="rId26"/>
  </p:handoutMasterIdLst>
  <p:sldIdLst>
    <p:sldId id="257" r:id="rId7"/>
    <p:sldId id="531" r:id="rId8"/>
    <p:sldId id="533" r:id="rId9"/>
    <p:sldId id="534" r:id="rId10"/>
    <p:sldId id="535" r:id="rId11"/>
    <p:sldId id="536" r:id="rId12"/>
    <p:sldId id="537" r:id="rId13"/>
    <p:sldId id="538" r:id="rId14"/>
    <p:sldId id="539" r:id="rId15"/>
    <p:sldId id="540" r:id="rId16"/>
    <p:sldId id="542" r:id="rId17"/>
    <p:sldId id="543" r:id="rId18"/>
    <p:sldId id="544" r:id="rId19"/>
    <p:sldId id="541" r:id="rId20"/>
    <p:sldId id="545" r:id="rId21"/>
    <p:sldId id="546" r:id="rId22"/>
    <p:sldId id="532" r:id="rId23"/>
    <p:sldId id="262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Franklin Gothic Medium Cond" panose="020B0606030402020204" pitchFamily="34" charset="0"/>
      <p:regular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Light" panose="00000400000000000000" pitchFamily="2" charset="0"/>
      <p:regular r:id="rId37"/>
      <p:italic r:id="rId3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 FAZIO, PATRICK" initials="DFP" lastIdx="2" clrIdx="0">
    <p:extLst>
      <p:ext uri="{19B8F6BF-5375-455C-9EA6-DF929625EA0E}">
        <p15:presenceInfo xmlns:p15="http://schemas.microsoft.com/office/powerpoint/2012/main" userId="S::patrick.difazio@atos.net::4a2410e2-15a2-4c38-a58c-4bd1f80e3c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8D8"/>
    <a:srgbClr val="DDD6E5"/>
    <a:srgbClr val="D7E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6" autoAdjust="0"/>
    <p:restoredTop sz="90347" autoAdjust="0"/>
  </p:normalViewPr>
  <p:slideViewPr>
    <p:cSldViewPr>
      <p:cViewPr varScale="1">
        <p:scale>
          <a:sx n="117" d="100"/>
          <a:sy n="117" d="100"/>
        </p:scale>
        <p:origin x="835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9" Type="http://schemas.openxmlformats.org/officeDocument/2006/relationships/commentAuthors" Target="commentAuthors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01021B-D701-14B1-AFF2-A535D91E12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64833F0-74D6-3B1F-319E-B89BB9CABB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2CEA7-5B55-497C-BF7F-3F5E204CF0B7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D7A59A-F2A0-3BF0-D4CB-24C0AE5698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73EF0F-1F91-6CB1-AD4B-4BE7C22FF7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2AA97-5D3E-4799-B5FE-A0976003A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075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D54F9-5B8D-4D26-8AF8-49516CFDE796}" type="datetimeFigureOut">
              <a:rPr lang="fr-FR" smtClean="0"/>
              <a:t>19/06/2024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03BC6-D230-48D2-A9CA-A54420F4A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231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3BC6-D230-48D2-A9CA-A54420F4ACA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29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text onl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048" y="1923678"/>
            <a:ext cx="8309346" cy="11521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400" b="0" baseline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EDIT THE TITLE </a:t>
            </a:r>
            <a:br>
              <a:rPr lang="en-US" dirty="0"/>
            </a:br>
            <a:r>
              <a:rPr lang="en-US" dirty="0"/>
              <a:t>IN MONTSERRAT LIGHT</a:t>
            </a:r>
            <a:br>
              <a:rPr lang="en-US" dirty="0"/>
            </a:br>
            <a:r>
              <a:rPr lang="en-US" dirty="0"/>
              <a:t>(ALL CAPS)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048" y="3075806"/>
            <a:ext cx="8312194" cy="1115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Montserrat" panose="00000500000000000000" pitchFamily="2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 </a:t>
            </a:r>
            <a:r>
              <a:rPr lang="nl-NL" dirty="0" err="1"/>
              <a:t>title</a:t>
            </a:r>
            <a:r>
              <a:rPr lang="nl-NL" dirty="0"/>
              <a:t> in Montserrat </a:t>
            </a:r>
          </a:p>
        </p:txBody>
      </p:sp>
      <p:sp>
        <p:nvSpPr>
          <p:cNvPr id="8" name="AddCustomDate#1"/>
          <p:cNvSpPr txBox="1"/>
          <p:nvPr userDrawn="1"/>
        </p:nvSpPr>
        <p:spPr>
          <a:xfrm>
            <a:off x="217612" y="4607267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17/01/2024</a:t>
            </a:r>
          </a:p>
        </p:txBody>
      </p:sp>
      <p:sp>
        <p:nvSpPr>
          <p:cNvPr id="10" name="AddClassification"/>
          <p:cNvSpPr txBox="1">
            <a:spLocks noChangeArrowheads="1"/>
          </p:cNvSpPr>
          <p:nvPr userDrawn="1"/>
        </p:nvSpPr>
        <p:spPr bwMode="auto">
          <a:xfrm>
            <a:off x="6936368" y="4668822"/>
            <a:ext cx="15584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en-US" sz="800" b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© </a:t>
            </a:r>
            <a:r>
              <a:rPr lang="en-US" sz="800" b="0" dirty="0" err="1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Avantix</a:t>
            </a:r>
            <a:r>
              <a:rPr lang="en-US" sz="800" b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 – for</a:t>
            </a:r>
            <a:r>
              <a:rPr lang="en-US" sz="800" b="0" baseline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 internal use </a:t>
            </a:r>
            <a:endParaRPr lang="en-US" sz="800" b="0" dirty="0">
              <a:solidFill>
                <a:schemeClr val="bg1"/>
              </a:solidFill>
              <a:latin typeface="Montserrat Light" panose="00000400000000000000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3" y="627534"/>
            <a:ext cx="3166878" cy="3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08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014488" y="2045295"/>
            <a:ext cx="4950000" cy="110251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r">
              <a:defRPr sz="2400" b="0" baseline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CLICK TO EDIT THE TITLE</a:t>
            </a:r>
          </a:p>
        </p:txBody>
      </p:sp>
      <p:sp>
        <p:nvSpPr>
          <p:cNvPr id="7" name="AddNotifier#1"/>
          <p:cNvSpPr txBox="1">
            <a:spLocks noChangeArrowheads="1"/>
          </p:cNvSpPr>
          <p:nvPr userDrawn="1"/>
        </p:nvSpPr>
        <p:spPr bwMode="auto">
          <a:xfrm>
            <a:off x="7020272" y="4384634"/>
            <a:ext cx="1944216" cy="6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>
            <a:no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r"/>
            <a:r>
              <a:rPr lang="en-US" sz="700" kern="120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AVANTIX.NET</a:t>
            </a:r>
            <a:endParaRPr lang="en-US" sz="700" dirty="0">
              <a:solidFill>
                <a:schemeClr val="bg1"/>
              </a:solidFill>
              <a:latin typeface="Montserrat Light" panose="00000400000000000000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3" y="627534"/>
            <a:ext cx="3166878" cy="3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8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2EACB-4390-4912-A586-3D58EFD9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0331F2-AC84-4507-B831-221AADCDA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A82180-4B69-4784-9A07-A14636C72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8A1830-69E3-487B-9FDA-71E49A63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17/01/2024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384AC2-E4AB-4003-A3FB-0E15C73E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5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CF0D5-39A4-426B-AF3D-1219D6BB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237C35-7CD2-4D26-9A8F-E3C6A20B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20/09/2023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9C6628-6863-4007-9598-A2E4C0FD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0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0317DE-FEAF-486F-BF4B-C9C83D2D0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17/10/2023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3BEF8F-2EAE-429C-9C2C-3757D3E0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6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93E3E-0B56-22AB-BF79-39F4CD73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56CE51-E649-6DFE-CEF6-A916A0A17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030B74-55AF-D30A-2A34-1C21E141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06/12/2023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699F4C-4D1D-3D53-C0A9-73C85FC82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1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0CF47-C323-A6F9-728A-F61AE56B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B39C1B-0D2F-6EF2-E6E2-851C36965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1857DB-230B-D3C0-5E87-F04B05C0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E444-8393-4276-A5FC-FDC1AB71B299}" type="datetimeFigureOut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ECC660-AFC6-223C-90A0-A1076934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2CE1FC-C519-C6B5-DE53-5CFC0F13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96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17/10/2023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9009C-61B6-4E4A-AF32-5EFF8E4CE3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0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221BDF-C33F-406C-A3C0-188A9E9BC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000B22-FFAB-49FF-A06D-6467000E5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06/12/2023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90C840-7B14-4770-8879-6E7430283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ogner un rectangle avec un coin diagonal 6">
            <a:extLst>
              <a:ext uri="{FF2B5EF4-FFF2-40B4-BE49-F238E27FC236}">
                <a16:creationId xmlns:a16="http://schemas.microsoft.com/office/drawing/2014/main" id="{D6371CC0-BEE3-48D7-B534-DE9D97AEB58B}"/>
              </a:ext>
            </a:extLst>
          </p:cNvPr>
          <p:cNvSpPr/>
          <p:nvPr userDrawn="1"/>
        </p:nvSpPr>
        <p:spPr>
          <a:xfrm rot="10800000">
            <a:off x="80628" y="72643"/>
            <a:ext cx="8982483" cy="821552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accent6"/>
              </a:gs>
              <a:gs pos="21000">
                <a:srgbClr val="393C3D"/>
              </a:gs>
              <a:gs pos="80000">
                <a:schemeClr val="accent6">
                  <a:lumMod val="93000"/>
                  <a:lumOff val="7000"/>
                </a:schemeClr>
              </a:gs>
              <a:gs pos="61000">
                <a:schemeClr val="accent6">
                  <a:lumMod val="75000"/>
                  <a:lumOff val="25000"/>
                </a:schemeClr>
              </a:gs>
              <a:gs pos="39000">
                <a:srgbClr val="585B5C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EF4218BF-3466-420B-B3EF-4E96B772202B}"/>
              </a:ext>
            </a:extLst>
          </p:cNvPr>
          <p:cNvSpPr/>
          <p:nvPr userDrawn="1"/>
        </p:nvSpPr>
        <p:spPr>
          <a:xfrm rot="13474234">
            <a:off x="-149118" y="679462"/>
            <a:ext cx="459491" cy="466431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924193-A6DD-4BC4-8E16-945916EE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643"/>
            <a:ext cx="7886700" cy="821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Sous-titre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A6CB93-35B6-4D36-B2A5-D320AD3B0A2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177" y="4866132"/>
            <a:ext cx="863645" cy="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1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1" r:id="rId4"/>
    <p:sldLayoutId id="2147483673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bg1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6"/>
        </a:buClr>
        <a:buSzPct val="90000"/>
        <a:buFont typeface="Franklin Gothic Medium Cond" panose="020B0606030402020204" pitchFamily="34" charset="0"/>
        <a:buChar char="►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1pPr>
      <a:lvl2pPr marL="685800" indent="-342900" algn="l" defTabSz="685800" rtl="0" eaLnBrk="1" latinLnBrk="0" hangingPunct="1">
        <a:lnSpc>
          <a:spcPct val="90000"/>
        </a:lnSpc>
        <a:spcBef>
          <a:spcPts val="375"/>
        </a:spcBef>
        <a:buClr>
          <a:schemeClr val="accent6"/>
        </a:buClr>
        <a:buFont typeface="Franklin Gothic Medium Cond" panose="020B0606030402020204" pitchFamily="34" charset="0"/>
        <a:buChar char="–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Montserrat Light" panose="00000400000000000000" pitchFamily="2" charset="0"/>
              </a:rPr>
              <a:t>Avancement Simulateur IQ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74E10EC-96B8-5E04-2C6F-629B265048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092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1355F8-D5EA-82F5-7A5E-4368E61A4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Limites de l’exploitation de la phase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ADAD25-0C80-4282-55A4-C80ACA8C1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5527526" cy="3263504"/>
          </a:xfrm>
        </p:spPr>
        <p:txBody>
          <a:bodyPr/>
          <a:lstStyle/>
          <a:p>
            <a:r>
              <a:rPr lang="fr-FR" dirty="0"/>
              <a:t>SNR temporel ~2,5</a:t>
            </a:r>
          </a:p>
          <a:p>
            <a:r>
              <a:rPr lang="fr-FR" dirty="0"/>
              <a:t>Le SNR au bord est bien pire</a:t>
            </a:r>
          </a:p>
          <a:p>
            <a:r>
              <a:rPr lang="fr-FR" dirty="0"/>
              <a:t>La </a:t>
            </a:r>
            <a:r>
              <a:rPr lang="fr-FR" dirty="0" err="1"/>
              <a:t>fenètre</a:t>
            </a:r>
            <a:r>
              <a:rPr lang="fr-FR" dirty="0"/>
              <a:t> de </a:t>
            </a:r>
            <a:r>
              <a:rPr lang="fr-FR" dirty="0" err="1"/>
              <a:t>tuckey</a:t>
            </a:r>
            <a:r>
              <a:rPr lang="fr-FR" dirty="0"/>
              <a:t> qui simule la charge/décharge de l’antenne atténue 2*10% du signal-&gt;on se tire une balle dans le pied pour trouver les bords</a:t>
            </a:r>
          </a:p>
          <a:p>
            <a:r>
              <a:rPr lang="fr-FR" dirty="0"/>
              <a:t>1% c’est peu, surtout en bas SNR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3111A5-A8E1-D05F-4433-957514A3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E3F-B6FE-45F4-B849-CA0E66141D02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786679-F4C3-8D56-1D5C-23DEED5D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D4999D-C04F-8473-61FA-824C382A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10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295663-EBBB-5B61-0F32-C4BFB3CE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012" y="8984"/>
            <a:ext cx="3086988" cy="23467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B46D47-042A-C8FA-F4A4-14D2E13DD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2491867"/>
            <a:ext cx="2791008" cy="20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06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1042D-817D-CF5E-76EF-A2A5B725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BC3725-2A1B-0CDF-36FF-BD232CFC4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781ABC-ED50-7489-EA02-3FF81F3E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DF27-6E28-4D27-8E4A-C1B16C8E35E7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95D67B-36A0-C269-F1C8-2A8DF573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5438A7-927E-13A0-21B2-B99AECC8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11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ADF542-F8B3-7C63-9CE5-E9F060C58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94196"/>
            <a:ext cx="7393964" cy="413526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63DF3AB-5869-CA04-ED72-4CB1BE8D9039}"/>
              </a:ext>
            </a:extLst>
          </p:cNvPr>
          <p:cNvSpPr txBox="1">
            <a:spLocks/>
          </p:cNvSpPr>
          <p:nvPr/>
        </p:nvSpPr>
        <p:spPr>
          <a:xfrm>
            <a:off x="755576" y="100000"/>
            <a:ext cx="7886700" cy="821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On a une bonne approximation du signal</a:t>
            </a:r>
          </a:p>
        </p:txBody>
      </p:sp>
    </p:spTree>
    <p:extLst>
      <p:ext uri="{BB962C8B-B14F-4D97-AF65-F5344CB8AC3E}">
        <p14:creationId xmlns:p14="http://schemas.microsoft.com/office/powerpoint/2010/main" val="2443611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59458-DB9A-0581-28CB-9BC553D2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F2F0ED-AC9F-31AF-7390-7B6D9D01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697D-3E72-41C4-8916-19BFB9A507FE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D9AB89-4BB0-266A-A859-06EC32A9C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1B1A10-10BA-8255-5492-40F3B2C7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12</a:t>
            </a:fld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5D95EC0-9F23-703C-06ED-04A51E544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074567"/>
            <a:ext cx="6667852" cy="353535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36038AE-3AA3-81B1-DE6C-14707BA46E44}"/>
              </a:ext>
            </a:extLst>
          </p:cNvPr>
          <p:cNvSpPr txBox="1">
            <a:spLocks/>
          </p:cNvSpPr>
          <p:nvPr/>
        </p:nvSpPr>
        <p:spPr>
          <a:xfrm>
            <a:off x="755576" y="100000"/>
            <a:ext cx="7886700" cy="821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On a une bonne approximation du signal</a:t>
            </a:r>
          </a:p>
        </p:txBody>
      </p:sp>
    </p:spTree>
    <p:extLst>
      <p:ext uri="{BB962C8B-B14F-4D97-AF65-F5344CB8AC3E}">
        <p14:creationId xmlns:p14="http://schemas.microsoft.com/office/powerpoint/2010/main" val="2046500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22EA0C-A32B-3E16-E14C-348E91A39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E0A942-FF3B-D724-C9C7-AD24D40EF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8471-5A30-4B28-876A-08D5F69FA9EA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DD730E-93A6-7431-CF68-DC4CBEC19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1C5A75-07F2-7EA8-2E86-2A8ECAA3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13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DAC52D-94D4-6B80-7EF1-EA50CA7B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63824"/>
            <a:ext cx="7517851" cy="377811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0406132-42A6-3844-5B8A-2E105ED2D5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73025"/>
            <a:ext cx="7886700" cy="820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On a une bonne approximation du signal</a:t>
            </a:r>
          </a:p>
        </p:txBody>
      </p:sp>
    </p:spTree>
    <p:extLst>
      <p:ext uri="{BB962C8B-B14F-4D97-AF65-F5344CB8AC3E}">
        <p14:creationId xmlns:p14="http://schemas.microsoft.com/office/powerpoint/2010/main" val="3763755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3887B-47BE-0BD0-6674-A72B18E1D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idée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A09CA309-6195-A1B3-AF08-33117C3AFC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69219"/>
                <a:ext cx="4951462" cy="326350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fr-FR" dirty="0"/>
                  <a:t>J’affiche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̅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̂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/>
              </a:p>
              <a:p>
                <a:r>
                  <a:rPr lang="fr-FR" dirty="0"/>
                  <a:t>Représente le PS entre le signal et son estimée</a:t>
                </a:r>
              </a:p>
              <a:p>
                <a:r>
                  <a:rPr lang="fr-FR" dirty="0"/>
                  <a:t>Contient de l’information sur le module et la phase</a:t>
                </a:r>
              </a:p>
              <a:p>
                <a:r>
                  <a:rPr lang="fr-FR" dirty="0"/>
                  <a:t>Le module est un détecteur de mensonge pour la phase</a:t>
                </a:r>
              </a:p>
              <a:p>
                <a:r>
                  <a:rPr lang="fr-FR" dirty="0"/>
                  <a:t>Avec une moyenne glissante et un seuil on peut sans doute avoir une meilleure estimée de la fin du signal</a:t>
                </a: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A09CA309-6195-A1B3-AF08-33117C3AFC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69219"/>
                <a:ext cx="4951462" cy="3263504"/>
              </a:xfrm>
              <a:blipFill>
                <a:blip r:embed="rId2"/>
                <a:stretch>
                  <a:fillRect l="-862" t="-2617" r="-18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E2E7DE-2089-C71A-D606-12FAAFE33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C43D-BFF2-4730-9D2E-B3E7EFB1F8D8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DFCAF7-6D12-64CF-5F40-45DED0C23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EA1B5C-8C69-E2CC-B01E-150B4208E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14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4F45FF-EAAE-5789-D8DD-40DCB5CD7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331" y="0"/>
            <a:ext cx="3464669" cy="26263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5965B6-DFF0-1E44-B1E1-53FCA6F2F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913" y="2626347"/>
            <a:ext cx="3320502" cy="24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33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F4F2A-963B-7B1D-66C3-9E83D74D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E73A5F-DAA7-DDEE-8AE3-B327D5797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1EB809-C30D-2874-DA1D-8ACDE754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2DCB-16BE-4D39-8E19-654B72FED597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2D4D13-656F-E2CE-CBDD-8F290F289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27FFE9-DF51-F130-D685-2AC973F6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15</a:t>
            </a:fld>
            <a:endParaRPr lang="fr-FR"/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91F39CFF-9A26-4065-DFD8-35F467981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-3363"/>
            <a:ext cx="9145016" cy="51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11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090DB-DEC4-4D3E-AEE0-B7F6F7846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7F82BF-8AAD-C285-FE16-52FE31899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DC5FA2-589E-768E-F32D-17DCCF0D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CC24-1C96-4850-9170-72B3B6349AA3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079C89-0180-0682-A0E7-D44F2941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1FCB08-D7F9-A04E-6207-94FCC0B9A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16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66940C1-E407-BB23-85A3-16E29AFE1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28" y="106392"/>
            <a:ext cx="3286952" cy="252753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802C14-868C-D805-A044-08D86F71D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5078"/>
            <a:ext cx="3816424" cy="283721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7FDDAA-E82B-5AA3-0792-A63795B03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9" y="2722284"/>
            <a:ext cx="3025122" cy="242121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BE3616E-F161-99C8-C66C-1127452F4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746" y="2931790"/>
            <a:ext cx="3460253" cy="21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2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A1490B-7E5A-6723-60E8-331D7AF2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Extension des fenêtres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D0F2E4-B163-CE97-7A9A-FBA092D9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927E7-63D7-41C2-A824-231FA42BFCA4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E34175-27C5-6595-FB6A-702C7802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842B13-BE60-6298-801D-0E7F36914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17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635212B-6574-0C9B-3EC8-D80511A5F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879454" cy="3263504"/>
          </a:xfrm>
        </p:spPr>
        <p:txBody>
          <a:bodyPr>
            <a:normAutofit lnSpcReduction="10000"/>
          </a:bodyPr>
          <a:lstStyle/>
          <a:p>
            <a:r>
              <a:rPr lang="fr-FR" dirty="0"/>
              <a:t>On identifie un </a:t>
            </a:r>
            <a:r>
              <a:rPr lang="fr-FR" dirty="0" err="1"/>
              <a:t>ridge</a:t>
            </a:r>
            <a:r>
              <a:rPr lang="fr-FR" dirty="0"/>
              <a:t> dans la </a:t>
            </a:r>
            <a:r>
              <a:rPr lang="fr-FR" dirty="0" err="1"/>
              <a:t>bbox</a:t>
            </a:r>
            <a:endParaRPr lang="fr-FR" dirty="0"/>
          </a:p>
          <a:p>
            <a:r>
              <a:rPr lang="fr-FR" dirty="0"/>
              <a:t>Si il ne s’arrête pas avant les coté (contrainte sur les niveaux des pixels), alors:</a:t>
            </a:r>
          </a:p>
          <a:p>
            <a:pPr lvl="1"/>
            <a:r>
              <a:rPr lang="fr-FR" dirty="0"/>
              <a:t>On met les pixel en dessus en au dessous à 0</a:t>
            </a:r>
          </a:p>
          <a:p>
            <a:pPr lvl="1"/>
            <a:r>
              <a:rPr lang="fr-FR" dirty="0"/>
              <a:t>On refait un </a:t>
            </a:r>
            <a:r>
              <a:rPr lang="fr-FR" dirty="0" err="1"/>
              <a:t>ridge</a:t>
            </a:r>
            <a:r>
              <a:rPr lang="fr-FR" dirty="0"/>
              <a:t> sur le </a:t>
            </a:r>
            <a:r>
              <a:rPr lang="fr-FR" dirty="0" err="1"/>
              <a:t>tile</a:t>
            </a:r>
            <a:r>
              <a:rPr lang="fr-FR" dirty="0"/>
              <a:t> </a:t>
            </a:r>
          </a:p>
          <a:p>
            <a:r>
              <a:rPr lang="fr-FR" dirty="0"/>
              <a:t>Une seconde de calcul ici, c’est très long</a:t>
            </a:r>
          </a:p>
          <a:p>
            <a:r>
              <a:rPr lang="fr-FR" dirty="0"/>
              <a:t>On peut diminuer en ne regardant que sur l’extension du </a:t>
            </a:r>
            <a:r>
              <a:rPr lang="fr-FR" dirty="0" err="1"/>
              <a:t>ridge</a:t>
            </a:r>
            <a:r>
              <a:rPr lang="fr-FR" dirty="0"/>
              <a:t> sur la largeur de la </a:t>
            </a:r>
            <a:r>
              <a:rPr lang="fr-FR" dirty="0" err="1"/>
              <a:t>bbox</a:t>
            </a:r>
            <a:endParaRPr lang="fr-FR" dirty="0"/>
          </a:p>
          <a:p>
            <a:r>
              <a:rPr lang="fr-FR" dirty="0"/>
              <a:t>On fait ça pour toutes les </a:t>
            </a:r>
            <a:r>
              <a:rPr lang="fr-FR" dirty="0" err="1"/>
              <a:t>bbox</a:t>
            </a:r>
            <a:r>
              <a:rPr lang="fr-FR"/>
              <a:t>?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E9E31A3-7659-88EF-FEE2-0C48DC4E7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094664"/>
            <a:ext cx="1327771" cy="380952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7DBB8B-57DE-3367-8120-BD24591EC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100" y="1399379"/>
            <a:ext cx="1226926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15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14488" y="2045295"/>
            <a:ext cx="4950000" cy="1894607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MERCI</a:t>
            </a:r>
            <a:endParaRPr lang="fr-FR" sz="11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97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C9531-AFDA-A64B-1567-4A66E23A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Réglage de la </a:t>
            </a:r>
            <a:r>
              <a:rPr lang="fr-FR" dirty="0" err="1"/>
              <a:t>penalisation</a:t>
            </a:r>
            <a:r>
              <a:rPr lang="fr-FR" dirty="0"/>
              <a:t> du </a:t>
            </a:r>
            <a:r>
              <a:rPr lang="fr-FR" dirty="0" err="1"/>
              <a:t>tridge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C756B-55B4-90FF-488C-9B8E31FA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B41-F99E-4061-8DB9-E79649428846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4C95A0-230B-8891-5253-F86B0A22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DD7B4D-7ED1-DA53-25A4-ABC60FD5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E2B078-4385-C350-46FD-846D2F1FA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2362190"/>
            <a:ext cx="3103888" cy="2728900"/>
          </a:xfrm>
          <a:prstGeom prst="rect">
            <a:avLst/>
          </a:prstGeom>
        </p:spPr>
      </p:pic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AFB10F1D-172D-9E91-A14F-BD03ABA8D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264"/>
          <a:stretch/>
        </p:blipFill>
        <p:spPr>
          <a:xfrm>
            <a:off x="5868144" y="27616"/>
            <a:ext cx="3184642" cy="2544134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4A849928-4145-4D10-9B3B-1B01E2E4CE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987573"/>
                <a:ext cx="5311502" cy="3779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Clr>
                    <a:schemeClr val="accent6"/>
                  </a:buClr>
                  <a:buSzPct val="90000"/>
                  <a:buFont typeface="Franklin Gothic Medium Cond" panose="020B0606030402020204" pitchFamily="34" charset="0"/>
                  <a:buChar char="►"/>
                  <a:defRPr lang="fr-FR" sz="2100" kern="1200" dirty="0" smtClean="0">
                    <a:solidFill>
                      <a:schemeClr val="accent6"/>
                    </a:solidFill>
                    <a:latin typeface="Franklin Gothic Medium Cond" panose="020B0606030402020204" pitchFamily="34" charset="0"/>
                    <a:ea typeface="+mn-ea"/>
                    <a:cs typeface="+mn-cs"/>
                  </a:defRPr>
                </a:lvl1pPr>
                <a:lvl2pPr marL="685800" indent="-3429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chemeClr val="accent6"/>
                  </a:buClr>
                  <a:buFont typeface="Franklin Gothic Medium Cond" panose="020B0606030402020204" pitchFamily="34" charset="0"/>
                  <a:buChar char="–"/>
                  <a:defRPr lang="fr-FR" sz="2100" kern="1200" dirty="0" smtClean="0">
                    <a:solidFill>
                      <a:schemeClr val="accent6"/>
                    </a:solidFill>
                    <a:latin typeface="Franklin Gothic Medium Cond" panose="020B0606030402020204" pitchFamily="34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lang="fr-FR" sz="2100" kern="1200" dirty="0" smtClean="0">
                    <a:solidFill>
                      <a:schemeClr val="accent6"/>
                    </a:solidFill>
                    <a:latin typeface="Franklin Gothic Medium Cond" panose="020B0606030402020204" pitchFamily="34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lang="fr-FR" sz="2100" kern="1200" dirty="0" smtClean="0">
                    <a:solidFill>
                      <a:schemeClr val="accent6"/>
                    </a:solidFill>
                    <a:latin typeface="Franklin Gothic Medium Cond" panose="020B0606030402020204" pitchFamily="34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lang="en-US" sz="2100" kern="1200" dirty="0" smtClean="0">
                    <a:solidFill>
                      <a:schemeClr val="accent6"/>
                    </a:solidFill>
                    <a:latin typeface="Franklin Gothic Medium Cond" panose="020B0606030402020204" pitchFamily="34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La pénalisation rend le </a:t>
                </a:r>
                <a:r>
                  <a:rPr lang="fr-FR" dirty="0" err="1"/>
                  <a:t>tridge</a:t>
                </a:r>
                <a:r>
                  <a:rPr lang="fr-FR" dirty="0"/>
                  <a:t> plus plat</a:t>
                </a:r>
              </a:p>
              <a:p>
                <a:r>
                  <a:rPr lang="fr-FR" dirty="0"/>
                  <a:t>L’ancienne version pénalisait un saut de 1 pixel par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𝑛𝑓𝑓𝑡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𝑛𝑝𝑒𝑟𝑠𝑒𝑔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𝑛𝑜𝑣𝑒𝑙𝑎𝑝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𝑓𝑠</m:t>
                            </m:r>
                          </m:den>
                        </m:f>
                      </m:den>
                    </m:f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fr-FR" dirty="0"/>
                  <a:t>Implique que la dynamique du signal est bornée</a:t>
                </a:r>
              </a:p>
              <a:p>
                <a:pPr lvl="1"/>
                <a:r>
                  <a:rPr lang="fr-FR" dirty="0"/>
                  <a:t>Mauvaise idée car la dynamique du bruit est toujours la même*</a:t>
                </a:r>
              </a:p>
              <a:p>
                <a:r>
                  <a:rPr lang="fr-FR" dirty="0"/>
                  <a:t>La nouvelle version pénalise avec une constante qui ne dépend que de la hauteur de la </a:t>
                </a:r>
                <a:r>
                  <a:rPr lang="fr-FR" dirty="0" err="1"/>
                  <a:t>bbox</a:t>
                </a:r>
                <a:endParaRPr lang="fr-FR" dirty="0"/>
              </a:p>
              <a:p>
                <a:r>
                  <a:rPr lang="fr-FR" dirty="0"/>
                  <a:t>On la direction neutre n’est plus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fr-FR" dirty="0"/>
                  <a:t> mais l’angle de la </a:t>
                </a:r>
                <a:r>
                  <a:rPr lang="fr-FR" dirty="0" err="1"/>
                  <a:t>bbox</a:t>
                </a:r>
                <a:endParaRPr lang="fr-FR" dirty="0"/>
              </a:p>
            </p:txBody>
          </p:sp>
        </mc:Choice>
        <mc:Fallback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4A849928-4145-4D10-9B3B-1B01E2E4C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987573"/>
                <a:ext cx="5311502" cy="3779689"/>
              </a:xfrm>
              <a:prstGeom prst="rect">
                <a:avLst/>
              </a:prstGeom>
              <a:blipFill>
                <a:blip r:embed="rId4"/>
                <a:stretch>
                  <a:fillRect l="-804" t="-2581" b="-1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89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3EE57E-11D7-C957-C172-D531F028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Réglage de la </a:t>
            </a:r>
            <a:r>
              <a:rPr lang="fr-FR" dirty="0" err="1"/>
              <a:t>penalisation</a:t>
            </a:r>
            <a:r>
              <a:rPr lang="fr-FR" dirty="0"/>
              <a:t> du </a:t>
            </a:r>
            <a:r>
              <a:rPr lang="fr-FR" dirty="0" err="1"/>
              <a:t>tridge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B24551-C0CE-7813-57D1-CAC0303E1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6A1243-8680-1A30-D8D1-BD052958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CF4C2-AB22-413F-AC4F-6A353C96FA59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C6B66F-4155-99BC-CA7F-5FE7EB6D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E4491-B736-352F-8326-274CA249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6BDD4D8-F32E-DCE7-E4C7-7C06A0476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04002"/>
            <a:ext cx="4583900" cy="35959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F4D13B-43D8-1825-9CE3-58321EFE8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3" y="1369219"/>
            <a:ext cx="3923928" cy="31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80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BE039E-5E92-A9F8-CAC9-6CFC621D9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Algos sur la simu </a:t>
            </a:r>
            <a:r>
              <a:rPr lang="fr-FR" dirty="0" err="1"/>
              <a:t>légo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DEF9B-56FA-AD78-3F1F-9FB570FDE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0D220-FF9B-4CC4-A6E4-BF29E2A99798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30052E-15F8-425F-EE51-175B17CCC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E9CD13-7C26-3B74-DC93-60C1578C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97CCFD-47C1-311E-E8AD-2488CA025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94196"/>
            <a:ext cx="6851138" cy="395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3A001C-2DDE-E2C7-88A4-108DE041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A9AA4-8056-5CF5-DA28-AEBB8FE03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AE16C9-764F-AA0C-8684-FEBA7DB51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1148-6E90-41B7-90FC-F8F7399AA407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34B8B4-30B4-C8FE-7F18-EF41277C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7345E-A7BB-9B58-CA38-44CDF868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3DA66F-9701-FF09-A950-5DBC89CBE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-16714"/>
            <a:ext cx="9145016" cy="516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5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F0B2B-D5BA-2637-8B14-665AE5F0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232E15-ACEB-A949-B0D4-6B9AC2D4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48EA-48E2-428C-9E3D-B6FE34A8ABE1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E37355-8DED-70DA-0944-D144BF47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B9352E-60C6-15DF-8F58-860CD3D5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25B0F2-7231-4195-3DAE-450AA8CA0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175"/>
            <a:ext cx="9144000" cy="51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1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D3F24E-9E44-BE1A-1261-98B60AFD3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Détection des bords pas parfaite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BD8225-2BCB-D731-2DF2-06873CF5C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C5D89-FCC8-4457-AB85-6493E51DF6AA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C6A614-7334-DA3B-3A77-E117A1A64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560E39-092B-1446-B2E6-3B23F588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7</a:t>
            </a:fld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D07E896-BBFA-8123-2E25-F0CBE4840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405" y="894196"/>
            <a:ext cx="6318245" cy="3745010"/>
          </a:xfrm>
        </p:spPr>
      </p:pic>
    </p:spTree>
    <p:extLst>
      <p:ext uri="{BB962C8B-B14F-4D97-AF65-F5344CB8AC3E}">
        <p14:creationId xmlns:p14="http://schemas.microsoft.com/office/powerpoint/2010/main" val="24319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47166-6541-5639-7802-BFEBDB13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Détection des bords pas parfaite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1052F-C1A7-04A0-291A-DCA40DB3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5095478" cy="3263504"/>
          </a:xfrm>
        </p:spPr>
        <p:txBody>
          <a:bodyPr/>
          <a:lstStyle/>
          <a:p>
            <a:r>
              <a:rPr lang="fr-FR" dirty="0"/>
              <a:t>On voit (sur le spectrogramme) que le signal finit plus tard que ce qui est estimé</a:t>
            </a:r>
          </a:p>
          <a:p>
            <a:r>
              <a:rPr lang="fr-FR" dirty="0"/>
              <a:t>On justifiait le passage en </a:t>
            </a:r>
            <a:r>
              <a:rPr lang="fr-FR" dirty="0" err="1"/>
              <a:t>iq</a:t>
            </a:r>
            <a:r>
              <a:rPr lang="fr-FR" dirty="0"/>
              <a:t> en disant que c’est nécessaire pour atteindre les 1% de précision sur la TOA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95F2DF-FD66-3D74-CE00-E274174D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940DD-B6F2-4D1A-90D4-4A657B4DC88F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7852B0-8D31-B039-B10B-33DEFAB4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CD43A7-C662-5D73-CC30-9D9E21D88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8</a:t>
            </a:fld>
            <a:endParaRPr lang="fr-FR"/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7BF614D8-0987-326F-55FF-635459B85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668" y="846165"/>
            <a:ext cx="3072421" cy="4058020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EF0A0A2-9A92-5990-1D1F-14AD35F1828A}"/>
              </a:ext>
            </a:extLst>
          </p:cNvPr>
          <p:cNvCxnSpPr/>
          <p:nvPr/>
        </p:nvCxnSpPr>
        <p:spPr>
          <a:xfrm>
            <a:off x="7524328" y="1690445"/>
            <a:ext cx="0" cy="3256548"/>
          </a:xfrm>
          <a:prstGeom prst="line">
            <a:avLst/>
          </a:prstGeom>
          <a:ln w="635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312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4942B-68EB-7923-3EA2-6ECEAFA0F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7A1B3E-500D-9166-BB19-700E746C6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8814-D798-4992-B1F2-A89510A45EC9}" type="datetime1">
              <a:rPr lang="fr-FR" smtClean="0"/>
              <a:t>19/06/2024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7E7EC1-6847-20E4-C6F7-5F778FC1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C9965F-C6E4-6F2C-A897-92CAFFCC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0CF6-A7B6-4FCD-9435-7EE200DBF051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5802B4-8A41-713C-DB2F-0E5458E4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35" y="894196"/>
            <a:ext cx="3816424" cy="28411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0FFBDD-F8D4-8141-3A62-E2B723B29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894196"/>
            <a:ext cx="3988264" cy="309634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091A3BE-EF6B-44A7-68F4-3D3F4DB01C11}"/>
              </a:ext>
            </a:extLst>
          </p:cNvPr>
          <p:cNvSpPr txBox="1"/>
          <p:nvPr/>
        </p:nvSpPr>
        <p:spPr>
          <a:xfrm>
            <a:off x="323528" y="3990539"/>
            <a:ext cx="845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Mes critères sur la phase sont trop stricts</a:t>
            </a:r>
          </a:p>
        </p:txBody>
      </p:sp>
    </p:spTree>
    <p:extLst>
      <p:ext uri="{BB962C8B-B14F-4D97-AF65-F5344CB8AC3E}">
        <p14:creationId xmlns:p14="http://schemas.microsoft.com/office/powerpoint/2010/main" val="27370813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AVANTIX">
      <a:dk1>
        <a:srgbClr val="000000"/>
      </a:dk1>
      <a:lt1>
        <a:sysClr val="window" lastClr="FFFFFF"/>
      </a:lt1>
      <a:dk2>
        <a:srgbClr val="565A5C"/>
      </a:dk2>
      <a:lt2>
        <a:srgbClr val="A5ACAF"/>
      </a:lt2>
      <a:accent1>
        <a:srgbClr val="0062C8"/>
      </a:accent1>
      <a:accent2>
        <a:srgbClr val="AACAE6"/>
      </a:accent2>
      <a:accent3>
        <a:srgbClr val="83BFFF"/>
      </a:accent3>
      <a:accent4>
        <a:srgbClr val="45A0FF"/>
      </a:accent4>
      <a:accent5>
        <a:srgbClr val="2D679A"/>
      </a:accent5>
      <a:accent6>
        <a:srgbClr val="2B2D2E"/>
      </a:accent6>
      <a:hlink>
        <a:srgbClr val="2D679A"/>
      </a:hlink>
      <a:folHlink>
        <a:srgbClr val="0062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avantix moderne vierge" id="{66B8D725-9508-4418-B6DC-5CCE1E6D6BEB}" vid="{26289966-A0E7-4250-A7A2-969F24FFA467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68C2FF78E30D4DB1313C21102CA0E7" ma:contentTypeVersion="39" ma:contentTypeDescription="Create a new document." ma:contentTypeScope="" ma:versionID="7e9b9a2e2085d620772598ea6352e8e7">
  <xsd:schema xmlns:xsd="http://www.w3.org/2001/XMLSchema" xmlns:xs="http://www.w3.org/2001/XMLSchema" xmlns:p="http://schemas.microsoft.com/office/2006/metadata/properties" xmlns:ns1="f873d230-a37f-418b-9a94-7cfa6e2977ad" xmlns:ns3="9f8a6267-8cf8-4a72-bbe6-b904dc3b7ebf" xmlns:ns4="d0f062c3-34a3-4002-961a-d18b02cc46cf" targetNamespace="http://schemas.microsoft.com/office/2006/metadata/properties" ma:root="true" ma:fieldsID="1bdc5be89e197a8b54f1f4f5cd714f7e" ns1:_="" ns3:_="" ns4:_="">
    <xsd:import namespace="f873d230-a37f-418b-9a94-7cfa6e2977ad"/>
    <xsd:import namespace="9f8a6267-8cf8-4a72-bbe6-b904dc3b7ebf"/>
    <xsd:import namespace="d0f062c3-34a3-4002-961a-d18b02cc46cf"/>
    <xsd:element name="properties">
      <xsd:complexType>
        <xsd:sequence>
          <xsd:element name="documentManagement">
            <xsd:complexType>
              <xsd:all>
                <xsd:element ref="ns1:KTP"/>
                <xsd:element ref="ns1:Process"/>
                <xsd:element ref="ns1:Business_x0020_Model"/>
                <xsd:element ref="ns1:Activity"/>
                <xsd:element ref="ns1:T_x002d_code"/>
                <xsd:element ref="ns1:Reference"/>
                <xsd:element ref="ns1:Version_Id"/>
                <xsd:element ref="ns1:Language"/>
                <xsd:element ref="ns1:Document_x0020_date"/>
                <xsd:element ref="ns1:Origin"/>
                <xsd:element ref="ns1:ISO_9K__x00a7_"/>
                <xsd:element ref="ns3:_dlc_DocId" minOccurs="0"/>
                <xsd:element ref="ns3:_dlc_DocIdUrl" minOccurs="0"/>
                <xsd:element ref="ns3:_dlc_DocIdPersistId" minOccurs="0"/>
                <xsd:element ref="ns4:LockedVersions" minOccurs="0"/>
                <xsd:element ref="ns4:AdvancedVersioningLimi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3d230-a37f-418b-9a94-7cfa6e2977ad" elementFormDefault="qualified">
    <xsd:import namespace="http://schemas.microsoft.com/office/2006/documentManagement/types"/>
    <xsd:import namespace="http://schemas.microsoft.com/office/infopath/2007/PartnerControls"/>
    <xsd:element name="KTP" ma:index="0" ma:displayName="KTP" ma:description="MyAtlas Key Transversal Process to which the document belongs = FFF code as per Atos Document Control Policy ASM-BSM-10002" ma:format="Dropdown" ma:internalName="KTP">
      <xsd:simpleType>
        <xsd:restriction base="dms:Choice">
          <xsd:enumeration value="GRC"/>
          <xsd:enumeration value="P2O"/>
          <xsd:enumeration value="O2C"/>
          <xsd:enumeration value="P2P"/>
          <xsd:enumeration value="WHR"/>
          <xsd:enumeration value="OLM"/>
          <xsd:enumeration value="ALM"/>
          <xsd:enumeration value="EPM"/>
          <xsd:enumeration value="SCKS"/>
        </xsd:restriction>
      </xsd:simpleType>
    </xsd:element>
    <xsd:element name="Process" ma:index="1" ma:displayName="Process" ma:description="MyAtlas level 2 process" ma:format="Dropdown" ma:internalName="Process">
      <xsd:simpleType>
        <xsd:restriction base="dms:Choice">
          <xsd:enumeration value="ALM.1. Advise Business"/>
          <xsd:enumeration value="ALM.2. Fullfil demand for IT-Assets"/>
          <xsd:enumeration value="ALM.3. Operate Asset Lifecycle Transactions"/>
          <xsd:enumeration value="ALM.4. Manage ALM-related Data"/>
          <xsd:enumeration value="ALM.5. Monitor Asset-related Supplier Contracts"/>
          <xsd:enumeration value="EPM Enterprise Performance Management"/>
          <xsd:enumeration value="GRC Governance Risk Compliance"/>
          <xsd:enumeration value="O2C.1. Start Up Execution of the Contract"/>
          <xsd:enumeration value="O2C.2. Execute the Contract"/>
          <xsd:enumeration value="O2C.3. Terminate and Evaluate the Contract"/>
          <xsd:enumeration value="P2O.1. Establish Sales Strategy, Governance &amp; Business enablers"/>
          <xsd:enumeration value="P2O.2. Develop Client's Business"/>
          <xsd:enumeration value="P2O.3. Manage Demand &amp; Opportunities"/>
          <xsd:enumeration value="P2P.1. Manage Procurement"/>
          <xsd:enumeration value="P2P.2. Purchase goods and services"/>
          <xsd:enumeration value="P2P.3. Receive goods and services"/>
          <xsd:enumeration value="P2P.4. Process invoice"/>
          <xsd:enumeration value="P2P.5. Process payment"/>
          <xsd:enumeration value="OLM.1 Identify"/>
          <xsd:enumeration value="OLM.2 Define"/>
          <xsd:enumeration value="OLM.3 Realize"/>
          <xsd:enumeration value="OLM.4 Launch"/>
          <xsd:enumeration value="OLM.5 Grow"/>
          <xsd:enumeration value="OLM.6 Retire"/>
          <xsd:enumeration value="SCKS.1 Manage Social collaboration"/>
          <xsd:enumeration value="SCKS.2 Manage Knowledge Sharing"/>
          <xsd:enumeration value="WHR.1. Define Strategy and Plan"/>
          <xsd:enumeration value="WHR.2. Manage Workforce"/>
          <xsd:enumeration value="WHR.3. Manage Recruitment"/>
          <xsd:enumeration value="WHR.4. Manage Employee Development"/>
          <xsd:enumeration value="WHR.5. Manage Total Reward"/>
          <xsd:enumeration value="WHR.6. Manage Employee Engagement"/>
          <xsd:enumeration value="WHR.7. Manage Operations"/>
          <xsd:enumeration value="WHR.8. Monitor services"/>
        </xsd:restriction>
      </xsd:simpleType>
    </xsd:element>
    <xsd:element name="Business_x0020_Model" ma:index="2" ma:displayName="Business Model" ma:description="For Order To Cash (O2C) process, precise business delivery model to which the document applies" ma:format="Dropdown" ma:internalName="Business_x0020_Model">
      <xsd:simpleType>
        <xsd:restriction base="dms:Choice">
          <xsd:enumeration value="PRJ"/>
          <xsd:enumeration value="PDT"/>
          <xsd:enumeration value="SVC"/>
          <xsd:enumeration value="T&amp;M"/>
          <xsd:enumeration value="-"/>
        </xsd:restriction>
      </xsd:simpleType>
    </xsd:element>
    <xsd:element name="Activity" ma:index="3" ma:displayName="Activity" ma:description="Enter the kind of activity the document is supporting" ma:format="Dropdown" ma:internalName="Activity" ma:readOnly="false">
      <xsd:simpleType>
        <xsd:union memberTypes="dms:Text">
          <xsd:simpleType>
            <xsd:restriction base="dms:Choice">
              <xsd:enumeration value="Aix Production"/>
              <xsd:enumeration value="Basis"/>
              <xsd:enumeration value="Bizagi"/>
              <xsd:enumeration value="CEFRI E"/>
              <xsd:enumeration value="Core business"/>
              <xsd:enumeration value="Cross-activities"/>
              <xsd:enumeration value="Define Purchasing Policy"/>
              <xsd:enumeration value="Duplicopy"/>
              <xsd:enumeration value="Execute Project Plan"/>
              <xsd:enumeration value="Execute Quality Plan"/>
              <xsd:enumeration value="Execute Service Plan"/>
              <xsd:enumeration value="Execute T&amp;M Plan"/>
              <xsd:enumeration value="Finance"/>
              <xsd:enumeration value="General"/>
              <xsd:enumeration value="GLS"/>
              <xsd:enumeration value="GLS-Client"/>
              <xsd:enumeration value="GLS-D1"/>
              <xsd:enumeration value="GLS-Fournisseur"/>
              <xsd:enumeration value="GLS-Outils"/>
              <xsd:enumeration value="GLS-Transport"/>
              <xsd:enumeration value="Health &amp; Safety"/>
              <xsd:enumeration value="Human Resources"/>
              <xsd:enumeration value="Information System"/>
              <xsd:enumeration value="Infrastructure &amp; Environment Control"/>
              <xsd:enumeration value="Legal"/>
              <xsd:enumeration value="Logistics Angers"/>
              <xsd:enumeration value="Manage Audits"/>
              <xsd:enumeration value="Manage Changes"/>
              <xsd:enumeration value="Manage Clients Referential"/>
              <xsd:enumeration value="Manage Customer Satisfaction"/>
              <xsd:enumeration value="Manage Documented Information"/>
              <xsd:enumeration value="Manage Employee relations"/>
              <xsd:enumeration value="Manage GCM"/>
              <xsd:enumeration value="Manage Incidents"/>
              <xsd:enumeration value="Manage Internal Control"/>
              <xsd:enumeration value="Manage ISMS"/>
              <xsd:enumeration value="Manage Leadership"/>
              <xsd:enumeration value="Manage Outsourced Projects"/>
              <xsd:enumeration value="Manage Problems"/>
              <xsd:enumeration value="Manage Products"/>
              <xsd:enumeration value="Manage Product Loans"/>
              <xsd:enumeration value="Manage QMS"/>
              <xsd:enumeration value="Manage Requests"/>
              <xsd:enumeration value="Manage RFP"/>
              <xsd:enumeration value="Manage Risks"/>
              <xsd:enumeration value="Manage Service Level"/>
              <xsd:enumeration value="Manage Workforce"/>
              <xsd:enumeration value="Methods"/>
              <xsd:enumeration value="Metrology"/>
              <xsd:enumeration value="Product Projects Management"/>
              <xsd:enumeration value="Production Angers"/>
              <xsd:enumeration value="Projects Management"/>
              <xsd:enumeration value="Quality &amp; Lean Management"/>
              <xsd:enumeration value="Sell Outsourced Projects"/>
              <xsd:enumeration value="Supply Chain"/>
              <xsd:enumeration value="Supply Chain - APPRO"/>
              <xsd:enumeration value="Supply Chain - CDE"/>
              <xsd:enumeration value="Supply Chain - MDP"/>
              <xsd:enumeration value="Supply Chain - ORDO"/>
              <xsd:enumeration value="Transport Export Control"/>
              <xsd:enumeration value="Pilotage projet - Etude et développement"/>
            </xsd:restriction>
          </xsd:simpleType>
        </xsd:union>
      </xsd:simpleType>
    </xsd:element>
    <xsd:element name="T_x002d_code" ma:index="4" ma:displayName="Doc_type" ma:description="Type of document, T-code, according to Atos Document Control Policy ASM-BMS-1002" ma:format="Dropdown" ma:internalName="T_x002d_code" ma:readOnly="false">
      <xsd:simpleType>
        <xsd:restriction base="dms:Choice">
          <xsd:enumeration value="1-Management"/>
          <xsd:enumeration value="2-Process/Procedure"/>
          <xsd:enumeration value="3-Work instruction"/>
          <xsd:enumeration value="4-Form/Template"/>
          <xsd:enumeration value="5-Job desc."/>
          <xsd:enumeration value="6-Role desc."/>
          <xsd:enumeration value="7-Other doc."/>
        </xsd:restriction>
      </xsd:simpleType>
    </xsd:element>
    <xsd:element name="Reference" ma:index="7" ma:displayName="Reference" ma:description="Reference as per Atos Document Control Policy = CCT-FFF-XXX" ma:indexed="true" ma:internalName="Reference">
      <xsd:simpleType>
        <xsd:restriction base="dms:Text">
          <xsd:maxLength value="16"/>
        </xsd:restriction>
      </xsd:simpleType>
    </xsd:element>
    <xsd:element name="Version_Id" ma:index="8" ma:displayName="Version_Id" ma:description="Version of the document, for documents managed into configuration" ma:internalName="Version_Id" ma:readOnly="false">
      <xsd:simpleType>
        <xsd:restriction base="dms:Text">
          <xsd:maxLength value="16"/>
        </xsd:restriction>
      </xsd:simpleType>
    </xsd:element>
    <xsd:element name="Language" ma:index="9" ma:displayName="Language" ma:default="US" ma:description="Language of the document" ma:format="Dropdown" ma:internalName="Language">
      <xsd:simpleType>
        <xsd:restriction base="dms:Choice">
          <xsd:enumeration value="CS"/>
          <xsd:enumeration value="DE"/>
          <xsd:enumeration value="ES"/>
          <xsd:enumeration value="FI"/>
          <xsd:enumeration value="FR"/>
          <xsd:enumeration value="NL"/>
          <xsd:enumeration value="PL"/>
          <xsd:enumeration value="PT"/>
          <xsd:enumeration value="RO"/>
          <xsd:enumeration value="RU"/>
          <xsd:enumeration value="UK"/>
          <xsd:enumeration value="US"/>
          <xsd:enumeration value="ZH"/>
        </xsd:restriction>
      </xsd:simpleType>
    </xsd:element>
    <xsd:element name="Document_x0020_date" ma:index="10" ma:displayName="Document date" ma:default="[today]" ma:description="Date of the document - for Manuals or Procedures, should be egal to the approval date" ma:format="DateOnly" ma:internalName="Document_x0020_date">
      <xsd:simpleType>
        <xsd:restriction base="dms:DateTime"/>
      </xsd:simpleType>
    </xsd:element>
    <xsd:element name="Origin" ma:index="11" ma:displayName="Scope" ma:default="Atos" ma:format="Dropdown" ma:internalName="Origin">
      <xsd:simpleType>
        <xsd:restriction base="dms:Choice">
          <xsd:enumeration value="Atos"/>
          <xsd:enumeration value="GD-CSS"/>
          <xsd:enumeration value="HPC-SPOX"/>
          <xsd:enumeration value="SCM"/>
          <xsd:enumeration value="SOC BBP"/>
          <xsd:enumeration value="SOC Moray"/>
          <xsd:enumeration value="MCS-Atos"/>
          <xsd:enumeration value="MCS-Avantix"/>
          <xsd:enumeration value="MCS-CVC"/>
          <xsd:enumeration value="UK - CRRT"/>
          <xsd:enumeration value="UK - Service Managment"/>
          <xsd:enumeration value="UK - Quality/GRC"/>
          <xsd:enumeration value="UK - Birmingham SOC"/>
          <xsd:enumeration value="UK - Moray SOC"/>
          <xsd:enumeration value="UK - Platforms"/>
          <xsd:enumeration value="UK - EPTM"/>
          <xsd:enumeration value="UK - WebTech"/>
          <xsd:enumeration value="UK - Business Operations"/>
          <xsd:enumeration value="UK - Projects"/>
          <xsd:enumeration value="UK - PMO/BMO"/>
          <xsd:enumeration value="UK - Sales Proposition Strategy"/>
          <xsd:enumeration value="UK - Solution Management &amp; Service Planning"/>
          <xsd:enumeration value="UK - Partner &amp; Affinity Network Management"/>
          <xsd:enumeration value="UK - Cyber Solutions Pre-Sales (New Business)"/>
          <xsd:enumeration value="UK - Cyber Solutions Pre-Sales (Existing Clients)"/>
          <xsd:enumeration value="UK - Engineering"/>
          <xsd:enumeration value="UK - Architecture"/>
          <xsd:enumeration value="UK - Technical Design Authority"/>
          <xsd:enumeration value="UK - Research &amp; Development"/>
          <xsd:enumeration value="UK - Portfolio"/>
        </xsd:restriction>
      </xsd:simpleType>
    </xsd:element>
    <xsd:element name="ISO_9K__x00a7_" ma:index="12" ma:displayName="ISO_HLS_§" ma:description="Reference to the ISO 9K chapters requirements covered by the document" ma:format="Dropdown" ma:internalName="ISO_9K__x00a7_" ma:readOnly="false">
      <xsd:simpleType>
        <xsd:restriction base="dms:Choice">
          <xsd:enumeration value="04.1 Context of the organization"/>
          <xsd:enumeration value="04.2 Stakeholders and main interested parties"/>
          <xsd:enumeration value="04.3 Scope of the Management System"/>
          <xsd:enumeration value="04.4 Management System"/>
          <xsd:enumeration value="05.1 Leadership &amp; Commitment"/>
          <xsd:enumeration value="05.1.2 Customer focus"/>
          <xsd:enumeration value="05.2 Policies"/>
          <xsd:enumeration value="05.3 Organizational roles, responsibilities and authorities"/>
          <xsd:enumeration value="06.1 Managing risks and opportunities"/>
          <xsd:enumeration value="06.2 Quality Objectives"/>
          <xsd:enumeration value="06.3 Planning of changes"/>
          <xsd:enumeration value="07.1 Resources"/>
          <xsd:enumeration value="07.1.2 People"/>
          <xsd:enumeration value="07.1.3 Infrastructure"/>
          <xsd:enumeration value="07.1.4 Environment for the operation of processes"/>
          <xsd:enumeration value="07.1.5 Monitoring and measuring resources"/>
          <xsd:enumeration value="07.1.6 Organizational knowledge"/>
          <xsd:enumeration value="07.1.6 Organizational knowledge; 7.2 Competences"/>
          <xsd:enumeration value="07.2 Competences"/>
          <xsd:enumeration value="07.3 Awareness"/>
          <xsd:enumeration value="07.4 Communication"/>
          <xsd:enumeration value="07.5 Documented information"/>
          <xsd:enumeration value="08.1 Operational Planning and Control"/>
          <xsd:enumeration value="08.2 Requirements for products and services"/>
          <xsd:enumeration value="08.3 Design and development of products and  services"/>
          <xsd:enumeration value="08.4 Control of externally provided products and services"/>
          <xsd:enumeration value="08.5 Production and service provision"/>
          <xsd:enumeration value="08.6 Release of products and services"/>
          <xsd:enumeration value="08.7 Control of NCs"/>
          <xsd:enumeration value="08.7 Control of NCs; 10.2 Nonconformity and corrective action"/>
          <xsd:enumeration value="08.7 Control of NCs; 10.2 Nonconformity and corrective action; 10.3 Continual improvement"/>
          <xsd:enumeration value="09.1 Monitoring, measurement, analysis and evaluation"/>
          <xsd:enumeration value="09.1.2 Customer Satisfaction"/>
          <xsd:enumeration value="09.2 Internal audit"/>
          <xsd:enumeration value="09.3 Management review"/>
          <xsd:enumeration value="09.4 Employee satisfaction"/>
          <xsd:enumeration value="10.2 Nonconformity and corrective action"/>
          <xsd:enumeration value="10.2 Nonconformity and corrective action; 10.3 Continual improvement"/>
          <xsd:enumeration value="10.3 Continual improvement"/>
          <xsd:enumeration value="N/A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a6267-8cf8-4a72-bbe6-b904dc3b7ebf" elementFormDefault="qualified">
    <xsd:import namespace="http://schemas.microsoft.com/office/2006/documentManagement/types"/>
    <xsd:import namespace="http://schemas.microsoft.com/office/infopath/2007/PartnerControls"/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f062c3-34a3-4002-961a-d18b02cc46cf" elementFormDefault="qualified">
    <xsd:import namespace="http://schemas.microsoft.com/office/2006/documentManagement/types"/>
    <xsd:import namespace="http://schemas.microsoft.com/office/infopath/2007/PartnerControls"/>
    <xsd:element name="LockedVersions" ma:index="22" nillable="true" ma:displayName="LockedVersions" ma:hidden="true" ma:internalName="LockedVersions0" ma:readOnly="false">
      <xsd:simpleType>
        <xsd:restriction base="dms:Text"/>
      </xsd:simpleType>
    </xsd:element>
    <xsd:element name="AdvancedVersioningLimit" ma:index="23" nillable="true" ma:displayName="AdvancedVersioningLimit" ma:hidden="true" ma:internalName="AdvancedVersioningLimit0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axOccurs="1" ma:index="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_x0020_Model xmlns="f873d230-a37f-418b-9a94-7cfa6e2977ad">-</Business_x0020_Model>
    <ISO_9K__x00a7_ xmlns="f873d230-a37f-418b-9a94-7cfa6e2977ad">08.1 Operational Planning and Control</ISO_9K__x00a7_>
    <Reference xmlns="f873d230-a37f-418b-9a94-7cfa6e2977ad">DQ18GAB013</Reference>
    <AdvancedVersioningLimit xmlns="d0f062c3-34a3-4002-961a-d18b02cc46cf" xsi:nil="true"/>
    <Activity xmlns="f873d230-a37f-418b-9a94-7cfa6e2977ad">Qualité</Activity>
    <T_x002d_code xmlns="f873d230-a37f-418b-9a94-7cfa6e2977ad">4-Form/Template</T_x002d_code>
    <Origin xmlns="f873d230-a37f-418b-9a94-7cfa6e2977ad">MCS-Avantix</Origin>
    <Language xmlns="f873d230-a37f-418b-9a94-7cfa6e2977ad">FR</Language>
    <KTP xmlns="f873d230-a37f-418b-9a94-7cfa6e2977ad">O2C</KTP>
    <LockedVersions xmlns="d0f062c3-34a3-4002-961a-d18b02cc46cf" xsi:nil="true"/>
    <Version_Id xmlns="f873d230-a37f-418b-9a94-7cfa6e2977ad">00</Version_Id>
    <Document_x0020_date xmlns="f873d230-a37f-418b-9a94-7cfa6e2977ad">2018-11-18T23:00:00+00:00</Document_x0020_date>
    <Process xmlns="f873d230-a37f-418b-9a94-7cfa6e2977ad">O2C.2. Execute the Contract</Process>
    <_dlc_DocId xmlns="9f8a6267-8cf8-4a72-bbe6-b904dc3b7ebf">M32SHFRQ6PRX-150-1536</_dlc_DocId>
    <_dlc_DocIdUrl xmlns="9f8a6267-8cf8-4a72-bbe6-b904dc3b7ebf">
      <Url>https://sp2013.myatos.net/processes/bds/_layouts/15/DocIdRedir.aspx?ID=M32SHFRQ6PRX-150-1536</Url>
      <Description>M32SHFRQ6PRX-150-1536</Description>
    </_dlc_DocIdUrl>
  </documentManagement>
</p:properties>
</file>

<file path=customXml/itemProps1.xml><?xml version="1.0" encoding="utf-8"?>
<ds:datastoreItem xmlns:ds="http://schemas.openxmlformats.org/officeDocument/2006/customXml" ds:itemID="{C995C002-43C2-4BF7-BE01-8F8318C89EC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169B35E-5AD4-4BFC-B663-5218F06D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73d230-a37f-418b-9a94-7cfa6e2977ad"/>
    <ds:schemaRef ds:uri="9f8a6267-8cf8-4a72-bbe6-b904dc3b7ebf"/>
    <ds:schemaRef ds:uri="d0f062c3-34a3-4002-961a-d18b02cc46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CCCCF5-A01C-40E2-814A-387F43EFFE7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EB9A657-8BE4-4834-A7FF-9454E74198CA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d0f062c3-34a3-4002-961a-d18b02cc46cf"/>
    <ds:schemaRef ds:uri="http://purl.org/dc/elements/1.1/"/>
    <ds:schemaRef ds:uri="9f8a6267-8cf8-4a72-bbe6-b904dc3b7ebf"/>
    <ds:schemaRef ds:uri="http://purl.org/dc/dcmitype/"/>
    <ds:schemaRef ds:uri="f873d230-a37f-418b-9a94-7cfa6e2977ad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17546</TotalTime>
  <Words>405</Words>
  <Application>Microsoft Office PowerPoint</Application>
  <PresentationFormat>Affichage à l'écran (16:9)</PresentationFormat>
  <Paragraphs>82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Calibri</vt:lpstr>
      <vt:lpstr>Montserrat Light</vt:lpstr>
      <vt:lpstr>Montserrat</vt:lpstr>
      <vt:lpstr>Cambria Math</vt:lpstr>
      <vt:lpstr>Franklin Gothic Medium Cond</vt:lpstr>
      <vt:lpstr>Arial</vt:lpstr>
      <vt:lpstr>Thème Office</vt:lpstr>
      <vt:lpstr>1_Conception personnalisée</vt:lpstr>
      <vt:lpstr>Avancement Simulateur IQ</vt:lpstr>
      <vt:lpstr>Réglage de la penalisation du tridge</vt:lpstr>
      <vt:lpstr>Réglage de la penalisation du tridge</vt:lpstr>
      <vt:lpstr>Algos sur la simu légo</vt:lpstr>
      <vt:lpstr>Présentation PowerPoint</vt:lpstr>
      <vt:lpstr>Présentation PowerPoint</vt:lpstr>
      <vt:lpstr>Détection des bords pas parfaite</vt:lpstr>
      <vt:lpstr>Détection des bords pas parfaite</vt:lpstr>
      <vt:lpstr>Présentation PowerPoint</vt:lpstr>
      <vt:lpstr>Limites de l’exploitation de la phase</vt:lpstr>
      <vt:lpstr> </vt:lpstr>
      <vt:lpstr> </vt:lpstr>
      <vt:lpstr>On a une bonne approximation du signal</vt:lpstr>
      <vt:lpstr>idée</vt:lpstr>
      <vt:lpstr>Présentation PowerPoint</vt:lpstr>
      <vt:lpstr>Présentation PowerPoint</vt:lpstr>
      <vt:lpstr>Extension des fenêtres</vt:lpstr>
      <vt:lpstr>MERCI</vt:lpstr>
    </vt:vector>
  </TitlesOfParts>
  <Company>Atos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Documents généraux</dc:title>
  <dc:creator>Clara Wyler</dc:creator>
  <cp:lastModifiedBy>FRANCOIS VERDEIL</cp:lastModifiedBy>
  <cp:revision>814</cp:revision>
  <dcterms:created xsi:type="dcterms:W3CDTF">2017-07-20T09:59:09Z</dcterms:created>
  <dcterms:modified xsi:type="dcterms:W3CDTF">2024-06-19T12:53:46Z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-290666600</vt:i4>
  </property>
  <property fmtid="{D5CDD505-2E9C-101B-9397-08002B2CF9AE}" pid="3" name="_NewReviewCycle">
    <vt:lpwstr/>
  </property>
  <property fmtid="{D5CDD505-2E9C-101B-9397-08002B2CF9AE}" pid="4" name="_EmailSubject">
    <vt:lpwstr>Référentiel Qualité</vt:lpwstr>
  </property>
  <property fmtid="{D5CDD505-2E9C-101B-9397-08002B2CF9AE}" pid="5" name="_AuthorEmail">
    <vt:lpwstr>dounia.najah@atos.net</vt:lpwstr>
  </property>
  <property fmtid="{D5CDD505-2E9C-101B-9397-08002B2CF9AE}" pid="6" name="_AuthorEmailDisplayName">
    <vt:lpwstr>NAJAH, DOUNIA</vt:lpwstr>
  </property>
  <property fmtid="{D5CDD505-2E9C-101B-9397-08002B2CF9AE}" pid="7" name="ContentTypeId">
    <vt:lpwstr>0x0101006C68C2FF78E30D4DB1313C21102CA0E7</vt:lpwstr>
  </property>
  <property fmtid="{D5CDD505-2E9C-101B-9397-08002B2CF9AE}" pid="8" name="_dlc_DocIdItemGuid">
    <vt:lpwstr>5a54e875-1acf-4105-ac4b-e510adde7744</vt:lpwstr>
  </property>
  <property fmtid="{D5CDD505-2E9C-101B-9397-08002B2CF9AE}" pid="9" name="MSIP_Label_e463cba9-5f6c-478d-9329-7b2295e4e8ed_Enabled">
    <vt:lpwstr>true</vt:lpwstr>
  </property>
  <property fmtid="{D5CDD505-2E9C-101B-9397-08002B2CF9AE}" pid="10" name="MSIP_Label_e463cba9-5f6c-478d-9329-7b2295e4e8ed_SetDate">
    <vt:lpwstr>2022-02-08T09:34:29Z</vt:lpwstr>
  </property>
  <property fmtid="{D5CDD505-2E9C-101B-9397-08002B2CF9AE}" pid="11" name="MSIP_Label_e463cba9-5f6c-478d-9329-7b2295e4e8ed_Method">
    <vt:lpwstr>Standard</vt:lpwstr>
  </property>
  <property fmtid="{D5CDD505-2E9C-101B-9397-08002B2CF9AE}" pid="12" name="MSIP_Label_e463cba9-5f6c-478d-9329-7b2295e4e8ed_Name">
    <vt:lpwstr>All Employees_2</vt:lpwstr>
  </property>
  <property fmtid="{D5CDD505-2E9C-101B-9397-08002B2CF9AE}" pid="13" name="MSIP_Label_e463cba9-5f6c-478d-9329-7b2295e4e8ed_SiteId">
    <vt:lpwstr>33440fc6-b7c7-412c-bb73-0e70b0198d5a</vt:lpwstr>
  </property>
  <property fmtid="{D5CDD505-2E9C-101B-9397-08002B2CF9AE}" pid="14" name="MSIP_Label_e463cba9-5f6c-478d-9329-7b2295e4e8ed_ActionId">
    <vt:lpwstr>9770cb74-664f-41a2-b7f1-6a1a524c4137</vt:lpwstr>
  </property>
  <property fmtid="{D5CDD505-2E9C-101B-9397-08002B2CF9AE}" pid="15" name="MSIP_Label_e463cba9-5f6c-478d-9329-7b2295e4e8ed_ContentBits">
    <vt:lpwstr>0</vt:lpwstr>
  </property>
  <property fmtid="{D5CDD505-2E9C-101B-9397-08002B2CF9AE}" pid="16" name="MSIP_Label_ecb69475-382c-4c7a-b21d-8ca64eeef1bd_Enabled">
    <vt:lpwstr>true</vt:lpwstr>
  </property>
  <property fmtid="{D5CDD505-2E9C-101B-9397-08002B2CF9AE}" pid="17" name="MSIP_Label_ecb69475-382c-4c7a-b21d-8ca64eeef1bd_SetDate">
    <vt:lpwstr>2023-11-20T16:09:29Z</vt:lpwstr>
  </property>
  <property fmtid="{D5CDD505-2E9C-101B-9397-08002B2CF9AE}" pid="18" name="MSIP_Label_ecb69475-382c-4c7a-b21d-8ca64eeef1bd_Method">
    <vt:lpwstr>Standard</vt:lpwstr>
  </property>
  <property fmtid="{D5CDD505-2E9C-101B-9397-08002B2CF9AE}" pid="19" name="MSIP_Label_ecb69475-382c-4c7a-b21d-8ca64eeef1bd_Name">
    <vt:lpwstr>Eviden For Internal Use - All Employees</vt:lpwstr>
  </property>
  <property fmtid="{D5CDD505-2E9C-101B-9397-08002B2CF9AE}" pid="20" name="MSIP_Label_ecb69475-382c-4c7a-b21d-8ca64eeef1bd_SiteId">
    <vt:lpwstr>7d1c7785-2d8a-437d-b842-1ed5d8fbe00a</vt:lpwstr>
  </property>
  <property fmtid="{D5CDD505-2E9C-101B-9397-08002B2CF9AE}" pid="21" name="MSIP_Label_ecb69475-382c-4c7a-b21d-8ca64eeef1bd_ActionId">
    <vt:lpwstr>265ea382-be0c-4e2a-b9e7-6df1ef189ec2</vt:lpwstr>
  </property>
  <property fmtid="{D5CDD505-2E9C-101B-9397-08002B2CF9AE}" pid="22" name="MSIP_Label_ecb69475-382c-4c7a-b21d-8ca64eeef1bd_ContentBits">
    <vt:lpwstr>0</vt:lpwstr>
  </property>
</Properties>
</file>