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15"/>
  </p:notesMasterIdLst>
  <p:sldIdLst>
    <p:sldId id="257" r:id="rId4"/>
    <p:sldId id="557" r:id="rId5"/>
    <p:sldId id="553" r:id="rId6"/>
    <p:sldId id="554" r:id="rId7"/>
    <p:sldId id="548" r:id="rId8"/>
    <p:sldId id="549" r:id="rId9"/>
    <p:sldId id="558" r:id="rId10"/>
    <p:sldId id="551" r:id="rId11"/>
    <p:sldId id="550" r:id="rId12"/>
    <p:sldId id="556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B4F4-E58B-4FDD-BE9E-56220902B34F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4C95-1CA5-48B6-B206-57E75E742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FA0EB-9DFA-7EBC-F1AD-06699E39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448A3A-28F2-88E7-78EE-512EF0D96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3230E-9226-112E-F477-AB2B4748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E8DC72-55D0-EF90-DC79-16FC5BF0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58319-CE7E-B8F6-BEA7-C133418D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9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E74DF-8B05-2C88-66CF-78DBA5FC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D3A317-D075-8C2D-0979-438D6B38D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665B87-B335-92A4-D2AC-B65D4DC5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108A4-998D-E1DE-AEE8-037C7935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90C35-DBCE-62DF-9F37-0A61BA44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BA5AAD-0D40-A163-9455-1C9B8E13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E3157A-6662-B0E0-BEFD-7EA81B252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38F6A-3886-E559-055A-73FA644A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548F2-2EF6-22FD-6FDD-03683778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F1A7B1-79F1-776A-44D9-6858193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2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64" y="2564904"/>
            <a:ext cx="11079128" cy="153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064" y="4101075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49" y="6143023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17/01/2024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9274994" y="6225097"/>
            <a:ext cx="202491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1067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1067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20/09/2023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0CF47-C323-A6F9-728A-F61AE56B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39C1B-0D2F-6EF2-E6E2-851C3696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857DB-230B-D3C0-5E87-F04B05C0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E444-8393-4276-A5FC-FDC1AB71B299}" type="datetimeFigureOut">
              <a:rPr lang="fr-FR" smtClean="0"/>
              <a:t>24/06/2024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CC660-AFC6-223C-90A0-A1076934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CE1FC-C519-C6B5-DE53-5CFC0F13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0CF6-A7B6-4FCD-9435-7EE200DBF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64" y="2564904"/>
            <a:ext cx="11079128" cy="153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064" y="4101075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49" y="6143023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17/01/2024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9274994" y="6225097"/>
            <a:ext cx="202491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1067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1067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9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52651" y="2727061"/>
            <a:ext cx="6600000" cy="14700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9360363" y="5846179"/>
            <a:ext cx="259228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933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933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0A89C-3CD0-440A-F7F2-2C93316D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FE1C0-E4A2-1907-BED0-76733696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5F0AC-054E-ABE4-6AEB-7ACC25B0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FA805-CAB0-AD11-A792-B0D68697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3BF3E-53E5-A712-4028-5D16E099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8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0A37B-D7D6-47D3-7591-5E66EBAB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E4B374-F4EA-09DC-C9C9-34D30FFB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D1233-3285-72E3-4DD8-BAFA013F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BAA3E-5B92-E5E3-04D9-A55D2B9B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7D0A8F-44BC-8DC1-4F8B-4A9ADEE1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0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CFA3E-3186-C47B-ECE3-308BE000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C2A14-0F62-5420-DB3C-78BB1E615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8BCF89-CDDB-3A58-B07A-5F7AD0D09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870DB2-1F0B-8D89-BD8F-C2289459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570406-566B-F029-161F-B0A6A3A5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6820F2-622B-C081-FC7B-787987A7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5E759-FAF6-CE79-091A-F50505B4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0210C-DA6C-22CB-1283-3895BA149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5C8948-E615-60B7-A49A-D4485D9AC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F4BF26-BBE2-EAE5-7367-EE7660055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C5630B-A4F2-1C57-BF03-A2D8F3BD7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927741-81E9-4E77-62C2-967C8DD3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6C2659-8B9E-6A70-3A7D-9776A99E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3D4660-E8F5-BED3-1742-F041F8C8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E55F2-214B-38EB-4DC1-D3DA0BEA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C149A2-3BB6-D93D-E276-AB025BD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DE4A0C-24C3-CB16-37A5-BCFD1329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83081B-19AE-3D86-94A9-672AF0B9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2A8CC0-D5A6-1885-C477-B8620B7F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2453B7-A838-CD83-FAB6-DC7FC94A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88808-69BE-77A5-05C5-57C1C86E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71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BDD9B-22CD-971D-689D-437D17D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024C53-1B05-DCD6-AED9-C7BEAF5A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4F5610-8031-843D-DA2D-7361F31AC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0AADF5-18D1-289F-E151-BF2450FD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AE1E0-2EB1-F009-42B1-20E77817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287B2C-B79E-D856-FFBE-F3900F5E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E03D1-CD1F-47AD-68DC-68242248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D072FB-3E21-DC64-E04E-4AE0139D3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F8A392-CD43-1CA7-49E5-E2033F586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406314-634F-EF4A-8E84-6388AF9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94464-3B16-FA5B-E276-54EC5CBE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97684C-EED8-2730-959C-8B217990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7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00559-F32C-9594-453C-5F431390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F2E64-7E02-C09B-B3FB-3EFD783A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5E61F-6DD7-80F7-523B-8E2FF27EA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1808-CD24-429B-917B-44EAEFC09897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06DF16-4A83-BDB2-9554-FC349B9E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3395B-CC91-9AFA-7FF9-1436C203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376B-6487-4C47-9853-4CCA426D0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94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107505" y="96857"/>
            <a:ext cx="11976644" cy="1095403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98824" y="905950"/>
            <a:ext cx="612655" cy="621908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58"/>
            <a:ext cx="10515600" cy="109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37" y="6488177"/>
            <a:ext cx="1151527" cy="1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914377" indent="-457189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7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Avancement Simulateur IQ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A0502-59A6-6382-6C61-37FB0B90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Adéquation </a:t>
            </a:r>
            <a:r>
              <a:rPr lang="fr-FR" dirty="0" err="1"/>
              <a:t>chirp</a:t>
            </a:r>
            <a:r>
              <a:rPr lang="fr-FR" dirty="0"/>
              <a:t> S-</a:t>
            </a:r>
            <a:r>
              <a:rPr lang="fr-FR" dirty="0" err="1"/>
              <a:t>law</a:t>
            </a:r>
            <a:r>
              <a:rPr lang="fr-FR" dirty="0"/>
              <a:t>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17A7089-8876-FA58-EAAD-B87474DF0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68893"/>
                <a:ext cx="10515600" cy="3708071"/>
              </a:xfrm>
            </p:spPr>
            <p:txBody>
              <a:bodyPr/>
              <a:lstStyle/>
              <a:p>
                <a:r>
                  <a:rPr lang="fr-FR" dirty="0"/>
                  <a:t>On cherche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/>
                  <a:t> qui minimise les résidus de la régression linéaire de la phase mesurée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et l’intercept</a:t>
                </a:r>
              </a:p>
              <a:p>
                <a:r>
                  <a:rPr lang="fr-FR" dirty="0"/>
                  <a:t>Une régression consiste à multiplier une matrice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2×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/>
                  <a:t>) par sa transposée à gauche puis inverser la matrice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2×2</m:t>
                        </m:r>
                      </m:e>
                    </m:d>
                  </m:oMath>
                </a14:m>
                <a:r>
                  <a:rPr lang="fr-FR" dirty="0"/>
                  <a:t> puis la multiplier par une matrice  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/>
                  <a:t>) à gauche et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fr-FR" dirty="0"/>
                  <a:t>) à droite</a:t>
                </a:r>
              </a:p>
              <a:p>
                <a:r>
                  <a:rPr lang="fr-FR" dirty="0"/>
                  <a:t>L’optimisation se faisait avec un algo simplexe, on est passé à un quasi-Newton (borné à 10 itérations, finit bien avant), on calcule aussi la dérivée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17A7089-8876-FA58-EAAD-B87474DF0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68893"/>
                <a:ext cx="10515600" cy="3708071"/>
              </a:xfrm>
              <a:blipFill>
                <a:blip r:embed="rId2"/>
                <a:stretch>
                  <a:fillRect l="-928" t="-2632" r="-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3129D5-D5FC-4F95-92F3-4A1E201F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8E1F4E9-D329-44FA-89A6-9C62C3FE0950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E1BCE-DC3A-E638-4AE7-AD2E228C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5BAFB4-1535-A628-16E3-6F4F6338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10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0EDD2EE-C8AA-383E-6AFD-1F9B8BA56262}"/>
                  </a:ext>
                </a:extLst>
              </p:cNvPr>
              <p:cNvSpPr txBox="1"/>
              <p:nvPr/>
            </p:nvSpPr>
            <p:spPr>
              <a:xfrm>
                <a:off x="838200" y="1700809"/>
                <a:ext cx="90982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tan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0EDD2EE-C8AA-383E-6AFD-1F9B8BA56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0809"/>
                <a:ext cx="9098227" cy="461665"/>
              </a:xfrm>
              <a:prstGeom prst="rect">
                <a:avLst/>
              </a:prstGeom>
              <a:blipFill>
                <a:blip r:embed="rId3"/>
                <a:stretch>
                  <a:fillRect l="-536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0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52651" y="2727061"/>
            <a:ext cx="6600000" cy="252614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467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49BBB-11C3-DB3F-FD89-2FC88073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 de l’extension des </a:t>
            </a:r>
            <a:r>
              <a:rPr lang="fr-FR" dirty="0" err="1"/>
              <a:t>bbox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7258C17-F034-3197-8AB1-24502E626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8"/>
          <a:stretch/>
        </p:blipFill>
        <p:spPr>
          <a:xfrm>
            <a:off x="1295467" y="1192261"/>
            <a:ext cx="9409045" cy="5665739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834D0-764F-1D17-FCEB-64B7E12C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34301D5-502C-4B8B-A006-6C9405CFB242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3B9C2-45CB-6A94-B4FB-788FC60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46CCCC-4100-2A0D-B23E-5BBC2B53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516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74AC7-F0B4-5326-D512-556A725C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d’</a:t>
            </a:r>
            <a:r>
              <a:rPr lang="fr-FR" dirty="0" err="1"/>
              <a:t>execution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B5989-61A9-906B-6430-BD581AB2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15% -&gt;</a:t>
            </a:r>
            <a:r>
              <a:rPr lang="fr-FR" dirty="0" err="1"/>
              <a:t>YOLO+merging</a:t>
            </a:r>
            <a:r>
              <a:rPr lang="fr-FR" dirty="0"/>
              <a:t> (un seul </a:t>
            </a:r>
            <a:r>
              <a:rPr lang="fr-FR" dirty="0" err="1"/>
              <a:t>nperseg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Prediction</a:t>
            </a:r>
            <a:r>
              <a:rPr lang="fr-FR" dirty="0"/>
              <a:t>-&gt;15%</a:t>
            </a:r>
          </a:p>
          <a:p>
            <a:pPr lvl="1"/>
            <a:r>
              <a:rPr lang="fr-FR" dirty="0" err="1"/>
              <a:t>Formating</a:t>
            </a:r>
            <a:r>
              <a:rPr lang="fr-FR" dirty="0"/>
              <a:t> (contraste)-&gt;10%</a:t>
            </a:r>
          </a:p>
          <a:p>
            <a:pPr lvl="1"/>
            <a:r>
              <a:rPr lang="fr-FR" dirty="0"/>
              <a:t>Max SNR-&gt;10%</a:t>
            </a:r>
          </a:p>
          <a:p>
            <a:pPr lvl="1"/>
            <a:r>
              <a:rPr lang="fr-FR" dirty="0" err="1"/>
              <a:t>Merging</a:t>
            </a:r>
            <a:r>
              <a:rPr lang="fr-FR" dirty="0"/>
              <a:t>-&gt;11%</a:t>
            </a:r>
          </a:p>
          <a:p>
            <a:pPr lvl="1"/>
            <a:r>
              <a:rPr lang="fr-FR" dirty="0"/>
              <a:t>Extension </a:t>
            </a:r>
            <a:r>
              <a:rPr lang="fr-FR" dirty="0" err="1"/>
              <a:t>bbox</a:t>
            </a:r>
            <a:r>
              <a:rPr lang="fr-FR" dirty="0"/>
              <a:t> 50% (14s)</a:t>
            </a:r>
          </a:p>
          <a:p>
            <a:r>
              <a:rPr lang="fr-FR" dirty="0"/>
              <a:t>85% </a:t>
            </a:r>
            <a:r>
              <a:rPr lang="fr-FR" dirty="0" err="1"/>
              <a:t>Feature</a:t>
            </a:r>
            <a:r>
              <a:rPr lang="fr-FR" dirty="0"/>
              <a:t> extraction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7C6D9-5EE0-CEBF-DE10-8B4F723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16FF591-142B-47BC-9937-63A69C68B201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10FFE-686F-AE39-B8A9-CE1104F0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63EA67-6E34-1148-06A2-22095634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3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991F5-F5E0-A8F0-67BD-E30757F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des </a:t>
            </a:r>
            <a:r>
              <a:rPr lang="fr-FR" dirty="0" err="1"/>
              <a:t>bbox</a:t>
            </a:r>
            <a:r>
              <a:rPr lang="fr-FR" dirty="0"/>
              <a:t> avec le t-</a:t>
            </a:r>
            <a:r>
              <a:rPr lang="fr-FR" dirty="0" err="1"/>
              <a:t>ridge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ADAAE-2AF1-75D6-8102-FB6FF83D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960" cy="4351339"/>
          </a:xfrm>
        </p:spPr>
        <p:txBody>
          <a:bodyPr/>
          <a:lstStyle/>
          <a:p>
            <a:r>
              <a:rPr lang="fr-FR" dirty="0"/>
              <a:t>50% premier </a:t>
            </a:r>
            <a:r>
              <a:rPr lang="fr-FR" dirty="0" err="1"/>
              <a:t>ridge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-&gt;utilisé de toute façon pour la FE</a:t>
            </a:r>
          </a:p>
          <a:p>
            <a:r>
              <a:rPr lang="fr-FR" dirty="0"/>
              <a:t>23% estimation de sigma </a:t>
            </a:r>
            <a:r>
              <a:rPr lang="fr-FR" dirty="0" err="1"/>
              <a:t>ridge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-&gt;utilisé de toute façon pour la FE </a:t>
            </a:r>
          </a:p>
          <a:p>
            <a:r>
              <a:rPr lang="fr-FR" dirty="0"/>
              <a:t>23% deuxième t-</a:t>
            </a:r>
            <a:r>
              <a:rPr lang="fr-FR" dirty="0" err="1"/>
              <a:t>ridge</a:t>
            </a:r>
            <a:r>
              <a:rPr lang="fr-FR" dirty="0"/>
              <a:t> (appelé 66 fois à la place de 258)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F19774-B7AE-D233-8B47-7D2F7E8C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BDC16D4-56B1-49F7-9105-4AF0D09D5068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944DC-181E-14F2-09A9-5B36FD95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112D7F-9CD8-F0B3-3F63-C3CA7CC1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4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0FDEAD-18B7-A795-7851-ED05DEF7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72" y="1459553"/>
            <a:ext cx="1770361" cy="50793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48C746-4784-AD75-645E-852DC209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467" y="1865840"/>
            <a:ext cx="1635901" cy="42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1031F-A37B-B96F-F8A8-62B12BCF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Algos de </a:t>
            </a:r>
            <a:r>
              <a:rPr lang="fr-FR" dirty="0" err="1"/>
              <a:t>tridge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C367E5-AA79-8375-A1DD-394832EE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C67A138-4EA8-4976-A6FB-9CB0D0F75B0B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33997-D689-2DD4-2A2E-252E9A8A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EC346-BE89-7BCC-BEB9-DC4B9F0F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5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021316-D80C-C2F0-9F6C-E4CC91BF87C0}"/>
              </a:ext>
            </a:extLst>
          </p:cNvPr>
          <p:cNvCxnSpPr/>
          <p:nvPr/>
        </p:nvCxnSpPr>
        <p:spPr>
          <a:xfrm>
            <a:off x="916401" y="1604798"/>
            <a:ext cx="0" cy="1056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2A7D0A1-AB90-342E-5944-2DB29703A725}"/>
              </a:ext>
            </a:extLst>
          </p:cNvPr>
          <p:cNvCxnSpPr>
            <a:cxnSpLocks/>
          </p:cNvCxnSpPr>
          <p:nvPr/>
        </p:nvCxnSpPr>
        <p:spPr>
          <a:xfrm>
            <a:off x="916402" y="1604797"/>
            <a:ext cx="1920213" cy="18242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7567D5-BC1B-2DD8-1E4C-87465CABFD79}"/>
              </a:ext>
            </a:extLst>
          </p:cNvPr>
          <p:cNvCxnSpPr>
            <a:cxnSpLocks/>
          </p:cNvCxnSpPr>
          <p:nvPr/>
        </p:nvCxnSpPr>
        <p:spPr>
          <a:xfrm>
            <a:off x="916400" y="2660915"/>
            <a:ext cx="1920213" cy="18242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BBED2AB-0C60-13FB-9942-7FE5F6422B87}"/>
              </a:ext>
            </a:extLst>
          </p:cNvPr>
          <p:cNvCxnSpPr/>
          <p:nvPr/>
        </p:nvCxnSpPr>
        <p:spPr>
          <a:xfrm>
            <a:off x="2836615" y="3429000"/>
            <a:ext cx="0" cy="10561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7CF80F7-ACDF-584D-7BAF-3AA4A27FFD17}"/>
              </a:ext>
            </a:extLst>
          </p:cNvPr>
          <p:cNvCxnSpPr/>
          <p:nvPr/>
        </p:nvCxnSpPr>
        <p:spPr>
          <a:xfrm>
            <a:off x="820391" y="4965171"/>
            <a:ext cx="20162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8CE7425-623F-F1D5-C598-99A1C1258297}"/>
              </a:ext>
            </a:extLst>
          </p:cNvPr>
          <p:cNvCxnSpPr>
            <a:cxnSpLocks/>
          </p:cNvCxnSpPr>
          <p:nvPr/>
        </p:nvCxnSpPr>
        <p:spPr>
          <a:xfrm flipV="1">
            <a:off x="724380" y="1604798"/>
            <a:ext cx="0" cy="1056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93DF82B-C1B8-B104-B179-BB2F919CB6E5}"/>
                  </a:ext>
                </a:extLst>
              </p:cNvPr>
              <p:cNvSpPr txBox="1"/>
              <p:nvPr/>
            </p:nvSpPr>
            <p:spPr>
              <a:xfrm>
                <a:off x="1391477" y="5199005"/>
                <a:ext cx="672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𝑐𝑜𝑙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93DF82B-C1B8-B104-B179-BB2F919CB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7" y="5199005"/>
                <a:ext cx="672075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BB4E4FA-941A-4CC1-27C2-A3888418D074}"/>
                  </a:ext>
                </a:extLst>
              </p:cNvPr>
              <p:cNvSpPr txBox="1"/>
              <p:nvPr/>
            </p:nvSpPr>
            <p:spPr>
              <a:xfrm>
                <a:off x="-91711" y="1886636"/>
                <a:ext cx="672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𝑟𝑜𝑤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BB4E4FA-941A-4CC1-27C2-A3888418D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711" y="1886636"/>
                <a:ext cx="672075" cy="461665"/>
              </a:xfrm>
              <a:prstGeom prst="rect">
                <a:avLst/>
              </a:prstGeom>
              <a:blipFill>
                <a:blip r:embed="rId3"/>
                <a:stretch>
                  <a:fillRect r="-1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C927FD9-7626-0F98-4003-A186D1EC6008}"/>
                  </a:ext>
                </a:extLst>
              </p:cNvPr>
              <p:cNvSpPr txBox="1"/>
              <p:nvPr/>
            </p:nvSpPr>
            <p:spPr>
              <a:xfrm>
                <a:off x="2735628" y="1604798"/>
                <a:ext cx="7680849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qui contient la pénalisation qui contient les la pénalisation pour passer de la ligne i à la ligne j</a:t>
                </a: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dans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colonnes: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dans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élément de la ligne (vectorisé):</a:t>
                </a:r>
              </a:p>
              <a:p>
                <a:pPr marL="1600160" lvl="2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On calcule tous les scores du passage 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) à 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)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</a:t>
                </a:r>
              </a:p>
              <a:p>
                <a:pPr marL="1600160" lvl="2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On garde la meilleure option pour chaque 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), et on enregistre le score et les flèches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)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 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) optimaux</a:t>
                </a: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On cherche le minimum du score de la dernière colonne</a:t>
                </a: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0000"/>
                    </a:solidFill>
                    <a:latin typeface="Calibri" panose="020F0502020204030204"/>
                  </a:rPr>
                  <a:t>On remonte la chaine des flèches enregistrées qui arrivent à cet élément</a:t>
                </a:r>
              </a:p>
              <a:p>
                <a:pPr marL="1600160" lvl="2" indent="-380990" defTabSz="121917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C927FD9-7626-0F98-4003-A186D1EC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28" y="1604798"/>
                <a:ext cx="7680849" cy="4893647"/>
              </a:xfrm>
              <a:prstGeom prst="rect">
                <a:avLst/>
              </a:prstGeom>
              <a:blipFill>
                <a:blip r:embed="rId4"/>
                <a:stretch>
                  <a:fillRect l="-1111" t="-996" r="-1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3D384B7E-53FF-96C0-4D68-F8A340F8519D}"/>
              </a:ext>
            </a:extLst>
          </p:cNvPr>
          <p:cNvSpPr/>
          <p:nvPr/>
        </p:nvSpPr>
        <p:spPr>
          <a:xfrm>
            <a:off x="10252261" y="2800959"/>
            <a:ext cx="91031" cy="10954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2945672-36DB-2284-9D71-CC596F12947F}"/>
                  </a:ext>
                </a:extLst>
              </p:cNvPr>
              <p:cNvSpPr txBox="1"/>
              <p:nvPr/>
            </p:nvSpPr>
            <p:spPr>
              <a:xfrm>
                <a:off x="10343290" y="2660915"/>
                <a:ext cx="19202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fr-FR" sz="2400" dirty="0">
                    <a:solidFill>
                      <a:srgbClr val="0062C8"/>
                    </a:solidFill>
                    <a:latin typeface="Calibri" panose="020F0502020204030204"/>
                  </a:rPr>
                  <a:t>Calcul d’une matrice</a:t>
                </a:r>
                <a:br>
                  <a:rPr lang="fr-FR" sz="2400" dirty="0">
                    <a:solidFill>
                      <a:srgbClr val="0062C8"/>
                    </a:solidFill>
                    <a:latin typeface="Calibri" panose="020F0502020204030204"/>
                  </a:rPr>
                </a:br>
                <a:r>
                  <a:rPr lang="fr-FR" sz="2400" dirty="0">
                    <a:solidFill>
                      <a:srgbClr val="0062C8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  <m:t>𝑟𝑜𝑤</m:t>
                        </m:r>
                      </m:sub>
                    </m:sSub>
                    <m:r>
                      <a:rPr lang="fr-FR" sz="2400" i="1">
                        <a:solidFill>
                          <a:srgbClr val="0062C8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62C8"/>
                            </a:solidFill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endParaRPr lang="fr-FR" sz="2400" dirty="0">
                  <a:solidFill>
                    <a:srgbClr val="0062C8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2945672-36DB-2284-9D71-CC596F129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290" y="2660915"/>
                <a:ext cx="1920215" cy="1200329"/>
              </a:xfrm>
              <a:prstGeom prst="rect">
                <a:avLst/>
              </a:prstGeom>
              <a:blipFill>
                <a:blip r:embed="rId5"/>
                <a:stretch>
                  <a:fillRect l="-5079" t="-4082" b="-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BF36D92A-3F50-C2EB-2B4A-4B1D2677AA89}"/>
              </a:ext>
            </a:extLst>
          </p:cNvPr>
          <p:cNvSpPr/>
          <p:nvPr/>
        </p:nvSpPr>
        <p:spPr>
          <a:xfrm>
            <a:off x="9908402" y="3903939"/>
            <a:ext cx="91031" cy="10954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C1C786-BD0E-D28A-5215-DBC909C1965D}"/>
              </a:ext>
            </a:extLst>
          </p:cNvPr>
          <p:cNvSpPr txBox="1"/>
          <p:nvPr/>
        </p:nvSpPr>
        <p:spPr>
          <a:xfrm>
            <a:off x="10123466" y="4020753"/>
            <a:ext cx="192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400" dirty="0">
                <a:solidFill>
                  <a:srgbClr val="0062C8"/>
                </a:solidFill>
                <a:latin typeface="Calibri" panose="020F0502020204030204"/>
              </a:rPr>
              <a:t>Minimum sur les colonnes</a:t>
            </a:r>
          </a:p>
        </p:txBody>
      </p:sp>
    </p:spTree>
    <p:extLst>
      <p:ext uri="{BB962C8B-B14F-4D97-AF65-F5344CB8AC3E}">
        <p14:creationId xmlns:p14="http://schemas.microsoft.com/office/powerpoint/2010/main" val="377156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41644-F81B-2065-F013-71B43BAB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74D8A-F0BA-84A6-2AB8-1D9DFA55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883CA2-6561-40AC-99C0-6B467E1D2A23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716AA-B04F-23B7-3FBC-84CA3805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4E07F-5A27-839C-1362-4E155956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6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849BF8-B96E-FF27-461E-3CC6019E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929"/>
            <a:ext cx="12192000" cy="4569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26A166-24D0-D909-53E2-D6606236AE37}"/>
              </a:ext>
            </a:extLst>
          </p:cNvPr>
          <p:cNvSpPr/>
          <p:nvPr/>
        </p:nvSpPr>
        <p:spPr>
          <a:xfrm>
            <a:off x="2635348" y="4257822"/>
            <a:ext cx="497059" cy="187569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4402C-5DFB-A0D6-1A7A-48C28820C7AB}"/>
              </a:ext>
            </a:extLst>
          </p:cNvPr>
          <p:cNvSpPr/>
          <p:nvPr/>
        </p:nvSpPr>
        <p:spPr>
          <a:xfrm>
            <a:off x="2635348" y="4581129"/>
            <a:ext cx="497059" cy="137551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17F407-7FFF-8DAD-77D4-48F68D07B05B}"/>
              </a:ext>
            </a:extLst>
          </p:cNvPr>
          <p:cNvSpPr/>
          <p:nvPr/>
        </p:nvSpPr>
        <p:spPr>
          <a:xfrm>
            <a:off x="2635348" y="1804771"/>
            <a:ext cx="497059" cy="137551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E9A-1849-5836-583D-3C121147DF06}"/>
              </a:ext>
            </a:extLst>
          </p:cNvPr>
          <p:cNvSpPr/>
          <p:nvPr/>
        </p:nvSpPr>
        <p:spPr>
          <a:xfrm>
            <a:off x="2657899" y="4747037"/>
            <a:ext cx="497059" cy="506167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103-882A-8C8E-ADAB-C59C343FF19B}"/>
              </a:ext>
            </a:extLst>
          </p:cNvPr>
          <p:cNvSpPr/>
          <p:nvPr/>
        </p:nvSpPr>
        <p:spPr>
          <a:xfrm>
            <a:off x="2635348" y="2569990"/>
            <a:ext cx="497059" cy="137551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93B68-04EE-36E4-4B5F-1C837E5F985B}"/>
              </a:ext>
            </a:extLst>
          </p:cNvPr>
          <p:cNvSpPr/>
          <p:nvPr/>
        </p:nvSpPr>
        <p:spPr>
          <a:xfrm>
            <a:off x="2671071" y="6140083"/>
            <a:ext cx="497059" cy="137551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454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4261FC-990F-BF99-C2EB-FA3617A8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71460"/>
          </a:xfrm>
        </p:spPr>
        <p:txBody>
          <a:bodyPr/>
          <a:lstStyle/>
          <a:p>
            <a:r>
              <a:rPr lang="fr-FR" dirty="0"/>
              <a:t>Pas sur que ce soit plus rapide</a:t>
            </a:r>
          </a:p>
          <a:p>
            <a:r>
              <a:rPr lang="fr-FR" dirty="0"/>
              <a:t>Il faut tester tout les angles ou faire une boucle après FE</a:t>
            </a:r>
          </a:p>
          <a:p>
            <a:r>
              <a:rPr lang="fr-FR" dirty="0"/>
              <a:t>Pas sur que ce soit très robuste à des </a:t>
            </a:r>
            <a:r>
              <a:rPr lang="fr-FR" dirty="0" err="1"/>
              <a:t>bbox</a:t>
            </a:r>
            <a:r>
              <a:rPr lang="fr-FR" dirty="0"/>
              <a:t> fort SNR qui sont à coté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3EB0F-B987-EA14-8437-187079F4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9B4B7E-6BDC-408D-9DA3-D7C63F423927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E09C9D-AE96-1599-76F7-ED1B295A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14FF7-905A-B859-892F-C53A3428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7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4C7A342-7ED8-15E4-B5BC-C66863F4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67"/>
            <a:ext cx="10515600" cy="1094317"/>
          </a:xfrm>
        </p:spPr>
        <p:txBody>
          <a:bodyPr/>
          <a:lstStyle/>
          <a:p>
            <a:r>
              <a:rPr lang="fr-FR" dirty="0"/>
              <a:t>Problèmes des corrélations/transformée de Hough</a:t>
            </a:r>
          </a:p>
        </p:txBody>
      </p:sp>
    </p:spTree>
    <p:extLst>
      <p:ext uri="{BB962C8B-B14F-4D97-AF65-F5344CB8AC3E}">
        <p14:creationId xmlns:p14="http://schemas.microsoft.com/office/powerpoint/2010/main" val="299733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55C0E-C5AC-6291-88C1-2952C0AA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d’exécution de la 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E33D6-389F-33FA-AB67-354125135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35% filtrage (optimisable)</a:t>
            </a:r>
          </a:p>
          <a:p>
            <a:r>
              <a:rPr lang="fr-FR" dirty="0"/>
              <a:t>33% adéquation no-mod (optimisable)</a:t>
            </a:r>
          </a:p>
          <a:p>
            <a:r>
              <a:rPr lang="fr-FR" dirty="0"/>
              <a:t>8% Ridge</a:t>
            </a:r>
          </a:p>
          <a:p>
            <a:r>
              <a:rPr lang="fr-FR" dirty="0"/>
              <a:t>6,5%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(filtre médian)</a:t>
            </a:r>
          </a:p>
          <a:p>
            <a:r>
              <a:rPr lang="fr-FR" dirty="0"/>
              <a:t>5% adéquation </a:t>
            </a:r>
            <a:r>
              <a:rPr lang="fr-FR" dirty="0" err="1"/>
              <a:t>chirp</a:t>
            </a:r>
            <a:r>
              <a:rPr lang="fr-FR" dirty="0"/>
              <a:t>-s (avant, 60-70%)</a:t>
            </a:r>
          </a:p>
          <a:p>
            <a:r>
              <a:rPr lang="fr-FR" dirty="0"/>
              <a:t>4,5% adéquation </a:t>
            </a:r>
            <a:r>
              <a:rPr lang="fr-FR" dirty="0" err="1"/>
              <a:t>chirp</a:t>
            </a:r>
            <a:r>
              <a:rPr lang="fr-FR" dirty="0"/>
              <a:t> lin (optimisable)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DF334-0D00-0D4B-2D17-DA502E34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24315917-DAB5-4928-B4E0-4646E8FE049A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58348-E104-6FAB-5ED8-15B392B1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78613F-A829-F1B9-7BDC-9ED8DEC6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8</a:t>
            </a:fld>
            <a:endParaRPr lang="fr-FR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023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D9713DC-48C5-12C2-766B-CE5566246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Fréquence instantanée d’un s-</a:t>
                </a:r>
                <a:r>
                  <a:rPr lang="fr-FR" dirty="0" err="1"/>
                  <a:t>law</a:t>
                </a:r>
                <a:r>
                  <a:rPr lang="fr-FR" dirty="0"/>
                  <a:t> (centré en fréquence):</a:t>
                </a:r>
                <a:br>
                  <a:rPr lang="fr-FR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tan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Phase d’un s-</a:t>
                </a:r>
                <a:r>
                  <a:rPr lang="fr-FR" dirty="0" err="1"/>
                  <a:t>law</a:t>
                </a:r>
                <a:r>
                  <a:rPr lang="fr-FR" dirty="0"/>
                  <a:t> :  </a:t>
                </a:r>
                <a:br>
                  <a:rPr lang="fr-FR" dirty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𝑃𝑊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  <m:func>
                            <m:func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𝑃𝑊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mr>
                      <m:mr>
                        <m:e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avec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br>
                  <a:rPr lang="fr-FR" dirty="0"/>
                </a:b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D9713DC-48C5-12C2-766B-CE5566246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9E240-FCEB-2A40-F5BF-05EB3011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24894CB-9C6A-4ABD-A445-58C9139215AF}" type="datetime1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26/06/2024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CF6F4-8B82-9541-0731-D3F8F05E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EDE48-6BC3-19AE-FE39-4D99F1B3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DCB0CF6-A7B6-4FCD-9435-7EE200DBF051}" type="slidenum">
              <a:rPr lang="fr-FR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9</a:t>
            </a:fld>
            <a:endParaRPr lang="fr-FR" dirty="0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6FBC82C-7E08-15F2-5F93-8FF5A3A1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Adéquation </a:t>
            </a:r>
            <a:r>
              <a:rPr lang="fr-FR" dirty="0" err="1"/>
              <a:t>chirp</a:t>
            </a:r>
            <a:r>
              <a:rPr lang="fr-FR" dirty="0"/>
              <a:t> S-</a:t>
            </a:r>
            <a:r>
              <a:rPr lang="fr-FR" dirty="0" err="1"/>
              <a:t>law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269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Grand écran</PresentationFormat>
  <Paragraphs>76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Franklin Gothic Medium Cond</vt:lpstr>
      <vt:lpstr>Montserrat</vt:lpstr>
      <vt:lpstr>Montserrat Light</vt:lpstr>
      <vt:lpstr>Thème Office</vt:lpstr>
      <vt:lpstr>1_Conception personnalisée</vt:lpstr>
      <vt:lpstr>1_Thème Office</vt:lpstr>
      <vt:lpstr>Avancement Simulateur IQ</vt:lpstr>
      <vt:lpstr>Résultat de l’extension des bbox</vt:lpstr>
      <vt:lpstr>Temps d’execution</vt:lpstr>
      <vt:lpstr>Extension des bbox avec le t-ridge</vt:lpstr>
      <vt:lpstr>Algos de tridge</vt:lpstr>
      <vt:lpstr>profiler</vt:lpstr>
      <vt:lpstr>Problèmes des corrélations/transformée de Hough</vt:lpstr>
      <vt:lpstr>Temps d’exécution de la FE</vt:lpstr>
      <vt:lpstr>Adéquation chirp S-law</vt:lpstr>
      <vt:lpstr>Adéquation chirp S-law (2)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Avancement Simulateur IQ</dc:title>
  <dc:creator>FRANCOIS VERDEIL</dc:creator>
  <cp:lastModifiedBy>FRANCOIS VERDEIL</cp:lastModifiedBy>
  <cp:revision>1</cp:revision>
  <dcterms:created xsi:type="dcterms:W3CDTF">2024-06-26T12:55:20Z</dcterms:created>
  <dcterms:modified xsi:type="dcterms:W3CDTF">2024-06-26T12:56:08Z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b69475-382c-4c7a-b21d-8ca64eeef1bd_Enabled">
    <vt:lpwstr>true</vt:lpwstr>
  </property>
  <property fmtid="{D5CDD505-2E9C-101B-9397-08002B2CF9AE}" pid="3" name="MSIP_Label_ecb69475-382c-4c7a-b21d-8ca64eeef1bd_SetDate">
    <vt:lpwstr>2024-06-26T12:56:07Z</vt:lpwstr>
  </property>
  <property fmtid="{D5CDD505-2E9C-101B-9397-08002B2CF9AE}" pid="4" name="MSIP_Label_ecb69475-382c-4c7a-b21d-8ca64eeef1bd_Method">
    <vt:lpwstr>Standard</vt:lpwstr>
  </property>
  <property fmtid="{D5CDD505-2E9C-101B-9397-08002B2CF9AE}" pid="5" name="MSIP_Label_ecb69475-382c-4c7a-b21d-8ca64eeef1bd_Name">
    <vt:lpwstr>Eviden For Internal Use - All Employees</vt:lpwstr>
  </property>
  <property fmtid="{D5CDD505-2E9C-101B-9397-08002B2CF9AE}" pid="6" name="MSIP_Label_ecb69475-382c-4c7a-b21d-8ca64eeef1bd_SiteId">
    <vt:lpwstr>7d1c7785-2d8a-437d-b842-1ed5d8fbe00a</vt:lpwstr>
  </property>
  <property fmtid="{D5CDD505-2E9C-101B-9397-08002B2CF9AE}" pid="7" name="MSIP_Label_ecb69475-382c-4c7a-b21d-8ca64eeef1bd_ActionId">
    <vt:lpwstr>5446ca3f-434d-4e48-8f9c-f5d51d687550</vt:lpwstr>
  </property>
  <property fmtid="{D5CDD505-2E9C-101B-9397-08002B2CF9AE}" pid="8" name="MSIP_Label_ecb69475-382c-4c7a-b21d-8ca64eeef1bd_ContentBits">
    <vt:lpwstr>0</vt:lpwstr>
  </property>
</Properties>
</file>