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15"/>
  </p:notesMasterIdLst>
  <p:handoutMasterIdLst>
    <p:handoutMasterId r:id="rId16"/>
  </p:handoutMasterIdLst>
  <p:sldIdLst>
    <p:sldId id="257" r:id="rId7"/>
    <p:sldId id="282" r:id="rId8"/>
    <p:sldId id="285" r:id="rId9"/>
    <p:sldId id="286" r:id="rId10"/>
    <p:sldId id="287" r:id="rId11"/>
    <p:sldId id="283" r:id="rId12"/>
    <p:sldId id="284" r:id="rId13"/>
    <p:sldId id="262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Franklin Gothic Medium Cond" panose="020B0606030402020204" pitchFamily="3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Light" panose="00000400000000000000" pitchFamily="2" charset="0"/>
      <p:regular r:id="rId23"/>
      <p: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5297" autoAdjust="0"/>
  </p:normalViewPr>
  <p:slideViewPr>
    <p:cSldViewPr>
      <p:cViewPr varScale="1">
        <p:scale>
          <a:sx n="108" d="100"/>
          <a:sy n="108" d="100"/>
        </p:scale>
        <p:origin x="101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014488" y="2045295"/>
            <a:ext cx="4950000" cy="11025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7020272" y="4384634"/>
            <a:ext cx="1944216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r>
              <a:rPr lang="en-US" sz="700" kern="120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AVANTIX.NET</a:t>
            </a:r>
            <a:endParaRPr lang="en-US" sz="70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A1830-69E3-487B-9FDA-71E49A63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17/01/2024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20/09/2023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0317DE-FEAF-486F-BF4B-C9C83D2D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30B74-55AF-D30A-2A34-1C21E141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06/12/2023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70A02-DA76-FAF9-14C3-F1679B96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0FBA6C-8EBF-50A8-2AC4-5C75C608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4C65B-9A95-A898-6452-F2FCAD0D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C42-7EC9-4E58-8AB0-98F74F575311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91751B-E3E2-8D1C-7235-56BA66E5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B7143C-2CE8-8BF6-15CF-1DAE6B98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F561-8934-4450-963B-FC5AD1FE0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00B22-FFAB-49FF-A06D-6467000E5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06/12/2023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  <p:sldLayoutId id="2147483672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Titre</a:t>
            </a:r>
            <a:endParaRPr lang="fr-FR" dirty="0">
              <a:latin typeface="Montserrat Light" panose="00000400000000000000" pitchFamily="2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74E10EC-96B8-5E04-2C6F-629B26504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6BC29-0E62-48E5-F8D4-691B9F63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6C8A-0B41-46D3-8ED1-C614B93F5C40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B5A74-773D-36B0-77C7-B545489F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99E3DC-EB96-6807-A43B-E3617CC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F561-8934-4450-963B-FC5AD1FE0468}" type="slidenum">
              <a:rPr lang="fr-FR" smtClean="0"/>
              <a:t>2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EB373FB-F008-9517-AE1B-C5123A29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DDC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0089CD-5905-EF42-D4D7-09A3B357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95" y="1469815"/>
            <a:ext cx="7110076" cy="13336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875B757-F0A7-9D10-4A55-6773870EB97A}"/>
                  </a:ext>
                </a:extLst>
              </p:cNvPr>
              <p:cNvSpPr txBox="1"/>
              <p:nvPr/>
            </p:nvSpPr>
            <p:spPr>
              <a:xfrm>
                <a:off x="2354297" y="1219930"/>
                <a:ext cx="172819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875B757-F0A7-9D10-4A55-6773870EB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297" y="1219930"/>
                <a:ext cx="1728192" cy="390748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8B451912-8BD7-E4FB-0508-560C2081C60B}"/>
              </a:ext>
            </a:extLst>
          </p:cNvPr>
          <p:cNvSpPr txBox="1"/>
          <p:nvPr/>
        </p:nvSpPr>
        <p:spPr>
          <a:xfrm>
            <a:off x="251520" y="300379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soft: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5D519DE-5EB6-E6FC-360B-5CAD80ABEFCC}"/>
              </a:ext>
            </a:extLst>
          </p:cNvPr>
          <p:cNvCxnSpPr/>
          <p:nvPr/>
        </p:nvCxnSpPr>
        <p:spPr>
          <a:xfrm flipH="1">
            <a:off x="1187624" y="2803431"/>
            <a:ext cx="432048" cy="1208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6E29FCE-B277-7D31-E4FE-89C803A1752E}"/>
              </a:ext>
            </a:extLst>
          </p:cNvPr>
          <p:cNvSpPr txBox="1"/>
          <p:nvPr/>
        </p:nvSpPr>
        <p:spPr>
          <a:xfrm>
            <a:off x="539552" y="401191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1-Generation du </a:t>
            </a:r>
            <a:r>
              <a:rPr lang="fr-FR" dirty="0" err="1"/>
              <a:t>chirp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66F23C-CD35-3E8B-97B6-D4BD9A1236C3}"/>
              </a:ext>
            </a:extLst>
          </p:cNvPr>
          <p:cNvSpPr txBox="1"/>
          <p:nvPr/>
        </p:nvSpPr>
        <p:spPr>
          <a:xfrm>
            <a:off x="2149401" y="3785071"/>
            <a:ext cx="123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2-produit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55DE307-BC32-BEAD-7B4D-C1266E3B69AF}"/>
              </a:ext>
            </a:extLst>
          </p:cNvPr>
          <p:cNvCxnSpPr>
            <a:cxnSpLocks/>
          </p:cNvCxnSpPr>
          <p:nvPr/>
        </p:nvCxnSpPr>
        <p:spPr>
          <a:xfrm>
            <a:off x="1713874" y="1851670"/>
            <a:ext cx="972176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DC80875-F68D-B58B-B653-E0CD0FCC2DA8}"/>
              </a:ext>
            </a:extLst>
          </p:cNvPr>
          <p:cNvCxnSpPr>
            <a:cxnSpLocks/>
          </p:cNvCxnSpPr>
          <p:nvPr/>
        </p:nvCxnSpPr>
        <p:spPr>
          <a:xfrm>
            <a:off x="2872898" y="2175706"/>
            <a:ext cx="690990" cy="212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F68E7FF-B313-E283-E9C8-75241DB12465}"/>
              </a:ext>
            </a:extLst>
          </p:cNvPr>
          <p:cNvSpPr txBox="1"/>
          <p:nvPr/>
        </p:nvSpPr>
        <p:spPr>
          <a:xfrm>
            <a:off x="2987824" y="434429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somme et </a:t>
            </a:r>
            <a:r>
              <a:rPr lang="fr-FR" dirty="0" err="1"/>
              <a:t>decimation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669EE22-18C9-DF78-F856-C5B21DE1FABE}"/>
                  </a:ext>
                </a:extLst>
              </p:cNvPr>
              <p:cNvSpPr txBox="1"/>
              <p:nvPr/>
            </p:nvSpPr>
            <p:spPr>
              <a:xfrm>
                <a:off x="251520" y="156363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669EE22-18C9-DF78-F856-C5B21DE1F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63638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 l="-2804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D81C73D-0C77-2C84-C741-C751E4BB7713}"/>
                  </a:ext>
                </a:extLst>
              </p:cNvPr>
              <p:cNvSpPr txBox="1"/>
              <p:nvPr/>
            </p:nvSpPr>
            <p:spPr>
              <a:xfrm>
                <a:off x="7308304" y="1701289"/>
                <a:ext cx="64807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D81C73D-0C77-2C84-C741-C751E4BB7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701289"/>
                <a:ext cx="648072" cy="390748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F419265-D91B-7159-0BE2-4604EA3D3DFB}"/>
              </a:ext>
            </a:extLst>
          </p:cNvPr>
          <p:cNvCxnSpPr>
            <a:cxnSpLocks/>
          </p:cNvCxnSpPr>
          <p:nvPr/>
        </p:nvCxnSpPr>
        <p:spPr>
          <a:xfrm>
            <a:off x="3700211" y="2177718"/>
            <a:ext cx="360887" cy="146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435128C-0243-F4D4-CD60-D00D4A2835AE}"/>
              </a:ext>
            </a:extLst>
          </p:cNvPr>
          <p:cNvSpPr txBox="1"/>
          <p:nvPr/>
        </p:nvSpPr>
        <p:spPr>
          <a:xfrm>
            <a:off x="3815291" y="3663883"/>
            <a:ext cx="1775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4- compensation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EA3EE81E-ACB0-1A8D-D874-23CDC16255BB}"/>
                  </a:ext>
                </a:extLst>
              </p:cNvPr>
              <p:cNvSpPr txBox="1"/>
              <p:nvPr/>
            </p:nvSpPr>
            <p:spPr>
              <a:xfrm>
                <a:off x="3418050" y="1198546"/>
                <a:ext cx="172819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EA3EE81E-ACB0-1A8D-D874-23CDC1625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050" y="1198546"/>
                <a:ext cx="1728192" cy="390748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4833621-1926-D01D-EBBF-FF748AB432C3}"/>
                  </a:ext>
                </a:extLst>
              </p:cNvPr>
              <p:cNvSpPr txBox="1"/>
              <p:nvPr/>
            </p:nvSpPr>
            <p:spPr>
              <a:xfrm>
                <a:off x="4529257" y="1191675"/>
                <a:ext cx="172819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4833621-1926-D01D-EBBF-FF748AB43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57" y="1191675"/>
                <a:ext cx="1728192" cy="39074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CD95E35-5380-2ABC-8130-C7A069DFB099}"/>
              </a:ext>
            </a:extLst>
          </p:cNvPr>
          <p:cNvCxnSpPr>
            <a:cxnSpLocks/>
          </p:cNvCxnSpPr>
          <p:nvPr/>
        </p:nvCxnSpPr>
        <p:spPr>
          <a:xfrm>
            <a:off x="5364088" y="2355726"/>
            <a:ext cx="216026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ADF0E7D0-1BC2-9418-0ADE-1D123FC14126}"/>
              </a:ext>
            </a:extLst>
          </p:cNvPr>
          <p:cNvSpPr txBox="1"/>
          <p:nvPr/>
        </p:nvSpPr>
        <p:spPr>
          <a:xfrm>
            <a:off x="5481971" y="4397931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5- double </a:t>
            </a:r>
            <a:r>
              <a:rPr lang="fr-FR" dirty="0" err="1"/>
              <a:t>halfband</a:t>
            </a:r>
            <a:endParaRPr lang="fr-FR" dirty="0"/>
          </a:p>
        </p:txBody>
      </p:sp>
      <p:sp>
        <p:nvSpPr>
          <p:cNvPr id="33" name="Accolade ouvrante 32">
            <a:extLst>
              <a:ext uri="{FF2B5EF4-FFF2-40B4-BE49-F238E27FC236}">
                <a16:creationId xmlns:a16="http://schemas.microsoft.com/office/drawing/2014/main" id="{E89E64A3-3B60-34DC-5C3B-AF11B84F8CFC}"/>
              </a:ext>
            </a:extLst>
          </p:cNvPr>
          <p:cNvSpPr/>
          <p:nvPr/>
        </p:nvSpPr>
        <p:spPr>
          <a:xfrm rot="16200000">
            <a:off x="5251792" y="1615405"/>
            <a:ext cx="169996" cy="131064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37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4887F-A5F1-8F40-BDC9-5D96A87E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 du CIC </a:t>
            </a:r>
            <a:r>
              <a:rPr lang="fr-FR" dirty="0" err="1"/>
              <a:t>decimator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24515E-80A2-72CF-09C5-11093D52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F31D-80E0-4FDC-A6C6-E1C66E018B31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B2CD04-587C-2488-C4E7-8DCDB41A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36697-2700-3E8B-08D8-596926B3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F561-8934-4450-963B-FC5AD1FE0468}" type="slidenum">
              <a:rPr lang="fr-FR" smtClean="0"/>
              <a:t>3</a:t>
            </a:fld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21F8BB5-417D-E6CF-64F7-318D5AB4248E}"/>
              </a:ext>
            </a:extLst>
          </p:cNvPr>
          <p:cNvCxnSpPr/>
          <p:nvPr/>
        </p:nvCxnSpPr>
        <p:spPr>
          <a:xfrm flipV="1">
            <a:off x="2555776" y="1275606"/>
            <a:ext cx="0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8DA76A0-8DF7-B755-D438-C39AD50A09A1}"/>
              </a:ext>
            </a:extLst>
          </p:cNvPr>
          <p:cNvCxnSpPr>
            <a:cxnSpLocks/>
          </p:cNvCxnSpPr>
          <p:nvPr/>
        </p:nvCxnSpPr>
        <p:spPr>
          <a:xfrm>
            <a:off x="1547664" y="3147814"/>
            <a:ext cx="2367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CFF7EEB-E987-7D73-EFED-D1DA1D9ECF81}"/>
              </a:ext>
            </a:extLst>
          </p:cNvPr>
          <p:cNvSpPr/>
          <p:nvPr/>
        </p:nvSpPr>
        <p:spPr>
          <a:xfrm>
            <a:off x="2119745" y="1935677"/>
            <a:ext cx="860961" cy="1205346"/>
          </a:xfrm>
          <a:custGeom>
            <a:avLst/>
            <a:gdLst>
              <a:gd name="connsiteX0" fmla="*/ 0 w 860961"/>
              <a:gd name="connsiteY0" fmla="*/ 1199409 h 1205346"/>
              <a:gd name="connsiteX1" fmla="*/ 439387 w 860961"/>
              <a:gd name="connsiteY1" fmla="*/ 1 h 1205346"/>
              <a:gd name="connsiteX2" fmla="*/ 860961 w 860961"/>
              <a:gd name="connsiteY2" fmla="*/ 1205346 h 120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961" h="1205346">
                <a:moveTo>
                  <a:pt x="0" y="1199409"/>
                </a:moveTo>
                <a:cubicBezTo>
                  <a:pt x="147947" y="599210"/>
                  <a:pt x="295894" y="-988"/>
                  <a:pt x="439387" y="1"/>
                </a:cubicBezTo>
                <a:cubicBezTo>
                  <a:pt x="582880" y="990"/>
                  <a:pt x="721920" y="603168"/>
                  <a:pt x="860961" y="120534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FF9E1670-21C7-E0DC-A42A-543FCA28B83F}"/>
              </a:ext>
            </a:extLst>
          </p:cNvPr>
          <p:cNvSpPr/>
          <p:nvPr/>
        </p:nvSpPr>
        <p:spPr>
          <a:xfrm>
            <a:off x="2980706" y="2778070"/>
            <a:ext cx="407466" cy="362953"/>
          </a:xfrm>
          <a:custGeom>
            <a:avLst/>
            <a:gdLst>
              <a:gd name="connsiteX0" fmla="*/ 0 w 860961"/>
              <a:gd name="connsiteY0" fmla="*/ 1199409 h 1205346"/>
              <a:gd name="connsiteX1" fmla="*/ 439387 w 860961"/>
              <a:gd name="connsiteY1" fmla="*/ 1 h 1205346"/>
              <a:gd name="connsiteX2" fmla="*/ 860961 w 860961"/>
              <a:gd name="connsiteY2" fmla="*/ 1205346 h 120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961" h="1205346">
                <a:moveTo>
                  <a:pt x="0" y="1199409"/>
                </a:moveTo>
                <a:cubicBezTo>
                  <a:pt x="147947" y="599210"/>
                  <a:pt x="295894" y="-988"/>
                  <a:pt x="439387" y="1"/>
                </a:cubicBezTo>
                <a:cubicBezTo>
                  <a:pt x="582880" y="990"/>
                  <a:pt x="721920" y="603168"/>
                  <a:pt x="860961" y="120534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9CE9BE4-2880-4FB7-46C9-9456CF443112}"/>
              </a:ext>
            </a:extLst>
          </p:cNvPr>
          <p:cNvSpPr/>
          <p:nvPr/>
        </p:nvSpPr>
        <p:spPr>
          <a:xfrm>
            <a:off x="1708666" y="2784958"/>
            <a:ext cx="407466" cy="362953"/>
          </a:xfrm>
          <a:custGeom>
            <a:avLst/>
            <a:gdLst>
              <a:gd name="connsiteX0" fmla="*/ 0 w 860961"/>
              <a:gd name="connsiteY0" fmla="*/ 1199409 h 1205346"/>
              <a:gd name="connsiteX1" fmla="*/ 439387 w 860961"/>
              <a:gd name="connsiteY1" fmla="*/ 1 h 1205346"/>
              <a:gd name="connsiteX2" fmla="*/ 860961 w 860961"/>
              <a:gd name="connsiteY2" fmla="*/ 1205346 h 120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961" h="1205346">
                <a:moveTo>
                  <a:pt x="0" y="1199409"/>
                </a:moveTo>
                <a:cubicBezTo>
                  <a:pt x="147947" y="599210"/>
                  <a:pt x="295894" y="-988"/>
                  <a:pt x="439387" y="1"/>
                </a:cubicBezTo>
                <a:cubicBezTo>
                  <a:pt x="582880" y="990"/>
                  <a:pt x="721920" y="603168"/>
                  <a:pt x="860961" y="120534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10758D45-9CBA-EDFB-0AA6-5318FBAF6C2E}"/>
              </a:ext>
            </a:extLst>
          </p:cNvPr>
          <p:cNvSpPr/>
          <p:nvPr/>
        </p:nvSpPr>
        <p:spPr>
          <a:xfrm>
            <a:off x="1296082" y="2931792"/>
            <a:ext cx="407466" cy="209230"/>
          </a:xfrm>
          <a:custGeom>
            <a:avLst/>
            <a:gdLst>
              <a:gd name="connsiteX0" fmla="*/ 0 w 860961"/>
              <a:gd name="connsiteY0" fmla="*/ 1199409 h 1205346"/>
              <a:gd name="connsiteX1" fmla="*/ 439387 w 860961"/>
              <a:gd name="connsiteY1" fmla="*/ 1 h 1205346"/>
              <a:gd name="connsiteX2" fmla="*/ 860961 w 860961"/>
              <a:gd name="connsiteY2" fmla="*/ 1205346 h 120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961" h="1205346">
                <a:moveTo>
                  <a:pt x="0" y="1199409"/>
                </a:moveTo>
                <a:cubicBezTo>
                  <a:pt x="147947" y="599210"/>
                  <a:pt x="295894" y="-988"/>
                  <a:pt x="439387" y="1"/>
                </a:cubicBezTo>
                <a:cubicBezTo>
                  <a:pt x="582880" y="990"/>
                  <a:pt x="721920" y="603168"/>
                  <a:pt x="860961" y="120534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9533A36-9CD4-CE9D-3836-34272FEF95B2}"/>
              </a:ext>
            </a:extLst>
          </p:cNvPr>
          <p:cNvSpPr/>
          <p:nvPr/>
        </p:nvSpPr>
        <p:spPr>
          <a:xfrm>
            <a:off x="3405635" y="2938488"/>
            <a:ext cx="407466" cy="209230"/>
          </a:xfrm>
          <a:custGeom>
            <a:avLst/>
            <a:gdLst>
              <a:gd name="connsiteX0" fmla="*/ 0 w 860961"/>
              <a:gd name="connsiteY0" fmla="*/ 1199409 h 1205346"/>
              <a:gd name="connsiteX1" fmla="*/ 439387 w 860961"/>
              <a:gd name="connsiteY1" fmla="*/ 1 h 1205346"/>
              <a:gd name="connsiteX2" fmla="*/ 860961 w 860961"/>
              <a:gd name="connsiteY2" fmla="*/ 1205346 h 120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961" h="1205346">
                <a:moveTo>
                  <a:pt x="0" y="1199409"/>
                </a:moveTo>
                <a:cubicBezTo>
                  <a:pt x="147947" y="599210"/>
                  <a:pt x="295894" y="-988"/>
                  <a:pt x="439387" y="1"/>
                </a:cubicBezTo>
                <a:cubicBezTo>
                  <a:pt x="582880" y="990"/>
                  <a:pt x="721920" y="603168"/>
                  <a:pt x="860961" y="120534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62E310-D769-42F4-56F3-4E185DDB67DF}"/>
              </a:ext>
            </a:extLst>
          </p:cNvPr>
          <p:cNvSpPr txBox="1"/>
          <p:nvPr/>
        </p:nvSpPr>
        <p:spPr>
          <a:xfrm>
            <a:off x="1187624" y="404538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sommage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7EAB725-1E9E-145E-DDF2-FE5EC841D9EF}"/>
              </a:ext>
            </a:extLst>
          </p:cNvPr>
          <p:cNvCxnSpPr/>
          <p:nvPr/>
        </p:nvCxnSpPr>
        <p:spPr>
          <a:xfrm>
            <a:off x="2441450" y="3043103"/>
            <a:ext cx="0" cy="17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6CF3B44-69BA-706E-051E-6B3E7DEC488A}"/>
              </a:ext>
            </a:extLst>
          </p:cNvPr>
          <p:cNvCxnSpPr/>
          <p:nvPr/>
        </p:nvCxnSpPr>
        <p:spPr>
          <a:xfrm>
            <a:off x="2676040" y="3047060"/>
            <a:ext cx="0" cy="17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671ADA2-23BB-9738-807D-9D10DC9D2C8F}"/>
              </a:ext>
            </a:extLst>
          </p:cNvPr>
          <p:cNvCxnSpPr/>
          <p:nvPr/>
        </p:nvCxnSpPr>
        <p:spPr>
          <a:xfrm>
            <a:off x="2974106" y="3051017"/>
            <a:ext cx="0" cy="17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DDAACCC-26AC-0ECE-B989-9FED3CF645D3}"/>
                  </a:ext>
                </a:extLst>
              </p:cNvPr>
              <p:cNvSpPr txBox="1"/>
              <p:nvPr/>
            </p:nvSpPr>
            <p:spPr>
              <a:xfrm>
                <a:off x="2791322" y="3122656"/>
                <a:ext cx="43204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DDAACCC-26AC-0ECE-B989-9FED3CF6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22" y="3122656"/>
                <a:ext cx="432048" cy="390748"/>
              </a:xfrm>
              <a:prstGeom prst="rect">
                <a:avLst/>
              </a:prstGeom>
              <a:blipFill>
                <a:blip r:embed="rId2"/>
                <a:stretch>
                  <a:fillRect r="-28169"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9258C405-5F38-8D0C-65AC-50C152A77436}"/>
                  </a:ext>
                </a:extLst>
              </p:cNvPr>
              <p:cNvSpPr txBox="1"/>
              <p:nvPr/>
            </p:nvSpPr>
            <p:spPr>
              <a:xfrm>
                <a:off x="2515418" y="2704285"/>
                <a:ext cx="43204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9258C405-5F38-8D0C-65AC-50C152A77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18" y="2704285"/>
                <a:ext cx="432048" cy="390748"/>
              </a:xfrm>
              <a:prstGeom prst="rect">
                <a:avLst/>
              </a:prstGeom>
              <a:blipFill>
                <a:blip r:embed="rId3"/>
                <a:stretch>
                  <a:fillRect l="-4225"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id="{58517661-8C39-7BFA-93F1-B977C4AA50BD}"/>
              </a:ext>
            </a:extLst>
          </p:cNvPr>
          <p:cNvSpPr txBox="1"/>
          <p:nvPr/>
        </p:nvSpPr>
        <p:spPr>
          <a:xfrm>
            <a:off x="5508104" y="1347614"/>
            <a:ext cx="2160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décimation fait du recouvrement mais les fréquences autour de 0 sont relativement </a:t>
            </a:r>
            <a:r>
              <a:rPr lang="fr-FR" dirty="0" err="1"/>
              <a:t>epargnées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98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78514-67B5-2F84-3815-41E1CB66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4-Droop compensation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E4EB46-D8B1-7C4A-A90F-D5754C5D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71342" cy="3263504"/>
          </a:xfrm>
        </p:spPr>
        <p:txBody>
          <a:bodyPr/>
          <a:lstStyle/>
          <a:p>
            <a:r>
              <a:rPr lang="fr-FR" dirty="0"/>
              <a:t>On veut compenser le </a:t>
            </a:r>
            <a:r>
              <a:rPr lang="fr-FR" dirty="0" err="1"/>
              <a:t>sinc</a:t>
            </a:r>
            <a:endParaRPr lang="fr-FR" dirty="0"/>
          </a:p>
          <a:p>
            <a:r>
              <a:rPr lang="fr-FR" dirty="0"/>
              <a:t>Il fallait des </a:t>
            </a:r>
            <a:r>
              <a:rPr lang="fr-FR" dirty="0" err="1"/>
              <a:t>toolbox</a:t>
            </a:r>
            <a:r>
              <a:rPr lang="fr-FR" dirty="0"/>
              <a:t> donc j’ai fait le filtre à la main</a:t>
            </a:r>
          </a:p>
          <a:p>
            <a:r>
              <a:rPr lang="fr-FR" dirty="0"/>
              <a:t>Le motif se répète pour qu’il y ait des </a:t>
            </a:r>
            <a:r>
              <a:rPr lang="fr-FR" dirty="0" err="1"/>
              <a:t>coeffs</a:t>
            </a:r>
            <a:r>
              <a:rPr lang="fr-FR" dirty="0"/>
              <a:t> nuls</a:t>
            </a:r>
          </a:p>
          <a:p>
            <a:r>
              <a:rPr lang="fr-FR" dirty="0"/>
              <a:t>Il y a des astuces pour faire la corrélation plus vite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34B4A2-E7E4-B81E-A261-E9BA98AC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31F-1F17-4194-BC08-39AC0E496123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7D86A8-82E6-EE3C-17F2-A34D3A62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F159E4-0F55-7948-A496-CF055D09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F561-8934-4450-963B-FC5AD1FE0468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5CEBEF-884F-B34A-FE34-67F60893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412" y="1072944"/>
            <a:ext cx="4930567" cy="3856054"/>
          </a:xfrm>
          <a:prstGeom prst="rect">
            <a:avLst/>
          </a:prstGeom>
        </p:spPr>
      </p:pic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436470BC-8D2F-20AF-3388-44B31C7CB4FE}"/>
              </a:ext>
            </a:extLst>
          </p:cNvPr>
          <p:cNvGrpSpPr/>
          <p:nvPr/>
        </p:nvGrpSpPr>
        <p:grpSpPr>
          <a:xfrm>
            <a:off x="1547665" y="3922926"/>
            <a:ext cx="2232247" cy="297876"/>
            <a:chOff x="251520" y="3579862"/>
            <a:chExt cx="2232248" cy="297876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0FE076D-CA8B-DD94-2380-126FE8F85BE0}"/>
                </a:ext>
              </a:extLst>
            </p:cNvPr>
            <p:cNvCxnSpPr/>
            <p:nvPr/>
          </p:nvCxnSpPr>
          <p:spPr>
            <a:xfrm>
              <a:off x="251520" y="3723878"/>
              <a:ext cx="22322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7FCCBBF3-93CA-BAB4-2E78-39EC8E592161}"/>
                </a:ext>
              </a:extLst>
            </p:cNvPr>
            <p:cNvCxnSpPr/>
            <p:nvPr/>
          </p:nvCxnSpPr>
          <p:spPr>
            <a:xfrm>
              <a:off x="280644" y="358478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87F0E191-3D76-1513-F002-C0A53D8C8BA2}"/>
                </a:ext>
              </a:extLst>
            </p:cNvPr>
            <p:cNvCxnSpPr/>
            <p:nvPr/>
          </p:nvCxnSpPr>
          <p:spPr>
            <a:xfrm>
              <a:off x="669808" y="358970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A1F731B3-DD64-F33B-54A5-ED3F644504BC}"/>
                </a:ext>
              </a:extLst>
            </p:cNvPr>
            <p:cNvCxnSpPr/>
            <p:nvPr/>
          </p:nvCxnSpPr>
          <p:spPr>
            <a:xfrm>
              <a:off x="1043608" y="357986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9B9BF282-58F2-5B7B-2E40-61421C0419B6}"/>
                </a:ext>
              </a:extLst>
            </p:cNvPr>
            <p:cNvCxnSpPr/>
            <p:nvPr/>
          </p:nvCxnSpPr>
          <p:spPr>
            <a:xfrm>
              <a:off x="1432772" y="358478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2699B2BB-9FE5-365D-4E55-1C067DB7D59E}"/>
                </a:ext>
              </a:extLst>
            </p:cNvPr>
            <p:cNvCxnSpPr/>
            <p:nvPr/>
          </p:nvCxnSpPr>
          <p:spPr>
            <a:xfrm>
              <a:off x="1806572" y="358478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12D9B954-C56A-78F6-CE2A-21EF9A6BC2D7}"/>
                </a:ext>
              </a:extLst>
            </p:cNvPr>
            <p:cNvCxnSpPr/>
            <p:nvPr/>
          </p:nvCxnSpPr>
          <p:spPr>
            <a:xfrm>
              <a:off x="2195736" y="358970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0C36887-A465-9D66-60B7-CD5F64AF72F9}"/>
              </a:ext>
            </a:extLst>
          </p:cNvPr>
          <p:cNvGrpSpPr/>
          <p:nvPr/>
        </p:nvGrpSpPr>
        <p:grpSpPr>
          <a:xfrm>
            <a:off x="1576790" y="4434114"/>
            <a:ext cx="497210" cy="297876"/>
            <a:chOff x="251520" y="4083918"/>
            <a:chExt cx="2016224" cy="297876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6492C04-2BED-F185-8C3E-017CEF966A44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4227934"/>
              <a:ext cx="201622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DA8B855-3B1E-E491-E7F6-0E29C51AB1EF}"/>
                </a:ext>
              </a:extLst>
            </p:cNvPr>
            <p:cNvCxnSpPr/>
            <p:nvPr/>
          </p:nvCxnSpPr>
          <p:spPr>
            <a:xfrm>
              <a:off x="280644" y="4088840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EE20777C-6A97-781F-249F-9A54520886E0}"/>
                </a:ext>
              </a:extLst>
            </p:cNvPr>
            <p:cNvCxnSpPr/>
            <p:nvPr/>
          </p:nvCxnSpPr>
          <p:spPr>
            <a:xfrm>
              <a:off x="669808" y="4093762"/>
              <a:ext cx="0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856167B2-9D7F-9087-A0FF-E2159DE629C4}"/>
                </a:ext>
              </a:extLst>
            </p:cNvPr>
            <p:cNvCxnSpPr/>
            <p:nvPr/>
          </p:nvCxnSpPr>
          <p:spPr>
            <a:xfrm>
              <a:off x="1043608" y="4083918"/>
              <a:ext cx="0" cy="28803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A45A2593-315B-FB5D-47BB-B04F54EFE22D}"/>
                </a:ext>
              </a:extLst>
            </p:cNvPr>
            <p:cNvCxnSpPr/>
            <p:nvPr/>
          </p:nvCxnSpPr>
          <p:spPr>
            <a:xfrm>
              <a:off x="1432772" y="4088840"/>
              <a:ext cx="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651A9AFB-6E1E-1BB8-B96C-806AF050718E}"/>
              </a:ext>
            </a:extLst>
          </p:cNvPr>
          <p:cNvGrpSpPr/>
          <p:nvPr/>
        </p:nvGrpSpPr>
        <p:grpSpPr>
          <a:xfrm>
            <a:off x="1963315" y="4433098"/>
            <a:ext cx="497210" cy="297876"/>
            <a:chOff x="251520" y="4083918"/>
            <a:chExt cx="2016224" cy="297876"/>
          </a:xfrm>
        </p:grpSpPr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EF4E195B-C556-97F3-74CE-6990D03D0DC0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4227934"/>
              <a:ext cx="201622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9480CA49-5A17-EE5B-E8B0-3A5F29C9C8DC}"/>
                </a:ext>
              </a:extLst>
            </p:cNvPr>
            <p:cNvCxnSpPr/>
            <p:nvPr/>
          </p:nvCxnSpPr>
          <p:spPr>
            <a:xfrm>
              <a:off x="280644" y="4088840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6D02F729-B023-CCC3-3969-DD9EA25F3AD0}"/>
                </a:ext>
              </a:extLst>
            </p:cNvPr>
            <p:cNvCxnSpPr/>
            <p:nvPr/>
          </p:nvCxnSpPr>
          <p:spPr>
            <a:xfrm>
              <a:off x="669808" y="4093762"/>
              <a:ext cx="0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0BF8D398-8C75-0AE8-B269-E51A2B709DA5}"/>
                </a:ext>
              </a:extLst>
            </p:cNvPr>
            <p:cNvCxnSpPr/>
            <p:nvPr/>
          </p:nvCxnSpPr>
          <p:spPr>
            <a:xfrm>
              <a:off x="1043608" y="4083918"/>
              <a:ext cx="0" cy="28803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1F153787-75FB-7C28-8280-7106257BD88B}"/>
                </a:ext>
              </a:extLst>
            </p:cNvPr>
            <p:cNvCxnSpPr/>
            <p:nvPr/>
          </p:nvCxnSpPr>
          <p:spPr>
            <a:xfrm>
              <a:off x="1432772" y="4088840"/>
              <a:ext cx="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72B54C89-D36B-0DFF-BD44-BA429A15AFE3}"/>
              </a:ext>
            </a:extLst>
          </p:cNvPr>
          <p:cNvGrpSpPr/>
          <p:nvPr/>
        </p:nvGrpSpPr>
        <p:grpSpPr>
          <a:xfrm>
            <a:off x="2333063" y="4435264"/>
            <a:ext cx="497210" cy="297876"/>
            <a:chOff x="251520" y="4083918"/>
            <a:chExt cx="2016224" cy="297876"/>
          </a:xfrm>
        </p:grpSpPr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1EACB478-04B3-BCC0-A1FC-5B577A50FDBC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4227934"/>
              <a:ext cx="201622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F79E3ACB-8405-0525-BB0E-E14C2943E109}"/>
                </a:ext>
              </a:extLst>
            </p:cNvPr>
            <p:cNvCxnSpPr/>
            <p:nvPr/>
          </p:nvCxnSpPr>
          <p:spPr>
            <a:xfrm>
              <a:off x="280644" y="4088840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08D4F8FA-6105-5372-F2C4-E05D94C908ED}"/>
                </a:ext>
              </a:extLst>
            </p:cNvPr>
            <p:cNvCxnSpPr/>
            <p:nvPr/>
          </p:nvCxnSpPr>
          <p:spPr>
            <a:xfrm>
              <a:off x="669808" y="4093762"/>
              <a:ext cx="0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A83F114A-0643-28E8-2AEC-A4971B70D838}"/>
                </a:ext>
              </a:extLst>
            </p:cNvPr>
            <p:cNvCxnSpPr/>
            <p:nvPr/>
          </p:nvCxnSpPr>
          <p:spPr>
            <a:xfrm>
              <a:off x="1043608" y="4083918"/>
              <a:ext cx="0" cy="28803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47E379DD-EDD9-47D7-A7A8-BA9C693CAC7E}"/>
                </a:ext>
              </a:extLst>
            </p:cNvPr>
            <p:cNvCxnSpPr/>
            <p:nvPr/>
          </p:nvCxnSpPr>
          <p:spPr>
            <a:xfrm>
              <a:off x="1432772" y="4088840"/>
              <a:ext cx="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AC8E99B9-5F73-7935-3443-6029CBDDF6C3}"/>
              </a:ext>
            </a:extLst>
          </p:cNvPr>
          <p:cNvGrpSpPr/>
          <p:nvPr/>
        </p:nvGrpSpPr>
        <p:grpSpPr>
          <a:xfrm>
            <a:off x="2719588" y="4434248"/>
            <a:ext cx="497210" cy="297876"/>
            <a:chOff x="251520" y="4083918"/>
            <a:chExt cx="2016224" cy="297876"/>
          </a:xfrm>
        </p:grpSpPr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73BE2A3D-1916-3431-3B67-9ADF3D30A414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4227934"/>
              <a:ext cx="201622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2DE07E02-9381-755E-53E2-3F501F14A412}"/>
                </a:ext>
              </a:extLst>
            </p:cNvPr>
            <p:cNvCxnSpPr/>
            <p:nvPr/>
          </p:nvCxnSpPr>
          <p:spPr>
            <a:xfrm>
              <a:off x="280644" y="4088840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9CFDD083-225F-0D05-BB0C-C6576F20B55C}"/>
                </a:ext>
              </a:extLst>
            </p:cNvPr>
            <p:cNvCxnSpPr/>
            <p:nvPr/>
          </p:nvCxnSpPr>
          <p:spPr>
            <a:xfrm>
              <a:off x="669808" y="4093762"/>
              <a:ext cx="0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C9050687-DD63-DBCF-D73A-5F4AB4FEFAD9}"/>
                </a:ext>
              </a:extLst>
            </p:cNvPr>
            <p:cNvCxnSpPr/>
            <p:nvPr/>
          </p:nvCxnSpPr>
          <p:spPr>
            <a:xfrm>
              <a:off x="1043608" y="4083918"/>
              <a:ext cx="0" cy="28803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FA2BB7D5-3BDE-807C-7247-0780BAB577E5}"/>
                </a:ext>
              </a:extLst>
            </p:cNvPr>
            <p:cNvCxnSpPr/>
            <p:nvPr/>
          </p:nvCxnSpPr>
          <p:spPr>
            <a:xfrm>
              <a:off x="1432772" y="4088840"/>
              <a:ext cx="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5DE62E68-73B2-96DC-28A9-DCDD87F4F59B}"/>
              </a:ext>
            </a:extLst>
          </p:cNvPr>
          <p:cNvGrpSpPr/>
          <p:nvPr/>
        </p:nvGrpSpPr>
        <p:grpSpPr>
          <a:xfrm>
            <a:off x="3103348" y="4436726"/>
            <a:ext cx="497210" cy="297876"/>
            <a:chOff x="251520" y="4083918"/>
            <a:chExt cx="2016224" cy="297876"/>
          </a:xfrm>
        </p:grpSpPr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0C80924C-A109-8F5A-992F-3E42FA06D057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4227934"/>
              <a:ext cx="201622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D12A77F8-88EB-B588-805D-683FFAD56206}"/>
                </a:ext>
              </a:extLst>
            </p:cNvPr>
            <p:cNvCxnSpPr/>
            <p:nvPr/>
          </p:nvCxnSpPr>
          <p:spPr>
            <a:xfrm>
              <a:off x="280644" y="4088840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4899B415-AA2D-A6EE-3DD1-80F4033D7FC5}"/>
                </a:ext>
              </a:extLst>
            </p:cNvPr>
            <p:cNvCxnSpPr/>
            <p:nvPr/>
          </p:nvCxnSpPr>
          <p:spPr>
            <a:xfrm>
              <a:off x="669808" y="4093762"/>
              <a:ext cx="0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F73E84AD-98D2-EADA-C4EC-9B7BC763F943}"/>
                </a:ext>
              </a:extLst>
            </p:cNvPr>
            <p:cNvCxnSpPr/>
            <p:nvPr/>
          </p:nvCxnSpPr>
          <p:spPr>
            <a:xfrm>
              <a:off x="1043608" y="4083918"/>
              <a:ext cx="0" cy="28803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6E0CFA21-801B-5FF9-6B6F-E1BFD1C5BBDB}"/>
                </a:ext>
              </a:extLst>
            </p:cNvPr>
            <p:cNvCxnSpPr/>
            <p:nvPr/>
          </p:nvCxnSpPr>
          <p:spPr>
            <a:xfrm>
              <a:off x="1432772" y="4088840"/>
              <a:ext cx="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24FAD7C4-E94A-F131-F6EA-55B8DCBDC679}"/>
              </a:ext>
            </a:extLst>
          </p:cNvPr>
          <p:cNvGrpSpPr/>
          <p:nvPr/>
        </p:nvGrpSpPr>
        <p:grpSpPr>
          <a:xfrm>
            <a:off x="3489873" y="4435710"/>
            <a:ext cx="497210" cy="297876"/>
            <a:chOff x="251520" y="4083918"/>
            <a:chExt cx="2016224" cy="297876"/>
          </a:xfrm>
        </p:grpSpPr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4C5B8380-B8CC-8E09-01F9-B9DA1AD58624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4227934"/>
              <a:ext cx="201622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E0A258CD-677E-6377-3BAC-2DB7AA7E4535}"/>
                </a:ext>
              </a:extLst>
            </p:cNvPr>
            <p:cNvCxnSpPr/>
            <p:nvPr/>
          </p:nvCxnSpPr>
          <p:spPr>
            <a:xfrm>
              <a:off x="280644" y="4088840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02B8B14D-E1D4-4C37-9566-AF05ED79BC32}"/>
                </a:ext>
              </a:extLst>
            </p:cNvPr>
            <p:cNvCxnSpPr/>
            <p:nvPr/>
          </p:nvCxnSpPr>
          <p:spPr>
            <a:xfrm>
              <a:off x="669808" y="4093762"/>
              <a:ext cx="0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25EC41AE-055F-56FD-A5DB-7DA2638BED21}"/>
                </a:ext>
              </a:extLst>
            </p:cNvPr>
            <p:cNvCxnSpPr/>
            <p:nvPr/>
          </p:nvCxnSpPr>
          <p:spPr>
            <a:xfrm>
              <a:off x="1043608" y="4083918"/>
              <a:ext cx="0" cy="28803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6CB3CE2-15A7-9BFB-58FE-E883ADF39071}"/>
                </a:ext>
              </a:extLst>
            </p:cNvPr>
            <p:cNvCxnSpPr/>
            <p:nvPr/>
          </p:nvCxnSpPr>
          <p:spPr>
            <a:xfrm>
              <a:off x="1432772" y="4088840"/>
              <a:ext cx="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ZoneTexte 137">
            <a:extLst>
              <a:ext uri="{FF2B5EF4-FFF2-40B4-BE49-F238E27FC236}">
                <a16:creationId xmlns:a16="http://schemas.microsoft.com/office/drawing/2014/main" id="{C1715C8C-C39C-BCFF-B83C-880896EE1542}"/>
              </a:ext>
            </a:extLst>
          </p:cNvPr>
          <p:cNvSpPr txBox="1"/>
          <p:nvPr/>
        </p:nvSpPr>
        <p:spPr>
          <a:xfrm>
            <a:off x="628650" y="3922926"/>
            <a:ext cx="84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8B68DC4C-0CF8-3887-7D99-B567BB87268A}"/>
              </a:ext>
            </a:extLst>
          </p:cNvPr>
          <p:cNvSpPr txBox="1"/>
          <p:nvPr/>
        </p:nvSpPr>
        <p:spPr>
          <a:xfrm>
            <a:off x="554712" y="4405920"/>
            <a:ext cx="84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411620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84072-BAAC-E4F4-EE2D-D31696E4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halfband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1F839-A86A-DD39-54A0-72F42786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231382" cy="2642691"/>
          </a:xfrm>
        </p:spPr>
        <p:txBody>
          <a:bodyPr/>
          <a:lstStyle/>
          <a:p>
            <a:r>
              <a:rPr lang="fr-FR" dirty="0"/>
              <a:t>Tous les coefficients impairs (sauf 1) sont nuls</a:t>
            </a:r>
          </a:p>
          <a:p>
            <a:r>
              <a:rPr lang="fr-FR" dirty="0"/>
              <a:t>J’ai pris 51 </a:t>
            </a:r>
            <a:r>
              <a:rPr lang="fr-FR" dirty="0" err="1"/>
              <a:t>samples</a:t>
            </a:r>
            <a:endParaRPr lang="fr-FR" dirty="0"/>
          </a:p>
          <a:p>
            <a:r>
              <a:rPr lang="fr-FR" dirty="0"/>
              <a:t>En FPGA c’est facile de filtrer-décimer avec ce filtre</a:t>
            </a:r>
          </a:p>
          <a:p>
            <a:r>
              <a:rPr lang="fr-FR" dirty="0"/>
              <a:t>Il y a aussi des astuces pour aller plus vite en soft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18346-EC31-E3B4-0520-5824F2A7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D881-B81C-45A3-9C23-0EB0319DF4F5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471D3E-F4FA-456F-C8BB-590A466D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D504C-8693-9F6C-5B7E-A0BE55CE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F561-8934-4450-963B-FC5AD1FE0468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7A1516-A67C-C95B-7462-32CAFC56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31590"/>
            <a:ext cx="4187626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62C78-5287-DB26-60A5-76328B45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1ms de signal à 4MHz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6BC29-0E62-48E5-F8D4-691B9F63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6C8A-0B41-46D3-8ED1-C614B93F5C40}" type="datetime1">
              <a:rPr lang="fr-FR" smtClean="0"/>
              <a:t>31/07/2024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B5A74-773D-36B0-77C7-B545489F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99E3DC-EB96-6807-A43B-E3617CC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F561-8934-4450-963B-FC5AD1FE0468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D188111-895C-77CD-3E11-2D156484C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Generation</a:t>
            </a:r>
            <a:r>
              <a:rPr lang="fr-FR" dirty="0"/>
              <a:t> du </a:t>
            </a:r>
            <a:r>
              <a:rPr lang="fr-FR" dirty="0" err="1"/>
              <a:t>chirp</a:t>
            </a:r>
            <a:r>
              <a:rPr lang="fr-FR" dirty="0"/>
              <a:t> -&gt; 0,44ms -0,6ms</a:t>
            </a:r>
            <a:r>
              <a:rPr lang="fr-FR" dirty="0">
                <a:solidFill>
                  <a:srgbClr val="00B050"/>
                </a:solidFill>
              </a:rPr>
              <a:t>(ne marche pas en complex32) </a:t>
            </a:r>
          </a:p>
          <a:p>
            <a:r>
              <a:rPr lang="fr-FR" dirty="0"/>
              <a:t>Multiplication par le </a:t>
            </a:r>
            <a:r>
              <a:rPr lang="fr-FR" dirty="0" err="1"/>
              <a:t>chirp</a:t>
            </a:r>
            <a:r>
              <a:rPr lang="fr-FR" dirty="0"/>
              <a:t>-&gt; 0,16ms </a:t>
            </a:r>
            <a:r>
              <a:rPr lang="fr-FR" dirty="0">
                <a:solidFill>
                  <a:srgbClr val="00B050"/>
                </a:solidFill>
              </a:rPr>
              <a:t>(0,08ms en complex32, mais le temps gagné est perdu à </a:t>
            </a:r>
            <a:r>
              <a:rPr lang="fr-FR" dirty="0" err="1">
                <a:solidFill>
                  <a:srgbClr val="00B050"/>
                </a:solidFill>
              </a:rPr>
              <a:t>caster</a:t>
            </a:r>
            <a:r>
              <a:rPr lang="fr-FR" dirty="0">
                <a:solidFill>
                  <a:srgbClr val="00B050"/>
                </a:solidFill>
              </a:rPr>
              <a:t> l’expo)</a:t>
            </a:r>
          </a:p>
          <a:p>
            <a:r>
              <a:rPr lang="fr-FR" dirty="0"/>
              <a:t>DDC-&gt;0,18ms </a:t>
            </a:r>
            <a:r>
              <a:rPr lang="fr-FR" dirty="0">
                <a:solidFill>
                  <a:srgbClr val="00B050"/>
                </a:solidFill>
              </a:rPr>
              <a:t>(</a:t>
            </a:r>
            <a:r>
              <a:rPr lang="fr-FR" dirty="0" err="1">
                <a:solidFill>
                  <a:srgbClr val="00B050"/>
                </a:solidFill>
              </a:rPr>
              <a:t>complex</a:t>
            </a:r>
            <a:r>
              <a:rPr lang="fr-FR" dirty="0">
                <a:solidFill>
                  <a:srgbClr val="00B050"/>
                </a:solidFill>
              </a:rPr>
              <a:t> 32 ou 64)</a:t>
            </a:r>
          </a:p>
          <a:p>
            <a:r>
              <a:rPr lang="fr-FR" dirty="0"/>
              <a:t>Si on veut filtrer une bande de 80MHz (le DDC nous a descendu à 320MHz)</a:t>
            </a:r>
          </a:p>
          <a:p>
            <a:pPr lvl="1"/>
            <a:r>
              <a:rPr lang="fr-FR" dirty="0"/>
              <a:t>Compensation </a:t>
            </a:r>
          </a:p>
          <a:p>
            <a:pPr lvl="2"/>
            <a:r>
              <a:rPr lang="fr-FR" sz="1900" dirty="0"/>
              <a:t>avec filtre d’ordre 80 (20 </a:t>
            </a:r>
            <a:r>
              <a:rPr lang="fr-FR" sz="1900" dirty="0" err="1"/>
              <a:t>coeffs</a:t>
            </a:r>
            <a:r>
              <a:rPr lang="fr-FR" sz="1900" dirty="0"/>
              <a:t> non nuls)-&gt;1,03 ou 0,58+0,09 en optimisant</a:t>
            </a:r>
          </a:p>
          <a:p>
            <a:pPr lvl="2"/>
            <a:r>
              <a:rPr lang="fr-FR" sz="1900" dirty="0"/>
              <a:t>avec filtre d’ordre 32 (8 </a:t>
            </a:r>
            <a:r>
              <a:rPr lang="fr-FR" sz="1900" dirty="0" err="1"/>
              <a:t>coeffs</a:t>
            </a:r>
            <a:r>
              <a:rPr lang="fr-FR" sz="1900" dirty="0"/>
              <a:t> non nuls)-&gt;0,60 ou 0,47+0,08 en optimisant</a:t>
            </a:r>
          </a:p>
          <a:p>
            <a:pPr lvl="1"/>
            <a:r>
              <a:rPr lang="fr-FR" dirty="0"/>
              <a:t>Double </a:t>
            </a:r>
            <a:r>
              <a:rPr lang="fr-FR" dirty="0" err="1"/>
              <a:t>Halfband</a:t>
            </a:r>
            <a:r>
              <a:rPr lang="fr-FR" dirty="0"/>
              <a:t>-&gt;1,084 ou 0,73 avec un seul FIR qui coupe 1/4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28208E-FE57-511C-F5ED-BB6C36D888C0}"/>
              </a:ext>
            </a:extLst>
          </p:cNvPr>
          <p:cNvSpPr txBox="1"/>
          <p:nvPr/>
        </p:nvSpPr>
        <p:spPr>
          <a:xfrm>
            <a:off x="395536" y="448055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Je pense que tout est </a:t>
            </a:r>
            <a:r>
              <a:rPr lang="fr-FR" dirty="0" err="1">
                <a:solidFill>
                  <a:srgbClr val="FF0000"/>
                </a:solidFill>
              </a:rPr>
              <a:t>parallélisable</a:t>
            </a:r>
            <a:r>
              <a:rPr lang="fr-FR" dirty="0">
                <a:solidFill>
                  <a:srgbClr val="FF0000"/>
                </a:solidFill>
              </a:rPr>
              <a:t> sauf la génération du </a:t>
            </a:r>
            <a:r>
              <a:rPr lang="fr-FR" dirty="0" err="1">
                <a:solidFill>
                  <a:srgbClr val="FF0000"/>
                </a:solidFill>
              </a:rPr>
              <a:t>chirp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5034360D-0A41-6D44-A6A8-C50A5045EC62}"/>
              </a:ext>
            </a:extLst>
          </p:cNvPr>
          <p:cNvSpPr/>
          <p:nvPr/>
        </p:nvSpPr>
        <p:spPr>
          <a:xfrm>
            <a:off x="467544" y="2931790"/>
            <a:ext cx="161106" cy="1548768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13A480-6CB9-1A31-D232-5DB580E87141}"/>
              </a:ext>
            </a:extLst>
          </p:cNvPr>
          <p:cNvSpPr txBox="1"/>
          <p:nvPr/>
        </p:nvSpPr>
        <p:spPr>
          <a:xfrm rot="16200000">
            <a:off x="-390140" y="3430929"/>
            <a:ext cx="1229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complex64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0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1151C-EDD0-3B2C-AB3B-92F06E80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pour accélérer la création du </a:t>
            </a:r>
            <a:r>
              <a:rPr lang="fr-FR" dirty="0" err="1"/>
              <a:t>chirp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59F962-A67C-FE27-3FE3-3C4C0A0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586F-5795-4807-84A1-83A3C862242A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96DE4A-5D4B-ED68-F782-5BE7B310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EA4E60-0EED-0516-59CD-0864922B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F561-8934-4450-963B-FC5AD1FE046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contenu 7">
                <a:extLst>
                  <a:ext uri="{FF2B5EF4-FFF2-40B4-BE49-F238E27FC236}">
                    <a16:creationId xmlns:a16="http://schemas.microsoft.com/office/drawing/2014/main" id="{792F0FFC-ED5A-B1B8-3BD9-C080AFBDC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9219"/>
                <a:ext cx="7886700" cy="2399778"/>
              </a:xfrm>
            </p:spPr>
            <p:txBody>
              <a:bodyPr/>
              <a:lstStyle/>
              <a:p>
                <a:r>
                  <a:rPr lang="fr-FR" dirty="0"/>
                  <a:t>Piste 1:stocker bcp de </a:t>
                </a:r>
                <a:r>
                  <a:rPr lang="fr-FR" dirty="0" err="1"/>
                  <a:t>chirps</a:t>
                </a:r>
                <a:r>
                  <a:rPr lang="fr-FR" dirty="0"/>
                  <a:t> longs avec des pentes différentes (nu peut se régler en allant chercher plus loin)</a:t>
                </a:r>
              </a:p>
              <a:p>
                <a:r>
                  <a:rPr lang="fr-FR" dirty="0"/>
                  <a:t>Piste 2: stocker un tableau avec plein de valeur d’exponentielles et aller chercher dedans (à 4GHz j’y crois pas, ça fait ~1To, moins de valeur et DL?)</a:t>
                </a: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Piste 3</a:t>
                </a:r>
                <a:r>
                  <a:rPr lang="fr-FR" dirty="0"/>
                  <a:t>: stocker des </a:t>
                </a:r>
                <a:r>
                  <a:rPr lang="fr-FR" dirty="0" err="1"/>
                  <a:t>sinusoides</a:t>
                </a:r>
                <a:r>
                  <a:rPr lang="fr-FR" dirty="0"/>
                  <a:t> (</a:t>
                </a:r>
                <a:r>
                  <a:rPr lang="fr-FR" dirty="0" err="1"/>
                  <a:t>step</a:t>
                </a:r>
                <a:r>
                  <a:rPr lang="fr-FR" dirty="0"/>
                  <a:t>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5</a:t>
                </a:r>
                <a:r>
                  <a:rPr lang="fr-FR" baseline="30000" dirty="0"/>
                  <a:t>e</a:t>
                </a:r>
                <a:r>
                  <a:rPr lang="fr-FR" dirty="0"/>
                  <a:t>-4 ou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2MHz) de 2000 </a:t>
                </a:r>
                <a:r>
                  <a:rPr lang="fr-FR" dirty="0" err="1"/>
                  <a:t>samples</a:t>
                </a:r>
                <a:r>
                  <a:rPr lang="fr-FR" dirty="0"/>
                  <a:t> chacune (16Mo en </a:t>
                </a:r>
                <a:r>
                  <a:rPr lang="fr-FR" dirty="0" err="1"/>
                  <a:t>float</a:t>
                </a:r>
                <a:r>
                  <a:rPr lang="fr-FR" dirty="0"/>
                  <a:t> 16) et créer un </a:t>
                </a:r>
                <a:r>
                  <a:rPr lang="fr-FR" dirty="0" err="1"/>
                  <a:t>chirp</a:t>
                </a:r>
                <a:r>
                  <a:rPr lang="fr-FR" dirty="0"/>
                  <a:t> en escalier</a:t>
                </a:r>
              </a:p>
            </p:txBody>
          </p:sp>
        </mc:Choice>
        <mc:Fallback>
          <p:sp>
            <p:nvSpPr>
              <p:cNvPr id="8" name="Espace réservé du contenu 7">
                <a:extLst>
                  <a:ext uri="{FF2B5EF4-FFF2-40B4-BE49-F238E27FC236}">
                    <a16:creationId xmlns:a16="http://schemas.microsoft.com/office/drawing/2014/main" id="{792F0FFC-ED5A-B1B8-3BD9-C080AFBDC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9219"/>
                <a:ext cx="7886700" cy="2399778"/>
              </a:xfrm>
              <a:blipFill>
                <a:blip r:embed="rId2"/>
                <a:stretch>
                  <a:fillRect l="-541" t="-30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33BD86E-9B18-133E-354B-7B970987F33A}"/>
              </a:ext>
            </a:extLst>
          </p:cNvPr>
          <p:cNvCxnSpPr/>
          <p:nvPr/>
        </p:nvCxnSpPr>
        <p:spPr>
          <a:xfrm flipV="1">
            <a:off x="2267744" y="3579862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B943C35-B817-569A-E3FD-A09E6CBD1510}"/>
              </a:ext>
            </a:extLst>
          </p:cNvPr>
          <p:cNvCxnSpPr>
            <a:cxnSpLocks/>
          </p:cNvCxnSpPr>
          <p:nvPr/>
        </p:nvCxnSpPr>
        <p:spPr>
          <a:xfrm>
            <a:off x="2123728" y="4443958"/>
            <a:ext cx="1575792" cy="2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13A204-E70F-5C49-72AC-B17301F06CB0}"/>
              </a:ext>
            </a:extLst>
          </p:cNvPr>
          <p:cNvSpPr txBox="1"/>
          <p:nvPr/>
        </p:nvSpPr>
        <p:spPr>
          <a:xfrm>
            <a:off x="2915816" y="4587974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7C47E1E-C75F-B36E-6032-959F7C235BAF}"/>
              </a:ext>
            </a:extLst>
          </p:cNvPr>
          <p:cNvCxnSpPr/>
          <p:nvPr/>
        </p:nvCxnSpPr>
        <p:spPr>
          <a:xfrm>
            <a:off x="2411760" y="429994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502CEBE-84B5-7E04-44EF-E0BE2B4CF01D}"/>
              </a:ext>
            </a:extLst>
          </p:cNvPr>
          <p:cNvCxnSpPr/>
          <p:nvPr/>
        </p:nvCxnSpPr>
        <p:spPr>
          <a:xfrm>
            <a:off x="2564160" y="422793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FB4AC3B-E96D-7D1A-E283-792751024C08}"/>
              </a:ext>
            </a:extLst>
          </p:cNvPr>
          <p:cNvCxnSpPr/>
          <p:nvPr/>
        </p:nvCxnSpPr>
        <p:spPr>
          <a:xfrm>
            <a:off x="2716560" y="415592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6C95A6-8DB3-6264-7638-A6F00CC8CE70}"/>
              </a:ext>
            </a:extLst>
          </p:cNvPr>
          <p:cNvCxnSpPr/>
          <p:nvPr/>
        </p:nvCxnSpPr>
        <p:spPr>
          <a:xfrm>
            <a:off x="2868960" y="408391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10DCC31-D832-AA0D-57A9-C752FEB113C6}"/>
              </a:ext>
            </a:extLst>
          </p:cNvPr>
          <p:cNvSpPr txBox="1"/>
          <p:nvPr/>
        </p:nvSpPr>
        <p:spPr>
          <a:xfrm>
            <a:off x="1907704" y="3786594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9C9263-2076-3AC2-7B41-ADBEFF404EBA}"/>
              </a:ext>
            </a:extLst>
          </p:cNvPr>
          <p:cNvSpPr txBox="1"/>
          <p:nvPr/>
        </p:nvSpPr>
        <p:spPr>
          <a:xfrm>
            <a:off x="4067943" y="3786594"/>
            <a:ext cx="444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passe à 0,3ms, et je pense que c’est </a:t>
            </a:r>
            <a:r>
              <a:rPr lang="fr-FR" dirty="0" err="1"/>
              <a:t>parallélisable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95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14488" y="2045295"/>
            <a:ext cx="4950000" cy="1894607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MERCI</a:t>
            </a:r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97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EB9A657-8BE4-4834-A7FF-9454E74198CA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d0f062c3-34a3-4002-961a-d18b02cc46cf"/>
    <ds:schemaRef ds:uri="http://purl.org/dc/elements/1.1/"/>
    <ds:schemaRef ds:uri="9f8a6267-8cf8-4a72-bbe6-b904dc3b7ebf"/>
    <ds:schemaRef ds:uri="http://purl.org/dc/dcmitype/"/>
    <ds:schemaRef ds:uri="f873d230-a37f-418b-9a94-7cfa6e2977ad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31330</TotalTime>
  <Words>386</Words>
  <Application>Microsoft Office PowerPoint</Application>
  <PresentationFormat>Affichage à l'écran (16:9)</PresentationFormat>
  <Paragraphs>69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Montserrat</vt:lpstr>
      <vt:lpstr>Montserrat Light</vt:lpstr>
      <vt:lpstr>Cambria Math</vt:lpstr>
      <vt:lpstr>Arial</vt:lpstr>
      <vt:lpstr>Calibri</vt:lpstr>
      <vt:lpstr>Franklin Gothic Medium Cond</vt:lpstr>
      <vt:lpstr>Thème Office</vt:lpstr>
      <vt:lpstr>1_Conception personnalisée</vt:lpstr>
      <vt:lpstr>Titre</vt:lpstr>
      <vt:lpstr>DDC</vt:lpstr>
      <vt:lpstr>Effet du CIC decimator</vt:lpstr>
      <vt:lpstr>4-Droop compensation</vt:lpstr>
      <vt:lpstr>halfband</vt:lpstr>
      <vt:lpstr>Pour 1ms de signal à 4MHz</vt:lpstr>
      <vt:lpstr>Pistes pour accélérer la création du chirp</vt:lpstr>
      <vt:lpstr>MERCI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généraux</dc:title>
  <dc:creator>Clara Wyler</dc:creator>
  <cp:lastModifiedBy>FRANCOIS VERDEIL</cp:lastModifiedBy>
  <cp:revision>1060</cp:revision>
  <dcterms:created xsi:type="dcterms:W3CDTF">2017-07-20T09:59:09Z</dcterms:created>
  <dcterms:modified xsi:type="dcterms:W3CDTF">2024-07-31T12:56:38Z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  <property fmtid="{D5CDD505-2E9C-101B-9397-08002B2CF9AE}" pid="16" name="MSIP_Label_ecb69475-382c-4c7a-b21d-8ca64eeef1bd_Enabled">
    <vt:lpwstr>true</vt:lpwstr>
  </property>
  <property fmtid="{D5CDD505-2E9C-101B-9397-08002B2CF9AE}" pid="17" name="MSIP_Label_ecb69475-382c-4c7a-b21d-8ca64eeef1bd_SetDate">
    <vt:lpwstr>2023-11-20T16:09:29Z</vt:lpwstr>
  </property>
  <property fmtid="{D5CDD505-2E9C-101B-9397-08002B2CF9AE}" pid="18" name="MSIP_Label_ecb69475-382c-4c7a-b21d-8ca64eeef1bd_Method">
    <vt:lpwstr>Standard</vt:lpwstr>
  </property>
  <property fmtid="{D5CDD505-2E9C-101B-9397-08002B2CF9AE}" pid="19" name="MSIP_Label_ecb69475-382c-4c7a-b21d-8ca64eeef1bd_Name">
    <vt:lpwstr>Eviden For Internal Use - All Employees</vt:lpwstr>
  </property>
  <property fmtid="{D5CDD505-2E9C-101B-9397-08002B2CF9AE}" pid="20" name="MSIP_Label_ecb69475-382c-4c7a-b21d-8ca64eeef1bd_SiteId">
    <vt:lpwstr>7d1c7785-2d8a-437d-b842-1ed5d8fbe00a</vt:lpwstr>
  </property>
  <property fmtid="{D5CDD505-2E9C-101B-9397-08002B2CF9AE}" pid="21" name="MSIP_Label_ecb69475-382c-4c7a-b21d-8ca64eeef1bd_ActionId">
    <vt:lpwstr>265ea382-be0c-4e2a-b9e7-6df1ef189ec2</vt:lpwstr>
  </property>
  <property fmtid="{D5CDD505-2E9C-101B-9397-08002B2CF9AE}" pid="22" name="MSIP_Label_ecb69475-382c-4c7a-b21d-8ca64eeef1bd_ContentBits">
    <vt:lpwstr>0</vt:lpwstr>
  </property>
</Properties>
</file>