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  <p:sldMasterId id="2147483666" r:id="rId6"/>
  </p:sldMasterIdLst>
  <p:notesMasterIdLst>
    <p:notesMasterId r:id="rId96"/>
  </p:notesMasterIdLst>
  <p:handoutMasterIdLst>
    <p:handoutMasterId r:id="rId97"/>
  </p:handoutMasterIdLst>
  <p:sldIdLst>
    <p:sldId id="257" r:id="rId7"/>
    <p:sldId id="304" r:id="rId8"/>
    <p:sldId id="296" r:id="rId9"/>
    <p:sldId id="300" r:id="rId10"/>
    <p:sldId id="301" r:id="rId11"/>
    <p:sldId id="305" r:id="rId12"/>
    <p:sldId id="306" r:id="rId13"/>
    <p:sldId id="316" r:id="rId14"/>
    <p:sldId id="307" r:id="rId15"/>
    <p:sldId id="310" r:id="rId16"/>
    <p:sldId id="317" r:id="rId17"/>
    <p:sldId id="323" r:id="rId18"/>
    <p:sldId id="311" r:id="rId19"/>
    <p:sldId id="312" r:id="rId20"/>
    <p:sldId id="299" r:id="rId21"/>
    <p:sldId id="313" r:id="rId22"/>
    <p:sldId id="314" r:id="rId23"/>
    <p:sldId id="315" r:id="rId24"/>
    <p:sldId id="308" r:id="rId25"/>
    <p:sldId id="309" r:id="rId26"/>
    <p:sldId id="295" r:id="rId27"/>
    <p:sldId id="324" r:id="rId28"/>
    <p:sldId id="321" r:id="rId29"/>
    <p:sldId id="322" r:id="rId30"/>
    <p:sldId id="318" r:id="rId31"/>
    <p:sldId id="325" r:id="rId32"/>
    <p:sldId id="320" r:id="rId33"/>
    <p:sldId id="326" r:id="rId34"/>
    <p:sldId id="327" r:id="rId35"/>
    <p:sldId id="330" r:id="rId36"/>
    <p:sldId id="328" r:id="rId37"/>
    <p:sldId id="329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54" r:id="rId46"/>
    <p:sldId id="346" r:id="rId47"/>
    <p:sldId id="344" r:id="rId48"/>
    <p:sldId id="345" r:id="rId49"/>
    <p:sldId id="347" r:id="rId50"/>
    <p:sldId id="349" r:id="rId51"/>
    <p:sldId id="350" r:id="rId52"/>
    <p:sldId id="348" r:id="rId53"/>
    <p:sldId id="351" r:id="rId54"/>
    <p:sldId id="353" r:id="rId55"/>
    <p:sldId id="352" r:id="rId56"/>
    <p:sldId id="355" r:id="rId57"/>
    <p:sldId id="357" r:id="rId58"/>
    <p:sldId id="358" r:id="rId59"/>
    <p:sldId id="356" r:id="rId60"/>
    <p:sldId id="359" r:id="rId61"/>
    <p:sldId id="361" r:id="rId62"/>
    <p:sldId id="362" r:id="rId63"/>
    <p:sldId id="363" r:id="rId64"/>
    <p:sldId id="364" r:id="rId65"/>
    <p:sldId id="360" r:id="rId66"/>
    <p:sldId id="367" r:id="rId67"/>
    <p:sldId id="366" r:id="rId68"/>
    <p:sldId id="368" r:id="rId69"/>
    <p:sldId id="369" r:id="rId70"/>
    <p:sldId id="370" r:id="rId71"/>
    <p:sldId id="371" r:id="rId72"/>
    <p:sldId id="372" r:id="rId73"/>
    <p:sldId id="373" r:id="rId74"/>
    <p:sldId id="374" r:id="rId75"/>
    <p:sldId id="376" r:id="rId76"/>
    <p:sldId id="375" r:id="rId77"/>
    <p:sldId id="377" r:id="rId78"/>
    <p:sldId id="381" r:id="rId79"/>
    <p:sldId id="378" r:id="rId80"/>
    <p:sldId id="379" r:id="rId81"/>
    <p:sldId id="382" r:id="rId82"/>
    <p:sldId id="380" r:id="rId83"/>
    <p:sldId id="383" r:id="rId84"/>
    <p:sldId id="262" r:id="rId85"/>
    <p:sldId id="293" r:id="rId86"/>
    <p:sldId id="298" r:id="rId87"/>
    <p:sldId id="294" r:id="rId88"/>
    <p:sldId id="297" r:id="rId89"/>
    <p:sldId id="338" r:id="rId90"/>
    <p:sldId id="340" r:id="rId91"/>
    <p:sldId id="341" r:id="rId92"/>
    <p:sldId id="342" r:id="rId93"/>
    <p:sldId id="343" r:id="rId94"/>
    <p:sldId id="365" r:id="rId95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98"/>
    </p:embeddedFont>
    <p:embeddedFont>
      <p:font typeface="Franklin Gothic Medium Cond" panose="020B0606030402020204" pitchFamily="34" charset="0"/>
      <p:regular r:id="rId99"/>
    </p:embeddedFont>
    <p:embeddedFont>
      <p:font typeface="Montserrat" panose="00000500000000000000" pitchFamily="2" charset="0"/>
      <p:regular r:id="rId100"/>
      <p:bold r:id="rId101"/>
      <p:italic r:id="rId102"/>
      <p:boldItalic r:id="rId103"/>
    </p:embeddedFont>
    <p:embeddedFont>
      <p:font typeface="Montserrat Light" panose="00000400000000000000" pitchFamily="2" charset="0"/>
      <p:regular r:id="rId104"/>
      <p:italic r:id="rId10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 FAZIO, PATRICK" initials="DFP" lastIdx="2" clrIdx="0">
    <p:extLst>
      <p:ext uri="{19B8F6BF-5375-455C-9EA6-DF929625EA0E}">
        <p15:presenceInfo xmlns:p15="http://schemas.microsoft.com/office/powerpoint/2012/main" userId="S::patrick.difazio@atos.net::4a2410e2-15a2-4c38-a58c-4bd1f80e3cc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6E5"/>
    <a:srgbClr val="D8D8D8"/>
    <a:srgbClr val="D7E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97" autoAdjust="0"/>
  </p:normalViewPr>
  <p:slideViewPr>
    <p:cSldViewPr>
      <p:cViewPr varScale="1">
        <p:scale>
          <a:sx n="120" d="100"/>
          <a:sy n="120" d="100"/>
        </p:scale>
        <p:origin x="1374" y="5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07" Type="http://schemas.openxmlformats.org/officeDocument/2006/relationships/presProps" Target="presProps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font" Target="fonts/font5.fntdata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font" Target="fonts/font6.fntdata"/><Relationship Id="rId108" Type="http://schemas.openxmlformats.org/officeDocument/2006/relationships/viewProps" Target="viewProps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commentAuthors" Target="commentAuthor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theme" Target="theme/theme1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handoutMaster" Target="handoutMasters/handoutMaster1.xml"/><Relationship Id="rId104" Type="http://schemas.openxmlformats.org/officeDocument/2006/relationships/font" Target="fonts/font7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tableStyles" Target="tableStyles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font" Target="fonts/font3.fntdata"/><Relationship Id="rId105" Type="http://schemas.openxmlformats.org/officeDocument/2006/relationships/font" Target="fonts/font8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font" Target="fonts/font1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E01021B-D701-14B1-AFF2-A535D91E12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64833F0-74D6-3B1F-319E-B89BB9CABB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2CEA7-5B55-497C-BF7F-3F5E204CF0B7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D7A59A-F2A0-3BF0-D4CB-24C0AE5698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73EF0F-1F91-6CB1-AD4B-4BE7C22FF7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2AA97-5D3E-4799-B5FE-A0976003A8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075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D54F9-5B8D-4D26-8AF8-49516CFDE796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03BC6-D230-48D2-A9CA-A54420F4A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231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3BC6-D230-48D2-A9CA-A54420F4ACA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29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text onl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0048" y="1923678"/>
            <a:ext cx="8309346" cy="11521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400" b="0" baseline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EDIT THE TITLE </a:t>
            </a:r>
            <a:br>
              <a:rPr lang="en-US" dirty="0"/>
            </a:br>
            <a:r>
              <a:rPr lang="en-US" dirty="0"/>
              <a:t>IN MONTSERRAT LIGHT</a:t>
            </a:r>
            <a:br>
              <a:rPr lang="en-US" dirty="0"/>
            </a:br>
            <a:r>
              <a:rPr lang="en-US" dirty="0"/>
              <a:t>(ALL CAPS)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048" y="3075806"/>
            <a:ext cx="8312194" cy="1115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Montserrat" panose="00000500000000000000" pitchFamily="2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 </a:t>
            </a:r>
            <a:r>
              <a:rPr lang="nl-NL" dirty="0" err="1"/>
              <a:t>title</a:t>
            </a:r>
            <a:r>
              <a:rPr lang="nl-NL" dirty="0"/>
              <a:t> in Montserrat </a:t>
            </a:r>
          </a:p>
        </p:txBody>
      </p:sp>
      <p:sp>
        <p:nvSpPr>
          <p:cNvPr id="10" name="AddClassification"/>
          <p:cNvSpPr txBox="1">
            <a:spLocks noChangeArrowheads="1"/>
          </p:cNvSpPr>
          <p:nvPr userDrawn="1"/>
        </p:nvSpPr>
        <p:spPr bwMode="auto">
          <a:xfrm>
            <a:off x="6936368" y="4668822"/>
            <a:ext cx="15584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/>
            <a:r>
              <a:rPr lang="en-US" sz="800" b="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© </a:t>
            </a:r>
            <a:r>
              <a:rPr lang="en-US" sz="800" b="0" dirty="0" err="1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Avantix</a:t>
            </a:r>
            <a:r>
              <a:rPr lang="en-US" sz="800" b="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 – for</a:t>
            </a:r>
            <a:r>
              <a:rPr lang="en-US" sz="800" b="0" baseline="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 internal use </a:t>
            </a:r>
            <a:endParaRPr lang="en-US" sz="800" b="0" dirty="0">
              <a:solidFill>
                <a:schemeClr val="bg1"/>
              </a:solidFill>
              <a:latin typeface="Montserrat Light" panose="00000400000000000000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3" y="627534"/>
            <a:ext cx="3166878" cy="32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081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014488" y="2045295"/>
            <a:ext cx="4950000" cy="110251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r">
              <a:defRPr sz="2400" b="0" baseline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CLICK TO EDIT THE TITLE</a:t>
            </a:r>
          </a:p>
        </p:txBody>
      </p:sp>
      <p:sp>
        <p:nvSpPr>
          <p:cNvPr id="7" name="AddNotifier#1"/>
          <p:cNvSpPr txBox="1">
            <a:spLocks noChangeArrowheads="1"/>
          </p:cNvSpPr>
          <p:nvPr userDrawn="1"/>
        </p:nvSpPr>
        <p:spPr bwMode="auto">
          <a:xfrm>
            <a:off x="7020272" y="4384634"/>
            <a:ext cx="1944216" cy="6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>
            <a:no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r"/>
            <a:r>
              <a:rPr lang="en-US" sz="700" kern="120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AVANTIX.NET</a:t>
            </a:r>
            <a:endParaRPr lang="en-US" sz="700" dirty="0">
              <a:solidFill>
                <a:schemeClr val="bg1"/>
              </a:solidFill>
              <a:latin typeface="Montserrat Light" panose="00000400000000000000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3" y="627534"/>
            <a:ext cx="3166878" cy="32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8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A70A02-DA76-FAF9-14C3-F1679B96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0FBA6C-8EBF-50A8-2AC4-5C75C608D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04C65B-9A95-A898-6452-F2FCAD0DD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1C42-7EC9-4E58-8AB0-98F74F575311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91751B-E3E2-8D1C-7235-56BA66E53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B7143C-2CE8-8BF6-15CF-1DAE6B985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68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32EACB-4390-4912-A586-3D58EFD97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0331F2-AC84-4507-B831-221AADCDA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A82180-4B69-4784-9A07-A14636C72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8A1830-69E3-487B-9FDA-71E49A63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17/01/2024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384AC2-E4AB-4003-A3FB-0E15C73E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6189-7D90-42B6-A979-88B1E50D13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5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CF0D5-39A4-426B-AF3D-1219D6BB5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D237C35-7CD2-4D26-9A8F-E3C6A20B5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20/09/2023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99C6628-6863-4007-9598-A2E4C0FD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6189-7D90-42B6-A979-88B1E50D13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0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00317DE-FEAF-486F-BF4B-C9C83D2D0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17/10/2023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3BEF8F-2EAE-429C-9C2C-3757D3E0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6189-7D90-42B6-A979-88B1E50D13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60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793E3E-0B56-22AB-BF79-39F4CD73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56CE51-E649-6DFE-CEF6-A916A0A17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030B74-55AF-D30A-2A34-1C21E141B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06/12/2023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699F4C-4D1D-3D53-C0A9-73C85FC82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A86189-7D90-42B6-A979-88B1E50D13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18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A70A02-DA76-FAF9-14C3-F1679B96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0FBA6C-8EBF-50A8-2AC4-5C75C608D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04C65B-9A95-A898-6452-F2FCAD0DD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1C42-7EC9-4E58-8AB0-98F74F575311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91751B-E3E2-8D1C-7235-56BA66E53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B7143C-2CE8-8BF6-15CF-1DAE6B985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6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17/10/2023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9009C-61B6-4E4A-AF32-5EFF8E4CE3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50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7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221BDF-C33F-406C-A3C0-188A9E9BC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000B22-FFAB-49FF-A06D-6467000E5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06/12/2023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90C840-7B14-4770-8879-6E7430283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6189-7D90-42B6-A979-88B1E50D13D9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ogner un rectangle avec un coin diagonal 6">
            <a:extLst>
              <a:ext uri="{FF2B5EF4-FFF2-40B4-BE49-F238E27FC236}">
                <a16:creationId xmlns:a16="http://schemas.microsoft.com/office/drawing/2014/main" id="{D6371CC0-BEE3-48D7-B534-DE9D97AEB58B}"/>
              </a:ext>
            </a:extLst>
          </p:cNvPr>
          <p:cNvSpPr/>
          <p:nvPr userDrawn="1"/>
        </p:nvSpPr>
        <p:spPr>
          <a:xfrm rot="10800000">
            <a:off x="80628" y="72643"/>
            <a:ext cx="8982483" cy="821552"/>
          </a:xfrm>
          <a:prstGeom prst="snip2DiagRect">
            <a:avLst>
              <a:gd name="adj1" fmla="val 0"/>
              <a:gd name="adj2" fmla="val 50000"/>
            </a:avLst>
          </a:prstGeom>
          <a:gradFill>
            <a:gsLst>
              <a:gs pos="0">
                <a:schemeClr val="accent6"/>
              </a:gs>
              <a:gs pos="21000">
                <a:srgbClr val="393C3D"/>
              </a:gs>
              <a:gs pos="80000">
                <a:schemeClr val="accent6">
                  <a:lumMod val="93000"/>
                  <a:lumOff val="7000"/>
                </a:schemeClr>
              </a:gs>
              <a:gs pos="61000">
                <a:schemeClr val="accent6">
                  <a:lumMod val="75000"/>
                  <a:lumOff val="25000"/>
                </a:schemeClr>
              </a:gs>
              <a:gs pos="39000">
                <a:srgbClr val="585B5C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EF4218BF-3466-420B-B3EF-4E96B772202B}"/>
              </a:ext>
            </a:extLst>
          </p:cNvPr>
          <p:cNvSpPr/>
          <p:nvPr userDrawn="1"/>
        </p:nvSpPr>
        <p:spPr>
          <a:xfrm rot="13474234">
            <a:off x="-149118" y="679462"/>
            <a:ext cx="459491" cy="466431"/>
          </a:xfrm>
          <a:prstGeom prst="rt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3924193-A6DD-4BC4-8E16-945916EE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2643"/>
            <a:ext cx="7886700" cy="821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  <a:br>
              <a:rPr lang="fr-FR" dirty="0"/>
            </a:br>
            <a:r>
              <a:rPr lang="fr-FR" dirty="0"/>
              <a:t>Sous-titre</a:t>
            </a:r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1A6CB93-35B6-4D36-B2A5-D320AD3B0A2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177" y="4866132"/>
            <a:ext cx="863645" cy="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1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1" r:id="rId4"/>
    <p:sldLayoutId id="2147483672" r:id="rId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bg1"/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6"/>
        </a:buClr>
        <a:buSzPct val="90000"/>
        <a:buFont typeface="Franklin Gothic Medium Cond" panose="020B0606030402020204" pitchFamily="34" charset="0"/>
        <a:buChar char="►"/>
        <a:defRPr lang="fr-FR" sz="2100" kern="1200" dirty="0" smtClean="0">
          <a:solidFill>
            <a:schemeClr val="accent6"/>
          </a:solidFill>
          <a:latin typeface="Franklin Gothic Medium Cond" panose="020B0606030402020204" pitchFamily="34" charset="0"/>
          <a:ea typeface="+mn-ea"/>
          <a:cs typeface="+mn-cs"/>
        </a:defRPr>
      </a:lvl1pPr>
      <a:lvl2pPr marL="685800" indent="-342900" algn="l" defTabSz="685800" rtl="0" eaLnBrk="1" latinLnBrk="0" hangingPunct="1">
        <a:lnSpc>
          <a:spcPct val="90000"/>
        </a:lnSpc>
        <a:spcBef>
          <a:spcPts val="375"/>
        </a:spcBef>
        <a:buClr>
          <a:schemeClr val="accent6"/>
        </a:buClr>
        <a:buFont typeface="Franklin Gothic Medium Cond" panose="020B0606030402020204" pitchFamily="34" charset="0"/>
        <a:buChar char="–"/>
        <a:defRPr lang="fr-FR" sz="2100" kern="1200" dirty="0" smtClean="0">
          <a:solidFill>
            <a:schemeClr val="accent6"/>
          </a:solidFill>
          <a:latin typeface="Franklin Gothic Medium Cond" panose="020B06060304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fr-FR" sz="2100" kern="1200" dirty="0" smtClean="0">
          <a:solidFill>
            <a:schemeClr val="accent6"/>
          </a:solidFill>
          <a:latin typeface="Franklin Gothic Medium Cond" panose="020B06060304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fr-FR" sz="2100" kern="1200" dirty="0" smtClean="0">
          <a:solidFill>
            <a:schemeClr val="accent6"/>
          </a:solidFill>
          <a:latin typeface="Franklin Gothic Medium Cond" panose="020B06060304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2100" kern="1200" dirty="0" smtClean="0">
          <a:solidFill>
            <a:schemeClr val="accent6"/>
          </a:solidFill>
          <a:latin typeface="Franklin Gothic Medium Cond" panose="020B06060304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Titre</a:t>
            </a:r>
            <a:endParaRPr lang="fr-FR" dirty="0">
              <a:latin typeface="Montserrat Light" panose="00000400000000000000" pitchFamily="2" charset="0"/>
            </a:endParaRP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274E10EC-96B8-5E04-2C6F-629B265048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0928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9AB5AB-864C-9731-F2EE-4CD0CB11A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E337C6-75F6-5051-4F63-A136FFA5D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99C6CA-84C1-9004-CE10-B2782F87B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63D90-C600-453E-9182-4D08942B5732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91B1F6-A5C4-9F5E-7976-3E69F7CAC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B204D4-1D2F-464E-B22E-4628E36E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10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D1AFDFB-9BF5-0559-75EA-B507C749A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499"/>
            <a:ext cx="9144000" cy="46105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02FD923-1FDD-D1EF-D982-CF62FD04CCD1}"/>
                  </a:ext>
                </a:extLst>
              </p:cNvPr>
              <p:cNvSpPr txBox="1"/>
              <p:nvPr/>
            </p:nvSpPr>
            <p:spPr>
              <a:xfrm>
                <a:off x="0" y="-2803460"/>
                <a:ext cx="0" cy="5606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/>
                  <a:t>On recalcule 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𝑛𝑢</m:t>
                        </m:r>
                      </m:sub>
                    </m:sSub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a:fld id="{825F15A7-03F4-43D7-82C5-3E23DA2F108C}" type="mathplaceholder">
                      <a:rPr lang="fr-FR" i="1" smtClean="0">
                        <a:latin typeface="Cambria Math" panose="02040503050406030204" pitchFamily="18" charset="0"/>
                      </a:rPr>
                      <a:t>Tapez une équation ici.</a:t>
                    </a:fl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02FD923-1FDD-D1EF-D982-CF62FD04C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803460"/>
                <a:ext cx="0" cy="5606920"/>
              </a:xfrm>
              <a:prstGeom prst="rect">
                <a:avLst/>
              </a:prstGeom>
              <a:blipFill>
                <a:blip r:embed="rId3"/>
                <a:stretch>
                  <a:fillRect t="-543" b="14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9412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520702-245D-6DC7-6FDF-CA89106D9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BDF462C4-0454-6A79-85A4-429B734216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FR" dirty="0"/>
                  <a:t>On recalcule 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𝑐𝑒𝑛𝑡𝑒𝑟</m:t>
                        </m:r>
                      </m:sub>
                    </m:sSub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BDF462C4-0454-6A79-85A4-429B734216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41" t="-22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189DFE-BBA6-CB17-DF02-31E0866F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A242-3299-4B88-97CF-F50329FBB370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AC40AC-07A6-B943-4E0A-C50FA0EF8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001169-9839-DF1F-DF2B-C1A62C29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321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4502ED-0E3B-21F6-D823-B0BF46F5D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Merging</a:t>
            </a:r>
            <a:r>
              <a:rPr lang="fr-FR" dirty="0"/>
              <a:t> intra </a:t>
            </a:r>
            <a:r>
              <a:rPr lang="fr-FR" dirty="0" err="1"/>
              <a:t>nperseg</a:t>
            </a:r>
            <a:r>
              <a:rPr lang="fr-FR" dirty="0"/>
              <a:t> (2)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C2ADF-81E4-8C25-F854-CECBC27CE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TODO </a:t>
            </a:r>
            <a:r>
              <a:rPr lang="fr-FR" dirty="0" err="1"/>
              <a:t>list</a:t>
            </a:r>
            <a:br>
              <a:rPr lang="fr-FR" dirty="0"/>
            </a:br>
            <a:r>
              <a:rPr lang="fr-FR" dirty="0"/>
              <a:t>quelle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E36D05-35A3-9DF2-7C86-0E8896ED7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CA8D3-017F-45AC-B73F-73670562BCE2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97E896-2021-6CC8-0745-84453BB21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443B53-4E19-0B5C-5B7C-41C9A2106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483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91F0D9-DB35-052F-5A60-139D50CCC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0F91AA-D110-E62E-A0D8-9EBCD4170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1CC901-2990-CEF0-ED5E-D8FF52AE3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3B3DE-EEA8-4593-A553-4F99E0F588E5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23C642-F952-BF83-30F9-45B633B42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5C366C-AFD9-FA62-00F3-8BD433EC7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45AB1CD-8F53-40F3-A216-0137D7913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76"/>
            <a:ext cx="9144000" cy="506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13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E4D8D1-8444-4114-E73A-39CCE3DD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FE357B-7A79-694F-051E-93FC50D93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BE1D-0BC5-4BDD-BC23-65B40F2A5476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22545F-3656-627E-B82A-FA23A5A38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85BF00-DAF1-4AC1-4FEC-CAFE72F5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14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801C81F-5A85-9F92-F5E6-1C583F7CF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78"/>
            <a:ext cx="9144000" cy="470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32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B73C13-C4E0-047F-6B69-BC66DE27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Temps de calcul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7EB894-EE8C-C5E6-9C18-B524F9C0E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94122"/>
            <a:ext cx="8119814" cy="3573141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Sur 5,24ms (1764 </a:t>
            </a:r>
            <a:r>
              <a:rPr lang="fr-FR" dirty="0" err="1"/>
              <a:t>bboxes</a:t>
            </a:r>
            <a:r>
              <a:rPr lang="fr-FR" dirty="0"/>
              <a:t>) de signal</a:t>
            </a:r>
          </a:p>
          <a:p>
            <a:pPr lvl="1"/>
            <a:r>
              <a:rPr lang="fr-FR" dirty="0"/>
              <a:t>0,4ms pour réordonner les </a:t>
            </a:r>
            <a:r>
              <a:rPr lang="fr-FR" dirty="0" err="1"/>
              <a:t>coordonées</a:t>
            </a:r>
            <a:endParaRPr lang="fr-FR" dirty="0"/>
          </a:p>
          <a:p>
            <a:pPr lvl="1"/>
            <a:r>
              <a:rPr lang="fr-FR" dirty="0"/>
              <a:t>0,82ms pour obtenir les grilles</a:t>
            </a:r>
          </a:p>
          <a:p>
            <a:pPr lvl="1"/>
            <a:r>
              <a:rPr lang="fr-FR" dirty="0"/>
              <a:t>0,95ms pour le max-</a:t>
            </a:r>
            <a:r>
              <a:rPr lang="fr-FR" dirty="0" err="1"/>
              <a:t>pooling</a:t>
            </a:r>
            <a:r>
              <a:rPr lang="fr-FR" dirty="0"/>
              <a:t> (MP est rapide)</a:t>
            </a:r>
          </a:p>
          <a:p>
            <a:pPr lvl="1"/>
            <a:r>
              <a:rPr lang="fr-FR" dirty="0"/>
              <a:t>0,85ms pour </a:t>
            </a:r>
            <a:r>
              <a:rPr lang="fr-FR" dirty="0" err="1"/>
              <a:t>réechantilloner</a:t>
            </a:r>
            <a:r>
              <a:rPr lang="fr-FR" dirty="0"/>
              <a:t> sur la grille</a:t>
            </a:r>
          </a:p>
          <a:p>
            <a:pPr lvl="1"/>
            <a:r>
              <a:rPr lang="fr-FR" dirty="0"/>
              <a:t>0,71ms pour faire le PS avec les masques (+0,12ms pour les trier)</a:t>
            </a:r>
          </a:p>
          <a:p>
            <a:pPr lvl="1"/>
            <a:r>
              <a:rPr lang="fr-FR" dirty="0" err="1"/>
              <a:t>Handover</a:t>
            </a:r>
            <a:r>
              <a:rPr lang="fr-FR" dirty="0"/>
              <a:t> CPU pour le reste?</a:t>
            </a:r>
          </a:p>
          <a:p>
            <a:r>
              <a:rPr lang="fr-FR" dirty="0"/>
              <a:t>3,6ms en tout, ça fait bcp, mais</a:t>
            </a:r>
          </a:p>
          <a:p>
            <a:pPr lvl="1"/>
            <a:r>
              <a:rPr lang="fr-FR" dirty="0"/>
              <a:t>On est dans un cas avec bcp de </a:t>
            </a:r>
            <a:r>
              <a:rPr lang="fr-FR" dirty="0" err="1"/>
              <a:t>bbox</a:t>
            </a:r>
            <a:endParaRPr lang="fr-FR" dirty="0"/>
          </a:p>
          <a:p>
            <a:pPr lvl="1"/>
            <a:r>
              <a:rPr lang="fr-FR" dirty="0"/>
              <a:t>Avec la moitié du signal on va deux fois plus vite </a:t>
            </a:r>
          </a:p>
          <a:p>
            <a:pPr lvl="1"/>
            <a:r>
              <a:rPr lang="fr-FR" dirty="0"/>
              <a:t>Dans cet exemple, on gagne exactement 3,5ms sur la </a:t>
            </a:r>
            <a:r>
              <a:rPr lang="fr-FR" dirty="0" err="1"/>
              <a:t>démod</a:t>
            </a:r>
            <a:r>
              <a:rPr lang="fr-FR" dirty="0"/>
              <a:t> après</a:t>
            </a:r>
          </a:p>
          <a:p>
            <a:r>
              <a:rPr lang="fr-FR" dirty="0"/>
              <a:t>Pb avec compromis taille des </a:t>
            </a:r>
            <a:r>
              <a:rPr lang="fr-FR" dirty="0" err="1"/>
              <a:t>spectro</a:t>
            </a:r>
            <a:r>
              <a:rPr lang="fr-FR" dirty="0"/>
              <a:t>/nb </a:t>
            </a:r>
            <a:r>
              <a:rPr lang="fr-FR" dirty="0" err="1"/>
              <a:t>bboxs</a:t>
            </a:r>
            <a:r>
              <a:rPr lang="fr-FR" dirty="0"/>
              <a:t>?</a:t>
            </a:r>
            <a:br>
              <a:rPr lang="fr-FR" dirty="0"/>
            </a:br>
            <a:endParaRPr lang="fr-FR" dirty="0"/>
          </a:p>
          <a:p>
            <a:pPr marL="342900" lvl="1" indent="0">
              <a:buNone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218BBD-901F-4E5C-70B5-470CFFF0A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5480-361C-4980-BE8F-7AAA6AE92091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4D98C1-3B86-1485-AE86-727E9CF3C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055CCB-E122-411A-0DA2-BA93EE781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46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250C82-1DDC-3578-84E0-6BA0CD83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TODO </a:t>
            </a: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034A49-FC0A-95AE-E352-90F935546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Bbox sans </a:t>
            </a:r>
            <a:r>
              <a:rPr lang="fr-FR" dirty="0" err="1"/>
              <a:t>merging</a:t>
            </a:r>
            <a:r>
              <a:rPr lang="fr-FR" dirty="0"/>
              <a:t> sans t-</a:t>
            </a:r>
            <a:r>
              <a:rPr lang="fr-FR" dirty="0" err="1"/>
              <a:t>ridge</a:t>
            </a:r>
            <a:r>
              <a:rPr lang="fr-FR" dirty="0"/>
              <a:t>, </a:t>
            </a:r>
            <a:r>
              <a:rPr lang="fr-FR" dirty="0" err="1"/>
              <a:t>shapeley</a:t>
            </a:r>
            <a:r>
              <a:rPr lang="fr-FR" dirty="0"/>
              <a:t> ni boucle for</a:t>
            </a:r>
          </a:p>
          <a:p>
            <a:r>
              <a:rPr lang="fr-FR" dirty="0"/>
              <a:t>On applique cet algo sur un tenseur 3d ou sur un dictionnaire</a:t>
            </a:r>
          </a:p>
          <a:p>
            <a:pPr lvl="1"/>
            <a:r>
              <a:rPr lang="fr-FR" dirty="0"/>
              <a:t>Évaluer temps d’exécution</a:t>
            </a:r>
          </a:p>
          <a:p>
            <a:pPr lvl="1"/>
            <a:r>
              <a:rPr lang="fr-FR" dirty="0"/>
              <a:t>On retente le </a:t>
            </a:r>
            <a:r>
              <a:rPr lang="fr-FR" dirty="0" err="1"/>
              <a:t>merging</a:t>
            </a:r>
            <a:r>
              <a:rPr lang="fr-FR" dirty="0"/>
              <a:t> après affinage des </a:t>
            </a:r>
            <a:r>
              <a:rPr lang="fr-FR" dirty="0" err="1"/>
              <a:t>bboxs</a:t>
            </a:r>
            <a:r>
              <a:rPr lang="fr-FR" dirty="0"/>
              <a:t>?</a:t>
            </a:r>
          </a:p>
          <a:p>
            <a:pPr lvl="1"/>
            <a:r>
              <a:rPr lang="fr-FR" dirty="0"/>
              <a:t>Affiner aussi la </a:t>
            </a:r>
            <a:r>
              <a:rPr lang="fr-FR" dirty="0" err="1"/>
              <a:t>bbox</a:t>
            </a:r>
            <a:r>
              <a:rPr lang="fr-FR" dirty="0"/>
              <a:t> en temps (pas fait mais facile)</a:t>
            </a:r>
          </a:p>
          <a:p>
            <a:r>
              <a:rPr lang="fr-FR" dirty="0"/>
              <a:t>Rebouclage après FE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D35E67-73DE-327C-75E4-4479E583A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E6D1-F82A-4253-AECE-FED66E782BA5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257638-150C-D7DC-383B-CF95EDD11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2BBDEB-1D26-F27F-4EFD-2C293562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780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EF8377-4819-EA64-EB76-85B418F8A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 pour le </a:t>
            </a:r>
            <a:r>
              <a:rPr lang="fr-FR" dirty="0" err="1"/>
              <a:t>merging</a:t>
            </a:r>
            <a:r>
              <a:rPr lang="fr-FR" dirty="0"/>
              <a:t> intra </a:t>
            </a:r>
            <a:r>
              <a:rPr lang="fr-FR" dirty="0" err="1"/>
              <a:t>nperseg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3367E0-C584-5CCE-51D0-127C86395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4951462" cy="3263504"/>
          </a:xfrm>
        </p:spPr>
        <p:txBody>
          <a:bodyPr/>
          <a:lstStyle/>
          <a:p>
            <a:r>
              <a:rPr lang="fr-FR" dirty="0"/>
              <a:t>On transforme les coordonnées des </a:t>
            </a:r>
            <a:r>
              <a:rPr lang="fr-FR" dirty="0" err="1"/>
              <a:t>bbox</a:t>
            </a:r>
            <a:r>
              <a:rPr lang="fr-FR" dirty="0"/>
              <a:t> pour les mettre dans le plan temps fréquence</a:t>
            </a:r>
          </a:p>
          <a:p>
            <a:r>
              <a:rPr lang="fr-FR" dirty="0"/>
              <a:t>On élargit toutes les </a:t>
            </a:r>
            <a:r>
              <a:rPr lang="fr-FR" dirty="0" err="1"/>
              <a:t>bboxs</a:t>
            </a:r>
            <a:r>
              <a:rPr lang="fr-FR" dirty="0"/>
              <a:t>.</a:t>
            </a:r>
          </a:p>
          <a:p>
            <a:r>
              <a:rPr lang="fr-FR" dirty="0"/>
              <a:t>Dès qu’il y a recouvrement on englobe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E14994-56B0-010F-3949-0547D2FFB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35DD1-43A6-4499-82F3-E7FFE67E8299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7599A6-0DF1-177B-C25F-8B90672E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2D0BB7-B3CA-7C4C-84DE-A488E6D6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17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258E030-5BCE-15BD-E1CD-E6AF15D20B55}"/>
              </a:ext>
            </a:extLst>
          </p:cNvPr>
          <p:cNvSpPr txBox="1"/>
          <p:nvPr/>
        </p:nvSpPr>
        <p:spPr>
          <a:xfrm>
            <a:off x="539552" y="3075806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Merging+NMS</a:t>
            </a:r>
            <a:endParaRPr lang="fr-FR" dirty="0"/>
          </a:p>
          <a:p>
            <a:endParaRPr lang="fr-FR" dirty="0"/>
          </a:p>
          <a:p>
            <a:r>
              <a:rPr lang="fr-FR" dirty="0"/>
              <a:t>On oublie l’info sur les frontières</a:t>
            </a:r>
          </a:p>
        </p:txBody>
      </p:sp>
    </p:spTree>
    <p:extLst>
      <p:ext uri="{BB962C8B-B14F-4D97-AF65-F5344CB8AC3E}">
        <p14:creationId xmlns:p14="http://schemas.microsoft.com/office/powerpoint/2010/main" val="226172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4C1276-8E5E-4644-BA30-CAE6D169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 pour le </a:t>
            </a:r>
            <a:r>
              <a:rPr lang="fr-FR" dirty="0" err="1"/>
              <a:t>merging</a:t>
            </a:r>
            <a:r>
              <a:rPr lang="fr-FR" dirty="0"/>
              <a:t> inter-</a:t>
            </a:r>
            <a:r>
              <a:rPr lang="fr-FR" dirty="0" err="1"/>
              <a:t>nperseg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0D7FEB-A24F-DBA2-1D75-19EE71C88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On part des coordonnées dans le plan temps fréquence</a:t>
            </a:r>
          </a:p>
          <a:p>
            <a:r>
              <a:rPr lang="fr-FR" dirty="0"/>
              <a:t>Dès qu’il y a une intersection </a:t>
            </a:r>
          </a:p>
          <a:p>
            <a:pPr lvl="1"/>
            <a:r>
              <a:rPr lang="fr-FR" dirty="0"/>
              <a:t>on prend le plus gros score de confiance</a:t>
            </a:r>
          </a:p>
          <a:p>
            <a:pPr lvl="1"/>
            <a:r>
              <a:rPr lang="fr-FR" dirty="0"/>
              <a:t>On garde le </a:t>
            </a:r>
            <a:r>
              <a:rPr lang="fr-FR" dirty="0" err="1"/>
              <a:t>nperseg</a:t>
            </a:r>
            <a:r>
              <a:rPr lang="fr-FR" dirty="0"/>
              <a:t> du milieu sur lequel la </a:t>
            </a:r>
            <a:r>
              <a:rPr lang="fr-FR" dirty="0" err="1"/>
              <a:t>bbox</a:t>
            </a:r>
            <a:r>
              <a:rPr lang="fr-FR" dirty="0"/>
              <a:t> apparait?</a:t>
            </a:r>
          </a:p>
          <a:p>
            <a:pPr lvl="1"/>
            <a:r>
              <a:rPr lang="fr-FR" dirty="0"/>
              <a:t>On fait déjà le </a:t>
            </a:r>
            <a:r>
              <a:rPr lang="fr-FR" dirty="0" err="1"/>
              <a:t>réechantillonnage</a:t>
            </a:r>
            <a:r>
              <a:rPr lang="fr-FR" dirty="0"/>
              <a:t> pour aller chercher le plus gros pixel?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4FA218-76EA-5148-02EA-DBC9CC1C9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3BBB4-1D49-4C75-B718-92C7D115A2C0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130CEF-5633-0D41-3175-922A41066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5F6C24-4ECB-B1CB-1F4F-64207C4B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501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C7107C-0B54-5778-3853-178795CAC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2BA6D0-0CE9-F36C-C750-FAF2269E6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64BA-779A-4FFB-A784-21309B23FE09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64A320-8B74-3241-09BA-674E97FBC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C722FD-57FB-5847-83FC-637A41DE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19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10B83D-BEB6-1DE5-E476-519393A75DB8}"/>
              </a:ext>
            </a:extLst>
          </p:cNvPr>
          <p:cNvSpPr/>
          <p:nvPr/>
        </p:nvSpPr>
        <p:spPr>
          <a:xfrm>
            <a:off x="251520" y="1462211"/>
            <a:ext cx="2880320" cy="1253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B83715-3FFC-3F56-4D49-8BBD5D194C96}"/>
              </a:ext>
            </a:extLst>
          </p:cNvPr>
          <p:cNvSpPr txBox="1"/>
          <p:nvPr/>
        </p:nvSpPr>
        <p:spPr>
          <a:xfrm>
            <a:off x="3923930" y="110510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kernel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3BBB0C-FB26-75BB-D3EE-40CE6E22D23B}"/>
              </a:ext>
            </a:extLst>
          </p:cNvPr>
          <p:cNvSpPr txBox="1"/>
          <p:nvPr/>
        </p:nvSpPr>
        <p:spPr>
          <a:xfrm>
            <a:off x="899592" y="109287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sxx1024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F02FA-F5DC-3410-87B6-8FD075126A77}"/>
              </a:ext>
            </a:extLst>
          </p:cNvPr>
          <p:cNvSpPr/>
          <p:nvPr/>
        </p:nvSpPr>
        <p:spPr>
          <a:xfrm>
            <a:off x="4652238" y="1685343"/>
            <a:ext cx="279802" cy="2971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EFE99A-EA52-5995-7666-6B43C1F5239D}"/>
              </a:ext>
            </a:extLst>
          </p:cNvPr>
          <p:cNvSpPr/>
          <p:nvPr/>
        </p:nvSpPr>
        <p:spPr>
          <a:xfrm>
            <a:off x="217190" y="3363838"/>
            <a:ext cx="2880320" cy="1253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A5F0B59-1260-5BA7-0CBE-4C108D23E2FA}"/>
              </a:ext>
            </a:extLst>
          </p:cNvPr>
          <p:cNvSpPr txBox="1"/>
          <p:nvPr/>
        </p:nvSpPr>
        <p:spPr>
          <a:xfrm>
            <a:off x="539552" y="302930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sxx2048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F41C8A-F4AC-E69A-C2A9-974699EDB833}"/>
              </a:ext>
            </a:extLst>
          </p:cNvPr>
          <p:cNvSpPr/>
          <p:nvPr/>
        </p:nvSpPr>
        <p:spPr>
          <a:xfrm>
            <a:off x="4738688" y="3669066"/>
            <a:ext cx="106902" cy="6336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381A6A1-BCC5-2F6E-1519-7F89B47DBBF4}"/>
              </a:ext>
            </a:extLst>
          </p:cNvPr>
          <p:cNvCxnSpPr/>
          <p:nvPr/>
        </p:nvCxnSpPr>
        <p:spPr>
          <a:xfrm flipH="1">
            <a:off x="5076056" y="3579862"/>
            <a:ext cx="576064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6CFED5C8-E75B-0588-B242-BE2C7B65CFD7}"/>
              </a:ext>
            </a:extLst>
          </p:cNvPr>
          <p:cNvSpPr txBox="1"/>
          <p:nvPr/>
        </p:nvSpPr>
        <p:spPr>
          <a:xfrm>
            <a:off x="5724128" y="329183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Kernel transformé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C4714D-C1DD-00CB-161A-7C83954AF478}"/>
              </a:ext>
            </a:extLst>
          </p:cNvPr>
          <p:cNvSpPr/>
          <p:nvPr/>
        </p:nvSpPr>
        <p:spPr>
          <a:xfrm>
            <a:off x="5652120" y="1419622"/>
            <a:ext cx="1080120" cy="216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5F9242-D2AC-BC66-884E-009222AF3984}"/>
              </a:ext>
            </a:extLst>
          </p:cNvPr>
          <p:cNvSpPr/>
          <p:nvPr/>
        </p:nvSpPr>
        <p:spPr>
          <a:xfrm>
            <a:off x="6732240" y="1419622"/>
            <a:ext cx="504056" cy="4320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5F45F0-4440-D475-8691-F8F4C5A63EAF}"/>
              </a:ext>
            </a:extLst>
          </p:cNvPr>
          <p:cNvSpPr/>
          <p:nvPr/>
        </p:nvSpPr>
        <p:spPr>
          <a:xfrm>
            <a:off x="7234622" y="1419622"/>
            <a:ext cx="289706" cy="93610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5772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1C750B-7641-EDF1-22F8-5371153A0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TODO </a:t>
            </a:r>
            <a:r>
              <a:rPr lang="fr-FR" dirty="0" err="1"/>
              <a:t>list</a:t>
            </a:r>
            <a:r>
              <a:rPr lang="fr-FR" dirty="0"/>
              <a:t> de la semaine dernière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9DEE7-DE07-2C8B-CBBE-B418DA6F0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DDECB-C4BB-465D-9ACD-93D69A68E599}" type="datetime1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3323B4-112C-1A06-4259-224A76984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C9FF85-8A1C-99A3-7D02-1DD34447A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4F561-8934-4450-963B-FC5AD1FE0468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DAB9B97E-7CDF-C762-7BC8-BBF2B9F82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Finir l’</a:t>
            </a:r>
            <a:r>
              <a:rPr lang="fr-FR" dirty="0" err="1"/>
              <a:t>accélartion</a:t>
            </a:r>
            <a:r>
              <a:rPr lang="fr-FR" dirty="0"/>
              <a:t> du DDC</a:t>
            </a:r>
          </a:p>
          <a:p>
            <a:r>
              <a:rPr lang="fr-FR" dirty="0"/>
              <a:t>Voir comment améliorer les </a:t>
            </a:r>
            <a:r>
              <a:rPr lang="fr-FR" dirty="0" err="1"/>
              <a:t>bbox</a:t>
            </a:r>
            <a:r>
              <a:rPr lang="fr-FR" dirty="0"/>
              <a:t> sans t-</a:t>
            </a:r>
            <a:r>
              <a:rPr lang="fr-FR" dirty="0" err="1"/>
              <a:t>ridge</a:t>
            </a:r>
            <a:r>
              <a:rPr lang="fr-FR" dirty="0"/>
              <a:t>-&gt;corrélation avec des droites</a:t>
            </a:r>
          </a:p>
          <a:p>
            <a:r>
              <a:rPr lang="fr-FR" dirty="0"/>
              <a:t>Reboucler après la </a:t>
            </a:r>
            <a:r>
              <a:rPr lang="fr-FR" dirty="0" err="1"/>
              <a:t>feature</a:t>
            </a:r>
            <a:r>
              <a:rPr lang="fr-FR" dirty="0"/>
              <a:t> extraction pour une meilleure précision sur la DI</a:t>
            </a:r>
          </a:p>
        </p:txBody>
      </p:sp>
    </p:spTree>
    <p:extLst>
      <p:ext uri="{BB962C8B-B14F-4D97-AF65-F5344CB8AC3E}">
        <p14:creationId xmlns:p14="http://schemas.microsoft.com/office/powerpoint/2010/main" val="3803765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DF5139-4922-24A1-0D0D-A1BDA630C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15147E-E6E9-8E50-D114-5BDC44241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CCD4-0D15-4BE2-98FE-2D8AF22C6683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4581F9-4861-4482-5EF2-A0EF7CB70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3DF602-2CB1-F77B-5EEB-707811B1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20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50CC45-CA80-93A1-DFAC-354B2A86FD2B}"/>
              </a:ext>
            </a:extLst>
          </p:cNvPr>
          <p:cNvSpPr/>
          <p:nvPr/>
        </p:nvSpPr>
        <p:spPr>
          <a:xfrm>
            <a:off x="539552" y="1295851"/>
            <a:ext cx="1656184" cy="1253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30A005D-C68D-A57F-C476-FB8E173FBB60}"/>
              </a:ext>
            </a:extLst>
          </p:cNvPr>
          <p:cNvSpPr txBox="1"/>
          <p:nvPr/>
        </p:nvSpPr>
        <p:spPr>
          <a:xfrm>
            <a:off x="899592" y="958456"/>
            <a:ext cx="1080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sxx1024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2B21C40-E6A4-6D36-05A9-4A5C90589F53}"/>
              </a:ext>
            </a:extLst>
          </p:cNvPr>
          <p:cNvSpPr txBox="1"/>
          <p:nvPr/>
        </p:nvSpPr>
        <p:spPr>
          <a:xfrm>
            <a:off x="3635896" y="926326"/>
            <a:ext cx="1080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sxx2048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400CE6-C42C-3DCA-42AB-DF127FD82251}"/>
              </a:ext>
            </a:extLst>
          </p:cNvPr>
          <p:cNvSpPr/>
          <p:nvPr/>
        </p:nvSpPr>
        <p:spPr>
          <a:xfrm>
            <a:off x="3275856" y="1303157"/>
            <a:ext cx="1656184" cy="1253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42B495-3F66-6D10-1BC6-F3FC647C615D}"/>
              </a:ext>
            </a:extLst>
          </p:cNvPr>
          <p:cNvSpPr/>
          <p:nvPr/>
        </p:nvSpPr>
        <p:spPr>
          <a:xfrm>
            <a:off x="1043608" y="1295658"/>
            <a:ext cx="576064" cy="12535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9D517DE-C34C-BD1B-51B1-477E21A588AA}"/>
                  </a:ext>
                </a:extLst>
              </p:cNvPr>
              <p:cNvSpPr txBox="1"/>
              <p:nvPr/>
            </p:nvSpPr>
            <p:spPr>
              <a:xfrm>
                <a:off x="467544" y="2983336"/>
                <a:ext cx="67687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𝑠𝑥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1024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←(0,5×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𝑠𝑥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1024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fr-FR" dirty="0"/>
                  <a:t>+</a:t>
                </a:r>
                <a:r>
                  <a:rPr lang="fr-F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𝑠𝑥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2048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9D517DE-C34C-BD1B-51B1-477E21A58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983336"/>
                <a:ext cx="6768752" cy="369332"/>
              </a:xfrm>
              <a:prstGeom prst="rect">
                <a:avLst/>
              </a:prstGeom>
              <a:blipFill>
                <a:blip r:embed="rId2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4C813809-F727-B6E3-D5C7-5558951DE4FE}"/>
              </a:ext>
            </a:extLst>
          </p:cNvPr>
          <p:cNvSpPr/>
          <p:nvPr/>
        </p:nvSpPr>
        <p:spPr>
          <a:xfrm>
            <a:off x="3779912" y="1303913"/>
            <a:ext cx="288032" cy="12535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260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7763CF-084F-37AD-A03F-91556E2A8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TODO </a:t>
            </a: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2E6346-52BC-BA77-3026-420219972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51E04F-0D20-26DD-B04A-1B4C16AC6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BDED-1403-4A30-9195-F935D26F6F8F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8059DF-FE17-0C52-84CE-5A8342B8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44B10F-A397-8F59-EF9F-BAD94BAA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21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966249-AE88-5889-F75B-64A688284AE4}"/>
              </a:ext>
            </a:extLst>
          </p:cNvPr>
          <p:cNvSpPr txBox="1"/>
          <p:nvPr/>
        </p:nvSpPr>
        <p:spPr>
          <a:xfrm>
            <a:off x="395536" y="1419622"/>
            <a:ext cx="81198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À partir des images 50x10, que fait-on?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Corrélation avec 10 droites de </a:t>
            </a:r>
            <a:r>
              <a:rPr lang="fr-FR" dirty="0" err="1"/>
              <a:t>coeffs</a:t>
            </a:r>
            <a:r>
              <a:rPr lang="fr-FR" dirty="0"/>
              <a:t> directeurs différent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Somme des valeurs sur des masque prédéterminés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Utiliser pour étendre les </a:t>
            </a:r>
            <a:r>
              <a:rPr lang="fr-FR" dirty="0" err="1"/>
              <a:t>bbox</a:t>
            </a:r>
            <a:endParaRPr lang="fr-FR" dirty="0"/>
          </a:p>
          <a:p>
            <a:r>
              <a:rPr lang="fr-FR" dirty="0"/>
              <a:t>     -&gt; coder et évaluer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Reboucler après la </a:t>
            </a:r>
            <a:r>
              <a:rPr lang="fr-FR" dirty="0" err="1"/>
              <a:t>feature</a:t>
            </a:r>
            <a:r>
              <a:rPr lang="fr-FR" dirty="0"/>
              <a:t> extraction pour une meilleure précision sur la DI</a:t>
            </a:r>
          </a:p>
          <a:p>
            <a:r>
              <a:rPr lang="fr-FR" dirty="0"/>
              <a:t>GPU utilisation</a:t>
            </a:r>
          </a:p>
          <a:p>
            <a:r>
              <a:rPr lang="fr-FR" dirty="0"/>
              <a:t>Merge inter </a:t>
            </a:r>
            <a:r>
              <a:rPr lang="fr-FR" dirty="0" err="1"/>
              <a:t>nperseg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t-</a:t>
            </a:r>
            <a:r>
              <a:rPr lang="fr-FR" dirty="0" err="1"/>
              <a:t>ridge</a:t>
            </a:r>
            <a:r>
              <a:rPr lang="fr-FR" dirty="0"/>
              <a:t> servait aussi à étendre les </a:t>
            </a:r>
            <a:r>
              <a:rPr lang="fr-FR" dirty="0" err="1"/>
              <a:t>bboxs</a:t>
            </a:r>
            <a:r>
              <a:rPr lang="fr-FR" dirty="0"/>
              <a:t>…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8216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D79AEE-457E-60C2-1CF5-6A72611E2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5A3267-BA4B-0AF5-99C5-497A8394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A72FE1-A049-8D23-CA4E-69758BFE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3449-54DA-4C8B-839F-33C8832F8259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A80118-9AEA-9872-9F23-05F54D389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54C324-EBB2-6CB0-20A9-FFDD9709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739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BF3F48-293F-D92A-E905-3066036AA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Merging</a:t>
            </a:r>
            <a:r>
              <a:rPr lang="fr-FR" dirty="0"/>
              <a:t> intra </a:t>
            </a:r>
            <a:r>
              <a:rPr lang="fr-FR" dirty="0" err="1"/>
              <a:t>nperseg</a:t>
            </a:r>
            <a:r>
              <a:rPr lang="fr-FR" dirty="0"/>
              <a:t> 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63B3C567-D6C8-E79C-2A6E-BFB0A20478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9552" y="987574"/>
                <a:ext cx="7886700" cy="209624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fr-FR" dirty="0"/>
                  <a:t>Pour tous les </a:t>
                </a:r>
                <a:r>
                  <a:rPr lang="fr-FR" dirty="0" err="1"/>
                  <a:t>nperseg</a:t>
                </a:r>
                <a:r>
                  <a:rPr lang="fr-FR" dirty="0"/>
                  <a:t>, on change les coordonnées des </a:t>
                </a:r>
                <a:r>
                  <a:rPr lang="fr-FR" dirty="0" err="1"/>
                  <a:t>bbox</a:t>
                </a:r>
                <a:r>
                  <a:rPr lang="fr-FR" dirty="0"/>
                  <a:t> en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𝑖𝑛𝑑</m:t>
                    </m:r>
                  </m:oMath>
                </a14:m>
                <a:endParaRPr lang="fr-FR" dirty="0"/>
              </a:p>
              <a:p>
                <a:r>
                  <a:rPr lang="fr-FR" dirty="0"/>
                  <a:t>On commence par traiter les résultats de chaque </a:t>
                </a:r>
                <a:r>
                  <a:rPr lang="fr-FR" dirty="0" err="1"/>
                  <a:t>nperseg</a:t>
                </a:r>
                <a:r>
                  <a:rPr lang="fr-FR" dirty="0"/>
                  <a:t> séparément</a:t>
                </a:r>
              </a:p>
              <a:p>
                <a:r>
                  <a:rPr lang="fr-FR" dirty="0"/>
                  <a:t>On interprète les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fr-FR" dirty="0"/>
                  <a:t> de YOLO comme des dimensions de parallélogrammes (on </a:t>
                </a:r>
                <a:r>
                  <a:rPr lang="fr-FR" dirty="0" err="1"/>
                  <a:t>aujoute</a:t>
                </a:r>
                <a:r>
                  <a:rPr lang="fr-FR" dirty="0"/>
                  <a:t> 20% à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fr-FR" dirty="0"/>
                  <a:t>)</a:t>
                </a:r>
              </a:p>
              <a:p>
                <a:r>
                  <a:rPr lang="fr-FR" dirty="0"/>
                  <a:t>Deux parallélogrammes s’intersectent </a:t>
                </a:r>
                <a:r>
                  <a:rPr lang="fr-FR" dirty="0" err="1"/>
                  <a:t>ssi</a:t>
                </a:r>
                <a:r>
                  <a:rPr lang="fr-FR" dirty="0"/>
                  <a:t> le coté vertical de l’un coupe l’autre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63B3C567-D6C8-E79C-2A6E-BFB0A20478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987574"/>
                <a:ext cx="7886700" cy="2096245"/>
              </a:xfrm>
              <a:blipFill>
                <a:blip r:embed="rId2"/>
                <a:stretch>
                  <a:fillRect l="-619" t="-46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5BE31C-F348-A7D7-F02F-3FE4F1227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496" y="4816072"/>
            <a:ext cx="2057400" cy="273844"/>
          </a:xfrm>
        </p:spPr>
        <p:txBody>
          <a:bodyPr/>
          <a:lstStyle/>
          <a:p>
            <a:fld id="{8F0645E1-DCDF-42B5-98D6-B26EB5A9C346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D50FCB-C24D-3196-8BEF-732D71EE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7AA104-A9AF-A787-CB6B-890268304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23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5288334-15C4-C5B5-9F31-7A0E2457C8AC}"/>
              </a:ext>
            </a:extLst>
          </p:cNvPr>
          <p:cNvCxnSpPr>
            <a:cxnSpLocks/>
          </p:cNvCxnSpPr>
          <p:nvPr/>
        </p:nvCxnSpPr>
        <p:spPr>
          <a:xfrm>
            <a:off x="899592" y="3867894"/>
            <a:ext cx="0" cy="527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8C474E3-BAAE-9CAF-E94D-1A0570666FFA}"/>
              </a:ext>
            </a:extLst>
          </p:cNvPr>
          <p:cNvCxnSpPr>
            <a:cxnSpLocks/>
          </p:cNvCxnSpPr>
          <p:nvPr/>
        </p:nvCxnSpPr>
        <p:spPr>
          <a:xfrm flipH="1">
            <a:off x="899592" y="3461323"/>
            <a:ext cx="783704" cy="416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34A35C6-EB9C-B651-D245-E13C862086EC}"/>
              </a:ext>
            </a:extLst>
          </p:cNvPr>
          <p:cNvCxnSpPr>
            <a:cxnSpLocks/>
          </p:cNvCxnSpPr>
          <p:nvPr/>
        </p:nvCxnSpPr>
        <p:spPr>
          <a:xfrm flipH="1">
            <a:off x="899592" y="3965737"/>
            <a:ext cx="783704" cy="416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9690F42-7A7A-165C-1250-B8BA962C0760}"/>
              </a:ext>
            </a:extLst>
          </p:cNvPr>
          <p:cNvCxnSpPr>
            <a:cxnSpLocks/>
          </p:cNvCxnSpPr>
          <p:nvPr/>
        </p:nvCxnSpPr>
        <p:spPr>
          <a:xfrm>
            <a:off x="1683296" y="3461323"/>
            <a:ext cx="0" cy="527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0704578-0A75-E157-CBB6-23DB52E91024}"/>
              </a:ext>
            </a:extLst>
          </p:cNvPr>
          <p:cNvCxnSpPr>
            <a:cxnSpLocks/>
          </p:cNvCxnSpPr>
          <p:nvPr/>
        </p:nvCxnSpPr>
        <p:spPr>
          <a:xfrm>
            <a:off x="1547664" y="3867894"/>
            <a:ext cx="0" cy="3413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C80B54F-0F4C-92EB-8E31-E33FE2D7DA2E}"/>
              </a:ext>
            </a:extLst>
          </p:cNvPr>
          <p:cNvCxnSpPr>
            <a:cxnSpLocks/>
          </p:cNvCxnSpPr>
          <p:nvPr/>
        </p:nvCxnSpPr>
        <p:spPr>
          <a:xfrm flipH="1">
            <a:off x="1547664" y="3461323"/>
            <a:ext cx="783704" cy="416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33C1C72-C1B4-FD6B-0420-641B9C3C9E6E}"/>
              </a:ext>
            </a:extLst>
          </p:cNvPr>
          <p:cNvCxnSpPr>
            <a:cxnSpLocks/>
          </p:cNvCxnSpPr>
          <p:nvPr/>
        </p:nvCxnSpPr>
        <p:spPr>
          <a:xfrm flipH="1">
            <a:off x="1547663" y="3774866"/>
            <a:ext cx="783704" cy="416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9048E0C-7081-CE11-2D4C-7B7A41197149}"/>
              </a:ext>
            </a:extLst>
          </p:cNvPr>
          <p:cNvCxnSpPr>
            <a:cxnSpLocks/>
          </p:cNvCxnSpPr>
          <p:nvPr/>
        </p:nvCxnSpPr>
        <p:spPr>
          <a:xfrm>
            <a:off x="2331368" y="3461323"/>
            <a:ext cx="0" cy="3158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247EF2C-2124-EC91-DAFA-55B6EB5B5829}"/>
              </a:ext>
            </a:extLst>
          </p:cNvPr>
          <p:cNvCxnSpPr>
            <a:cxnSpLocks/>
          </p:cNvCxnSpPr>
          <p:nvPr/>
        </p:nvCxnSpPr>
        <p:spPr>
          <a:xfrm>
            <a:off x="2470026" y="4360040"/>
            <a:ext cx="0" cy="527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3408942-9185-49C2-34C5-971BD9E9E59B}"/>
              </a:ext>
            </a:extLst>
          </p:cNvPr>
          <p:cNvCxnSpPr>
            <a:cxnSpLocks/>
          </p:cNvCxnSpPr>
          <p:nvPr/>
        </p:nvCxnSpPr>
        <p:spPr>
          <a:xfrm flipH="1">
            <a:off x="2470026" y="3953469"/>
            <a:ext cx="783704" cy="416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7CEACDE-E517-796A-4F63-D5D17FE022BD}"/>
              </a:ext>
            </a:extLst>
          </p:cNvPr>
          <p:cNvCxnSpPr>
            <a:cxnSpLocks/>
          </p:cNvCxnSpPr>
          <p:nvPr/>
        </p:nvCxnSpPr>
        <p:spPr>
          <a:xfrm flipH="1">
            <a:off x="2470026" y="4457883"/>
            <a:ext cx="783704" cy="416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E1B80D8-879B-21C8-18B8-D7BEB757C021}"/>
              </a:ext>
            </a:extLst>
          </p:cNvPr>
          <p:cNvCxnSpPr>
            <a:cxnSpLocks/>
          </p:cNvCxnSpPr>
          <p:nvPr/>
        </p:nvCxnSpPr>
        <p:spPr>
          <a:xfrm>
            <a:off x="3253730" y="3953469"/>
            <a:ext cx="0" cy="527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A3B782F-DA18-595E-E9DB-4D516DD2C9C0}"/>
              </a:ext>
            </a:extLst>
          </p:cNvPr>
          <p:cNvCxnSpPr>
            <a:cxnSpLocks/>
          </p:cNvCxnSpPr>
          <p:nvPr/>
        </p:nvCxnSpPr>
        <p:spPr>
          <a:xfrm flipV="1">
            <a:off x="2843808" y="4011910"/>
            <a:ext cx="1008112" cy="527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1D8C8E1-E644-02D7-5689-7B21DA55FF3B}"/>
              </a:ext>
            </a:extLst>
          </p:cNvPr>
          <p:cNvCxnSpPr>
            <a:cxnSpLocks/>
          </p:cNvCxnSpPr>
          <p:nvPr/>
        </p:nvCxnSpPr>
        <p:spPr>
          <a:xfrm flipV="1">
            <a:off x="3851920" y="3461323"/>
            <a:ext cx="0" cy="5609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50DAA624-78DA-3196-FD5A-C1AF22FAE899}"/>
              </a:ext>
            </a:extLst>
          </p:cNvPr>
          <p:cNvCxnSpPr>
            <a:cxnSpLocks/>
          </p:cNvCxnSpPr>
          <p:nvPr/>
        </p:nvCxnSpPr>
        <p:spPr>
          <a:xfrm flipV="1">
            <a:off x="2843696" y="3469345"/>
            <a:ext cx="1008112" cy="527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E1196D3-876E-DE48-F08C-A48D5963D9C2}"/>
              </a:ext>
            </a:extLst>
          </p:cNvPr>
          <p:cNvCxnSpPr>
            <a:cxnSpLocks/>
          </p:cNvCxnSpPr>
          <p:nvPr/>
        </p:nvCxnSpPr>
        <p:spPr>
          <a:xfrm flipV="1">
            <a:off x="2843696" y="3522104"/>
            <a:ext cx="0" cy="5609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D7E48EBD-551C-FB55-6654-DA0DBB9F20F9}"/>
              </a:ext>
            </a:extLst>
          </p:cNvPr>
          <p:cNvSpPr txBox="1"/>
          <p:nvPr/>
        </p:nvSpPr>
        <p:spPr>
          <a:xfrm>
            <a:off x="2646079" y="3087917"/>
            <a:ext cx="1565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intersection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6D74CA6-9F6C-B16E-9C18-D539AF48B3ED}"/>
              </a:ext>
            </a:extLst>
          </p:cNvPr>
          <p:cNvSpPr txBox="1"/>
          <p:nvPr/>
        </p:nvSpPr>
        <p:spPr>
          <a:xfrm>
            <a:off x="981511" y="3127812"/>
            <a:ext cx="1565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intersection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E2C9B3-7DB1-2189-C3A6-9A106784C302}"/>
              </a:ext>
            </a:extLst>
          </p:cNvPr>
          <p:cNvSpPr/>
          <p:nvPr/>
        </p:nvSpPr>
        <p:spPr>
          <a:xfrm>
            <a:off x="6732240" y="3905316"/>
            <a:ext cx="1728192" cy="27384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53F33153-9E46-E332-387C-E95481CD0EC8}"/>
              </a:ext>
            </a:extLst>
          </p:cNvPr>
          <p:cNvCxnSpPr>
            <a:cxnSpLocks/>
          </p:cNvCxnSpPr>
          <p:nvPr/>
        </p:nvCxnSpPr>
        <p:spPr>
          <a:xfrm>
            <a:off x="6876257" y="4678324"/>
            <a:ext cx="0" cy="3413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6785630-F402-7CCA-D186-5BBA10C4F1D8}"/>
              </a:ext>
            </a:extLst>
          </p:cNvPr>
          <p:cNvCxnSpPr>
            <a:cxnSpLocks/>
          </p:cNvCxnSpPr>
          <p:nvPr/>
        </p:nvCxnSpPr>
        <p:spPr>
          <a:xfrm flipH="1">
            <a:off x="6876257" y="3310644"/>
            <a:ext cx="1224135" cy="13771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863A3ABA-9262-2AFE-57F0-7A0291485FC4}"/>
              </a:ext>
            </a:extLst>
          </p:cNvPr>
          <p:cNvCxnSpPr>
            <a:cxnSpLocks/>
          </p:cNvCxnSpPr>
          <p:nvPr/>
        </p:nvCxnSpPr>
        <p:spPr>
          <a:xfrm flipH="1">
            <a:off x="6876256" y="3582983"/>
            <a:ext cx="1224136" cy="14183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68E3E55-7ECA-9A2B-9630-8BA61606E934}"/>
              </a:ext>
            </a:extLst>
          </p:cNvPr>
          <p:cNvCxnSpPr>
            <a:cxnSpLocks/>
          </p:cNvCxnSpPr>
          <p:nvPr/>
        </p:nvCxnSpPr>
        <p:spPr>
          <a:xfrm>
            <a:off x="8100392" y="3291705"/>
            <a:ext cx="0" cy="3158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81FAE983-A68B-2A34-9F8E-9786FB8B5A3A}"/>
              </a:ext>
            </a:extLst>
          </p:cNvPr>
          <p:cNvSpPr txBox="1"/>
          <p:nvPr/>
        </p:nvSpPr>
        <p:spPr>
          <a:xfrm>
            <a:off x="6804247" y="2918520"/>
            <a:ext cx="213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 intersection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F3C47B9C-1264-C0E7-1157-2357FD80EFAF}"/>
              </a:ext>
            </a:extLst>
          </p:cNvPr>
          <p:cNvCxnSpPr>
            <a:cxnSpLocks/>
          </p:cNvCxnSpPr>
          <p:nvPr/>
        </p:nvCxnSpPr>
        <p:spPr>
          <a:xfrm>
            <a:off x="4796408" y="3698401"/>
            <a:ext cx="0" cy="527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AE7AB727-A962-5470-5CC7-80B3512ECB68}"/>
              </a:ext>
            </a:extLst>
          </p:cNvPr>
          <p:cNvCxnSpPr>
            <a:cxnSpLocks/>
          </p:cNvCxnSpPr>
          <p:nvPr/>
        </p:nvCxnSpPr>
        <p:spPr>
          <a:xfrm flipH="1">
            <a:off x="4796408" y="3291830"/>
            <a:ext cx="783704" cy="416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49451C46-AADF-FEA1-616E-C8D09E43CCB7}"/>
              </a:ext>
            </a:extLst>
          </p:cNvPr>
          <p:cNvCxnSpPr>
            <a:cxnSpLocks/>
          </p:cNvCxnSpPr>
          <p:nvPr/>
        </p:nvCxnSpPr>
        <p:spPr>
          <a:xfrm flipH="1">
            <a:off x="4796408" y="3796244"/>
            <a:ext cx="783704" cy="416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0A87A41-E033-C853-CF32-9D8A8093EAC4}"/>
              </a:ext>
            </a:extLst>
          </p:cNvPr>
          <p:cNvCxnSpPr>
            <a:cxnSpLocks/>
          </p:cNvCxnSpPr>
          <p:nvPr/>
        </p:nvCxnSpPr>
        <p:spPr>
          <a:xfrm>
            <a:off x="5580112" y="3291830"/>
            <a:ext cx="0" cy="527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9FDE17AA-C740-69F6-A5AB-B3ADADB5F3E6}"/>
              </a:ext>
            </a:extLst>
          </p:cNvPr>
          <p:cNvCxnSpPr>
            <a:cxnSpLocks/>
          </p:cNvCxnSpPr>
          <p:nvPr/>
        </p:nvCxnSpPr>
        <p:spPr>
          <a:xfrm flipV="1">
            <a:off x="4572000" y="3927791"/>
            <a:ext cx="1008112" cy="527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93E6303D-2C3C-E56B-9F87-93BEB9B01BE6}"/>
              </a:ext>
            </a:extLst>
          </p:cNvPr>
          <p:cNvCxnSpPr>
            <a:cxnSpLocks/>
          </p:cNvCxnSpPr>
          <p:nvPr/>
        </p:nvCxnSpPr>
        <p:spPr>
          <a:xfrm flipV="1">
            <a:off x="5580112" y="3377204"/>
            <a:ext cx="0" cy="5609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E0982067-AFAA-55A7-4CFA-AB3C9D2D48C2}"/>
              </a:ext>
            </a:extLst>
          </p:cNvPr>
          <p:cNvCxnSpPr>
            <a:cxnSpLocks/>
          </p:cNvCxnSpPr>
          <p:nvPr/>
        </p:nvCxnSpPr>
        <p:spPr>
          <a:xfrm flipV="1">
            <a:off x="4571888" y="3385226"/>
            <a:ext cx="1008112" cy="527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F2552F3D-5DD1-8154-4CAD-C265FF71C8BA}"/>
              </a:ext>
            </a:extLst>
          </p:cNvPr>
          <p:cNvCxnSpPr>
            <a:cxnSpLocks/>
          </p:cNvCxnSpPr>
          <p:nvPr/>
        </p:nvCxnSpPr>
        <p:spPr>
          <a:xfrm flipV="1">
            <a:off x="4571888" y="3437985"/>
            <a:ext cx="0" cy="5609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23F7F220-8D25-EC74-68A0-1D6701D07784}"/>
              </a:ext>
            </a:extLst>
          </p:cNvPr>
          <p:cNvSpPr txBox="1"/>
          <p:nvPr/>
        </p:nvSpPr>
        <p:spPr>
          <a:xfrm>
            <a:off x="4374271" y="3003798"/>
            <a:ext cx="1565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intersection</a:t>
            </a:r>
          </a:p>
        </p:txBody>
      </p:sp>
    </p:spTree>
    <p:extLst>
      <p:ext uri="{BB962C8B-B14F-4D97-AF65-F5344CB8AC3E}">
        <p14:creationId xmlns:p14="http://schemas.microsoft.com/office/powerpoint/2010/main" val="1056385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C8361D-2F75-49E4-B494-6C59EAC80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4886"/>
            <a:ext cx="7886700" cy="821553"/>
          </a:xfrm>
        </p:spPr>
        <p:txBody>
          <a:bodyPr/>
          <a:lstStyle/>
          <a:p>
            <a:r>
              <a:rPr lang="fr-FR" dirty="0" err="1"/>
              <a:t>Merging</a:t>
            </a:r>
            <a:r>
              <a:rPr lang="fr-FR" dirty="0"/>
              <a:t> intra </a:t>
            </a:r>
            <a:r>
              <a:rPr lang="fr-FR" dirty="0" err="1"/>
              <a:t>nperseg</a:t>
            </a:r>
            <a:r>
              <a:rPr lang="fr-FR" dirty="0"/>
              <a:t> (2)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22301F-01B0-4901-48AC-3B2C81F68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F94A-7BC6-4CF1-A92E-EA103B412CAD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5DAEB7-2434-3130-6097-A7F5A8816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E4D9F6-9789-0DAD-36A0-C73810DBE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24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D142307-55B3-1120-9DCF-557CC8C4E67D}"/>
                  </a:ext>
                </a:extLst>
              </p:cNvPr>
              <p:cNvSpPr txBox="1"/>
              <p:nvPr/>
            </p:nvSpPr>
            <p:spPr>
              <a:xfrm>
                <a:off x="395536" y="2863623"/>
                <a:ext cx="6967686" cy="1439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𝑟𝑖𝑔h𝑡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Sup>
                          <m:sSub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bSup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FR" dirty="0"/>
                  <a:t>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𝑟𝑖𝑔h𝑡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fr-FR" i="1">
                            <a:latin typeface="Cambria Math" panose="02040503050406030204" pitchFamily="18" charset="0"/>
                          </a:rPr>
                          <m:t>&gt;</m:t>
                        </m:r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FR" dirty="0"/>
                  <a:t> </a:t>
                </a:r>
              </a:p>
              <a:p>
                <a:endParaRPr lang="fr-F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𝑖𝑛𝑡𝑒𝑟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𝑟𝑖𝑔h𝑡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𝑟𝑖𝑔h𝑡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𝑙𝑒𝑓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𝑙𝑒𝑓𝑡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D142307-55B3-1120-9DCF-557CC8C4E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863623"/>
                <a:ext cx="6967686" cy="1439497"/>
              </a:xfrm>
              <a:prstGeom prst="rect">
                <a:avLst/>
              </a:prstGeom>
              <a:blipFill>
                <a:blip r:embed="rId2"/>
                <a:stretch>
                  <a:fillRect b="-21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1D1948-E629-E201-170F-23FB7312F9E5}"/>
              </a:ext>
            </a:extLst>
          </p:cNvPr>
          <p:cNvCxnSpPr>
            <a:cxnSpLocks/>
          </p:cNvCxnSpPr>
          <p:nvPr/>
        </p:nvCxnSpPr>
        <p:spPr>
          <a:xfrm>
            <a:off x="3131843" y="1659414"/>
            <a:ext cx="0" cy="52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7D241B9-9077-1611-39A8-0CE524AC098F}"/>
              </a:ext>
            </a:extLst>
          </p:cNvPr>
          <p:cNvCxnSpPr>
            <a:cxnSpLocks/>
          </p:cNvCxnSpPr>
          <p:nvPr/>
        </p:nvCxnSpPr>
        <p:spPr>
          <a:xfrm flipH="1">
            <a:off x="3131843" y="1252843"/>
            <a:ext cx="783704" cy="4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5AF311C-A4B6-E048-3159-F0D809A1704D}"/>
              </a:ext>
            </a:extLst>
          </p:cNvPr>
          <p:cNvCxnSpPr>
            <a:cxnSpLocks/>
          </p:cNvCxnSpPr>
          <p:nvPr/>
        </p:nvCxnSpPr>
        <p:spPr>
          <a:xfrm flipH="1">
            <a:off x="3131843" y="1757257"/>
            <a:ext cx="783704" cy="4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375E183-6FB9-EEBE-BFD0-727028C96EA6}"/>
              </a:ext>
            </a:extLst>
          </p:cNvPr>
          <p:cNvCxnSpPr>
            <a:cxnSpLocks/>
          </p:cNvCxnSpPr>
          <p:nvPr/>
        </p:nvCxnSpPr>
        <p:spPr>
          <a:xfrm>
            <a:off x="3915547" y="1252843"/>
            <a:ext cx="0" cy="52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5CAAAE4-C500-6068-EE66-8C4F2F1FDBAF}"/>
              </a:ext>
            </a:extLst>
          </p:cNvPr>
          <p:cNvCxnSpPr>
            <a:cxnSpLocks/>
          </p:cNvCxnSpPr>
          <p:nvPr/>
        </p:nvCxnSpPr>
        <p:spPr>
          <a:xfrm>
            <a:off x="3779915" y="1659414"/>
            <a:ext cx="0" cy="3413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F097417-51FA-1194-F247-219011A25B28}"/>
              </a:ext>
            </a:extLst>
          </p:cNvPr>
          <p:cNvCxnSpPr>
            <a:cxnSpLocks/>
          </p:cNvCxnSpPr>
          <p:nvPr/>
        </p:nvCxnSpPr>
        <p:spPr>
          <a:xfrm flipH="1">
            <a:off x="3779915" y="1252843"/>
            <a:ext cx="783704" cy="416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B6ECF0C-8AA6-2D8F-3F0E-5AC9FD0CE73F}"/>
              </a:ext>
            </a:extLst>
          </p:cNvPr>
          <p:cNvCxnSpPr>
            <a:cxnSpLocks/>
          </p:cNvCxnSpPr>
          <p:nvPr/>
        </p:nvCxnSpPr>
        <p:spPr>
          <a:xfrm flipH="1">
            <a:off x="3779914" y="1566386"/>
            <a:ext cx="783704" cy="416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2D4AEB1-00CB-D63B-9D0E-6ECD8FF05359}"/>
              </a:ext>
            </a:extLst>
          </p:cNvPr>
          <p:cNvCxnSpPr>
            <a:cxnSpLocks/>
          </p:cNvCxnSpPr>
          <p:nvPr/>
        </p:nvCxnSpPr>
        <p:spPr>
          <a:xfrm>
            <a:off x="4563619" y="1252843"/>
            <a:ext cx="0" cy="3158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7C2A7F2-F994-32D4-E1CF-F798924056AE}"/>
                  </a:ext>
                </a:extLst>
              </p:cNvPr>
              <p:cNvSpPr txBox="1"/>
              <p:nvPr/>
            </p:nvSpPr>
            <p:spPr>
              <a:xfrm>
                <a:off x="3360448" y="1563152"/>
                <a:ext cx="2796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7C2A7F2-F994-32D4-E1CF-F79892405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448" y="1563152"/>
                <a:ext cx="27964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11D6327-41C2-65C9-503A-96FE2339E131}"/>
                  </a:ext>
                </a:extLst>
              </p:cNvPr>
              <p:cNvSpPr txBox="1"/>
              <p:nvPr/>
            </p:nvSpPr>
            <p:spPr>
              <a:xfrm>
                <a:off x="4079978" y="1415192"/>
                <a:ext cx="2796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11D6327-41C2-65C9-503A-96FE2339E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978" y="1415192"/>
                <a:ext cx="279644" cy="369332"/>
              </a:xfrm>
              <a:prstGeom prst="rect">
                <a:avLst/>
              </a:prstGeom>
              <a:blipFill>
                <a:blip r:embed="rId4"/>
                <a:stretch>
                  <a:fillRect l="-4348" r="-4348"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092E08E-4410-9462-313C-5E881C71C546}"/>
              </a:ext>
            </a:extLst>
          </p:cNvPr>
          <p:cNvCxnSpPr/>
          <p:nvPr/>
        </p:nvCxnSpPr>
        <p:spPr>
          <a:xfrm flipV="1">
            <a:off x="2915816" y="1131590"/>
            <a:ext cx="0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FD48BF1-0605-3DA1-4286-B5E01FF0EEBF}"/>
              </a:ext>
            </a:extLst>
          </p:cNvPr>
          <p:cNvCxnSpPr>
            <a:cxnSpLocks/>
          </p:cNvCxnSpPr>
          <p:nvPr/>
        </p:nvCxnSpPr>
        <p:spPr>
          <a:xfrm flipV="1">
            <a:off x="2915816" y="2414770"/>
            <a:ext cx="2367880" cy="12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1FD1B17-D204-114C-7D82-3CA67AEC44AD}"/>
              </a:ext>
            </a:extLst>
          </p:cNvPr>
          <p:cNvCxnSpPr>
            <a:cxnSpLocks/>
          </p:cNvCxnSpPr>
          <p:nvPr/>
        </p:nvCxnSpPr>
        <p:spPr>
          <a:xfrm>
            <a:off x="3915547" y="2355726"/>
            <a:ext cx="0" cy="144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E8218B6-C83D-F3AC-18BB-1D6BC7FF0E6F}"/>
                  </a:ext>
                </a:extLst>
              </p:cNvPr>
              <p:cNvSpPr txBox="1"/>
              <p:nvPr/>
            </p:nvSpPr>
            <p:spPr>
              <a:xfrm>
                <a:off x="3818628" y="2481531"/>
                <a:ext cx="366907" cy="384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E8218B6-C83D-F3AC-18BB-1D6BC7FF0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8628" y="2481531"/>
                <a:ext cx="366907" cy="384336"/>
              </a:xfrm>
              <a:prstGeom prst="rect">
                <a:avLst/>
              </a:prstGeom>
              <a:blipFill>
                <a:blip r:embed="rId5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8103EAE-5812-5940-4212-D0711FCF5280}"/>
              </a:ext>
            </a:extLst>
          </p:cNvPr>
          <p:cNvCxnSpPr/>
          <p:nvPr/>
        </p:nvCxnSpPr>
        <p:spPr>
          <a:xfrm>
            <a:off x="3779914" y="2355726"/>
            <a:ext cx="0" cy="1258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DA1FFFA-0E1F-8AAD-942E-C15B8A375116}"/>
                  </a:ext>
                </a:extLst>
              </p:cNvPr>
              <p:cNvSpPr txBox="1"/>
              <p:nvPr/>
            </p:nvSpPr>
            <p:spPr>
              <a:xfrm>
                <a:off x="3456638" y="2486778"/>
                <a:ext cx="366907" cy="4291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DA1FFFA-0E1F-8AAD-942E-C15B8A375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638" y="2486778"/>
                <a:ext cx="366907" cy="429156"/>
              </a:xfrm>
              <a:prstGeom prst="rect">
                <a:avLst/>
              </a:prstGeom>
              <a:blipFill>
                <a:blip r:embed="rId6"/>
                <a:stretch>
                  <a:fillRect b="-13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CAFF4E7-33A0-41D9-76D3-82F020806971}"/>
                  </a:ext>
                </a:extLst>
              </p:cNvPr>
              <p:cNvSpPr txBox="1"/>
              <p:nvPr/>
            </p:nvSpPr>
            <p:spPr>
              <a:xfrm>
                <a:off x="4412955" y="2468148"/>
                <a:ext cx="373333" cy="429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CAFF4E7-33A0-41D9-76D3-82F020806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955" y="2468148"/>
                <a:ext cx="373333" cy="429413"/>
              </a:xfrm>
              <a:prstGeom prst="rect">
                <a:avLst/>
              </a:prstGeom>
              <a:blipFill>
                <a:blip r:embed="rId7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B8471283-9303-CD71-5C15-E6CD8D2E7E81}"/>
              </a:ext>
            </a:extLst>
          </p:cNvPr>
          <p:cNvCxnSpPr/>
          <p:nvPr/>
        </p:nvCxnSpPr>
        <p:spPr>
          <a:xfrm>
            <a:off x="4584543" y="2355726"/>
            <a:ext cx="0" cy="1258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7BD5B86-1EF2-2B9E-EEC8-EB3E34E6E6D0}"/>
              </a:ext>
            </a:extLst>
          </p:cNvPr>
          <p:cNvCxnSpPr>
            <a:cxnSpLocks/>
          </p:cNvCxnSpPr>
          <p:nvPr/>
        </p:nvCxnSpPr>
        <p:spPr>
          <a:xfrm flipH="1">
            <a:off x="2836937" y="1834634"/>
            <a:ext cx="1577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A671431-C83C-0011-27FB-05FB003779BA}"/>
                  </a:ext>
                </a:extLst>
              </p:cNvPr>
              <p:cNvSpPr txBox="1"/>
              <p:nvPr/>
            </p:nvSpPr>
            <p:spPr>
              <a:xfrm>
                <a:off x="2299673" y="1613076"/>
                <a:ext cx="366907" cy="412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A671431-C83C-0011-27FB-05FB00377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673" y="1613076"/>
                <a:ext cx="366907" cy="412805"/>
              </a:xfrm>
              <a:prstGeom prst="rect">
                <a:avLst/>
              </a:prstGeom>
              <a:blipFill>
                <a:blip r:embed="rId8"/>
                <a:stretch>
                  <a:fillRect r="-3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29D5F61E-9D1C-2F53-4726-295B307DB030}"/>
              </a:ext>
            </a:extLst>
          </p:cNvPr>
          <p:cNvCxnSpPr>
            <a:cxnSpLocks/>
          </p:cNvCxnSpPr>
          <p:nvPr/>
        </p:nvCxnSpPr>
        <p:spPr>
          <a:xfrm flipH="1">
            <a:off x="2838507" y="1308308"/>
            <a:ext cx="1577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F3F8793-D80E-B28F-F6C1-E33119976765}"/>
                  </a:ext>
                </a:extLst>
              </p:cNvPr>
              <p:cNvSpPr txBox="1"/>
              <p:nvPr/>
            </p:nvSpPr>
            <p:spPr>
              <a:xfrm>
                <a:off x="2389384" y="1071812"/>
                <a:ext cx="366907" cy="407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F3F8793-D80E-B28F-F6C1-E33119976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384" y="1071812"/>
                <a:ext cx="366907" cy="407035"/>
              </a:xfrm>
              <a:prstGeom prst="rect">
                <a:avLst/>
              </a:prstGeom>
              <a:blipFill>
                <a:blip r:embed="rId9"/>
                <a:stretch>
                  <a:fillRect r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D923FFA9-E066-C8E2-E2C8-012B2FE151FD}"/>
              </a:ext>
            </a:extLst>
          </p:cNvPr>
          <p:cNvCxnSpPr>
            <a:cxnSpLocks/>
          </p:cNvCxnSpPr>
          <p:nvPr/>
        </p:nvCxnSpPr>
        <p:spPr>
          <a:xfrm flipH="1">
            <a:off x="2817721" y="1641647"/>
            <a:ext cx="1577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EFC9545F-1B53-B5CC-391A-53C90931C8E1}"/>
                  </a:ext>
                </a:extLst>
              </p:cNvPr>
              <p:cNvSpPr txBox="1"/>
              <p:nvPr/>
            </p:nvSpPr>
            <p:spPr>
              <a:xfrm>
                <a:off x="1696871" y="1269056"/>
                <a:ext cx="366907" cy="412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EFC9545F-1B53-B5CC-391A-53C90931C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871" y="1269056"/>
                <a:ext cx="366907" cy="412805"/>
              </a:xfrm>
              <a:prstGeom prst="rect">
                <a:avLst/>
              </a:prstGeom>
              <a:blipFill>
                <a:blip r:embed="rId10"/>
                <a:stretch>
                  <a:fillRect r="-163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A52256F8-0B10-3AD0-2226-6E44130983D2}"/>
                  </a:ext>
                </a:extLst>
              </p:cNvPr>
              <p:cNvSpPr txBox="1"/>
              <p:nvPr/>
            </p:nvSpPr>
            <p:spPr>
              <a:xfrm>
                <a:off x="1819163" y="1958627"/>
                <a:ext cx="366907" cy="412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A52256F8-0B10-3AD0-2226-6E4413098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163" y="1958627"/>
                <a:ext cx="366907" cy="412805"/>
              </a:xfrm>
              <a:prstGeom prst="rect">
                <a:avLst/>
              </a:prstGeom>
              <a:blipFill>
                <a:blip r:embed="rId11"/>
                <a:stretch>
                  <a:fillRect r="-26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659E9CFF-9563-4138-4580-B60F83DE3400}"/>
              </a:ext>
            </a:extLst>
          </p:cNvPr>
          <p:cNvCxnSpPr>
            <a:cxnSpLocks/>
          </p:cNvCxnSpPr>
          <p:nvPr/>
        </p:nvCxnSpPr>
        <p:spPr>
          <a:xfrm flipH="1">
            <a:off x="2836937" y="1974116"/>
            <a:ext cx="1577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7DECB7B9-BE2E-DEE6-6D56-1EAA3017569C}"/>
              </a:ext>
            </a:extLst>
          </p:cNvPr>
          <p:cNvCxnSpPr>
            <a:stCxn id="42" idx="3"/>
          </p:cNvCxnSpPr>
          <p:nvPr/>
        </p:nvCxnSpPr>
        <p:spPr>
          <a:xfrm flipV="1">
            <a:off x="2186070" y="2073593"/>
            <a:ext cx="594114" cy="914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CE7F4FE1-89AF-EB98-38FD-21417C803017}"/>
              </a:ext>
            </a:extLst>
          </p:cNvPr>
          <p:cNvCxnSpPr>
            <a:cxnSpLocks/>
          </p:cNvCxnSpPr>
          <p:nvPr/>
        </p:nvCxnSpPr>
        <p:spPr>
          <a:xfrm>
            <a:off x="2141809" y="1513740"/>
            <a:ext cx="673827" cy="2558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03957963-A430-EE28-5EE9-C74671D53834}"/>
              </a:ext>
            </a:extLst>
          </p:cNvPr>
          <p:cNvCxnSpPr/>
          <p:nvPr/>
        </p:nvCxnSpPr>
        <p:spPr>
          <a:xfrm flipH="1">
            <a:off x="4139952" y="3147814"/>
            <a:ext cx="1728192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1D5FD0C4-95D9-144E-BEE2-9551DEEFC94A}"/>
              </a:ext>
            </a:extLst>
          </p:cNvPr>
          <p:cNvSpPr txBox="1"/>
          <p:nvPr/>
        </p:nvSpPr>
        <p:spPr>
          <a:xfrm>
            <a:off x="6660232" y="2709681"/>
            <a:ext cx="1855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TODO, calculer C2 que sur les </a:t>
            </a:r>
            <a:r>
              <a:rPr lang="fr-FR" dirty="0" err="1"/>
              <a:t>coeffs</a:t>
            </a:r>
            <a:r>
              <a:rPr lang="fr-FR" dirty="0"/>
              <a:t> où C1 est vrai</a:t>
            </a: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82F81060-AA7F-2FE6-1B40-4170EC953C50}"/>
              </a:ext>
            </a:extLst>
          </p:cNvPr>
          <p:cNvCxnSpPr>
            <a:cxnSpLocks/>
          </p:cNvCxnSpPr>
          <p:nvPr/>
        </p:nvCxnSpPr>
        <p:spPr>
          <a:xfrm flipH="1">
            <a:off x="3844323" y="1586136"/>
            <a:ext cx="1577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70FD7E22-26FB-E8FC-9167-6CC7791F1AB7}"/>
              </a:ext>
            </a:extLst>
          </p:cNvPr>
          <p:cNvCxnSpPr>
            <a:cxnSpLocks/>
          </p:cNvCxnSpPr>
          <p:nvPr/>
        </p:nvCxnSpPr>
        <p:spPr>
          <a:xfrm flipH="1">
            <a:off x="3844323" y="1897284"/>
            <a:ext cx="1577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5B2EA2B2-361E-5893-2A8B-7932C445F697}"/>
              </a:ext>
            </a:extLst>
          </p:cNvPr>
          <p:cNvSpPr txBox="1"/>
          <p:nvPr/>
        </p:nvSpPr>
        <p:spPr>
          <a:xfrm>
            <a:off x="899592" y="4378727"/>
            <a:ext cx="619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J’ai rajouté une condition sur les angles</a:t>
            </a:r>
          </a:p>
        </p:txBody>
      </p:sp>
    </p:spTree>
    <p:extLst>
      <p:ext uri="{BB962C8B-B14F-4D97-AF65-F5344CB8AC3E}">
        <p14:creationId xmlns:p14="http://schemas.microsoft.com/office/powerpoint/2010/main" val="1465044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5C198D-8A61-E3C0-8E78-6B2EED9A1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FE7D5A-80AD-DFC9-9BE0-B99425F63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30B1-2257-4C8D-ABAD-26906A65A3D0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8896BF-EE0E-AD78-87D7-CEC0654D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400008-FE5F-F84E-4B46-E28B2088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25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6F96E3-3486-359B-3467-61A33AE4F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216"/>
            <a:ext cx="9144000" cy="42531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0CF9F7F-BD05-1B95-3A5C-C95EC62D0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7093"/>
            <a:ext cx="9144000" cy="46113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DB4D448-5651-546F-0315-32BC6441B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" y="4767263"/>
            <a:ext cx="9144000" cy="32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4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B21646-58E6-AFC5-BCD8-D9004505B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D2D89AB-59C4-A92A-88E2-456860DC46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𝑖𝑛𝑡𝑒𝑟</m:t>
                        </m:r>
                      </m:sub>
                    </m:sSub>
                  </m:oMath>
                </a14:m>
                <a:r>
                  <a:rPr lang="fr-FR" dirty="0"/>
                  <a:t> donne les matrices qui se touchent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𝑖𝑛𝑡𝑒𝑟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FR" dirty="0"/>
                  <a:t> donne les matrices qui se touchent ou qui ont un intermédiaire</a:t>
                </a:r>
              </a:p>
              <a:p>
                <a:r>
                  <a:rPr lang="fr-FR" dirty="0"/>
                  <a:t>Boucle </a:t>
                </a:r>
                <a:r>
                  <a:rPr lang="fr-FR" dirty="0" err="1"/>
                  <a:t>while</a:t>
                </a:r>
                <a:r>
                  <a:rPr lang="fr-FR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𝑖𝑛𝑡𝑒𝑟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𝑖𝑛𝑡𝑒𝑟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𝑖𝑛𝑡𝑒𝑟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</m:oMath>
                </a14:m>
                <a:r>
                  <a:rPr lang="fr-FR" dirty="0"/>
                  <a:t> (stockées comme </a:t>
                </a:r>
                <a:r>
                  <a:rPr lang="fr-FR" dirty="0" err="1"/>
                  <a:t>sparses</a:t>
                </a:r>
                <a:r>
                  <a:rPr lang="fr-FR" dirty="0"/>
                  <a:t>)</a:t>
                </a:r>
              </a:p>
              <a:p>
                <a:r>
                  <a:rPr lang="fr-FR" dirty="0"/>
                  <a:t>Quand ça ne bouge plus (nb </a:t>
                </a:r>
                <a:r>
                  <a:rPr lang="fr-FR" dirty="0" err="1"/>
                  <a:t>elt</a:t>
                </a:r>
                <a:r>
                  <a:rPr lang="fr-FR" dirty="0"/>
                  <a:t> non nuls stable), on a tous les groupes</a:t>
                </a:r>
              </a:p>
              <a:p>
                <a:r>
                  <a:rPr lang="fr-FR" dirty="0"/>
                  <a:t>On va chercher les group leader et pour chaque groupe, qui grouper</a:t>
                </a:r>
              </a:p>
              <a:p>
                <a:r>
                  <a:rPr lang="fr-FR" dirty="0"/>
                  <a:t>(On oublie les groupes avec une seul </a:t>
                </a:r>
                <a:r>
                  <a:rPr lang="fr-FR" dirty="0" err="1"/>
                  <a:t>bbox</a:t>
                </a:r>
                <a:r>
                  <a:rPr lang="fr-FR" dirty="0"/>
                  <a:t>)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D2D89AB-59C4-A92A-88E2-456860DC46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41" t="-22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55F48F-1293-E41E-C8C7-300C210BF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9CA8-599F-4789-A9CF-01DE155A9FB9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69B20C-4777-30B1-2F43-E687988CB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81DD9A-A623-1F6E-F3DB-8A500A5E1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354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595467-DE90-BA1D-27F5-9F2A328B5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1DA9B9-9709-EEF8-393D-E156FCEE0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D949-B96D-4029-9E05-50EEB902C78A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212E39-2514-7706-53C1-1521CAD1C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32DBA2-6F97-8B99-74FB-4288A095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27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12D8D8A-056D-E3F5-88B5-28A7D79D7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64387" cy="347191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8F710EE-CE50-FFE5-B73F-741A7F94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261197"/>
            <a:ext cx="6439458" cy="18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42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7CE0ED-502C-FBB1-49CB-0F8981F30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78AE2B-5314-1963-DE6A-3C9FB574A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A63F9-1818-472F-9EDB-086ADFC0CA32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033598-4F9A-2BBE-A403-48CFF43A3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63E2BE-E7A0-4B74-6F92-C738A2476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28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B001193-FC4E-C382-5443-C714B790A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0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72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3C5A57-5276-B7AE-3268-D3D8CBBB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15A4D8-B2CD-802B-0C05-147AFD7B0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C679A2-0143-F79B-807C-B733BF8F7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3804-ADCE-4627-9C22-D06BCCA3A36C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9395CA-A586-0FEA-A004-C7E27DF7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33A491-7EF4-761A-9C26-9FC197FA2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29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7013DE9-0A4E-B90A-4FE6-97A937415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8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8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1C750B-7641-EDF1-22F8-5371153A0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Acceleration</a:t>
            </a:r>
            <a:r>
              <a:rPr lang="fr-FR" dirty="0"/>
              <a:t> DDC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FFB12C-3CC6-E901-8FAB-E8FCA0A3E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640681"/>
            <a:ext cx="7886700" cy="326350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147 028 000 </a:t>
            </a:r>
            <a:r>
              <a:rPr lang="fr-FR" dirty="0" err="1"/>
              <a:t>samples</a:t>
            </a:r>
            <a:r>
              <a:rPr lang="fr-FR" dirty="0"/>
              <a:t> (équivalent de 36.75ms)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~ 112ms (base), 74ms (float16), 41ms (float16+exp simple ), 27ms (float16+exp </a:t>
            </a:r>
            <a:r>
              <a:rPr lang="fr-FR" dirty="0" err="1"/>
              <a:t>simple+FIR</a:t>
            </a:r>
            <a:r>
              <a:rPr lang="fr-FR" dirty="0"/>
              <a:t> minimaliste), 25ms (float16+exp </a:t>
            </a:r>
            <a:r>
              <a:rPr lang="fr-FR" dirty="0" err="1"/>
              <a:t>simple+pas</a:t>
            </a:r>
            <a:r>
              <a:rPr lang="fr-FR" dirty="0"/>
              <a:t> de FIR), pour 0-&gt;1 (filtrage) Le reste est 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Toujours 1 et 3ms pour </a:t>
            </a:r>
            <a:r>
              <a:rPr lang="fr-FR" dirty="0" err="1"/>
              <a:t>reech+Fe</a:t>
            </a:r>
            <a:r>
              <a:rPr lang="fr-FR" dirty="0"/>
              <a:t> et </a:t>
            </a:r>
            <a:r>
              <a:rPr lang="fr-FR" dirty="0" err="1"/>
              <a:t>edge</a:t>
            </a:r>
            <a:r>
              <a:rPr lang="fr-FR" dirty="0"/>
              <a:t> </a:t>
            </a:r>
            <a:r>
              <a:rPr lang="fr-FR" dirty="0" err="1"/>
              <a:t>detection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9DEE7-DE07-2C8B-CBBE-B418DA6F0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DECB-C4BB-465D-9ACD-93D69A68E599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3323B4-112C-1A06-4259-224A76984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C9FF85-8A1C-99A3-7D02-1DD34447A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435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8286BD-1B21-641D-EB98-204ACC32A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Merging</a:t>
            </a:r>
            <a:r>
              <a:rPr lang="fr-FR" dirty="0"/>
              <a:t> </a:t>
            </a:r>
            <a:r>
              <a:rPr lang="fr-FR" dirty="0" err="1"/>
              <a:t>bboxes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E37051-C398-92E8-0BA2-D013142ED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716C-05B2-4775-8E6D-057E0C69157F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7B4E95-BA81-B92D-095D-2B760E040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698074-E92D-F6AB-AEEC-CDCF9F5D5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30</a:t>
            </a:fld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89BE31E-E373-7A90-A173-A69D0F75D088}"/>
              </a:ext>
            </a:extLst>
          </p:cNvPr>
          <p:cNvCxnSpPr/>
          <p:nvPr/>
        </p:nvCxnSpPr>
        <p:spPr>
          <a:xfrm>
            <a:off x="1403648" y="1491630"/>
            <a:ext cx="0" cy="36004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E5FAFAA-EB8A-E745-8E96-435EA226CE6D}"/>
              </a:ext>
            </a:extLst>
          </p:cNvPr>
          <p:cNvCxnSpPr/>
          <p:nvPr/>
        </p:nvCxnSpPr>
        <p:spPr>
          <a:xfrm>
            <a:off x="2339752" y="1851670"/>
            <a:ext cx="0" cy="360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5B524C0-415E-9107-6A31-7A96786B6E06}"/>
              </a:ext>
            </a:extLst>
          </p:cNvPr>
          <p:cNvCxnSpPr/>
          <p:nvPr/>
        </p:nvCxnSpPr>
        <p:spPr>
          <a:xfrm>
            <a:off x="3131838" y="1995686"/>
            <a:ext cx="0" cy="360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BA1BBA-CF9D-4522-EA20-944D3C768AB4}"/>
              </a:ext>
            </a:extLst>
          </p:cNvPr>
          <p:cNvCxnSpPr/>
          <p:nvPr/>
        </p:nvCxnSpPr>
        <p:spPr>
          <a:xfrm>
            <a:off x="3059832" y="1937986"/>
            <a:ext cx="0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E65DA90-B858-510D-F1B8-4734F9084E20}"/>
              </a:ext>
            </a:extLst>
          </p:cNvPr>
          <p:cNvCxnSpPr/>
          <p:nvPr/>
        </p:nvCxnSpPr>
        <p:spPr>
          <a:xfrm>
            <a:off x="4139952" y="2391730"/>
            <a:ext cx="0" cy="36004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957074B-A023-4129-1A90-3E3013AEC0D2}"/>
              </a:ext>
            </a:extLst>
          </p:cNvPr>
          <p:cNvCxnSpPr/>
          <p:nvPr/>
        </p:nvCxnSpPr>
        <p:spPr>
          <a:xfrm>
            <a:off x="1403648" y="1491630"/>
            <a:ext cx="936104" cy="3600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2579EED2-61C4-A79E-449C-45B4BD75F8D2}"/>
              </a:ext>
            </a:extLst>
          </p:cNvPr>
          <p:cNvCxnSpPr/>
          <p:nvPr/>
        </p:nvCxnSpPr>
        <p:spPr>
          <a:xfrm>
            <a:off x="1403647" y="1851670"/>
            <a:ext cx="936104" cy="3600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07E36D5-CCBB-7DFD-FF79-E0204F2AD3A9}"/>
              </a:ext>
            </a:extLst>
          </p:cNvPr>
          <p:cNvCxnSpPr>
            <a:cxnSpLocks/>
          </p:cNvCxnSpPr>
          <p:nvPr/>
        </p:nvCxnSpPr>
        <p:spPr>
          <a:xfrm>
            <a:off x="2195736" y="1923678"/>
            <a:ext cx="936102" cy="720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BBF917E-0D2E-AD8E-6D0B-5830A83BE3F9}"/>
              </a:ext>
            </a:extLst>
          </p:cNvPr>
          <p:cNvCxnSpPr>
            <a:cxnSpLocks/>
          </p:cNvCxnSpPr>
          <p:nvPr/>
        </p:nvCxnSpPr>
        <p:spPr>
          <a:xfrm>
            <a:off x="2195736" y="2283718"/>
            <a:ext cx="936102" cy="720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ED615C85-E124-8E7E-379A-FD1175EB58CD}"/>
              </a:ext>
            </a:extLst>
          </p:cNvPr>
          <p:cNvCxnSpPr/>
          <p:nvPr/>
        </p:nvCxnSpPr>
        <p:spPr>
          <a:xfrm>
            <a:off x="2190511" y="1923678"/>
            <a:ext cx="0" cy="36004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B4FBBFA6-EA1D-B661-302E-0B2ED637E075}"/>
              </a:ext>
            </a:extLst>
          </p:cNvPr>
          <p:cNvCxnSpPr>
            <a:cxnSpLocks/>
          </p:cNvCxnSpPr>
          <p:nvPr/>
        </p:nvCxnSpPr>
        <p:spPr>
          <a:xfrm>
            <a:off x="3054608" y="1948122"/>
            <a:ext cx="1085344" cy="443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B36CDBB8-BDC1-E488-8D22-C249A9A9295F}"/>
              </a:ext>
            </a:extLst>
          </p:cNvPr>
          <p:cNvCxnSpPr>
            <a:cxnSpLocks/>
          </p:cNvCxnSpPr>
          <p:nvPr/>
        </p:nvCxnSpPr>
        <p:spPr>
          <a:xfrm>
            <a:off x="3054607" y="2298026"/>
            <a:ext cx="1085344" cy="443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4462B276-C24F-093D-1345-958D2D1A76C4}"/>
              </a:ext>
            </a:extLst>
          </p:cNvPr>
          <p:cNvCxnSpPr/>
          <p:nvPr/>
        </p:nvCxnSpPr>
        <p:spPr>
          <a:xfrm>
            <a:off x="1331640" y="1887674"/>
            <a:ext cx="2880320" cy="936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0EFE358-0D4A-33B9-7000-BA8F64C3E8AA}"/>
              </a:ext>
            </a:extLst>
          </p:cNvPr>
          <p:cNvCxnSpPr/>
          <p:nvPr/>
        </p:nvCxnSpPr>
        <p:spPr>
          <a:xfrm>
            <a:off x="1403647" y="1480070"/>
            <a:ext cx="2880320" cy="936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7D686661-ACA8-FD9C-E2CF-43996933C42D}"/>
              </a:ext>
            </a:extLst>
          </p:cNvPr>
          <p:cNvCxnSpPr>
            <a:cxnSpLocks/>
          </p:cNvCxnSpPr>
          <p:nvPr/>
        </p:nvCxnSpPr>
        <p:spPr>
          <a:xfrm>
            <a:off x="4139951" y="2301720"/>
            <a:ext cx="0" cy="540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E9BCC9EF-8988-5875-AE81-A7F89BAAACF0}"/>
              </a:ext>
            </a:extLst>
          </p:cNvPr>
          <p:cNvCxnSpPr>
            <a:cxnSpLocks/>
          </p:cNvCxnSpPr>
          <p:nvPr/>
        </p:nvCxnSpPr>
        <p:spPr>
          <a:xfrm>
            <a:off x="1397130" y="1397926"/>
            <a:ext cx="0" cy="540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3CCA1B23-ECC3-92D4-9295-E58AAF8AAF34}"/>
                  </a:ext>
                </a:extLst>
              </p:cNvPr>
              <p:cNvSpPr txBox="1"/>
              <p:nvPr/>
            </p:nvSpPr>
            <p:spPr>
              <a:xfrm>
                <a:off x="4998822" y="1480070"/>
                <a:ext cx="382164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fr-FR" dirty="0"/>
                  <a:t>On regarde le début et la fin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dirty="0"/>
                  <a:t>La pente est la moyenne pondérée (par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fr-FR" dirty="0"/>
                  <a:t>) des pentes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dirty="0"/>
                  <a:t>La top line passe au dessus de tous les verts (si croissant, ça aurait été les rouge)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dirty="0"/>
                  <a:t>La </a:t>
                </a:r>
                <a:r>
                  <a:rPr lang="fr-FR" dirty="0" err="1"/>
                  <a:t>bottom</a:t>
                </a:r>
                <a:r>
                  <a:rPr lang="fr-FR" dirty="0"/>
                  <a:t> line passe au dessous de tous les rouges (idem)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FR" dirty="0"/>
                  <a:t>Le centre est la moyenne des 4 cotés</a:t>
                </a:r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3CCA1B23-ECC3-92D4-9295-E58AAF8AA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822" y="1480070"/>
                <a:ext cx="3821649" cy="2862322"/>
              </a:xfrm>
              <a:prstGeom prst="rect">
                <a:avLst/>
              </a:prstGeom>
              <a:blipFill>
                <a:blip r:embed="rId2"/>
                <a:stretch>
                  <a:fillRect l="-1276" t="-1279" r="-1276" b="-25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0096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1A1B0-53C8-67C7-15E1-FA112EC6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Temps d’exécution </a:t>
            </a:r>
            <a:r>
              <a:rPr lang="fr-FR" dirty="0" err="1"/>
              <a:t>merging</a:t>
            </a:r>
            <a:r>
              <a:rPr lang="fr-FR" dirty="0"/>
              <a:t> intra </a:t>
            </a:r>
            <a:r>
              <a:rPr lang="fr-FR" dirty="0" err="1"/>
              <a:t>nperseg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E88A9DBF-C5B1-D2AC-6676-D70AC0E483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FR" dirty="0"/>
                  <a:t>5ms pour 36ms et 2503 </a:t>
                </a:r>
                <a:r>
                  <a:rPr lang="fr-FR" dirty="0" err="1"/>
                  <a:t>bboxs</a:t>
                </a:r>
                <a:r>
                  <a:rPr lang="fr-FR" dirty="0"/>
                  <a:t> (1252 isolées, 424 </a:t>
                </a:r>
                <a:r>
                  <a:rPr lang="fr-FR" dirty="0" err="1"/>
                  <a:t>splitées</a:t>
                </a:r>
                <a:r>
                  <a:rPr lang="fr-FR" dirty="0"/>
                  <a:t> en 1251)</a:t>
                </a:r>
              </a:p>
              <a:p>
                <a:pPr lvl="1"/>
                <a:r>
                  <a:rPr lang="fr-FR" dirty="0"/>
                  <a:t>0,5ms -&gt; passage en indice/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fr-FR" dirty="0"/>
              </a:p>
              <a:p>
                <a:pPr lvl="1"/>
                <a:r>
                  <a:rPr lang="fr-FR" dirty="0"/>
                  <a:t>1,1ms-&gt; intersections</a:t>
                </a:r>
              </a:p>
              <a:p>
                <a:pPr lvl="1"/>
                <a:r>
                  <a:rPr lang="fr-FR" dirty="0"/>
                  <a:t>0,8ms-&gt; propagation (puissance)</a:t>
                </a:r>
              </a:p>
              <a:p>
                <a:pPr lvl="1"/>
                <a:r>
                  <a:rPr lang="fr-FR" dirty="0"/>
                  <a:t>1,4ms-&gt; obtention </a:t>
                </a:r>
                <a:r>
                  <a:rPr lang="fr-FR" dirty="0" err="1"/>
                  <a:t>ind_leader</a:t>
                </a:r>
                <a:r>
                  <a:rPr lang="fr-FR" dirty="0"/>
                  <a:t>, </a:t>
                </a:r>
                <a:r>
                  <a:rPr lang="fr-FR" dirty="0" err="1"/>
                  <a:t>ind_to_merge</a:t>
                </a:r>
                <a:endParaRPr lang="fr-FR" dirty="0"/>
              </a:p>
              <a:p>
                <a:pPr lvl="1"/>
                <a:r>
                  <a:rPr lang="fr-FR" dirty="0"/>
                  <a:t>1,0ms-&gt;</a:t>
                </a:r>
                <a:r>
                  <a:rPr lang="fr-FR" dirty="0" err="1"/>
                  <a:t>merging</a:t>
                </a:r>
                <a:endParaRPr lang="fr-FR" dirty="0"/>
              </a:p>
              <a:p>
                <a:r>
                  <a:rPr lang="fr-FR" dirty="0"/>
                  <a:t>Normalement, il y a 57 000 </a:t>
                </a:r>
                <a:r>
                  <a:rPr lang="fr-FR" dirty="0" err="1"/>
                  <a:t>bbox</a:t>
                </a:r>
                <a:endParaRPr lang="fr-FR" dirty="0"/>
              </a:p>
              <a:p>
                <a:pPr lvl="1"/>
                <a:r>
                  <a:rPr lang="fr-FR" dirty="0"/>
                  <a:t>Il faut faire un traitement à part pour les petites </a:t>
                </a:r>
                <a:r>
                  <a:rPr lang="fr-FR" dirty="0" err="1"/>
                  <a:t>bboxes</a:t>
                </a:r>
                <a:endParaRPr lang="fr-FR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E88A9DBF-C5B1-D2AC-6676-D70AC0E483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41" t="-22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B690B7-AFF6-BBCE-43FC-B4D0B13CC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A1049-60F4-41D1-9C1C-C3C9D5BE3522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1C81FC-3BAC-B9A4-B20B-61760C66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8F512F-50ED-32B1-F7BA-BA30BF18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840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C8361D-2F75-49E4-B494-6C59EAC80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4886"/>
            <a:ext cx="7886700" cy="821553"/>
          </a:xfrm>
        </p:spPr>
        <p:txBody>
          <a:bodyPr/>
          <a:lstStyle/>
          <a:p>
            <a:r>
              <a:rPr lang="fr-FR" dirty="0" err="1"/>
              <a:t>Merging</a:t>
            </a:r>
            <a:r>
              <a:rPr lang="fr-FR" dirty="0"/>
              <a:t> intra </a:t>
            </a:r>
            <a:r>
              <a:rPr lang="fr-FR" dirty="0" err="1"/>
              <a:t>nperseg</a:t>
            </a:r>
            <a:r>
              <a:rPr lang="fr-FR" dirty="0"/>
              <a:t> (2)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22301F-01B0-4901-48AC-3B2C81F68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F94A-7BC6-4CF1-A92E-EA103B412CAD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5DAEB7-2434-3130-6097-A7F5A8816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E4D9F6-9789-0DAD-36A0-C73810DBE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32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D142307-55B3-1120-9DCF-557CC8C4E67D}"/>
                  </a:ext>
                </a:extLst>
              </p:cNvPr>
              <p:cNvSpPr txBox="1"/>
              <p:nvPr/>
            </p:nvSpPr>
            <p:spPr>
              <a:xfrm>
                <a:off x="395536" y="2863623"/>
                <a:ext cx="6967686" cy="1439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𝑟𝑖𝑔h𝑡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Sup>
                          <m:sSub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bSup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FR" dirty="0"/>
                  <a:t>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𝑟𝑖𝑔h𝑡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fr-FR" i="1">
                            <a:latin typeface="Cambria Math" panose="02040503050406030204" pitchFamily="18" charset="0"/>
                          </a:rPr>
                          <m:t>&gt;</m:t>
                        </m:r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FR" dirty="0"/>
                  <a:t> </a:t>
                </a:r>
              </a:p>
              <a:p>
                <a:endParaRPr lang="fr-F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𝑖𝑛𝑡𝑒𝑟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𝑟𝑖𝑔h𝑡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𝑟𝑖𝑔h𝑡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b="0" i="1" strike="sngStrike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i="1" strike="sngStrike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 strike="sngStrike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trike="sngStrike" smtClean="0">
                              <a:latin typeface="Cambria Math" panose="02040503050406030204" pitchFamily="18" charset="0"/>
                            </a:rPr>
                            <m:t>𝑙𝑒𝑓</m:t>
                          </m:r>
                          <m:r>
                            <a:rPr lang="fr-FR" i="1" strike="sngStrike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fr-FR" i="1" strike="sngStrike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i="1" strike="sngStrik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sSubSup>
                        <m:sSubSupPr>
                          <m:ctrlPr>
                            <a:rPr lang="fr-FR" i="1" strike="sngStrike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 strike="sngStrike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i="1" strike="sngStrike">
                              <a:latin typeface="Cambria Math" panose="02040503050406030204" pitchFamily="18" charset="0"/>
                            </a:rPr>
                            <m:t>𝑙𝑒𝑓𝑡</m:t>
                          </m:r>
                        </m:sub>
                        <m:sup>
                          <m:r>
                            <a:rPr lang="fr-FR" i="1" strike="sngStrike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fr-FR" strike="sngStrike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D142307-55B3-1120-9DCF-557CC8C4E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863623"/>
                <a:ext cx="6967686" cy="1439497"/>
              </a:xfrm>
              <a:prstGeom prst="rect">
                <a:avLst/>
              </a:prstGeom>
              <a:blipFill>
                <a:blip r:embed="rId2"/>
                <a:stretch>
                  <a:fillRect b="-21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1D1948-E629-E201-170F-23FB7312F9E5}"/>
              </a:ext>
            </a:extLst>
          </p:cNvPr>
          <p:cNvCxnSpPr>
            <a:cxnSpLocks/>
          </p:cNvCxnSpPr>
          <p:nvPr/>
        </p:nvCxnSpPr>
        <p:spPr>
          <a:xfrm>
            <a:off x="3131843" y="1659414"/>
            <a:ext cx="0" cy="52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7D241B9-9077-1611-39A8-0CE524AC098F}"/>
              </a:ext>
            </a:extLst>
          </p:cNvPr>
          <p:cNvCxnSpPr>
            <a:cxnSpLocks/>
          </p:cNvCxnSpPr>
          <p:nvPr/>
        </p:nvCxnSpPr>
        <p:spPr>
          <a:xfrm flipH="1">
            <a:off x="3131843" y="1252843"/>
            <a:ext cx="783704" cy="4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5AF311C-A4B6-E048-3159-F0D809A1704D}"/>
              </a:ext>
            </a:extLst>
          </p:cNvPr>
          <p:cNvCxnSpPr>
            <a:cxnSpLocks/>
          </p:cNvCxnSpPr>
          <p:nvPr/>
        </p:nvCxnSpPr>
        <p:spPr>
          <a:xfrm flipH="1">
            <a:off x="3131843" y="1757257"/>
            <a:ext cx="783704" cy="4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375E183-6FB9-EEBE-BFD0-727028C96EA6}"/>
              </a:ext>
            </a:extLst>
          </p:cNvPr>
          <p:cNvCxnSpPr>
            <a:cxnSpLocks/>
          </p:cNvCxnSpPr>
          <p:nvPr/>
        </p:nvCxnSpPr>
        <p:spPr>
          <a:xfrm>
            <a:off x="3915547" y="1252843"/>
            <a:ext cx="0" cy="52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5CAAAE4-C500-6068-EE66-8C4F2F1FDBAF}"/>
              </a:ext>
            </a:extLst>
          </p:cNvPr>
          <p:cNvCxnSpPr>
            <a:cxnSpLocks/>
          </p:cNvCxnSpPr>
          <p:nvPr/>
        </p:nvCxnSpPr>
        <p:spPr>
          <a:xfrm>
            <a:off x="3779915" y="1659414"/>
            <a:ext cx="0" cy="3413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F097417-51FA-1194-F247-219011A25B28}"/>
              </a:ext>
            </a:extLst>
          </p:cNvPr>
          <p:cNvCxnSpPr>
            <a:cxnSpLocks/>
          </p:cNvCxnSpPr>
          <p:nvPr/>
        </p:nvCxnSpPr>
        <p:spPr>
          <a:xfrm flipH="1">
            <a:off x="3779915" y="1252843"/>
            <a:ext cx="783704" cy="416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B6ECF0C-8AA6-2D8F-3F0E-5AC9FD0CE73F}"/>
              </a:ext>
            </a:extLst>
          </p:cNvPr>
          <p:cNvCxnSpPr>
            <a:cxnSpLocks/>
          </p:cNvCxnSpPr>
          <p:nvPr/>
        </p:nvCxnSpPr>
        <p:spPr>
          <a:xfrm flipH="1">
            <a:off x="3779914" y="1566386"/>
            <a:ext cx="783704" cy="416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2D4AEB1-00CB-D63B-9D0E-6ECD8FF05359}"/>
              </a:ext>
            </a:extLst>
          </p:cNvPr>
          <p:cNvCxnSpPr>
            <a:cxnSpLocks/>
          </p:cNvCxnSpPr>
          <p:nvPr/>
        </p:nvCxnSpPr>
        <p:spPr>
          <a:xfrm>
            <a:off x="4563619" y="1252843"/>
            <a:ext cx="0" cy="3158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7C2A7F2-F994-32D4-E1CF-F798924056AE}"/>
                  </a:ext>
                </a:extLst>
              </p:cNvPr>
              <p:cNvSpPr txBox="1"/>
              <p:nvPr/>
            </p:nvSpPr>
            <p:spPr>
              <a:xfrm>
                <a:off x="3360448" y="1563152"/>
                <a:ext cx="2796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7C2A7F2-F994-32D4-E1CF-F79892405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448" y="1563152"/>
                <a:ext cx="27964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11D6327-41C2-65C9-503A-96FE2339E131}"/>
                  </a:ext>
                </a:extLst>
              </p:cNvPr>
              <p:cNvSpPr txBox="1"/>
              <p:nvPr/>
            </p:nvSpPr>
            <p:spPr>
              <a:xfrm>
                <a:off x="4079978" y="1415192"/>
                <a:ext cx="2796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11D6327-41C2-65C9-503A-96FE2339E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978" y="1415192"/>
                <a:ext cx="279644" cy="369332"/>
              </a:xfrm>
              <a:prstGeom prst="rect">
                <a:avLst/>
              </a:prstGeom>
              <a:blipFill>
                <a:blip r:embed="rId4"/>
                <a:stretch>
                  <a:fillRect l="-4348" r="-4348"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092E08E-4410-9462-313C-5E881C71C546}"/>
              </a:ext>
            </a:extLst>
          </p:cNvPr>
          <p:cNvCxnSpPr/>
          <p:nvPr/>
        </p:nvCxnSpPr>
        <p:spPr>
          <a:xfrm flipV="1">
            <a:off x="2915816" y="1131590"/>
            <a:ext cx="0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FD48BF1-0605-3DA1-4286-B5E01FF0EEBF}"/>
              </a:ext>
            </a:extLst>
          </p:cNvPr>
          <p:cNvCxnSpPr>
            <a:cxnSpLocks/>
          </p:cNvCxnSpPr>
          <p:nvPr/>
        </p:nvCxnSpPr>
        <p:spPr>
          <a:xfrm flipV="1">
            <a:off x="2915816" y="2414770"/>
            <a:ext cx="2367880" cy="12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1FD1B17-D204-114C-7D82-3CA67AEC44AD}"/>
              </a:ext>
            </a:extLst>
          </p:cNvPr>
          <p:cNvCxnSpPr>
            <a:cxnSpLocks/>
          </p:cNvCxnSpPr>
          <p:nvPr/>
        </p:nvCxnSpPr>
        <p:spPr>
          <a:xfrm>
            <a:off x="3915547" y="2355726"/>
            <a:ext cx="0" cy="144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E8218B6-C83D-F3AC-18BB-1D6BC7FF0E6F}"/>
                  </a:ext>
                </a:extLst>
              </p:cNvPr>
              <p:cNvSpPr txBox="1"/>
              <p:nvPr/>
            </p:nvSpPr>
            <p:spPr>
              <a:xfrm>
                <a:off x="3818628" y="2481531"/>
                <a:ext cx="366907" cy="384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E8218B6-C83D-F3AC-18BB-1D6BC7FF0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8628" y="2481531"/>
                <a:ext cx="366907" cy="384336"/>
              </a:xfrm>
              <a:prstGeom prst="rect">
                <a:avLst/>
              </a:prstGeom>
              <a:blipFill>
                <a:blip r:embed="rId5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8103EAE-5812-5940-4212-D0711FCF5280}"/>
              </a:ext>
            </a:extLst>
          </p:cNvPr>
          <p:cNvCxnSpPr/>
          <p:nvPr/>
        </p:nvCxnSpPr>
        <p:spPr>
          <a:xfrm>
            <a:off x="3779914" y="2355726"/>
            <a:ext cx="0" cy="1258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DA1FFFA-0E1F-8AAD-942E-C15B8A375116}"/>
                  </a:ext>
                </a:extLst>
              </p:cNvPr>
              <p:cNvSpPr txBox="1"/>
              <p:nvPr/>
            </p:nvSpPr>
            <p:spPr>
              <a:xfrm>
                <a:off x="3456638" y="2486778"/>
                <a:ext cx="366907" cy="4291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DA1FFFA-0E1F-8AAD-942E-C15B8A375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638" y="2486778"/>
                <a:ext cx="366907" cy="429156"/>
              </a:xfrm>
              <a:prstGeom prst="rect">
                <a:avLst/>
              </a:prstGeom>
              <a:blipFill>
                <a:blip r:embed="rId6"/>
                <a:stretch>
                  <a:fillRect b="-13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CAFF4E7-33A0-41D9-76D3-82F020806971}"/>
                  </a:ext>
                </a:extLst>
              </p:cNvPr>
              <p:cNvSpPr txBox="1"/>
              <p:nvPr/>
            </p:nvSpPr>
            <p:spPr>
              <a:xfrm>
                <a:off x="4412955" y="2468148"/>
                <a:ext cx="373333" cy="429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CAFF4E7-33A0-41D9-76D3-82F020806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955" y="2468148"/>
                <a:ext cx="373333" cy="429413"/>
              </a:xfrm>
              <a:prstGeom prst="rect">
                <a:avLst/>
              </a:prstGeom>
              <a:blipFill>
                <a:blip r:embed="rId7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B8471283-9303-CD71-5C15-E6CD8D2E7E81}"/>
              </a:ext>
            </a:extLst>
          </p:cNvPr>
          <p:cNvCxnSpPr/>
          <p:nvPr/>
        </p:nvCxnSpPr>
        <p:spPr>
          <a:xfrm>
            <a:off x="4584543" y="2355726"/>
            <a:ext cx="0" cy="1258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7BD5B86-1EF2-2B9E-EEC8-EB3E34E6E6D0}"/>
              </a:ext>
            </a:extLst>
          </p:cNvPr>
          <p:cNvCxnSpPr>
            <a:cxnSpLocks/>
          </p:cNvCxnSpPr>
          <p:nvPr/>
        </p:nvCxnSpPr>
        <p:spPr>
          <a:xfrm flipH="1">
            <a:off x="2836937" y="1834634"/>
            <a:ext cx="1577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A671431-C83C-0011-27FB-05FB003779BA}"/>
                  </a:ext>
                </a:extLst>
              </p:cNvPr>
              <p:cNvSpPr txBox="1"/>
              <p:nvPr/>
            </p:nvSpPr>
            <p:spPr>
              <a:xfrm>
                <a:off x="2299673" y="1613076"/>
                <a:ext cx="366907" cy="412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A671431-C83C-0011-27FB-05FB00377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673" y="1613076"/>
                <a:ext cx="366907" cy="412805"/>
              </a:xfrm>
              <a:prstGeom prst="rect">
                <a:avLst/>
              </a:prstGeom>
              <a:blipFill>
                <a:blip r:embed="rId8"/>
                <a:stretch>
                  <a:fillRect r="-3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29D5F61E-9D1C-2F53-4726-295B307DB030}"/>
              </a:ext>
            </a:extLst>
          </p:cNvPr>
          <p:cNvCxnSpPr>
            <a:cxnSpLocks/>
          </p:cNvCxnSpPr>
          <p:nvPr/>
        </p:nvCxnSpPr>
        <p:spPr>
          <a:xfrm flipH="1">
            <a:off x="2838507" y="1308308"/>
            <a:ext cx="1577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F3F8793-D80E-B28F-F6C1-E33119976765}"/>
                  </a:ext>
                </a:extLst>
              </p:cNvPr>
              <p:cNvSpPr txBox="1"/>
              <p:nvPr/>
            </p:nvSpPr>
            <p:spPr>
              <a:xfrm>
                <a:off x="2389384" y="1071812"/>
                <a:ext cx="366907" cy="407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F3F8793-D80E-B28F-F6C1-E33119976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384" y="1071812"/>
                <a:ext cx="366907" cy="407035"/>
              </a:xfrm>
              <a:prstGeom prst="rect">
                <a:avLst/>
              </a:prstGeom>
              <a:blipFill>
                <a:blip r:embed="rId9"/>
                <a:stretch>
                  <a:fillRect r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D923FFA9-E066-C8E2-E2C8-012B2FE151FD}"/>
              </a:ext>
            </a:extLst>
          </p:cNvPr>
          <p:cNvCxnSpPr>
            <a:cxnSpLocks/>
          </p:cNvCxnSpPr>
          <p:nvPr/>
        </p:nvCxnSpPr>
        <p:spPr>
          <a:xfrm flipH="1">
            <a:off x="2817721" y="1641647"/>
            <a:ext cx="1577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EFC9545F-1B53-B5CC-391A-53C90931C8E1}"/>
                  </a:ext>
                </a:extLst>
              </p:cNvPr>
              <p:cNvSpPr txBox="1"/>
              <p:nvPr/>
            </p:nvSpPr>
            <p:spPr>
              <a:xfrm>
                <a:off x="1696871" y="1269056"/>
                <a:ext cx="366907" cy="412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EFC9545F-1B53-B5CC-391A-53C90931C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871" y="1269056"/>
                <a:ext cx="366907" cy="412805"/>
              </a:xfrm>
              <a:prstGeom prst="rect">
                <a:avLst/>
              </a:prstGeom>
              <a:blipFill>
                <a:blip r:embed="rId10"/>
                <a:stretch>
                  <a:fillRect r="-163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A52256F8-0B10-3AD0-2226-6E44130983D2}"/>
                  </a:ext>
                </a:extLst>
              </p:cNvPr>
              <p:cNvSpPr txBox="1"/>
              <p:nvPr/>
            </p:nvSpPr>
            <p:spPr>
              <a:xfrm>
                <a:off x="1819163" y="1958627"/>
                <a:ext cx="366907" cy="412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A52256F8-0B10-3AD0-2226-6E4413098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163" y="1958627"/>
                <a:ext cx="366907" cy="412805"/>
              </a:xfrm>
              <a:prstGeom prst="rect">
                <a:avLst/>
              </a:prstGeom>
              <a:blipFill>
                <a:blip r:embed="rId11"/>
                <a:stretch>
                  <a:fillRect r="-26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659E9CFF-9563-4138-4580-B60F83DE3400}"/>
              </a:ext>
            </a:extLst>
          </p:cNvPr>
          <p:cNvCxnSpPr>
            <a:cxnSpLocks/>
          </p:cNvCxnSpPr>
          <p:nvPr/>
        </p:nvCxnSpPr>
        <p:spPr>
          <a:xfrm flipH="1">
            <a:off x="2836937" y="1974116"/>
            <a:ext cx="1577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7DECB7B9-BE2E-DEE6-6D56-1EAA3017569C}"/>
              </a:ext>
            </a:extLst>
          </p:cNvPr>
          <p:cNvCxnSpPr>
            <a:stCxn id="42" idx="3"/>
          </p:cNvCxnSpPr>
          <p:nvPr/>
        </p:nvCxnSpPr>
        <p:spPr>
          <a:xfrm flipV="1">
            <a:off x="2186070" y="2073593"/>
            <a:ext cx="594114" cy="914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CE7F4FE1-89AF-EB98-38FD-21417C803017}"/>
              </a:ext>
            </a:extLst>
          </p:cNvPr>
          <p:cNvCxnSpPr>
            <a:cxnSpLocks/>
          </p:cNvCxnSpPr>
          <p:nvPr/>
        </p:nvCxnSpPr>
        <p:spPr>
          <a:xfrm>
            <a:off x="2141809" y="1513740"/>
            <a:ext cx="673827" cy="2558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03957963-A430-EE28-5EE9-C74671D53834}"/>
              </a:ext>
            </a:extLst>
          </p:cNvPr>
          <p:cNvCxnSpPr/>
          <p:nvPr/>
        </p:nvCxnSpPr>
        <p:spPr>
          <a:xfrm flipH="1">
            <a:off x="4139952" y="3147814"/>
            <a:ext cx="1728192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1D5FD0C4-95D9-144E-BEE2-9551DEEFC94A}"/>
              </a:ext>
            </a:extLst>
          </p:cNvPr>
          <p:cNvSpPr txBox="1"/>
          <p:nvPr/>
        </p:nvSpPr>
        <p:spPr>
          <a:xfrm>
            <a:off x="5868144" y="2709681"/>
            <a:ext cx="2647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C2 calculé seulement si C1 vrai</a:t>
            </a: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82F81060-AA7F-2FE6-1B40-4170EC953C50}"/>
              </a:ext>
            </a:extLst>
          </p:cNvPr>
          <p:cNvCxnSpPr>
            <a:cxnSpLocks/>
          </p:cNvCxnSpPr>
          <p:nvPr/>
        </p:nvCxnSpPr>
        <p:spPr>
          <a:xfrm flipH="1">
            <a:off x="3844323" y="1586136"/>
            <a:ext cx="1577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70FD7E22-26FB-E8FC-9167-6CC7791F1AB7}"/>
              </a:ext>
            </a:extLst>
          </p:cNvPr>
          <p:cNvCxnSpPr>
            <a:cxnSpLocks/>
          </p:cNvCxnSpPr>
          <p:nvPr/>
        </p:nvCxnSpPr>
        <p:spPr>
          <a:xfrm flipH="1">
            <a:off x="3844323" y="1897284"/>
            <a:ext cx="1577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06D6AD9-1AA8-5437-48CB-580D787F0B20}"/>
              </a:ext>
            </a:extLst>
          </p:cNvPr>
          <p:cNvSpPr txBox="1"/>
          <p:nvPr/>
        </p:nvSpPr>
        <p:spPr>
          <a:xfrm>
            <a:off x="899592" y="4378727"/>
            <a:ext cx="619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J’ai rajouté une condition sur les angles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D865B22-A0DF-7663-D68D-ABABA32C5F0B}"/>
              </a:ext>
            </a:extLst>
          </p:cNvPr>
          <p:cNvCxnSpPr>
            <a:cxnSpLocks/>
          </p:cNvCxnSpPr>
          <p:nvPr/>
        </p:nvCxnSpPr>
        <p:spPr>
          <a:xfrm>
            <a:off x="7804256" y="3713357"/>
            <a:ext cx="477980" cy="5938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FD6C5263-FAA0-F61D-2CC9-56F55CB924AF}"/>
              </a:ext>
            </a:extLst>
          </p:cNvPr>
          <p:cNvCxnSpPr>
            <a:cxnSpLocks/>
          </p:cNvCxnSpPr>
          <p:nvPr/>
        </p:nvCxnSpPr>
        <p:spPr>
          <a:xfrm flipH="1" flipV="1">
            <a:off x="7804363" y="4233638"/>
            <a:ext cx="477873" cy="6200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CE05058-563A-DFC5-CCD3-56501DDF5713}"/>
              </a:ext>
            </a:extLst>
          </p:cNvPr>
          <p:cNvCxnSpPr>
            <a:cxnSpLocks/>
          </p:cNvCxnSpPr>
          <p:nvPr/>
        </p:nvCxnSpPr>
        <p:spPr>
          <a:xfrm>
            <a:off x="8282236" y="4303120"/>
            <a:ext cx="0" cy="527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44E7AE1-5295-0FDE-3961-1F2BED5029E4}"/>
              </a:ext>
            </a:extLst>
          </p:cNvPr>
          <p:cNvCxnSpPr>
            <a:cxnSpLocks/>
          </p:cNvCxnSpPr>
          <p:nvPr/>
        </p:nvCxnSpPr>
        <p:spPr>
          <a:xfrm flipV="1">
            <a:off x="7092280" y="3983477"/>
            <a:ext cx="1008112" cy="527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4A0EE29-EAE6-9913-CBDC-2EB6773E4AB4}"/>
              </a:ext>
            </a:extLst>
          </p:cNvPr>
          <p:cNvCxnSpPr>
            <a:cxnSpLocks/>
          </p:cNvCxnSpPr>
          <p:nvPr/>
        </p:nvCxnSpPr>
        <p:spPr>
          <a:xfrm flipV="1">
            <a:off x="8100392" y="3432890"/>
            <a:ext cx="0" cy="5609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931A6BB-F9A8-6077-4FB9-122BCE348D0B}"/>
              </a:ext>
            </a:extLst>
          </p:cNvPr>
          <p:cNvCxnSpPr>
            <a:cxnSpLocks/>
          </p:cNvCxnSpPr>
          <p:nvPr/>
        </p:nvCxnSpPr>
        <p:spPr>
          <a:xfrm flipV="1">
            <a:off x="7092168" y="3440912"/>
            <a:ext cx="1008112" cy="527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8C14EAE2-34A9-F0D2-B565-959558155455}"/>
              </a:ext>
            </a:extLst>
          </p:cNvPr>
          <p:cNvCxnSpPr>
            <a:cxnSpLocks/>
          </p:cNvCxnSpPr>
          <p:nvPr/>
        </p:nvCxnSpPr>
        <p:spPr>
          <a:xfrm flipV="1">
            <a:off x="7092168" y="3493671"/>
            <a:ext cx="0" cy="5609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E92693-FA3D-CAAE-B131-B64AC7F28554}"/>
              </a:ext>
            </a:extLst>
          </p:cNvPr>
          <p:cNvCxnSpPr>
            <a:cxnSpLocks/>
          </p:cNvCxnSpPr>
          <p:nvPr/>
        </p:nvCxnSpPr>
        <p:spPr>
          <a:xfrm flipV="1">
            <a:off x="7804363" y="3703010"/>
            <a:ext cx="0" cy="5609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195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33E739-11BA-3F0E-9EC5-DFD4056A5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F19449-71B9-1F65-2152-60566867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61463-DCEA-4395-B6F6-506890F18232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545240-54B4-784E-72D6-1206499A9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309FB1-096D-6E0D-5EF9-1F9883FDB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5DB5D7-C4FE-967E-4E01-8552DAF79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0"/>
            <a:ext cx="9144000" cy="512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70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A4D79C-DA8D-53D7-6A56-410C33519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Pb avec </a:t>
            </a:r>
            <a:r>
              <a:rPr lang="fr-FR" dirty="0" err="1"/>
              <a:t>nperseg</a:t>
            </a:r>
            <a:r>
              <a:rPr lang="fr-FR" dirty="0"/>
              <a:t> = 128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7EBA97-31DB-32B9-60B7-EDB18F7E3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72826-47EB-4815-A8ED-7F03AECA2719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1BB1DF-39CB-79E8-C54C-A559A918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33F4B3-5F55-8212-A6B8-E8A00D90A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2143415-0D1F-68F4-BEBF-509B6206B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71736"/>
            <a:ext cx="1653683" cy="405419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CBF6084-8835-03DC-8209-46E04BC67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093" y="990083"/>
            <a:ext cx="3065113" cy="40541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6602D16-7233-4224-B5D8-6FB85DD17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894196"/>
            <a:ext cx="4138019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7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7EFA67-7261-CF45-C5C2-EC6E185E5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743799EB-5FB0-7092-F064-29DA50A4A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9912" y="1347614"/>
            <a:ext cx="4169321" cy="326231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4F28B6-66D8-6B8E-4F49-856520B14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FBAE-7B36-4F5F-ACD9-80916EBC8F7A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DC07B-405C-114C-0959-A6B1B696D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2D796F-3590-6ACA-1537-9F556737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AA605D-6C79-A712-91F5-439055004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89339"/>
            <a:ext cx="2912348" cy="384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72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168C64-4ABB-278C-2C5B-69B91D16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Pb avec </a:t>
            </a:r>
            <a:r>
              <a:rPr lang="fr-FR" dirty="0" err="1"/>
              <a:t>nperseg</a:t>
            </a:r>
            <a:r>
              <a:rPr lang="fr-FR" dirty="0"/>
              <a:t> = 128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F05DC4-934D-C20F-E651-D8E8ADE24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J’ai des idées pour que ça marche mieux</a:t>
            </a:r>
          </a:p>
          <a:p>
            <a:r>
              <a:rPr lang="fr-FR" dirty="0"/>
              <a:t>Ca augmenterai le temps d’exécution</a:t>
            </a:r>
          </a:p>
          <a:p>
            <a:r>
              <a:rPr lang="fr-FR" dirty="0"/>
              <a:t>Au pire, avec un signal pas trop chargé, enlever la contrainte sur l’angle serait OK</a:t>
            </a:r>
          </a:p>
          <a:p>
            <a:r>
              <a:rPr lang="fr-FR" dirty="0"/>
              <a:t>J’attends de voir les imperfections de l’IA plutôt que de corriger celles du dernier modèle en temps différé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570894-48E6-03CE-8DF9-45142E12A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611EF-AC49-4C91-9D63-2CF8EA73A098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E338F4-7105-D14C-7703-EC736845B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958713-9764-FAE9-8A14-6F5CC1E3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149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DD5C1E-AB22-7B9F-EB43-E3E8010FF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8D6164-0661-D323-C860-03075A2CC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4D94A5-63AC-C52B-E166-7C2D63148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6421-5973-4A48-BFCE-4E2200BA9459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637248-E998-F31B-13FC-F01F69888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181042-9BDD-2E54-822E-0E501D330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37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F37BCD-1970-1EFB-5C13-D6D51645D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944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28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686925-ED33-1A67-3703-049D39B5C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F8D8C4-A694-E5C3-22AF-508E08D4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6922-D667-461A-A051-DCC7E9C92675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6E80C1-C616-9D78-3A73-239D9B5C6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C530EA-145C-8483-38EF-6D38712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38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EB5E491-7D2F-B7D3-E604-D1A4077CC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596"/>
            <a:ext cx="9144000" cy="43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975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525018-B986-679D-4083-349262B1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6A59BF-B21A-2780-ADE7-809DACC4F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C5EF5E-4F27-A23D-FC65-34D3BE711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D4908-2E8D-450E-914A-14A3A82BBA7E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91978C-0FBE-A154-F949-D67B2A2C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D47B22-79B8-1D07-D21F-F2DBA78A4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39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02B566-A511-CFD3-055A-786C2CC6F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3" y="0"/>
            <a:ext cx="89802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0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2320CB4-2708-1C3B-3B06-2CA9DBBD2BCA}"/>
              </a:ext>
            </a:extLst>
          </p:cNvPr>
          <p:cNvSpPr/>
          <p:nvPr/>
        </p:nvSpPr>
        <p:spPr>
          <a:xfrm rot="19686793">
            <a:off x="5689613" y="3429912"/>
            <a:ext cx="2310075" cy="94983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1A0D345-6FF9-E7D3-4DFC-B21ABD780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Amélioration des </a:t>
            </a:r>
            <a:r>
              <a:rPr lang="fr-FR" dirty="0" err="1"/>
              <a:t>bboxs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05917F-BD7E-B650-82B6-9368C3C20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2647206" cy="3263504"/>
          </a:xfrm>
        </p:spPr>
        <p:txBody>
          <a:bodyPr/>
          <a:lstStyle/>
          <a:p>
            <a:r>
              <a:rPr lang="fr-FR" dirty="0"/>
              <a:t>Pour chaque </a:t>
            </a:r>
            <a:r>
              <a:rPr lang="fr-FR" dirty="0" err="1"/>
              <a:t>bbox</a:t>
            </a:r>
            <a:r>
              <a:rPr lang="fr-FR" dirty="0"/>
              <a:t> on prend une grille inclinée 50x10</a:t>
            </a:r>
          </a:p>
          <a:p>
            <a:r>
              <a:rPr lang="fr-FR" dirty="0"/>
              <a:t>On </a:t>
            </a:r>
            <a:r>
              <a:rPr lang="fr-FR" dirty="0" err="1"/>
              <a:t>réechantillonne</a:t>
            </a:r>
            <a:r>
              <a:rPr lang="fr-FR" dirty="0"/>
              <a:t> le spectrogramme dessus</a:t>
            </a:r>
          </a:p>
          <a:p>
            <a:r>
              <a:rPr lang="fr-FR" dirty="0"/>
              <a:t>On peut vectoriser la corrélation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C37A06-C486-1115-82CB-2D42CD159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D9CF-DE96-49C1-9556-6B402E235202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98CF59-055F-7CD7-903D-13403730A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BF69F9-E04A-56AA-4DE5-D65340E4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8C7D1A-57AC-E1FF-A4BF-ABA47FE60FFE}"/>
              </a:ext>
            </a:extLst>
          </p:cNvPr>
          <p:cNvSpPr/>
          <p:nvPr/>
        </p:nvSpPr>
        <p:spPr>
          <a:xfrm>
            <a:off x="4211960" y="1131590"/>
            <a:ext cx="4248472" cy="16363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5162BD6-7EDE-96F2-1F08-41CFE32A1FB9}"/>
              </a:ext>
            </a:extLst>
          </p:cNvPr>
          <p:cNvCxnSpPr/>
          <p:nvPr/>
        </p:nvCxnSpPr>
        <p:spPr>
          <a:xfrm>
            <a:off x="4067944" y="1109700"/>
            <a:ext cx="0" cy="15121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3B9D70F-A511-4F71-6B20-F8D6FBBA9B7C}"/>
              </a:ext>
            </a:extLst>
          </p:cNvPr>
          <p:cNvSpPr txBox="1"/>
          <p:nvPr/>
        </p:nvSpPr>
        <p:spPr>
          <a:xfrm>
            <a:off x="3775757" y="178671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BECE88E-FF78-EAE8-7017-74C6F58AE2DF}"/>
              </a:ext>
            </a:extLst>
          </p:cNvPr>
          <p:cNvCxnSpPr>
            <a:cxnSpLocks/>
          </p:cNvCxnSpPr>
          <p:nvPr/>
        </p:nvCxnSpPr>
        <p:spPr>
          <a:xfrm>
            <a:off x="4223436" y="2837892"/>
            <a:ext cx="42369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EED261E5-66BC-1F6F-1E61-6067727AC452}"/>
              </a:ext>
            </a:extLst>
          </p:cNvPr>
          <p:cNvSpPr txBox="1"/>
          <p:nvPr/>
        </p:nvSpPr>
        <p:spPr>
          <a:xfrm>
            <a:off x="6234808" y="302625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20D689-1511-4B59-879F-681C99D52620}"/>
              </a:ext>
            </a:extLst>
          </p:cNvPr>
          <p:cNvSpPr/>
          <p:nvPr/>
        </p:nvSpPr>
        <p:spPr>
          <a:xfrm>
            <a:off x="4457340" y="1519752"/>
            <a:ext cx="2016224" cy="13937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E3DCD5-6551-E3A0-2676-7ADE5BB42964}"/>
              </a:ext>
            </a:extLst>
          </p:cNvPr>
          <p:cNvSpPr/>
          <p:nvPr/>
        </p:nvSpPr>
        <p:spPr>
          <a:xfrm rot="19545269">
            <a:off x="4733257" y="2027529"/>
            <a:ext cx="1080120" cy="39403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9705C9E7-ADB2-6A90-5592-47B7864E2767}"/>
              </a:ext>
            </a:extLst>
          </p:cNvPr>
          <p:cNvSpPr/>
          <p:nvPr/>
        </p:nvSpPr>
        <p:spPr>
          <a:xfrm>
            <a:off x="4834769" y="1786718"/>
            <a:ext cx="760612" cy="736270"/>
          </a:xfrm>
          <a:custGeom>
            <a:avLst/>
            <a:gdLst>
              <a:gd name="connsiteX0" fmla="*/ 0 w 760612"/>
              <a:gd name="connsiteY0" fmla="*/ 736270 h 736270"/>
              <a:gd name="connsiteX1" fmla="*/ 17813 w 760612"/>
              <a:gd name="connsiteY1" fmla="*/ 670956 h 736270"/>
              <a:gd name="connsiteX2" fmla="*/ 23751 w 760612"/>
              <a:gd name="connsiteY2" fmla="*/ 641268 h 736270"/>
              <a:gd name="connsiteX3" fmla="*/ 41564 w 760612"/>
              <a:gd name="connsiteY3" fmla="*/ 593766 h 736270"/>
              <a:gd name="connsiteX4" fmla="*/ 124691 w 760612"/>
              <a:gd name="connsiteY4" fmla="*/ 546265 h 736270"/>
              <a:gd name="connsiteX5" fmla="*/ 166255 w 760612"/>
              <a:gd name="connsiteY5" fmla="*/ 522514 h 736270"/>
              <a:gd name="connsiteX6" fmla="*/ 219694 w 760612"/>
              <a:gd name="connsiteY6" fmla="*/ 504701 h 736270"/>
              <a:gd name="connsiteX7" fmla="*/ 237507 w 760612"/>
              <a:gd name="connsiteY7" fmla="*/ 486888 h 736270"/>
              <a:gd name="connsiteX8" fmla="*/ 296883 w 760612"/>
              <a:gd name="connsiteY8" fmla="*/ 451262 h 736270"/>
              <a:gd name="connsiteX9" fmla="*/ 326572 w 760612"/>
              <a:gd name="connsiteY9" fmla="*/ 427512 h 736270"/>
              <a:gd name="connsiteX10" fmla="*/ 338447 w 760612"/>
              <a:gd name="connsiteY10" fmla="*/ 409699 h 736270"/>
              <a:gd name="connsiteX11" fmla="*/ 362198 w 760612"/>
              <a:gd name="connsiteY11" fmla="*/ 397823 h 736270"/>
              <a:gd name="connsiteX12" fmla="*/ 374073 w 760612"/>
              <a:gd name="connsiteY12" fmla="*/ 380010 h 736270"/>
              <a:gd name="connsiteX13" fmla="*/ 445325 w 760612"/>
              <a:gd name="connsiteY13" fmla="*/ 326572 h 736270"/>
              <a:gd name="connsiteX14" fmla="*/ 469076 w 760612"/>
              <a:gd name="connsiteY14" fmla="*/ 314696 h 736270"/>
              <a:gd name="connsiteX15" fmla="*/ 498764 w 760612"/>
              <a:gd name="connsiteY15" fmla="*/ 308759 h 736270"/>
              <a:gd name="connsiteX16" fmla="*/ 534390 w 760612"/>
              <a:gd name="connsiteY16" fmla="*/ 285008 h 736270"/>
              <a:gd name="connsiteX17" fmla="*/ 564078 w 760612"/>
              <a:gd name="connsiteY17" fmla="*/ 267195 h 736270"/>
              <a:gd name="connsiteX18" fmla="*/ 605642 w 760612"/>
              <a:gd name="connsiteY18" fmla="*/ 225631 h 736270"/>
              <a:gd name="connsiteX19" fmla="*/ 629392 w 760612"/>
              <a:gd name="connsiteY19" fmla="*/ 213756 h 736270"/>
              <a:gd name="connsiteX20" fmla="*/ 653143 w 760612"/>
              <a:gd name="connsiteY20" fmla="*/ 190005 h 736270"/>
              <a:gd name="connsiteX21" fmla="*/ 665018 w 760612"/>
              <a:gd name="connsiteY21" fmla="*/ 172192 h 736270"/>
              <a:gd name="connsiteX22" fmla="*/ 688769 w 760612"/>
              <a:gd name="connsiteY22" fmla="*/ 160317 h 736270"/>
              <a:gd name="connsiteX23" fmla="*/ 706582 w 760612"/>
              <a:gd name="connsiteY23" fmla="*/ 130629 h 736270"/>
              <a:gd name="connsiteX24" fmla="*/ 712520 w 760612"/>
              <a:gd name="connsiteY24" fmla="*/ 112816 h 736270"/>
              <a:gd name="connsiteX25" fmla="*/ 736270 w 760612"/>
              <a:gd name="connsiteY25" fmla="*/ 89065 h 736270"/>
              <a:gd name="connsiteX26" fmla="*/ 754083 w 760612"/>
              <a:gd name="connsiteY26" fmla="*/ 65314 h 736270"/>
              <a:gd name="connsiteX27" fmla="*/ 760021 w 760612"/>
              <a:gd name="connsiteY27" fmla="*/ 0 h 73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60612" h="736270">
                <a:moveTo>
                  <a:pt x="0" y="736270"/>
                </a:moveTo>
                <a:cubicBezTo>
                  <a:pt x="14467" y="663940"/>
                  <a:pt x="-4787" y="753823"/>
                  <a:pt x="17813" y="670956"/>
                </a:cubicBezTo>
                <a:cubicBezTo>
                  <a:pt x="20468" y="661220"/>
                  <a:pt x="21562" y="651120"/>
                  <a:pt x="23751" y="641268"/>
                </a:cubicBezTo>
                <a:cubicBezTo>
                  <a:pt x="26591" y="628489"/>
                  <a:pt x="31728" y="603602"/>
                  <a:pt x="41564" y="593766"/>
                </a:cubicBezTo>
                <a:cubicBezTo>
                  <a:pt x="85911" y="549419"/>
                  <a:pt x="80503" y="555103"/>
                  <a:pt x="124691" y="546265"/>
                </a:cubicBezTo>
                <a:cubicBezTo>
                  <a:pt x="139929" y="536107"/>
                  <a:pt x="148451" y="529362"/>
                  <a:pt x="166255" y="522514"/>
                </a:cubicBezTo>
                <a:cubicBezTo>
                  <a:pt x="183780" y="515774"/>
                  <a:pt x="219694" y="504701"/>
                  <a:pt x="219694" y="504701"/>
                </a:cubicBezTo>
                <a:cubicBezTo>
                  <a:pt x="225632" y="498763"/>
                  <a:pt x="230603" y="491668"/>
                  <a:pt x="237507" y="486888"/>
                </a:cubicBezTo>
                <a:cubicBezTo>
                  <a:pt x="256484" y="473750"/>
                  <a:pt x="278859" y="465680"/>
                  <a:pt x="296883" y="451262"/>
                </a:cubicBezTo>
                <a:cubicBezTo>
                  <a:pt x="306779" y="443345"/>
                  <a:pt x="317611" y="436473"/>
                  <a:pt x="326572" y="427512"/>
                </a:cubicBezTo>
                <a:cubicBezTo>
                  <a:pt x="331618" y="422466"/>
                  <a:pt x="332965" y="414267"/>
                  <a:pt x="338447" y="409699"/>
                </a:cubicBezTo>
                <a:cubicBezTo>
                  <a:pt x="345247" y="404032"/>
                  <a:pt x="354281" y="401782"/>
                  <a:pt x="362198" y="397823"/>
                </a:cubicBezTo>
                <a:cubicBezTo>
                  <a:pt x="366156" y="391885"/>
                  <a:pt x="369429" y="385428"/>
                  <a:pt x="374073" y="380010"/>
                </a:cubicBezTo>
                <a:cubicBezTo>
                  <a:pt x="398026" y="352065"/>
                  <a:pt x="410012" y="347172"/>
                  <a:pt x="445325" y="326572"/>
                </a:cubicBezTo>
                <a:cubicBezTo>
                  <a:pt x="452971" y="322112"/>
                  <a:pt x="460679" y="317495"/>
                  <a:pt x="469076" y="314696"/>
                </a:cubicBezTo>
                <a:cubicBezTo>
                  <a:pt x="478650" y="311505"/>
                  <a:pt x="488868" y="310738"/>
                  <a:pt x="498764" y="308759"/>
                </a:cubicBezTo>
                <a:cubicBezTo>
                  <a:pt x="510639" y="300842"/>
                  <a:pt x="522349" y="292671"/>
                  <a:pt x="534390" y="285008"/>
                </a:cubicBezTo>
                <a:cubicBezTo>
                  <a:pt x="544126" y="278812"/>
                  <a:pt x="555212" y="274583"/>
                  <a:pt x="564078" y="267195"/>
                </a:cubicBezTo>
                <a:cubicBezTo>
                  <a:pt x="579130" y="254652"/>
                  <a:pt x="588117" y="234393"/>
                  <a:pt x="605642" y="225631"/>
                </a:cubicBezTo>
                <a:cubicBezTo>
                  <a:pt x="613559" y="221673"/>
                  <a:pt x="622311" y="219067"/>
                  <a:pt x="629392" y="213756"/>
                </a:cubicBezTo>
                <a:cubicBezTo>
                  <a:pt x="638349" y="207038"/>
                  <a:pt x="646933" y="199321"/>
                  <a:pt x="653143" y="190005"/>
                </a:cubicBezTo>
                <a:cubicBezTo>
                  <a:pt x="657101" y="184067"/>
                  <a:pt x="659536" y="176760"/>
                  <a:pt x="665018" y="172192"/>
                </a:cubicBezTo>
                <a:cubicBezTo>
                  <a:pt x="671818" y="166526"/>
                  <a:pt x="680852" y="164275"/>
                  <a:pt x="688769" y="160317"/>
                </a:cubicBezTo>
                <a:cubicBezTo>
                  <a:pt x="694707" y="150421"/>
                  <a:pt x="701421" y="140951"/>
                  <a:pt x="706582" y="130629"/>
                </a:cubicBezTo>
                <a:cubicBezTo>
                  <a:pt x="709381" y="125031"/>
                  <a:pt x="708882" y="117909"/>
                  <a:pt x="712520" y="112816"/>
                </a:cubicBezTo>
                <a:cubicBezTo>
                  <a:pt x="719028" y="103705"/>
                  <a:pt x="728897" y="97491"/>
                  <a:pt x="736270" y="89065"/>
                </a:cubicBezTo>
                <a:cubicBezTo>
                  <a:pt x="742787" y="81617"/>
                  <a:pt x="748145" y="73231"/>
                  <a:pt x="754083" y="65314"/>
                </a:cubicBezTo>
                <a:cubicBezTo>
                  <a:pt x="763382" y="28123"/>
                  <a:pt x="760021" y="49724"/>
                  <a:pt x="760021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6C131913-7245-0042-70DC-57A027644A45}"/>
              </a:ext>
            </a:extLst>
          </p:cNvPr>
          <p:cNvSpPr/>
          <p:nvPr/>
        </p:nvSpPr>
        <p:spPr>
          <a:xfrm>
            <a:off x="4543824" y="1596713"/>
            <a:ext cx="1929740" cy="23751"/>
          </a:xfrm>
          <a:custGeom>
            <a:avLst/>
            <a:gdLst>
              <a:gd name="connsiteX0" fmla="*/ 0 w 1929740"/>
              <a:gd name="connsiteY0" fmla="*/ 23751 h 23751"/>
              <a:gd name="connsiteX1" fmla="*/ 1294410 w 1929740"/>
              <a:gd name="connsiteY1" fmla="*/ 5938 h 23751"/>
              <a:gd name="connsiteX2" fmla="*/ 1430976 w 1929740"/>
              <a:gd name="connsiteY2" fmla="*/ 0 h 23751"/>
              <a:gd name="connsiteX3" fmla="*/ 1751610 w 1929740"/>
              <a:gd name="connsiteY3" fmla="*/ 5938 h 23751"/>
              <a:gd name="connsiteX4" fmla="*/ 1929740 w 1929740"/>
              <a:gd name="connsiteY4" fmla="*/ 11875 h 2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9740" h="23751">
                <a:moveTo>
                  <a:pt x="0" y="23751"/>
                </a:moveTo>
                <a:lnTo>
                  <a:pt x="1294410" y="5938"/>
                </a:lnTo>
                <a:cubicBezTo>
                  <a:pt x="1339969" y="5182"/>
                  <a:pt x="1385411" y="0"/>
                  <a:pt x="1430976" y="0"/>
                </a:cubicBezTo>
                <a:cubicBezTo>
                  <a:pt x="1537872" y="0"/>
                  <a:pt x="1644732" y="3959"/>
                  <a:pt x="1751610" y="5938"/>
                </a:cubicBezTo>
                <a:cubicBezTo>
                  <a:pt x="1862348" y="14455"/>
                  <a:pt x="1802994" y="11875"/>
                  <a:pt x="1929740" y="1187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BAC7F237-495E-F90B-DA1D-72EA438C9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679604">
            <a:off x="5793377" y="3466817"/>
            <a:ext cx="2148419" cy="88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71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C1AA31-A6A0-3816-657D-A70B6352F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Partie réelle et imaginaire de </a:t>
            </a:r>
            <a:r>
              <a:rPr lang="fr-FR" dirty="0" err="1"/>
              <a:t>sxx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1A9099-CAD5-A949-00BA-6AD8F28AA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Stft</a:t>
            </a:r>
            <a:r>
              <a:rPr lang="fr-FR" dirty="0"/>
              <a:t>-&gt;4-5% </a:t>
            </a:r>
            <a:r>
              <a:rPr lang="fr-FR" dirty="0" err="1"/>
              <a:t>deRT</a:t>
            </a:r>
            <a:endParaRPr lang="fr-FR" dirty="0"/>
          </a:p>
          <a:p>
            <a:r>
              <a:rPr lang="fr-FR" dirty="0" err="1"/>
              <a:t>Stft+module</a:t>
            </a:r>
            <a:r>
              <a:rPr lang="fr-FR" dirty="0"/>
              <a:t>-&gt;11%</a:t>
            </a:r>
          </a:p>
          <a:p>
            <a:r>
              <a:rPr lang="fr-FR" dirty="0"/>
              <a:t>On donne partie réelle et imaginaire sur 2 voies à l’IA</a:t>
            </a:r>
          </a:p>
          <a:p>
            <a:r>
              <a:rPr lang="fr-FR" dirty="0"/>
              <a:t>On espère qu’elle les sommera avec les bons </a:t>
            </a:r>
            <a:r>
              <a:rPr lang="fr-FR" dirty="0" err="1"/>
              <a:t>coeffs</a:t>
            </a:r>
            <a:r>
              <a:rPr lang="fr-FR" dirty="0"/>
              <a:t> pour faire ressortir les </a:t>
            </a:r>
            <a:r>
              <a:rPr lang="fr-FR" dirty="0" err="1"/>
              <a:t>chirps</a:t>
            </a:r>
            <a:endParaRPr lang="fr-FR" dirty="0"/>
          </a:p>
          <a:p>
            <a:r>
              <a:rPr lang="fr-FR" dirty="0"/>
              <a:t>Pour que l’IA trouve les bons </a:t>
            </a:r>
            <a:r>
              <a:rPr lang="fr-FR" dirty="0" err="1"/>
              <a:t>coeffs</a:t>
            </a:r>
            <a:r>
              <a:rPr lang="fr-FR" dirty="0"/>
              <a:t> il faut que la phase soit </a:t>
            </a:r>
            <a:r>
              <a:rPr lang="fr-FR" dirty="0" err="1"/>
              <a:t>précisible</a:t>
            </a:r>
            <a:endParaRPr lang="fr-FR" dirty="0"/>
          </a:p>
          <a:p>
            <a:r>
              <a:rPr lang="fr-FR" dirty="0"/>
              <a:t>Si on a un modèle pour la phase des </a:t>
            </a:r>
            <a:r>
              <a:rPr lang="fr-FR" dirty="0" err="1"/>
              <a:t>chirps</a:t>
            </a:r>
            <a:r>
              <a:rPr lang="fr-FR" dirty="0"/>
              <a:t>, on peut le donner à simple </a:t>
            </a:r>
            <a:r>
              <a:rPr lang="fr-FR" dirty="0" err="1"/>
              <a:t>shape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B9C480-424B-0702-1F73-6E3BD6467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4897E-5991-4A66-B9F6-359879AAE436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2CDC7A-3AAC-58B9-0E9A-9BF020E26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FFD2AA-A21E-E326-D180-42C9B450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9965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A26687-E0EC-D65C-9DA4-B6663956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phase du </a:t>
            </a:r>
            <a:r>
              <a:rPr lang="fr-FR" dirty="0" err="1"/>
              <a:t>chirp</a:t>
            </a:r>
            <a:r>
              <a:rPr lang="fr-FR" dirty="0"/>
              <a:t> en fonction de la pente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FB5C09-6A67-37FC-E87E-A8E1A3887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08D0-2B81-4B36-BDD9-E5058326BEAA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88587B-AFD1-BDDA-B3B6-9F39066F9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BA14F6-699D-201B-7436-3C04884CE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41</a:t>
            </a:fld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47C6584-10DD-A357-D176-5872FDE5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60542"/>
            <a:ext cx="7848872" cy="408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4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D1DD92-8764-625D-6D84-47C2AC37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D86453A-5805-63E5-14AB-67FDF50643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fr-FR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fr-FR" dirty="0"/>
                  <a:t> est le </a:t>
                </a:r>
                <a:r>
                  <a:rPr lang="fr-FR" dirty="0" err="1"/>
                  <a:t>nperseg</a:t>
                </a:r>
                <a:r>
                  <a:rPr lang="fr-FR" dirty="0"/>
                  <a:t>,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ssi</a:t>
                </a:r>
                <a:r>
                  <a:rPr lang="fr-FR" dirty="0"/>
                  <a:t> on est sur le </a:t>
                </a:r>
                <a:r>
                  <a:rPr lang="fr-FR" dirty="0" err="1"/>
                  <a:t>nperseg</a:t>
                </a:r>
                <a:r>
                  <a:rPr lang="fr-FR" dirty="0"/>
                  <a:t> optimal)</a:t>
                </a:r>
              </a:p>
              <a:p>
                <a:r>
                  <a:rPr lang="fr-FR" dirty="0"/>
                  <a:t>On veut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d>
                  </m:oMath>
                </a14:m>
                <a:r>
                  <a:rPr lang="fr-FR" dirty="0"/>
                  <a:t>, la phase de </a:t>
                </a:r>
                <a:br>
                  <a:rPr lang="fr-FR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𝑡𝑓𝑡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FR" b="0" i="1" smtClean="0">
                            <a:latin typeface="Cambria Math" panose="02040503050406030204" pitchFamily="18" charset="0"/>
                          </a:rPr>
                          <m:t>ℓ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/2+</m:t>
                            </m:r>
                            <m:r>
                              <m:rPr>
                                <m:brk m:alnAt="23"/>
                              </m:rPr>
                              <a:rPr lang="fr-FR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</m:d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  <m:r>
                              <m:rPr>
                                <m:brk m:alnAt="23"/>
                              </m:rPr>
                              <a:rPr lang="fr-FR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sup>
                        </m:sSup>
                      </m:e>
                    </m:nary>
                  </m:oMath>
                </a14:m>
                <a:endParaRPr lang="fr-FR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𝑟𝑘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d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D86453A-5805-63E5-14AB-67FDF50643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41" t="-3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711FEE-AC27-F9A1-8EED-A53008075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F97F3-EE8A-4C4D-9A84-E8EA67594F08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03A4C0-E849-E3A2-D74A-BF1AE7DEB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DA5892-323E-AF7B-8FF9-FD68B9B66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4670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8B326E-948E-0445-3512-EE6E13913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6A6879-B34D-B153-76D1-A3DEF505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CA39-6B39-4410-B383-B79CC2BBA36C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F688EB-3D43-673F-84BA-F6E9EE7EA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AE2983-F88A-DF69-1242-C1843996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54CC08-CC43-A954-1A21-29E33E92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1063122"/>
            <a:ext cx="5052498" cy="39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393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2D76B4-5631-9645-1786-314C45A4A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5EAB1E-5FC3-4C73-5678-957CB950C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6EFE0-1792-45CB-8A62-506EAB30D409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E874F4-635C-8565-45A7-D86FAE135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8B8B48-17DD-36F5-0B98-3985EFB6C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A4E44CB-D63E-24D8-0D9D-06B78B0F7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7" y="1009514"/>
            <a:ext cx="9053345" cy="31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78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7FDA13-5941-35AC-4946-53E9B9C37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93AE25-6A73-C575-05AC-B12F614FA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011AE5-0932-2C37-5F97-3327A55B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F757-9B69-4CB2-B508-386301B96FF3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F85D94-86B5-85E5-C73A-FE26E8227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3152FB-0913-8BCD-DE6D-50351014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E54397F-4624-41C8-072B-97AAC4DF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427"/>
            <a:ext cx="9144000" cy="337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08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05B840-F1B0-6B2C-5D54-81B232102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00A890-8D15-DC7D-1443-0AE5A2522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FB44-DAEB-4974-A74A-D517057C4B7E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E65AC3-939A-D05B-9D2E-2D079280B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CEB087-B02D-DF7C-D760-5331F9A5B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CB0788-A8FF-8BE1-58BD-9A9001112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575"/>
            <a:ext cx="9144000" cy="330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232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09E12B-2BC8-8F34-CA79-920B56B73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2D912A53-EDBF-44A1-B663-262122B3DD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63637"/>
                <a:ext cx="7886700" cy="306908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𝑟𝑘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d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endParaRPr lang="fr-FR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d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dirty="0"/>
                  <a:t> 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f>
                      <m:f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sSubSup>
                          <m:sSubSupPr>
                            <m:ctrlP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 </a:t>
                </a:r>
                <a:r>
                  <a:rPr lang="fr-FR" dirty="0"/>
                  <a:t>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d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</a:rPr>
                          <m:t>𝜕𝜈</m:t>
                        </m:r>
                      </m:den>
                    </m:f>
                    <m:r>
                      <a:rPr lang="fr-FR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endParaRPr lang="fr-FR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d>
                      </m:num>
                      <m:den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  <m:sSub>
                      <m:sSub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d>
                      </m:num>
                      <m:den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𝜕𝜈</m:t>
                        </m:r>
                      </m:den>
                    </m:f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sSub>
                          <m:sSub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fr-FR" dirty="0"/>
                  <a:t> (écart de phase quand on se décale d’un pixel sur la pente)</a:t>
                </a:r>
              </a:p>
              <a:p>
                <a:r>
                  <a:rPr lang="fr-FR" dirty="0"/>
                  <a:t>Pour connaitre la variation de phase entre deux pixels voisins à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/4</m:t>
                    </m:r>
                  </m:oMath>
                </a14:m>
                <a:r>
                  <a:rPr lang="fr-FR" dirty="0"/>
                  <a:t> près, il faut connaitre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fr-FR" dirty="0"/>
                  <a:t> (</a:t>
                </a:r>
                <a14:m>
                  <m:oMath xmlns:m="http://schemas.openxmlformats.org/officeDocument/2006/math"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fr-FR" dirty="0"/>
                  <a:t> instantanée) à 1/8 de pixel près (pas réaliste)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2D912A53-EDBF-44A1-B663-262122B3DD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63637"/>
                <a:ext cx="7886700" cy="3069085"/>
              </a:xfrm>
              <a:blipFill>
                <a:blip r:embed="rId2"/>
                <a:stretch>
                  <a:fillRect l="-541" r="-3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14DC5E-1FD2-7556-2B0F-33FB28D8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D582E-3A9B-4376-9DCE-4B1C5CF3B600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3D13DC-8051-FAC3-AEE2-94747B8D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3F22EA-27CE-57C9-E7D4-4A1C7095F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47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DFDFBCF-D69F-9D36-7239-537C0A54AF13}"/>
                  </a:ext>
                </a:extLst>
              </p:cNvPr>
              <p:cNvSpPr txBox="1"/>
              <p:nvPr/>
            </p:nvSpPr>
            <p:spPr>
              <a:xfrm>
                <a:off x="-396552" y="941910"/>
                <a:ext cx="4642338" cy="6314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DFDFBCF-D69F-9D36-7239-537C0A54A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96552" y="941910"/>
                <a:ext cx="4642338" cy="6314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2851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3A20A-ED61-3995-BD1D-338EE796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Avancement du code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841360-03A5-684A-D646-C113E87CF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6607646" cy="3263504"/>
          </a:xfrm>
        </p:spPr>
        <p:txBody>
          <a:bodyPr/>
          <a:lstStyle/>
          <a:p>
            <a:r>
              <a:rPr lang="fr-FR" dirty="0" err="1"/>
              <a:t>Merging</a:t>
            </a:r>
            <a:r>
              <a:rPr lang="fr-FR" dirty="0"/>
              <a:t> inter </a:t>
            </a:r>
            <a:r>
              <a:rPr lang="fr-FR" dirty="0" err="1"/>
              <a:t>nperseg</a:t>
            </a:r>
            <a:r>
              <a:rPr lang="fr-FR" dirty="0"/>
              <a:t> fini</a:t>
            </a:r>
          </a:p>
          <a:p>
            <a:r>
              <a:rPr lang="fr-FR" dirty="0"/>
              <a:t>Tout recollé de bout en bout </a:t>
            </a:r>
          </a:p>
          <a:p>
            <a:r>
              <a:rPr lang="fr-FR" dirty="0"/>
              <a:t>Variables globales</a:t>
            </a:r>
          </a:p>
          <a:p>
            <a:r>
              <a:rPr lang="fr-FR" dirty="0"/>
              <a:t>Pb sur le fine tuning des </a:t>
            </a:r>
            <a:r>
              <a:rPr lang="fr-FR" dirty="0" err="1"/>
              <a:t>bbox</a:t>
            </a:r>
            <a:r>
              <a:rPr lang="fr-FR" dirty="0"/>
              <a:t> avec les masques (j’avais mal fait le travail)</a:t>
            </a:r>
          </a:p>
          <a:p>
            <a:r>
              <a:rPr lang="fr-FR" dirty="0"/>
              <a:t>Travail sur les sorties de la FE, pour qu’il y ait toutes les infos qu’on veut (il manquait les bandes passantes des </a:t>
            </a:r>
            <a:r>
              <a:rPr lang="fr-FR" dirty="0" err="1"/>
              <a:t>chirps</a:t>
            </a:r>
            <a:r>
              <a:rPr lang="fr-FR" dirty="0"/>
              <a:t>)</a:t>
            </a:r>
          </a:p>
          <a:p>
            <a:r>
              <a:rPr lang="fr-FR" dirty="0"/>
              <a:t>La recoller avec </a:t>
            </a:r>
            <a:r>
              <a:rPr lang="fr-FR" dirty="0" err="1"/>
              <a:t>chakib</a:t>
            </a:r>
            <a:r>
              <a:rPr lang="fr-FR" dirty="0"/>
              <a:t> demandera du travail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8DFE98-ECDC-D09C-2536-ECD0718D6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2735-3CD0-476B-9F2F-2BAD8275F9D7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5BC4B9-F7EA-4EAD-513D-F14BA2B4E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4C5043-3DB1-2A4F-29E2-2E544EF9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48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277725-0301-C760-019D-D3E75183E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20" y="1234679"/>
            <a:ext cx="1204841" cy="36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497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A0D345-6FF9-E7D3-4DFC-B21ABD780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fine tuning des </a:t>
            </a:r>
            <a:r>
              <a:rPr lang="fr-FR" dirty="0" err="1"/>
              <a:t>bboxs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05917F-BD7E-B650-82B6-9368C3C20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2647206" cy="3263504"/>
          </a:xfrm>
        </p:spPr>
        <p:txBody>
          <a:bodyPr/>
          <a:lstStyle/>
          <a:p>
            <a:r>
              <a:rPr lang="fr-FR" dirty="0"/>
              <a:t>Pour chaque </a:t>
            </a:r>
            <a:r>
              <a:rPr lang="fr-FR" dirty="0" err="1"/>
              <a:t>bbox</a:t>
            </a:r>
            <a:r>
              <a:rPr lang="fr-FR" dirty="0"/>
              <a:t> on prend une grille inclinée 50x10</a:t>
            </a:r>
          </a:p>
          <a:p>
            <a:r>
              <a:rPr lang="fr-FR" dirty="0"/>
              <a:t>J’arrive à </a:t>
            </a:r>
            <a:r>
              <a:rPr lang="fr-FR" dirty="0" err="1"/>
              <a:t>réechantilloner</a:t>
            </a:r>
            <a:endParaRPr lang="fr-FR" dirty="0"/>
          </a:p>
          <a:p>
            <a:r>
              <a:rPr lang="fr-FR" dirty="0"/>
              <a:t>Mais le max </a:t>
            </a:r>
            <a:r>
              <a:rPr lang="fr-FR" dirty="0" err="1"/>
              <a:t>pooling</a:t>
            </a:r>
            <a:r>
              <a:rPr lang="fr-FR" dirty="0"/>
              <a:t> pour les </a:t>
            </a:r>
            <a:r>
              <a:rPr lang="fr-FR" dirty="0" err="1"/>
              <a:t>bbox</a:t>
            </a:r>
            <a:r>
              <a:rPr lang="fr-FR" dirty="0"/>
              <a:t> de hauteur&gt;50 ne marche pas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C37A06-C486-1115-82CB-2D42CD159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D9CF-DE96-49C1-9556-6B402E235202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98CF59-055F-7CD7-903D-13403730A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BF69F9-E04A-56AA-4DE5-D65340E4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49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8C7D1A-57AC-E1FF-A4BF-ABA47FE60FFE}"/>
              </a:ext>
            </a:extLst>
          </p:cNvPr>
          <p:cNvSpPr/>
          <p:nvPr/>
        </p:nvSpPr>
        <p:spPr>
          <a:xfrm>
            <a:off x="4211960" y="1131590"/>
            <a:ext cx="4248472" cy="16363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5162BD6-7EDE-96F2-1F08-41CFE32A1FB9}"/>
              </a:ext>
            </a:extLst>
          </p:cNvPr>
          <p:cNvCxnSpPr/>
          <p:nvPr/>
        </p:nvCxnSpPr>
        <p:spPr>
          <a:xfrm>
            <a:off x="4067944" y="1109700"/>
            <a:ext cx="0" cy="15121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3B9D70F-A511-4F71-6B20-F8D6FBBA9B7C}"/>
              </a:ext>
            </a:extLst>
          </p:cNvPr>
          <p:cNvSpPr txBox="1"/>
          <p:nvPr/>
        </p:nvSpPr>
        <p:spPr>
          <a:xfrm>
            <a:off x="3775757" y="178671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BECE88E-FF78-EAE8-7017-74C6F58AE2DF}"/>
              </a:ext>
            </a:extLst>
          </p:cNvPr>
          <p:cNvCxnSpPr>
            <a:cxnSpLocks/>
          </p:cNvCxnSpPr>
          <p:nvPr/>
        </p:nvCxnSpPr>
        <p:spPr>
          <a:xfrm>
            <a:off x="4223436" y="2837892"/>
            <a:ext cx="42369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9705C9E7-ADB2-6A90-5592-47B7864E2767}"/>
              </a:ext>
            </a:extLst>
          </p:cNvPr>
          <p:cNvSpPr/>
          <p:nvPr/>
        </p:nvSpPr>
        <p:spPr>
          <a:xfrm>
            <a:off x="4834769" y="1786718"/>
            <a:ext cx="760612" cy="736270"/>
          </a:xfrm>
          <a:custGeom>
            <a:avLst/>
            <a:gdLst>
              <a:gd name="connsiteX0" fmla="*/ 0 w 760612"/>
              <a:gd name="connsiteY0" fmla="*/ 736270 h 736270"/>
              <a:gd name="connsiteX1" fmla="*/ 17813 w 760612"/>
              <a:gd name="connsiteY1" fmla="*/ 670956 h 736270"/>
              <a:gd name="connsiteX2" fmla="*/ 23751 w 760612"/>
              <a:gd name="connsiteY2" fmla="*/ 641268 h 736270"/>
              <a:gd name="connsiteX3" fmla="*/ 41564 w 760612"/>
              <a:gd name="connsiteY3" fmla="*/ 593766 h 736270"/>
              <a:gd name="connsiteX4" fmla="*/ 124691 w 760612"/>
              <a:gd name="connsiteY4" fmla="*/ 546265 h 736270"/>
              <a:gd name="connsiteX5" fmla="*/ 166255 w 760612"/>
              <a:gd name="connsiteY5" fmla="*/ 522514 h 736270"/>
              <a:gd name="connsiteX6" fmla="*/ 219694 w 760612"/>
              <a:gd name="connsiteY6" fmla="*/ 504701 h 736270"/>
              <a:gd name="connsiteX7" fmla="*/ 237507 w 760612"/>
              <a:gd name="connsiteY7" fmla="*/ 486888 h 736270"/>
              <a:gd name="connsiteX8" fmla="*/ 296883 w 760612"/>
              <a:gd name="connsiteY8" fmla="*/ 451262 h 736270"/>
              <a:gd name="connsiteX9" fmla="*/ 326572 w 760612"/>
              <a:gd name="connsiteY9" fmla="*/ 427512 h 736270"/>
              <a:gd name="connsiteX10" fmla="*/ 338447 w 760612"/>
              <a:gd name="connsiteY10" fmla="*/ 409699 h 736270"/>
              <a:gd name="connsiteX11" fmla="*/ 362198 w 760612"/>
              <a:gd name="connsiteY11" fmla="*/ 397823 h 736270"/>
              <a:gd name="connsiteX12" fmla="*/ 374073 w 760612"/>
              <a:gd name="connsiteY12" fmla="*/ 380010 h 736270"/>
              <a:gd name="connsiteX13" fmla="*/ 445325 w 760612"/>
              <a:gd name="connsiteY13" fmla="*/ 326572 h 736270"/>
              <a:gd name="connsiteX14" fmla="*/ 469076 w 760612"/>
              <a:gd name="connsiteY14" fmla="*/ 314696 h 736270"/>
              <a:gd name="connsiteX15" fmla="*/ 498764 w 760612"/>
              <a:gd name="connsiteY15" fmla="*/ 308759 h 736270"/>
              <a:gd name="connsiteX16" fmla="*/ 534390 w 760612"/>
              <a:gd name="connsiteY16" fmla="*/ 285008 h 736270"/>
              <a:gd name="connsiteX17" fmla="*/ 564078 w 760612"/>
              <a:gd name="connsiteY17" fmla="*/ 267195 h 736270"/>
              <a:gd name="connsiteX18" fmla="*/ 605642 w 760612"/>
              <a:gd name="connsiteY18" fmla="*/ 225631 h 736270"/>
              <a:gd name="connsiteX19" fmla="*/ 629392 w 760612"/>
              <a:gd name="connsiteY19" fmla="*/ 213756 h 736270"/>
              <a:gd name="connsiteX20" fmla="*/ 653143 w 760612"/>
              <a:gd name="connsiteY20" fmla="*/ 190005 h 736270"/>
              <a:gd name="connsiteX21" fmla="*/ 665018 w 760612"/>
              <a:gd name="connsiteY21" fmla="*/ 172192 h 736270"/>
              <a:gd name="connsiteX22" fmla="*/ 688769 w 760612"/>
              <a:gd name="connsiteY22" fmla="*/ 160317 h 736270"/>
              <a:gd name="connsiteX23" fmla="*/ 706582 w 760612"/>
              <a:gd name="connsiteY23" fmla="*/ 130629 h 736270"/>
              <a:gd name="connsiteX24" fmla="*/ 712520 w 760612"/>
              <a:gd name="connsiteY24" fmla="*/ 112816 h 736270"/>
              <a:gd name="connsiteX25" fmla="*/ 736270 w 760612"/>
              <a:gd name="connsiteY25" fmla="*/ 89065 h 736270"/>
              <a:gd name="connsiteX26" fmla="*/ 754083 w 760612"/>
              <a:gd name="connsiteY26" fmla="*/ 65314 h 736270"/>
              <a:gd name="connsiteX27" fmla="*/ 760021 w 760612"/>
              <a:gd name="connsiteY27" fmla="*/ 0 h 73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60612" h="736270">
                <a:moveTo>
                  <a:pt x="0" y="736270"/>
                </a:moveTo>
                <a:cubicBezTo>
                  <a:pt x="14467" y="663940"/>
                  <a:pt x="-4787" y="753823"/>
                  <a:pt x="17813" y="670956"/>
                </a:cubicBezTo>
                <a:cubicBezTo>
                  <a:pt x="20468" y="661220"/>
                  <a:pt x="21562" y="651120"/>
                  <a:pt x="23751" y="641268"/>
                </a:cubicBezTo>
                <a:cubicBezTo>
                  <a:pt x="26591" y="628489"/>
                  <a:pt x="31728" y="603602"/>
                  <a:pt x="41564" y="593766"/>
                </a:cubicBezTo>
                <a:cubicBezTo>
                  <a:pt x="85911" y="549419"/>
                  <a:pt x="80503" y="555103"/>
                  <a:pt x="124691" y="546265"/>
                </a:cubicBezTo>
                <a:cubicBezTo>
                  <a:pt x="139929" y="536107"/>
                  <a:pt x="148451" y="529362"/>
                  <a:pt x="166255" y="522514"/>
                </a:cubicBezTo>
                <a:cubicBezTo>
                  <a:pt x="183780" y="515774"/>
                  <a:pt x="219694" y="504701"/>
                  <a:pt x="219694" y="504701"/>
                </a:cubicBezTo>
                <a:cubicBezTo>
                  <a:pt x="225632" y="498763"/>
                  <a:pt x="230603" y="491668"/>
                  <a:pt x="237507" y="486888"/>
                </a:cubicBezTo>
                <a:cubicBezTo>
                  <a:pt x="256484" y="473750"/>
                  <a:pt x="278859" y="465680"/>
                  <a:pt x="296883" y="451262"/>
                </a:cubicBezTo>
                <a:cubicBezTo>
                  <a:pt x="306779" y="443345"/>
                  <a:pt x="317611" y="436473"/>
                  <a:pt x="326572" y="427512"/>
                </a:cubicBezTo>
                <a:cubicBezTo>
                  <a:pt x="331618" y="422466"/>
                  <a:pt x="332965" y="414267"/>
                  <a:pt x="338447" y="409699"/>
                </a:cubicBezTo>
                <a:cubicBezTo>
                  <a:pt x="345247" y="404032"/>
                  <a:pt x="354281" y="401782"/>
                  <a:pt x="362198" y="397823"/>
                </a:cubicBezTo>
                <a:cubicBezTo>
                  <a:pt x="366156" y="391885"/>
                  <a:pt x="369429" y="385428"/>
                  <a:pt x="374073" y="380010"/>
                </a:cubicBezTo>
                <a:cubicBezTo>
                  <a:pt x="398026" y="352065"/>
                  <a:pt x="410012" y="347172"/>
                  <a:pt x="445325" y="326572"/>
                </a:cubicBezTo>
                <a:cubicBezTo>
                  <a:pt x="452971" y="322112"/>
                  <a:pt x="460679" y="317495"/>
                  <a:pt x="469076" y="314696"/>
                </a:cubicBezTo>
                <a:cubicBezTo>
                  <a:pt x="478650" y="311505"/>
                  <a:pt x="488868" y="310738"/>
                  <a:pt x="498764" y="308759"/>
                </a:cubicBezTo>
                <a:cubicBezTo>
                  <a:pt x="510639" y="300842"/>
                  <a:pt x="522349" y="292671"/>
                  <a:pt x="534390" y="285008"/>
                </a:cubicBezTo>
                <a:cubicBezTo>
                  <a:pt x="544126" y="278812"/>
                  <a:pt x="555212" y="274583"/>
                  <a:pt x="564078" y="267195"/>
                </a:cubicBezTo>
                <a:cubicBezTo>
                  <a:pt x="579130" y="254652"/>
                  <a:pt x="588117" y="234393"/>
                  <a:pt x="605642" y="225631"/>
                </a:cubicBezTo>
                <a:cubicBezTo>
                  <a:pt x="613559" y="221673"/>
                  <a:pt x="622311" y="219067"/>
                  <a:pt x="629392" y="213756"/>
                </a:cubicBezTo>
                <a:cubicBezTo>
                  <a:pt x="638349" y="207038"/>
                  <a:pt x="646933" y="199321"/>
                  <a:pt x="653143" y="190005"/>
                </a:cubicBezTo>
                <a:cubicBezTo>
                  <a:pt x="657101" y="184067"/>
                  <a:pt x="659536" y="176760"/>
                  <a:pt x="665018" y="172192"/>
                </a:cubicBezTo>
                <a:cubicBezTo>
                  <a:pt x="671818" y="166526"/>
                  <a:pt x="680852" y="164275"/>
                  <a:pt x="688769" y="160317"/>
                </a:cubicBezTo>
                <a:cubicBezTo>
                  <a:pt x="694707" y="150421"/>
                  <a:pt x="701421" y="140951"/>
                  <a:pt x="706582" y="130629"/>
                </a:cubicBezTo>
                <a:cubicBezTo>
                  <a:pt x="709381" y="125031"/>
                  <a:pt x="708882" y="117909"/>
                  <a:pt x="712520" y="112816"/>
                </a:cubicBezTo>
                <a:cubicBezTo>
                  <a:pt x="719028" y="103705"/>
                  <a:pt x="728897" y="97491"/>
                  <a:pt x="736270" y="89065"/>
                </a:cubicBezTo>
                <a:cubicBezTo>
                  <a:pt x="742787" y="81617"/>
                  <a:pt x="748145" y="73231"/>
                  <a:pt x="754083" y="65314"/>
                </a:cubicBezTo>
                <a:cubicBezTo>
                  <a:pt x="763382" y="28123"/>
                  <a:pt x="760021" y="49724"/>
                  <a:pt x="760021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25D5485-266C-DB81-6690-7A3CB8719FDE}"/>
              </a:ext>
            </a:extLst>
          </p:cNvPr>
          <p:cNvCxnSpPr>
            <a:stCxn id="8" idx="1"/>
            <a:endCxn id="8" idx="3"/>
          </p:cNvCxnSpPr>
          <p:nvPr/>
        </p:nvCxnSpPr>
        <p:spPr>
          <a:xfrm>
            <a:off x="4211960" y="1949782"/>
            <a:ext cx="42484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46D9FDE-5D46-2588-3F3D-3F21342DC9DE}"/>
              </a:ext>
            </a:extLst>
          </p:cNvPr>
          <p:cNvCxnSpPr>
            <a:cxnSpLocks/>
          </p:cNvCxnSpPr>
          <p:nvPr/>
        </p:nvCxnSpPr>
        <p:spPr>
          <a:xfrm flipV="1">
            <a:off x="5364088" y="1131590"/>
            <a:ext cx="0" cy="1636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63493F7-CFE7-3317-EFA7-C051B2CF4BDB}"/>
              </a:ext>
            </a:extLst>
          </p:cNvPr>
          <p:cNvCxnSpPr>
            <a:cxnSpLocks/>
          </p:cNvCxnSpPr>
          <p:nvPr/>
        </p:nvCxnSpPr>
        <p:spPr>
          <a:xfrm flipV="1">
            <a:off x="6516216" y="1131590"/>
            <a:ext cx="0" cy="1636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B9098519-4AB3-1F52-C412-1EF7EDDD8FB3}"/>
              </a:ext>
            </a:extLst>
          </p:cNvPr>
          <p:cNvSpPr txBox="1"/>
          <p:nvPr/>
        </p:nvSpPr>
        <p:spPr>
          <a:xfrm>
            <a:off x="4355976" y="127560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847A4E6-825C-CF86-E4D8-00E5A6168E5A}"/>
              </a:ext>
            </a:extLst>
          </p:cNvPr>
          <p:cNvSpPr txBox="1"/>
          <p:nvPr/>
        </p:nvSpPr>
        <p:spPr>
          <a:xfrm>
            <a:off x="5893408" y="129977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A7B4BB2-303C-4B9B-C5ED-B693FF9F4C2F}"/>
              </a:ext>
            </a:extLst>
          </p:cNvPr>
          <p:cNvSpPr txBox="1"/>
          <p:nvPr/>
        </p:nvSpPr>
        <p:spPr>
          <a:xfrm>
            <a:off x="4404612" y="206261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13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AA2CE93-DC24-D5E0-D827-A3E2031195DE}"/>
              </a:ext>
            </a:extLst>
          </p:cNvPr>
          <p:cNvSpPr txBox="1"/>
          <p:nvPr/>
        </p:nvSpPr>
        <p:spPr>
          <a:xfrm>
            <a:off x="5893408" y="211284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14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30191748-86CF-C4B4-5BF3-ADF066E8AF6F}"/>
              </a:ext>
            </a:extLst>
          </p:cNvPr>
          <p:cNvCxnSpPr>
            <a:cxnSpLocks/>
          </p:cNvCxnSpPr>
          <p:nvPr/>
        </p:nvCxnSpPr>
        <p:spPr>
          <a:xfrm flipV="1">
            <a:off x="4788024" y="2156050"/>
            <a:ext cx="0" cy="415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23081906-F57E-A4EC-F36B-530C63F1E9D3}"/>
              </a:ext>
            </a:extLst>
          </p:cNvPr>
          <p:cNvCxnSpPr>
            <a:cxnSpLocks/>
          </p:cNvCxnSpPr>
          <p:nvPr/>
        </p:nvCxnSpPr>
        <p:spPr>
          <a:xfrm flipH="1">
            <a:off x="4788024" y="1669111"/>
            <a:ext cx="825019" cy="4869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652F24A0-CA97-3212-3155-941024C3F5E7}"/>
              </a:ext>
            </a:extLst>
          </p:cNvPr>
          <p:cNvCxnSpPr>
            <a:cxnSpLocks/>
          </p:cNvCxnSpPr>
          <p:nvPr/>
        </p:nvCxnSpPr>
        <p:spPr>
          <a:xfrm flipV="1">
            <a:off x="5610591" y="1669111"/>
            <a:ext cx="0" cy="415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30D0E87C-753D-A63D-E910-9EEB8BA4AA8E}"/>
              </a:ext>
            </a:extLst>
          </p:cNvPr>
          <p:cNvCxnSpPr>
            <a:cxnSpLocks/>
          </p:cNvCxnSpPr>
          <p:nvPr/>
        </p:nvCxnSpPr>
        <p:spPr>
          <a:xfrm flipH="1">
            <a:off x="4777967" y="2084397"/>
            <a:ext cx="825019" cy="4869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746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9D4DF9-A631-5C47-28FB-5FA94ABC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resultats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535F02-FD73-247B-E2F7-586622F2C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9FC12-4904-4E06-A12A-6B0A4B01B0D7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2E6B75-28FD-AC43-B846-EDA4130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8CB7CA-841C-FA82-1F0E-625FF4167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00A3FA7-B0AE-6E82-3B3C-22EBE074E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347614"/>
            <a:ext cx="1279383" cy="33537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7629FF-9573-6F60-5E3F-A032753C4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917" y="1281688"/>
            <a:ext cx="1303931" cy="33950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1A9B2A-D9AA-DC05-A6E8-2977617B9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530" y="1011937"/>
            <a:ext cx="1204841" cy="3689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93D850-8F03-17CA-5467-24D357E8D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793" y="982620"/>
            <a:ext cx="1420974" cy="37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013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0688AE-DC41-9490-0AB2-EE112DCF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Timing, </a:t>
            </a:r>
            <a:r>
              <a:rPr lang="fr-FR" dirty="0" err="1"/>
              <a:t>iq</a:t>
            </a:r>
            <a:r>
              <a:rPr lang="fr-FR" dirty="0"/>
              <a:t> de 5,2ms, 36ms de signal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ADDAB9-9041-0A6D-B100-6C5AF5CF5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27ms/36ms pour la </a:t>
            </a:r>
            <a:r>
              <a:rPr lang="fr-FR" dirty="0" err="1"/>
              <a:t>demod+FE</a:t>
            </a:r>
            <a:r>
              <a:rPr lang="fr-FR" dirty="0"/>
              <a:t>, 33ms avec l’affinage des </a:t>
            </a:r>
            <a:r>
              <a:rPr lang="fr-FR" dirty="0" err="1"/>
              <a:t>bbox</a:t>
            </a:r>
            <a:r>
              <a:rPr lang="fr-FR" dirty="0"/>
              <a:t> qui ne marche pas bien</a:t>
            </a:r>
          </a:p>
          <a:p>
            <a:r>
              <a:rPr lang="fr-FR" dirty="0" err="1"/>
              <a:t>Merging</a:t>
            </a:r>
            <a:r>
              <a:rPr lang="fr-FR" dirty="0"/>
              <a:t> de 6-20ms par </a:t>
            </a:r>
            <a:r>
              <a:rPr lang="fr-FR" dirty="0" err="1"/>
              <a:t>nperseg</a:t>
            </a:r>
            <a:r>
              <a:rPr lang="fr-FR" dirty="0"/>
              <a:t> (j’avais 5ms avant), je ne sais pas trop pourquoi mais la version d’avant est sur git</a:t>
            </a:r>
          </a:p>
          <a:p>
            <a:r>
              <a:rPr lang="fr-FR" dirty="0" err="1"/>
              <a:t>Merging</a:t>
            </a:r>
            <a:r>
              <a:rPr lang="fr-FR" dirty="0"/>
              <a:t> inter </a:t>
            </a:r>
            <a:r>
              <a:rPr lang="fr-FR" dirty="0" err="1"/>
              <a:t>nperseg</a:t>
            </a:r>
            <a:r>
              <a:rPr lang="fr-FR" dirty="0"/>
              <a:t> non </a:t>
            </a:r>
            <a:r>
              <a:rPr lang="fr-FR" dirty="0" err="1"/>
              <a:t>timé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FE25F1-6FF4-6125-59C8-EE975AA58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2B0B-2448-4832-9CE5-B32D1673F7F3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6EA2A1-E399-AB37-B16F-9D24C6285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68CE5F-2674-CF84-7EBD-BD2972253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224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A5EB6B-9909-5990-78E7-7274FEAB5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1EB273-492B-A642-7C73-59D7F9A53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CD18-7C4F-4388-9FF7-98BA9D2297C7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76751B-E2D8-E983-3A81-F7957951D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0D2E18-AA4A-BBB4-753F-02FB6AE1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3D3BA43-59F6-63F1-EA1C-FCEFE21B1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1" y="1173236"/>
            <a:ext cx="4282811" cy="331498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E63653F-B280-9BA5-D6DB-B79FA23D1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9" y="1275606"/>
            <a:ext cx="4168501" cy="333022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85C49F5-67F1-90A8-AEED-0F2954F26578}"/>
              </a:ext>
            </a:extLst>
          </p:cNvPr>
          <p:cNvSpPr txBox="1"/>
          <p:nvPr/>
        </p:nvSpPr>
        <p:spPr>
          <a:xfrm rot="16200000">
            <a:off x="3804981" y="2420054"/>
            <a:ext cx="173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Indice pente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86DB57D-DCDE-5EFD-4DA1-152387EC7AAE}"/>
              </a:ext>
            </a:extLst>
          </p:cNvPr>
          <p:cNvCxnSpPr>
            <a:cxnSpLocks/>
          </p:cNvCxnSpPr>
          <p:nvPr/>
        </p:nvCxnSpPr>
        <p:spPr>
          <a:xfrm flipH="1">
            <a:off x="467544" y="1173236"/>
            <a:ext cx="1440160" cy="3904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28BE89D-13BA-39AA-E1D3-B5435B8B48ED}"/>
              </a:ext>
            </a:extLst>
          </p:cNvPr>
          <p:cNvSpPr txBox="1"/>
          <p:nvPr/>
        </p:nvSpPr>
        <p:spPr>
          <a:xfrm>
            <a:off x="1979712" y="98757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Pixel de départ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C8FA1E5-0DF2-7007-EE3F-ABD6F2ABE822}"/>
              </a:ext>
            </a:extLst>
          </p:cNvPr>
          <p:cNvSpPr txBox="1"/>
          <p:nvPr/>
        </p:nvSpPr>
        <p:spPr>
          <a:xfrm>
            <a:off x="5796136" y="4421169"/>
            <a:ext cx="2295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Indice pixel non nul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C21E024-8FCA-B282-0706-F9C78BE06031}"/>
              </a:ext>
            </a:extLst>
          </p:cNvPr>
          <p:cNvSpPr txBox="1"/>
          <p:nvPr/>
        </p:nvSpPr>
        <p:spPr>
          <a:xfrm>
            <a:off x="539552" y="4488223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346 pixels non nuls sur</a:t>
            </a:r>
          </a:p>
        </p:txBody>
      </p:sp>
    </p:spTree>
    <p:extLst>
      <p:ext uri="{BB962C8B-B14F-4D97-AF65-F5344CB8AC3E}">
        <p14:creationId xmlns:p14="http://schemas.microsoft.com/office/powerpoint/2010/main" val="5408931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8109E6-43BB-D5B3-8203-B8BA37961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5D013A-2E08-0BF1-1472-D1FC99933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1A4F-F536-448D-BB33-FC10029EC692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31EA01-8966-672C-F255-FAE32C0AC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A8D182-EF65-94CA-1C4D-5717CF31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52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A7ABD40-3194-F4B2-6741-6ED601C96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12785"/>
            <a:ext cx="3711262" cy="26672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B2DD305-D76A-B34A-7345-8D468C1CC8F6}"/>
              </a:ext>
            </a:extLst>
          </p:cNvPr>
          <p:cNvCxnSpPr>
            <a:cxnSpLocks/>
          </p:cNvCxnSpPr>
          <p:nvPr/>
        </p:nvCxnSpPr>
        <p:spPr>
          <a:xfrm>
            <a:off x="5528818" y="1415353"/>
            <a:ext cx="218120" cy="237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3D240FC-9C04-00AD-0A6E-F42510A45334}"/>
              </a:ext>
            </a:extLst>
          </p:cNvPr>
          <p:cNvCxnSpPr>
            <a:cxnSpLocks/>
          </p:cNvCxnSpPr>
          <p:nvPr/>
        </p:nvCxnSpPr>
        <p:spPr>
          <a:xfrm flipV="1">
            <a:off x="5512296" y="1415353"/>
            <a:ext cx="283840" cy="235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1D63BB5-89CB-0EA2-5B3B-3E65B9360453}"/>
              </a:ext>
            </a:extLst>
          </p:cNvPr>
          <p:cNvCxnSpPr>
            <a:cxnSpLocks/>
          </p:cNvCxnSpPr>
          <p:nvPr/>
        </p:nvCxnSpPr>
        <p:spPr>
          <a:xfrm>
            <a:off x="7108802" y="2454234"/>
            <a:ext cx="218120" cy="237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9C73703-59B9-7B3B-D70E-FA0AD4D72915}"/>
              </a:ext>
            </a:extLst>
          </p:cNvPr>
          <p:cNvCxnSpPr>
            <a:cxnSpLocks/>
          </p:cNvCxnSpPr>
          <p:nvPr/>
        </p:nvCxnSpPr>
        <p:spPr>
          <a:xfrm flipV="1">
            <a:off x="7092280" y="2454234"/>
            <a:ext cx="283840" cy="235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D72F7B0-7238-F330-C9A6-FACC93FA4A25}"/>
                  </a:ext>
                </a:extLst>
              </p:cNvPr>
              <p:cNvSpPr txBox="1"/>
              <p:nvPr/>
            </p:nvSpPr>
            <p:spPr>
              <a:xfrm>
                <a:off x="6931174" y="2136372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D72F7B0-7238-F330-C9A6-FACC93FA4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1174" y="2136372"/>
                <a:ext cx="1584176" cy="369332"/>
              </a:xfrm>
              <a:prstGeom prst="rect">
                <a:avLst/>
              </a:prstGeom>
              <a:blipFill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A4D5148F-E67A-AB77-AA68-4CB0DA44E0ED}"/>
                  </a:ext>
                </a:extLst>
              </p:cNvPr>
              <p:cNvSpPr txBox="1"/>
              <p:nvPr/>
            </p:nvSpPr>
            <p:spPr>
              <a:xfrm>
                <a:off x="5076056" y="1078448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A4D5148F-E67A-AB77-AA68-4CB0DA44E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1078448"/>
                <a:ext cx="1584176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1B42E3F-9E28-9366-2001-B838261DB91F}"/>
              </a:ext>
            </a:extLst>
          </p:cNvPr>
          <p:cNvCxnSpPr/>
          <p:nvPr/>
        </p:nvCxnSpPr>
        <p:spPr>
          <a:xfrm>
            <a:off x="5220072" y="1131590"/>
            <a:ext cx="2808312" cy="25922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45154D83-A44F-AC00-BE62-2D4FAA4F2FDC}"/>
              </a:ext>
            </a:extLst>
          </p:cNvPr>
          <p:cNvSpPr txBox="1"/>
          <p:nvPr/>
        </p:nvSpPr>
        <p:spPr>
          <a:xfrm>
            <a:off x="7108802" y="365187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Pente de </a:t>
            </a:r>
            <a:r>
              <a:rPr lang="fr-FR" dirty="0" err="1">
                <a:solidFill>
                  <a:srgbClr val="FF0000"/>
                </a:solidFill>
              </a:rPr>
              <a:t>ref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36036854-098C-9F65-83F4-31EE337DDE7F}"/>
              </a:ext>
            </a:extLst>
          </p:cNvPr>
          <p:cNvCxnSpPr>
            <a:cxnSpLocks/>
          </p:cNvCxnSpPr>
          <p:nvPr/>
        </p:nvCxnSpPr>
        <p:spPr>
          <a:xfrm>
            <a:off x="5004048" y="1122298"/>
            <a:ext cx="3511302" cy="2304473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884BDC9B-4A4B-52EE-EAE6-5437F0B0B31D}"/>
              </a:ext>
            </a:extLst>
          </p:cNvPr>
          <p:cNvSpPr txBox="1"/>
          <p:nvPr/>
        </p:nvSpPr>
        <p:spPr>
          <a:xfrm>
            <a:off x="7652468" y="2655518"/>
            <a:ext cx="1404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92D050"/>
                </a:solidFill>
              </a:rPr>
              <a:t>Vraie pente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3CBF1469-37A9-8DC7-5C7A-F7BF1B0B8713}"/>
              </a:ext>
            </a:extLst>
          </p:cNvPr>
          <p:cNvCxnSpPr/>
          <p:nvPr/>
        </p:nvCxnSpPr>
        <p:spPr>
          <a:xfrm flipV="1">
            <a:off x="7217862" y="2571750"/>
            <a:ext cx="0" cy="43204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C0DF390A-1232-A08B-230E-C17B826012E6}"/>
              </a:ext>
            </a:extLst>
          </p:cNvPr>
          <p:cNvSpPr txBox="1"/>
          <p:nvPr/>
        </p:nvSpPr>
        <p:spPr>
          <a:xfrm>
            <a:off x="6939682" y="2596905"/>
            <a:ext cx="91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écart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EA6000D5-DC4A-FA91-76C6-25145E157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140" y="2890142"/>
            <a:ext cx="588691" cy="157794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7C3C07A-9AC0-02DC-09FA-BA59FD93F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92" y="2631272"/>
            <a:ext cx="4480948" cy="9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15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A5EB6B-9909-5990-78E7-7274FEAB5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1EB273-492B-A642-7C73-59D7F9A53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CD18-7C4F-4388-9FF7-98BA9D2297C7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76751B-E2D8-E983-3A81-F7957951D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0D2E18-AA4A-BBB4-753F-02FB6AE1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3D3BA43-59F6-63F1-EA1C-FCEFE21B1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1" y="1173236"/>
            <a:ext cx="4282811" cy="331498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E63653F-B280-9BA5-D6DB-B79FA23D1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9" y="1275606"/>
            <a:ext cx="4168501" cy="333022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85C49F5-67F1-90A8-AEED-0F2954F26578}"/>
              </a:ext>
            </a:extLst>
          </p:cNvPr>
          <p:cNvSpPr txBox="1"/>
          <p:nvPr/>
        </p:nvSpPr>
        <p:spPr>
          <a:xfrm rot="16200000">
            <a:off x="3536844" y="2756054"/>
            <a:ext cx="2295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Indice pente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86DB57D-DCDE-5EFD-4DA1-152387EC7AAE}"/>
              </a:ext>
            </a:extLst>
          </p:cNvPr>
          <p:cNvCxnSpPr>
            <a:cxnSpLocks/>
          </p:cNvCxnSpPr>
          <p:nvPr/>
        </p:nvCxnSpPr>
        <p:spPr>
          <a:xfrm flipH="1">
            <a:off x="467544" y="1173236"/>
            <a:ext cx="1440160" cy="3904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28BE89D-13BA-39AA-E1D3-B5435B8B48ED}"/>
              </a:ext>
            </a:extLst>
          </p:cNvPr>
          <p:cNvSpPr txBox="1"/>
          <p:nvPr/>
        </p:nvSpPr>
        <p:spPr>
          <a:xfrm>
            <a:off x="1979712" y="98757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Pixel de départ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C8FA1E5-0DF2-7007-EE3F-ABD6F2ABE822}"/>
              </a:ext>
            </a:extLst>
          </p:cNvPr>
          <p:cNvSpPr txBox="1"/>
          <p:nvPr/>
        </p:nvSpPr>
        <p:spPr>
          <a:xfrm>
            <a:off x="5796136" y="4421169"/>
            <a:ext cx="2295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Indice pixel non nul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C21E024-8FCA-B282-0706-F9C78BE06031}"/>
              </a:ext>
            </a:extLst>
          </p:cNvPr>
          <p:cNvSpPr txBox="1"/>
          <p:nvPr/>
        </p:nvSpPr>
        <p:spPr>
          <a:xfrm>
            <a:off x="539552" y="4488223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346 pixels non nuls sur</a:t>
            </a:r>
          </a:p>
        </p:txBody>
      </p:sp>
    </p:spTree>
    <p:extLst>
      <p:ext uri="{BB962C8B-B14F-4D97-AF65-F5344CB8AC3E}">
        <p14:creationId xmlns:p14="http://schemas.microsoft.com/office/powerpoint/2010/main" val="7393911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7851B7-7003-1589-DB1D-F47ED821E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5FDA68-ACE9-EEF5-0D7A-D782F15E4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2935238" cy="326350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2F81B9-DE3E-F717-492D-9D982AEF8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B696-BA45-4888-9811-F8E31E9631F0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68309F-F88C-A94E-8673-5A98CED84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9D9B67-2A0E-8447-F5B0-D8EAF2E8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C422A3C-99D0-336B-256B-081F30B9F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379" y="1203598"/>
            <a:ext cx="4359018" cy="35131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7950E11-6089-C0A1-4018-FDEB38556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85006"/>
            <a:ext cx="4282811" cy="331498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EF82869-E182-7E9C-64E7-EB29C2D54D9A}"/>
              </a:ext>
            </a:extLst>
          </p:cNvPr>
          <p:cNvSpPr txBox="1"/>
          <p:nvPr/>
        </p:nvSpPr>
        <p:spPr>
          <a:xfrm rot="16200000">
            <a:off x="3536844" y="2756054"/>
            <a:ext cx="2295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Indice pente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758A990-C063-998A-60DE-96B88A63EEB7}"/>
              </a:ext>
            </a:extLst>
          </p:cNvPr>
          <p:cNvSpPr txBox="1"/>
          <p:nvPr/>
        </p:nvSpPr>
        <p:spPr>
          <a:xfrm>
            <a:off x="5796136" y="4421169"/>
            <a:ext cx="2295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Indice pixel non nul</a:t>
            </a:r>
          </a:p>
        </p:txBody>
      </p:sp>
    </p:spTree>
    <p:extLst>
      <p:ext uri="{BB962C8B-B14F-4D97-AF65-F5344CB8AC3E}">
        <p14:creationId xmlns:p14="http://schemas.microsoft.com/office/powerpoint/2010/main" val="7249805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2E2F01-70AF-B15C-B2B4-0217C4584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40DD83-FEF2-CF71-80D7-AFC6BFCF4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45F0-D541-447E-962F-F6777FEB026A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AF58AE-B533-7C46-2D75-29C588B12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22D5C1-9B5F-566F-A80D-B7729E45C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D2B2CA0-BA32-9F65-9380-5A456978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275606"/>
            <a:ext cx="4435224" cy="34064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870ECF1-3B2F-FB58-49FE-D70CCC99C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385006"/>
            <a:ext cx="4104456" cy="331498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C0F49A0-604E-E29F-C95C-CD38F49A91F8}"/>
              </a:ext>
            </a:extLst>
          </p:cNvPr>
          <p:cNvSpPr txBox="1"/>
          <p:nvPr/>
        </p:nvSpPr>
        <p:spPr>
          <a:xfrm rot="16200000">
            <a:off x="3392828" y="2850212"/>
            <a:ext cx="2295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Indice pente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3282FE7-5D00-C85B-A0C4-239AC78CE22E}"/>
              </a:ext>
            </a:extLst>
          </p:cNvPr>
          <p:cNvSpPr txBox="1"/>
          <p:nvPr/>
        </p:nvSpPr>
        <p:spPr>
          <a:xfrm>
            <a:off x="5652120" y="4515327"/>
            <a:ext cx="2295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Indice pixel non nul</a:t>
            </a:r>
          </a:p>
        </p:txBody>
      </p:sp>
    </p:spTree>
    <p:extLst>
      <p:ext uri="{BB962C8B-B14F-4D97-AF65-F5344CB8AC3E}">
        <p14:creationId xmlns:p14="http://schemas.microsoft.com/office/powerpoint/2010/main" val="21590882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67847C-CD07-8AC7-09A7-D12E9C6A2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B586BD-AF27-11E3-880F-626C963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3D10-498E-4087-8616-B355B2A91E56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503D57-A003-CEFC-7110-6280E52B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36DC9A-3A34-4536-73F9-018218931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56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39F4499-C871-2D7E-C77F-5E5FB2217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089309"/>
            <a:ext cx="4397121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315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46A894-C292-503E-D0A0-7F8B59152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10EEA8-84E0-30BB-D99D-51FA17D12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839DB-5CC1-46BB-A799-CDC1BD19DEE4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4C56A3-0585-590A-E416-60C6440A6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B46077-FD02-BB8B-B6E1-3B09ECA9B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57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92629AA-55B1-D96D-2E47-4AF64FB16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03598"/>
            <a:ext cx="3566930" cy="342974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413B1F5-CA23-0076-B83D-443EF426A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563638"/>
            <a:ext cx="3076613" cy="301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907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B6AD46-9C33-924B-8424-C275883F0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5321C5-3672-ED10-BE09-D5D082D9E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04DB-44E9-4B75-BB4A-CDB1D3C0A9AF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3C2E5A-A8EC-DCC7-BE24-BEABF5887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C47AE4-6241-534A-68C1-60CED72F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58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7891D7-A772-B3EF-E1E7-EFD44EEE4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64054"/>
            <a:ext cx="4343776" cy="407705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EE6EDA0-EBEA-9A21-8927-FC759338D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730" y="827132"/>
            <a:ext cx="4168501" cy="40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831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24C7D3-1626-E0FC-3310-4FEE58DBA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5409FF-4ACE-B42C-D211-F850A1246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BBFF-5B5E-4C29-B9D9-9C6A3DED234A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5D8A33-0C88-3B27-8A60-07EE45E35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1C5382-C3A9-06FB-35AE-881653B05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59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B15C8DC-3EA1-C39D-9BFE-C49C2BD37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319"/>
            <a:ext cx="4168501" cy="42294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0633E99-1353-F9E9-BF34-08E0A5C4C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760526"/>
            <a:ext cx="4320914" cy="41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16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8B54F-41A2-68A4-FCF5-FECD2408D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BFB903-1AA7-A379-075F-4985CA93C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AE4C5-E343-404D-86F5-C92771524EB2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542C95-F492-D436-3A20-0101178A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88700A-41F8-937F-6143-AD90E8B4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262FE4-3EFA-F278-BDA3-7DDBB95CD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50"/>
            <a:ext cx="9144000" cy="51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105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28816F-E82D-598D-39BC-294133D0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9B698F-DE92-4E84-5DFB-AB5276D1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FA81-F131-4676-B898-41884DF7867B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AAF489-AA89-B22F-A093-FF8CA25A2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BE1016-53FD-A41B-6565-B1C80AD75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60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B32CB8-A6F7-FD5C-0893-7FDBA89CB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93"/>
          <a:stretch/>
        </p:blipFill>
        <p:spPr>
          <a:xfrm>
            <a:off x="827584" y="1275606"/>
            <a:ext cx="6134422" cy="1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629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4726E8-248E-6AEC-30BF-BA5EC7D65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9BC8B0-529D-46E1-A66C-F5280A338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102AE2-447F-4F67-DBF6-40A69F86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CFCD-4941-421E-AB30-E458C1651080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12623D-D081-FA10-39A5-E07ED1B73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DB9C6E-36B7-D043-EBA1-4665242A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61</a:t>
            </a:fld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E6FC6C-75E9-2479-9946-E2DF073AC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48930"/>
            <a:ext cx="4119032" cy="399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18EA6CE-13EE-1A03-ECC4-543A89288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6939"/>
            <a:ext cx="4347355" cy="408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4264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FDB560-2F65-778F-F657-5423A15FC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Temps d’</a:t>
            </a:r>
            <a:r>
              <a:rPr lang="fr-FR" dirty="0" err="1"/>
              <a:t>execution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447767-BEBE-8EC9-7CE0-0E94E1195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43EE-A1A2-4C0F-BF17-6CCE33584EBF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E37860-B7A5-BAE5-6F09-FD2133C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D2DEAD-4CCF-B389-F359-311CCA25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62</a:t>
            </a:fld>
            <a:endParaRPr lang="fr-FR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72C73D0-01BA-CC2F-DC4F-FF845F6EA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999141"/>
              </p:ext>
            </p:extLst>
          </p:nvPr>
        </p:nvGraphicFramePr>
        <p:xfrm>
          <a:off x="200050" y="3193659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390667717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97591619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66565312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69072857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543325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 trait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 traits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 traits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10 traits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764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Algo merge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1,04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1,56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3,32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5,84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673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Algo 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0,68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0,95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1,63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2,76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211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No gap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0,53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0,67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1,11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1,77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349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torch.where</a:t>
                      </a:r>
                      <a:r>
                        <a:rPr lang="fr-FR" dirty="0"/>
                        <a:t>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0,12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0,12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6481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84C699ED-C0D0-42FA-2284-9701085345FC}"/>
              </a:ext>
            </a:extLst>
          </p:cNvPr>
          <p:cNvSpPr txBox="1"/>
          <p:nvPr/>
        </p:nvSpPr>
        <p:spPr>
          <a:xfrm>
            <a:off x="628650" y="857071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pixels par colonne ~0,12% des pixels allumés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62ABF2-269C-7495-2791-4A0998C6C051}"/>
              </a:ext>
            </a:extLst>
          </p:cNvPr>
          <p:cNvSpPr/>
          <p:nvPr/>
        </p:nvSpPr>
        <p:spPr>
          <a:xfrm>
            <a:off x="436935" y="1491630"/>
            <a:ext cx="5622230" cy="12989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ABBBAF-9FCA-6D56-9ADD-F9566012C77C}"/>
              </a:ext>
            </a:extLst>
          </p:cNvPr>
          <p:cNvSpPr/>
          <p:nvPr/>
        </p:nvSpPr>
        <p:spPr>
          <a:xfrm>
            <a:off x="436936" y="1491630"/>
            <a:ext cx="1008112" cy="1440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B0354A-13B7-50A3-791C-B0B827FB097E}"/>
              </a:ext>
            </a:extLst>
          </p:cNvPr>
          <p:cNvSpPr/>
          <p:nvPr/>
        </p:nvSpPr>
        <p:spPr>
          <a:xfrm>
            <a:off x="1445048" y="1782469"/>
            <a:ext cx="1152128" cy="1440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ADF594-F333-D6E3-AF2B-C6175D265850}"/>
              </a:ext>
            </a:extLst>
          </p:cNvPr>
          <p:cNvSpPr/>
          <p:nvPr/>
        </p:nvSpPr>
        <p:spPr>
          <a:xfrm>
            <a:off x="2597176" y="2070501"/>
            <a:ext cx="1152128" cy="1440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21350E-2200-353E-4E65-4B4FD58DD17E}"/>
              </a:ext>
            </a:extLst>
          </p:cNvPr>
          <p:cNvSpPr/>
          <p:nvPr/>
        </p:nvSpPr>
        <p:spPr>
          <a:xfrm>
            <a:off x="3754909" y="2358533"/>
            <a:ext cx="1152128" cy="1440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912A48-3E46-DC54-FD05-F56C5E372820}"/>
              </a:ext>
            </a:extLst>
          </p:cNvPr>
          <p:cNvSpPr/>
          <p:nvPr/>
        </p:nvSpPr>
        <p:spPr>
          <a:xfrm>
            <a:off x="4907037" y="2646565"/>
            <a:ext cx="1152128" cy="1440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7DCFAFE-9244-508F-5BB1-8D3A85FEDE49}"/>
              </a:ext>
            </a:extLst>
          </p:cNvPr>
          <p:cNvCxnSpPr/>
          <p:nvPr/>
        </p:nvCxnSpPr>
        <p:spPr>
          <a:xfrm flipV="1">
            <a:off x="364927" y="1491630"/>
            <a:ext cx="0" cy="12622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54F8FB7A-C901-AF61-A60B-566F85AE9776}"/>
              </a:ext>
            </a:extLst>
          </p:cNvPr>
          <p:cNvSpPr txBox="1"/>
          <p:nvPr/>
        </p:nvSpPr>
        <p:spPr>
          <a:xfrm rot="16200000">
            <a:off x="-184157" y="1969591"/>
            <a:ext cx="683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4096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D553E3F-C919-FA41-E71E-0B432F0BDE63}"/>
              </a:ext>
            </a:extLst>
          </p:cNvPr>
          <p:cNvCxnSpPr>
            <a:cxnSpLocks/>
          </p:cNvCxnSpPr>
          <p:nvPr/>
        </p:nvCxnSpPr>
        <p:spPr>
          <a:xfrm flipH="1">
            <a:off x="436935" y="1380830"/>
            <a:ext cx="5622230" cy="415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F2DCAFEE-6B83-1BF2-65A0-74E2DC52661D}"/>
              </a:ext>
            </a:extLst>
          </p:cNvPr>
          <p:cNvSpPr txBox="1"/>
          <p:nvPr/>
        </p:nvSpPr>
        <p:spPr>
          <a:xfrm>
            <a:off x="2831635" y="1117549"/>
            <a:ext cx="683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4096</a:t>
            </a:r>
          </a:p>
        </p:txBody>
      </p:sp>
    </p:spTree>
    <p:extLst>
      <p:ext uri="{BB962C8B-B14F-4D97-AF65-F5344CB8AC3E}">
        <p14:creationId xmlns:p14="http://schemas.microsoft.com/office/powerpoint/2010/main" val="15844837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FEA129-EA95-3D33-BD86-9E61A185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AE8E4943-49BA-4664-6490-E2F133171E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fr-FR" dirty="0"/>
                  <a:t>Boucles qui itèrent sur les </a:t>
                </a:r>
                <a:r>
                  <a:rPr lang="fr-FR" dirty="0" err="1"/>
                  <a:t>impusions</a:t>
                </a:r>
                <a:r>
                  <a:rPr lang="fr-FR" dirty="0"/>
                  <a:t>-&gt;KO (je pense)</a:t>
                </a:r>
              </a:p>
              <a:p>
                <a:endParaRPr lang="fr-FR" dirty="0"/>
              </a:p>
              <a:p>
                <a:r>
                  <a:rPr lang="fr-FR" dirty="0"/>
                  <a:t>On ne peut pas non plus considérer la matrice des </a:t>
                </a:r>
                <a:br>
                  <a:rPr lang="fr-FR" dirty="0"/>
                </a:br>
                <a:r>
                  <a:rPr lang="fr-FR" dirty="0"/>
                  <a:t>distances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fr-FR" dirty="0"/>
                  <a:t> (trop lent)</a:t>
                </a:r>
              </a:p>
              <a:p>
                <a:endParaRPr lang="fr-FR" dirty="0"/>
              </a:p>
              <a:p>
                <a:r>
                  <a:rPr lang="fr-FR" dirty="0"/>
                  <a:t>On a le temps de calculer les indices des lignes/colonnes et faire des opérations vectorisées dessus</a:t>
                </a:r>
              </a:p>
              <a:p>
                <a:endParaRPr lang="fr-FR" dirty="0"/>
              </a:p>
              <a:p>
                <a:r>
                  <a:rPr lang="fr-FR" dirty="0"/>
                  <a:t>JD proposait de regarder le </a:t>
                </a:r>
                <a:r>
                  <a:rPr lang="fr-FR" dirty="0" err="1"/>
                  <a:t>nperseg</a:t>
                </a:r>
                <a:r>
                  <a:rPr lang="fr-FR" dirty="0"/>
                  <a:t> pour lequel chaque pixel a été trouvé (et le SNR)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AE8E4943-49BA-4664-6490-E2F133171E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4" t="-18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A76BB8-AAB9-0FF8-8C5E-61169353D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F4AF-094C-4F4E-B10F-8E8FB503994A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21B06-A302-DF1D-510A-D93DB208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F19326-76EF-15AF-2AC4-6843210E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63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5294D5-654C-3956-1C8B-D77DE7BEF534}"/>
              </a:ext>
            </a:extLst>
          </p:cNvPr>
          <p:cNvSpPr/>
          <p:nvPr/>
        </p:nvSpPr>
        <p:spPr>
          <a:xfrm rot="19089175">
            <a:off x="5805039" y="1848655"/>
            <a:ext cx="2232248" cy="216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0D2EA7-6B6A-5EAA-D799-6FA051E5DF9A}"/>
              </a:ext>
            </a:extLst>
          </p:cNvPr>
          <p:cNvSpPr/>
          <p:nvPr/>
        </p:nvSpPr>
        <p:spPr>
          <a:xfrm rot="1583328">
            <a:off x="5925806" y="2364039"/>
            <a:ext cx="2232248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8595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C57B9D-1EF3-7FF3-DAA3-1053FCD2F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Nouvelle idée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D78CB6C-139B-1142-CCA6-366A07E135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69219"/>
                <a:ext cx="6391622" cy="3263504"/>
              </a:xfrm>
            </p:spPr>
            <p:txBody>
              <a:bodyPr/>
              <a:lstStyle/>
              <a:p>
                <a:r>
                  <a:rPr lang="fr-FR" dirty="0"/>
                  <a:t>On récupère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𝑛𝑝𝑒𝑟𝑠𝑒𝑔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</a:p>
              <a:p>
                <a:r>
                  <a:rPr lang="fr-FR" dirty="0"/>
                  <a:t>On les trie: </a:t>
                </a:r>
                <a:r>
                  <a:rPr lang="fr-FR" dirty="0" err="1"/>
                  <a:t>ind_sort</a:t>
                </a:r>
                <a:r>
                  <a:rPr lang="fr-FR" dirty="0"/>
                  <a:t> = </a:t>
                </a:r>
                <a:r>
                  <a:rPr lang="fr-FR" dirty="0" err="1"/>
                  <a:t>torch.argsort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𝑛𝑝𝑒𝑟𝑠𝑒𝑔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fr-FR" dirty="0"/>
              </a:p>
              <a:p>
                <a:r>
                  <a:rPr lang="fr-FR" dirty="0"/>
                  <a:t>Quand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diff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𝑛𝑝𝑒𝑟𝑠𝑒𝑔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fr-FR" dirty="0"/>
                  <a:t> ou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diff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&gt;5</m:t>
                    </m:r>
                  </m:oMath>
                </a14:m>
                <a:r>
                  <a:rPr lang="fr-FR" dirty="0"/>
                  <a:t> On dit qu’on a un nouveau signal</a:t>
                </a:r>
              </a:p>
              <a:p>
                <a:r>
                  <a:rPr lang="fr-FR" dirty="0"/>
                  <a:t>Si dans un groupe on a un point où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mtClean="0">
                        <a:latin typeface="Cambria Math" panose="02040503050406030204" pitchFamily="18" charset="0"/>
                      </a:rPr>
                      <m:t>diff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&gt;5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diff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dirty="0"/>
                  <a:t>, poubelle</a:t>
                </a:r>
              </a:p>
              <a:p>
                <a:r>
                  <a:rPr lang="fr-FR" dirty="0"/>
                  <a:t>Pour chaque groupe-&gt;</a:t>
                </a:r>
                <a:r>
                  <a:rPr lang="fr-FR" dirty="0" err="1"/>
                  <a:t>bbox</a:t>
                </a:r>
                <a:r>
                  <a:rPr lang="fr-FR" dirty="0"/>
                  <a:t> (avec premier et dernier pixel)</a:t>
                </a:r>
              </a:p>
              <a:p>
                <a:r>
                  <a:rPr lang="fr-FR" dirty="0"/>
                  <a:t>On traite les doublons entre 2 </a:t>
                </a:r>
                <a:r>
                  <a:rPr lang="fr-FR" dirty="0" err="1"/>
                  <a:t>npersegs</a:t>
                </a:r>
                <a:r>
                  <a:rPr lang="fr-FR" dirty="0"/>
                  <a:t> adjacents 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D78CB6C-139B-1142-CCA6-366A07E135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69219"/>
                <a:ext cx="6391622" cy="3263504"/>
              </a:xfrm>
              <a:blipFill>
                <a:blip r:embed="rId2"/>
                <a:stretch>
                  <a:fillRect l="-667" t="-20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DBEC0A-B7EB-64CB-49BD-8A412D321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4B4E-E549-4763-B129-D2954C350D11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506940-5A7B-B2D7-79D9-F59A4C8E2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CF46C7-C41E-2FB3-4C2A-353D3FC9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64</a:t>
            </a:fld>
            <a:endParaRPr lang="fr-FR"/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2860EA31-BC1A-DA26-9BD9-91D4A9872D0E}"/>
              </a:ext>
            </a:extLst>
          </p:cNvPr>
          <p:cNvSpPr/>
          <p:nvPr/>
        </p:nvSpPr>
        <p:spPr>
          <a:xfrm>
            <a:off x="7092280" y="1419622"/>
            <a:ext cx="72008" cy="172819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987B463-463D-F987-B6A5-763472F08D11}"/>
                  </a:ext>
                </a:extLst>
              </p:cNvPr>
              <p:cNvSpPr txBox="1"/>
              <p:nvPr/>
            </p:nvSpPr>
            <p:spPr>
              <a:xfrm>
                <a:off x="7164288" y="2099052"/>
                <a:ext cx="12241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=0,21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987B463-463D-F987-B6A5-763472F08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288" y="2099052"/>
                <a:ext cx="122413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7E139020-7D1E-1FD8-8424-4587BDE46B7E}"/>
              </a:ext>
            </a:extLst>
          </p:cNvPr>
          <p:cNvSpPr/>
          <p:nvPr/>
        </p:nvSpPr>
        <p:spPr>
          <a:xfrm>
            <a:off x="6660232" y="3871890"/>
            <a:ext cx="72008" cy="21602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1EE7312-C930-7C5C-069C-33BDF39EAEA7}"/>
                  </a:ext>
                </a:extLst>
              </p:cNvPr>
              <p:cNvSpPr txBox="1"/>
              <p:nvPr/>
            </p:nvSpPr>
            <p:spPr>
              <a:xfrm>
                <a:off x="6948264" y="3795236"/>
                <a:ext cx="12241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=0,13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1EE7312-C930-7C5C-069C-33BDF39EA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264" y="3795236"/>
                <a:ext cx="122413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99CE15D-01BF-5A54-E5CF-5B283C57620D}"/>
                  </a:ext>
                </a:extLst>
              </p:cNvPr>
              <p:cNvSpPr txBox="1"/>
              <p:nvPr/>
            </p:nvSpPr>
            <p:spPr>
              <a:xfrm>
                <a:off x="6696236" y="3192541"/>
                <a:ext cx="12241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=0,19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99CE15D-01BF-5A54-E5CF-5B283C576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236" y="3192541"/>
                <a:ext cx="122413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A19219FB-3B47-2B2F-BDD3-6CF62E6177F1}"/>
              </a:ext>
            </a:extLst>
          </p:cNvPr>
          <p:cNvSpPr/>
          <p:nvPr/>
        </p:nvSpPr>
        <p:spPr>
          <a:xfrm>
            <a:off x="6600164" y="3147813"/>
            <a:ext cx="96072" cy="36933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2354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3CCC38-B59E-24F1-2E5F-89E868C4B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BCA0AD-D210-41C4-7A43-76711A88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369219"/>
            <a:ext cx="3456384" cy="3263504"/>
          </a:xfrm>
        </p:spPr>
        <p:txBody>
          <a:bodyPr>
            <a:normAutofit lnSpcReduction="10000"/>
          </a:bodyPr>
          <a:lstStyle/>
          <a:p>
            <a:r>
              <a:rPr lang="fr-FR" dirty="0"/>
              <a:t>1-On regarde les sauts avec une numérotation par lignes</a:t>
            </a:r>
            <a:br>
              <a:rPr lang="fr-FR" dirty="0"/>
            </a:br>
            <a:r>
              <a:rPr lang="fr-FR" dirty="0"/>
              <a:t>-&gt;</a:t>
            </a:r>
            <a:r>
              <a:rPr lang="fr-FR" dirty="0" err="1"/>
              <a:t>groupes_l</a:t>
            </a:r>
            <a:endParaRPr lang="fr-FR" dirty="0"/>
          </a:p>
          <a:p>
            <a:r>
              <a:rPr lang="fr-FR" dirty="0"/>
              <a:t>2-On change la numérotation par ligne en numérotation par colonne (</a:t>
            </a:r>
            <a:r>
              <a:rPr lang="fr-FR" dirty="0" err="1"/>
              <a:t>torch.argsort</a:t>
            </a:r>
            <a:r>
              <a:rPr lang="fr-FR" dirty="0"/>
              <a:t>)</a:t>
            </a:r>
          </a:p>
          <a:p>
            <a:r>
              <a:rPr lang="fr-FR" dirty="0"/>
              <a:t>3-On regarde les sauts de colonnes-&gt;</a:t>
            </a:r>
            <a:r>
              <a:rPr lang="fr-FR" dirty="0" err="1"/>
              <a:t>groupes_c</a:t>
            </a:r>
            <a:endParaRPr lang="fr-FR" dirty="0"/>
          </a:p>
          <a:p>
            <a:r>
              <a:rPr lang="fr-FR" dirty="0"/>
              <a:t>4-On fait la correspondance parce qu’on s’est souvenu de l’ordre-&gt;</a:t>
            </a:r>
            <a:r>
              <a:rPr lang="fr-FR" dirty="0" err="1"/>
              <a:t>groupe_c+l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5C5DE2-5868-C733-254A-44CE7F0D2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1DB7-BA49-4B96-A9E2-4E287487D438}" type="datetime1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732C7A-C80A-0E6F-A6AB-FDA79AA6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C21DA4-F5C7-5906-21C0-A61AEF6D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65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04009D-5790-0F5F-3C3C-9B9A97EE71F1}"/>
              </a:ext>
            </a:extLst>
          </p:cNvPr>
          <p:cNvSpPr/>
          <p:nvPr/>
        </p:nvSpPr>
        <p:spPr>
          <a:xfrm>
            <a:off x="4932040" y="325102"/>
            <a:ext cx="3744416" cy="20882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BC22-EEBF-0E8D-7180-D3E54D6213B4}"/>
              </a:ext>
            </a:extLst>
          </p:cNvPr>
          <p:cNvSpPr/>
          <p:nvPr/>
        </p:nvSpPr>
        <p:spPr>
          <a:xfrm>
            <a:off x="5160474" y="541127"/>
            <a:ext cx="3024336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A141E4-BB9E-61FA-0500-E4DC391A108F}"/>
              </a:ext>
            </a:extLst>
          </p:cNvPr>
          <p:cNvSpPr/>
          <p:nvPr/>
        </p:nvSpPr>
        <p:spPr>
          <a:xfrm rot="619691">
            <a:off x="5188659" y="1411398"/>
            <a:ext cx="3024336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CC4CFC-DA52-DE40-FA87-9A2BA6A56E13}"/>
              </a:ext>
            </a:extLst>
          </p:cNvPr>
          <p:cNvSpPr/>
          <p:nvPr/>
        </p:nvSpPr>
        <p:spPr>
          <a:xfrm>
            <a:off x="4919096" y="2693331"/>
            <a:ext cx="3744416" cy="20882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7998D2-19F7-A0B6-0142-F27A09F81821}"/>
              </a:ext>
            </a:extLst>
          </p:cNvPr>
          <p:cNvSpPr/>
          <p:nvPr/>
        </p:nvSpPr>
        <p:spPr>
          <a:xfrm rot="6624205">
            <a:off x="5088749" y="3413092"/>
            <a:ext cx="1584570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FD577A-324E-7A14-A326-24C980C727BC}"/>
              </a:ext>
            </a:extLst>
          </p:cNvPr>
          <p:cNvSpPr/>
          <p:nvPr/>
        </p:nvSpPr>
        <p:spPr>
          <a:xfrm rot="6624205">
            <a:off x="6947587" y="3501909"/>
            <a:ext cx="1584570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4522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B3C56C-6B3D-C8F2-9EB5-F4954EE7B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D3DB0-3292-AC11-2925-5B0BBE9C9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28" y="1364449"/>
            <a:ext cx="4015358" cy="3263504"/>
          </a:xfrm>
        </p:spPr>
        <p:txBody>
          <a:bodyPr/>
          <a:lstStyle/>
          <a:p>
            <a:r>
              <a:rPr lang="fr-FR" dirty="0"/>
              <a:t>Avec les deux lignes rouges on est perdus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48E961-80AC-B4B2-A350-32B4CCCF7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FF694-AD1B-414F-BE33-0F96AE6D4B7D}" type="datetime1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BB8E45-2EC6-616B-0F32-AB496F3B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0F44C8-B4F6-830B-6E15-DED22ED8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66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2DA3BA-B31E-F33B-2F42-3E8F9E0B7033}"/>
              </a:ext>
            </a:extLst>
          </p:cNvPr>
          <p:cNvSpPr/>
          <p:nvPr/>
        </p:nvSpPr>
        <p:spPr>
          <a:xfrm>
            <a:off x="5148064" y="987574"/>
            <a:ext cx="3744416" cy="20882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7A541A-2088-66A3-3064-DA854B3C8264}"/>
              </a:ext>
            </a:extLst>
          </p:cNvPr>
          <p:cNvSpPr/>
          <p:nvPr/>
        </p:nvSpPr>
        <p:spPr>
          <a:xfrm rot="176759">
            <a:off x="5145969" y="1184429"/>
            <a:ext cx="374427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D7BE04-5B87-2813-1006-0DEC8C7EA97F}"/>
              </a:ext>
            </a:extLst>
          </p:cNvPr>
          <p:cNvSpPr/>
          <p:nvPr/>
        </p:nvSpPr>
        <p:spPr>
          <a:xfrm rot="6624205">
            <a:off x="6475799" y="1881113"/>
            <a:ext cx="2117455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0E24B-A352-1883-428E-97C19F9E7772}"/>
              </a:ext>
            </a:extLst>
          </p:cNvPr>
          <p:cNvSpPr/>
          <p:nvPr/>
        </p:nvSpPr>
        <p:spPr>
          <a:xfrm rot="6624205">
            <a:off x="5129641" y="2274942"/>
            <a:ext cx="795728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3B0F62-0592-F5D1-F9F5-17F940A30D03}"/>
              </a:ext>
            </a:extLst>
          </p:cNvPr>
          <p:cNvSpPr/>
          <p:nvPr/>
        </p:nvSpPr>
        <p:spPr>
          <a:xfrm rot="573389">
            <a:off x="6017954" y="2062583"/>
            <a:ext cx="795728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019E7E-E021-81E1-39F7-6D4BEF099488}"/>
              </a:ext>
            </a:extLst>
          </p:cNvPr>
          <p:cNvSpPr/>
          <p:nvPr/>
        </p:nvSpPr>
        <p:spPr>
          <a:xfrm rot="6624205">
            <a:off x="7938440" y="2249781"/>
            <a:ext cx="795728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2383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E4C7CD-19FE-3F5E-5BBD-143CDAC3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dirty="0" err="1"/>
              <a:t>nperseg</a:t>
            </a:r>
            <a:r>
              <a:rPr lang="fr-FR" dirty="0"/>
              <a:t> </a:t>
            </a:r>
            <a:r>
              <a:rPr lang="fr-FR" dirty="0" err="1"/>
              <a:t>opt</a:t>
            </a:r>
            <a:r>
              <a:rPr lang="fr-FR" dirty="0"/>
              <a:t> ne nous sauvera pas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D6EDEB-7D99-AC92-D352-35B89E9BA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46DB4-3AAF-43AD-9E75-41DE2888BA36}" type="datetime1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1D4165-5CBC-36D6-2F3E-2E6B6E53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43B8E2-F479-15B2-DAFD-4FABA14F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67</a:t>
            </a:fld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AB39BD-59B8-188E-A11D-20FFD7DCD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2"/>
          <a:stretch/>
        </p:blipFill>
        <p:spPr bwMode="auto">
          <a:xfrm>
            <a:off x="4506948" y="1467451"/>
            <a:ext cx="4637052" cy="30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5FB6A0A-C9D7-F7C7-1F60-379FC9D2A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7" y="1635646"/>
            <a:ext cx="4425921" cy="266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8471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D72B7A-6C7B-59D0-D8B4-BDA77A352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 en crée un qui nous arrange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126E4789-F83C-0155-BBD5-2D14040E38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077801"/>
                <a:ext cx="7886700" cy="1130523"/>
              </a:xfrm>
            </p:spPr>
            <p:txBody>
              <a:bodyPr/>
              <a:lstStyle/>
              <a:p>
                <a:r>
                  <a:rPr lang="fr-FR" dirty="0"/>
                  <a:t>ind_col = </a:t>
                </a:r>
                <a:r>
                  <a:rPr lang="fr-FR" dirty="0" err="1"/>
                  <a:t>torch.argsort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𝑛𝑝𝑒𝑟𝑠𝑒𝑔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fr-FR" dirty="0"/>
              </a:p>
              <a:p>
                <a:r>
                  <a:rPr lang="fr-FR" dirty="0" err="1"/>
                  <a:t>ind_row</a:t>
                </a:r>
                <a:r>
                  <a:rPr lang="fr-FR" dirty="0"/>
                  <a:t> = </a:t>
                </a:r>
                <a:r>
                  <a:rPr lang="fr-FR" dirty="0" err="1"/>
                  <a:t>torch.argsort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𝑛𝑝𝑒𝑟𝑠𝑒𝑔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fr-FR" dirty="0"/>
              </a:p>
              <a:p>
                <a:endParaRPr lang="fr-FR" dirty="0"/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126E4789-F83C-0155-BBD5-2D14040E38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077801"/>
                <a:ext cx="7886700" cy="1130523"/>
              </a:xfrm>
              <a:blipFill>
                <a:blip r:embed="rId2"/>
                <a:stretch>
                  <a:fillRect l="-541" b="-5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6BE59E-8C69-F4BA-7120-3957C1A9C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2E9A0-4A8E-4262-BD89-921498863EBE}" type="datetime1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173D2D-5F73-CF2B-D891-21B6C6B24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A72069-5CF8-16E5-176F-129FE735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68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65CEEB-7405-D75C-D94B-7C3BC6E12A75}"/>
              </a:ext>
            </a:extLst>
          </p:cNvPr>
          <p:cNvSpPr/>
          <p:nvPr/>
        </p:nvSpPr>
        <p:spPr>
          <a:xfrm>
            <a:off x="1988439" y="2366428"/>
            <a:ext cx="4752528" cy="23042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5C80CD-B313-4A7B-23CC-C37E8F7CCFD0}"/>
              </a:ext>
            </a:extLst>
          </p:cNvPr>
          <p:cNvSpPr/>
          <p:nvPr/>
        </p:nvSpPr>
        <p:spPr>
          <a:xfrm>
            <a:off x="1988438" y="2366428"/>
            <a:ext cx="639345" cy="5794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DDF124-C734-5FB2-D44D-A6E7E212113E}"/>
              </a:ext>
            </a:extLst>
          </p:cNvPr>
          <p:cNvSpPr/>
          <p:nvPr/>
        </p:nvSpPr>
        <p:spPr>
          <a:xfrm>
            <a:off x="2636511" y="2366428"/>
            <a:ext cx="648072" cy="5794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DD735F-DF09-C620-2F85-C8DAFE752516}"/>
              </a:ext>
            </a:extLst>
          </p:cNvPr>
          <p:cNvSpPr/>
          <p:nvPr/>
        </p:nvSpPr>
        <p:spPr>
          <a:xfrm>
            <a:off x="3287372" y="2368602"/>
            <a:ext cx="648072" cy="5794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E3E5AF-BC81-3F47-9803-4BB2BBDE5501}"/>
              </a:ext>
            </a:extLst>
          </p:cNvPr>
          <p:cNvSpPr/>
          <p:nvPr/>
        </p:nvSpPr>
        <p:spPr>
          <a:xfrm>
            <a:off x="1988439" y="2939105"/>
            <a:ext cx="648072" cy="5794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5767A1E-5AE6-7B6B-E843-2CED4AA35591}"/>
              </a:ext>
            </a:extLst>
          </p:cNvPr>
          <p:cNvSpPr txBox="1"/>
          <p:nvPr/>
        </p:nvSpPr>
        <p:spPr>
          <a:xfrm>
            <a:off x="4815302" y="239192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70D8FE0-26F6-F920-6162-F33D177CD316}"/>
                  </a:ext>
                </a:extLst>
              </p:cNvPr>
              <p:cNvSpPr txBox="1"/>
              <p:nvPr/>
            </p:nvSpPr>
            <p:spPr>
              <a:xfrm>
                <a:off x="2740420" y="3044164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⋱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70D8FE0-26F6-F920-6162-F33D177CD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420" y="3044164"/>
                <a:ext cx="36004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9D96482-9AC5-3C5F-6A3B-40A9CF35ACFF}"/>
                  </a:ext>
                </a:extLst>
              </p:cNvPr>
              <p:cNvSpPr txBox="1"/>
              <p:nvPr/>
            </p:nvSpPr>
            <p:spPr>
              <a:xfrm>
                <a:off x="1692201" y="3814972"/>
                <a:ext cx="13681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9D96482-9AC5-3C5F-6A3B-40A9CF35A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201" y="3814972"/>
                <a:ext cx="136815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3DB8ABF-EBA5-EBD7-56F4-1F12842C488B}"/>
                  </a:ext>
                </a:extLst>
              </p:cNvPr>
              <p:cNvSpPr txBox="1"/>
              <p:nvPr/>
            </p:nvSpPr>
            <p:spPr>
              <a:xfrm>
                <a:off x="899592" y="2476823"/>
                <a:ext cx="1579813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𝑛𝑝𝑒𝑟𝑠𝑒𝑔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3DB8ABF-EBA5-EBD7-56F4-1F12842C4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476823"/>
                <a:ext cx="1579813" cy="391902"/>
              </a:xfrm>
              <a:prstGeom prst="rect">
                <a:avLst/>
              </a:prstGeom>
              <a:blipFill>
                <a:blip r:embed="rId5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>
            <a:extLst>
              <a:ext uri="{FF2B5EF4-FFF2-40B4-BE49-F238E27FC236}">
                <a16:creationId xmlns:a16="http://schemas.microsoft.com/office/drawing/2014/main" id="{42E773F3-DD05-4182-5408-53D772E43E70}"/>
              </a:ext>
            </a:extLst>
          </p:cNvPr>
          <p:cNvSpPr txBox="1"/>
          <p:nvPr/>
        </p:nvSpPr>
        <p:spPr>
          <a:xfrm>
            <a:off x="2783120" y="245562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63AFAC2-761E-C04D-2D35-41394682F365}"/>
              </a:ext>
            </a:extLst>
          </p:cNvPr>
          <p:cNvSpPr txBox="1"/>
          <p:nvPr/>
        </p:nvSpPr>
        <p:spPr>
          <a:xfrm>
            <a:off x="3475414" y="245875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CA4E201-6FF3-0774-0C0F-F40F5A57CF1F}"/>
                  </a:ext>
                </a:extLst>
              </p:cNvPr>
              <p:cNvSpPr txBox="1"/>
              <p:nvPr/>
            </p:nvSpPr>
            <p:spPr>
              <a:xfrm>
                <a:off x="2096451" y="304416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CA4E201-6FF3-0774-0C0F-F40F5A57C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451" y="3044164"/>
                <a:ext cx="43204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EB07014-4BD5-BEBD-5AF0-046272F8710D}"/>
              </a:ext>
            </a:extLst>
          </p:cNvPr>
          <p:cNvCxnSpPr/>
          <p:nvPr/>
        </p:nvCxnSpPr>
        <p:spPr>
          <a:xfrm>
            <a:off x="4067944" y="2366428"/>
            <a:ext cx="0" cy="587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3BB7136-6F78-7E4C-8C3E-92389A439BEB}"/>
              </a:ext>
            </a:extLst>
          </p:cNvPr>
          <p:cNvCxnSpPr>
            <a:cxnSpLocks/>
          </p:cNvCxnSpPr>
          <p:nvPr/>
        </p:nvCxnSpPr>
        <p:spPr>
          <a:xfrm>
            <a:off x="3293310" y="3063398"/>
            <a:ext cx="64807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6AAA3B98-2128-DCD8-6F94-AB1C51EDBAC2}"/>
              </a:ext>
            </a:extLst>
          </p:cNvPr>
          <p:cNvSpPr txBox="1"/>
          <p:nvPr/>
        </p:nvSpPr>
        <p:spPr>
          <a:xfrm>
            <a:off x="3428599" y="3082548"/>
            <a:ext cx="71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512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E3708DE-AC27-A2FB-8091-7A281D5CFB17}"/>
              </a:ext>
            </a:extLst>
          </p:cNvPr>
          <p:cNvSpPr txBox="1"/>
          <p:nvPr/>
        </p:nvSpPr>
        <p:spPr>
          <a:xfrm>
            <a:off x="4104459" y="2458755"/>
            <a:ext cx="71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512</a:t>
            </a:r>
          </a:p>
        </p:txBody>
      </p:sp>
    </p:spTree>
    <p:extLst>
      <p:ext uri="{BB962C8B-B14F-4D97-AF65-F5344CB8AC3E}">
        <p14:creationId xmlns:p14="http://schemas.microsoft.com/office/powerpoint/2010/main" val="1047436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9415B1-960A-971F-F371-7A6506CB1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Étape 1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5E566E-00F2-4B5B-3499-60B65842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AF9D-E6AE-40BC-A4F9-8FCC9F6ABEF9}" type="datetime1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C7C89B-300F-4418-6F15-D1621CC41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8F082A-221C-48C6-ACE4-F21411B2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69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1BE1F61-1218-8FEF-02D8-865FFFE3A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76863"/>
            <a:ext cx="7632848" cy="42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69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4C53D7-553C-E397-3813-3ABEE49B8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48BB1E-C96F-CA8D-EAB0-BB76FBF5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879E-ACA0-4ABA-83F1-64A8F7BED92F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05F6EB-B232-0E88-277B-0854B982C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CBB760-EBA4-495A-D3A5-9258BE9C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7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07F169-EE11-1965-1FA8-7C8CFB8CF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09" y="-24139"/>
            <a:ext cx="9144000" cy="509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38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377D4E-0801-E335-32DF-B39F58C6B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Étape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D20779-01E5-0BF5-5790-EFD61D116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BC6BD9-D4D2-101D-1F1B-5735D6F3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D6D32-6BDF-462F-A022-B9F9BD0A2F31}" type="datetime1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4ECBF9-32C9-0931-8485-30453029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C9823F-545D-1227-3E45-AA29092B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70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8357CAF-A12C-0CC3-9C6F-04175E5D1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02"/>
          <a:stretch/>
        </p:blipFill>
        <p:spPr>
          <a:xfrm>
            <a:off x="628650" y="827684"/>
            <a:ext cx="7776864" cy="43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366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7442B-A4F5-96E4-1867-470131568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Temps d’</a:t>
            </a:r>
            <a:r>
              <a:rPr lang="fr-FR" dirty="0" err="1"/>
              <a:t>execution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F598F53F-9EAD-19D0-2038-AC5C3DA799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7544" y="937070"/>
                <a:ext cx="7886700" cy="350688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fr-FR" dirty="0"/>
                  <a:t>Étape 1: </a:t>
                </a:r>
              </a:p>
              <a:p>
                <a:pPr lvl="1"/>
                <a:r>
                  <a:rPr lang="fr-FR" dirty="0"/>
                  <a:t>sur un seul masque (4096x4096)  -&gt;RTR=0,65-1</a:t>
                </a:r>
              </a:p>
              <a:p>
                <a:pPr lvl="1"/>
                <a:r>
                  <a:rPr lang="fr-FR" dirty="0">
                    <a:solidFill>
                      <a:srgbClr val="FF0000"/>
                    </a:solidFill>
                  </a:rPr>
                  <a:t>[</a:t>
                </a:r>
                <a:r>
                  <a:rPr lang="fr-FR" dirty="0" err="1">
                    <a:solidFill>
                      <a:srgbClr val="FF0000"/>
                    </a:solidFill>
                  </a:rPr>
                  <a:t>mask</a:t>
                </a:r>
                <a:r>
                  <a:rPr lang="fr-FR" dirty="0">
                    <a:solidFill>
                      <a:srgbClr val="FF0000"/>
                    </a:solidFill>
                  </a:rPr>
                  <a:t>, </a:t>
                </a:r>
                <a:r>
                  <a:rPr lang="fr-FR" dirty="0" err="1">
                    <a:solidFill>
                      <a:srgbClr val="FF0000"/>
                    </a:solidFill>
                  </a:rPr>
                  <a:t>mask</a:t>
                </a:r>
                <a:r>
                  <a:rPr lang="fr-FR" dirty="0">
                    <a:solidFill>
                      <a:srgbClr val="FF0000"/>
                    </a:solidFill>
                  </a:rPr>
                  <a:t>] (4096x8192) -&gt; RTR=0,66-0,82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=1024</m:t>
                    </m:r>
                  </m:oMath>
                </a14:m>
                <a:r>
                  <a:rPr lang="fr-FR" dirty="0"/>
                  <a:t> sur un seul masque (1024 x4096)  -&gt;RTR=0,47-1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=1024</m:t>
                    </m:r>
                  </m:oMath>
                </a14:m>
                <a:r>
                  <a:rPr lang="fr-FR" dirty="0"/>
                  <a:t> [mask, mask] (1024x8192)  -&gt;RTR=0,28-0,5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=1024</m:t>
                    </m:r>
                  </m:oMath>
                </a14:m>
                <a:r>
                  <a:rPr lang="fr-FR" dirty="0">
                    <a:solidFill>
                      <a:schemeClr val="tx1"/>
                    </a:solidFill>
                  </a:rPr>
                  <a:t> [maskx4] (1024x16384)  -&gt;RTR=0,22-0,4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=1024</m:t>
                    </m:r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 [maskx8] (1024x32768)  -&gt;RTR=0,3</a:t>
                </a:r>
              </a:p>
              <a:p>
                <a:r>
                  <a:rPr lang="fr-FR" dirty="0"/>
                  <a:t>Étape</a:t>
                </a:r>
                <a:r>
                  <a:rPr lang="fr-FR" dirty="0">
                    <a:solidFill>
                      <a:schemeClr val="tx1"/>
                    </a:solidFill>
                  </a:rPr>
                  <a:t> 2:</a:t>
                </a:r>
              </a:p>
              <a:p>
                <a:pPr lvl="1"/>
                <a:r>
                  <a:rPr lang="fr-FR" dirty="0">
                    <a:solidFill>
                      <a:schemeClr val="tx1"/>
                    </a:solidFill>
                  </a:rPr>
                  <a:t>[</a:t>
                </a:r>
                <a:r>
                  <a:rPr lang="fr-FR" dirty="0" err="1">
                    <a:solidFill>
                      <a:schemeClr val="tx1"/>
                    </a:solidFill>
                  </a:rPr>
                  <a:t>mask</a:t>
                </a:r>
                <a:r>
                  <a:rPr lang="fr-FR" dirty="0">
                    <a:solidFill>
                      <a:schemeClr val="tx1"/>
                    </a:solidFill>
                  </a:rPr>
                  <a:t>] (4096x4096) -&gt; RTR=1-3</a:t>
                </a:r>
              </a:p>
              <a:p>
                <a:pPr lvl="1"/>
                <a:r>
                  <a:rPr lang="fr-FR" dirty="0">
                    <a:solidFill>
                      <a:schemeClr val="tx1"/>
                    </a:solidFill>
                  </a:rPr>
                  <a:t>[</a:t>
                </a:r>
                <a:r>
                  <a:rPr lang="fr-FR" dirty="0" err="1">
                    <a:solidFill>
                      <a:schemeClr val="tx1"/>
                    </a:solidFill>
                  </a:rPr>
                  <a:t>mask</a:t>
                </a:r>
                <a:r>
                  <a:rPr lang="fr-FR" dirty="0">
                    <a:solidFill>
                      <a:schemeClr val="tx1"/>
                    </a:solidFill>
                  </a:rPr>
                  <a:t>, </a:t>
                </a:r>
                <a:r>
                  <a:rPr lang="fr-FR" dirty="0" err="1">
                    <a:solidFill>
                      <a:schemeClr val="tx1"/>
                    </a:solidFill>
                  </a:rPr>
                  <a:t>mask</a:t>
                </a:r>
                <a:r>
                  <a:rPr lang="fr-FR" dirty="0">
                    <a:solidFill>
                      <a:schemeClr val="tx1"/>
                    </a:solidFill>
                  </a:rPr>
                  <a:t>] (4096x8192) -&gt; RTR=0,7-1,4</a:t>
                </a:r>
              </a:p>
              <a:p>
                <a:pPr lvl="1"/>
                <a:r>
                  <a:rPr lang="fr-FR" dirty="0">
                    <a:solidFill>
                      <a:schemeClr val="tx1"/>
                    </a:solidFill>
                  </a:rPr>
                  <a:t>[</a:t>
                </a:r>
                <a:r>
                  <a:rPr lang="fr-FR" dirty="0" err="1">
                    <a:solidFill>
                      <a:schemeClr val="tx1"/>
                    </a:solidFill>
                  </a:rPr>
                  <a:t>mask</a:t>
                </a:r>
                <a:r>
                  <a:rPr lang="fr-FR" dirty="0">
                    <a:solidFill>
                      <a:schemeClr val="tx1"/>
                    </a:solidFill>
                  </a:rPr>
                  <a:t>*4] (4096x16384) -&gt; RTR=0,35-0,7</a:t>
                </a:r>
              </a:p>
              <a:p>
                <a:pPr lvl="1"/>
                <a:r>
                  <a:rPr lang="fr-FR" dirty="0">
                    <a:solidFill>
                      <a:srgbClr val="FF0000"/>
                    </a:solidFill>
                  </a:rPr>
                  <a:t>[</a:t>
                </a:r>
                <a:r>
                  <a:rPr lang="fr-FR" dirty="0" err="1">
                    <a:solidFill>
                      <a:srgbClr val="FF0000"/>
                    </a:solidFill>
                  </a:rPr>
                  <a:t>mask</a:t>
                </a:r>
                <a:r>
                  <a:rPr lang="fr-FR" dirty="0">
                    <a:solidFill>
                      <a:srgbClr val="FF0000"/>
                    </a:solidFill>
                  </a:rPr>
                  <a:t>*8] (4096x32768) -&gt; RTR=0,23-0,3</a:t>
                </a:r>
                <a:endParaRPr lang="fr-FR" dirty="0">
                  <a:solidFill>
                    <a:schemeClr val="tx1"/>
                  </a:solidFill>
                </a:endParaRPr>
              </a:p>
              <a:p>
                <a:pPr lvl="1"/>
                <a:endParaRPr lang="fr-FR" dirty="0"/>
              </a:p>
              <a:p>
                <a:pPr lvl="1"/>
                <a:endParaRPr lang="fr-FR" dirty="0"/>
              </a:p>
              <a:p>
                <a:pPr lvl="1"/>
                <a:endParaRPr lang="fr-FR" dirty="0"/>
              </a:p>
              <a:p>
                <a:pPr lvl="1"/>
                <a:endParaRPr lang="fr-FR" dirty="0"/>
              </a:p>
              <a:p>
                <a:pPr lvl="1"/>
                <a:endParaRPr lang="fr-FR" dirty="0"/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F598F53F-9EAD-19D0-2038-AC5C3DA799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937070"/>
                <a:ext cx="7886700" cy="3506888"/>
              </a:xfrm>
              <a:blipFill>
                <a:blip r:embed="rId2"/>
                <a:stretch>
                  <a:fillRect l="-464" t="-2609" b="-22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A9E8DD-550B-C301-F427-7CFD9D97A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65A0-CDF0-4379-B4D8-6E27D541B003}" type="datetime1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EDD88F-FE26-B453-EE68-9F38C43AF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360D5B-8DB5-22A0-78E6-8F711867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71</a:t>
            </a:fld>
            <a:endParaRPr lang="fr-FR"/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24C70135-CC67-8341-B1F0-BBABF3A51BD3}"/>
              </a:ext>
            </a:extLst>
          </p:cNvPr>
          <p:cNvSpPr/>
          <p:nvPr/>
        </p:nvSpPr>
        <p:spPr>
          <a:xfrm>
            <a:off x="6457950" y="3003798"/>
            <a:ext cx="202282" cy="144016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FFFE756-B3EE-8590-0EB8-92302BF59653}"/>
                  </a:ext>
                </a:extLst>
              </p:cNvPr>
              <p:cNvSpPr txBox="1"/>
              <p:nvPr/>
            </p:nvSpPr>
            <p:spPr>
              <a:xfrm>
                <a:off x="6660232" y="3490265"/>
                <a:ext cx="22322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Indépendant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FFFE756-B3EE-8590-0EB8-92302BF59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3490265"/>
                <a:ext cx="2232248" cy="369332"/>
              </a:xfrm>
              <a:prstGeom prst="rect">
                <a:avLst/>
              </a:prstGeom>
              <a:blipFill>
                <a:blip r:embed="rId3"/>
                <a:stretch>
                  <a:fillRect l="-2459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47208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A172ED-2A33-D6F7-23FE-FC7779449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croisement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794A5E-B9B4-9FC0-24EA-E7FC8C7E9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624A-9FB0-478C-BE99-453D99E6754C}" type="datetime1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C04388-84AE-D226-0107-3800BB70D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6DE206-523E-FE12-6677-23CC5BDE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72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4A7EE7-6C85-53E6-B05F-D5EF9F162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19758"/>
            <a:ext cx="6993013" cy="409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441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2E676-B495-4D65-B57A-D00B1882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Croisement plus méchant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9DD8DB-654C-4177-6D6C-DCB1D241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D7923-5800-4E6A-9C63-D993C70E5A30}" type="datetime1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D59328-DE31-D0CB-182F-00DE2DA6D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7DB083-3150-022B-D1B0-02295680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73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B31EB8B-7751-5F94-F5F7-D7565157A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76997"/>
            <a:ext cx="6770443" cy="40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270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56093E-BD2A-2101-BA6C-65ED90DC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idée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752598-CBAE-AB84-37AF-26CD8D81F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On enlève les blocs qui intersectent plus d’un bloc à droite</a:t>
            </a:r>
          </a:p>
          <a:p>
            <a:r>
              <a:rPr lang="fr-FR" dirty="0"/>
              <a:t>Et ceux qui sont intersectés par plus d’un bloc à droite</a:t>
            </a:r>
          </a:p>
          <a:p>
            <a:r>
              <a:rPr lang="fr-FR" dirty="0"/>
              <a:t>On lève des flags sur les blocs avec lesquels ils sont en contact</a:t>
            </a:r>
          </a:p>
          <a:p>
            <a:r>
              <a:rPr lang="fr-FR" dirty="0"/>
              <a:t>Post </a:t>
            </a:r>
            <a:r>
              <a:rPr lang="fr-FR" dirty="0" err="1"/>
              <a:t>démod</a:t>
            </a:r>
            <a:r>
              <a:rPr lang="fr-FR" dirty="0"/>
              <a:t>, on verra si des blocs se relient</a:t>
            </a:r>
          </a:p>
          <a:p>
            <a:endParaRPr lang="fr-FR" dirty="0"/>
          </a:p>
          <a:p>
            <a:r>
              <a:rPr lang="fr-FR" dirty="0"/>
              <a:t>Ca pose un peu pb pour les lois en S-&gt;il faudra adapter la </a:t>
            </a:r>
            <a:r>
              <a:rPr lang="fr-FR" dirty="0" err="1"/>
              <a:t>démod</a:t>
            </a:r>
            <a:r>
              <a:rPr lang="fr-FR" dirty="0"/>
              <a:t> pour les flags levés ou pour tout le monde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2EB9E4-DCB4-46AC-743B-8655DB37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B563-C7D4-4EAB-9959-1EB1C729CCB0}" type="datetime1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0889C1-3C02-F6FA-BE19-FC530EB4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967FCE-6D5B-20B9-C77A-A67C99C9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3022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E5D277-6EA3-9676-409F-77F462F55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CB0C81-F82A-5DB7-E867-9D361A21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5FF8-8023-4209-ABA4-71B85433272A}" type="datetime1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959610-1B95-CDA8-E078-A25801C1F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0DBB25-A7E6-2FDD-BC62-461FFEE8D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75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8A1971B-C6D4-70DC-8247-BD39915B9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19508"/>
            <a:ext cx="8207896" cy="415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040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159B92-36EB-D06E-AFF9-A6F3BE159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68EA6C-321C-8D42-8E98-2EDBE38F6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BD75-1E10-492F-B4E6-CD0B206F5CE2}" type="datetime1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3FCCB-FA85-F850-2104-BC07F1BE1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966233-671F-EDFB-376C-6C0FB025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76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6052560-13F4-FFE5-5E49-693B6C32E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273321"/>
            <a:ext cx="7504073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957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93ADB7-6644-5B39-C520-A84B7AD27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EAE7B6-2348-6F1D-CE64-59A70876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E0AB-AD7E-4526-AC9D-294BF2299FB9}" type="datetime1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0A4496-3655-1DD8-0872-F395BAF2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2398B4-A135-0404-77E2-1343FA13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77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2CC4E5A-DC25-5144-6903-0D608F0C6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23" y="1011988"/>
            <a:ext cx="7919864" cy="40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164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3BA545-09D1-5947-9A9C-626552D11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741A2F-9F79-D6E8-9D87-C996BA07E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5F92-F4C4-4904-9A72-BD386769E1A3}" type="datetime1">
              <a:rPr lang="fr-FR" smtClean="0"/>
              <a:t>03/12/2024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72F4A9-9804-B43A-40ED-CBC452392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746460-D86D-9D93-9569-21AF26C3B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78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2B04F69-8521-5E22-D4CA-DBBF50860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39044"/>
            <a:ext cx="793593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530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14488" y="2045295"/>
            <a:ext cx="4950000" cy="1894607"/>
          </a:xfrm>
        </p:spPr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MERCI</a:t>
            </a:r>
            <a:endParaRPr lang="fr-FR" sz="11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597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46A3D1-729A-6EE5-EE28-8A918EE1F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Ps avec les masques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C08C390-185B-3237-56B1-6189B6C23B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FR" dirty="0"/>
                  <a:t>On fait le </a:t>
                </a:r>
                <a:r>
                  <a:rPr lang="fr-FR" dirty="0" err="1"/>
                  <a:t>outer</a:t>
                </a:r>
                <a:r>
                  <a:rPr lang="fr-FR" dirty="0"/>
                  <a:t> </a:t>
                </a:r>
                <a:r>
                  <a:rPr lang="fr-FR" dirty="0" err="1"/>
                  <a:t>product</a:t>
                </a:r>
                <a:r>
                  <a:rPr lang="fr-FR" dirty="0"/>
                  <a:t> du tenseur des mesures avec le tenseur des masques</a:t>
                </a:r>
              </a:p>
              <a:p>
                <a:r>
                  <a:rPr lang="fr-FR" dirty="0"/>
                  <a:t>On a une matrice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𝑃𝑆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𝑏𝑏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𝑚𝑎𝑠𝑘𝑠</m:t>
                        </m:r>
                      </m:sub>
                    </m:sSub>
                  </m:oMath>
                </a14:m>
                <a:r>
                  <a:rPr lang="fr-FR" dirty="0"/>
                  <a:t> qui contient les sommes des valeurs des pixels de chaque impulsion masquée</a:t>
                </a:r>
              </a:p>
              <a:p>
                <a:r>
                  <a:rPr lang="fr-FR" dirty="0"/>
                  <a:t>On calcule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𝑃𝑆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𝑝𝑒𝑛𝑎𝑙</m:t>
                        </m:r>
                      </m:sub>
                    </m:sSub>
                  </m:oMath>
                </a14:m>
                <a:r>
                  <a:rPr lang="fr-FR" dirty="0"/>
                  <a:t> 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𝑝𝑒𝑛𝑎𝑙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𝑝𝑖𝑥𝑒𝑙</m:t>
                            </m:r>
                          </m:sub>
                        </m:sSub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dirty="0"/>
                  <a:t> pour pénaliser les masques épais</a:t>
                </a:r>
              </a:p>
              <a:p>
                <a:r>
                  <a:rPr lang="fr-FR" dirty="0"/>
                  <a:t>Pour chaque impulsion on trouve le meilleur masque (armax sur les lignes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𝑃𝑆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𝑝𝑒𝑛𝑎𝑙</m:t>
                        </m:r>
                      </m:sub>
                    </m:sSub>
                  </m:oMath>
                </a14:m>
                <a:r>
                  <a:rPr lang="fr-FR" dirty="0"/>
                  <a:t>)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C08C390-185B-3237-56B1-6189B6C23B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41" t="-2243" r="-6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11722E-4E7B-3DA9-F4C8-51A4B650D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3762E-C5D5-4CE0-939A-4EB079383B33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CD7AE2-FBD2-4CA4-0762-3C0F52697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8F26EA-B7C2-59FC-F724-E83D7116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1551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8983972B-F0A2-C12F-9351-F53A52C58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111" y="1139329"/>
            <a:ext cx="6109539" cy="39017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93AE418-030C-1A9C-7826-7DF3EABD0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Filtre moyenne glissante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312709-E486-F619-4A17-A5E8348B8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BAC60-C10F-4A16-8CBA-1B2467639560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BA5069-7600-E01B-0F9A-6703495B8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6FA723-F837-F354-5831-9D12E40F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80</a:t>
            </a:fld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4C6D858-274C-BEB5-25BD-A12849B83FAC}"/>
              </a:ext>
            </a:extLst>
          </p:cNvPr>
          <p:cNvCxnSpPr>
            <a:cxnSpLocks/>
          </p:cNvCxnSpPr>
          <p:nvPr/>
        </p:nvCxnSpPr>
        <p:spPr>
          <a:xfrm>
            <a:off x="4433922" y="2001624"/>
            <a:ext cx="3600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F48D55ED-A187-F70F-A8E2-EEA737BFD0E3}"/>
              </a:ext>
            </a:extLst>
          </p:cNvPr>
          <p:cNvCxnSpPr>
            <a:cxnSpLocks/>
          </p:cNvCxnSpPr>
          <p:nvPr/>
        </p:nvCxnSpPr>
        <p:spPr>
          <a:xfrm>
            <a:off x="5770449" y="2572381"/>
            <a:ext cx="313719" cy="45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63B8C02-2EAB-012B-7A62-4FD18791DD30}"/>
              </a:ext>
            </a:extLst>
          </p:cNvPr>
          <p:cNvCxnSpPr>
            <a:cxnSpLocks/>
          </p:cNvCxnSpPr>
          <p:nvPr/>
        </p:nvCxnSpPr>
        <p:spPr>
          <a:xfrm flipV="1">
            <a:off x="3131840" y="2808514"/>
            <a:ext cx="317942" cy="115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027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F4629D-2FB4-64D6-48E1-CBD1646F4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BA8FB2-9C49-788B-DCAE-CDA589938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6244-E4D4-40CA-985E-A921EB3AD329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06A908-F735-1D87-F9BA-3A3699398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2D6545-60C6-7837-1922-FC9F1F895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81</a:t>
            </a:fld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A2710C0-333A-0B4D-05EC-FB8B32EBD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49312"/>
            <a:ext cx="7239627" cy="38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62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351A67-83EC-1ABF-E186-943A68981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8B4379-C1DA-EF19-968E-8AC157792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F428A-F6FD-407F-9260-D64458C33FFB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793F59-097E-DACB-78B5-5F38FD89C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998033-B7AA-11F4-56B2-9EA70A91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82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7DB8E3F-A6EB-BCCC-EEB8-7AC5B3E4B1D5}"/>
              </a:ext>
            </a:extLst>
          </p:cNvPr>
          <p:cNvSpPr txBox="1"/>
          <p:nvPr/>
        </p:nvSpPr>
        <p:spPr>
          <a:xfrm>
            <a:off x="1187624" y="107395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 = 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12B030-D890-59C4-4407-DB9B83BA5489}"/>
              </a:ext>
            </a:extLst>
          </p:cNvPr>
          <p:cNvSpPr txBox="1"/>
          <p:nvPr/>
        </p:nvSpPr>
        <p:spPr>
          <a:xfrm>
            <a:off x="6228184" y="104168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 </a:t>
            </a:r>
            <a:r>
              <a:rPr lang="fr-FR"/>
              <a:t>= 1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A6DE92E-EE72-A76F-5867-4AB3F13F5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479143"/>
            <a:ext cx="4109141" cy="321999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A4CED44-EEC6-6549-9AEC-0D50B651A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32905"/>
            <a:ext cx="3929939" cy="32299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02A238A-578C-1C9E-469A-CB4559787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0" y="636102"/>
            <a:ext cx="8992379" cy="38712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FB4601-4B8F-1E5D-4450-A3C052BC7CCA}"/>
              </a:ext>
            </a:extLst>
          </p:cNvPr>
          <p:cNvSpPr/>
          <p:nvPr/>
        </p:nvSpPr>
        <p:spPr>
          <a:xfrm>
            <a:off x="8178500" y="1323636"/>
            <a:ext cx="148260" cy="1196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026E3D-AB63-E4D0-C077-79426BFEB91C}"/>
              </a:ext>
            </a:extLst>
          </p:cNvPr>
          <p:cNvSpPr txBox="1"/>
          <p:nvPr/>
        </p:nvSpPr>
        <p:spPr>
          <a:xfrm>
            <a:off x="8105077" y="1245409"/>
            <a:ext cx="1107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8181676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71E5C5-5084-4C4E-032C-C30A78EA1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Ordre 50 vs ordre 16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F9189B-1D4D-83CC-31BB-B00962CB5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6B5EC-7779-44C6-A82A-06C4846C0F56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A91735-DF14-AF9F-AB48-CBA67BD1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903E82-07E2-A313-A2CC-CC3BB854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83</a:t>
            </a:fld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23C774F-2F39-0291-B049-674ADE6C1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699" y="1059582"/>
            <a:ext cx="4293743" cy="350011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902CD5D-0FD4-A003-1734-9333F889F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0578"/>
            <a:ext cx="4297571" cy="34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95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92A0A2-8D73-7F77-698F-8391E4453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E206F-1E4C-72FA-9F4D-A41542E05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2795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9A0084-3C23-BD87-732D-B9E79AF69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03DB2B-EE5A-E52F-44D4-FF30B4E8C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7AA718-0E6E-2CE8-9345-7C1F972D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E3EC-9827-4BB1-9080-173E2D529505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E057CB-44CD-BB2E-9A67-7E37D2552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332848-80A8-7F0F-AC43-461D6782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85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A3DC41-9A68-FE51-1007-52579568E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-34363"/>
            <a:ext cx="8746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742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0817E7-57C1-146E-456D-41BAA425D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A0895F-1906-DDD9-40E3-C690C990B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CA28-4528-4F38-A2F4-C86A41F72DF5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729614-22C3-02E6-67F9-E9C3328F0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289E90-B2F3-FF55-64CD-5407A8B4F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86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57D99F-68A1-A45F-7CD1-06C65D7A0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99"/>
            <a:ext cx="9144000" cy="511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571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07B3EA-897F-BE65-164C-6B415C054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46DA64E-6F1A-6F3F-1BD1-A7B3B14DC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4438" y="1270565"/>
            <a:ext cx="4175125" cy="3253245"/>
          </a:xfrm>
        </p:spPr>
      </p:pic>
    </p:spTree>
    <p:extLst>
      <p:ext uri="{BB962C8B-B14F-4D97-AF65-F5344CB8AC3E}">
        <p14:creationId xmlns:p14="http://schemas.microsoft.com/office/powerpoint/2010/main" val="5054438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D003CF3-41D9-7056-E5FA-BA8DE7C37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267" y="704688"/>
            <a:ext cx="4671465" cy="37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362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974632-924A-16FB-1F21-5FBB009CB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3FBD396F-1C40-920E-DD56-36B40F5BF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2546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FC82D3-A850-ACBC-4E71-3A55C2A6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518AE2-E3F1-B5D3-DC56-66177AAC2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304491-06A2-713B-0FF7-FE0BB80B8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8501-A43A-4E56-A694-6D680546057C}" type="datetime1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98DED1-9DD8-AE2D-EEAE-D7B57A400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30D0F4-2113-3BDE-117F-349611331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9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17943BF-B809-98A0-988E-AE142C67F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117"/>
            <a:ext cx="9144000" cy="460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124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eption personnalisée">
  <a:themeElements>
    <a:clrScheme name="AVANTIX">
      <a:dk1>
        <a:srgbClr val="000000"/>
      </a:dk1>
      <a:lt1>
        <a:sysClr val="window" lastClr="FFFFFF"/>
      </a:lt1>
      <a:dk2>
        <a:srgbClr val="565A5C"/>
      </a:dk2>
      <a:lt2>
        <a:srgbClr val="A5ACAF"/>
      </a:lt2>
      <a:accent1>
        <a:srgbClr val="0062C8"/>
      </a:accent1>
      <a:accent2>
        <a:srgbClr val="AACAE6"/>
      </a:accent2>
      <a:accent3>
        <a:srgbClr val="83BFFF"/>
      </a:accent3>
      <a:accent4>
        <a:srgbClr val="45A0FF"/>
      </a:accent4>
      <a:accent5>
        <a:srgbClr val="2D679A"/>
      </a:accent5>
      <a:accent6>
        <a:srgbClr val="2B2D2E"/>
      </a:accent6>
      <a:hlink>
        <a:srgbClr val="2D679A"/>
      </a:hlink>
      <a:folHlink>
        <a:srgbClr val="0062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avantix moderne vierge" id="{66B8D725-9508-4418-B6DC-5CCE1E6D6BEB}" vid="{26289966-A0E7-4250-A7A2-969F24FFA467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usiness_x0020_Model xmlns="f873d230-a37f-418b-9a94-7cfa6e2977ad">-</Business_x0020_Model>
    <ISO_9K__x00a7_ xmlns="f873d230-a37f-418b-9a94-7cfa6e2977ad">08.1 Operational Planning and Control</ISO_9K__x00a7_>
    <Reference xmlns="f873d230-a37f-418b-9a94-7cfa6e2977ad">DQ18GAB013</Reference>
    <AdvancedVersioningLimit xmlns="d0f062c3-34a3-4002-961a-d18b02cc46cf" xsi:nil="true"/>
    <Activity xmlns="f873d230-a37f-418b-9a94-7cfa6e2977ad">Qualité</Activity>
    <T_x002d_code xmlns="f873d230-a37f-418b-9a94-7cfa6e2977ad">4-Form/Template</T_x002d_code>
    <Origin xmlns="f873d230-a37f-418b-9a94-7cfa6e2977ad">MCS-Avantix</Origin>
    <Language xmlns="f873d230-a37f-418b-9a94-7cfa6e2977ad">FR</Language>
    <KTP xmlns="f873d230-a37f-418b-9a94-7cfa6e2977ad">O2C</KTP>
    <LockedVersions xmlns="d0f062c3-34a3-4002-961a-d18b02cc46cf" xsi:nil="true"/>
    <Version_Id xmlns="f873d230-a37f-418b-9a94-7cfa6e2977ad">00</Version_Id>
    <Document_x0020_date xmlns="f873d230-a37f-418b-9a94-7cfa6e2977ad">2018-11-18T23:00:00+00:00</Document_x0020_date>
    <Process xmlns="f873d230-a37f-418b-9a94-7cfa6e2977ad">O2C.2. Execute the Contract</Process>
    <_dlc_DocId xmlns="9f8a6267-8cf8-4a72-bbe6-b904dc3b7ebf">M32SHFRQ6PRX-150-1536</_dlc_DocId>
    <_dlc_DocIdUrl xmlns="9f8a6267-8cf8-4a72-bbe6-b904dc3b7ebf">
      <Url>https://sp2013.myatos.net/processes/bds/_layouts/15/DocIdRedir.aspx?ID=M32SHFRQ6PRX-150-1536</Url>
      <Description>M32SHFRQ6PRX-150-1536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68C2FF78E30D4DB1313C21102CA0E7" ma:contentTypeVersion="39" ma:contentTypeDescription="Create a new document." ma:contentTypeScope="" ma:versionID="7e9b9a2e2085d620772598ea6352e8e7">
  <xsd:schema xmlns:xsd="http://www.w3.org/2001/XMLSchema" xmlns:xs="http://www.w3.org/2001/XMLSchema" xmlns:p="http://schemas.microsoft.com/office/2006/metadata/properties" xmlns:ns1="f873d230-a37f-418b-9a94-7cfa6e2977ad" xmlns:ns3="9f8a6267-8cf8-4a72-bbe6-b904dc3b7ebf" xmlns:ns4="d0f062c3-34a3-4002-961a-d18b02cc46cf" targetNamespace="http://schemas.microsoft.com/office/2006/metadata/properties" ma:root="true" ma:fieldsID="1bdc5be89e197a8b54f1f4f5cd714f7e" ns1:_="" ns3:_="" ns4:_="">
    <xsd:import namespace="f873d230-a37f-418b-9a94-7cfa6e2977ad"/>
    <xsd:import namespace="9f8a6267-8cf8-4a72-bbe6-b904dc3b7ebf"/>
    <xsd:import namespace="d0f062c3-34a3-4002-961a-d18b02cc46cf"/>
    <xsd:element name="properties">
      <xsd:complexType>
        <xsd:sequence>
          <xsd:element name="documentManagement">
            <xsd:complexType>
              <xsd:all>
                <xsd:element ref="ns1:KTP"/>
                <xsd:element ref="ns1:Process"/>
                <xsd:element ref="ns1:Business_x0020_Model"/>
                <xsd:element ref="ns1:Activity"/>
                <xsd:element ref="ns1:T_x002d_code"/>
                <xsd:element ref="ns1:Reference"/>
                <xsd:element ref="ns1:Version_Id"/>
                <xsd:element ref="ns1:Language"/>
                <xsd:element ref="ns1:Document_x0020_date"/>
                <xsd:element ref="ns1:Origin"/>
                <xsd:element ref="ns1:ISO_9K__x00a7_"/>
                <xsd:element ref="ns3:_dlc_DocId" minOccurs="0"/>
                <xsd:element ref="ns3:_dlc_DocIdUrl" minOccurs="0"/>
                <xsd:element ref="ns3:_dlc_DocIdPersistId" minOccurs="0"/>
                <xsd:element ref="ns4:LockedVersions" minOccurs="0"/>
                <xsd:element ref="ns4:AdvancedVersioningLimi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3d230-a37f-418b-9a94-7cfa6e2977ad" elementFormDefault="qualified">
    <xsd:import namespace="http://schemas.microsoft.com/office/2006/documentManagement/types"/>
    <xsd:import namespace="http://schemas.microsoft.com/office/infopath/2007/PartnerControls"/>
    <xsd:element name="KTP" ma:index="0" ma:displayName="KTP" ma:description="MyAtlas Key Transversal Process to which the document belongs = FFF code as per Atos Document Control Policy ASM-BSM-10002" ma:format="Dropdown" ma:internalName="KTP">
      <xsd:simpleType>
        <xsd:restriction base="dms:Choice">
          <xsd:enumeration value="GRC"/>
          <xsd:enumeration value="P2O"/>
          <xsd:enumeration value="O2C"/>
          <xsd:enumeration value="P2P"/>
          <xsd:enumeration value="WHR"/>
          <xsd:enumeration value="OLM"/>
          <xsd:enumeration value="ALM"/>
          <xsd:enumeration value="EPM"/>
          <xsd:enumeration value="SCKS"/>
        </xsd:restriction>
      </xsd:simpleType>
    </xsd:element>
    <xsd:element name="Process" ma:index="1" ma:displayName="Process" ma:description="MyAtlas level 2 process" ma:format="Dropdown" ma:internalName="Process">
      <xsd:simpleType>
        <xsd:restriction base="dms:Choice">
          <xsd:enumeration value="ALM.1. Advise Business"/>
          <xsd:enumeration value="ALM.2. Fullfil demand for IT-Assets"/>
          <xsd:enumeration value="ALM.3. Operate Asset Lifecycle Transactions"/>
          <xsd:enumeration value="ALM.4. Manage ALM-related Data"/>
          <xsd:enumeration value="ALM.5. Monitor Asset-related Supplier Contracts"/>
          <xsd:enumeration value="EPM Enterprise Performance Management"/>
          <xsd:enumeration value="GRC Governance Risk Compliance"/>
          <xsd:enumeration value="O2C.1. Start Up Execution of the Contract"/>
          <xsd:enumeration value="O2C.2. Execute the Contract"/>
          <xsd:enumeration value="O2C.3. Terminate and Evaluate the Contract"/>
          <xsd:enumeration value="P2O.1. Establish Sales Strategy, Governance &amp; Business enablers"/>
          <xsd:enumeration value="P2O.2. Develop Client's Business"/>
          <xsd:enumeration value="P2O.3. Manage Demand &amp; Opportunities"/>
          <xsd:enumeration value="P2P.1. Manage Procurement"/>
          <xsd:enumeration value="P2P.2. Purchase goods and services"/>
          <xsd:enumeration value="P2P.3. Receive goods and services"/>
          <xsd:enumeration value="P2P.4. Process invoice"/>
          <xsd:enumeration value="P2P.5. Process payment"/>
          <xsd:enumeration value="OLM.1 Identify"/>
          <xsd:enumeration value="OLM.2 Define"/>
          <xsd:enumeration value="OLM.3 Realize"/>
          <xsd:enumeration value="OLM.4 Launch"/>
          <xsd:enumeration value="OLM.5 Grow"/>
          <xsd:enumeration value="OLM.6 Retire"/>
          <xsd:enumeration value="SCKS.1 Manage Social collaboration"/>
          <xsd:enumeration value="SCKS.2 Manage Knowledge Sharing"/>
          <xsd:enumeration value="WHR.1. Define Strategy and Plan"/>
          <xsd:enumeration value="WHR.2. Manage Workforce"/>
          <xsd:enumeration value="WHR.3. Manage Recruitment"/>
          <xsd:enumeration value="WHR.4. Manage Employee Development"/>
          <xsd:enumeration value="WHR.5. Manage Total Reward"/>
          <xsd:enumeration value="WHR.6. Manage Employee Engagement"/>
          <xsd:enumeration value="WHR.7. Manage Operations"/>
          <xsd:enumeration value="WHR.8. Monitor services"/>
        </xsd:restriction>
      </xsd:simpleType>
    </xsd:element>
    <xsd:element name="Business_x0020_Model" ma:index="2" ma:displayName="Business Model" ma:description="For Order To Cash (O2C) process, precise business delivery model to which the document applies" ma:format="Dropdown" ma:internalName="Business_x0020_Model">
      <xsd:simpleType>
        <xsd:restriction base="dms:Choice">
          <xsd:enumeration value="PRJ"/>
          <xsd:enumeration value="PDT"/>
          <xsd:enumeration value="SVC"/>
          <xsd:enumeration value="T&amp;M"/>
          <xsd:enumeration value="-"/>
        </xsd:restriction>
      </xsd:simpleType>
    </xsd:element>
    <xsd:element name="Activity" ma:index="3" ma:displayName="Activity" ma:description="Enter the kind of activity the document is supporting" ma:format="Dropdown" ma:internalName="Activity" ma:readOnly="false">
      <xsd:simpleType>
        <xsd:union memberTypes="dms:Text">
          <xsd:simpleType>
            <xsd:restriction base="dms:Choice">
              <xsd:enumeration value="Aix Production"/>
              <xsd:enumeration value="Basis"/>
              <xsd:enumeration value="Bizagi"/>
              <xsd:enumeration value="CEFRI E"/>
              <xsd:enumeration value="Core business"/>
              <xsd:enumeration value="Cross-activities"/>
              <xsd:enumeration value="Define Purchasing Policy"/>
              <xsd:enumeration value="Duplicopy"/>
              <xsd:enumeration value="Execute Project Plan"/>
              <xsd:enumeration value="Execute Quality Plan"/>
              <xsd:enumeration value="Execute Service Plan"/>
              <xsd:enumeration value="Execute T&amp;M Plan"/>
              <xsd:enumeration value="Finance"/>
              <xsd:enumeration value="General"/>
              <xsd:enumeration value="GLS"/>
              <xsd:enumeration value="GLS-Client"/>
              <xsd:enumeration value="GLS-D1"/>
              <xsd:enumeration value="GLS-Fournisseur"/>
              <xsd:enumeration value="GLS-Outils"/>
              <xsd:enumeration value="GLS-Transport"/>
              <xsd:enumeration value="Health &amp; Safety"/>
              <xsd:enumeration value="Human Resources"/>
              <xsd:enumeration value="Information System"/>
              <xsd:enumeration value="Infrastructure &amp; Environment Control"/>
              <xsd:enumeration value="Legal"/>
              <xsd:enumeration value="Logistics Angers"/>
              <xsd:enumeration value="Manage Audits"/>
              <xsd:enumeration value="Manage Changes"/>
              <xsd:enumeration value="Manage Clients Referential"/>
              <xsd:enumeration value="Manage Customer Satisfaction"/>
              <xsd:enumeration value="Manage Documented Information"/>
              <xsd:enumeration value="Manage Employee relations"/>
              <xsd:enumeration value="Manage GCM"/>
              <xsd:enumeration value="Manage Incidents"/>
              <xsd:enumeration value="Manage Internal Control"/>
              <xsd:enumeration value="Manage ISMS"/>
              <xsd:enumeration value="Manage Leadership"/>
              <xsd:enumeration value="Manage Outsourced Projects"/>
              <xsd:enumeration value="Manage Problems"/>
              <xsd:enumeration value="Manage Products"/>
              <xsd:enumeration value="Manage Product Loans"/>
              <xsd:enumeration value="Manage QMS"/>
              <xsd:enumeration value="Manage Requests"/>
              <xsd:enumeration value="Manage RFP"/>
              <xsd:enumeration value="Manage Risks"/>
              <xsd:enumeration value="Manage Service Level"/>
              <xsd:enumeration value="Manage Workforce"/>
              <xsd:enumeration value="Methods"/>
              <xsd:enumeration value="Metrology"/>
              <xsd:enumeration value="Product Projects Management"/>
              <xsd:enumeration value="Production Angers"/>
              <xsd:enumeration value="Projects Management"/>
              <xsd:enumeration value="Quality &amp; Lean Management"/>
              <xsd:enumeration value="Sell Outsourced Projects"/>
              <xsd:enumeration value="Supply Chain"/>
              <xsd:enumeration value="Supply Chain - APPRO"/>
              <xsd:enumeration value="Supply Chain - CDE"/>
              <xsd:enumeration value="Supply Chain - MDP"/>
              <xsd:enumeration value="Supply Chain - ORDO"/>
              <xsd:enumeration value="Transport Export Control"/>
              <xsd:enumeration value="Pilotage projet - Etude et développement"/>
            </xsd:restriction>
          </xsd:simpleType>
        </xsd:union>
      </xsd:simpleType>
    </xsd:element>
    <xsd:element name="T_x002d_code" ma:index="4" ma:displayName="Doc_type" ma:description="Type of document, T-code, according to Atos Document Control Policy ASM-BMS-1002" ma:format="Dropdown" ma:internalName="T_x002d_code" ma:readOnly="false">
      <xsd:simpleType>
        <xsd:restriction base="dms:Choice">
          <xsd:enumeration value="1-Management"/>
          <xsd:enumeration value="2-Process/Procedure"/>
          <xsd:enumeration value="3-Work instruction"/>
          <xsd:enumeration value="4-Form/Template"/>
          <xsd:enumeration value="5-Job desc."/>
          <xsd:enumeration value="6-Role desc."/>
          <xsd:enumeration value="7-Other doc."/>
        </xsd:restriction>
      </xsd:simpleType>
    </xsd:element>
    <xsd:element name="Reference" ma:index="7" ma:displayName="Reference" ma:description="Reference as per Atos Document Control Policy = CCT-FFF-XXX" ma:indexed="true" ma:internalName="Reference">
      <xsd:simpleType>
        <xsd:restriction base="dms:Text">
          <xsd:maxLength value="16"/>
        </xsd:restriction>
      </xsd:simpleType>
    </xsd:element>
    <xsd:element name="Version_Id" ma:index="8" ma:displayName="Version_Id" ma:description="Version of the document, for documents managed into configuration" ma:internalName="Version_Id" ma:readOnly="false">
      <xsd:simpleType>
        <xsd:restriction base="dms:Text">
          <xsd:maxLength value="16"/>
        </xsd:restriction>
      </xsd:simpleType>
    </xsd:element>
    <xsd:element name="Language" ma:index="9" ma:displayName="Language" ma:default="US" ma:description="Language of the document" ma:format="Dropdown" ma:internalName="Language">
      <xsd:simpleType>
        <xsd:restriction base="dms:Choice">
          <xsd:enumeration value="CS"/>
          <xsd:enumeration value="DE"/>
          <xsd:enumeration value="ES"/>
          <xsd:enumeration value="FI"/>
          <xsd:enumeration value="FR"/>
          <xsd:enumeration value="NL"/>
          <xsd:enumeration value="PL"/>
          <xsd:enumeration value="PT"/>
          <xsd:enumeration value="RO"/>
          <xsd:enumeration value="RU"/>
          <xsd:enumeration value="UK"/>
          <xsd:enumeration value="US"/>
          <xsd:enumeration value="ZH"/>
        </xsd:restriction>
      </xsd:simpleType>
    </xsd:element>
    <xsd:element name="Document_x0020_date" ma:index="10" ma:displayName="Document date" ma:default="[today]" ma:description="Date of the document - for Manuals or Procedures, should be egal to the approval date" ma:format="DateOnly" ma:internalName="Document_x0020_date">
      <xsd:simpleType>
        <xsd:restriction base="dms:DateTime"/>
      </xsd:simpleType>
    </xsd:element>
    <xsd:element name="Origin" ma:index="11" ma:displayName="Scope" ma:default="Atos" ma:format="Dropdown" ma:internalName="Origin">
      <xsd:simpleType>
        <xsd:restriction base="dms:Choice">
          <xsd:enumeration value="Atos"/>
          <xsd:enumeration value="GD-CSS"/>
          <xsd:enumeration value="HPC-SPOX"/>
          <xsd:enumeration value="SCM"/>
          <xsd:enumeration value="SOC BBP"/>
          <xsd:enumeration value="SOC Moray"/>
          <xsd:enumeration value="MCS-Atos"/>
          <xsd:enumeration value="MCS-Avantix"/>
          <xsd:enumeration value="MCS-CVC"/>
          <xsd:enumeration value="UK - CRRT"/>
          <xsd:enumeration value="UK - Service Managment"/>
          <xsd:enumeration value="UK - Quality/GRC"/>
          <xsd:enumeration value="UK - Birmingham SOC"/>
          <xsd:enumeration value="UK - Moray SOC"/>
          <xsd:enumeration value="UK - Platforms"/>
          <xsd:enumeration value="UK - EPTM"/>
          <xsd:enumeration value="UK - WebTech"/>
          <xsd:enumeration value="UK - Business Operations"/>
          <xsd:enumeration value="UK - Projects"/>
          <xsd:enumeration value="UK - PMO/BMO"/>
          <xsd:enumeration value="UK - Sales Proposition Strategy"/>
          <xsd:enumeration value="UK - Solution Management &amp; Service Planning"/>
          <xsd:enumeration value="UK - Partner &amp; Affinity Network Management"/>
          <xsd:enumeration value="UK - Cyber Solutions Pre-Sales (New Business)"/>
          <xsd:enumeration value="UK - Cyber Solutions Pre-Sales (Existing Clients)"/>
          <xsd:enumeration value="UK - Engineering"/>
          <xsd:enumeration value="UK - Architecture"/>
          <xsd:enumeration value="UK - Technical Design Authority"/>
          <xsd:enumeration value="UK - Research &amp; Development"/>
          <xsd:enumeration value="UK - Portfolio"/>
        </xsd:restriction>
      </xsd:simpleType>
    </xsd:element>
    <xsd:element name="ISO_9K__x00a7_" ma:index="12" ma:displayName="ISO_HLS_§" ma:description="Reference to the ISO 9K chapters requirements covered by the document" ma:format="Dropdown" ma:internalName="ISO_9K__x00a7_" ma:readOnly="false">
      <xsd:simpleType>
        <xsd:restriction base="dms:Choice">
          <xsd:enumeration value="04.1 Context of the organization"/>
          <xsd:enumeration value="04.2 Stakeholders and main interested parties"/>
          <xsd:enumeration value="04.3 Scope of the Management System"/>
          <xsd:enumeration value="04.4 Management System"/>
          <xsd:enumeration value="05.1 Leadership &amp; Commitment"/>
          <xsd:enumeration value="05.1.2 Customer focus"/>
          <xsd:enumeration value="05.2 Policies"/>
          <xsd:enumeration value="05.3 Organizational roles, responsibilities and authorities"/>
          <xsd:enumeration value="06.1 Managing risks and opportunities"/>
          <xsd:enumeration value="06.2 Quality Objectives"/>
          <xsd:enumeration value="06.3 Planning of changes"/>
          <xsd:enumeration value="07.1 Resources"/>
          <xsd:enumeration value="07.1.2 People"/>
          <xsd:enumeration value="07.1.3 Infrastructure"/>
          <xsd:enumeration value="07.1.4 Environment for the operation of processes"/>
          <xsd:enumeration value="07.1.5 Monitoring and measuring resources"/>
          <xsd:enumeration value="07.1.6 Organizational knowledge"/>
          <xsd:enumeration value="07.1.6 Organizational knowledge; 7.2 Competences"/>
          <xsd:enumeration value="07.2 Competences"/>
          <xsd:enumeration value="07.3 Awareness"/>
          <xsd:enumeration value="07.4 Communication"/>
          <xsd:enumeration value="07.5 Documented information"/>
          <xsd:enumeration value="08.1 Operational Planning and Control"/>
          <xsd:enumeration value="08.2 Requirements for products and services"/>
          <xsd:enumeration value="08.3 Design and development of products and  services"/>
          <xsd:enumeration value="08.4 Control of externally provided products and services"/>
          <xsd:enumeration value="08.5 Production and service provision"/>
          <xsd:enumeration value="08.6 Release of products and services"/>
          <xsd:enumeration value="08.7 Control of NCs"/>
          <xsd:enumeration value="08.7 Control of NCs; 10.2 Nonconformity and corrective action"/>
          <xsd:enumeration value="08.7 Control of NCs; 10.2 Nonconformity and corrective action; 10.3 Continual improvement"/>
          <xsd:enumeration value="09.1 Monitoring, measurement, analysis and evaluation"/>
          <xsd:enumeration value="09.1.2 Customer Satisfaction"/>
          <xsd:enumeration value="09.2 Internal audit"/>
          <xsd:enumeration value="09.3 Management review"/>
          <xsd:enumeration value="09.4 Employee satisfaction"/>
          <xsd:enumeration value="10.2 Nonconformity and corrective action"/>
          <xsd:enumeration value="10.2 Nonconformity and corrective action; 10.3 Continual improvement"/>
          <xsd:enumeration value="10.3 Continual improvement"/>
          <xsd:enumeration value="N/A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8a6267-8cf8-4a72-bbe6-b904dc3b7ebf" elementFormDefault="qualified">
    <xsd:import namespace="http://schemas.microsoft.com/office/2006/documentManagement/types"/>
    <xsd:import namespace="http://schemas.microsoft.com/office/infopath/2007/PartnerControls"/>
    <xsd:element name="_dlc_DocId" ma:index="1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f062c3-34a3-4002-961a-d18b02cc46cf" elementFormDefault="qualified">
    <xsd:import namespace="http://schemas.microsoft.com/office/2006/documentManagement/types"/>
    <xsd:import namespace="http://schemas.microsoft.com/office/infopath/2007/PartnerControls"/>
    <xsd:element name="LockedVersions" ma:index="22" nillable="true" ma:displayName="LockedVersions" ma:hidden="true" ma:internalName="LockedVersions0" ma:readOnly="false">
      <xsd:simpleType>
        <xsd:restriction base="dms:Text"/>
      </xsd:simpleType>
    </xsd:element>
    <xsd:element name="AdvancedVersioningLimit" ma:index="23" nillable="true" ma:displayName="AdvancedVersioningLimit" ma:hidden="true" ma:internalName="AdvancedVersioningLimit0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axOccurs="1" ma:index="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95C002-43C2-4BF7-BE01-8F8318C89EC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9CCCCF5-A01C-40E2-814A-387F43EFFE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B9A657-8BE4-4834-A7FF-9454E74198CA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d0f062c3-34a3-4002-961a-d18b02cc46cf"/>
    <ds:schemaRef ds:uri="http://purl.org/dc/elements/1.1/"/>
    <ds:schemaRef ds:uri="9f8a6267-8cf8-4a72-bbe6-b904dc3b7ebf"/>
    <ds:schemaRef ds:uri="http://purl.org/dc/dcmitype/"/>
    <ds:schemaRef ds:uri="f873d230-a37f-418b-9a94-7cfa6e2977ad"/>
    <ds:schemaRef ds:uri="http://www.w3.org/XML/1998/namespace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A169B35E-5AD4-4BFC-B663-5218F06D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73d230-a37f-418b-9a94-7cfa6e2977ad"/>
    <ds:schemaRef ds:uri="9f8a6267-8cf8-4a72-bbe6-b904dc3b7ebf"/>
    <ds:schemaRef ds:uri="d0f062c3-34a3-4002-961a-d18b02cc46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95320</TotalTime>
  <Words>2142</Words>
  <Application>Microsoft Office PowerPoint</Application>
  <PresentationFormat>Affichage à l'écran (16:9)</PresentationFormat>
  <Paragraphs>468</Paragraphs>
  <Slides>89</Slides>
  <Notes>1</Notes>
  <HiddenSlides>1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89</vt:i4>
      </vt:variant>
    </vt:vector>
  </HeadingPairs>
  <TitlesOfParts>
    <vt:vector size="97" baseType="lpstr">
      <vt:lpstr>Arial</vt:lpstr>
      <vt:lpstr>Cambria Math</vt:lpstr>
      <vt:lpstr>Franklin Gothic Medium Cond</vt:lpstr>
      <vt:lpstr>Calibri</vt:lpstr>
      <vt:lpstr>Montserrat Light</vt:lpstr>
      <vt:lpstr>Montserrat</vt:lpstr>
      <vt:lpstr>Thème Office</vt:lpstr>
      <vt:lpstr>1_Conception personnalisée</vt:lpstr>
      <vt:lpstr>Titre</vt:lpstr>
      <vt:lpstr>TODO list de la semaine dernière</vt:lpstr>
      <vt:lpstr>Acceleration DDC</vt:lpstr>
      <vt:lpstr>Amélioration des bboxs</vt:lpstr>
      <vt:lpstr>resultats</vt:lpstr>
      <vt:lpstr>Présentation PowerPoint</vt:lpstr>
      <vt:lpstr>Présentation PowerPoint</vt:lpstr>
      <vt:lpstr>Ps avec les masques</vt:lpstr>
      <vt:lpstr>Présentation PowerPoint</vt:lpstr>
      <vt:lpstr>Présentation PowerPoint</vt:lpstr>
      <vt:lpstr>Présentation PowerPoint</vt:lpstr>
      <vt:lpstr>Merging intra nperseg (2)</vt:lpstr>
      <vt:lpstr>Présentation PowerPoint</vt:lpstr>
      <vt:lpstr>Présentation PowerPoint</vt:lpstr>
      <vt:lpstr>Temps de calcul</vt:lpstr>
      <vt:lpstr>TODO list</vt:lpstr>
      <vt:lpstr>Plan pour le merging intra nperseg</vt:lpstr>
      <vt:lpstr>Plan pour le merging inter-nperseg</vt:lpstr>
      <vt:lpstr>Présentation PowerPoint</vt:lpstr>
      <vt:lpstr>Présentation PowerPoint</vt:lpstr>
      <vt:lpstr>TODO list</vt:lpstr>
      <vt:lpstr>Présentation PowerPoint</vt:lpstr>
      <vt:lpstr>Merging intra nperseg (1)</vt:lpstr>
      <vt:lpstr>Merging intra nperseg (2)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Merging bboxes</vt:lpstr>
      <vt:lpstr>Temps d’exécution merging intra nperseg</vt:lpstr>
      <vt:lpstr>Merging intra nperseg (2)</vt:lpstr>
      <vt:lpstr>Présentation PowerPoint</vt:lpstr>
      <vt:lpstr>Pb avec nperseg = 128</vt:lpstr>
      <vt:lpstr>Présentation PowerPoint</vt:lpstr>
      <vt:lpstr>Pb avec nperseg = 128</vt:lpstr>
      <vt:lpstr>Présentation PowerPoint</vt:lpstr>
      <vt:lpstr>Présentation PowerPoint</vt:lpstr>
      <vt:lpstr>Présentation PowerPoint</vt:lpstr>
      <vt:lpstr>Partie réelle et imaginaire de sxx</vt:lpstr>
      <vt:lpstr>phase du chirp en fonction de la pente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Avancement du code</vt:lpstr>
      <vt:lpstr>fine tuning des bboxs</vt:lpstr>
      <vt:lpstr>Timing, iq de 5,2ms, 36ms de signal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Temps d’execution</vt:lpstr>
      <vt:lpstr>conclusions</vt:lpstr>
      <vt:lpstr>Nouvelle idée</vt:lpstr>
      <vt:lpstr>Présentation PowerPoint</vt:lpstr>
      <vt:lpstr>Présentation PowerPoint</vt:lpstr>
      <vt:lpstr>Le nperseg opt ne nous sauvera pas</vt:lpstr>
      <vt:lpstr>On en crée un qui nous arrange</vt:lpstr>
      <vt:lpstr>Étape 1</vt:lpstr>
      <vt:lpstr>Étape 2</vt:lpstr>
      <vt:lpstr>Temps d’execution</vt:lpstr>
      <vt:lpstr>croisement</vt:lpstr>
      <vt:lpstr>Croisement plus méchant</vt:lpstr>
      <vt:lpstr>idée</vt:lpstr>
      <vt:lpstr>Présentation PowerPoint</vt:lpstr>
      <vt:lpstr>Présentation PowerPoint</vt:lpstr>
      <vt:lpstr>Présentation PowerPoint</vt:lpstr>
      <vt:lpstr>Présentation PowerPoint</vt:lpstr>
      <vt:lpstr>MERCI</vt:lpstr>
      <vt:lpstr>Filtre moyenne glissante</vt:lpstr>
      <vt:lpstr>Présentation PowerPoint</vt:lpstr>
      <vt:lpstr>Présentation PowerPoint</vt:lpstr>
      <vt:lpstr>Ordre 50 vs ordre 16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Atos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Documents généraux</dc:title>
  <dc:creator>Clara Wyler</dc:creator>
  <cp:lastModifiedBy>FRANCOIS VERDEIL</cp:lastModifiedBy>
  <cp:revision>1122</cp:revision>
  <dcterms:created xsi:type="dcterms:W3CDTF">2017-07-20T09:59:09Z</dcterms:created>
  <dcterms:modified xsi:type="dcterms:W3CDTF">2024-12-05T12:21:39Z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-290666600</vt:i4>
  </property>
  <property fmtid="{D5CDD505-2E9C-101B-9397-08002B2CF9AE}" pid="3" name="_NewReviewCycle">
    <vt:lpwstr/>
  </property>
  <property fmtid="{D5CDD505-2E9C-101B-9397-08002B2CF9AE}" pid="4" name="_EmailSubject">
    <vt:lpwstr>Référentiel Qualité</vt:lpwstr>
  </property>
  <property fmtid="{D5CDD505-2E9C-101B-9397-08002B2CF9AE}" pid="5" name="_AuthorEmail">
    <vt:lpwstr>dounia.najah@atos.net</vt:lpwstr>
  </property>
  <property fmtid="{D5CDD505-2E9C-101B-9397-08002B2CF9AE}" pid="6" name="_AuthorEmailDisplayName">
    <vt:lpwstr>NAJAH, DOUNIA</vt:lpwstr>
  </property>
  <property fmtid="{D5CDD505-2E9C-101B-9397-08002B2CF9AE}" pid="7" name="ContentTypeId">
    <vt:lpwstr>0x0101006C68C2FF78E30D4DB1313C21102CA0E7</vt:lpwstr>
  </property>
  <property fmtid="{D5CDD505-2E9C-101B-9397-08002B2CF9AE}" pid="8" name="_dlc_DocIdItemGuid">
    <vt:lpwstr>5a54e875-1acf-4105-ac4b-e510adde7744</vt:lpwstr>
  </property>
  <property fmtid="{D5CDD505-2E9C-101B-9397-08002B2CF9AE}" pid="9" name="MSIP_Label_e463cba9-5f6c-478d-9329-7b2295e4e8ed_Enabled">
    <vt:lpwstr>true</vt:lpwstr>
  </property>
  <property fmtid="{D5CDD505-2E9C-101B-9397-08002B2CF9AE}" pid="10" name="MSIP_Label_e463cba9-5f6c-478d-9329-7b2295e4e8ed_SetDate">
    <vt:lpwstr>2022-02-08T09:34:29Z</vt:lpwstr>
  </property>
  <property fmtid="{D5CDD505-2E9C-101B-9397-08002B2CF9AE}" pid="11" name="MSIP_Label_e463cba9-5f6c-478d-9329-7b2295e4e8ed_Method">
    <vt:lpwstr>Standard</vt:lpwstr>
  </property>
  <property fmtid="{D5CDD505-2E9C-101B-9397-08002B2CF9AE}" pid="12" name="MSIP_Label_e463cba9-5f6c-478d-9329-7b2295e4e8ed_Name">
    <vt:lpwstr>All Employees_2</vt:lpwstr>
  </property>
  <property fmtid="{D5CDD505-2E9C-101B-9397-08002B2CF9AE}" pid="13" name="MSIP_Label_e463cba9-5f6c-478d-9329-7b2295e4e8ed_SiteId">
    <vt:lpwstr>33440fc6-b7c7-412c-bb73-0e70b0198d5a</vt:lpwstr>
  </property>
  <property fmtid="{D5CDD505-2E9C-101B-9397-08002B2CF9AE}" pid="14" name="MSIP_Label_e463cba9-5f6c-478d-9329-7b2295e4e8ed_ActionId">
    <vt:lpwstr>9770cb74-664f-41a2-b7f1-6a1a524c4137</vt:lpwstr>
  </property>
  <property fmtid="{D5CDD505-2E9C-101B-9397-08002B2CF9AE}" pid="15" name="MSIP_Label_e463cba9-5f6c-478d-9329-7b2295e4e8ed_ContentBits">
    <vt:lpwstr>0</vt:lpwstr>
  </property>
  <property fmtid="{D5CDD505-2E9C-101B-9397-08002B2CF9AE}" pid="16" name="MSIP_Label_ecb69475-382c-4c7a-b21d-8ca64eeef1bd_Enabled">
    <vt:lpwstr>true</vt:lpwstr>
  </property>
  <property fmtid="{D5CDD505-2E9C-101B-9397-08002B2CF9AE}" pid="17" name="MSIP_Label_ecb69475-382c-4c7a-b21d-8ca64eeef1bd_SetDate">
    <vt:lpwstr>2023-11-20T16:09:29Z</vt:lpwstr>
  </property>
  <property fmtid="{D5CDD505-2E9C-101B-9397-08002B2CF9AE}" pid="18" name="MSIP_Label_ecb69475-382c-4c7a-b21d-8ca64eeef1bd_Method">
    <vt:lpwstr>Standard</vt:lpwstr>
  </property>
  <property fmtid="{D5CDD505-2E9C-101B-9397-08002B2CF9AE}" pid="19" name="MSIP_Label_ecb69475-382c-4c7a-b21d-8ca64eeef1bd_Name">
    <vt:lpwstr>Eviden For Internal Use - All Employees</vt:lpwstr>
  </property>
  <property fmtid="{D5CDD505-2E9C-101B-9397-08002B2CF9AE}" pid="20" name="MSIP_Label_ecb69475-382c-4c7a-b21d-8ca64eeef1bd_SiteId">
    <vt:lpwstr>7d1c7785-2d8a-437d-b842-1ed5d8fbe00a</vt:lpwstr>
  </property>
  <property fmtid="{D5CDD505-2E9C-101B-9397-08002B2CF9AE}" pid="21" name="MSIP_Label_ecb69475-382c-4c7a-b21d-8ca64eeef1bd_ActionId">
    <vt:lpwstr>265ea382-be0c-4e2a-b9e7-6df1ef189ec2</vt:lpwstr>
  </property>
  <property fmtid="{D5CDD505-2E9C-101B-9397-08002B2CF9AE}" pid="22" name="MSIP_Label_ecb69475-382c-4c7a-b21d-8ca64eeef1bd_ContentBits">
    <vt:lpwstr>0</vt:lpwstr>
  </property>
</Properties>
</file>