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  <p:sldMasterId id="2147483666" r:id="rId6"/>
  </p:sldMasterIdLst>
  <p:notesMasterIdLst>
    <p:notesMasterId r:id="rId16"/>
  </p:notesMasterIdLst>
  <p:handoutMasterIdLst>
    <p:handoutMasterId r:id="rId17"/>
  </p:handoutMasterIdLst>
  <p:sldIdLst>
    <p:sldId id="257" r:id="rId7"/>
    <p:sldId id="387" r:id="rId8"/>
    <p:sldId id="410" r:id="rId9"/>
    <p:sldId id="399" r:id="rId10"/>
    <p:sldId id="411" r:id="rId11"/>
    <p:sldId id="413" r:id="rId12"/>
    <p:sldId id="407" r:id="rId13"/>
    <p:sldId id="412" r:id="rId14"/>
    <p:sldId id="40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ranklin Gothic Medium Cond" panose="020B0606030402020204" pitchFamily="34" charset="0"/>
      <p:regular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Light" panose="00000400000000000000" pitchFamily="2" charset="0"/>
      <p:regular r:id="rId27"/>
      <p:italic r:id="rId2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 FAZIO, PATRICK" initials="DFP" lastIdx="2" clrIdx="0">
    <p:extLst>
      <p:ext uri="{19B8F6BF-5375-455C-9EA6-DF929625EA0E}">
        <p15:presenceInfo xmlns:p15="http://schemas.microsoft.com/office/powerpoint/2012/main" userId="S::patrick.difazio@atos.net::4a2410e2-15a2-4c38-a58c-4bd1f80e3c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8"/>
    <a:srgbClr val="DDD6E5"/>
    <a:srgbClr val="D7E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530" autoAdjust="0"/>
  </p:normalViewPr>
  <p:slideViewPr>
    <p:cSldViewPr>
      <p:cViewPr varScale="1">
        <p:scale>
          <a:sx n="112" d="100"/>
          <a:sy n="112" d="100"/>
        </p:scale>
        <p:origin x="63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2338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E01021B-D701-14B1-AFF2-A535D91E12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64833F0-74D6-3B1F-319E-B89BB9CABB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2CEA7-5B55-497C-BF7F-3F5E204CF0B7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D7A59A-F2A0-3BF0-D4CB-24C0AE5698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73EF0F-1F91-6CB1-AD4B-4BE7C22FF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2AA97-5D3E-4799-B5FE-A0976003A8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75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D54F9-5B8D-4D26-8AF8-49516CFDE796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03BC6-D230-48D2-A9CA-A54420F4A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23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ce point d’avancement je vais discuter du SISO décodeur, brique indispensable à la chaine turbo et ensuite des 2 chaines turbo que l’on a pu évaluer, la première que nous avons implémenté nous-même et la seconde issue d’un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framework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open-source.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résultats montrant que la seconde fonctionne mieux, nous vous proposons une nouvelle chaine turbo basé sur un égaliseur basé sur un treillis.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29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67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24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965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935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2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048" y="1923678"/>
            <a:ext cx="8309346" cy="11521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400" b="0" baseline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EDIT THE TITLE </a:t>
            </a:r>
            <a:br>
              <a:rPr lang="en-US" dirty="0"/>
            </a:br>
            <a:r>
              <a:rPr lang="en-US" dirty="0"/>
              <a:t>IN MONTSERRAT LIGHT</a:t>
            </a:r>
            <a:br>
              <a:rPr lang="en-US" dirty="0"/>
            </a:br>
            <a:r>
              <a:rPr lang="en-US" dirty="0"/>
              <a:t>(ALL CAPS)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048" y="307580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Montserrat" panose="00000500000000000000" pitchFamily="2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 </a:t>
            </a:r>
            <a:r>
              <a:rPr lang="nl-NL" dirty="0" err="1"/>
              <a:t>title</a:t>
            </a:r>
            <a:r>
              <a:rPr lang="nl-NL" dirty="0"/>
              <a:t> in Montserrat 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4607267"/>
            <a:ext cx="9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13/03/2024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6936368" y="4668822"/>
            <a:ext cx="15584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© </a:t>
            </a:r>
            <a:r>
              <a:rPr lang="en-US" sz="800" b="0" dirty="0" err="1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Avantix</a:t>
            </a:r>
            <a:r>
              <a:rPr lang="en-US" sz="8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– for</a:t>
            </a:r>
            <a:r>
              <a:rPr lang="en-US" sz="800" b="0" baseline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internal use </a:t>
            </a:r>
            <a:endParaRPr lang="en-US" sz="800" b="0" dirty="0">
              <a:solidFill>
                <a:schemeClr val="bg1"/>
              </a:solidFill>
              <a:latin typeface="Montserrat Light" panose="00000400000000000000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3" y="627534"/>
            <a:ext cx="3166878" cy="3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08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2EACB-4390-4912-A586-3D58EFD9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0331F2-AC84-4507-B831-221AADCDA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A82180-4B69-4784-9A07-A14636C72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384AC2-E4AB-4003-A3FB-0E15C73E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CFB184EB-3EF6-2281-28C2-DCDC37C7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19/02/2024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5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2CF0D5-39A4-426B-AF3D-1219D6BB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237C35-7CD2-4D26-9A8F-E3C6A20B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19/02/2024</a:t>
            </a:r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9C6628-6863-4007-9598-A2E4C0FD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0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3BEF8F-2EAE-429C-9C2C-3757D3E0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1BDF27-E974-7641-1663-DA74CD15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19/02/2024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6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93E3E-0B56-22AB-BF79-39F4CD73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56CE51-E649-6DFE-CEF6-A916A0A17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699F4C-4D1D-3D53-C0A9-73C85FC82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E0F23AE6-3B46-01CB-28FC-C8F2F488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/>
              <a:t>19/02/2024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631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14/06/2023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9009C-61B6-4E4A-AF32-5EFF8E4CE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0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21BDF-C33F-406C-A3C0-188A9E9BC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90C840-7B14-4770-8879-6E7430283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ogner un rectangle avec un coin diagonal 6">
            <a:extLst>
              <a:ext uri="{FF2B5EF4-FFF2-40B4-BE49-F238E27FC236}">
                <a16:creationId xmlns:a16="http://schemas.microsoft.com/office/drawing/2014/main" id="{D6371CC0-BEE3-48D7-B534-DE9D97AEB58B}"/>
              </a:ext>
            </a:extLst>
          </p:cNvPr>
          <p:cNvSpPr/>
          <p:nvPr userDrawn="1"/>
        </p:nvSpPr>
        <p:spPr>
          <a:xfrm rot="10800000">
            <a:off x="80628" y="72643"/>
            <a:ext cx="8982483" cy="821552"/>
          </a:xfrm>
          <a:prstGeom prst="snip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6"/>
              </a:gs>
              <a:gs pos="21000">
                <a:srgbClr val="393C3D"/>
              </a:gs>
              <a:gs pos="80000">
                <a:schemeClr val="accent6">
                  <a:lumMod val="93000"/>
                  <a:lumOff val="7000"/>
                </a:schemeClr>
              </a:gs>
              <a:gs pos="61000">
                <a:schemeClr val="accent6">
                  <a:lumMod val="75000"/>
                  <a:lumOff val="25000"/>
                </a:schemeClr>
              </a:gs>
              <a:gs pos="39000">
                <a:srgbClr val="585B5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EF4218BF-3466-420B-B3EF-4E96B772202B}"/>
              </a:ext>
            </a:extLst>
          </p:cNvPr>
          <p:cNvSpPr/>
          <p:nvPr userDrawn="1"/>
        </p:nvSpPr>
        <p:spPr>
          <a:xfrm rot="13474234">
            <a:off x="-149118" y="679462"/>
            <a:ext cx="459491" cy="466431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924193-A6DD-4BC4-8E16-945916EE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643"/>
            <a:ext cx="7886700" cy="821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Sous-titre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A6CB93-35B6-4D36-B2A5-D320AD3B0A2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177" y="4866132"/>
            <a:ext cx="863645" cy="87279"/>
          </a:xfrm>
          <a:prstGeom prst="rect">
            <a:avLst/>
          </a:prstGeom>
        </p:spPr>
      </p:pic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C5F8FC88-7156-B056-43D6-124BB4806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/>
              <a:t>19/02/2024</a:t>
            </a:r>
          </a:p>
        </p:txBody>
      </p:sp>
    </p:spTree>
    <p:extLst>
      <p:ext uri="{BB962C8B-B14F-4D97-AF65-F5344CB8AC3E}">
        <p14:creationId xmlns:p14="http://schemas.microsoft.com/office/powerpoint/2010/main" val="17109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1" r:id="rId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bg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6"/>
        </a:buClr>
        <a:buSzPct val="90000"/>
        <a:buFont typeface="Franklin Gothic Medium Cond" panose="020B0606030402020204" pitchFamily="34" charset="0"/>
        <a:buChar char="►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685800" indent="-342900" algn="l" defTabSz="685800" rtl="0" eaLnBrk="1" latinLnBrk="0" hangingPunct="1">
        <a:lnSpc>
          <a:spcPct val="90000"/>
        </a:lnSpc>
        <a:spcBef>
          <a:spcPts val="375"/>
        </a:spcBef>
        <a:buClr>
          <a:schemeClr val="accent6"/>
        </a:buClr>
        <a:buFont typeface="Franklin Gothic Medium Cond" panose="020B0606030402020204" pitchFamily="34" charset="0"/>
        <a:buChar char="–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Montserrat Light" panose="00000400000000000000" pitchFamily="2" charset="0"/>
              </a:rPr>
              <a:t>Réunion mensuelle  </a:t>
            </a:r>
          </a:p>
        </p:txBody>
      </p:sp>
    </p:spTree>
    <p:extLst>
      <p:ext uri="{BB962C8B-B14F-4D97-AF65-F5344CB8AC3E}">
        <p14:creationId xmlns:p14="http://schemas.microsoft.com/office/powerpoint/2010/main" val="202092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1D2DD-608C-33CD-7396-1F0B1902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Administratif et planning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21E486-189C-CA39-26C3-2D750DFA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/>
              <a:t>13/03/2024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B2DB1-C427-BFEA-131B-8762D55D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2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412DB3-4B2A-7B01-D82E-E463097DDEB1}"/>
              </a:ext>
            </a:extLst>
          </p:cNvPr>
          <p:cNvSpPr txBox="1"/>
          <p:nvPr/>
        </p:nvSpPr>
        <p:spPr>
          <a:xfrm>
            <a:off x="371398" y="1170885"/>
            <a:ext cx="79757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Contrat de collaboration AVANTIX/ONERA : Etat d’avancement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Échéance des publications en traitement de signal et radar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Conférence radar à Rennes :  mi-mars =&gt; mi-avril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Prochaine présentation du sujet de thèse à l’ONERA le 04/02/2024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47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B2F22A-E0F5-24D5-8BF2-EDAFC4F7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détecteurs conventionnels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59376C-673B-772D-D819-042CD2ABF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/>
              <a:t>13/03/2024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370AFC-8EC0-BF4B-43A5-96C38DE8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3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AF6EFE0-329F-99C0-487D-30AE1AB4D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067694"/>
            <a:ext cx="7632848" cy="24286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124DEE-19D3-3983-E732-A765DD6B3B1E}"/>
              </a:ext>
            </a:extLst>
          </p:cNvPr>
          <p:cNvSpPr/>
          <p:nvPr/>
        </p:nvSpPr>
        <p:spPr>
          <a:xfrm>
            <a:off x="1964248" y="2885264"/>
            <a:ext cx="432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3355BA-EEC2-2FC6-81AF-DAD7B7896159}"/>
              </a:ext>
            </a:extLst>
          </p:cNvPr>
          <p:cNvSpPr/>
          <p:nvPr/>
        </p:nvSpPr>
        <p:spPr>
          <a:xfrm>
            <a:off x="4000944" y="2861024"/>
            <a:ext cx="432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94E447-73D2-BBDE-2BF1-B785A859EDAA}"/>
              </a:ext>
            </a:extLst>
          </p:cNvPr>
          <p:cNvSpPr/>
          <p:nvPr/>
        </p:nvSpPr>
        <p:spPr>
          <a:xfrm>
            <a:off x="6029387" y="2885264"/>
            <a:ext cx="432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83966BC-8292-81A1-5775-ADBBF2323489}"/>
              </a:ext>
            </a:extLst>
          </p:cNvPr>
          <p:cNvSpPr txBox="1"/>
          <p:nvPr/>
        </p:nvSpPr>
        <p:spPr>
          <a:xfrm>
            <a:off x="2645011" y="127573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GLRT : 1 ou n degrés de libertés </a:t>
            </a:r>
          </a:p>
        </p:txBody>
      </p:sp>
    </p:spTree>
    <p:extLst>
      <p:ext uri="{BB962C8B-B14F-4D97-AF65-F5344CB8AC3E}">
        <p14:creationId xmlns:p14="http://schemas.microsoft.com/office/powerpoint/2010/main" val="90969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1D2DD-608C-33CD-7396-1F0B1902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088"/>
            <a:ext cx="7886700" cy="821553"/>
          </a:xfrm>
        </p:spPr>
        <p:txBody>
          <a:bodyPr/>
          <a:lstStyle/>
          <a:p>
            <a:r>
              <a:rPr lang="fr-FR" dirty="0"/>
              <a:t>Travaux réalisés depuis la dernière réunion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21E486-189C-CA39-26C3-2D750DFA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/>
              <a:t>13/03/2024</a:t>
            </a:r>
          </a:p>
          <a:p>
            <a:endParaRPr lang="en-US" sz="11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B2DB1-C427-BFEA-131B-8762D55D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4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BAB14F-5AC4-6F76-0314-09DAEE447FF0}"/>
              </a:ext>
            </a:extLst>
          </p:cNvPr>
          <p:cNvSpPr txBox="1"/>
          <p:nvPr/>
        </p:nvSpPr>
        <p:spPr>
          <a:xfrm>
            <a:off x="628650" y="987574"/>
            <a:ext cx="811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Détecteur conventionnel en traitement de signal : GLRT à 1 degré de liberté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68F4261-2687-BF64-6590-0480BC6B0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483839"/>
            <a:ext cx="5260630" cy="323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1D2DD-608C-33CD-7396-1F0B1902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088"/>
            <a:ext cx="7886700" cy="821553"/>
          </a:xfrm>
        </p:spPr>
        <p:txBody>
          <a:bodyPr/>
          <a:lstStyle/>
          <a:p>
            <a:r>
              <a:rPr lang="fr-FR" dirty="0"/>
              <a:t>Travaux réalisés depuis la dernière réunion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21E486-189C-CA39-26C3-2D750DFA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/>
              <a:t>13/03/2024</a:t>
            </a:r>
          </a:p>
          <a:p>
            <a:endParaRPr lang="en-US" sz="11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B2DB1-C427-BFEA-131B-8762D55D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5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BAB14F-5AC4-6F76-0314-09DAEE447FF0}"/>
              </a:ext>
            </a:extLst>
          </p:cNvPr>
          <p:cNvSpPr txBox="1"/>
          <p:nvPr/>
        </p:nvSpPr>
        <p:spPr>
          <a:xfrm>
            <a:off x="628650" y="987574"/>
            <a:ext cx="811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Détecteur conventionnel en traitement de signal : GLRT à n degrés de liberté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095E7A5-64AE-E5EC-173E-5426B602B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383110"/>
            <a:ext cx="5819783" cy="36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47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1088D-59A6-3648-3338-6FFF192D2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Ecriture d’un document sur l’architecture Yolov8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BC995E-4F76-7891-CAF5-FA661CEC7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/>
              <a:t>13/03/2024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C529CE-A2F6-8F71-8769-58675820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6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3576C6-F320-D9A7-106A-1DC40B402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093515"/>
            <a:ext cx="2358607" cy="357986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49BA622-429D-0BF9-6F0B-C0DD0F934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394" y="1034747"/>
            <a:ext cx="2269560" cy="363863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356D01C-C917-E073-FCD7-442F69ED50A5}"/>
              </a:ext>
            </a:extLst>
          </p:cNvPr>
          <p:cNvSpPr txBox="1"/>
          <p:nvPr/>
        </p:nvSpPr>
        <p:spPr>
          <a:xfrm>
            <a:off x="628650" y="1203598"/>
            <a:ext cx="307925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Sommaire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Introduction sur la structure de </a:t>
            </a:r>
            <a:r>
              <a:rPr lang="fr-FR" sz="1600" dirty="0" err="1"/>
              <a:t>Yolo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L’architecture globale (Head/Neck/Backbone)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Yolov8 pour de la classification binaire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Les blocs de l’architecture </a:t>
            </a:r>
            <a:r>
              <a:rPr lang="fr-FR" sz="1600" dirty="0" err="1"/>
              <a:t>Yolo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Les métriques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Les fonctions de coûts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Yolov8 d’</a:t>
            </a:r>
            <a:r>
              <a:rPr lang="fr-FR" sz="1600" dirty="0" err="1"/>
              <a:t>ultralytics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Glossaire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Réferences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458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1D2DD-608C-33CD-7396-1F0B1902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court terme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B2DB1-C427-BFEA-131B-8762D55D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7</a:t>
            </a:fld>
            <a:endParaRPr lang="en-US"/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D3B91E2C-1E5F-A037-B827-0BC4986E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r>
              <a:rPr lang="en-US" sz="1100" dirty="0"/>
              <a:t>13/03/2024</a:t>
            </a:r>
          </a:p>
          <a:p>
            <a:endParaRPr lang="en-US" sz="1100" dirty="0"/>
          </a:p>
          <a:p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2D5457-85CA-6AB3-B93E-55E19EF93FED}"/>
              </a:ext>
            </a:extLst>
          </p:cNvPr>
          <p:cNvSpPr txBox="1"/>
          <p:nvPr/>
        </p:nvSpPr>
        <p:spPr>
          <a:xfrm>
            <a:off x="683568" y="120359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Faire un tableau de recensement bibliographique (GLRT/</a:t>
            </a:r>
            <a:r>
              <a:rPr lang="fr-FR" dirty="0" err="1"/>
              <a:t>Yolo</a:t>
            </a:r>
            <a:r>
              <a:rPr lang="fr-FR" dirty="0"/>
              <a:t>/STFT…)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Afficher les distributions des variables aléatoires obtenues par GLRT à n degrés de liberté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Processus de comparaison GLRT et </a:t>
            </a:r>
            <a:r>
              <a:rPr lang="fr-FR" dirty="0" err="1"/>
              <a:t>Yolo</a:t>
            </a:r>
            <a:r>
              <a:rPr lang="fr-FR" dirty="0"/>
              <a:t> (dans un premier temps)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3135BB-DC16-2A2D-8F8E-7F1D566B5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407040"/>
            <a:ext cx="7632848" cy="22591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650BFB-FA29-A435-0729-5BADF7415142}"/>
              </a:ext>
            </a:extLst>
          </p:cNvPr>
          <p:cNvSpPr/>
          <p:nvPr/>
        </p:nvSpPr>
        <p:spPr>
          <a:xfrm>
            <a:off x="1259632" y="2554989"/>
            <a:ext cx="1008112" cy="1659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834E45-68FB-987C-5066-F9A70435479D}"/>
              </a:ext>
            </a:extLst>
          </p:cNvPr>
          <p:cNvSpPr/>
          <p:nvPr/>
        </p:nvSpPr>
        <p:spPr>
          <a:xfrm>
            <a:off x="2267744" y="2551278"/>
            <a:ext cx="1008112" cy="1659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E6D1E0-CDAB-3DA6-776F-00F3A254ACEE}"/>
              </a:ext>
            </a:extLst>
          </p:cNvPr>
          <p:cNvSpPr/>
          <p:nvPr/>
        </p:nvSpPr>
        <p:spPr>
          <a:xfrm>
            <a:off x="3275856" y="2554989"/>
            <a:ext cx="1008112" cy="1659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30BA8-CA15-5977-C7A0-E03E7849C2FC}"/>
              </a:ext>
            </a:extLst>
          </p:cNvPr>
          <p:cNvSpPr/>
          <p:nvPr/>
        </p:nvSpPr>
        <p:spPr>
          <a:xfrm>
            <a:off x="4283968" y="2554334"/>
            <a:ext cx="1008112" cy="1659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DFB974-3CC7-5FF1-9E5C-FDFC7981103E}"/>
              </a:ext>
            </a:extLst>
          </p:cNvPr>
          <p:cNvSpPr/>
          <p:nvPr/>
        </p:nvSpPr>
        <p:spPr>
          <a:xfrm>
            <a:off x="5292080" y="2542958"/>
            <a:ext cx="1008112" cy="1659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4C7232-74CB-A708-DC99-9BABEBEC020B}"/>
              </a:ext>
            </a:extLst>
          </p:cNvPr>
          <p:cNvSpPr/>
          <p:nvPr/>
        </p:nvSpPr>
        <p:spPr>
          <a:xfrm>
            <a:off x="6315724" y="2548165"/>
            <a:ext cx="1008112" cy="1659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070CBB-C9A4-F4D0-23E8-D927B7358E49}"/>
              </a:ext>
            </a:extLst>
          </p:cNvPr>
          <p:cNvSpPr/>
          <p:nvPr/>
        </p:nvSpPr>
        <p:spPr>
          <a:xfrm>
            <a:off x="7339368" y="2548165"/>
            <a:ext cx="689016" cy="1659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0C834B-5729-287A-1FED-45003078185D}"/>
              </a:ext>
            </a:extLst>
          </p:cNvPr>
          <p:cNvSpPr/>
          <p:nvPr/>
        </p:nvSpPr>
        <p:spPr>
          <a:xfrm>
            <a:off x="1259632" y="3075806"/>
            <a:ext cx="676875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72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1D2DD-608C-33CD-7396-1F0B1902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court terme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B2DB1-C427-BFEA-131B-8762D55D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8</a:t>
            </a:fld>
            <a:endParaRPr lang="en-US"/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D3B91E2C-1E5F-A037-B827-0BC4986E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r>
              <a:rPr lang="en-US" sz="1100" dirty="0"/>
              <a:t>13/03/2024</a:t>
            </a:r>
          </a:p>
          <a:p>
            <a:endParaRPr lang="en-US" sz="1100" dirty="0"/>
          </a:p>
          <a:p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2D5457-85CA-6AB3-B93E-55E19EF93FED}"/>
              </a:ext>
            </a:extLst>
          </p:cNvPr>
          <p:cNvSpPr txBox="1"/>
          <p:nvPr/>
        </p:nvSpPr>
        <p:spPr>
          <a:xfrm>
            <a:off x="683568" y="120359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Processus de comparaison GLRT et </a:t>
            </a:r>
            <a:r>
              <a:rPr lang="fr-FR" dirty="0" err="1"/>
              <a:t>Yolo</a:t>
            </a:r>
            <a:r>
              <a:rPr lang="fr-FR" dirty="0"/>
              <a:t> (dans un second temps)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B2458EC-38D6-C0B2-F4C4-7411C93B0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981114"/>
            <a:ext cx="7632848" cy="24286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BDB9944-34D0-6569-C3EB-B761525B1734}"/>
              </a:ext>
            </a:extLst>
          </p:cNvPr>
          <p:cNvSpPr/>
          <p:nvPr/>
        </p:nvSpPr>
        <p:spPr>
          <a:xfrm>
            <a:off x="2125354" y="2798684"/>
            <a:ext cx="397739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FE927A-B5E5-7389-D5A8-D2D53876DF5D}"/>
              </a:ext>
            </a:extLst>
          </p:cNvPr>
          <p:cNvSpPr/>
          <p:nvPr/>
        </p:nvSpPr>
        <p:spPr>
          <a:xfrm>
            <a:off x="4162050" y="2774444"/>
            <a:ext cx="432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C42716-7AE0-0298-E792-29C4ABD6950C}"/>
              </a:ext>
            </a:extLst>
          </p:cNvPr>
          <p:cNvSpPr/>
          <p:nvPr/>
        </p:nvSpPr>
        <p:spPr>
          <a:xfrm>
            <a:off x="6190493" y="2798684"/>
            <a:ext cx="432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740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FE099-B9A5-6A58-EE28-504C7E150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34414592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AVANTIX">
      <a:dk1>
        <a:srgbClr val="000000"/>
      </a:dk1>
      <a:lt1>
        <a:sysClr val="window" lastClr="FFFFFF"/>
      </a:lt1>
      <a:dk2>
        <a:srgbClr val="565A5C"/>
      </a:dk2>
      <a:lt2>
        <a:srgbClr val="A5ACAF"/>
      </a:lt2>
      <a:accent1>
        <a:srgbClr val="0062C8"/>
      </a:accent1>
      <a:accent2>
        <a:srgbClr val="AACAE6"/>
      </a:accent2>
      <a:accent3>
        <a:srgbClr val="83BFFF"/>
      </a:accent3>
      <a:accent4>
        <a:srgbClr val="45A0FF"/>
      </a:accent4>
      <a:accent5>
        <a:srgbClr val="2D679A"/>
      </a:accent5>
      <a:accent6>
        <a:srgbClr val="2B2D2E"/>
      </a:accent6>
      <a:hlink>
        <a:srgbClr val="2D679A"/>
      </a:hlink>
      <a:folHlink>
        <a:srgbClr val="0062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vantix moderne vierge" id="{66B8D725-9508-4418-B6DC-5CCE1E6D6BEB}" vid="{26289966-A0E7-4250-A7A2-969F24FFA46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68C2FF78E30D4DB1313C21102CA0E7" ma:contentTypeVersion="39" ma:contentTypeDescription="Create a new document." ma:contentTypeScope="" ma:versionID="7e9b9a2e2085d620772598ea6352e8e7">
  <xsd:schema xmlns:xsd="http://www.w3.org/2001/XMLSchema" xmlns:xs="http://www.w3.org/2001/XMLSchema" xmlns:p="http://schemas.microsoft.com/office/2006/metadata/properties" xmlns:ns1="f873d230-a37f-418b-9a94-7cfa6e2977ad" xmlns:ns3="9f8a6267-8cf8-4a72-bbe6-b904dc3b7ebf" xmlns:ns4="d0f062c3-34a3-4002-961a-d18b02cc46cf" targetNamespace="http://schemas.microsoft.com/office/2006/metadata/properties" ma:root="true" ma:fieldsID="1bdc5be89e197a8b54f1f4f5cd714f7e" ns1:_="" ns3:_="" ns4:_="">
    <xsd:import namespace="f873d230-a37f-418b-9a94-7cfa6e2977ad"/>
    <xsd:import namespace="9f8a6267-8cf8-4a72-bbe6-b904dc3b7ebf"/>
    <xsd:import namespace="d0f062c3-34a3-4002-961a-d18b02cc46cf"/>
    <xsd:element name="properties">
      <xsd:complexType>
        <xsd:sequence>
          <xsd:element name="documentManagement">
            <xsd:complexType>
              <xsd:all>
                <xsd:element ref="ns1:KTP"/>
                <xsd:element ref="ns1:Process"/>
                <xsd:element ref="ns1:Business_x0020_Model"/>
                <xsd:element ref="ns1:Activity"/>
                <xsd:element ref="ns1:T_x002d_code"/>
                <xsd:element ref="ns1:Reference"/>
                <xsd:element ref="ns1:Version_Id"/>
                <xsd:element ref="ns1:Language"/>
                <xsd:element ref="ns1:Document_x0020_date"/>
                <xsd:element ref="ns1:Origin"/>
                <xsd:element ref="ns1:ISO_9K__x00a7_"/>
                <xsd:element ref="ns3:_dlc_DocId" minOccurs="0"/>
                <xsd:element ref="ns3:_dlc_DocIdUrl" minOccurs="0"/>
                <xsd:element ref="ns3:_dlc_DocIdPersistId" minOccurs="0"/>
                <xsd:element ref="ns4:LockedVersions" minOccurs="0"/>
                <xsd:element ref="ns4:AdvancedVersioningLimi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3d230-a37f-418b-9a94-7cfa6e2977ad" elementFormDefault="qualified">
    <xsd:import namespace="http://schemas.microsoft.com/office/2006/documentManagement/types"/>
    <xsd:import namespace="http://schemas.microsoft.com/office/infopath/2007/PartnerControls"/>
    <xsd:element name="KTP" ma:index="0" ma:displayName="KTP" ma:description="MyAtlas Key Transversal Process to which the document belongs = FFF code as per Atos Document Control Policy ASM-BSM-10002" ma:format="Dropdown" ma:internalName="KTP">
      <xsd:simpleType>
        <xsd:restriction base="dms:Choice">
          <xsd:enumeration value="GRC"/>
          <xsd:enumeration value="P2O"/>
          <xsd:enumeration value="O2C"/>
          <xsd:enumeration value="P2P"/>
          <xsd:enumeration value="WHR"/>
          <xsd:enumeration value="OLM"/>
          <xsd:enumeration value="ALM"/>
          <xsd:enumeration value="EPM"/>
          <xsd:enumeration value="SCKS"/>
        </xsd:restriction>
      </xsd:simpleType>
    </xsd:element>
    <xsd:element name="Process" ma:index="1" ma:displayName="Process" ma:description="MyAtlas level 2 process" ma:format="Dropdown" ma:internalName="Process">
      <xsd:simpleType>
        <xsd:restriction base="dms:Choice">
          <xsd:enumeration value="ALM.1. Advise Business"/>
          <xsd:enumeration value="ALM.2. Fullfil demand for IT-Assets"/>
          <xsd:enumeration value="ALM.3. Operate Asset Lifecycle Transactions"/>
          <xsd:enumeration value="ALM.4. Manage ALM-related Data"/>
          <xsd:enumeration value="ALM.5. Monitor Asset-related Supplier Contracts"/>
          <xsd:enumeration value="EPM Enterprise Performance Management"/>
          <xsd:enumeration value="GRC Governance Risk Compliance"/>
          <xsd:enumeration value="O2C.1. Start Up Execution of the Contract"/>
          <xsd:enumeration value="O2C.2. Execute the Contract"/>
          <xsd:enumeration value="O2C.3. Terminate and Evaluate the Contract"/>
          <xsd:enumeration value="P2O.1. Establish Sales Strategy, Governance &amp; Business enablers"/>
          <xsd:enumeration value="P2O.2. Develop Client's Business"/>
          <xsd:enumeration value="P2O.3. Manage Demand &amp; Opportunities"/>
          <xsd:enumeration value="P2P.1. Manage Procurement"/>
          <xsd:enumeration value="P2P.2. Purchase goods and services"/>
          <xsd:enumeration value="P2P.3. Receive goods and services"/>
          <xsd:enumeration value="P2P.4. Process invoice"/>
          <xsd:enumeration value="P2P.5. Process payment"/>
          <xsd:enumeration value="OLM.1 Identify"/>
          <xsd:enumeration value="OLM.2 Define"/>
          <xsd:enumeration value="OLM.3 Realize"/>
          <xsd:enumeration value="OLM.4 Launch"/>
          <xsd:enumeration value="OLM.5 Grow"/>
          <xsd:enumeration value="OLM.6 Retire"/>
          <xsd:enumeration value="SCKS.1 Manage Social collaboration"/>
          <xsd:enumeration value="SCKS.2 Manage Knowledge Sharing"/>
          <xsd:enumeration value="WHR.1. Define Strategy and Plan"/>
          <xsd:enumeration value="WHR.2. Manage Workforce"/>
          <xsd:enumeration value="WHR.3. Manage Recruitment"/>
          <xsd:enumeration value="WHR.4. Manage Employee Development"/>
          <xsd:enumeration value="WHR.5. Manage Total Reward"/>
          <xsd:enumeration value="WHR.6. Manage Employee Engagement"/>
          <xsd:enumeration value="WHR.7. Manage Operations"/>
          <xsd:enumeration value="WHR.8. Monitor services"/>
        </xsd:restriction>
      </xsd:simpleType>
    </xsd:element>
    <xsd:element name="Business_x0020_Model" ma:index="2" ma:displayName="Business Model" ma:description="For Order To Cash (O2C) process, precise business delivery model to which the document applies" ma:format="Dropdown" ma:internalName="Business_x0020_Model">
      <xsd:simpleType>
        <xsd:restriction base="dms:Choice">
          <xsd:enumeration value="PRJ"/>
          <xsd:enumeration value="PDT"/>
          <xsd:enumeration value="SVC"/>
          <xsd:enumeration value="T&amp;M"/>
          <xsd:enumeration value="-"/>
        </xsd:restriction>
      </xsd:simpleType>
    </xsd:element>
    <xsd:element name="Activity" ma:index="3" ma:displayName="Activity" ma:description="Enter the kind of activity the document is supporting" ma:format="Dropdown" ma:internalName="Activity" ma:readOnly="false">
      <xsd:simpleType>
        <xsd:union memberTypes="dms:Text">
          <xsd:simpleType>
            <xsd:restriction base="dms:Choice">
              <xsd:enumeration value="Aix Production"/>
              <xsd:enumeration value="Basis"/>
              <xsd:enumeration value="Bizagi"/>
              <xsd:enumeration value="CEFRI E"/>
              <xsd:enumeration value="Core business"/>
              <xsd:enumeration value="Cross-activities"/>
              <xsd:enumeration value="Define Purchasing Policy"/>
              <xsd:enumeration value="Duplicopy"/>
              <xsd:enumeration value="Execute Project Plan"/>
              <xsd:enumeration value="Execute Quality Plan"/>
              <xsd:enumeration value="Execute Service Plan"/>
              <xsd:enumeration value="Execute T&amp;M Plan"/>
              <xsd:enumeration value="Finance"/>
              <xsd:enumeration value="General"/>
              <xsd:enumeration value="GLS"/>
              <xsd:enumeration value="GLS-Client"/>
              <xsd:enumeration value="GLS-D1"/>
              <xsd:enumeration value="GLS-Fournisseur"/>
              <xsd:enumeration value="GLS-Outils"/>
              <xsd:enumeration value="GLS-Transport"/>
              <xsd:enumeration value="Health &amp; Safety"/>
              <xsd:enumeration value="Human Resources"/>
              <xsd:enumeration value="Information System"/>
              <xsd:enumeration value="Infrastructure &amp; Environment Control"/>
              <xsd:enumeration value="Legal"/>
              <xsd:enumeration value="Logistics Angers"/>
              <xsd:enumeration value="Manage Audits"/>
              <xsd:enumeration value="Manage Changes"/>
              <xsd:enumeration value="Manage Clients Referential"/>
              <xsd:enumeration value="Manage Customer Satisfaction"/>
              <xsd:enumeration value="Manage Documented Information"/>
              <xsd:enumeration value="Manage Employee relations"/>
              <xsd:enumeration value="Manage GCM"/>
              <xsd:enumeration value="Manage Incidents"/>
              <xsd:enumeration value="Manage Internal Control"/>
              <xsd:enumeration value="Manage ISMS"/>
              <xsd:enumeration value="Manage Leadership"/>
              <xsd:enumeration value="Manage Outsourced Projects"/>
              <xsd:enumeration value="Manage Problems"/>
              <xsd:enumeration value="Manage Products"/>
              <xsd:enumeration value="Manage Product Loans"/>
              <xsd:enumeration value="Manage QMS"/>
              <xsd:enumeration value="Manage Requests"/>
              <xsd:enumeration value="Manage RFP"/>
              <xsd:enumeration value="Manage Risks"/>
              <xsd:enumeration value="Manage Service Level"/>
              <xsd:enumeration value="Manage Workforce"/>
              <xsd:enumeration value="Methods"/>
              <xsd:enumeration value="Metrology"/>
              <xsd:enumeration value="Product Projects Management"/>
              <xsd:enumeration value="Production Angers"/>
              <xsd:enumeration value="Projects Management"/>
              <xsd:enumeration value="Quality &amp; Lean Management"/>
              <xsd:enumeration value="Sell Outsourced Projects"/>
              <xsd:enumeration value="Supply Chain"/>
              <xsd:enumeration value="Supply Chain - APPRO"/>
              <xsd:enumeration value="Supply Chain - CDE"/>
              <xsd:enumeration value="Supply Chain - MDP"/>
              <xsd:enumeration value="Supply Chain - ORDO"/>
              <xsd:enumeration value="Transport Export Control"/>
              <xsd:enumeration value="Pilotage projet - Etude et développement"/>
            </xsd:restriction>
          </xsd:simpleType>
        </xsd:union>
      </xsd:simpleType>
    </xsd:element>
    <xsd:element name="T_x002d_code" ma:index="4" ma:displayName="Doc_type" ma:description="Type of document, T-code, according to Atos Document Control Policy ASM-BMS-1002" ma:format="Dropdown" ma:internalName="T_x002d_code" ma:readOnly="false">
      <xsd:simpleType>
        <xsd:restriction base="dms:Choice">
          <xsd:enumeration value="1-Management"/>
          <xsd:enumeration value="2-Process/Procedure"/>
          <xsd:enumeration value="3-Work instruction"/>
          <xsd:enumeration value="4-Form/Template"/>
          <xsd:enumeration value="5-Job desc."/>
          <xsd:enumeration value="6-Role desc."/>
          <xsd:enumeration value="7-Other doc."/>
        </xsd:restriction>
      </xsd:simpleType>
    </xsd:element>
    <xsd:element name="Reference" ma:index="7" ma:displayName="Reference" ma:description="Reference as per Atos Document Control Policy = CCT-FFF-XXX" ma:indexed="true" ma:internalName="Reference">
      <xsd:simpleType>
        <xsd:restriction base="dms:Text">
          <xsd:maxLength value="16"/>
        </xsd:restriction>
      </xsd:simpleType>
    </xsd:element>
    <xsd:element name="Version_Id" ma:index="8" ma:displayName="Version_Id" ma:description="Version of the document, for documents managed into configuration" ma:internalName="Version_Id" ma:readOnly="false">
      <xsd:simpleType>
        <xsd:restriction base="dms:Text">
          <xsd:maxLength value="16"/>
        </xsd:restriction>
      </xsd:simpleType>
    </xsd:element>
    <xsd:element name="Language" ma:index="9" ma:displayName="Language" ma:default="US" ma:description="Language of the document" ma:format="Dropdown" ma:internalName="Language">
      <xsd:simpleType>
        <xsd:restriction base="dms:Choice">
          <xsd:enumeration value="CS"/>
          <xsd:enumeration value="DE"/>
          <xsd:enumeration value="ES"/>
          <xsd:enumeration value="FI"/>
          <xsd:enumeration value="FR"/>
          <xsd:enumeration value="NL"/>
          <xsd:enumeration value="PL"/>
          <xsd:enumeration value="PT"/>
          <xsd:enumeration value="RO"/>
          <xsd:enumeration value="RU"/>
          <xsd:enumeration value="UK"/>
          <xsd:enumeration value="US"/>
          <xsd:enumeration value="ZH"/>
        </xsd:restriction>
      </xsd:simpleType>
    </xsd:element>
    <xsd:element name="Document_x0020_date" ma:index="10" ma:displayName="Document date" ma:default="[today]" ma:description="Date of the document - for Manuals or Procedures, should be egal to the approval date" ma:format="DateOnly" ma:internalName="Document_x0020_date">
      <xsd:simpleType>
        <xsd:restriction base="dms:DateTime"/>
      </xsd:simpleType>
    </xsd:element>
    <xsd:element name="Origin" ma:index="11" ma:displayName="Scope" ma:default="Atos" ma:format="Dropdown" ma:internalName="Origin">
      <xsd:simpleType>
        <xsd:restriction base="dms:Choice">
          <xsd:enumeration value="Atos"/>
          <xsd:enumeration value="GD-CSS"/>
          <xsd:enumeration value="HPC-SPOX"/>
          <xsd:enumeration value="SCM"/>
          <xsd:enumeration value="SOC BBP"/>
          <xsd:enumeration value="SOC Moray"/>
          <xsd:enumeration value="MCS-Atos"/>
          <xsd:enumeration value="MCS-Avantix"/>
          <xsd:enumeration value="MCS-CVC"/>
          <xsd:enumeration value="UK - CRRT"/>
          <xsd:enumeration value="UK - Service Managment"/>
          <xsd:enumeration value="UK - Quality/GRC"/>
          <xsd:enumeration value="UK - Birmingham SOC"/>
          <xsd:enumeration value="UK - Moray SOC"/>
          <xsd:enumeration value="UK - Platforms"/>
          <xsd:enumeration value="UK - EPTM"/>
          <xsd:enumeration value="UK - WebTech"/>
          <xsd:enumeration value="UK - Business Operations"/>
          <xsd:enumeration value="UK - Projects"/>
          <xsd:enumeration value="UK - PMO/BMO"/>
          <xsd:enumeration value="UK - Sales Proposition Strategy"/>
          <xsd:enumeration value="UK - Solution Management &amp; Service Planning"/>
          <xsd:enumeration value="UK - Partner &amp; Affinity Network Management"/>
          <xsd:enumeration value="UK - Cyber Solutions Pre-Sales (New Business)"/>
          <xsd:enumeration value="UK - Cyber Solutions Pre-Sales (Existing Clients)"/>
          <xsd:enumeration value="UK - Engineering"/>
          <xsd:enumeration value="UK - Architecture"/>
          <xsd:enumeration value="UK - Technical Design Authority"/>
          <xsd:enumeration value="UK - Research &amp; Development"/>
          <xsd:enumeration value="UK - Portfolio"/>
        </xsd:restriction>
      </xsd:simpleType>
    </xsd:element>
    <xsd:element name="ISO_9K__x00a7_" ma:index="12" ma:displayName="ISO_HLS_§" ma:description="Reference to the ISO 9K chapters requirements covered by the document" ma:format="Dropdown" ma:internalName="ISO_9K__x00a7_" ma:readOnly="false">
      <xsd:simpleType>
        <xsd:restriction base="dms:Choice">
          <xsd:enumeration value="04.1 Context of the organization"/>
          <xsd:enumeration value="04.2 Stakeholders and main interested parties"/>
          <xsd:enumeration value="04.3 Scope of the Management System"/>
          <xsd:enumeration value="04.4 Management System"/>
          <xsd:enumeration value="05.1 Leadership &amp; Commitment"/>
          <xsd:enumeration value="05.1.2 Customer focus"/>
          <xsd:enumeration value="05.2 Policies"/>
          <xsd:enumeration value="05.3 Organizational roles, responsibilities and authorities"/>
          <xsd:enumeration value="06.1 Managing risks and opportunities"/>
          <xsd:enumeration value="06.2 Quality Objectives"/>
          <xsd:enumeration value="06.3 Planning of changes"/>
          <xsd:enumeration value="07.1 Resources"/>
          <xsd:enumeration value="07.1.2 People"/>
          <xsd:enumeration value="07.1.3 Infrastructure"/>
          <xsd:enumeration value="07.1.4 Environment for the operation of processes"/>
          <xsd:enumeration value="07.1.5 Monitoring and measuring resources"/>
          <xsd:enumeration value="07.1.6 Organizational knowledge"/>
          <xsd:enumeration value="07.1.6 Organizational knowledge; 7.2 Competences"/>
          <xsd:enumeration value="07.2 Competences"/>
          <xsd:enumeration value="07.3 Awareness"/>
          <xsd:enumeration value="07.4 Communication"/>
          <xsd:enumeration value="07.5 Documented information"/>
          <xsd:enumeration value="08.1 Operational Planning and Control"/>
          <xsd:enumeration value="08.2 Requirements for products and services"/>
          <xsd:enumeration value="08.3 Design and development of products and  services"/>
          <xsd:enumeration value="08.4 Control of externally provided products and services"/>
          <xsd:enumeration value="08.5 Production and service provision"/>
          <xsd:enumeration value="08.6 Release of products and services"/>
          <xsd:enumeration value="08.7 Control of NCs"/>
          <xsd:enumeration value="08.7 Control of NCs; 10.2 Nonconformity and corrective action"/>
          <xsd:enumeration value="08.7 Control of NCs; 10.2 Nonconformity and corrective action; 10.3 Continual improvement"/>
          <xsd:enumeration value="09.1 Monitoring, measurement, analysis and evaluation"/>
          <xsd:enumeration value="09.1.2 Customer Satisfaction"/>
          <xsd:enumeration value="09.2 Internal audit"/>
          <xsd:enumeration value="09.3 Management review"/>
          <xsd:enumeration value="09.4 Employee satisfaction"/>
          <xsd:enumeration value="10.2 Nonconformity and corrective action"/>
          <xsd:enumeration value="10.2 Nonconformity and corrective action; 10.3 Continual improvement"/>
          <xsd:enumeration value="10.3 Continual improvement"/>
          <xsd:enumeration value="N/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a6267-8cf8-4a72-bbe6-b904dc3b7ebf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062c3-34a3-4002-961a-d18b02cc46cf" elementFormDefault="qualified">
    <xsd:import namespace="http://schemas.microsoft.com/office/2006/documentManagement/types"/>
    <xsd:import namespace="http://schemas.microsoft.com/office/infopath/2007/PartnerControls"/>
    <xsd:element name="LockedVersions" ma:index="22" nillable="true" ma:displayName="LockedVersions" ma:hidden="true" ma:internalName="LockedVersions0" ma:readOnly="false">
      <xsd:simpleType>
        <xsd:restriction base="dms:Text"/>
      </xsd:simpleType>
    </xsd:element>
    <xsd:element name="AdvancedVersioningLimit" ma:index="23" nillable="true" ma:displayName="AdvancedVersioningLimit" ma:hidden="true" ma:internalName="AdvancedVersioningLimit0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_x0020_Model xmlns="f873d230-a37f-418b-9a94-7cfa6e2977ad">-</Business_x0020_Model>
    <ISO_9K__x00a7_ xmlns="f873d230-a37f-418b-9a94-7cfa6e2977ad">08.1 Operational Planning and Control</ISO_9K__x00a7_>
    <Reference xmlns="f873d230-a37f-418b-9a94-7cfa6e2977ad">DQ18GAB013</Reference>
    <AdvancedVersioningLimit xmlns="d0f062c3-34a3-4002-961a-d18b02cc46cf" xsi:nil="true"/>
    <Activity xmlns="f873d230-a37f-418b-9a94-7cfa6e2977ad">Qualité</Activity>
    <T_x002d_code xmlns="f873d230-a37f-418b-9a94-7cfa6e2977ad">4-Form/Template</T_x002d_code>
    <Origin xmlns="f873d230-a37f-418b-9a94-7cfa6e2977ad">MCS-Avantix</Origin>
    <Language xmlns="f873d230-a37f-418b-9a94-7cfa6e2977ad">FR</Language>
    <KTP xmlns="f873d230-a37f-418b-9a94-7cfa6e2977ad">O2C</KTP>
    <LockedVersions xmlns="d0f062c3-34a3-4002-961a-d18b02cc46cf" xsi:nil="true"/>
    <Version_Id xmlns="f873d230-a37f-418b-9a94-7cfa6e2977ad">00</Version_Id>
    <Document_x0020_date xmlns="f873d230-a37f-418b-9a94-7cfa6e2977ad">2018-11-18T23:00:00+00:00</Document_x0020_date>
    <Process xmlns="f873d230-a37f-418b-9a94-7cfa6e2977ad">O2C.2. Execute the Contract</Process>
    <_dlc_DocId xmlns="9f8a6267-8cf8-4a72-bbe6-b904dc3b7ebf">M32SHFRQ6PRX-150-1536</_dlc_DocId>
    <_dlc_DocIdUrl xmlns="9f8a6267-8cf8-4a72-bbe6-b904dc3b7ebf">
      <Url>https://sp2013.myatos.net/processes/bds/_layouts/15/DocIdRedir.aspx?ID=M32SHFRQ6PRX-150-1536</Url>
      <Description>M32SHFRQ6PRX-150-1536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95C002-43C2-4BF7-BE01-8F8318C89EC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169B35E-5AD4-4BFC-B663-5218F06D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73d230-a37f-418b-9a94-7cfa6e2977ad"/>
    <ds:schemaRef ds:uri="9f8a6267-8cf8-4a72-bbe6-b904dc3b7ebf"/>
    <ds:schemaRef ds:uri="d0f062c3-34a3-4002-961a-d18b02cc46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B9A657-8BE4-4834-A7FF-9454E74198CA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d0f062c3-34a3-4002-961a-d18b02cc46cf"/>
    <ds:schemaRef ds:uri="http://schemas.microsoft.com/office/infopath/2007/PartnerControls"/>
    <ds:schemaRef ds:uri="http://www.w3.org/XML/1998/namespace"/>
    <ds:schemaRef ds:uri="http://purl.org/dc/terms/"/>
    <ds:schemaRef ds:uri="9f8a6267-8cf8-4a72-bbe6-b904dc3b7ebf"/>
    <ds:schemaRef ds:uri="f873d230-a37f-418b-9a94-7cfa6e2977ad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59CCCCF5-A01C-40E2-814A-387F43EFFE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17591</TotalTime>
  <Words>283</Words>
  <Application>Microsoft Office PowerPoint</Application>
  <PresentationFormat>Affichage à l'écran (16:9)</PresentationFormat>
  <Paragraphs>55</Paragraphs>
  <Slides>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Montserrat Light</vt:lpstr>
      <vt:lpstr>Montserrat</vt:lpstr>
      <vt:lpstr>Franklin Gothic Medium Cond</vt:lpstr>
      <vt:lpstr>Arial</vt:lpstr>
      <vt:lpstr>Calibri</vt:lpstr>
      <vt:lpstr>Thème Office</vt:lpstr>
      <vt:lpstr>1_Conception personnalisée</vt:lpstr>
      <vt:lpstr>Réunion mensuelle  </vt:lpstr>
      <vt:lpstr>Administratif et planning</vt:lpstr>
      <vt:lpstr>Les détecteurs conventionnels</vt:lpstr>
      <vt:lpstr>Travaux réalisés depuis la dernière réunion</vt:lpstr>
      <vt:lpstr>Travaux réalisés depuis la dernière réunion</vt:lpstr>
      <vt:lpstr>Ecriture d’un document sur l’architecture Yolov8</vt:lpstr>
      <vt:lpstr>Objectifs court terme</vt:lpstr>
      <vt:lpstr>Objectifs court terme</vt:lpstr>
      <vt:lpstr>Fin</vt:lpstr>
    </vt:vector>
  </TitlesOfParts>
  <Company>Atos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Documents généraux</dc:title>
  <dc:creator>Clara Wyler</dc:creator>
  <cp:lastModifiedBy>REIHAN MAZOUZ</cp:lastModifiedBy>
  <cp:revision>641</cp:revision>
  <dcterms:created xsi:type="dcterms:W3CDTF">2017-07-20T09:59:09Z</dcterms:created>
  <dcterms:modified xsi:type="dcterms:W3CDTF">2024-03-13T15:05:30Z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-290666600</vt:i4>
  </property>
  <property fmtid="{D5CDD505-2E9C-101B-9397-08002B2CF9AE}" pid="3" name="_NewReviewCycle">
    <vt:lpwstr/>
  </property>
  <property fmtid="{D5CDD505-2E9C-101B-9397-08002B2CF9AE}" pid="4" name="_EmailSubject">
    <vt:lpwstr>Référentiel Qualité</vt:lpwstr>
  </property>
  <property fmtid="{D5CDD505-2E9C-101B-9397-08002B2CF9AE}" pid="5" name="_AuthorEmail">
    <vt:lpwstr>dounia.najah@atos.net</vt:lpwstr>
  </property>
  <property fmtid="{D5CDD505-2E9C-101B-9397-08002B2CF9AE}" pid="6" name="_AuthorEmailDisplayName">
    <vt:lpwstr>NAJAH, DOUNIA</vt:lpwstr>
  </property>
  <property fmtid="{D5CDD505-2E9C-101B-9397-08002B2CF9AE}" pid="7" name="ContentTypeId">
    <vt:lpwstr>0x0101006C68C2FF78E30D4DB1313C21102CA0E7</vt:lpwstr>
  </property>
  <property fmtid="{D5CDD505-2E9C-101B-9397-08002B2CF9AE}" pid="8" name="_dlc_DocIdItemGuid">
    <vt:lpwstr>5a54e875-1acf-4105-ac4b-e510adde7744</vt:lpwstr>
  </property>
  <property fmtid="{D5CDD505-2E9C-101B-9397-08002B2CF9AE}" pid="9" name="MSIP_Label_e463cba9-5f6c-478d-9329-7b2295e4e8ed_Enabled">
    <vt:lpwstr>true</vt:lpwstr>
  </property>
  <property fmtid="{D5CDD505-2E9C-101B-9397-08002B2CF9AE}" pid="10" name="MSIP_Label_e463cba9-5f6c-478d-9329-7b2295e4e8ed_SetDate">
    <vt:lpwstr>2022-02-08T09:34:29Z</vt:lpwstr>
  </property>
  <property fmtid="{D5CDD505-2E9C-101B-9397-08002B2CF9AE}" pid="11" name="MSIP_Label_e463cba9-5f6c-478d-9329-7b2295e4e8ed_Method">
    <vt:lpwstr>Standard</vt:lpwstr>
  </property>
  <property fmtid="{D5CDD505-2E9C-101B-9397-08002B2CF9AE}" pid="12" name="MSIP_Label_e463cba9-5f6c-478d-9329-7b2295e4e8ed_Name">
    <vt:lpwstr>All Employees_2</vt:lpwstr>
  </property>
  <property fmtid="{D5CDD505-2E9C-101B-9397-08002B2CF9AE}" pid="13" name="MSIP_Label_e463cba9-5f6c-478d-9329-7b2295e4e8ed_SiteId">
    <vt:lpwstr>33440fc6-b7c7-412c-bb73-0e70b0198d5a</vt:lpwstr>
  </property>
  <property fmtid="{D5CDD505-2E9C-101B-9397-08002B2CF9AE}" pid="14" name="MSIP_Label_e463cba9-5f6c-478d-9329-7b2295e4e8ed_ActionId">
    <vt:lpwstr>9770cb74-664f-41a2-b7f1-6a1a524c4137</vt:lpwstr>
  </property>
  <property fmtid="{D5CDD505-2E9C-101B-9397-08002B2CF9AE}" pid="15" name="MSIP_Label_e463cba9-5f6c-478d-9329-7b2295e4e8ed_ContentBits">
    <vt:lpwstr>0</vt:lpwstr>
  </property>
  <property fmtid="{D5CDD505-2E9C-101B-9397-08002B2CF9AE}" pid="16" name="MSIP_Label_ecb69475-382c-4c7a-b21d-8ca64eeef1bd_Enabled">
    <vt:lpwstr>true</vt:lpwstr>
  </property>
  <property fmtid="{D5CDD505-2E9C-101B-9397-08002B2CF9AE}" pid="17" name="MSIP_Label_ecb69475-382c-4c7a-b21d-8ca64eeef1bd_SetDate">
    <vt:lpwstr>2024-02-19T13:38:06Z</vt:lpwstr>
  </property>
  <property fmtid="{D5CDD505-2E9C-101B-9397-08002B2CF9AE}" pid="18" name="MSIP_Label_ecb69475-382c-4c7a-b21d-8ca64eeef1bd_Method">
    <vt:lpwstr>Standard</vt:lpwstr>
  </property>
  <property fmtid="{D5CDD505-2E9C-101B-9397-08002B2CF9AE}" pid="19" name="MSIP_Label_ecb69475-382c-4c7a-b21d-8ca64eeef1bd_Name">
    <vt:lpwstr>Eviden For Internal Use - All Employees</vt:lpwstr>
  </property>
  <property fmtid="{D5CDD505-2E9C-101B-9397-08002B2CF9AE}" pid="20" name="MSIP_Label_ecb69475-382c-4c7a-b21d-8ca64eeef1bd_SiteId">
    <vt:lpwstr>7d1c7785-2d8a-437d-b842-1ed5d8fbe00a</vt:lpwstr>
  </property>
  <property fmtid="{D5CDD505-2E9C-101B-9397-08002B2CF9AE}" pid="21" name="MSIP_Label_ecb69475-382c-4c7a-b21d-8ca64eeef1bd_ActionId">
    <vt:lpwstr>0209f120-786c-4d88-89a8-c903057e4967</vt:lpwstr>
  </property>
  <property fmtid="{D5CDD505-2E9C-101B-9397-08002B2CF9AE}" pid="22" name="MSIP_Label_ecb69475-382c-4c7a-b21d-8ca64eeef1bd_ContentBits">
    <vt:lpwstr>0</vt:lpwstr>
  </property>
</Properties>
</file>