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4"/>
  </p:notesMasterIdLst>
  <p:handoutMasterIdLst>
    <p:handoutMasterId r:id="rId15"/>
  </p:handoutMasterIdLst>
  <p:sldIdLst>
    <p:sldId id="257" r:id="rId7"/>
    <p:sldId id="387" r:id="rId8"/>
    <p:sldId id="410" r:id="rId9"/>
    <p:sldId id="411" r:id="rId10"/>
    <p:sldId id="412" r:id="rId11"/>
    <p:sldId id="407" r:id="rId12"/>
    <p:sldId id="40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Medium Cond" panose="020B0606030402020204" pitchFamily="3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530" autoAdjust="0"/>
  </p:normalViewPr>
  <p:slideViewPr>
    <p:cSldViewPr>
      <p:cViewPr varScale="1">
        <p:scale>
          <a:sx n="110" d="100"/>
          <a:sy n="110" d="100"/>
        </p:scale>
        <p:origin x="64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3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point d’avancement je vais discuter du SISO décodeur, brique indispensable à la chaine turbo et ensuite des 2 chaines turbo que l’on a pu évaluer, la première que nous avons implémenté nous-même et la seconde issue d’un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open-source.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montrant que la seconde fonctionne mieux, nous vous proposons une nouvelle chaine turbo basé sur un égaliseur basé sur un treillis.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4607267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13/03/2024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B184EB-3EF6-2281-28C2-DCDC37C7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BDF27-E974-7641-1663-DA74CD15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19/02/2024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0F23AE6-3B46-01CB-28FC-C8F2F488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14/06/2023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C5F8FC88-7156-B056-43D6-124BB4806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1200" dirty="0"/>
              <a:t>19/02/2024</a:t>
            </a:r>
          </a:p>
        </p:txBody>
      </p:sp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Réunion mensuelle  </a:t>
            </a:r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 et planning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21E486-189C-CA39-26C3-2D750DF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412DB3-4B2A-7B01-D82E-E463097DDEB1}"/>
              </a:ext>
            </a:extLst>
          </p:cNvPr>
          <p:cNvSpPr txBox="1"/>
          <p:nvPr/>
        </p:nvSpPr>
        <p:spPr>
          <a:xfrm>
            <a:off x="371398" y="1170885"/>
            <a:ext cx="7975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Échéance des publications en traitement de signal et radar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Conférence radar à Rennes :  21/04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Prochaine présentation du sujet de thèse à l’ONERA le 04/02/2024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4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2F22A-E0F5-24D5-8BF2-EDAFC4F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LPI dans les publications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59376C-673B-772D-D819-042CD2AB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370AFC-8EC0-BF4B-43A5-96C38DE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25E397-24C4-2017-7303-8F0A93547086}"/>
              </a:ext>
            </a:extLst>
          </p:cNvPr>
          <p:cNvSpPr txBox="1"/>
          <p:nvPr/>
        </p:nvSpPr>
        <p:spPr>
          <a:xfrm>
            <a:off x="641551" y="11884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[1] A Fast and Accurate Convolutional Neural Network for LPI Radar Waveform Recognition, Do-Hyun Park, </a:t>
            </a:r>
            <a:r>
              <a:rPr lang="en-US" sz="1400" dirty="0" err="1"/>
              <a:t>EuRad</a:t>
            </a:r>
            <a:r>
              <a:rPr lang="en-US" sz="1400" dirty="0"/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[2] Deep Learning Approach to LPI Radar Recognition, L. M. Hoang, Radar Conf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[3] Interception of Radar Signals, Gerd </a:t>
            </a:r>
            <a:r>
              <a:rPr lang="en-US" sz="1400" dirty="0" err="1"/>
              <a:t>Schrick</a:t>
            </a:r>
            <a:r>
              <a:rPr lang="en-US" sz="1400" dirty="0"/>
              <a:t>, Radar Conf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[4] Spiking Neural Networks for LPI Radar Waveform Recognition with Neuromorphic Computing, Alex Anderson, Radar Conf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[5] A Fast and Accurate Convolutional Neural Network for LPI Radar Waveform Recognition, Do-Hyun Park, </a:t>
            </a:r>
            <a:r>
              <a:rPr lang="en-US" sz="1400" dirty="0" err="1"/>
              <a:t>EuRad</a:t>
            </a:r>
            <a:r>
              <a:rPr lang="en-US" sz="1400" dirty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[6] Automatic </a:t>
            </a:r>
            <a:r>
              <a:rPr lang="en-US" sz="1400" dirty="0" err="1"/>
              <a:t>Intrapulse</a:t>
            </a:r>
            <a:r>
              <a:rPr lang="en-US" sz="1400" dirty="0"/>
              <a:t> Modulation Classification of Advanced LPI Radar Waveforms, </a:t>
            </a:r>
            <a:r>
              <a:rPr lang="en-US" sz="1400" dirty="0" err="1"/>
              <a:t>Thokala</a:t>
            </a:r>
            <a:r>
              <a:rPr lang="en-US" sz="1400" dirty="0"/>
              <a:t> Ravi Kishore, IEE Transactions On Aerospace And Electronic Systems …</a:t>
            </a:r>
          </a:p>
          <a:p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60F305-A899-0582-C692-877E12C4601B}"/>
              </a:ext>
            </a:extLst>
          </p:cNvPr>
          <p:cNvSpPr txBox="1"/>
          <p:nvPr/>
        </p:nvSpPr>
        <p:spPr>
          <a:xfrm>
            <a:off x="1835696" y="3553113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Introduction sur la guerre électronique et sur les problématiques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caractéristiques des signaux LPI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formes d’ondes LPI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69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2F22A-E0F5-24D5-8BF2-EDAFC4F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GLRT dans les publications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59376C-673B-772D-D819-042CD2AB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370AFC-8EC0-BF4B-43A5-96C38DE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A75407-A094-E439-47D0-FF29BCF1F6B5}"/>
              </a:ext>
            </a:extLst>
          </p:cNvPr>
          <p:cNvSpPr txBox="1"/>
          <p:nvPr/>
        </p:nvSpPr>
        <p:spPr>
          <a:xfrm>
            <a:off x="755576" y="105958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[1] Large sample distribution of the likelihood ratio test for normal mixtures,</a:t>
            </a:r>
            <a:r>
              <a:rPr lang="fr-FR" dirty="0"/>
              <a:t> </a:t>
            </a:r>
            <a:r>
              <a:rPr lang="fr-FR" dirty="0" err="1"/>
              <a:t>Hanfeng</a:t>
            </a:r>
            <a:r>
              <a:rPr lang="fr-FR" dirty="0"/>
              <a:t>, </a:t>
            </a:r>
            <a:r>
              <a:rPr lang="en-US" dirty="0"/>
              <a:t>Statistics &amp; Probability Letters 52 (2001) 125 – 133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[2] ALR Detector Comparison with the Hough Detector in a Search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[3] Statistic Line Detection And Extensions, Jun S Wang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ECC007-EA1C-19DC-74AF-457D24766080}"/>
              </a:ext>
            </a:extLst>
          </p:cNvPr>
          <p:cNvSpPr txBox="1"/>
          <p:nvPr/>
        </p:nvSpPr>
        <p:spPr>
          <a:xfrm>
            <a:off x="936742" y="3128245"/>
            <a:ext cx="7270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Generalized</a:t>
            </a:r>
            <a:r>
              <a:rPr lang="fr-FR" dirty="0"/>
              <a:t> </a:t>
            </a:r>
            <a:r>
              <a:rPr lang="fr-FR" dirty="0" err="1"/>
              <a:t>Likelihood</a:t>
            </a:r>
            <a:r>
              <a:rPr lang="fr-FR" dirty="0"/>
              <a:t> Ratio Test avec des variables normales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Application radar pour de la détection de cible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la détection de signal, utilisation de GLRT par ligne</a:t>
            </a:r>
          </a:p>
        </p:txBody>
      </p:sp>
    </p:spTree>
    <p:extLst>
      <p:ext uri="{BB962C8B-B14F-4D97-AF65-F5344CB8AC3E}">
        <p14:creationId xmlns:p14="http://schemas.microsoft.com/office/powerpoint/2010/main" val="63403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2F22A-E0F5-24D5-8BF2-EDAFC4F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Yolo</a:t>
            </a:r>
            <a:r>
              <a:rPr lang="fr-FR" dirty="0"/>
              <a:t> et Yolov8 dans les publications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59376C-673B-772D-D819-042CD2AB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13/03/2024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370AFC-8EC0-BF4B-43A5-96C38DE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E0035E-6B40-AEAD-FFAE-AC8E6942747E}"/>
              </a:ext>
            </a:extLst>
          </p:cNvPr>
          <p:cNvSpPr txBox="1"/>
          <p:nvPr/>
        </p:nvSpPr>
        <p:spPr>
          <a:xfrm>
            <a:off x="755576" y="1059582"/>
            <a:ext cx="7759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Review</a:t>
            </a:r>
            <a:r>
              <a:rPr lang="fr-FR" dirty="0"/>
              <a:t> partielle de Yolov8 dans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comprehensive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 of YOLO Architectures in Computer Vision : </a:t>
            </a:r>
            <a:r>
              <a:rPr lang="fr-FR" dirty="0" err="1"/>
              <a:t>From</a:t>
            </a:r>
            <a:r>
              <a:rPr lang="fr-FR" dirty="0"/>
              <a:t> YOLOv1 to YOLOv8 and YOLO-NAS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d’application à la détection de signaux radars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Application de versions </a:t>
            </a:r>
            <a:r>
              <a:rPr lang="fr-FR" dirty="0" err="1"/>
              <a:t>précedentes</a:t>
            </a:r>
            <a:r>
              <a:rPr lang="fr-FR" dirty="0"/>
              <a:t> de </a:t>
            </a:r>
            <a:r>
              <a:rPr lang="fr-FR" dirty="0" err="1"/>
              <a:t>Yolo</a:t>
            </a:r>
            <a:r>
              <a:rPr lang="fr-FR" dirty="0"/>
              <a:t> (Yolov3, Yolov1 etc…) pour de l’interception radar</a:t>
            </a:r>
          </a:p>
        </p:txBody>
      </p:sp>
    </p:spTree>
    <p:extLst>
      <p:ext uri="{BB962C8B-B14F-4D97-AF65-F5344CB8AC3E}">
        <p14:creationId xmlns:p14="http://schemas.microsoft.com/office/powerpoint/2010/main" val="195539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1D2DD-608C-33CD-7396-1F0B1902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court terme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B2DB1-C427-BFEA-131B-8762D55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D3B91E2C-1E5F-A037-B827-0BC4986E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r>
              <a:rPr lang="en-US" sz="1100" dirty="0"/>
              <a:t>13/03/2024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D5457-85CA-6AB3-B93E-55E19EF93FED}"/>
              </a:ext>
            </a:extLst>
          </p:cNvPr>
          <p:cNvSpPr txBox="1"/>
          <p:nvPr/>
        </p:nvSpPr>
        <p:spPr>
          <a:xfrm>
            <a:off x="683568" y="120359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Faire un tableau de recensement bibliographique (GLRT/</a:t>
            </a:r>
            <a:r>
              <a:rPr lang="fr-FR" dirty="0" err="1"/>
              <a:t>Yolo</a:t>
            </a:r>
            <a:r>
              <a:rPr lang="fr-FR" dirty="0"/>
              <a:t>/STFT…)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Afficher les distributions des variables aléatoires obtenues par GLRT à n degrés de liberté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Processus de comparaison GLRT et </a:t>
            </a:r>
            <a:r>
              <a:rPr lang="fr-FR" dirty="0" err="1"/>
              <a:t>Yolo</a:t>
            </a:r>
            <a:r>
              <a:rPr lang="fr-FR" dirty="0"/>
              <a:t> (dans un premier temps)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3135BB-DC16-2A2D-8F8E-7F1D566B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07040"/>
            <a:ext cx="7632848" cy="225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50BFB-FA29-A435-0729-5BADF7415142}"/>
              </a:ext>
            </a:extLst>
          </p:cNvPr>
          <p:cNvSpPr/>
          <p:nvPr/>
        </p:nvSpPr>
        <p:spPr>
          <a:xfrm>
            <a:off x="1259632" y="2554989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34E45-68FB-987C-5066-F9A70435479D}"/>
              </a:ext>
            </a:extLst>
          </p:cNvPr>
          <p:cNvSpPr/>
          <p:nvPr/>
        </p:nvSpPr>
        <p:spPr>
          <a:xfrm>
            <a:off x="2267744" y="2551278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6D1E0-CDAB-3DA6-776F-00F3A254ACEE}"/>
              </a:ext>
            </a:extLst>
          </p:cNvPr>
          <p:cNvSpPr/>
          <p:nvPr/>
        </p:nvSpPr>
        <p:spPr>
          <a:xfrm>
            <a:off x="3275856" y="2554989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30BA8-CA15-5977-C7A0-E03E7849C2FC}"/>
              </a:ext>
            </a:extLst>
          </p:cNvPr>
          <p:cNvSpPr/>
          <p:nvPr/>
        </p:nvSpPr>
        <p:spPr>
          <a:xfrm>
            <a:off x="4283968" y="2554334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FB974-3CC7-5FF1-9E5C-FDFC7981103E}"/>
              </a:ext>
            </a:extLst>
          </p:cNvPr>
          <p:cNvSpPr/>
          <p:nvPr/>
        </p:nvSpPr>
        <p:spPr>
          <a:xfrm>
            <a:off x="5292080" y="2542958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4C7232-74CB-A708-DC99-9BABEBEC020B}"/>
              </a:ext>
            </a:extLst>
          </p:cNvPr>
          <p:cNvSpPr/>
          <p:nvPr/>
        </p:nvSpPr>
        <p:spPr>
          <a:xfrm>
            <a:off x="6315724" y="2548165"/>
            <a:ext cx="1008112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70CBB-C9A4-F4D0-23E8-D927B7358E49}"/>
              </a:ext>
            </a:extLst>
          </p:cNvPr>
          <p:cNvSpPr/>
          <p:nvPr/>
        </p:nvSpPr>
        <p:spPr>
          <a:xfrm>
            <a:off x="7339368" y="2548165"/>
            <a:ext cx="689016" cy="1659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C834B-5729-287A-1FED-45003078185D}"/>
              </a:ext>
            </a:extLst>
          </p:cNvPr>
          <p:cNvSpPr/>
          <p:nvPr/>
        </p:nvSpPr>
        <p:spPr>
          <a:xfrm>
            <a:off x="1259632" y="3075806"/>
            <a:ext cx="67687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72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E099-B9A5-6A58-EE28-504C7E150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41459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9A657-8BE4-4834-A7FF-9454E74198C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0f062c3-34a3-4002-961a-d18b02cc46cf"/>
    <ds:schemaRef ds:uri="http://schemas.microsoft.com/office/infopath/2007/PartnerControls"/>
    <ds:schemaRef ds:uri="http://www.w3.org/XML/1998/namespace"/>
    <ds:schemaRef ds:uri="http://purl.org/dc/terms/"/>
    <ds:schemaRef ds:uri="9f8a6267-8cf8-4a72-bbe6-b904dc3b7ebf"/>
    <ds:schemaRef ds:uri="f873d230-a37f-418b-9a94-7cfa6e2977a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17652</TotalTime>
  <Words>442</Words>
  <Application>Microsoft Office PowerPoint</Application>
  <PresentationFormat>Affichage à l'écran (16:9)</PresentationFormat>
  <Paragraphs>52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Montserrat</vt:lpstr>
      <vt:lpstr>Calibri</vt:lpstr>
      <vt:lpstr>Montserrat Light</vt:lpstr>
      <vt:lpstr>Franklin Gothic Medium Cond</vt:lpstr>
      <vt:lpstr>Thème Office</vt:lpstr>
      <vt:lpstr>1_Conception personnalisée</vt:lpstr>
      <vt:lpstr>Réunion mensuelle  </vt:lpstr>
      <vt:lpstr>Administratif et planning</vt:lpstr>
      <vt:lpstr>Le LPI dans les publications</vt:lpstr>
      <vt:lpstr>Le GLRT dans les publications</vt:lpstr>
      <vt:lpstr>Yolo et Yolov8 dans les publications</vt:lpstr>
      <vt:lpstr>Objectifs court terme</vt:lpstr>
      <vt:lpstr>Fin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642</cp:revision>
  <dcterms:created xsi:type="dcterms:W3CDTF">2017-07-20T09:59:09Z</dcterms:created>
  <dcterms:modified xsi:type="dcterms:W3CDTF">2024-04-12T11:00:16Z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2024-02-19T13:38:06Z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0209f120-786c-4d88-89a8-c903057e4967</vt:lpwstr>
  </property>
  <property fmtid="{D5CDD505-2E9C-101B-9397-08002B2CF9AE}" pid="22" name="MSIP_Label_ecb69475-382c-4c7a-b21d-8ca64eeef1bd_ContentBits">
    <vt:lpwstr>0</vt:lpwstr>
  </property>
</Properties>
</file>