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5"/>
    <p:sldMasterId id="2147483666" r:id="rId6"/>
  </p:sldMasterIdLst>
  <p:notesMasterIdLst>
    <p:notesMasterId r:id="rId14"/>
  </p:notesMasterIdLst>
  <p:handoutMasterIdLst>
    <p:handoutMasterId r:id="rId15"/>
  </p:handoutMasterIdLst>
  <p:sldIdLst>
    <p:sldId id="257" r:id="rId7"/>
    <p:sldId id="491" r:id="rId8"/>
    <p:sldId id="492" r:id="rId9"/>
    <p:sldId id="493" r:id="rId10"/>
    <p:sldId id="494" r:id="rId11"/>
    <p:sldId id="495" r:id="rId12"/>
    <p:sldId id="496" r:id="rId13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Cambria Math" panose="02040503050406030204" pitchFamily="18" charset="0"/>
      <p:regular r:id="rId20"/>
    </p:embeddedFont>
    <p:embeddedFont>
      <p:font typeface="Franklin Gothic Medium Cond" panose="020B0606030402020204" pitchFamily="34" charset="0"/>
      <p:regular r:id="rId21"/>
    </p:embeddedFont>
    <p:embeddedFont>
      <p:font typeface="Montserrat" panose="00000500000000000000" pitchFamily="2" charset="0"/>
      <p:regular r:id="rId22"/>
      <p:bold r:id="rId23"/>
      <p:italic r:id="rId24"/>
      <p:boldItalic r:id="rId25"/>
    </p:embeddedFont>
    <p:embeddedFont>
      <p:font typeface="Montserrat Light" panose="00000400000000000000" pitchFamily="2" charset="0"/>
      <p:regular r:id="rId26"/>
      <p:italic r:id="rId27"/>
    </p:embeddedFont>
  </p:embeddedFont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I FAZIO, PATRICK" initials="DFP" lastIdx="2" clrIdx="0">
    <p:extLst>
      <p:ext uri="{19B8F6BF-5375-455C-9EA6-DF929625EA0E}">
        <p15:presenceInfo xmlns:p15="http://schemas.microsoft.com/office/powerpoint/2012/main" userId="S::patrick.difazio@atos.net::4a2410e2-15a2-4c38-a58c-4bd1f80e3cc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8D8D8"/>
    <a:srgbClr val="DDD6E5"/>
    <a:srgbClr val="D7E3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Style à thème 2 - Accentuation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Style à thème 2 - Accentuation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8A107856-5554-42FB-B03E-39F5DBC370BA}" styleName="Style moyen 4 - Accentuation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0347" autoAdjust="0"/>
  </p:normalViewPr>
  <p:slideViewPr>
    <p:cSldViewPr>
      <p:cViewPr varScale="1">
        <p:scale>
          <a:sx n="107" d="100"/>
          <a:sy n="107" d="100"/>
        </p:scale>
        <p:origin x="782" y="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8" d="100"/>
          <a:sy n="88" d="100"/>
        </p:scale>
        <p:origin x="3822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customXml" Target="../customXml/item3.xml"/><Relationship Id="rId21" Type="http://schemas.openxmlformats.org/officeDocument/2006/relationships/font" Target="fonts/font6.fntdata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customXml" Target="../customXml/item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5.xml"/><Relationship Id="rId24" Type="http://schemas.openxmlformats.org/officeDocument/2006/relationships/font" Target="fonts/font9.fntdata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commentAuthors" Target="commentAuthors.xml"/><Relationship Id="rId10" Type="http://schemas.openxmlformats.org/officeDocument/2006/relationships/slide" Target="slides/slide4.xml"/><Relationship Id="rId19" Type="http://schemas.openxmlformats.org/officeDocument/2006/relationships/font" Target="fonts/font4.fntdata"/><Relationship Id="rId31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7E01021B-D701-14B1-AFF2-A535D91E12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64833F0-74D6-3B1F-319E-B89BB9CABB9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52CEA7-5B55-497C-BF7F-3F5E204CF0B7}" type="datetimeFigureOut">
              <a:rPr lang="fr-FR" smtClean="0"/>
              <a:t>24/01/2024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8D7A59A-F2A0-3BF0-D4CB-24C0AE5698C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D73EF0F-1F91-6CB1-AD4B-4BE7C22FF76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A2AA97-5D3E-4799-B5FE-A0976003A8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0751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5D54F9-5B8D-4D26-8AF8-49516CFDE796}" type="datetimeFigureOut">
              <a:rPr lang="fr-FR" smtClean="0"/>
              <a:t>24/01/2024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603BC6-D230-48D2-A9CA-A54420F4AC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231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03BC6-D230-48D2-A9CA-A54420F4ACA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92945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03BC6-D230-48D2-A9CA-A54420F4ACA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268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03BC6-D230-48D2-A9CA-A54420F4ACA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68507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03BC6-D230-48D2-A9CA-A54420F4ACA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6036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03BC6-D230-48D2-A9CA-A54420F4ACA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00392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03BC6-D230-48D2-A9CA-A54420F4ACA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1097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603BC6-D230-48D2-A9CA-A54420F4ACA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54867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Slide text only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10048" y="1923678"/>
            <a:ext cx="8309346" cy="1152128"/>
          </a:xfrm>
          <a:prstGeom prst="rect">
            <a:avLst/>
          </a:prstGeom>
        </p:spPr>
        <p:txBody>
          <a:bodyPr anchor="t" anchorCtr="0">
            <a:noAutofit/>
          </a:bodyPr>
          <a:lstStyle>
            <a:lvl1pPr algn="l">
              <a:defRPr sz="2400" b="0" baseline="0">
                <a:solidFill>
                  <a:schemeClr val="bg1"/>
                </a:solidFill>
                <a:latin typeface="Montserrat Light" panose="00000400000000000000" pitchFamily="2" charset="0"/>
                <a:ea typeface="Verdana" pitchFamily="34" charset="0"/>
                <a:cs typeface="Verdana" pitchFamily="34" charset="0"/>
              </a:defRPr>
            </a:lvl1pPr>
          </a:lstStyle>
          <a:p>
            <a:r>
              <a:rPr lang="en-US" dirty="0"/>
              <a:t>EDIT THE TITLE </a:t>
            </a:r>
            <a:br>
              <a:rPr lang="en-US" dirty="0"/>
            </a:br>
            <a:r>
              <a:rPr lang="en-US" dirty="0"/>
              <a:t>IN MONTSERRAT LIGHT</a:t>
            </a:r>
            <a:br>
              <a:rPr lang="en-US" dirty="0"/>
            </a:br>
            <a:r>
              <a:rPr lang="en-US" dirty="0"/>
              <a:t>(ALL CAPS)</a:t>
            </a:r>
            <a:endParaRPr lang="nl-NL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10048" y="3075806"/>
            <a:ext cx="8312194" cy="11151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600" b="0" baseline="0">
                <a:solidFill>
                  <a:schemeClr val="bg1"/>
                </a:solidFill>
                <a:latin typeface="Montserrat" panose="00000500000000000000" pitchFamily="2" charset="0"/>
                <a:ea typeface="Verdana" pitchFamily="34" charset="0"/>
                <a:cs typeface="Verdan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dirty="0"/>
              <a:t>Sub </a:t>
            </a:r>
            <a:r>
              <a:rPr lang="nl-NL" dirty="0" err="1"/>
              <a:t>title</a:t>
            </a:r>
            <a:r>
              <a:rPr lang="nl-NL" dirty="0"/>
              <a:t> in Montserrat </a:t>
            </a:r>
          </a:p>
        </p:txBody>
      </p:sp>
      <p:sp>
        <p:nvSpPr>
          <p:cNvPr id="8" name="AddCustomDate#1"/>
          <p:cNvSpPr txBox="1"/>
          <p:nvPr userDrawn="1"/>
        </p:nvSpPr>
        <p:spPr>
          <a:xfrm>
            <a:off x="217612" y="4607267"/>
            <a:ext cx="95090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1200" b="0" dirty="0">
                <a:solidFill>
                  <a:schemeClr val="bg1"/>
                </a:solidFill>
                <a:latin typeface="Montserrat Light" panose="00000400000000000000" pitchFamily="2" charset="0"/>
                <a:ea typeface="Verdana" pitchFamily="34" charset="0"/>
                <a:cs typeface="Verdana" pitchFamily="34" charset="0"/>
              </a:rPr>
              <a:t>24/01/2024</a:t>
            </a:r>
          </a:p>
        </p:txBody>
      </p:sp>
      <p:sp>
        <p:nvSpPr>
          <p:cNvPr id="10" name="AddClassification"/>
          <p:cNvSpPr txBox="1">
            <a:spLocks noChangeArrowheads="1"/>
          </p:cNvSpPr>
          <p:nvPr userDrawn="1"/>
        </p:nvSpPr>
        <p:spPr bwMode="auto">
          <a:xfrm>
            <a:off x="6936368" y="4668822"/>
            <a:ext cx="155844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algn="ctr"/>
            <a:r>
              <a:rPr lang="en-US" sz="800" b="0" dirty="0">
                <a:solidFill>
                  <a:schemeClr val="bg1"/>
                </a:solidFill>
                <a:latin typeface="Montserrat Light" panose="00000400000000000000" pitchFamily="2" charset="0"/>
                <a:ea typeface="Verdana" pitchFamily="34" charset="0"/>
                <a:cs typeface="Verdana" pitchFamily="34" charset="0"/>
              </a:rPr>
              <a:t>© </a:t>
            </a:r>
            <a:r>
              <a:rPr lang="en-US" sz="800" b="0" dirty="0" err="1">
                <a:solidFill>
                  <a:schemeClr val="bg1"/>
                </a:solidFill>
                <a:latin typeface="Montserrat Light" panose="00000400000000000000" pitchFamily="2" charset="0"/>
                <a:ea typeface="Verdana" pitchFamily="34" charset="0"/>
                <a:cs typeface="Verdana" pitchFamily="34" charset="0"/>
              </a:rPr>
              <a:t>Avantix</a:t>
            </a:r>
            <a:r>
              <a:rPr lang="en-US" sz="800" b="0" dirty="0">
                <a:solidFill>
                  <a:schemeClr val="bg1"/>
                </a:solidFill>
                <a:latin typeface="Montserrat Light" panose="00000400000000000000" pitchFamily="2" charset="0"/>
                <a:ea typeface="Verdana" pitchFamily="34" charset="0"/>
                <a:cs typeface="Verdana" pitchFamily="34" charset="0"/>
              </a:rPr>
              <a:t> – for</a:t>
            </a:r>
            <a:r>
              <a:rPr lang="en-US" sz="800" b="0" baseline="0" dirty="0">
                <a:solidFill>
                  <a:schemeClr val="bg1"/>
                </a:solidFill>
                <a:latin typeface="Montserrat Light" panose="00000400000000000000" pitchFamily="2" charset="0"/>
                <a:ea typeface="Verdana" pitchFamily="34" charset="0"/>
                <a:cs typeface="Verdana" pitchFamily="34" charset="0"/>
              </a:rPr>
              <a:t> internal use </a:t>
            </a:r>
            <a:endParaRPr lang="en-US" sz="800" b="0" dirty="0">
              <a:solidFill>
                <a:schemeClr val="bg1"/>
              </a:solidFill>
              <a:latin typeface="Montserrat Light" panose="00000400000000000000" pitchFamily="2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083" y="627534"/>
            <a:ext cx="3166878" cy="320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40810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32EACB-4390-4912-A586-3D58EFD97B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70331F2-AC84-4507-B831-221AADCDA2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CA82180-4B69-4784-9A07-A14636C729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B8A1830-69E3-487B-9FDA-71E49A63F1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17/01/2024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9384AC2-E4AB-4003-A3FB-0E15C73E3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86189-7D90-42B6-A979-88B1E50D13D9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54543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2CF0D5-39A4-426B-AF3D-1219D6BB51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D237C35-7CD2-4D26-9A8F-E3C6A20B5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20/09/2023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99C6628-6863-4007-9598-A2E4C0FD3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86189-7D90-42B6-A979-88B1E50D13D9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2063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00317DE-FEAF-486F-BF4B-C9C83D2D01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17/10/2023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93BEF8F-2EAE-429C-9C2C-3757D3E0ED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86189-7D90-42B6-A979-88B1E50D13D9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660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re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793E3E-0B56-22AB-BF79-39F4CD739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6CE51-E649-6DFE-CEF6-A916A0A17B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030B74-55AF-D30A-2A34-1C21E141BA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06/12/2023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2699F4C-4D1D-3D53-C0A9-73C85FC82B0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4A86189-7D90-42B6-A979-88B1E50D13D9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318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17/10/2023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9009C-61B6-4E4A-AF32-5EFF8E4CE3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00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2221BDF-C33F-406C-A3C0-188A9E9BC2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  <a:endParaRPr lang="en-US" dirty="0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000B22-FFAB-49FF-A06D-6467000E594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06/12/2023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090C840-7B14-4770-8879-6E7430283B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A86189-7D90-42B6-A979-88B1E50D13D9}" type="slidenum">
              <a:rPr lang="en-US" smtClean="0"/>
              <a:t>‹N°›</a:t>
            </a:fld>
            <a:endParaRPr lang="en-US"/>
          </a:p>
        </p:txBody>
      </p:sp>
      <p:sp>
        <p:nvSpPr>
          <p:cNvPr id="7" name="Rogner un rectangle avec un coin diagonal 6">
            <a:extLst>
              <a:ext uri="{FF2B5EF4-FFF2-40B4-BE49-F238E27FC236}">
                <a16:creationId xmlns:a16="http://schemas.microsoft.com/office/drawing/2014/main" id="{D6371CC0-BEE3-48D7-B534-DE9D97AEB58B}"/>
              </a:ext>
            </a:extLst>
          </p:cNvPr>
          <p:cNvSpPr/>
          <p:nvPr userDrawn="1"/>
        </p:nvSpPr>
        <p:spPr>
          <a:xfrm rot="10800000">
            <a:off x="80628" y="72643"/>
            <a:ext cx="8982483" cy="821552"/>
          </a:xfrm>
          <a:prstGeom prst="snip2DiagRect">
            <a:avLst>
              <a:gd name="adj1" fmla="val 0"/>
              <a:gd name="adj2" fmla="val 50000"/>
            </a:avLst>
          </a:prstGeom>
          <a:gradFill>
            <a:gsLst>
              <a:gs pos="0">
                <a:schemeClr val="accent6"/>
              </a:gs>
              <a:gs pos="21000">
                <a:srgbClr val="393C3D"/>
              </a:gs>
              <a:gs pos="80000">
                <a:schemeClr val="accent6">
                  <a:lumMod val="93000"/>
                  <a:lumOff val="7000"/>
                </a:schemeClr>
              </a:gs>
              <a:gs pos="61000">
                <a:schemeClr val="accent6">
                  <a:lumMod val="75000"/>
                  <a:lumOff val="25000"/>
                </a:schemeClr>
              </a:gs>
              <a:gs pos="39000">
                <a:srgbClr val="585B5C"/>
              </a:gs>
            </a:gsLst>
            <a:lin ang="81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riangle rectangle 7">
            <a:extLst>
              <a:ext uri="{FF2B5EF4-FFF2-40B4-BE49-F238E27FC236}">
                <a16:creationId xmlns:a16="http://schemas.microsoft.com/office/drawing/2014/main" id="{EF4218BF-3466-420B-B3EF-4E96B772202B}"/>
              </a:ext>
            </a:extLst>
          </p:cNvPr>
          <p:cNvSpPr/>
          <p:nvPr userDrawn="1"/>
        </p:nvSpPr>
        <p:spPr>
          <a:xfrm rot="13474234">
            <a:off x="-149118" y="679462"/>
            <a:ext cx="459491" cy="466431"/>
          </a:xfrm>
          <a:prstGeom prst="rtTriangl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3924193-A6DD-4BC4-8E16-945916EE2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72643"/>
            <a:ext cx="7886700" cy="82155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dirty="0"/>
              <a:t>MODIFIEZ LE STYLE DU TITRE</a:t>
            </a:r>
            <a:br>
              <a:rPr lang="fr-FR" dirty="0"/>
            </a:br>
            <a:r>
              <a:rPr lang="fr-FR" dirty="0"/>
              <a:t>Sous-titre</a:t>
            </a:r>
            <a:endParaRPr lang="en-US" dirty="0"/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51A6CB93-35B6-4D36-B2A5-D320AD3B0A27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0177" y="4866132"/>
            <a:ext cx="863645" cy="87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918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1" r:id="rId4"/>
  </p:sldLayoutIdLst>
  <p:hf hd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000" b="0" kern="1200">
          <a:solidFill>
            <a:schemeClr val="bg1"/>
          </a:solidFill>
          <a:latin typeface="Franklin Gothic Medium Cond" panose="020B0606030402020204" pitchFamily="34" charset="0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Clr>
          <a:schemeClr val="accent6"/>
        </a:buClr>
        <a:buSzPct val="90000"/>
        <a:buFont typeface="Franklin Gothic Medium Cond" panose="020B0606030402020204" pitchFamily="34" charset="0"/>
        <a:buChar char="►"/>
        <a:defRPr lang="fr-FR" sz="2100" kern="1200" dirty="0" smtClean="0">
          <a:solidFill>
            <a:schemeClr val="accent6"/>
          </a:solidFill>
          <a:latin typeface="Franklin Gothic Medium Cond" panose="020B0606030402020204" pitchFamily="34" charset="0"/>
          <a:ea typeface="+mn-ea"/>
          <a:cs typeface="+mn-cs"/>
        </a:defRPr>
      </a:lvl1pPr>
      <a:lvl2pPr marL="685800" indent="-342900" algn="l" defTabSz="685800" rtl="0" eaLnBrk="1" latinLnBrk="0" hangingPunct="1">
        <a:lnSpc>
          <a:spcPct val="90000"/>
        </a:lnSpc>
        <a:spcBef>
          <a:spcPts val="375"/>
        </a:spcBef>
        <a:buClr>
          <a:schemeClr val="accent6"/>
        </a:buClr>
        <a:buFont typeface="Franklin Gothic Medium Cond" panose="020B0606030402020204" pitchFamily="34" charset="0"/>
        <a:buChar char="–"/>
        <a:defRPr lang="fr-FR" sz="2100" kern="1200" dirty="0" smtClean="0">
          <a:solidFill>
            <a:schemeClr val="accent6"/>
          </a:solidFill>
          <a:latin typeface="Franklin Gothic Medium Cond" panose="020B0606030402020204" pitchFamily="34" charset="0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lang="fr-FR" sz="2100" kern="1200" dirty="0" smtClean="0">
          <a:solidFill>
            <a:schemeClr val="accent6"/>
          </a:solidFill>
          <a:latin typeface="Franklin Gothic Medium Cond" panose="020B0606030402020204" pitchFamily="34" charset="0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lang="fr-FR" sz="2100" kern="1200" dirty="0" smtClean="0">
          <a:solidFill>
            <a:schemeClr val="accent6"/>
          </a:solidFill>
          <a:latin typeface="Franklin Gothic Medium Cond" panose="020B0606030402020204" pitchFamily="34" charset="0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lang="en-US" sz="2100" kern="1200" dirty="0" smtClean="0">
          <a:solidFill>
            <a:schemeClr val="accent6"/>
          </a:solidFill>
          <a:latin typeface="Franklin Gothic Medium Cond" panose="020B0606030402020204" pitchFamily="34" charset="0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sz="2400" dirty="0">
                <a:latin typeface="Arial" charset="0"/>
                <a:ea typeface="ＭＳ Ｐゴシック" charset="0"/>
              </a:rPr>
              <a:t>Réunion hebdomadaire</a:t>
            </a:r>
            <a:endParaRPr lang="fr-FR" dirty="0">
              <a:latin typeface="Montserrat Light" panose="00000400000000000000" pitchFamily="2" charset="0"/>
            </a:endParaRPr>
          </a:p>
        </p:txBody>
      </p:sp>
      <p:sp>
        <p:nvSpPr>
          <p:cNvPr id="5" name="Sous-titre 4">
            <a:extLst>
              <a:ext uri="{FF2B5EF4-FFF2-40B4-BE49-F238E27FC236}">
                <a16:creationId xmlns:a16="http://schemas.microsoft.com/office/drawing/2014/main" id="{274E10EC-96B8-5E04-2C6F-629B265048B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209282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FEAA2-59AA-4A44-B43D-49417C09E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2393"/>
            <a:ext cx="7886700" cy="821553"/>
          </a:xfrm>
        </p:spPr>
        <p:txBody>
          <a:bodyPr/>
          <a:lstStyle/>
          <a:p>
            <a:r>
              <a:rPr lang="fr-FR" dirty="0"/>
              <a:t>Le SNR optimal et le SNR effectif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B635F9A-533F-4AF2-BA93-C64A2D4AC1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86189-7D90-42B6-A979-88B1E50D13D9}" type="slidenum">
              <a:rPr lang="en-US" smtClean="0"/>
              <a:t>2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ZoneTexte 19">
                <a:extLst>
                  <a:ext uri="{FF2B5EF4-FFF2-40B4-BE49-F238E27FC236}">
                    <a16:creationId xmlns:a16="http://schemas.microsoft.com/office/drawing/2014/main" id="{840538AB-9AB5-82AB-F391-364DD7CABD37}"/>
                  </a:ext>
                </a:extLst>
              </p:cNvPr>
              <p:cNvSpPr txBox="1"/>
              <p:nvPr/>
            </p:nvSpPr>
            <p:spPr>
              <a:xfrm>
                <a:off x="-1622468" y="1109323"/>
                <a:ext cx="6920316" cy="6713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b="1" i="1" smtClean="0">
                          <a:latin typeface="Cambria Math" panose="02040503050406030204" pitchFamily="18" charset="0"/>
                        </a:rPr>
                        <m:t>𝑺𝑵𝑹</m:t>
                      </m:r>
                      <m:r>
                        <a:rPr lang="fr-FR" b="1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fr-FR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fr-FR" b="1" i="1" smtClean="0">
                              <a:latin typeface="Cambria Math" panose="02040503050406030204" pitchFamily="18" charset="0"/>
                            </a:rPr>
                            <m:t>𝑫𝑺</m:t>
                          </m:r>
                          <m:sSub>
                            <m:sSubPr>
                              <m:ctrlPr>
                                <a:rPr lang="fr-FR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b="1" i="1" smtClean="0">
                                  <a:latin typeface="Cambria Math" panose="02040503050406030204" pitchFamily="18" charset="0"/>
                                </a:rPr>
                                <m:t>𝑷</m:t>
                              </m:r>
                            </m:e>
                            <m:sub>
                              <m:r>
                                <a:rPr lang="fr-FR" b="1" i="1" smtClean="0">
                                  <a:latin typeface="Cambria Math" panose="02040503050406030204" pitchFamily="18" charset="0"/>
                                </a:rPr>
                                <m:t>𝒔𝒊𝒈𝒏𝒂𝒍</m:t>
                              </m:r>
                            </m:sub>
                          </m:sSub>
                        </m:num>
                        <m:den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𝑫𝑺</m:t>
                          </m:r>
                          <m:sSub>
                            <m:sSubPr>
                              <m:ctrlPr>
                                <a:rPr lang="fr-FR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i="1">
                                  <a:latin typeface="Cambria Math" panose="02040503050406030204" pitchFamily="18" charset="0"/>
                                </a:rPr>
                                <m:t>𝑷</m:t>
                              </m:r>
                            </m:e>
                            <m:sub>
                              <m:r>
                                <a:rPr lang="fr-FR" i="1">
                                  <a:latin typeface="Cambria Math" panose="02040503050406030204" pitchFamily="18" charset="0"/>
                                </a:rPr>
                                <m:t>𝒃𝒓𝒖𝒊𝒕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20" name="ZoneTexte 19">
                <a:extLst>
                  <a:ext uri="{FF2B5EF4-FFF2-40B4-BE49-F238E27FC236}">
                    <a16:creationId xmlns:a16="http://schemas.microsoft.com/office/drawing/2014/main" id="{840538AB-9AB5-82AB-F391-364DD7CABD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622468" y="1109323"/>
                <a:ext cx="6920316" cy="67133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ZoneTexte 20">
                <a:extLst>
                  <a:ext uri="{FF2B5EF4-FFF2-40B4-BE49-F238E27FC236}">
                    <a16:creationId xmlns:a16="http://schemas.microsoft.com/office/drawing/2014/main" id="{EEE85218-B1D6-E0F3-1596-EFA0739C2277}"/>
                  </a:ext>
                </a:extLst>
              </p:cNvPr>
              <p:cNvSpPr txBox="1"/>
              <p:nvPr/>
            </p:nvSpPr>
            <p:spPr>
              <a:xfrm>
                <a:off x="608102" y="2347844"/>
                <a:ext cx="4844221" cy="5802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fr-FR" i="1" smtClean="0">
                        <a:latin typeface="Cambria Math" panose="02040503050406030204" pitchFamily="18" charset="0"/>
                      </a:rPr>
                      <m:t>𝑫𝑺</m:t>
                    </m:r>
                    <m:sSub>
                      <m:sSubPr>
                        <m:ctrlPr>
                          <a:rPr lang="fr-FR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i="1">
                            <a:latin typeface="Cambria Math" panose="02040503050406030204" pitchFamily="18" charset="0"/>
                          </a:rPr>
                          <m:t>𝑷</m:t>
                        </m:r>
                      </m:e>
                      <m:sub>
                        <m:r>
                          <a:rPr lang="fr-FR" i="1">
                            <a:latin typeface="Cambria Math" panose="02040503050406030204" pitchFamily="18" charset="0"/>
                          </a:rPr>
                          <m:t>𝒃𝒓𝒖𝒊𝒕</m:t>
                        </m:r>
                      </m:sub>
                    </m:sSub>
                    <m:r>
                      <a:rPr lang="fr-FR" b="1" i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fr-F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fr-FR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fr-FR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𝛔</m:t>
                            </m:r>
                          </m:e>
                          <m:sub>
                            <m:r>
                              <a:rPr lang="fr-FR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𝑪𝑨𝑵</m:t>
                            </m:r>
                          </m:sub>
                          <m:sup>
                            <m:r>
                              <a:rPr lang="fr-FR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𝟐</m:t>
                            </m:r>
                          </m:sup>
                        </m:sSubSup>
                        <m:r>
                          <a:rPr lang="fr-F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sSubSup>
                          <m:sSubSupPr>
                            <m:ctrlPr>
                              <a:rPr lang="fr-F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fr-F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𝛔</m:t>
                            </m:r>
                          </m:e>
                          <m:sub>
                            <m:r>
                              <a:rPr lang="fr-FR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𝑻</m:t>
                            </m:r>
                          </m:sub>
                          <m:sup>
                            <m:r>
                              <a:rPr lang="fr-F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𝟐</m:t>
                            </m:r>
                          </m:sup>
                        </m:sSubSup>
                      </m:num>
                      <m:den>
                        <m:sSub>
                          <m:sSubPr>
                            <m:ctrlPr>
                              <a:rPr lang="fr-FR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𝒇</m:t>
                            </m:r>
                          </m:e>
                          <m:sub>
                            <m:r>
                              <a:rPr lang="fr-FR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𝒆</m:t>
                            </m:r>
                          </m:sub>
                        </m:sSub>
                      </m:den>
                    </m:f>
                  </m:oMath>
                </a14:m>
                <a:r>
                  <a:rPr lang="fr-FR" dirty="0"/>
                  <a:t> </a:t>
                </a:r>
              </a:p>
            </p:txBody>
          </p:sp>
        </mc:Choice>
        <mc:Fallback xmlns="">
          <p:sp>
            <p:nvSpPr>
              <p:cNvPr id="21" name="ZoneTexte 20">
                <a:extLst>
                  <a:ext uri="{FF2B5EF4-FFF2-40B4-BE49-F238E27FC236}">
                    <a16:creationId xmlns:a16="http://schemas.microsoft.com/office/drawing/2014/main" id="{EEE85218-B1D6-E0F3-1596-EFA0739C22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102" y="2347844"/>
                <a:ext cx="4844221" cy="58022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ZoneTexte 21">
                <a:extLst>
                  <a:ext uri="{FF2B5EF4-FFF2-40B4-BE49-F238E27FC236}">
                    <a16:creationId xmlns:a16="http://schemas.microsoft.com/office/drawing/2014/main" id="{7B1DD143-96C8-850A-A0C4-3A1DEFD6D0AE}"/>
                  </a:ext>
                </a:extLst>
              </p:cNvPr>
              <p:cNvSpPr txBox="1"/>
              <p:nvPr/>
            </p:nvSpPr>
            <p:spPr>
              <a:xfrm>
                <a:off x="251520" y="3222343"/>
                <a:ext cx="2684192" cy="7013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b="1" i="1" smtClean="0">
                          <a:latin typeface="Cambria Math" panose="02040503050406030204" pitchFamily="18" charset="0"/>
                        </a:rPr>
                        <m:t>𝑺</m:t>
                      </m:r>
                      <m:sSub>
                        <m:sSubPr>
                          <m:ctrlPr>
                            <a:rPr lang="fr-FR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fr-FR" b="1" i="1" smtClean="0">
                              <a:latin typeface="Cambria Math" panose="02040503050406030204" pitchFamily="18" charset="0"/>
                            </a:rPr>
                            <m:t>𝑵𝑹</m:t>
                          </m:r>
                        </m:e>
                        <m:sub>
                          <m:r>
                            <a:rPr lang="fr-FR" b="1" i="1" smtClean="0">
                              <a:latin typeface="Cambria Math" panose="02040503050406030204" pitchFamily="18" charset="0"/>
                            </a:rPr>
                            <m:t>𝒐𝒑𝒕</m:t>
                          </m:r>
                        </m:sub>
                      </m:sSub>
                      <m:r>
                        <a:rPr lang="fr-FR" b="1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fr-FR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fr-FR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b="1" i="1" smtClean="0">
                                  <a:latin typeface="Cambria Math" panose="02040503050406030204" pitchFamily="18" charset="0"/>
                                </a:rPr>
                                <m:t>𝑷</m:t>
                              </m:r>
                            </m:e>
                            <m:sub>
                              <m:r>
                                <a:rPr lang="fr-FR" b="1" i="1" smtClean="0">
                                  <a:latin typeface="Cambria Math" panose="02040503050406030204" pitchFamily="18" charset="0"/>
                                </a:rPr>
                                <m:t>𝒔𝒊𝒈𝒏𝒂𝒍</m:t>
                              </m:r>
                            </m:sub>
                          </m:sSub>
                        </m:num>
                        <m:den>
                          <m:sSubSup>
                            <m:sSubSupPr>
                              <m:ctrlPr>
                                <a:rPr lang="fr-F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fr-F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𝛔</m:t>
                              </m:r>
                            </m:e>
                            <m:sub>
                              <m:r>
                                <a:rPr lang="fr-F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𝑪𝑨𝑵</m:t>
                              </m:r>
                            </m:sub>
                            <m:sup>
                              <m:r>
                                <a:rPr lang="fr-F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bSup>
                          <m:r>
                            <a:rPr lang="fr-FR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Sup>
                            <m:sSubSupPr>
                              <m:ctrlPr>
                                <a:rPr lang="fr-F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fr-F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𝛔</m:t>
                              </m:r>
                            </m:e>
                            <m:sub>
                              <m:r>
                                <a:rPr lang="fr-F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𝑻</m:t>
                              </m:r>
                            </m:sub>
                            <m:sup>
                              <m:r>
                                <a:rPr lang="fr-FR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bSup>
                        </m:den>
                      </m:f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22" name="ZoneTexte 21">
                <a:extLst>
                  <a:ext uri="{FF2B5EF4-FFF2-40B4-BE49-F238E27FC236}">
                    <a16:creationId xmlns:a16="http://schemas.microsoft.com/office/drawing/2014/main" id="{7B1DD143-96C8-850A-A0C4-3A1DEFD6D0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3222343"/>
                <a:ext cx="2684192" cy="70134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748A1DB6-04A0-547D-8C58-124A019D535E}"/>
              </a:ext>
            </a:extLst>
          </p:cNvPr>
          <p:cNvCxnSpPr>
            <a:cxnSpLocks/>
          </p:cNvCxnSpPr>
          <p:nvPr/>
        </p:nvCxnSpPr>
        <p:spPr bwMode="auto">
          <a:xfrm>
            <a:off x="4644008" y="2283718"/>
            <a:ext cx="0" cy="2161111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945788F1-C0B8-820C-D6B8-1DE2B49C63BF}"/>
              </a:ext>
            </a:extLst>
          </p:cNvPr>
          <p:cNvCxnSpPr>
            <a:cxnSpLocks/>
          </p:cNvCxnSpPr>
          <p:nvPr/>
        </p:nvCxnSpPr>
        <p:spPr bwMode="auto">
          <a:xfrm>
            <a:off x="4740632" y="1851670"/>
            <a:ext cx="3774718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25" name="ZoneTexte 24">
            <a:extLst>
              <a:ext uri="{FF2B5EF4-FFF2-40B4-BE49-F238E27FC236}">
                <a16:creationId xmlns:a16="http://schemas.microsoft.com/office/drawing/2014/main" id="{581E4498-4F29-92A7-9FE2-7EF059197189}"/>
              </a:ext>
            </a:extLst>
          </p:cNvPr>
          <p:cNvSpPr txBox="1"/>
          <p:nvPr/>
        </p:nvSpPr>
        <p:spPr>
          <a:xfrm>
            <a:off x="5811315" y="1941267"/>
            <a:ext cx="3082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Objectifs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EBC474F5-4101-43EC-B23F-2103C2731228}"/>
              </a:ext>
            </a:extLst>
          </p:cNvPr>
          <p:cNvSpPr txBox="1"/>
          <p:nvPr/>
        </p:nvSpPr>
        <p:spPr>
          <a:xfrm>
            <a:off x="4932040" y="2418854"/>
            <a:ext cx="40892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dirty="0"/>
              <a:t>Adapter la résolution du spectrogramme</a:t>
            </a:r>
          </a:p>
          <a:p>
            <a:endParaRPr lang="fr-FR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dirty="0"/>
              <a:t>Normaliser ses valeurs </a:t>
            </a:r>
          </a:p>
          <a:p>
            <a:endParaRPr lang="fr-FR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dirty="0"/>
              <a:t>Algorithmes de </a:t>
            </a:r>
            <a:r>
              <a:rPr lang="fr-FR" dirty="0" err="1"/>
              <a:t>débruitage</a:t>
            </a:r>
            <a:r>
              <a:rPr lang="fr-FR" dirty="0"/>
              <a:t> pour augmenter le SNR ?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734722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B635F9A-533F-4AF2-BA93-C64A2D4AC1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86189-7D90-42B6-A979-88B1E50D13D9}" type="slidenum">
              <a:rPr lang="en-US" smtClean="0"/>
              <a:t>3</a:t>
            </a:fld>
            <a:endParaRPr lang="en-US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16584F53-C4AE-A0D7-B8AA-3EB7C44F9A95}"/>
              </a:ext>
            </a:extLst>
          </p:cNvPr>
          <p:cNvSpPr/>
          <p:nvPr/>
        </p:nvSpPr>
        <p:spPr bwMode="auto">
          <a:xfrm>
            <a:off x="4897937" y="3690325"/>
            <a:ext cx="3674493" cy="1415377"/>
          </a:xfrm>
          <a:prstGeom prst="ellipse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400" b="0" i="0" u="none" strike="noStrike" cap="none" normalizeH="0" baseline="0">
              <a:ln>
                <a:noFill/>
              </a:ln>
              <a:solidFill>
                <a:schemeClr val="accent3"/>
              </a:solidFill>
              <a:effectLst/>
              <a:latin typeface="Arial" charset="0"/>
              <a:ea typeface="ＭＳ Ｐゴシック" charset="0"/>
              <a:cs typeface="Geneva" charset="0"/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3A75717-DAF0-BC92-1E81-C9E313E2A697}"/>
              </a:ext>
            </a:extLst>
          </p:cNvPr>
          <p:cNvSpPr txBox="1"/>
          <p:nvPr/>
        </p:nvSpPr>
        <p:spPr>
          <a:xfrm>
            <a:off x="539552" y="1062651"/>
            <a:ext cx="72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0" dirty="0"/>
              <a:t>Cas du bruit blanc :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ZoneTexte 5">
                <a:extLst>
                  <a:ext uri="{FF2B5EF4-FFF2-40B4-BE49-F238E27FC236}">
                    <a16:creationId xmlns:a16="http://schemas.microsoft.com/office/drawing/2014/main" id="{C4AA04FA-88D2-62D6-EEC8-CF31448E62C2}"/>
                  </a:ext>
                </a:extLst>
              </p:cNvPr>
              <p:cNvSpPr txBox="1"/>
              <p:nvPr/>
            </p:nvSpPr>
            <p:spPr>
              <a:xfrm>
                <a:off x="2267744" y="1062650"/>
                <a:ext cx="251345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b="0" i="1" smtClean="0">
                          <a:latin typeface="Cambria Math" panose="02040503050406030204" pitchFamily="18" charset="0"/>
                        </a:rPr>
                        <m:t>𝑏</m:t>
                      </m:r>
                      <m:r>
                        <a:rPr lang="fr-FR" b="0" i="1" smtClean="0">
                          <a:latin typeface="Cambria Math" panose="02040503050406030204" pitchFamily="18" charset="0"/>
                        </a:rPr>
                        <m:t>→</m:t>
                      </m:r>
                      <m:r>
                        <a:rPr lang="fr-FR" b="0" i="1" smtClean="0">
                          <a:latin typeface="Cambria Math" panose="02040503050406030204" pitchFamily="18" charset="0"/>
                        </a:rPr>
                        <m:t>𝑁</m:t>
                      </m:r>
                      <m:r>
                        <a:rPr lang="fr-FR" b="0" i="1" smtClean="0">
                          <a:latin typeface="Cambria Math" panose="02040503050406030204" pitchFamily="18" charset="0"/>
                        </a:rPr>
                        <m:t>(0,</m:t>
                      </m:r>
                      <m:sSub>
                        <m:sSubPr>
                          <m:ctrlPr>
                            <a:rPr lang="fr-F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fr-F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fr-FR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r>
                        <a:rPr lang="fr-FR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fr-FR" b="0" dirty="0"/>
              </a:p>
            </p:txBody>
          </p:sp>
        </mc:Choice>
        <mc:Fallback xmlns="">
          <p:sp>
            <p:nvSpPr>
              <p:cNvPr id="6" name="ZoneTexte 5">
                <a:extLst>
                  <a:ext uri="{FF2B5EF4-FFF2-40B4-BE49-F238E27FC236}">
                    <a16:creationId xmlns:a16="http://schemas.microsoft.com/office/drawing/2014/main" id="{C4AA04FA-88D2-62D6-EEC8-CF31448E62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7744" y="1062650"/>
                <a:ext cx="2513459" cy="46166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ZoneTexte 6">
                <a:extLst>
                  <a:ext uri="{FF2B5EF4-FFF2-40B4-BE49-F238E27FC236}">
                    <a16:creationId xmlns:a16="http://schemas.microsoft.com/office/drawing/2014/main" id="{DDC00C8C-303B-029E-9DA1-793424D37793}"/>
                  </a:ext>
                </a:extLst>
              </p:cNvPr>
              <p:cNvSpPr txBox="1"/>
              <p:nvPr/>
            </p:nvSpPr>
            <p:spPr>
              <a:xfrm>
                <a:off x="-1717687" y="1367833"/>
                <a:ext cx="12579374" cy="8422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FR" sz="1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fr-FR" sz="1400" i="1">
                              <a:latin typeface="Cambria Math" panose="02040503050406030204" pitchFamily="18" charset="0"/>
                            </a:rPr>
                            <m:t>𝑺</m:t>
                          </m:r>
                        </m:e>
                        <m:sub>
                          <m:r>
                            <a:rPr lang="fr-FR" sz="1400" i="1">
                              <a:latin typeface="Cambria Math" panose="02040503050406030204" pitchFamily="18" charset="0"/>
                            </a:rPr>
                            <m:t>𝒙𝒙</m:t>
                          </m:r>
                        </m:sub>
                      </m:sSub>
                      <m:r>
                        <a:rPr lang="fr-FR" sz="1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fr-FR" sz="1400" b="1" i="1" smtClean="0">
                          <a:latin typeface="Cambria Math" panose="02040503050406030204" pitchFamily="18" charset="0"/>
                        </a:rPr>
                        <m:t>𝑺𝑻𝑭𝑻</m:t>
                      </m:r>
                      <m:d>
                        <m:dPr>
                          <m:begChr m:val="{"/>
                          <m:endChr m:val="}"/>
                          <m:ctrlPr>
                            <a:rPr lang="fr-FR" sz="14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fr-FR" sz="1400" b="1" i="1" smtClean="0">
                              <a:latin typeface="Cambria Math" panose="02040503050406030204" pitchFamily="18" charset="0"/>
                            </a:rPr>
                            <m:t>𝒃</m:t>
                          </m:r>
                          <m:d>
                            <m:dPr>
                              <m:begChr m:val="["/>
                              <m:endChr m:val="]"/>
                              <m:ctrlPr>
                                <a:rPr lang="fr-FR" sz="1400" b="1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fr-FR" sz="1400" b="1" i="1" smtClean="0">
                                  <a:latin typeface="Cambria Math" panose="02040503050406030204" pitchFamily="18" charset="0"/>
                                </a:rPr>
                                <m:t>𝟎</m:t>
                              </m:r>
                              <m:r>
                                <a:rPr lang="fr-FR" sz="1400" b="1" i="1" smtClean="0">
                                  <a:latin typeface="Cambria Math" panose="02040503050406030204" pitchFamily="18" charset="0"/>
                                </a:rPr>
                                <m:t>:</m:t>
                              </m:r>
                              <m:r>
                                <a:rPr lang="fr-FR" sz="1400" b="1" i="1" smtClean="0">
                                  <a:latin typeface="Cambria Math" panose="02040503050406030204" pitchFamily="18" charset="0"/>
                                </a:rPr>
                                <m:t>𝑵</m:t>
                              </m:r>
                            </m:e>
                          </m:d>
                        </m:e>
                      </m:d>
                      <m:d>
                        <m:dPr>
                          <m:ctrlPr>
                            <a:rPr lang="fr-FR" sz="14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fr-FR" sz="1400" b="1" i="1" smtClean="0">
                              <a:latin typeface="Cambria Math" panose="02040503050406030204" pitchFamily="18" charset="0"/>
                            </a:rPr>
                            <m:t>𝒎</m:t>
                          </m:r>
                          <m:r>
                            <a:rPr lang="fr-FR" sz="1400" b="1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fr-FR" sz="1400" b="1" i="1" smtClean="0">
                              <a:latin typeface="Cambria Math" panose="02040503050406030204" pitchFamily="18" charset="0"/>
                            </a:rPr>
                            <m:t>𝒌</m:t>
                          </m:r>
                        </m:e>
                      </m:d>
                      <m:r>
                        <a:rPr lang="fr-FR" sz="1400" b="1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fr-FR" sz="1400" b="1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fr-FR" sz="1400" b="1" i="1" smtClean="0">
                              <a:latin typeface="Cambria Math" panose="02040503050406030204" pitchFamily="18" charset="0"/>
                            </a:rPr>
                            <m:t>𝒏</m:t>
                          </m:r>
                          <m:r>
                            <a:rPr lang="fr-FR" sz="1400" b="1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fr-FR" sz="1400" b="1" i="1" smtClean="0">
                              <a:latin typeface="Cambria Math" panose="02040503050406030204" pitchFamily="18" charset="0"/>
                            </a:rPr>
                            <m:t>𝟎</m:t>
                          </m:r>
                        </m:sub>
                        <m:sup>
                          <m:r>
                            <a:rPr lang="fr-FR" sz="1400" b="1" i="1" smtClean="0">
                              <a:latin typeface="Cambria Math" panose="02040503050406030204" pitchFamily="18" charset="0"/>
                            </a:rPr>
                            <m:t>𝒊𝒏𝒕</m:t>
                          </m:r>
                          <m:r>
                            <a:rPr lang="fr-FR" sz="1400" b="1" i="1" smtClean="0">
                              <a:latin typeface="Cambria Math" panose="02040503050406030204" pitchFamily="18" charset="0"/>
                            </a:rPr>
                            <m:t>(</m:t>
                          </m:r>
                          <m:f>
                            <m:fPr>
                              <m:ctrlPr>
                                <a:rPr lang="fr-FR" sz="1400" b="1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fr-FR" sz="1400" b="1" i="1" smtClean="0">
                                  <a:latin typeface="Cambria Math" panose="02040503050406030204" pitchFamily="18" charset="0"/>
                                </a:rPr>
                                <m:t>𝑵</m:t>
                              </m:r>
                            </m:num>
                            <m:den>
                              <m:r>
                                <a:rPr lang="fr-FR" sz="1400" i="1">
                                  <a:latin typeface="Cambria Math" panose="02040503050406030204" pitchFamily="18" charset="0"/>
                                </a:rPr>
                                <m:t>𝒏𝒑𝒆𝒓𝒔𝒆𝒈</m:t>
                              </m:r>
                              <m:r>
                                <a:rPr lang="fr-FR" sz="1400" b="1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fr-FR" sz="1400" b="1" i="1" smtClean="0">
                                  <a:latin typeface="Cambria Math" panose="02040503050406030204" pitchFamily="18" charset="0"/>
                                </a:rPr>
                                <m:t>𝒏𝒐𝒗𝒆𝒓𝒍𝒂𝒑</m:t>
                              </m:r>
                            </m:den>
                          </m:f>
                          <m:r>
                            <a:rPr lang="fr-FR" sz="1400" b="1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  <m:e>
                          <m:r>
                            <a:rPr lang="fr-FR" sz="1400" i="1">
                              <a:latin typeface="Cambria Math" panose="02040503050406030204" pitchFamily="18" charset="0"/>
                            </a:rPr>
                            <m:t>𝒃</m:t>
                          </m:r>
                          <m:sSup>
                            <m:sSupPr>
                              <m:ctrlPr>
                                <a:rPr lang="fr-FR" sz="1400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fr-FR" sz="1400" b="1" i="1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fr-FR" sz="1400" b="1" i="1" smtClean="0"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  <m:r>
                                <a:rPr lang="fr-FR" sz="1400" b="1" i="1" smtClean="0">
                                  <a:latin typeface="Cambria Math" panose="02040503050406030204" pitchFamily="18" charset="0"/>
                                </a:rPr>
                                <m:t>)</m:t>
                              </m:r>
                              <m:r>
                                <a:rPr lang="fr-FR" sz="1400" b="1" i="1" smtClean="0">
                                  <a:latin typeface="Cambria Math" panose="02040503050406030204" pitchFamily="18" charset="0"/>
                                </a:rPr>
                                <m:t>𝒘</m:t>
                              </m:r>
                              <m:r>
                                <a:rPr lang="fr-FR" sz="1400" b="1" i="1" smtClean="0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r>
                                <a:rPr lang="fr-FR" sz="1400" b="1" i="1" smtClean="0">
                                  <a:latin typeface="Cambria Math" panose="02040503050406030204" pitchFamily="18" charset="0"/>
                                </a:rPr>
                                <m:t>𝒎</m:t>
                              </m:r>
                              <m:r>
                                <a:rPr lang="fr-FR" sz="1400" b="1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fr-FR" sz="1400" b="1" i="1" smtClean="0">
                                  <a:latin typeface="Cambria Math" panose="02040503050406030204" pitchFamily="18" charset="0"/>
                                </a:rPr>
                                <m:t>𝒏</m:t>
                              </m:r>
                              <m:r>
                                <a:rPr lang="fr-FR" sz="1400" b="1" i="1" smtClean="0">
                                  <a:latin typeface="Cambria Math" panose="02040503050406030204" pitchFamily="18" charset="0"/>
                                </a:rPr>
                                <m:t>∗(</m:t>
                              </m:r>
                              <m:r>
                                <a:rPr lang="fr-FR" sz="1400" b="1" i="1" smtClean="0">
                                  <a:latin typeface="Cambria Math" panose="02040503050406030204" pitchFamily="18" charset="0"/>
                                </a:rPr>
                                <m:t>𝒏𝒑𝒆𝒓𝒔𝒆𝒈</m:t>
                              </m:r>
                              <m:r>
                                <a:rPr lang="fr-FR" sz="1400" b="1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fr-FR" sz="1400" b="1" i="1" smtClean="0">
                                  <a:latin typeface="Cambria Math" panose="02040503050406030204" pitchFamily="18" charset="0"/>
                                </a:rPr>
                                <m:t>𝒏𝒐𝒗𝒆𝒓𝒍𝒂𝒑</m:t>
                              </m:r>
                              <m:r>
                                <a:rPr lang="fr-FR" sz="1400" b="1" i="1" smtClean="0">
                                  <a:latin typeface="Cambria Math" panose="02040503050406030204" pitchFamily="18" charset="0"/>
                                </a:rPr>
                                <m:t>))</m:t>
                              </m:r>
                              <m:r>
                                <a:rPr lang="fr-FR" sz="1400" i="1">
                                  <a:latin typeface="Cambria Math" panose="02040503050406030204" pitchFamily="18" charset="0"/>
                                </a:rPr>
                                <m:t>𝒆</m:t>
                              </m:r>
                            </m:e>
                            <m:sup>
                              <m:r>
                                <a:rPr lang="fr-FR" sz="1400" b="1" i="1" smtClean="0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fr-FR" sz="1400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fr-FR" sz="1400" i="1"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  <m:r>
                                    <a:rPr lang="fr-FR" sz="1400" i="1">
                                      <a:latin typeface="Cambria Math" panose="02040503050406030204" pitchFamily="18" charset="0"/>
                                    </a:rPr>
                                    <m:t>𝒊</m:t>
                                  </m:r>
                                  <m:r>
                                    <a:rPr lang="fr-FR" sz="14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𝝅</m:t>
                                  </m:r>
                                  <m:r>
                                    <a:rPr lang="fr-FR" sz="1400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𝒌𝒏</m:t>
                                  </m:r>
                                  <m:r>
                                    <a:rPr lang="fr-FR" sz="1400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∗(</m:t>
                                  </m:r>
                                  <m:r>
                                    <a:rPr lang="fr-FR" sz="1400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𝒏𝒑𝒆𝒓𝒔𝒆𝒈</m:t>
                                  </m:r>
                                  <m:r>
                                    <a:rPr lang="fr-FR" sz="1400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−</m:t>
                                  </m:r>
                                  <m:r>
                                    <a:rPr lang="fr-FR" sz="1400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𝒏𝒐𝒗𝒆𝒓𝒍𝒂𝒑</m:t>
                                  </m:r>
                                  <m:r>
                                    <a:rPr lang="fr-FR" sz="1400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)</m:t>
                                  </m:r>
                                </m:num>
                                <m:den>
                                  <m:r>
                                    <a:rPr lang="fr-FR" sz="1400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𝒏𝒇𝒇𝒕</m:t>
                                  </m:r>
                                </m:den>
                              </m:f>
                            </m:sup>
                          </m:sSup>
                        </m:e>
                      </m:nary>
                    </m:oMath>
                  </m:oMathPara>
                </a14:m>
                <a:endParaRPr lang="fr-FR" sz="1400" dirty="0"/>
              </a:p>
            </p:txBody>
          </p:sp>
        </mc:Choice>
        <mc:Fallback xmlns="">
          <p:sp>
            <p:nvSpPr>
              <p:cNvPr id="7" name="ZoneTexte 6">
                <a:extLst>
                  <a:ext uri="{FF2B5EF4-FFF2-40B4-BE49-F238E27FC236}">
                    <a16:creationId xmlns:a16="http://schemas.microsoft.com/office/drawing/2014/main" id="{DDC00C8C-303B-029E-9DA1-793424D3779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717687" y="1367833"/>
                <a:ext cx="12579374" cy="84228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ZoneTexte 7">
                <a:extLst>
                  <a:ext uri="{FF2B5EF4-FFF2-40B4-BE49-F238E27FC236}">
                    <a16:creationId xmlns:a16="http://schemas.microsoft.com/office/drawing/2014/main" id="{C1001EF8-B8BA-7097-0CF7-C86EF9C38AE2}"/>
                  </a:ext>
                </a:extLst>
              </p:cNvPr>
              <p:cNvSpPr txBox="1"/>
              <p:nvPr/>
            </p:nvSpPr>
            <p:spPr>
              <a:xfrm>
                <a:off x="78752" y="2357301"/>
                <a:ext cx="3523079" cy="79021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sz="1800" b="1" i="1" smtClean="0">
                          <a:latin typeface="Cambria Math" panose="02040503050406030204" pitchFamily="18" charset="0"/>
                        </a:rPr>
                        <m:t>𝑬</m:t>
                      </m:r>
                      <m:r>
                        <a:rPr lang="fr-FR" sz="1800" b="1" i="1" smtClean="0">
                          <a:latin typeface="Cambria Math" panose="02040503050406030204" pitchFamily="18" charset="0"/>
                        </a:rPr>
                        <m:t>(</m:t>
                      </m:r>
                      <m:nary>
                        <m:naryPr>
                          <m:chr m:val="∑"/>
                          <m:ctrlPr>
                            <a:rPr lang="fr-FR" sz="18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fr-FR" sz="1800" b="1" i="1" smtClean="0">
                              <a:latin typeface="Cambria Math" panose="02040503050406030204" pitchFamily="18" charset="0"/>
                            </a:rPr>
                            <m:t>𝒌</m:t>
                          </m:r>
                          <m:r>
                            <a:rPr lang="fr-FR" sz="1800" b="1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fr-FR" sz="1800" b="1" i="1" smtClean="0">
                              <a:latin typeface="Cambria Math" panose="02040503050406030204" pitchFamily="18" charset="0"/>
                            </a:rPr>
                            <m:t>𝟎</m:t>
                          </m:r>
                        </m:sub>
                        <m:sup>
                          <m:r>
                            <a:rPr lang="fr-FR" sz="1800" b="1" i="1" smtClean="0">
                              <a:latin typeface="Cambria Math" panose="02040503050406030204" pitchFamily="18" charset="0"/>
                            </a:rPr>
                            <m:t>𝒏𝒇𝒇𝒕</m:t>
                          </m:r>
                        </m:sup>
                        <m:e>
                          <m:sSup>
                            <m:sSupPr>
                              <m:ctrlPr>
                                <a:rPr lang="fr-FR" sz="1800" b="1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begChr m:val="|"/>
                                  <m:endChr m:val="|"/>
                                  <m:ctrlPr>
                                    <a:rPr lang="fr-FR" sz="1800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fr-FR" sz="1800" b="1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fr-FR" sz="1800" b="1" i="1" smtClean="0">
                                          <a:latin typeface="Cambria Math" panose="02040503050406030204" pitchFamily="18" charset="0"/>
                                        </a:rPr>
                                        <m:t>𝑺</m:t>
                                      </m:r>
                                    </m:e>
                                    <m:sub>
                                      <m:r>
                                        <a:rPr lang="fr-FR" sz="1800" b="1" i="1" smtClean="0">
                                          <a:latin typeface="Cambria Math" panose="02040503050406030204" pitchFamily="18" charset="0"/>
                                        </a:rPr>
                                        <m:t>𝒙𝒙</m:t>
                                      </m:r>
                                    </m:sub>
                                  </m:sSub>
                                  <m:d>
                                    <m:dPr>
                                      <m:begChr m:val="["/>
                                      <m:endChr m:val="]"/>
                                      <m:ctrlPr>
                                        <a:rPr lang="fr-FR" sz="1800" b="1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fr-FR" sz="1800" b="1" i="1" smtClean="0">
                                          <a:latin typeface="Cambria Math" panose="02040503050406030204" pitchFamily="18" charset="0"/>
                                        </a:rPr>
                                        <m:t>𝒎</m:t>
                                      </m:r>
                                      <m:r>
                                        <a:rPr lang="fr-FR" sz="1800" b="1" i="1" smtClean="0">
                                          <a:latin typeface="Cambria Math" panose="02040503050406030204" pitchFamily="18" charset="0"/>
                                        </a:rPr>
                                        <m:t>,</m:t>
                                      </m:r>
                                      <m:r>
                                        <a:rPr lang="fr-FR" sz="1800" b="1" i="1" smtClean="0">
                                          <a:latin typeface="Cambria Math" panose="02040503050406030204" pitchFamily="18" charset="0"/>
                                        </a:rPr>
                                        <m:t>𝒌</m:t>
                                      </m:r>
                                    </m:e>
                                  </m:d>
                                </m:e>
                              </m:d>
                            </m:e>
                            <m:sup>
                              <m:r>
                                <a:rPr lang="fr-FR" sz="1800" b="1" i="1" smtClean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  <m:r>
                            <a:rPr lang="fr-FR" sz="1800" b="1" i="1" smtClean="0">
                              <a:latin typeface="Cambria Math" panose="02040503050406030204" pitchFamily="18" charset="0"/>
                            </a:rPr>
                            <m:t>)=</m:t>
                          </m:r>
                          <m:f>
                            <m:fPr>
                              <m:ctrlPr>
                                <a:rPr lang="fr-FR" sz="1800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bSup>
                                <m:sSubSupPr>
                                  <m:ctrlPr>
                                    <a:rPr lang="fr-FR" sz="1800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fr-FR" sz="1800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𝝈</m:t>
                                  </m:r>
                                </m:e>
                                <m:sub>
                                  <m:r>
                                    <a:rPr lang="fr-FR" sz="1800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𝒃</m:t>
                                  </m:r>
                                </m:sub>
                                <m:sup>
                                  <m:r>
                                    <a:rPr lang="fr-FR" sz="1800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𝟐</m:t>
                                  </m:r>
                                </m:sup>
                              </m:sSubSup>
                              <m:r>
                                <a:rPr lang="fr-FR" sz="1800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𝒏𝒑𝒆𝒓𝒔𝒆𝒈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fr-FR" sz="1800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sz="1800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𝒇</m:t>
                                  </m:r>
                                </m:e>
                                <m:sub>
                                  <m:r>
                                    <a:rPr lang="fr-FR" sz="1800" b="1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𝒔</m:t>
                                  </m:r>
                                </m:sub>
                              </m:sSub>
                            </m:den>
                          </m:f>
                          <m:r>
                            <a:rPr lang="fr-FR" sz="1800" b="1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</m:e>
                      </m:nary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8" name="ZoneTexte 7">
                <a:extLst>
                  <a:ext uri="{FF2B5EF4-FFF2-40B4-BE49-F238E27FC236}">
                    <a16:creationId xmlns:a16="http://schemas.microsoft.com/office/drawing/2014/main" id="{C1001EF8-B8BA-7097-0CF7-C86EF9C38A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752" y="2357301"/>
                <a:ext cx="3523079" cy="79021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ZoneTexte 8">
                <a:extLst>
                  <a:ext uri="{FF2B5EF4-FFF2-40B4-BE49-F238E27FC236}">
                    <a16:creationId xmlns:a16="http://schemas.microsoft.com/office/drawing/2014/main" id="{30EA026E-69B5-B329-F049-BAF291CAA96A}"/>
                  </a:ext>
                </a:extLst>
              </p:cNvPr>
              <p:cNvSpPr txBox="1"/>
              <p:nvPr/>
            </p:nvSpPr>
            <p:spPr>
              <a:xfrm>
                <a:off x="78752" y="3230160"/>
                <a:ext cx="8312449" cy="17820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fr-FR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sz="1600" b="0" i="1">
                            <a:latin typeface="Cambria Math" panose="02040503050406030204" pitchFamily="18" charset="0"/>
                          </a:rPr>
                          <m:t>|</m:t>
                        </m:r>
                        <m:r>
                          <a:rPr lang="fr-FR" sz="1600" b="0" i="1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fr-FR" sz="1600" b="0" i="1">
                            <a:latin typeface="Cambria Math" panose="02040503050406030204" pitchFamily="18" charset="0"/>
                          </a:rPr>
                          <m:t>𝑥𝑥</m:t>
                        </m:r>
                      </m:sub>
                    </m:sSub>
                    <m:r>
                      <a:rPr lang="fr-FR" sz="1600" b="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fr-FR" sz="1600" b="0" i="1" smtClean="0">
                        <a:latin typeface="Cambria Math" panose="02040503050406030204" pitchFamily="18" charset="0"/>
                      </a:rPr>
                      <m:t>|→</m:t>
                    </m:r>
                    <m:r>
                      <a:rPr lang="fr-FR" sz="1600" b="0" i="1" smtClean="0">
                        <a:latin typeface="Cambria Math" panose="02040503050406030204" pitchFamily="18" charset="0"/>
                      </a:rPr>
                      <m:t>𝑅𝑎𝑦𝑙𝑒𝑖𝑔h</m:t>
                    </m:r>
                    <m:r>
                      <a:rPr lang="fr-FR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fr-FR" sz="1600" b="0" i="1" smtClean="0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fr-FR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fr-FR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𝑏</m:t>
                        </m:r>
                      </m:sub>
                    </m:sSub>
                    <m:rad>
                      <m:radPr>
                        <m:degHide m:val="on"/>
                        <m:ctrlPr>
                          <a:rPr lang="fr-FR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fr-FR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fr-FR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𝑛𝑝𝑒𝑟𝑠𝑒𝑟𝑔</m:t>
                            </m:r>
                          </m:num>
                          <m:den>
                            <m:r>
                              <a:rPr lang="fr-FR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2 </m:t>
                            </m:r>
                            <m:r>
                              <a:rPr lang="fr-FR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𝑓𝑠</m:t>
                            </m:r>
                            <m:r>
                              <a:rPr lang="fr-FR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  </m:t>
                            </m:r>
                            <m:r>
                              <a:rPr lang="fr-FR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𝑛𝑓𝑓𝑡</m:t>
                            </m:r>
                          </m:den>
                        </m:f>
                      </m:e>
                    </m:rad>
                    <m:r>
                      <a:rPr lang="fr-FR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fr-FR" sz="1600" b="0" dirty="0"/>
                  <a:t>  (Loi de Rayleigh/ </a:t>
                </a:r>
                <a14:m>
                  <m:oMath xmlns:m="http://schemas.openxmlformats.org/officeDocument/2006/math">
                    <m:r>
                      <a:rPr lang="fr-FR" sz="16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𝜎</m:t>
                    </m:r>
                    <m:r>
                      <a:rPr lang="fr-FR" sz="16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fr-FR" sz="1600" b="0" dirty="0"/>
                  <a:t> Chi 2 à deux degrés de liberté, Loi de Rice (0,</a:t>
                </a:r>
                <a:r>
                  <a:rPr lang="fr-FR" sz="1600" b="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fr-FR" sz="16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𝜎</m:t>
                    </m:r>
                  </m:oMath>
                </a14:m>
                <a:r>
                  <a:rPr lang="fr-FR" sz="1600" b="0" dirty="0"/>
                  <a:t>) ) </a:t>
                </a:r>
              </a:p>
              <a:p>
                <a:endParaRPr lang="fr-FR" sz="1600" b="0" dirty="0"/>
              </a:p>
              <a:p>
                <a:endParaRPr lang="fr-FR" sz="1600" b="0" dirty="0"/>
              </a:p>
              <a:p>
                <a:r>
                  <a:rPr lang="fr-FR" sz="1600" b="0" dirty="0"/>
                  <a:t>Où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fr-FR" sz="16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f</m:t>
                    </m:r>
                    <m:d>
                      <m:dPr>
                        <m:ctrlPr>
                          <a:rPr lang="fr-FR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fr-FR" sz="16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x</m:t>
                        </m:r>
                        <m:r>
                          <a:rPr lang="fr-FR" sz="1600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fr-FR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</m:e>
                    </m:d>
                    <m:r>
                      <a:rPr lang="fr-FR" sz="16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fr-FR" sz="1600" b="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1600" b="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num>
                      <m:den>
                        <m:sSup>
                          <m:sSupPr>
                            <m:ctrlPr>
                              <a:rPr lang="fr-FR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fr-FR" sz="1600" b="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𝜎</m:t>
                            </m:r>
                          </m:e>
                          <m:sup>
                            <m:r>
                              <a:rPr lang="fr-FR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sSup>
                      <m:sSupPr>
                        <m:ctrlPr>
                          <a:rPr lang="fr-FR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fr-FR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fr-FR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sSup>
                              <m:sSupPr>
                                <m:ctrlPr>
                                  <a:rPr lang="fr-FR" sz="16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fr-FR" sz="16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fr-FR" sz="16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r>
                              <a:rPr lang="fr-FR" sz="16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  <m:sSup>
                              <m:sSupPr>
                                <m:ctrlPr>
                                  <a:rPr lang="fr-FR" sz="16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fr-FR" sz="1600" b="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𝜎</m:t>
                                </m:r>
                              </m:e>
                              <m:sup>
                                <m:r>
                                  <a:rPr lang="fr-FR" sz="16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sup>
                    </m:sSup>
                    <m:r>
                      <a:rPr lang="fr-FR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fr-FR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  <m:r>
                      <a:rPr lang="fr-FR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≥0</m:t>
                    </m:r>
                  </m:oMath>
                </a14:m>
                <a:endParaRPr lang="fr-FR" sz="1600" b="0" dirty="0"/>
              </a:p>
            </p:txBody>
          </p:sp>
        </mc:Choice>
        <mc:Fallback xmlns="">
          <p:sp>
            <p:nvSpPr>
              <p:cNvPr id="9" name="ZoneTexte 8">
                <a:extLst>
                  <a:ext uri="{FF2B5EF4-FFF2-40B4-BE49-F238E27FC236}">
                    <a16:creationId xmlns:a16="http://schemas.microsoft.com/office/drawing/2014/main" id="{30EA026E-69B5-B329-F049-BAF291CAA9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752" y="3230160"/>
                <a:ext cx="8312449" cy="1782091"/>
              </a:xfrm>
              <a:prstGeom prst="rect">
                <a:avLst/>
              </a:prstGeom>
              <a:blipFill>
                <a:blip r:embed="rId6"/>
                <a:stretch>
                  <a:fillRect l="-440" b="-1027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ZoneTexte 9">
                <a:extLst>
                  <a:ext uri="{FF2B5EF4-FFF2-40B4-BE49-F238E27FC236}">
                    <a16:creationId xmlns:a16="http://schemas.microsoft.com/office/drawing/2014/main" id="{8E3D234B-ED71-D6DA-3023-CE94A338C640}"/>
                  </a:ext>
                </a:extLst>
              </p:cNvPr>
              <p:cNvSpPr txBox="1"/>
              <p:nvPr/>
            </p:nvSpPr>
            <p:spPr>
              <a:xfrm>
                <a:off x="3675886" y="3954564"/>
                <a:ext cx="5951562" cy="7288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sz="1400" b="1" i="1" smtClean="0">
                          <a:latin typeface="Cambria Math" panose="02040503050406030204" pitchFamily="18" charset="0"/>
                        </a:rPr>
                        <m:t>𝑹𝒆</m:t>
                      </m:r>
                      <m:d>
                        <m:dPr>
                          <m:ctrlPr>
                            <a:rPr lang="fr-FR" sz="14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fr-FR" sz="1400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sz="1400" b="1" i="1" smtClean="0">
                                  <a:latin typeface="Cambria Math" panose="02040503050406030204" pitchFamily="18" charset="0"/>
                                </a:rPr>
                                <m:t>𝑺</m:t>
                              </m:r>
                            </m:e>
                            <m:sub>
                              <m:r>
                                <a:rPr lang="fr-FR" sz="1400" b="1" i="1" smtClean="0">
                                  <a:latin typeface="Cambria Math" panose="02040503050406030204" pitchFamily="18" charset="0"/>
                                </a:rPr>
                                <m:t>𝒙𝒙</m:t>
                              </m:r>
                            </m:sub>
                          </m:sSub>
                        </m:e>
                      </m:d>
                      <m:r>
                        <a:rPr lang="fr-FR" sz="1400" b="1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fr-FR" sz="1400" b="1" i="1" smtClean="0">
                          <a:latin typeface="Cambria Math" panose="02040503050406030204" pitchFamily="18" charset="0"/>
                        </a:rPr>
                        <m:t>𝑰𝒎</m:t>
                      </m:r>
                      <m:r>
                        <a:rPr lang="fr-FR" sz="1400" b="1" i="1" smtClean="0"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fr-FR" sz="14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fr-FR" sz="1400" b="1" i="1" smtClean="0">
                              <a:latin typeface="Cambria Math" panose="02040503050406030204" pitchFamily="18" charset="0"/>
                            </a:rPr>
                            <m:t>𝑺</m:t>
                          </m:r>
                        </m:e>
                        <m:sub>
                          <m:r>
                            <a:rPr lang="fr-FR" sz="1400" b="1" i="1" smtClean="0">
                              <a:latin typeface="Cambria Math" panose="02040503050406030204" pitchFamily="18" charset="0"/>
                            </a:rPr>
                            <m:t>𝒙𝒙</m:t>
                          </m:r>
                        </m:sub>
                      </m:sSub>
                      <m:r>
                        <a:rPr lang="fr-FR" sz="1400" b="1" i="1" smtClean="0">
                          <a:latin typeface="Cambria Math" panose="02040503050406030204" pitchFamily="18" charset="0"/>
                        </a:rPr>
                        <m:t>)</m:t>
                      </m:r>
                      <m:r>
                        <a:rPr lang="fr-FR" sz="1400" b="0" i="1">
                          <a:latin typeface="Cambria Math" panose="02040503050406030204" pitchFamily="18" charset="0"/>
                        </a:rPr>
                        <m:t>→</m:t>
                      </m:r>
                      <m:r>
                        <a:rPr lang="fr-FR" sz="1400" b="1" i="1" smtClean="0">
                          <a:latin typeface="Cambria Math" panose="02040503050406030204" pitchFamily="18" charset="0"/>
                        </a:rPr>
                        <m:t>𝑵</m:t>
                      </m:r>
                      <m:r>
                        <a:rPr lang="fr-FR" sz="1400" b="1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fr-FR" sz="1400" b="1" i="1" smtClean="0"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fr-FR" sz="1400" b="1" i="1" smtClean="0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fr-FR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fr-FR" sz="1400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fr-FR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𝑏</m:t>
                          </m:r>
                        </m:sub>
                      </m:sSub>
                      <m:rad>
                        <m:radPr>
                          <m:degHide m:val="on"/>
                          <m:ctrlPr>
                            <a:rPr lang="fr-FR" sz="1400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fr-FR" sz="1400" b="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fr-FR" sz="1400" b="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𝑛𝑝𝑒𝑟𝑠𝑒𝑟𝑔</m:t>
                              </m:r>
                            </m:num>
                            <m:den>
                              <m:r>
                                <a:rPr lang="fr-FR" sz="1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fr-FR" sz="1400" b="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𝑓𝑠</m:t>
                              </m:r>
                              <m:r>
                                <a:rPr lang="fr-FR" sz="1400" b="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 </m:t>
                              </m:r>
                              <m:r>
                                <a:rPr lang="fr-FR" sz="1400" b="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𝑛𝑓𝑓𝑡</m:t>
                              </m:r>
                            </m:den>
                          </m:f>
                        </m:e>
                      </m:rad>
                      <m:r>
                        <a:rPr lang="fr-FR" sz="14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fr-FR" sz="1400" dirty="0"/>
              </a:p>
            </p:txBody>
          </p:sp>
        </mc:Choice>
        <mc:Fallback xmlns="">
          <p:sp>
            <p:nvSpPr>
              <p:cNvPr id="10" name="ZoneTexte 9">
                <a:extLst>
                  <a:ext uri="{FF2B5EF4-FFF2-40B4-BE49-F238E27FC236}">
                    <a16:creationId xmlns:a16="http://schemas.microsoft.com/office/drawing/2014/main" id="{8E3D234B-ED71-D6DA-3023-CE94A338C64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5886" y="3954564"/>
                <a:ext cx="5951562" cy="72885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Connecteur droit avec flèche 10">
            <a:extLst>
              <a:ext uri="{FF2B5EF4-FFF2-40B4-BE49-F238E27FC236}">
                <a16:creationId xmlns:a16="http://schemas.microsoft.com/office/drawing/2014/main" id="{0012598D-BDEB-AE84-E010-57D16F547460}"/>
              </a:ext>
            </a:extLst>
          </p:cNvPr>
          <p:cNvCxnSpPr/>
          <p:nvPr/>
        </p:nvCxnSpPr>
        <p:spPr bwMode="auto">
          <a:xfrm>
            <a:off x="2192325" y="3956694"/>
            <a:ext cx="2664296" cy="59821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14" name="Titre 1">
            <a:extLst>
              <a:ext uri="{FF2B5EF4-FFF2-40B4-BE49-F238E27FC236}">
                <a16:creationId xmlns:a16="http://schemas.microsoft.com/office/drawing/2014/main" id="{ECE5461B-D60D-B52E-D90E-672C6962EF1D}"/>
              </a:ext>
            </a:extLst>
          </p:cNvPr>
          <p:cNvSpPr txBox="1">
            <a:spLocks/>
          </p:cNvSpPr>
          <p:nvPr/>
        </p:nvSpPr>
        <p:spPr>
          <a:xfrm>
            <a:off x="342553" y="50282"/>
            <a:ext cx="8877300" cy="10255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0" kern="1200">
                <a:solidFill>
                  <a:schemeClr val="bg1"/>
                </a:solidFill>
                <a:latin typeface="Franklin Gothic Medium Cond" panose="020B0606030402020204" pitchFamily="34" charset="0"/>
                <a:ea typeface="+mj-ea"/>
                <a:cs typeface="+mj-cs"/>
              </a:defRPr>
            </a:lvl1pPr>
          </a:lstStyle>
          <a:p>
            <a:r>
              <a:rPr lang="fr-FR" dirty="0"/>
              <a:t>PDF du bruit blanc sur une STFT</a:t>
            </a:r>
          </a:p>
        </p:txBody>
      </p:sp>
    </p:spTree>
    <p:extLst>
      <p:ext uri="{BB962C8B-B14F-4D97-AF65-F5344CB8AC3E}">
        <p14:creationId xmlns:p14="http://schemas.microsoft.com/office/powerpoint/2010/main" val="7213793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FEAA2-59AA-4A44-B43D-49417C09E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2393"/>
            <a:ext cx="7886700" cy="821553"/>
          </a:xfrm>
        </p:spPr>
        <p:txBody>
          <a:bodyPr/>
          <a:lstStyle/>
          <a:p>
            <a:r>
              <a:rPr lang="fr-FR" dirty="0"/>
              <a:t>Normalisation de la STFT 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B635F9A-533F-4AF2-BA93-C64A2D4AC1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86189-7D90-42B6-A979-88B1E50D13D9}" type="slidenum">
              <a:rPr lang="en-US" smtClean="0"/>
              <a:t>4</a:t>
            </a:fld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oneTexte 2">
                <a:extLst>
                  <a:ext uri="{FF2B5EF4-FFF2-40B4-BE49-F238E27FC236}">
                    <a16:creationId xmlns:a16="http://schemas.microsoft.com/office/drawing/2014/main" id="{0E24DD2B-BE27-A824-7833-3EFCDEA5E1D8}"/>
                  </a:ext>
                </a:extLst>
              </p:cNvPr>
              <p:cNvSpPr txBox="1"/>
              <p:nvPr/>
            </p:nvSpPr>
            <p:spPr>
              <a:xfrm>
                <a:off x="-466724" y="904028"/>
                <a:ext cx="4102620" cy="72039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fr-FR" sz="20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f</m:t>
                      </m:r>
                      <m:d>
                        <m:dPr>
                          <m:ctrlPr>
                            <a:rPr lang="fr-FR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fr-FR" sz="20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x</m:t>
                          </m:r>
                          <m:r>
                            <a:rPr lang="fr-FR" sz="20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r>
                            <a:rPr lang="fr-FR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𝜎</m:t>
                          </m:r>
                        </m:e>
                      </m:d>
                      <m:r>
                        <a:rPr lang="fr-FR" sz="2000" b="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fr-FR" sz="2000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fr-FR" sz="2000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𝑥</m:t>
                          </m:r>
                        </m:num>
                        <m:den>
                          <m:sSup>
                            <m:sSupPr>
                              <m:ctrlPr>
                                <a:rPr lang="fr-FR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fr-FR" sz="2000" b="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𝜎</m:t>
                              </m:r>
                            </m:e>
                            <m:sup>
                              <m:r>
                                <a:rPr lang="fr-FR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sSup>
                        <m:sSupPr>
                          <m:ctrlPr>
                            <a:rPr lang="fr-FR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fr-FR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fr-FR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fr-FR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fr-FR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fr-FR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fr-FR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fr-FR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sSup>
                                <m:sSupPr>
                                  <m:ctrlPr>
                                    <a:rPr lang="fr-FR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fr-FR" sz="2000" b="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𝜎</m:t>
                                  </m:r>
                                </m:e>
                                <m:sup>
                                  <m:r>
                                    <a:rPr lang="fr-FR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sup>
                      </m:sSup>
                      <m:r>
                        <a:rPr lang="fr-FR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</m:t>
                      </m:r>
                      <m:r>
                        <a:rPr lang="fr-FR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𝑥</m:t>
                      </m:r>
                      <m:r>
                        <a:rPr lang="fr-FR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≥0</m:t>
                      </m:r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3" name="ZoneTexte 2">
                <a:extLst>
                  <a:ext uri="{FF2B5EF4-FFF2-40B4-BE49-F238E27FC236}">
                    <a16:creationId xmlns:a16="http://schemas.microsoft.com/office/drawing/2014/main" id="{0E24DD2B-BE27-A824-7833-3EFCDEA5E1D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466724" y="904028"/>
                <a:ext cx="4102620" cy="72039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ZoneTexte 4">
                <a:extLst>
                  <a:ext uri="{FF2B5EF4-FFF2-40B4-BE49-F238E27FC236}">
                    <a16:creationId xmlns:a16="http://schemas.microsoft.com/office/drawing/2014/main" id="{3B647774-61FF-DFBD-5115-10EA7EC37848}"/>
                  </a:ext>
                </a:extLst>
              </p:cNvPr>
              <p:cNvSpPr txBox="1"/>
              <p:nvPr/>
            </p:nvSpPr>
            <p:spPr>
              <a:xfrm>
                <a:off x="-540568" y="1486425"/>
                <a:ext cx="7416824" cy="8653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trlPr>
                            <a:rPr lang="fr-FR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sSub>
                            <m:sSubPr>
                              <m:ctrlPr>
                                <a:rPr lang="fr-FR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brk m:alnAt="23"/>
                                </m:rPr>
                                <a:rPr lang="fr-FR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m:rPr>
                                  <m:brk m:alnAt="23"/>
                                </m:rPr>
                                <a:rPr lang="fr-FR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  <m:r>
                                <a:rPr lang="fr-FR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𝑒𝑢𝑖𝑙</m:t>
                              </m:r>
                            </m:sub>
                          </m:sSub>
                        </m:sub>
                        <m:sup>
                          <m:r>
                            <a:rPr lang="fr-FR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+∞</m:t>
                          </m:r>
                        </m:sup>
                        <m:e>
                          <m:r>
                            <m:rPr>
                              <m:sty m:val="p"/>
                            </m:rPr>
                            <a:rPr lang="fr-FR" sz="2000" b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f</m:t>
                          </m:r>
                          <m:d>
                            <m:dPr>
                              <m:ctrlPr>
                                <a:rPr lang="fr-FR" sz="2000" b="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m:rPr>
                                  <m:sty m:val="p"/>
                                </m:rPr>
                                <a:rPr lang="fr-FR" sz="2000" b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x</m:t>
                              </m:r>
                              <m:r>
                                <a:rPr lang="fr-FR" sz="2000" b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fr-FR" sz="2000" b="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𝜎</m:t>
                              </m:r>
                            </m:e>
                          </m:d>
                          <m:r>
                            <a:rPr lang="fr-FR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𝑑𝑥</m:t>
                          </m:r>
                        </m:e>
                      </m:nary>
                      <m:r>
                        <a:rPr lang="fr-FR" sz="2000" b="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fr-FR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fr-FR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fr-FR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fr-FR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bSup>
                                <m:sSubSupPr>
                                  <m:ctrlPr>
                                    <a:rPr lang="fr-FR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fr-FR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fr-FR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𝑠𝑒𝑢𝑖𝑙</m:t>
                                  </m:r>
                                </m:sub>
                                <m:sup>
                                  <m:r>
                                    <a:rPr lang="fr-FR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bSup>
                            </m:num>
                            <m:den>
                              <m:r>
                                <a:rPr lang="fr-FR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  <m:sSup>
                                <m:sSupPr>
                                  <m:ctrlPr>
                                    <a:rPr lang="fr-FR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fr-FR" sz="2000" b="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𝜎</m:t>
                                  </m:r>
                                </m:e>
                                <m:sup>
                                  <m:r>
                                    <a:rPr lang="fr-FR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sup>
                      </m:sSup>
                      <m:r>
                        <a:rPr lang="fr-FR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fr-FR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𝑝</m:t>
                      </m:r>
                      <m:r>
                        <a:rPr lang="fr-FR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fr-FR" sz="2000" dirty="0" smtClean="0">
                          <a:latin typeface="Cambria Math" panose="02040503050406030204" pitchFamily="18" charset="0"/>
                        </a:rPr>
                        <m:t>⇔</m:t>
                      </m:r>
                      <m:sSub>
                        <m:sSubPr>
                          <m:ctrlPr>
                            <a:rPr lang="fr-FR" sz="2000" b="1" i="1" dirty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fr-FR" sz="2000" b="1" i="0" dirty="0" smtClean="0">
                              <a:latin typeface="Cambria Math" panose="02040503050406030204" pitchFamily="18" charset="0"/>
                            </a:rPr>
                            <m:t>𝐀</m:t>
                          </m:r>
                        </m:e>
                        <m:sub>
                          <m:r>
                            <a:rPr lang="fr-FR" sz="2000" b="1" i="0" dirty="0" smtClean="0">
                              <a:latin typeface="Cambria Math" panose="02040503050406030204" pitchFamily="18" charset="0"/>
                            </a:rPr>
                            <m:t>𝐬𝐞𝐮𝐢𝐥</m:t>
                          </m:r>
                          <m:r>
                            <a:rPr lang="fr-FR" sz="2000" b="1" i="0" dirty="0" smtClean="0">
                              <a:latin typeface="Cambria Math" panose="02040503050406030204" pitchFamily="18" charset="0"/>
                            </a:rPr>
                            <m:t> </m:t>
                          </m:r>
                        </m:sub>
                      </m:sSub>
                      <m:r>
                        <a:rPr lang="fr-FR" sz="2000" b="1" i="0" dirty="0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fr-FR" sz="2000" b="1" i="0" dirty="0" smtClean="0">
                          <a:latin typeface="Cambria Math" panose="02040503050406030204" pitchFamily="18" charset="0"/>
                        </a:rPr>
                        <m:t>𝐩</m:t>
                      </m:r>
                      <m:r>
                        <a:rPr lang="fr-FR" sz="2000" b="1" i="0" dirty="0" smtClean="0">
                          <a:latin typeface="Cambria Math" panose="02040503050406030204" pitchFamily="18" charset="0"/>
                        </a:rPr>
                        <m:t>)=</m:t>
                      </m:r>
                      <m:r>
                        <a:rPr lang="fr-FR" sz="2000" b="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𝜎</m:t>
                      </m:r>
                      <m:rad>
                        <m:radPr>
                          <m:degHide m:val="on"/>
                          <m:ctrlPr>
                            <a:rPr lang="fr-FR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fr-FR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  <m:r>
                            <m:rPr>
                              <m:sty m:val="p"/>
                            </m:rPr>
                            <a:rPr lang="fr-FR" sz="20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ln</m:t>
                          </m:r>
                          <m:r>
                            <a:rPr lang="fr-FR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⁡(</m:t>
                          </m:r>
                          <m:r>
                            <a:rPr lang="fr-FR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</m:t>
                          </m:r>
                          <m:r>
                            <a:rPr lang="fr-FR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</m:e>
                      </m:rad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5" name="ZoneTexte 4">
                <a:extLst>
                  <a:ext uri="{FF2B5EF4-FFF2-40B4-BE49-F238E27FC236}">
                    <a16:creationId xmlns:a16="http://schemas.microsoft.com/office/drawing/2014/main" id="{3B647774-61FF-DFBD-5115-10EA7EC3784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540568" y="1486425"/>
                <a:ext cx="7416824" cy="86536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ZoneTexte 5">
                <a:extLst>
                  <a:ext uri="{FF2B5EF4-FFF2-40B4-BE49-F238E27FC236}">
                    <a16:creationId xmlns:a16="http://schemas.microsoft.com/office/drawing/2014/main" id="{61785417-D5C1-7847-CDBF-90F3F93EC8FB}"/>
                  </a:ext>
                </a:extLst>
              </p:cNvPr>
              <p:cNvSpPr txBox="1"/>
              <p:nvPr/>
            </p:nvSpPr>
            <p:spPr>
              <a:xfrm>
                <a:off x="55390" y="2376273"/>
                <a:ext cx="8424936" cy="9648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600" b="0" dirty="0"/>
                  <a:t>Exemple, pour une fausse alarme de 0,1% : </a:t>
                </a:r>
              </a:p>
              <a:p>
                <a:pPr algn="ctr"/>
                <a:r>
                  <a:rPr lang="fr-FR" sz="2000" dirty="0"/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sz="20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sz="2000" b="1" i="1" smtClean="0"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  <m:sub>
                        <m:r>
                          <a:rPr lang="fr-FR" sz="2000" b="1" i="1" smtClean="0">
                            <a:latin typeface="Cambria Math" panose="02040503050406030204" pitchFamily="18" charset="0"/>
                          </a:rPr>
                          <m:t>𝒔𝒆𝒖𝒊𝒍</m:t>
                        </m:r>
                      </m:sub>
                    </m:sSub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= </m:t>
                    </m:r>
                    <m:sSub>
                      <m:sSubPr>
                        <m:ctrlPr>
                          <a:rPr lang="fr-FR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fr-FR" sz="2000" b="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fr-FR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𝑏</m:t>
                        </m:r>
                      </m:sub>
                    </m:sSub>
                    <m:rad>
                      <m:radPr>
                        <m:degHide m:val="on"/>
                        <m:ctrlPr>
                          <a:rPr lang="fr-FR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fr-FR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fr-FR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  <m:func>
                              <m:funcPr>
                                <m:ctrlPr>
                                  <a:rPr lang="fr-FR" sz="20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uncPr>
                              <m:fName>
                                <m:r>
                                  <m:rPr>
                                    <m:sty m:val="p"/>
                                  </m:rPr>
                                  <a:rPr lang="fr-FR" sz="2000" b="0" i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ln</m:t>
                                </m:r>
                              </m:fName>
                              <m:e>
                                <m:d>
                                  <m:dPr>
                                    <m:ctrlPr>
                                      <a:rPr lang="fr-FR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fr-FR" sz="20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0,001</m:t>
                                    </m:r>
                                  </m:e>
                                </m:d>
                              </m:e>
                            </m:func>
                            <m:r>
                              <a:rPr lang="fr-FR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𝑛𝑝𝑒𝑟𝑠𝑒𝑔</m:t>
                            </m:r>
                          </m:num>
                          <m:den>
                            <m:r>
                              <a:rPr lang="fr-FR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2  </m:t>
                            </m:r>
                            <m:r>
                              <a:rPr lang="fr-FR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𝑓𝑠</m:t>
                            </m:r>
                            <m:r>
                              <a:rPr lang="fr-FR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  </m:t>
                            </m:r>
                            <m:r>
                              <a:rPr lang="fr-FR" sz="20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𝑛𝑓𝑓𝑡</m:t>
                            </m:r>
                          </m:den>
                        </m:f>
                      </m:e>
                    </m:rad>
                  </m:oMath>
                </a14:m>
                <a:endParaRPr lang="fr-FR" sz="2000" dirty="0"/>
              </a:p>
            </p:txBody>
          </p:sp>
        </mc:Choice>
        <mc:Fallback xmlns="">
          <p:sp>
            <p:nvSpPr>
              <p:cNvPr id="6" name="ZoneTexte 5">
                <a:extLst>
                  <a:ext uri="{FF2B5EF4-FFF2-40B4-BE49-F238E27FC236}">
                    <a16:creationId xmlns:a16="http://schemas.microsoft.com/office/drawing/2014/main" id="{61785417-D5C1-7847-CDBF-90F3F93EC8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90" y="2376273"/>
                <a:ext cx="8424936" cy="964880"/>
              </a:xfrm>
              <a:prstGeom prst="rect">
                <a:avLst/>
              </a:prstGeom>
              <a:blipFill>
                <a:blip r:embed="rId5"/>
                <a:stretch>
                  <a:fillRect l="-362" t="-1899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ZoneTexte 6">
                <a:extLst>
                  <a:ext uri="{FF2B5EF4-FFF2-40B4-BE49-F238E27FC236}">
                    <a16:creationId xmlns:a16="http://schemas.microsoft.com/office/drawing/2014/main" id="{3F673609-38FB-E4C4-68E1-3A261E39A5E3}"/>
                  </a:ext>
                </a:extLst>
              </p:cNvPr>
              <p:cNvSpPr txBox="1"/>
              <p:nvPr/>
            </p:nvSpPr>
            <p:spPr>
              <a:xfrm>
                <a:off x="0" y="3544427"/>
                <a:ext cx="8543850" cy="811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FR" sz="18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fr-FR" sz="18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sz="1800" i="1">
                                  <a:latin typeface="Cambria Math" panose="02040503050406030204" pitchFamily="18" charset="0"/>
                                </a:rPr>
                                <m:t>𝑺</m:t>
                              </m:r>
                            </m:e>
                            <m:sub>
                              <m:r>
                                <a:rPr lang="fr-FR" sz="1800" i="1">
                                  <a:latin typeface="Cambria Math" panose="02040503050406030204" pitchFamily="18" charset="0"/>
                                </a:rPr>
                                <m:t>𝒙𝒙</m:t>
                              </m:r>
                            </m:sub>
                          </m:sSub>
                        </m:e>
                        <m:sub>
                          <m:r>
                            <a:rPr lang="fr-FR" sz="1800" i="1">
                              <a:latin typeface="Cambria Math" panose="02040503050406030204" pitchFamily="18" charset="0"/>
                            </a:rPr>
                            <m:t>𝒏𝒐𝒓𝒎</m:t>
                          </m:r>
                          <m:r>
                            <a:rPr lang="fr-FR" sz="1800" i="1">
                              <a:latin typeface="Cambria Math" panose="02040503050406030204" pitchFamily="18" charset="0"/>
                            </a:rPr>
                            <m:t>é</m:t>
                          </m:r>
                        </m:sub>
                      </m:sSub>
                      <m:r>
                        <a:rPr lang="fr-FR" sz="1800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fr-FR" sz="1800" b="1" i="1" smtClean="0">
                          <a:latin typeface="Cambria Math" panose="02040503050406030204" pitchFamily="18" charset="0"/>
                        </a:rPr>
                        <m:t>𝑺𝒆𝒖𝒊𝒍</m:t>
                      </m:r>
                      <m:d>
                        <m:dPr>
                          <m:ctrlPr>
                            <a:rPr lang="fr-FR" sz="18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fr-FR" sz="1800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sz="1800" b="1" i="1" smtClean="0">
                                  <a:latin typeface="Cambria Math" panose="02040503050406030204" pitchFamily="18" charset="0"/>
                                </a:rPr>
                                <m:t>𝑺</m:t>
                              </m:r>
                            </m:e>
                            <m:sub>
                              <m:r>
                                <a:rPr lang="fr-FR" sz="1800" b="1" i="1" smtClean="0">
                                  <a:latin typeface="Cambria Math" panose="02040503050406030204" pitchFamily="18" charset="0"/>
                                </a:rPr>
                                <m:t>𝒙𝒙</m:t>
                              </m:r>
                            </m:sub>
                          </m:sSub>
                        </m:e>
                      </m:d>
                      <m:r>
                        <a:rPr lang="fr-FR" sz="1800" b="1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fr-FR" sz="1800" b="1" i="1" smtClean="0">
                          <a:latin typeface="Cambria Math" panose="02040503050406030204" pitchFamily="18" charset="0"/>
                        </a:rPr>
                        <m:t>𝒎</m:t>
                      </m:r>
                      <m:r>
                        <a:rPr lang="fr-FR" sz="1800" b="1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fr-FR" sz="1800" b="1" i="1" smtClean="0">
                          <a:latin typeface="Cambria Math" panose="02040503050406030204" pitchFamily="18" charset="0"/>
                        </a:rPr>
                        <m:t>𝒌</m:t>
                      </m:r>
                      <m:r>
                        <a:rPr lang="fr-FR" sz="1800" b="1" i="1" smtClean="0">
                          <a:latin typeface="Cambria Math" panose="02040503050406030204" pitchFamily="18" charset="0"/>
                        </a:rPr>
                        <m:t>)= </m:t>
                      </m:r>
                      <m:d>
                        <m:dPr>
                          <m:begChr m:val="{"/>
                          <m:endChr m:val=""/>
                          <m:ctrlPr>
                            <a:rPr lang="fr-FR" sz="18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fr-FR" sz="1800" b="1" i="1" smtClean="0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sSub>
                                <m:sSubPr>
                                  <m:ctrlPr>
                                    <a:rPr lang="fr-FR" sz="1800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sz="1800" b="1" i="1" smtClean="0">
                                      <a:latin typeface="Cambria Math" panose="02040503050406030204" pitchFamily="18" charset="0"/>
                                    </a:rPr>
                                    <m:t>𝑨</m:t>
                                  </m:r>
                                </m:e>
                                <m:sub>
                                  <m:r>
                                    <a:rPr lang="fr-FR" sz="1800" b="1" i="1" smtClean="0">
                                      <a:latin typeface="Cambria Math" panose="02040503050406030204" pitchFamily="18" charset="0"/>
                                    </a:rPr>
                                    <m:t>𝒔𝒆𝒖𝒊𝒍</m:t>
                                  </m:r>
                                </m:sub>
                              </m:sSub>
                              <m:r>
                                <a:rPr lang="fr-FR" sz="1800" b="1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fr-FR" sz="1800" b="1" i="1" smtClean="0">
                                  <a:latin typeface="Cambria Math" panose="02040503050406030204" pitchFamily="18" charset="0"/>
                                </a:rPr>
                                <m:t>𝒔𝒊</m:t>
                              </m:r>
                              <m:r>
                                <a:rPr lang="fr-FR" sz="1800" b="1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sSub>
                                <m:sSubPr>
                                  <m:ctrlPr>
                                    <a:rPr lang="fr-FR" sz="1800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sz="1800" b="1" i="1" smtClean="0">
                                      <a:latin typeface="Cambria Math" panose="02040503050406030204" pitchFamily="18" charset="0"/>
                                    </a:rPr>
                                    <m:t>|</m:t>
                                  </m:r>
                                  <m:r>
                                    <a:rPr lang="fr-FR" sz="1800" b="1" i="1" smtClean="0">
                                      <a:latin typeface="Cambria Math" panose="02040503050406030204" pitchFamily="18" charset="0"/>
                                    </a:rPr>
                                    <m:t>𝑺</m:t>
                                  </m:r>
                                </m:e>
                                <m:sub>
                                  <m:r>
                                    <a:rPr lang="fr-FR" sz="1800" b="1" i="1" smtClean="0">
                                      <a:latin typeface="Cambria Math" panose="02040503050406030204" pitchFamily="18" charset="0"/>
                                    </a:rPr>
                                    <m:t>𝒙𝒙</m:t>
                                  </m:r>
                                  <m:d>
                                    <m:dPr>
                                      <m:ctrlPr>
                                        <a:rPr lang="fr-FR" sz="1800" b="1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fr-FR" sz="1800" b="1" i="1" smtClean="0">
                                          <a:latin typeface="Cambria Math" panose="02040503050406030204" pitchFamily="18" charset="0"/>
                                        </a:rPr>
                                        <m:t>𝒎</m:t>
                                      </m:r>
                                      <m:r>
                                        <a:rPr lang="fr-FR" sz="1800" b="1" i="1" smtClean="0">
                                          <a:latin typeface="Cambria Math" panose="02040503050406030204" pitchFamily="18" charset="0"/>
                                        </a:rPr>
                                        <m:t>,</m:t>
                                      </m:r>
                                      <m:r>
                                        <a:rPr lang="fr-FR" sz="1800" b="1" i="1" smtClean="0">
                                          <a:latin typeface="Cambria Math" panose="02040503050406030204" pitchFamily="18" charset="0"/>
                                        </a:rPr>
                                        <m:t>𝒌</m:t>
                                      </m:r>
                                    </m:e>
                                  </m:d>
                                </m:sub>
                              </m:sSub>
                              <m:r>
                                <a:rPr lang="fr-FR" sz="1800" b="1" i="1" smtClean="0">
                                  <a:latin typeface="Cambria Math" panose="02040503050406030204" pitchFamily="18" charset="0"/>
                                </a:rPr>
                                <m:t>|≥</m:t>
                              </m:r>
                              <m:sSub>
                                <m:sSubPr>
                                  <m:ctrlPr>
                                    <a:rPr lang="fr-FR" sz="1800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sz="1800" b="1" i="1" smtClean="0">
                                      <a:latin typeface="Cambria Math" panose="02040503050406030204" pitchFamily="18" charset="0"/>
                                    </a:rPr>
                                    <m:t>𝑨</m:t>
                                  </m:r>
                                </m:e>
                                <m:sub>
                                  <m:r>
                                    <a:rPr lang="fr-FR" sz="1800" b="1" i="1" smtClean="0">
                                      <a:latin typeface="Cambria Math" panose="02040503050406030204" pitchFamily="18" charset="0"/>
                                    </a:rPr>
                                    <m:t>𝒔𝒆𝒖𝒊𝒍</m:t>
                                  </m:r>
                                </m:sub>
                              </m:sSub>
                            </m:e>
                            <m:e>
                              <m:sSub>
                                <m:sSubPr>
                                  <m:ctrlPr>
                                    <a:rPr lang="fr-FR" sz="1800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sz="1800" b="1" i="1" smtClean="0">
                                      <a:latin typeface="Cambria Math" panose="02040503050406030204" pitchFamily="18" charset="0"/>
                                    </a:rPr>
                                    <m:t>𝑺</m:t>
                                  </m:r>
                                </m:e>
                                <m:sub>
                                  <m:r>
                                    <a:rPr lang="fr-FR" sz="1800" b="1" i="1" smtClean="0">
                                      <a:latin typeface="Cambria Math" panose="02040503050406030204" pitchFamily="18" charset="0"/>
                                    </a:rPr>
                                    <m:t>𝒙𝒙</m:t>
                                  </m:r>
                                </m:sub>
                              </m:sSub>
                              <m:d>
                                <m:dPr>
                                  <m:ctrlPr>
                                    <a:rPr lang="fr-FR" sz="1800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fr-FR" sz="1800" b="1" i="1" smtClean="0">
                                      <a:latin typeface="Cambria Math" panose="02040503050406030204" pitchFamily="18" charset="0"/>
                                    </a:rPr>
                                    <m:t>𝒎</m:t>
                                  </m:r>
                                  <m:r>
                                    <a:rPr lang="fr-FR" sz="1800" b="1" i="1" smtClean="0">
                                      <a:latin typeface="Cambria Math" panose="02040503050406030204" pitchFamily="18" charset="0"/>
                                    </a:rPr>
                                    <m:t>,</m:t>
                                  </m:r>
                                  <m:r>
                                    <a:rPr lang="fr-FR" sz="1800" b="1" i="1" smtClean="0">
                                      <a:latin typeface="Cambria Math" panose="02040503050406030204" pitchFamily="18" charset="0"/>
                                    </a:rPr>
                                    <m:t>𝒌</m:t>
                                  </m:r>
                                </m:e>
                              </m:d>
                              <m:r>
                                <a:rPr lang="fr-FR" sz="1800" b="1" i="1" smtClean="0">
                                  <a:latin typeface="Cambria Math" panose="02040503050406030204" pitchFamily="18" charset="0"/>
                                </a:rPr>
                                <m:t>𝒔𝒊𝒏𝒐𝒏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7" name="ZoneTexte 6">
                <a:extLst>
                  <a:ext uri="{FF2B5EF4-FFF2-40B4-BE49-F238E27FC236}">
                    <a16:creationId xmlns:a16="http://schemas.microsoft.com/office/drawing/2014/main" id="{3F673609-38FB-E4C4-68E1-3A261E39A5E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3544427"/>
                <a:ext cx="8543850" cy="81176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ZoneTexte 7">
                <a:extLst>
                  <a:ext uri="{FF2B5EF4-FFF2-40B4-BE49-F238E27FC236}">
                    <a16:creationId xmlns:a16="http://schemas.microsoft.com/office/drawing/2014/main" id="{8C3B8B2F-69F4-5BFE-F9F8-8AEEF6FEDA08}"/>
                  </a:ext>
                </a:extLst>
              </p:cNvPr>
              <p:cNvSpPr txBox="1"/>
              <p:nvPr/>
            </p:nvSpPr>
            <p:spPr>
              <a:xfrm>
                <a:off x="73706" y="4468261"/>
                <a:ext cx="7751018" cy="4330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FR" sz="18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fr-FR" sz="1800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sz="1800" b="1" i="1" smtClean="0">
                                  <a:latin typeface="Cambria Math" panose="02040503050406030204" pitchFamily="18" charset="0"/>
                                </a:rPr>
                                <m:t>𝑺</m:t>
                              </m:r>
                            </m:e>
                            <m:sub>
                              <m:r>
                                <a:rPr lang="fr-FR" sz="1800" b="1" i="1" smtClean="0">
                                  <a:latin typeface="Cambria Math" panose="02040503050406030204" pitchFamily="18" charset="0"/>
                                </a:rPr>
                                <m:t>𝒙𝒙</m:t>
                              </m:r>
                            </m:sub>
                          </m:sSub>
                        </m:e>
                        <m:sub>
                          <m:r>
                            <a:rPr lang="fr-FR" sz="1800" b="1" i="1" smtClean="0">
                              <a:latin typeface="Cambria Math" panose="02040503050406030204" pitchFamily="18" charset="0"/>
                            </a:rPr>
                            <m:t>𝒍𝒐𝒈</m:t>
                          </m:r>
                          <m:r>
                            <a:rPr lang="fr-FR" sz="1800" b="1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fr-FR" sz="1800" b="1" i="1" smtClean="0">
                              <a:latin typeface="Cambria Math" panose="02040503050406030204" pitchFamily="18" charset="0"/>
                            </a:rPr>
                            <m:t>𝒂𝒃𝒔</m:t>
                          </m:r>
                        </m:sub>
                      </m:sSub>
                      <m:r>
                        <a:rPr lang="fr-FR" sz="1800" b="1" i="1" smtClean="0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fr-FR" sz="18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fr-FR" sz="1800" b="1" i="1" smtClean="0">
                              <a:latin typeface="Cambria Math" panose="02040503050406030204" pitchFamily="18" charset="0"/>
                            </a:rPr>
                            <m:t>𝒎</m:t>
                          </m:r>
                          <m:r>
                            <a:rPr lang="fr-FR" sz="1800" b="1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fr-FR" sz="1800" b="1" i="1" smtClean="0">
                              <a:latin typeface="Cambria Math" panose="02040503050406030204" pitchFamily="18" charset="0"/>
                            </a:rPr>
                            <m:t>𝒌</m:t>
                          </m:r>
                        </m:e>
                      </m:d>
                      <m:r>
                        <a:rPr lang="fr-FR" sz="1800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fr-FR" sz="1800" b="1" i="1" smtClean="0">
                          <a:latin typeface="Cambria Math" panose="02040503050406030204" pitchFamily="18" charset="0"/>
                        </a:rPr>
                        <m:t>𝟏𝟎</m:t>
                      </m:r>
                      <m:r>
                        <a:rPr lang="fr-FR" sz="1800" b="1" i="1" smtClean="0">
                          <a:latin typeface="Cambria Math" panose="02040503050406030204" pitchFamily="18" charset="0"/>
                        </a:rPr>
                        <m:t>𝒍𝒐</m:t>
                      </m:r>
                      <m:sSub>
                        <m:sSubPr>
                          <m:ctrlPr>
                            <a:rPr lang="fr-FR" sz="18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fr-FR" sz="1800" b="1" i="1" smtClean="0">
                              <a:latin typeface="Cambria Math" panose="02040503050406030204" pitchFamily="18" charset="0"/>
                            </a:rPr>
                            <m:t>𝒈</m:t>
                          </m:r>
                        </m:e>
                        <m:sub>
                          <m:r>
                            <a:rPr lang="fr-FR" sz="1800" b="1" i="1" smtClean="0">
                              <a:latin typeface="Cambria Math" panose="02040503050406030204" pitchFamily="18" charset="0"/>
                            </a:rPr>
                            <m:t>𝟏𝟎</m:t>
                          </m:r>
                        </m:sub>
                      </m:sSub>
                      <m:r>
                        <a:rPr lang="fr-FR" sz="1800" b="1" i="1" smtClean="0">
                          <a:latin typeface="Cambria Math" panose="02040503050406030204" pitchFamily="18" charset="0"/>
                        </a:rPr>
                        <m:t>(</m:t>
                      </m:r>
                      <m:d>
                        <m:dPr>
                          <m:begChr m:val="|"/>
                          <m:endChr m:val="|"/>
                          <m:ctrlPr>
                            <a:rPr lang="fr-FR" sz="18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fr-FR" sz="1800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sz="1800" b="1" i="1" smtClean="0">
                                  <a:latin typeface="Cambria Math" panose="02040503050406030204" pitchFamily="18" charset="0"/>
                                </a:rPr>
                                <m:t>𝑺</m:t>
                              </m:r>
                            </m:e>
                            <m:sub>
                              <m:r>
                                <a:rPr lang="fr-FR" sz="1800" b="1" i="1" smtClean="0">
                                  <a:latin typeface="Cambria Math" panose="02040503050406030204" pitchFamily="18" charset="0"/>
                                </a:rPr>
                                <m:t>𝒙𝒙</m:t>
                              </m:r>
                            </m:sub>
                          </m:sSub>
                        </m:e>
                      </m:d>
                      <m:d>
                        <m:dPr>
                          <m:ctrlPr>
                            <a:rPr lang="fr-FR" sz="18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fr-FR" sz="1800" b="1" i="1" smtClean="0">
                              <a:latin typeface="Cambria Math" panose="02040503050406030204" pitchFamily="18" charset="0"/>
                            </a:rPr>
                            <m:t>𝒎</m:t>
                          </m:r>
                          <m:r>
                            <a:rPr lang="fr-FR" sz="1800" b="1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fr-FR" sz="1800" b="1" i="1" smtClean="0">
                              <a:latin typeface="Cambria Math" panose="02040503050406030204" pitchFamily="18" charset="0"/>
                            </a:rPr>
                            <m:t>𝒌</m:t>
                          </m:r>
                        </m:e>
                      </m:d>
                      <m:r>
                        <a:rPr lang="fr-FR" sz="1800" b="1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8" name="ZoneTexte 7">
                <a:extLst>
                  <a:ext uri="{FF2B5EF4-FFF2-40B4-BE49-F238E27FC236}">
                    <a16:creationId xmlns:a16="http://schemas.microsoft.com/office/drawing/2014/main" id="{8C3B8B2F-69F4-5BFE-F9F8-8AEEF6FEDA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706" y="4468261"/>
                <a:ext cx="7751018" cy="433067"/>
              </a:xfrm>
              <a:prstGeom prst="rect">
                <a:avLst/>
              </a:prstGeom>
              <a:blipFill>
                <a:blip r:embed="rId7"/>
                <a:stretch>
                  <a:fillRect b="-8451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ZoneTexte 8">
                <a:extLst>
                  <a:ext uri="{FF2B5EF4-FFF2-40B4-BE49-F238E27FC236}">
                    <a16:creationId xmlns:a16="http://schemas.microsoft.com/office/drawing/2014/main" id="{113338CD-AF89-8E1E-2C7F-7F4B8948C8A1}"/>
                  </a:ext>
                </a:extLst>
              </p:cNvPr>
              <p:cNvSpPr txBox="1"/>
              <p:nvPr/>
            </p:nvSpPr>
            <p:spPr>
              <a:xfrm>
                <a:off x="4521044" y="4276316"/>
                <a:ext cx="4710423" cy="8169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FR" sz="12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fr-FR" sz="1200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sz="1200" b="1" i="1" smtClean="0">
                                  <a:latin typeface="Cambria Math" panose="02040503050406030204" pitchFamily="18" charset="0"/>
                                </a:rPr>
                                <m:t>𝑺</m:t>
                              </m:r>
                            </m:e>
                            <m:sub>
                              <m:r>
                                <a:rPr lang="fr-FR" sz="1200" b="1" i="1" smtClean="0">
                                  <a:latin typeface="Cambria Math" panose="02040503050406030204" pitchFamily="18" charset="0"/>
                                </a:rPr>
                                <m:t>𝒙𝒙</m:t>
                              </m:r>
                            </m:sub>
                          </m:sSub>
                        </m:e>
                        <m:sub>
                          <m:r>
                            <a:rPr lang="fr-FR" sz="1200" b="1" i="1" smtClean="0">
                              <a:latin typeface="Cambria Math" panose="02040503050406030204" pitchFamily="18" charset="0"/>
                            </a:rPr>
                            <m:t>𝒏𝒐𝒓𝒎</m:t>
                          </m:r>
                          <m:r>
                            <a:rPr lang="fr-FR" sz="1200" b="1" i="1" smtClean="0">
                              <a:latin typeface="Cambria Math" panose="02040503050406030204" pitchFamily="18" charset="0"/>
                            </a:rPr>
                            <m:t>é</m:t>
                          </m:r>
                        </m:sub>
                      </m:sSub>
                      <m:r>
                        <a:rPr lang="fr-FR" sz="1200" b="1" i="1" smtClean="0">
                          <a:latin typeface="Cambria Math" panose="02040503050406030204" pitchFamily="18" charset="0"/>
                        </a:rPr>
                        <m:t> =</m:t>
                      </m:r>
                      <m:f>
                        <m:fPr>
                          <m:ctrlPr>
                            <a:rPr lang="fr-FR" sz="16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fr-FR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sz="1600" i="1">
                                  <a:latin typeface="Cambria Math" panose="02040503050406030204" pitchFamily="18" charset="0"/>
                                </a:rPr>
                                <m:t>𝑺</m:t>
                              </m:r>
                            </m:e>
                            <m:sub>
                              <m:r>
                                <a:rPr lang="fr-FR" sz="1600" i="1"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  <m:sSub>
                                <m:sSubPr>
                                  <m:ctrlP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𝒙</m:t>
                                  </m:r>
                                </m:e>
                                <m:sub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𝒍𝒐𝒈</m:t>
                                  </m:r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 </m:t>
                                  </m:r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𝒂𝒃𝒔</m:t>
                                  </m:r>
                                </m:sub>
                              </m:sSub>
                            </m:sub>
                          </m:sSub>
                          <m:r>
                            <a:rPr lang="fr-FR" sz="1600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fr-FR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sz="1600" i="1">
                                  <a:latin typeface="Cambria Math" panose="02040503050406030204" pitchFamily="18" charset="0"/>
                                </a:rPr>
                                <m:t>𝒎𝒊𝒏</m:t>
                              </m:r>
                              <m:r>
                                <a:rPr lang="fr-FR" sz="160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sSub>
                                <m:sSubPr>
                                  <m:ctrlP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𝑺</m:t>
                                  </m:r>
                                </m:e>
                                <m:sub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𝒙𝒙</m:t>
                                  </m:r>
                                </m:sub>
                              </m:sSub>
                            </m:e>
                            <m:sub>
                              <m:r>
                                <a:rPr lang="fr-FR" sz="1600" i="1">
                                  <a:latin typeface="Cambria Math" panose="02040503050406030204" pitchFamily="18" charset="0"/>
                                </a:rPr>
                                <m:t>𝒍𝒐𝒈</m:t>
                              </m:r>
                              <m:r>
                                <a:rPr lang="fr-FR" sz="1600" i="1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fr-FR" sz="1600" i="1">
                                  <a:latin typeface="Cambria Math" panose="02040503050406030204" pitchFamily="18" charset="0"/>
                                </a:rPr>
                                <m:t>𝒂𝒃𝒔</m:t>
                              </m:r>
                            </m:sub>
                          </m:sSub>
                          <m:r>
                            <a:rPr lang="fr-FR" sz="1600" i="1"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fr-FR" sz="1600" i="1">
                              <a:latin typeface="Cambria Math" panose="02040503050406030204" pitchFamily="18" charset="0"/>
                            </a:rPr>
                            <m:t>𝒎𝒂𝒙</m:t>
                          </m:r>
                          <m:d>
                            <m:dPr>
                              <m:ctrlPr>
                                <a:rPr lang="fr-FR" sz="16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𝑺</m:t>
                                  </m:r>
                                </m:e>
                                <m:sub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𝒙</m:t>
                                  </m:r>
                                  <m:sSub>
                                    <m:sSubPr>
                                      <m:ctrlPr>
                                        <a:rPr lang="fr-FR" sz="16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fr-FR" sz="1600" i="1">
                                          <a:latin typeface="Cambria Math" panose="02040503050406030204" pitchFamily="18" charset="0"/>
                                        </a:rPr>
                                        <m:t>𝒙</m:t>
                                      </m:r>
                                    </m:e>
                                    <m:sub>
                                      <m:r>
                                        <a:rPr lang="fr-FR" sz="1600" i="1">
                                          <a:latin typeface="Cambria Math" panose="02040503050406030204" pitchFamily="18" charset="0"/>
                                        </a:rPr>
                                        <m:t>𝒍𝒐𝒈</m:t>
                                      </m:r>
                                      <m:r>
                                        <a:rPr lang="fr-FR" sz="1600" i="1">
                                          <a:latin typeface="Cambria Math" panose="02040503050406030204" pitchFamily="18" charset="0"/>
                                        </a:rPr>
                                        <m:t> </m:t>
                                      </m:r>
                                      <m:r>
                                        <a:rPr lang="fr-FR" sz="1600" i="1">
                                          <a:latin typeface="Cambria Math" panose="02040503050406030204" pitchFamily="18" charset="0"/>
                                        </a:rPr>
                                        <m:t>𝒂𝒃𝒔</m:t>
                                      </m:r>
                                    </m:sub>
                                  </m:sSub>
                                </m:sub>
                              </m:sSub>
                            </m:e>
                          </m:d>
                          <m:r>
                            <a:rPr lang="fr-FR" sz="16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fr-FR" sz="1600" i="1">
                              <a:latin typeface="Cambria Math" panose="02040503050406030204" pitchFamily="18" charset="0"/>
                            </a:rPr>
                            <m:t>𝒎𝒊𝒏</m:t>
                          </m:r>
                          <m:r>
                            <a:rPr lang="fr-FR" sz="1600" i="1">
                              <a:latin typeface="Cambria Math" panose="020405030504060302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fr-FR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sz="1600" i="1">
                                  <a:latin typeface="Cambria Math" panose="02040503050406030204" pitchFamily="18" charset="0"/>
                                </a:rPr>
                                <m:t>𝑺</m:t>
                              </m:r>
                            </m:e>
                            <m:sub>
                              <m:r>
                                <a:rPr lang="fr-FR" sz="1600" i="1"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  <m:sSub>
                                <m:sSubPr>
                                  <m:ctrlP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𝒙</m:t>
                                  </m:r>
                                </m:e>
                                <m:sub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𝒍𝒐𝒈</m:t>
                                  </m:r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 </m:t>
                                  </m:r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𝒂𝒃𝒔</m:t>
                                  </m:r>
                                </m:sub>
                              </m:sSub>
                            </m:sub>
                          </m:sSub>
                          <m:r>
                            <a:rPr lang="fr-FR" sz="1600" i="1"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  <m:r>
                        <a:rPr lang="fr-FR" sz="1600" b="1" i="0" smtClean="0">
                          <a:latin typeface="Cambria Math" panose="02040503050406030204" pitchFamily="18" charset="0"/>
                        </a:rPr>
                        <m:t>𝟐𝟓𝟓</m:t>
                      </m:r>
                    </m:oMath>
                  </m:oMathPara>
                </a14:m>
                <a:endParaRPr lang="fr-FR" sz="1600" dirty="0"/>
              </a:p>
            </p:txBody>
          </p:sp>
        </mc:Choice>
        <mc:Fallback xmlns="">
          <p:sp>
            <p:nvSpPr>
              <p:cNvPr id="9" name="ZoneTexte 8">
                <a:extLst>
                  <a:ext uri="{FF2B5EF4-FFF2-40B4-BE49-F238E27FC236}">
                    <a16:creationId xmlns:a16="http://schemas.microsoft.com/office/drawing/2014/main" id="{113338CD-AF89-8E1E-2C7F-7F4B8948C8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1044" y="4276316"/>
                <a:ext cx="4710423" cy="81695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ZoneTexte 9">
                <a:extLst>
                  <a:ext uri="{FF2B5EF4-FFF2-40B4-BE49-F238E27FC236}">
                    <a16:creationId xmlns:a16="http://schemas.microsoft.com/office/drawing/2014/main" id="{1EF14627-BAE9-CE86-A455-B96780406F6F}"/>
                  </a:ext>
                </a:extLst>
              </p:cNvPr>
              <p:cNvSpPr txBox="1"/>
              <p:nvPr/>
            </p:nvSpPr>
            <p:spPr>
              <a:xfrm>
                <a:off x="5934319" y="5356261"/>
                <a:ext cx="2748958" cy="46820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FR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fr-FR" b="1" i="1" smtClean="0">
                              <a:latin typeface="Cambria Math" panose="02040503050406030204" pitchFamily="18" charset="0"/>
                            </a:rPr>
                            <m:t>𝑺</m:t>
                          </m:r>
                        </m:e>
                        <m:sub>
                          <m:r>
                            <a:rPr lang="fr-FR" b="1" i="1" smtClean="0">
                              <a:latin typeface="Cambria Math" panose="02040503050406030204" pitchFamily="18" charset="0"/>
                            </a:rPr>
                            <m:t>𝒙</m:t>
                          </m:r>
                          <m:sSub>
                            <m:sSubPr>
                              <m:ctrlPr>
                                <a:rPr lang="fr-FR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b="1" i="1" smtClean="0"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fr-FR" b="1" i="1" smtClean="0">
                                  <a:latin typeface="Cambria Math" panose="02040503050406030204" pitchFamily="18" charset="0"/>
                                </a:rPr>
                                <m:t>𝒇𝒊𝒏𝒂𝒍</m:t>
                              </m:r>
                            </m:sub>
                          </m:sSub>
                        </m:sub>
                      </m:sSub>
                      <m:r>
                        <a:rPr lang="fr-FR" b="1" i="1" smtClean="0">
                          <a:latin typeface="Cambria Math" panose="02040503050406030204" pitchFamily="18" charset="0"/>
                        </a:rPr>
                        <m:t>= </m:t>
                      </m:r>
                      <m:d>
                        <m:dPr>
                          <m:begChr m:val="⌊"/>
                          <m:endChr m:val="⌋"/>
                          <m:ctrlPr>
                            <a:rPr lang="fr-FR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fr-FR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b="1" i="1" smtClean="0">
                                  <a:latin typeface="Cambria Math" panose="02040503050406030204" pitchFamily="18" charset="0"/>
                                </a:rPr>
                                <m:t>𝑺</m:t>
                              </m:r>
                            </m:e>
                            <m:sub>
                              <m:r>
                                <a:rPr lang="fr-FR" b="1" i="1" smtClean="0"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  <m:sSub>
                                <m:sSubPr>
                                  <m:ctrlPr>
                                    <a:rPr lang="fr-FR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b="1" i="1" smtClean="0">
                                      <a:latin typeface="Cambria Math" panose="02040503050406030204" pitchFamily="18" charset="0"/>
                                    </a:rPr>
                                    <m:t>𝒙</m:t>
                                  </m:r>
                                </m:e>
                                <m:sub>
                                  <m:r>
                                    <a:rPr lang="fr-FR" b="1" i="1" smtClean="0">
                                      <a:latin typeface="Cambria Math" panose="02040503050406030204" pitchFamily="18" charset="0"/>
                                    </a:rPr>
                                    <m:t>𝒏𝒐𝒓𝒎</m:t>
                                  </m:r>
                                  <m:r>
                                    <a:rPr lang="fr-FR" b="1" i="1" smtClean="0">
                                      <a:latin typeface="Cambria Math" panose="02040503050406030204" pitchFamily="18" charset="0"/>
                                    </a:rPr>
                                    <m:t>é</m:t>
                                  </m:r>
                                </m:sub>
                              </m:sSub>
                            </m:sub>
                          </m:sSub>
                        </m:e>
                      </m:d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10" name="ZoneTexte 9">
                <a:extLst>
                  <a:ext uri="{FF2B5EF4-FFF2-40B4-BE49-F238E27FC236}">
                    <a16:creationId xmlns:a16="http://schemas.microsoft.com/office/drawing/2014/main" id="{1EF14627-BAE9-CE86-A455-B96780406F6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4319" y="5356261"/>
                <a:ext cx="2748958" cy="46820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658430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FEAA2-59AA-4A44-B43D-49417C09E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2393"/>
            <a:ext cx="7886700" cy="821553"/>
          </a:xfrm>
        </p:spPr>
        <p:txBody>
          <a:bodyPr/>
          <a:lstStyle/>
          <a:p>
            <a:r>
              <a:rPr lang="fr-FR" dirty="0"/>
              <a:t>Normalisation de la STFT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ZoneTexte 10">
                <a:extLst>
                  <a:ext uri="{FF2B5EF4-FFF2-40B4-BE49-F238E27FC236}">
                    <a16:creationId xmlns:a16="http://schemas.microsoft.com/office/drawing/2014/main" id="{75B07AD6-DFF1-B206-0DC5-5D45C9BCD005}"/>
                  </a:ext>
                </a:extLst>
              </p:cNvPr>
              <p:cNvSpPr txBox="1"/>
              <p:nvPr/>
            </p:nvSpPr>
            <p:spPr>
              <a:xfrm>
                <a:off x="566437" y="1023600"/>
                <a:ext cx="4710423" cy="8169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FR" sz="12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fr-FR" sz="1200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sz="1200" b="1" i="1" smtClean="0">
                                  <a:latin typeface="Cambria Math" panose="02040503050406030204" pitchFamily="18" charset="0"/>
                                </a:rPr>
                                <m:t>𝑺</m:t>
                              </m:r>
                            </m:e>
                            <m:sub>
                              <m:r>
                                <a:rPr lang="fr-FR" sz="1200" b="1" i="1" smtClean="0">
                                  <a:latin typeface="Cambria Math" panose="02040503050406030204" pitchFamily="18" charset="0"/>
                                </a:rPr>
                                <m:t>𝒙𝒙</m:t>
                              </m:r>
                            </m:sub>
                          </m:sSub>
                        </m:e>
                        <m:sub>
                          <m:r>
                            <a:rPr lang="fr-FR" sz="1200" b="1" i="1" smtClean="0">
                              <a:latin typeface="Cambria Math" panose="02040503050406030204" pitchFamily="18" charset="0"/>
                            </a:rPr>
                            <m:t>𝒏𝒐𝒓𝒎</m:t>
                          </m:r>
                          <m:r>
                            <a:rPr lang="fr-FR" sz="1200" b="1" i="1" smtClean="0">
                              <a:latin typeface="Cambria Math" panose="02040503050406030204" pitchFamily="18" charset="0"/>
                            </a:rPr>
                            <m:t>é</m:t>
                          </m:r>
                        </m:sub>
                      </m:sSub>
                      <m:r>
                        <a:rPr lang="fr-FR" sz="1200" b="1" i="1" smtClean="0">
                          <a:latin typeface="Cambria Math" panose="02040503050406030204" pitchFamily="18" charset="0"/>
                        </a:rPr>
                        <m:t> =</m:t>
                      </m:r>
                      <m:f>
                        <m:fPr>
                          <m:ctrlPr>
                            <a:rPr lang="fr-FR" sz="16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fr-FR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sz="1600" i="1">
                                  <a:latin typeface="Cambria Math" panose="02040503050406030204" pitchFamily="18" charset="0"/>
                                </a:rPr>
                                <m:t>𝑺</m:t>
                              </m:r>
                            </m:e>
                            <m:sub>
                              <m:r>
                                <a:rPr lang="fr-FR" sz="1600" i="1"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  <m:sSub>
                                <m:sSubPr>
                                  <m:ctrlP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𝒙</m:t>
                                  </m:r>
                                </m:e>
                                <m:sub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𝒍𝒐𝒈</m:t>
                                  </m:r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 </m:t>
                                  </m:r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𝒂𝒃𝒔</m:t>
                                  </m:r>
                                </m:sub>
                              </m:sSub>
                            </m:sub>
                          </m:sSub>
                          <m:r>
                            <a:rPr lang="fr-FR" sz="1600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fr-FR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sz="1600" i="1">
                                  <a:latin typeface="Cambria Math" panose="02040503050406030204" pitchFamily="18" charset="0"/>
                                </a:rPr>
                                <m:t>𝒎𝒊𝒏</m:t>
                              </m:r>
                              <m:r>
                                <a:rPr lang="fr-FR" sz="160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sSub>
                                <m:sSubPr>
                                  <m:ctrlP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𝑺</m:t>
                                  </m:r>
                                </m:e>
                                <m:sub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𝒙𝒙</m:t>
                                  </m:r>
                                </m:sub>
                              </m:sSub>
                            </m:e>
                            <m:sub>
                              <m:r>
                                <a:rPr lang="fr-FR" sz="1600" i="1">
                                  <a:latin typeface="Cambria Math" panose="02040503050406030204" pitchFamily="18" charset="0"/>
                                </a:rPr>
                                <m:t>𝒍𝒐𝒈</m:t>
                              </m:r>
                              <m:r>
                                <a:rPr lang="fr-FR" sz="1600" i="1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fr-FR" sz="1600" i="1">
                                  <a:latin typeface="Cambria Math" panose="02040503050406030204" pitchFamily="18" charset="0"/>
                                </a:rPr>
                                <m:t>𝒂𝒃𝒔</m:t>
                              </m:r>
                            </m:sub>
                          </m:sSub>
                          <m:r>
                            <a:rPr lang="fr-FR" sz="1600" i="1"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fr-FR" sz="1600" i="1">
                              <a:latin typeface="Cambria Math" panose="02040503050406030204" pitchFamily="18" charset="0"/>
                            </a:rPr>
                            <m:t>𝒎𝒂𝒙</m:t>
                          </m:r>
                          <m:d>
                            <m:dPr>
                              <m:ctrlPr>
                                <a:rPr lang="fr-FR" sz="16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𝑺</m:t>
                                  </m:r>
                                </m:e>
                                <m:sub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𝒙</m:t>
                                  </m:r>
                                  <m:sSub>
                                    <m:sSubPr>
                                      <m:ctrlPr>
                                        <a:rPr lang="fr-FR" sz="16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fr-FR" sz="1600" i="1">
                                          <a:latin typeface="Cambria Math" panose="02040503050406030204" pitchFamily="18" charset="0"/>
                                        </a:rPr>
                                        <m:t>𝒙</m:t>
                                      </m:r>
                                    </m:e>
                                    <m:sub>
                                      <m:r>
                                        <a:rPr lang="fr-FR" sz="1600" i="1">
                                          <a:latin typeface="Cambria Math" panose="02040503050406030204" pitchFamily="18" charset="0"/>
                                        </a:rPr>
                                        <m:t>𝒍𝒐𝒈</m:t>
                                      </m:r>
                                      <m:r>
                                        <a:rPr lang="fr-FR" sz="1600" i="1">
                                          <a:latin typeface="Cambria Math" panose="02040503050406030204" pitchFamily="18" charset="0"/>
                                        </a:rPr>
                                        <m:t> </m:t>
                                      </m:r>
                                      <m:r>
                                        <a:rPr lang="fr-FR" sz="1600" i="1">
                                          <a:latin typeface="Cambria Math" panose="02040503050406030204" pitchFamily="18" charset="0"/>
                                        </a:rPr>
                                        <m:t>𝒂𝒃𝒔</m:t>
                                      </m:r>
                                    </m:sub>
                                  </m:sSub>
                                </m:sub>
                              </m:sSub>
                            </m:e>
                          </m:d>
                          <m:r>
                            <a:rPr lang="fr-FR" sz="16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fr-FR" sz="1600" i="1">
                              <a:latin typeface="Cambria Math" panose="02040503050406030204" pitchFamily="18" charset="0"/>
                            </a:rPr>
                            <m:t>𝒎𝒊𝒏</m:t>
                          </m:r>
                          <m:r>
                            <a:rPr lang="fr-FR" sz="1600" i="1">
                              <a:latin typeface="Cambria Math" panose="020405030504060302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fr-FR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sz="1600" i="1">
                                  <a:latin typeface="Cambria Math" panose="02040503050406030204" pitchFamily="18" charset="0"/>
                                </a:rPr>
                                <m:t>𝑺</m:t>
                              </m:r>
                            </m:e>
                            <m:sub>
                              <m:r>
                                <a:rPr lang="fr-FR" sz="1600" i="1"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  <m:sSub>
                                <m:sSubPr>
                                  <m:ctrlP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𝒙</m:t>
                                  </m:r>
                                </m:e>
                                <m:sub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𝒍𝒐𝒈</m:t>
                                  </m:r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 </m:t>
                                  </m:r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𝒂𝒃𝒔</m:t>
                                  </m:r>
                                </m:sub>
                              </m:sSub>
                            </m:sub>
                          </m:sSub>
                          <m:r>
                            <a:rPr lang="fr-FR" sz="1600" i="1"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  <m:r>
                        <a:rPr lang="fr-FR" sz="1600" b="1" i="0" smtClean="0">
                          <a:latin typeface="Cambria Math" panose="02040503050406030204" pitchFamily="18" charset="0"/>
                        </a:rPr>
                        <m:t>𝟐𝟓𝟓</m:t>
                      </m:r>
                    </m:oMath>
                  </m:oMathPara>
                </a14:m>
                <a:endParaRPr lang="fr-FR" sz="1600" dirty="0"/>
              </a:p>
            </p:txBody>
          </p:sp>
        </mc:Choice>
        <mc:Fallback xmlns="">
          <p:sp>
            <p:nvSpPr>
              <p:cNvPr id="11" name="ZoneTexte 10">
                <a:extLst>
                  <a:ext uri="{FF2B5EF4-FFF2-40B4-BE49-F238E27FC236}">
                    <a16:creationId xmlns:a16="http://schemas.microsoft.com/office/drawing/2014/main" id="{75B07AD6-DFF1-B206-0DC5-5D45C9BCD00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437" y="1023600"/>
                <a:ext cx="4710423" cy="81695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ZoneTexte 11">
                <a:extLst>
                  <a:ext uri="{FF2B5EF4-FFF2-40B4-BE49-F238E27FC236}">
                    <a16:creationId xmlns:a16="http://schemas.microsoft.com/office/drawing/2014/main" id="{097AA703-0B96-D82C-6977-D425146C6BC5}"/>
                  </a:ext>
                </a:extLst>
              </p:cNvPr>
              <p:cNvSpPr txBox="1"/>
              <p:nvPr/>
            </p:nvSpPr>
            <p:spPr>
              <a:xfrm>
                <a:off x="323528" y="2337647"/>
                <a:ext cx="2748958" cy="46820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FR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fr-FR" b="1" i="1" smtClean="0">
                              <a:latin typeface="Cambria Math" panose="02040503050406030204" pitchFamily="18" charset="0"/>
                            </a:rPr>
                            <m:t>𝑺</m:t>
                          </m:r>
                        </m:e>
                        <m:sub>
                          <m:r>
                            <a:rPr lang="fr-FR" b="1" i="1" smtClean="0">
                              <a:latin typeface="Cambria Math" panose="02040503050406030204" pitchFamily="18" charset="0"/>
                            </a:rPr>
                            <m:t>𝒙</m:t>
                          </m:r>
                          <m:sSub>
                            <m:sSubPr>
                              <m:ctrlPr>
                                <a:rPr lang="fr-FR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b="1" i="1" smtClean="0"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fr-FR" b="1" i="1" smtClean="0">
                                  <a:latin typeface="Cambria Math" panose="02040503050406030204" pitchFamily="18" charset="0"/>
                                </a:rPr>
                                <m:t>𝒇𝒊𝒏𝒂𝒍</m:t>
                              </m:r>
                            </m:sub>
                          </m:sSub>
                        </m:sub>
                      </m:sSub>
                      <m:r>
                        <a:rPr lang="fr-FR" b="1" i="1" smtClean="0">
                          <a:latin typeface="Cambria Math" panose="02040503050406030204" pitchFamily="18" charset="0"/>
                        </a:rPr>
                        <m:t>= </m:t>
                      </m:r>
                      <m:d>
                        <m:dPr>
                          <m:begChr m:val="⌊"/>
                          <m:endChr m:val="⌋"/>
                          <m:ctrlPr>
                            <a:rPr lang="fr-FR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fr-FR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b="1" i="1" smtClean="0">
                                  <a:latin typeface="Cambria Math" panose="02040503050406030204" pitchFamily="18" charset="0"/>
                                </a:rPr>
                                <m:t>𝑺</m:t>
                              </m:r>
                            </m:e>
                            <m:sub>
                              <m:r>
                                <a:rPr lang="fr-FR" b="1" i="1" smtClean="0"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  <m:sSub>
                                <m:sSubPr>
                                  <m:ctrlPr>
                                    <a:rPr lang="fr-FR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b="1" i="1" smtClean="0">
                                      <a:latin typeface="Cambria Math" panose="02040503050406030204" pitchFamily="18" charset="0"/>
                                    </a:rPr>
                                    <m:t>𝒙</m:t>
                                  </m:r>
                                </m:e>
                                <m:sub>
                                  <m:r>
                                    <a:rPr lang="fr-FR" b="1" i="1" smtClean="0">
                                      <a:latin typeface="Cambria Math" panose="02040503050406030204" pitchFamily="18" charset="0"/>
                                    </a:rPr>
                                    <m:t>𝒏𝒐𝒓𝒎</m:t>
                                  </m:r>
                                  <m:r>
                                    <a:rPr lang="fr-FR" b="1" i="1" smtClean="0">
                                      <a:latin typeface="Cambria Math" panose="02040503050406030204" pitchFamily="18" charset="0"/>
                                    </a:rPr>
                                    <m:t>é</m:t>
                                  </m:r>
                                </m:sub>
                              </m:sSub>
                            </m:sub>
                          </m:sSub>
                        </m:e>
                      </m:d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12" name="ZoneTexte 11">
                <a:extLst>
                  <a:ext uri="{FF2B5EF4-FFF2-40B4-BE49-F238E27FC236}">
                    <a16:creationId xmlns:a16="http://schemas.microsoft.com/office/drawing/2014/main" id="{097AA703-0B96-D82C-6977-D425146C6B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8" y="2337647"/>
                <a:ext cx="2748958" cy="46820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126603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FEAA2-59AA-4A44-B43D-49417C09E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2393"/>
            <a:ext cx="7886700" cy="821553"/>
          </a:xfrm>
        </p:spPr>
        <p:txBody>
          <a:bodyPr/>
          <a:lstStyle/>
          <a:p>
            <a:r>
              <a:rPr lang="fr-FR" dirty="0"/>
              <a:t>SNR maximum pour plusieurs seuils de normalisation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oneTexte 2">
                <a:extLst>
                  <a:ext uri="{FF2B5EF4-FFF2-40B4-BE49-F238E27FC236}">
                    <a16:creationId xmlns:a16="http://schemas.microsoft.com/office/drawing/2014/main" id="{6016E024-B3F3-CA27-BC68-3B874FE15953}"/>
                  </a:ext>
                </a:extLst>
              </p:cNvPr>
              <p:cNvSpPr txBox="1"/>
              <p:nvPr/>
            </p:nvSpPr>
            <p:spPr>
              <a:xfrm>
                <a:off x="4554820" y="1938007"/>
                <a:ext cx="4355976" cy="30469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dirty="0"/>
                  <a:t>Quelques valeurs : </a:t>
                </a:r>
              </a:p>
              <a:p>
                <a:endParaRPr lang="fr-FR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fr-FR" sz="2000" dirty="0"/>
                  <a:t> </a:t>
                </a:r>
                <a14:m>
                  <m:oMath xmlns:m="http://schemas.openxmlformats.org/officeDocument/2006/math"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𝒑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𝟎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𝟎𝟏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%, 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𝑺𝑵𝑹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𝟓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𝟑𝟒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𝒅𝑩</m:t>
                    </m:r>
                  </m:oMath>
                </a14:m>
                <a:endParaRPr lang="fr-FR" sz="2000" b="1" i="1" dirty="0">
                  <a:latin typeface="Cambria Math" panose="02040503050406030204" pitchFamily="18" charset="0"/>
                </a:endParaRPr>
              </a:p>
              <a:p>
                <a:endParaRPr lang="fr-FR" sz="2000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𝒑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𝟎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𝟏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%, 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𝑺𝑵𝑹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𝟒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𝟕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𝒅𝑩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fr-FR" sz="2000" b="1" dirty="0"/>
              </a:p>
              <a:p>
                <a:endParaRPr lang="fr-FR" sz="1200" b="1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𝒑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𝟏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%, 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𝑺𝑵𝑹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𝟑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𝟖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𝒅𝑩</m:t>
                    </m:r>
                  </m:oMath>
                </a14:m>
                <a:endParaRPr lang="fr-FR" sz="2000" b="1" i="1" dirty="0">
                  <a:latin typeface="Cambria Math" panose="02040503050406030204" pitchFamily="18" charset="0"/>
                </a:endParaRPr>
              </a:p>
              <a:p>
                <a:endParaRPr lang="fr-FR" sz="2000" b="1" i="1" dirty="0">
                  <a:latin typeface="Cambria Math" panose="020405030504060302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r>
                      <a:rPr lang="fr-FR" sz="2000" i="1">
                        <a:latin typeface="Cambria Math" panose="02040503050406030204" pitchFamily="18" charset="0"/>
                      </a:rPr>
                      <m:t>𝒑</m:t>
                    </m:r>
                    <m:r>
                      <a:rPr lang="fr-FR" sz="20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𝟓</m:t>
                    </m:r>
                    <m:r>
                      <a:rPr lang="fr-FR" sz="2000" i="1">
                        <a:latin typeface="Cambria Math" panose="02040503050406030204" pitchFamily="18" charset="0"/>
                      </a:rPr>
                      <m:t>%, </m:t>
                    </m:r>
                    <m:r>
                      <a:rPr lang="fr-FR" sz="2000" i="1">
                        <a:latin typeface="Cambria Math" panose="02040503050406030204" pitchFamily="18" charset="0"/>
                      </a:rPr>
                      <m:t>𝑺𝑵𝑹</m:t>
                    </m:r>
                    <m:r>
                      <a:rPr lang="fr-FR" sz="20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𝟐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𝟗</m:t>
                    </m:r>
                    <m:r>
                      <a:rPr lang="fr-FR" sz="2000" i="1">
                        <a:latin typeface="Cambria Math" panose="02040503050406030204" pitchFamily="18" charset="0"/>
                      </a:rPr>
                      <m:t>𝒅𝑩</m:t>
                    </m:r>
                    <m:r>
                      <a:rPr lang="fr-FR" sz="20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fr-FR" sz="2000" b="1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fr-FR" sz="2000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fr-FR" dirty="0"/>
              </a:p>
            </p:txBody>
          </p:sp>
        </mc:Choice>
        <mc:Fallback xmlns="">
          <p:sp>
            <p:nvSpPr>
              <p:cNvPr id="3" name="ZoneTexte 2">
                <a:extLst>
                  <a:ext uri="{FF2B5EF4-FFF2-40B4-BE49-F238E27FC236}">
                    <a16:creationId xmlns:a16="http://schemas.microsoft.com/office/drawing/2014/main" id="{6016E024-B3F3-CA27-BC68-3B874FE159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4820" y="1938007"/>
                <a:ext cx="4355976" cy="3046988"/>
              </a:xfrm>
              <a:prstGeom prst="rect">
                <a:avLst/>
              </a:prstGeom>
              <a:blipFill>
                <a:blip r:embed="rId3"/>
                <a:stretch>
                  <a:fillRect l="-1259" t="-1200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Image 3">
            <a:extLst>
              <a:ext uri="{FF2B5EF4-FFF2-40B4-BE49-F238E27FC236}">
                <a16:creationId xmlns:a16="http://schemas.microsoft.com/office/drawing/2014/main" id="{1244CB8C-7A8B-CADC-0CE4-79C755B8A3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536" y="1851670"/>
            <a:ext cx="3816424" cy="276839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ZoneTexte 4">
                <a:extLst>
                  <a:ext uri="{FF2B5EF4-FFF2-40B4-BE49-F238E27FC236}">
                    <a16:creationId xmlns:a16="http://schemas.microsoft.com/office/drawing/2014/main" id="{D3DDF7FA-DB2E-3C03-1A22-329BBB14B624}"/>
                  </a:ext>
                </a:extLst>
              </p:cNvPr>
              <p:cNvSpPr txBox="1"/>
              <p:nvPr/>
            </p:nvSpPr>
            <p:spPr>
              <a:xfrm>
                <a:off x="-1332656" y="1138776"/>
                <a:ext cx="5976664" cy="8438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b="1" i="1" smtClean="0">
                          <a:latin typeface="Cambria Math" panose="02040503050406030204" pitchFamily="18" charset="0"/>
                        </a:rPr>
                        <m:t>𝑬</m:t>
                      </m:r>
                      <m:d>
                        <m:dPr>
                          <m:ctrlPr>
                            <a:rPr lang="fr-FR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|</m:t>
                          </m:r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𝑺𝑻𝑭𝑻</m:t>
                          </m:r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|</m:t>
                          </m:r>
                        </m:e>
                      </m:d>
                      <m:r>
                        <a:rPr lang="fr-FR" b="1" i="1" smtClean="0">
                          <a:latin typeface="Cambria Math" panose="02040503050406030204" pitchFamily="18" charset="0"/>
                        </a:rPr>
                        <m:t>= </m:t>
                      </m:r>
                      <m:r>
                        <a:rPr lang="fr-FR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𝝈</m:t>
                      </m:r>
                      <m:rad>
                        <m:radPr>
                          <m:degHide m:val="on"/>
                          <m:ctrlPr>
                            <a:rPr lang="fr-FR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fr-FR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fr-FR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𝝅</m:t>
                              </m:r>
                              <m:r>
                                <a:rPr lang="fr-FR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</m:num>
                            <m:den>
                              <m:r>
                                <a:rPr lang="fr-FR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den>
                          </m:f>
                        </m:e>
                      </m:rad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5" name="ZoneTexte 4">
                <a:extLst>
                  <a:ext uri="{FF2B5EF4-FFF2-40B4-BE49-F238E27FC236}">
                    <a16:creationId xmlns:a16="http://schemas.microsoft.com/office/drawing/2014/main" id="{D3DDF7FA-DB2E-3C03-1A22-329BBB14B6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332656" y="1138776"/>
                <a:ext cx="5976664" cy="84388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ZoneTexte 5">
                <a:extLst>
                  <a:ext uri="{FF2B5EF4-FFF2-40B4-BE49-F238E27FC236}">
                    <a16:creationId xmlns:a16="http://schemas.microsoft.com/office/drawing/2014/main" id="{08D2A69C-0394-6436-E45B-A7D03A350435}"/>
                  </a:ext>
                </a:extLst>
              </p:cNvPr>
              <p:cNvSpPr txBox="1"/>
              <p:nvPr/>
            </p:nvSpPr>
            <p:spPr>
              <a:xfrm>
                <a:off x="3851920" y="1177297"/>
                <a:ext cx="4287904" cy="77899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b="1" i="1" smtClean="0">
                          <a:latin typeface="Cambria Math" panose="02040503050406030204" pitchFamily="18" charset="0"/>
                        </a:rPr>
                        <m:t>𝑺𝑵</m:t>
                      </m:r>
                      <m:sSub>
                        <m:sSubPr>
                          <m:ctrlPr>
                            <a:rPr lang="fr-FR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fr-FR" b="1" i="1" smtClean="0">
                              <a:latin typeface="Cambria Math" panose="02040503050406030204" pitchFamily="18" charset="0"/>
                            </a:rPr>
                            <m:t>𝑹</m:t>
                          </m:r>
                        </m:e>
                        <m:sub>
                          <m:r>
                            <a:rPr lang="fr-FR" b="1" i="1" smtClean="0">
                              <a:latin typeface="Cambria Math" panose="02040503050406030204" pitchFamily="18" charset="0"/>
                            </a:rPr>
                            <m:t>𝒎𝒂𝒙</m:t>
                          </m:r>
                        </m:sub>
                      </m:sSub>
                      <m:r>
                        <a:rPr lang="fr-FR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fr-FR" b="1" i="1" smtClean="0">
                          <a:latin typeface="Cambria Math" panose="02040503050406030204" pitchFamily="18" charset="0"/>
                        </a:rPr>
                        <m:t>𝟏𝟎</m:t>
                      </m:r>
                      <m:r>
                        <a:rPr lang="fr-FR" b="1" i="1" smtClean="0">
                          <a:latin typeface="Cambria Math" panose="02040503050406030204" pitchFamily="18" charset="0"/>
                        </a:rPr>
                        <m:t>𝒍𝒐</m:t>
                      </m:r>
                      <m:sSub>
                        <m:sSubPr>
                          <m:ctrlPr>
                            <a:rPr lang="fr-FR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fr-FR" b="1" i="1" smtClean="0">
                              <a:latin typeface="Cambria Math" panose="02040503050406030204" pitchFamily="18" charset="0"/>
                            </a:rPr>
                            <m:t>𝒈</m:t>
                          </m:r>
                        </m:e>
                        <m:sub>
                          <m:r>
                            <a:rPr lang="fr-FR" b="1" i="1" smtClean="0">
                              <a:latin typeface="Cambria Math" panose="02040503050406030204" pitchFamily="18" charset="0"/>
                            </a:rPr>
                            <m:t>𝟏𝟎</m:t>
                          </m:r>
                        </m:sub>
                      </m:sSub>
                      <m:r>
                        <a:rPr lang="fr-FR" b="1" i="1" smtClean="0">
                          <a:latin typeface="Cambria Math" panose="02040503050406030204" pitchFamily="18" charset="0"/>
                        </a:rPr>
                        <m:t>(</m:t>
                      </m:r>
                      <m:f>
                        <m:fPr>
                          <m:ctrlPr>
                            <a:rPr lang="fr-FR" b="1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fr-FR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dirty="0">
                                  <a:latin typeface="Cambria Math" panose="02040503050406030204" pitchFamily="18" charset="0"/>
                                </a:rPr>
                                <m:t>𝐀</m:t>
                              </m:r>
                            </m:e>
                            <m:sub>
                              <m:r>
                                <a:rPr lang="fr-FR" dirty="0">
                                  <a:latin typeface="Cambria Math" panose="02040503050406030204" pitchFamily="18" charset="0"/>
                                </a:rPr>
                                <m:t>𝐬𝐞𝐮𝐢𝐥</m:t>
                              </m:r>
                              <m:r>
                                <a:rPr lang="fr-FR" dirty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</m:sub>
                          </m:sSub>
                          <m:d>
                            <m:dPr>
                              <m:ctrlPr>
                                <a:rPr lang="fr-FR" i="1" dirty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fr-FR" dirty="0">
                                  <a:latin typeface="Cambria Math" panose="02040503050406030204" pitchFamily="18" charset="0"/>
                                </a:rPr>
                                <m:t>𝐩</m:t>
                              </m:r>
                            </m:e>
                          </m:d>
                        </m:num>
                        <m:den>
                          <m:r>
                            <a:rPr lang="fr-FR" i="1">
                              <a:latin typeface="Cambria Math" panose="02040503050406030204" pitchFamily="18" charset="0"/>
                            </a:rPr>
                            <m:t>𝑬</m:t>
                          </m:r>
                          <m:d>
                            <m:dPr>
                              <m:ctrlPr>
                                <a:rPr lang="fr-FR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fr-FR" b="1" i="1" smtClean="0">
                                  <a:latin typeface="Cambria Math" panose="02040503050406030204" pitchFamily="18" charset="0"/>
                                </a:rPr>
                                <m:t>|</m:t>
                              </m:r>
                              <m:r>
                                <a:rPr lang="fr-FR" i="1">
                                  <a:latin typeface="Cambria Math" panose="02040503050406030204" pitchFamily="18" charset="0"/>
                                </a:rPr>
                                <m:t>𝑺𝑻𝑭</m:t>
                              </m:r>
                              <m:r>
                                <a:rPr lang="fr-FR" b="1" i="1" smtClean="0">
                                  <a:latin typeface="Cambria Math" panose="02040503050406030204" pitchFamily="18" charset="0"/>
                                </a:rPr>
                                <m:t>𝑻</m:t>
                              </m:r>
                              <m:r>
                                <a:rPr lang="fr-FR" b="1" i="1" smtClean="0">
                                  <a:latin typeface="Cambria Math" panose="02040503050406030204" pitchFamily="18" charset="0"/>
                                </a:rPr>
                                <m:t>|</m:t>
                              </m:r>
                            </m:e>
                          </m:d>
                        </m:den>
                      </m:f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6" name="ZoneTexte 5">
                <a:extLst>
                  <a:ext uri="{FF2B5EF4-FFF2-40B4-BE49-F238E27FC236}">
                    <a16:creationId xmlns:a16="http://schemas.microsoft.com/office/drawing/2014/main" id="{08D2A69C-0394-6436-E45B-A7D03A35043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1920" y="1177297"/>
                <a:ext cx="4287904" cy="77899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004260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FEAA2-59AA-4A44-B43D-49417C09E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2393"/>
            <a:ext cx="7886700" cy="821553"/>
          </a:xfrm>
        </p:spPr>
        <p:txBody>
          <a:bodyPr/>
          <a:lstStyle/>
          <a:p>
            <a:r>
              <a:rPr lang="fr-FR" dirty="0"/>
              <a:t>Normalisation de la STFT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ZoneTexte 10">
                <a:extLst>
                  <a:ext uri="{FF2B5EF4-FFF2-40B4-BE49-F238E27FC236}">
                    <a16:creationId xmlns:a16="http://schemas.microsoft.com/office/drawing/2014/main" id="{75B07AD6-DFF1-B206-0DC5-5D45C9BCD005}"/>
                  </a:ext>
                </a:extLst>
              </p:cNvPr>
              <p:cNvSpPr txBox="1"/>
              <p:nvPr/>
            </p:nvSpPr>
            <p:spPr>
              <a:xfrm>
                <a:off x="566437" y="1023600"/>
                <a:ext cx="4710423" cy="8169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FR" sz="12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fr-FR" sz="1200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sz="1200" b="1" i="1" smtClean="0">
                                  <a:latin typeface="Cambria Math" panose="02040503050406030204" pitchFamily="18" charset="0"/>
                                </a:rPr>
                                <m:t>𝑺</m:t>
                              </m:r>
                            </m:e>
                            <m:sub>
                              <m:r>
                                <a:rPr lang="fr-FR" sz="1200" b="1" i="1" smtClean="0">
                                  <a:latin typeface="Cambria Math" panose="02040503050406030204" pitchFamily="18" charset="0"/>
                                </a:rPr>
                                <m:t>𝒙𝒙</m:t>
                              </m:r>
                            </m:sub>
                          </m:sSub>
                        </m:e>
                        <m:sub>
                          <m:r>
                            <a:rPr lang="fr-FR" sz="1200" b="1" i="1" smtClean="0">
                              <a:latin typeface="Cambria Math" panose="02040503050406030204" pitchFamily="18" charset="0"/>
                            </a:rPr>
                            <m:t>𝒏𝒐𝒓𝒎</m:t>
                          </m:r>
                          <m:r>
                            <a:rPr lang="fr-FR" sz="1200" b="1" i="1" smtClean="0">
                              <a:latin typeface="Cambria Math" panose="02040503050406030204" pitchFamily="18" charset="0"/>
                            </a:rPr>
                            <m:t>é</m:t>
                          </m:r>
                        </m:sub>
                      </m:sSub>
                      <m:r>
                        <a:rPr lang="fr-FR" sz="1200" b="1" i="1" smtClean="0">
                          <a:latin typeface="Cambria Math" panose="02040503050406030204" pitchFamily="18" charset="0"/>
                        </a:rPr>
                        <m:t> =</m:t>
                      </m:r>
                      <m:f>
                        <m:fPr>
                          <m:ctrlPr>
                            <a:rPr lang="fr-FR" sz="16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fr-FR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sz="1600" i="1">
                                  <a:latin typeface="Cambria Math" panose="02040503050406030204" pitchFamily="18" charset="0"/>
                                </a:rPr>
                                <m:t>𝑺</m:t>
                              </m:r>
                            </m:e>
                            <m:sub>
                              <m:r>
                                <a:rPr lang="fr-FR" sz="1600" i="1"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  <m:sSub>
                                <m:sSubPr>
                                  <m:ctrlP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𝒙</m:t>
                                  </m:r>
                                </m:e>
                                <m:sub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𝒍𝒐𝒈</m:t>
                                  </m:r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 </m:t>
                                  </m:r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𝒂𝒃𝒔</m:t>
                                  </m:r>
                                </m:sub>
                              </m:sSub>
                            </m:sub>
                          </m:sSub>
                          <m:r>
                            <a:rPr lang="fr-FR" sz="1600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fr-FR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sz="1600" i="1">
                                  <a:latin typeface="Cambria Math" panose="02040503050406030204" pitchFamily="18" charset="0"/>
                                </a:rPr>
                                <m:t>𝒎𝒊𝒏</m:t>
                              </m:r>
                              <m:r>
                                <a:rPr lang="fr-FR" sz="1600" i="1">
                                  <a:latin typeface="Cambria Math" panose="02040503050406030204" pitchFamily="18" charset="0"/>
                                </a:rPr>
                                <m:t>(</m:t>
                              </m:r>
                              <m:sSub>
                                <m:sSubPr>
                                  <m:ctrlP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𝑺</m:t>
                                  </m:r>
                                </m:e>
                                <m:sub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𝒙𝒙</m:t>
                                  </m:r>
                                </m:sub>
                              </m:sSub>
                            </m:e>
                            <m:sub>
                              <m:r>
                                <a:rPr lang="fr-FR" sz="1600" i="1">
                                  <a:latin typeface="Cambria Math" panose="02040503050406030204" pitchFamily="18" charset="0"/>
                                </a:rPr>
                                <m:t>𝒍𝒐𝒈</m:t>
                              </m:r>
                              <m:r>
                                <a:rPr lang="fr-FR" sz="1600" i="1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fr-FR" sz="1600" i="1">
                                  <a:latin typeface="Cambria Math" panose="02040503050406030204" pitchFamily="18" charset="0"/>
                                </a:rPr>
                                <m:t>𝒂𝒃𝒔</m:t>
                              </m:r>
                            </m:sub>
                          </m:sSub>
                          <m:r>
                            <a:rPr lang="fr-FR" sz="1600" i="1"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fr-FR" sz="1600" i="1">
                              <a:latin typeface="Cambria Math" panose="02040503050406030204" pitchFamily="18" charset="0"/>
                            </a:rPr>
                            <m:t>𝒎𝒂𝒙</m:t>
                          </m:r>
                          <m:d>
                            <m:dPr>
                              <m:ctrlPr>
                                <a:rPr lang="fr-FR" sz="16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𝑺</m:t>
                                  </m:r>
                                </m:e>
                                <m:sub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𝒙</m:t>
                                  </m:r>
                                  <m:sSub>
                                    <m:sSubPr>
                                      <m:ctrlPr>
                                        <a:rPr lang="fr-FR" sz="16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fr-FR" sz="1600" i="1">
                                          <a:latin typeface="Cambria Math" panose="02040503050406030204" pitchFamily="18" charset="0"/>
                                        </a:rPr>
                                        <m:t>𝒙</m:t>
                                      </m:r>
                                    </m:e>
                                    <m:sub>
                                      <m:r>
                                        <a:rPr lang="fr-FR" sz="1600" i="1">
                                          <a:latin typeface="Cambria Math" panose="02040503050406030204" pitchFamily="18" charset="0"/>
                                        </a:rPr>
                                        <m:t>𝒍𝒐𝒈</m:t>
                                      </m:r>
                                      <m:r>
                                        <a:rPr lang="fr-FR" sz="1600" i="1">
                                          <a:latin typeface="Cambria Math" panose="02040503050406030204" pitchFamily="18" charset="0"/>
                                        </a:rPr>
                                        <m:t> </m:t>
                                      </m:r>
                                      <m:r>
                                        <a:rPr lang="fr-FR" sz="1600" i="1">
                                          <a:latin typeface="Cambria Math" panose="02040503050406030204" pitchFamily="18" charset="0"/>
                                        </a:rPr>
                                        <m:t>𝒂𝒃𝒔</m:t>
                                      </m:r>
                                    </m:sub>
                                  </m:sSub>
                                </m:sub>
                              </m:sSub>
                            </m:e>
                          </m:d>
                          <m:r>
                            <a:rPr lang="fr-FR" sz="16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fr-FR" sz="1600" i="1">
                              <a:latin typeface="Cambria Math" panose="02040503050406030204" pitchFamily="18" charset="0"/>
                            </a:rPr>
                            <m:t>𝒎𝒊𝒏</m:t>
                          </m:r>
                          <m:r>
                            <a:rPr lang="fr-FR" sz="1600" i="1">
                              <a:latin typeface="Cambria Math" panose="020405030504060302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fr-FR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sz="1600" i="1">
                                  <a:latin typeface="Cambria Math" panose="02040503050406030204" pitchFamily="18" charset="0"/>
                                </a:rPr>
                                <m:t>𝑺</m:t>
                              </m:r>
                            </m:e>
                            <m:sub>
                              <m:r>
                                <a:rPr lang="fr-FR" sz="1600" i="1"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  <m:sSub>
                                <m:sSubPr>
                                  <m:ctrlP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𝒙</m:t>
                                  </m:r>
                                </m:e>
                                <m:sub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𝒍𝒐𝒈</m:t>
                                  </m:r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 </m:t>
                                  </m:r>
                                  <m:r>
                                    <a:rPr lang="fr-FR" sz="1600" i="1">
                                      <a:latin typeface="Cambria Math" panose="02040503050406030204" pitchFamily="18" charset="0"/>
                                    </a:rPr>
                                    <m:t>𝒂𝒃𝒔</m:t>
                                  </m:r>
                                </m:sub>
                              </m:sSub>
                            </m:sub>
                          </m:sSub>
                          <m:r>
                            <a:rPr lang="fr-FR" sz="1600" i="1">
                              <a:latin typeface="Cambria Math" panose="02040503050406030204" pitchFamily="18" charset="0"/>
                            </a:rPr>
                            <m:t>)</m:t>
                          </m:r>
                        </m:den>
                      </m:f>
                      <m:r>
                        <a:rPr lang="fr-FR" sz="1600" b="1" i="0" smtClean="0">
                          <a:latin typeface="Cambria Math" panose="02040503050406030204" pitchFamily="18" charset="0"/>
                        </a:rPr>
                        <m:t>𝟐𝟓𝟓</m:t>
                      </m:r>
                    </m:oMath>
                  </m:oMathPara>
                </a14:m>
                <a:endParaRPr lang="fr-FR" sz="1600" dirty="0"/>
              </a:p>
            </p:txBody>
          </p:sp>
        </mc:Choice>
        <mc:Fallback xmlns="">
          <p:sp>
            <p:nvSpPr>
              <p:cNvPr id="11" name="ZoneTexte 10">
                <a:extLst>
                  <a:ext uri="{FF2B5EF4-FFF2-40B4-BE49-F238E27FC236}">
                    <a16:creationId xmlns:a16="http://schemas.microsoft.com/office/drawing/2014/main" id="{75B07AD6-DFF1-B206-0DC5-5D45C9BCD00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437" y="1023600"/>
                <a:ext cx="4710423" cy="81695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ZoneTexte 11">
                <a:extLst>
                  <a:ext uri="{FF2B5EF4-FFF2-40B4-BE49-F238E27FC236}">
                    <a16:creationId xmlns:a16="http://schemas.microsoft.com/office/drawing/2014/main" id="{097AA703-0B96-D82C-6977-D425146C6BC5}"/>
                  </a:ext>
                </a:extLst>
              </p:cNvPr>
              <p:cNvSpPr txBox="1"/>
              <p:nvPr/>
            </p:nvSpPr>
            <p:spPr>
              <a:xfrm>
                <a:off x="323528" y="2337647"/>
                <a:ext cx="2748958" cy="46820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FR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fr-FR" b="1" i="1" smtClean="0">
                              <a:latin typeface="Cambria Math" panose="02040503050406030204" pitchFamily="18" charset="0"/>
                            </a:rPr>
                            <m:t>𝑺</m:t>
                          </m:r>
                        </m:e>
                        <m:sub>
                          <m:r>
                            <a:rPr lang="fr-FR" b="1" i="1" smtClean="0">
                              <a:latin typeface="Cambria Math" panose="02040503050406030204" pitchFamily="18" charset="0"/>
                            </a:rPr>
                            <m:t>𝒙</m:t>
                          </m:r>
                          <m:sSub>
                            <m:sSubPr>
                              <m:ctrlPr>
                                <a:rPr lang="fr-FR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b="1" i="1" smtClean="0"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fr-FR" b="1" i="1" smtClean="0">
                                  <a:latin typeface="Cambria Math" panose="02040503050406030204" pitchFamily="18" charset="0"/>
                                </a:rPr>
                                <m:t>𝒇𝒊𝒏𝒂𝒍</m:t>
                              </m:r>
                            </m:sub>
                          </m:sSub>
                        </m:sub>
                      </m:sSub>
                      <m:r>
                        <a:rPr lang="fr-FR" b="1" i="1" smtClean="0">
                          <a:latin typeface="Cambria Math" panose="02040503050406030204" pitchFamily="18" charset="0"/>
                        </a:rPr>
                        <m:t>= </m:t>
                      </m:r>
                      <m:d>
                        <m:dPr>
                          <m:begChr m:val="⌊"/>
                          <m:endChr m:val="⌋"/>
                          <m:ctrlPr>
                            <a:rPr lang="fr-FR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fr-FR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b="1" i="1" smtClean="0">
                                  <a:latin typeface="Cambria Math" panose="02040503050406030204" pitchFamily="18" charset="0"/>
                                </a:rPr>
                                <m:t>𝑺</m:t>
                              </m:r>
                            </m:e>
                            <m:sub>
                              <m:r>
                                <a:rPr lang="fr-FR" b="1" i="1" smtClean="0"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  <m:sSub>
                                <m:sSubPr>
                                  <m:ctrlPr>
                                    <a:rPr lang="fr-FR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b="1" i="1" smtClean="0">
                                      <a:latin typeface="Cambria Math" panose="02040503050406030204" pitchFamily="18" charset="0"/>
                                    </a:rPr>
                                    <m:t>𝒙</m:t>
                                  </m:r>
                                </m:e>
                                <m:sub>
                                  <m:r>
                                    <a:rPr lang="fr-FR" b="1" i="1" smtClean="0">
                                      <a:latin typeface="Cambria Math" panose="02040503050406030204" pitchFamily="18" charset="0"/>
                                    </a:rPr>
                                    <m:t>𝒏𝒐𝒓𝒎</m:t>
                                  </m:r>
                                  <m:r>
                                    <a:rPr lang="fr-FR" b="1" i="1" smtClean="0">
                                      <a:latin typeface="Cambria Math" panose="02040503050406030204" pitchFamily="18" charset="0"/>
                                    </a:rPr>
                                    <m:t>é</m:t>
                                  </m:r>
                                </m:sub>
                              </m:sSub>
                            </m:sub>
                          </m:sSub>
                        </m:e>
                      </m:d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12" name="ZoneTexte 11">
                <a:extLst>
                  <a:ext uri="{FF2B5EF4-FFF2-40B4-BE49-F238E27FC236}">
                    <a16:creationId xmlns:a16="http://schemas.microsoft.com/office/drawing/2014/main" id="{097AA703-0B96-D82C-6977-D425146C6B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8" y="2337647"/>
                <a:ext cx="2748958" cy="46820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83208147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onception personnalisée">
  <a:themeElements>
    <a:clrScheme name="AVANTIX">
      <a:dk1>
        <a:srgbClr val="000000"/>
      </a:dk1>
      <a:lt1>
        <a:sysClr val="window" lastClr="FFFFFF"/>
      </a:lt1>
      <a:dk2>
        <a:srgbClr val="565A5C"/>
      </a:dk2>
      <a:lt2>
        <a:srgbClr val="A5ACAF"/>
      </a:lt2>
      <a:accent1>
        <a:srgbClr val="0062C8"/>
      </a:accent1>
      <a:accent2>
        <a:srgbClr val="AACAE6"/>
      </a:accent2>
      <a:accent3>
        <a:srgbClr val="83BFFF"/>
      </a:accent3>
      <a:accent4>
        <a:srgbClr val="45A0FF"/>
      </a:accent4>
      <a:accent5>
        <a:srgbClr val="2D679A"/>
      </a:accent5>
      <a:accent6>
        <a:srgbClr val="2B2D2E"/>
      </a:accent6>
      <a:hlink>
        <a:srgbClr val="2D679A"/>
      </a:hlink>
      <a:folHlink>
        <a:srgbClr val="0062C8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 avantix moderne vierge" id="{66B8D725-9508-4418-B6DC-5CCE1E6D6BEB}" vid="{26289966-A0E7-4250-A7A2-969F24FFA467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Business_x0020_Model xmlns="f873d230-a37f-418b-9a94-7cfa6e2977ad">-</Business_x0020_Model>
    <ISO_9K__x00a7_ xmlns="f873d230-a37f-418b-9a94-7cfa6e2977ad">08.1 Operational Planning and Control</ISO_9K__x00a7_>
    <Reference xmlns="f873d230-a37f-418b-9a94-7cfa6e2977ad">DQ18GAB013</Reference>
    <AdvancedVersioningLimit xmlns="d0f062c3-34a3-4002-961a-d18b02cc46cf" xsi:nil="true"/>
    <Activity xmlns="f873d230-a37f-418b-9a94-7cfa6e2977ad">Qualité</Activity>
    <T_x002d_code xmlns="f873d230-a37f-418b-9a94-7cfa6e2977ad">4-Form/Template</T_x002d_code>
    <Origin xmlns="f873d230-a37f-418b-9a94-7cfa6e2977ad">MCS-Avantix</Origin>
    <Language xmlns="f873d230-a37f-418b-9a94-7cfa6e2977ad">FR</Language>
    <KTP xmlns="f873d230-a37f-418b-9a94-7cfa6e2977ad">O2C</KTP>
    <LockedVersions xmlns="d0f062c3-34a3-4002-961a-d18b02cc46cf" xsi:nil="true"/>
    <Version_Id xmlns="f873d230-a37f-418b-9a94-7cfa6e2977ad">00</Version_Id>
    <Document_x0020_date xmlns="f873d230-a37f-418b-9a94-7cfa6e2977ad">2018-11-18T23:00:00+00:00</Document_x0020_date>
    <Process xmlns="f873d230-a37f-418b-9a94-7cfa6e2977ad">O2C.2. Execute the Contract</Process>
    <_dlc_DocId xmlns="9f8a6267-8cf8-4a72-bbe6-b904dc3b7ebf">M32SHFRQ6PRX-150-1536</_dlc_DocId>
    <_dlc_DocIdUrl xmlns="9f8a6267-8cf8-4a72-bbe6-b904dc3b7ebf">
      <Url>https://sp2013.myatos.net/processes/bds/_layouts/15/DocIdRedir.aspx?ID=M32SHFRQ6PRX-150-1536</Url>
      <Description>M32SHFRQ6PRX-150-1536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C68C2FF78E30D4DB1313C21102CA0E7" ma:contentTypeVersion="39" ma:contentTypeDescription="Create a new document." ma:contentTypeScope="" ma:versionID="7e9b9a2e2085d620772598ea6352e8e7">
  <xsd:schema xmlns:xsd="http://www.w3.org/2001/XMLSchema" xmlns:xs="http://www.w3.org/2001/XMLSchema" xmlns:p="http://schemas.microsoft.com/office/2006/metadata/properties" xmlns:ns1="f873d230-a37f-418b-9a94-7cfa6e2977ad" xmlns:ns3="9f8a6267-8cf8-4a72-bbe6-b904dc3b7ebf" xmlns:ns4="d0f062c3-34a3-4002-961a-d18b02cc46cf" targetNamespace="http://schemas.microsoft.com/office/2006/metadata/properties" ma:root="true" ma:fieldsID="1bdc5be89e197a8b54f1f4f5cd714f7e" ns1:_="" ns3:_="" ns4:_="">
    <xsd:import namespace="f873d230-a37f-418b-9a94-7cfa6e2977ad"/>
    <xsd:import namespace="9f8a6267-8cf8-4a72-bbe6-b904dc3b7ebf"/>
    <xsd:import namespace="d0f062c3-34a3-4002-961a-d18b02cc46cf"/>
    <xsd:element name="properties">
      <xsd:complexType>
        <xsd:sequence>
          <xsd:element name="documentManagement">
            <xsd:complexType>
              <xsd:all>
                <xsd:element ref="ns1:KTP"/>
                <xsd:element ref="ns1:Process"/>
                <xsd:element ref="ns1:Business_x0020_Model"/>
                <xsd:element ref="ns1:Activity"/>
                <xsd:element ref="ns1:T_x002d_code"/>
                <xsd:element ref="ns1:Reference"/>
                <xsd:element ref="ns1:Version_Id"/>
                <xsd:element ref="ns1:Language"/>
                <xsd:element ref="ns1:Document_x0020_date"/>
                <xsd:element ref="ns1:Origin"/>
                <xsd:element ref="ns1:ISO_9K__x00a7_"/>
                <xsd:element ref="ns3:_dlc_DocId" minOccurs="0"/>
                <xsd:element ref="ns3:_dlc_DocIdUrl" minOccurs="0"/>
                <xsd:element ref="ns3:_dlc_DocIdPersistId" minOccurs="0"/>
                <xsd:element ref="ns4:LockedVersions" minOccurs="0"/>
                <xsd:element ref="ns4:AdvancedVersioningLimi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873d230-a37f-418b-9a94-7cfa6e2977ad" elementFormDefault="qualified">
    <xsd:import namespace="http://schemas.microsoft.com/office/2006/documentManagement/types"/>
    <xsd:import namespace="http://schemas.microsoft.com/office/infopath/2007/PartnerControls"/>
    <xsd:element name="KTP" ma:index="0" ma:displayName="KTP" ma:description="MyAtlas Key Transversal Process to which the document belongs = FFF code as per Atos Document Control Policy ASM-BSM-10002" ma:format="Dropdown" ma:internalName="KTP">
      <xsd:simpleType>
        <xsd:restriction base="dms:Choice">
          <xsd:enumeration value="GRC"/>
          <xsd:enumeration value="P2O"/>
          <xsd:enumeration value="O2C"/>
          <xsd:enumeration value="P2P"/>
          <xsd:enumeration value="WHR"/>
          <xsd:enumeration value="OLM"/>
          <xsd:enumeration value="ALM"/>
          <xsd:enumeration value="EPM"/>
          <xsd:enumeration value="SCKS"/>
        </xsd:restriction>
      </xsd:simpleType>
    </xsd:element>
    <xsd:element name="Process" ma:index="1" ma:displayName="Process" ma:description="MyAtlas level 2 process" ma:format="Dropdown" ma:internalName="Process">
      <xsd:simpleType>
        <xsd:restriction base="dms:Choice">
          <xsd:enumeration value="ALM.1. Advise Business"/>
          <xsd:enumeration value="ALM.2. Fullfil demand for IT-Assets"/>
          <xsd:enumeration value="ALM.3. Operate Asset Lifecycle Transactions"/>
          <xsd:enumeration value="ALM.4. Manage ALM-related Data"/>
          <xsd:enumeration value="ALM.5. Monitor Asset-related Supplier Contracts"/>
          <xsd:enumeration value="EPM Enterprise Performance Management"/>
          <xsd:enumeration value="GRC Governance Risk Compliance"/>
          <xsd:enumeration value="O2C.1. Start Up Execution of the Contract"/>
          <xsd:enumeration value="O2C.2. Execute the Contract"/>
          <xsd:enumeration value="O2C.3. Terminate and Evaluate the Contract"/>
          <xsd:enumeration value="P2O.1. Establish Sales Strategy, Governance &amp; Business enablers"/>
          <xsd:enumeration value="P2O.2. Develop Client's Business"/>
          <xsd:enumeration value="P2O.3. Manage Demand &amp; Opportunities"/>
          <xsd:enumeration value="P2P.1. Manage Procurement"/>
          <xsd:enumeration value="P2P.2. Purchase goods and services"/>
          <xsd:enumeration value="P2P.3. Receive goods and services"/>
          <xsd:enumeration value="P2P.4. Process invoice"/>
          <xsd:enumeration value="P2P.5. Process payment"/>
          <xsd:enumeration value="OLM.1 Identify"/>
          <xsd:enumeration value="OLM.2 Define"/>
          <xsd:enumeration value="OLM.3 Realize"/>
          <xsd:enumeration value="OLM.4 Launch"/>
          <xsd:enumeration value="OLM.5 Grow"/>
          <xsd:enumeration value="OLM.6 Retire"/>
          <xsd:enumeration value="SCKS.1 Manage Social collaboration"/>
          <xsd:enumeration value="SCKS.2 Manage Knowledge Sharing"/>
          <xsd:enumeration value="WHR.1. Define Strategy and Plan"/>
          <xsd:enumeration value="WHR.2. Manage Workforce"/>
          <xsd:enumeration value="WHR.3. Manage Recruitment"/>
          <xsd:enumeration value="WHR.4. Manage Employee Development"/>
          <xsd:enumeration value="WHR.5. Manage Total Reward"/>
          <xsd:enumeration value="WHR.6. Manage Employee Engagement"/>
          <xsd:enumeration value="WHR.7. Manage Operations"/>
          <xsd:enumeration value="WHR.8. Monitor services"/>
        </xsd:restriction>
      </xsd:simpleType>
    </xsd:element>
    <xsd:element name="Business_x0020_Model" ma:index="2" ma:displayName="Business Model" ma:description="For Order To Cash (O2C) process, precise business delivery model to which the document applies" ma:format="Dropdown" ma:internalName="Business_x0020_Model">
      <xsd:simpleType>
        <xsd:restriction base="dms:Choice">
          <xsd:enumeration value="PRJ"/>
          <xsd:enumeration value="PDT"/>
          <xsd:enumeration value="SVC"/>
          <xsd:enumeration value="T&amp;M"/>
          <xsd:enumeration value="-"/>
        </xsd:restriction>
      </xsd:simpleType>
    </xsd:element>
    <xsd:element name="Activity" ma:index="3" ma:displayName="Activity" ma:description="Enter the kind of activity the document is supporting" ma:format="Dropdown" ma:internalName="Activity" ma:readOnly="false">
      <xsd:simpleType>
        <xsd:union memberTypes="dms:Text">
          <xsd:simpleType>
            <xsd:restriction base="dms:Choice">
              <xsd:enumeration value="Aix Production"/>
              <xsd:enumeration value="Basis"/>
              <xsd:enumeration value="Bizagi"/>
              <xsd:enumeration value="CEFRI E"/>
              <xsd:enumeration value="Core business"/>
              <xsd:enumeration value="Cross-activities"/>
              <xsd:enumeration value="Define Purchasing Policy"/>
              <xsd:enumeration value="Duplicopy"/>
              <xsd:enumeration value="Execute Project Plan"/>
              <xsd:enumeration value="Execute Quality Plan"/>
              <xsd:enumeration value="Execute Service Plan"/>
              <xsd:enumeration value="Execute T&amp;M Plan"/>
              <xsd:enumeration value="Finance"/>
              <xsd:enumeration value="General"/>
              <xsd:enumeration value="GLS"/>
              <xsd:enumeration value="GLS-Client"/>
              <xsd:enumeration value="GLS-D1"/>
              <xsd:enumeration value="GLS-Fournisseur"/>
              <xsd:enumeration value="GLS-Outils"/>
              <xsd:enumeration value="GLS-Transport"/>
              <xsd:enumeration value="Health &amp; Safety"/>
              <xsd:enumeration value="Human Resources"/>
              <xsd:enumeration value="Information System"/>
              <xsd:enumeration value="Infrastructure &amp; Environment Control"/>
              <xsd:enumeration value="Legal"/>
              <xsd:enumeration value="Logistics Angers"/>
              <xsd:enumeration value="Manage Audits"/>
              <xsd:enumeration value="Manage Changes"/>
              <xsd:enumeration value="Manage Clients Referential"/>
              <xsd:enumeration value="Manage Customer Satisfaction"/>
              <xsd:enumeration value="Manage Documented Information"/>
              <xsd:enumeration value="Manage Employee relations"/>
              <xsd:enumeration value="Manage GCM"/>
              <xsd:enumeration value="Manage Incidents"/>
              <xsd:enumeration value="Manage Internal Control"/>
              <xsd:enumeration value="Manage ISMS"/>
              <xsd:enumeration value="Manage Leadership"/>
              <xsd:enumeration value="Manage Outsourced Projects"/>
              <xsd:enumeration value="Manage Problems"/>
              <xsd:enumeration value="Manage Products"/>
              <xsd:enumeration value="Manage Product Loans"/>
              <xsd:enumeration value="Manage QMS"/>
              <xsd:enumeration value="Manage Requests"/>
              <xsd:enumeration value="Manage RFP"/>
              <xsd:enumeration value="Manage Risks"/>
              <xsd:enumeration value="Manage Service Level"/>
              <xsd:enumeration value="Manage Workforce"/>
              <xsd:enumeration value="Methods"/>
              <xsd:enumeration value="Metrology"/>
              <xsd:enumeration value="Product Projects Management"/>
              <xsd:enumeration value="Production Angers"/>
              <xsd:enumeration value="Projects Management"/>
              <xsd:enumeration value="Quality &amp; Lean Management"/>
              <xsd:enumeration value="Sell Outsourced Projects"/>
              <xsd:enumeration value="Supply Chain"/>
              <xsd:enumeration value="Supply Chain - APPRO"/>
              <xsd:enumeration value="Supply Chain - CDE"/>
              <xsd:enumeration value="Supply Chain - MDP"/>
              <xsd:enumeration value="Supply Chain - ORDO"/>
              <xsd:enumeration value="Transport Export Control"/>
              <xsd:enumeration value="Pilotage projet - Etude et développement"/>
            </xsd:restriction>
          </xsd:simpleType>
        </xsd:union>
      </xsd:simpleType>
    </xsd:element>
    <xsd:element name="T_x002d_code" ma:index="4" ma:displayName="Doc_type" ma:description="Type of document, T-code, according to Atos Document Control Policy ASM-BMS-1002" ma:format="Dropdown" ma:internalName="T_x002d_code" ma:readOnly="false">
      <xsd:simpleType>
        <xsd:restriction base="dms:Choice">
          <xsd:enumeration value="1-Management"/>
          <xsd:enumeration value="2-Process/Procedure"/>
          <xsd:enumeration value="3-Work instruction"/>
          <xsd:enumeration value="4-Form/Template"/>
          <xsd:enumeration value="5-Job desc."/>
          <xsd:enumeration value="6-Role desc."/>
          <xsd:enumeration value="7-Other doc."/>
        </xsd:restriction>
      </xsd:simpleType>
    </xsd:element>
    <xsd:element name="Reference" ma:index="7" ma:displayName="Reference" ma:description="Reference as per Atos Document Control Policy = CCT-FFF-XXX" ma:indexed="true" ma:internalName="Reference">
      <xsd:simpleType>
        <xsd:restriction base="dms:Text">
          <xsd:maxLength value="16"/>
        </xsd:restriction>
      </xsd:simpleType>
    </xsd:element>
    <xsd:element name="Version_Id" ma:index="8" ma:displayName="Version_Id" ma:description="Version of the document, for documents managed into configuration" ma:internalName="Version_Id" ma:readOnly="false">
      <xsd:simpleType>
        <xsd:restriction base="dms:Text">
          <xsd:maxLength value="16"/>
        </xsd:restriction>
      </xsd:simpleType>
    </xsd:element>
    <xsd:element name="Language" ma:index="9" ma:displayName="Language" ma:default="US" ma:description="Language of the document" ma:format="Dropdown" ma:internalName="Language">
      <xsd:simpleType>
        <xsd:restriction base="dms:Choice">
          <xsd:enumeration value="CS"/>
          <xsd:enumeration value="DE"/>
          <xsd:enumeration value="ES"/>
          <xsd:enumeration value="FI"/>
          <xsd:enumeration value="FR"/>
          <xsd:enumeration value="NL"/>
          <xsd:enumeration value="PL"/>
          <xsd:enumeration value="PT"/>
          <xsd:enumeration value="RO"/>
          <xsd:enumeration value="RU"/>
          <xsd:enumeration value="UK"/>
          <xsd:enumeration value="US"/>
          <xsd:enumeration value="ZH"/>
        </xsd:restriction>
      </xsd:simpleType>
    </xsd:element>
    <xsd:element name="Document_x0020_date" ma:index="10" ma:displayName="Document date" ma:default="[today]" ma:description="Date of the document - for Manuals or Procedures, should be egal to the approval date" ma:format="DateOnly" ma:internalName="Document_x0020_date">
      <xsd:simpleType>
        <xsd:restriction base="dms:DateTime"/>
      </xsd:simpleType>
    </xsd:element>
    <xsd:element name="Origin" ma:index="11" ma:displayName="Scope" ma:default="Atos" ma:format="Dropdown" ma:internalName="Origin">
      <xsd:simpleType>
        <xsd:restriction base="dms:Choice">
          <xsd:enumeration value="Atos"/>
          <xsd:enumeration value="GD-CSS"/>
          <xsd:enumeration value="HPC-SPOX"/>
          <xsd:enumeration value="SCM"/>
          <xsd:enumeration value="SOC BBP"/>
          <xsd:enumeration value="SOC Moray"/>
          <xsd:enumeration value="MCS-Atos"/>
          <xsd:enumeration value="MCS-Avantix"/>
          <xsd:enumeration value="MCS-CVC"/>
          <xsd:enumeration value="UK - CRRT"/>
          <xsd:enumeration value="UK - Service Managment"/>
          <xsd:enumeration value="UK - Quality/GRC"/>
          <xsd:enumeration value="UK - Birmingham SOC"/>
          <xsd:enumeration value="UK - Moray SOC"/>
          <xsd:enumeration value="UK - Platforms"/>
          <xsd:enumeration value="UK - EPTM"/>
          <xsd:enumeration value="UK - WebTech"/>
          <xsd:enumeration value="UK - Business Operations"/>
          <xsd:enumeration value="UK - Projects"/>
          <xsd:enumeration value="UK - PMO/BMO"/>
          <xsd:enumeration value="UK - Sales Proposition Strategy"/>
          <xsd:enumeration value="UK - Solution Management &amp; Service Planning"/>
          <xsd:enumeration value="UK - Partner &amp; Affinity Network Management"/>
          <xsd:enumeration value="UK - Cyber Solutions Pre-Sales (New Business)"/>
          <xsd:enumeration value="UK - Cyber Solutions Pre-Sales (Existing Clients)"/>
          <xsd:enumeration value="UK - Engineering"/>
          <xsd:enumeration value="UK - Architecture"/>
          <xsd:enumeration value="UK - Technical Design Authority"/>
          <xsd:enumeration value="UK - Research &amp; Development"/>
          <xsd:enumeration value="UK - Portfolio"/>
        </xsd:restriction>
      </xsd:simpleType>
    </xsd:element>
    <xsd:element name="ISO_9K__x00a7_" ma:index="12" ma:displayName="ISO_HLS_§" ma:description="Reference to the ISO 9K chapters requirements covered by the document" ma:format="Dropdown" ma:internalName="ISO_9K__x00a7_" ma:readOnly="false">
      <xsd:simpleType>
        <xsd:restriction base="dms:Choice">
          <xsd:enumeration value="04.1 Context of the organization"/>
          <xsd:enumeration value="04.2 Stakeholders and main interested parties"/>
          <xsd:enumeration value="04.3 Scope of the Management System"/>
          <xsd:enumeration value="04.4 Management System"/>
          <xsd:enumeration value="05.1 Leadership &amp; Commitment"/>
          <xsd:enumeration value="05.1.2 Customer focus"/>
          <xsd:enumeration value="05.2 Policies"/>
          <xsd:enumeration value="05.3 Organizational roles, responsibilities and authorities"/>
          <xsd:enumeration value="06.1 Managing risks and opportunities"/>
          <xsd:enumeration value="06.2 Quality Objectives"/>
          <xsd:enumeration value="06.3 Planning of changes"/>
          <xsd:enumeration value="07.1 Resources"/>
          <xsd:enumeration value="07.1.2 People"/>
          <xsd:enumeration value="07.1.3 Infrastructure"/>
          <xsd:enumeration value="07.1.4 Environment for the operation of processes"/>
          <xsd:enumeration value="07.1.5 Monitoring and measuring resources"/>
          <xsd:enumeration value="07.1.6 Organizational knowledge"/>
          <xsd:enumeration value="07.1.6 Organizational knowledge; 7.2 Competences"/>
          <xsd:enumeration value="07.2 Competences"/>
          <xsd:enumeration value="07.3 Awareness"/>
          <xsd:enumeration value="07.4 Communication"/>
          <xsd:enumeration value="07.5 Documented information"/>
          <xsd:enumeration value="08.1 Operational Planning and Control"/>
          <xsd:enumeration value="08.2 Requirements for products and services"/>
          <xsd:enumeration value="08.3 Design and development of products and  services"/>
          <xsd:enumeration value="08.4 Control of externally provided products and services"/>
          <xsd:enumeration value="08.5 Production and service provision"/>
          <xsd:enumeration value="08.6 Release of products and services"/>
          <xsd:enumeration value="08.7 Control of NCs"/>
          <xsd:enumeration value="08.7 Control of NCs; 10.2 Nonconformity and corrective action"/>
          <xsd:enumeration value="08.7 Control of NCs; 10.2 Nonconformity and corrective action; 10.3 Continual improvement"/>
          <xsd:enumeration value="09.1 Monitoring, measurement, analysis and evaluation"/>
          <xsd:enumeration value="09.1.2 Customer Satisfaction"/>
          <xsd:enumeration value="09.2 Internal audit"/>
          <xsd:enumeration value="09.3 Management review"/>
          <xsd:enumeration value="09.4 Employee satisfaction"/>
          <xsd:enumeration value="10.2 Nonconformity and corrective action"/>
          <xsd:enumeration value="10.2 Nonconformity and corrective action; 10.3 Continual improvement"/>
          <xsd:enumeration value="10.3 Continual improvement"/>
          <xsd:enumeration value="N/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8a6267-8cf8-4a72-bbe6-b904dc3b7ebf" elementFormDefault="qualified">
    <xsd:import namespace="http://schemas.microsoft.com/office/2006/documentManagement/types"/>
    <xsd:import namespace="http://schemas.microsoft.com/office/infopath/2007/PartnerControls"/>
    <xsd:element name="_dlc_DocId" ma:index="19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20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1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0f062c3-34a3-4002-961a-d18b02cc46cf" elementFormDefault="qualified">
    <xsd:import namespace="http://schemas.microsoft.com/office/2006/documentManagement/types"/>
    <xsd:import namespace="http://schemas.microsoft.com/office/infopath/2007/PartnerControls"/>
    <xsd:element name="LockedVersions" ma:index="22" nillable="true" ma:displayName="LockedVersions" ma:hidden="true" ma:internalName="LockedVersions0" ma:readOnly="false">
      <xsd:simpleType>
        <xsd:restriction base="dms:Text"/>
      </xsd:simpleType>
    </xsd:element>
    <xsd:element name="AdvancedVersioningLimit" ma:index="23" nillable="true" ma:displayName="AdvancedVersioningLimit" ma:hidden="true" ma:internalName="AdvancedVersioningLimit0" ma:readOnly="fals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3" ma:displayName="Content Type"/>
        <xsd:element ref="dc:title" maxOccurs="1" ma:index="6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EB9A657-8BE4-4834-A7FF-9454E74198CA}">
  <ds:schemaRefs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d0f062c3-34a3-4002-961a-d18b02cc46cf"/>
    <ds:schemaRef ds:uri="http://purl.org/dc/elements/1.1/"/>
    <ds:schemaRef ds:uri="9f8a6267-8cf8-4a72-bbe6-b904dc3b7ebf"/>
    <ds:schemaRef ds:uri="http://purl.org/dc/dcmitype/"/>
    <ds:schemaRef ds:uri="f873d230-a37f-418b-9a94-7cfa6e2977ad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C995C002-43C2-4BF7-BE01-8F8318C89EC1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59CCCCF5-A01C-40E2-814A-387F43EFFE72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A169B35E-5AD4-4BFC-B663-5218F06D748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873d230-a37f-418b-9a94-7cfa6e2977ad"/>
    <ds:schemaRef ds:uri="9f8a6267-8cf8-4a72-bbe6-b904dc3b7ebf"/>
    <ds:schemaRef ds:uri="d0f062c3-34a3-4002-961a-d18b02cc46c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2024-01-17 - simulateur avancement</Template>
  <TotalTime>137</TotalTime>
  <Words>285</Words>
  <Application>Microsoft Office PowerPoint</Application>
  <PresentationFormat>Affichage à l'écran (16:9)</PresentationFormat>
  <Paragraphs>58</Paragraphs>
  <Slides>7</Slides>
  <Notes>7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7</vt:i4>
      </vt:variant>
    </vt:vector>
  </HeadingPairs>
  <TitlesOfParts>
    <vt:vector size="15" baseType="lpstr">
      <vt:lpstr>Montserrat Light</vt:lpstr>
      <vt:lpstr>Montserrat</vt:lpstr>
      <vt:lpstr>Franklin Gothic Medium Cond</vt:lpstr>
      <vt:lpstr>Cambria Math</vt:lpstr>
      <vt:lpstr>Calibri</vt:lpstr>
      <vt:lpstr>Arial</vt:lpstr>
      <vt:lpstr>Thème Office</vt:lpstr>
      <vt:lpstr>1_Conception personnalisée</vt:lpstr>
      <vt:lpstr>Réunion hebdomadaire</vt:lpstr>
      <vt:lpstr>Le SNR optimal et le SNR effectif</vt:lpstr>
      <vt:lpstr>Présentation PowerPoint</vt:lpstr>
      <vt:lpstr>Normalisation de la STFT </vt:lpstr>
      <vt:lpstr>Normalisation de la STFT </vt:lpstr>
      <vt:lpstr>SNR maximum pour plusieurs seuils de normalisation</vt:lpstr>
      <vt:lpstr>Normalisation de la STFT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Réunion hebdomadaire</dc:title>
  <dc:creator>REIHAN MAZOUZ</dc:creator>
  <cp:lastModifiedBy>REIHAN MAZOUZ</cp:lastModifiedBy>
  <cp:revision>2</cp:revision>
  <dcterms:created xsi:type="dcterms:W3CDTF">2024-01-24T09:01:01Z</dcterms:created>
  <dcterms:modified xsi:type="dcterms:W3CDTF">2024-01-24T13:01:03Z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AdHocReviewCycleID">
    <vt:i4>-290666600</vt:i4>
  </property>
  <property fmtid="{D5CDD505-2E9C-101B-9397-08002B2CF9AE}" pid="3" name="_NewReviewCycle">
    <vt:lpwstr/>
  </property>
  <property fmtid="{D5CDD505-2E9C-101B-9397-08002B2CF9AE}" pid="4" name="_EmailSubject">
    <vt:lpwstr>Référentiel Qualité</vt:lpwstr>
  </property>
  <property fmtid="{D5CDD505-2E9C-101B-9397-08002B2CF9AE}" pid="5" name="_AuthorEmail">
    <vt:lpwstr>dounia.najah@atos.net</vt:lpwstr>
  </property>
  <property fmtid="{D5CDD505-2E9C-101B-9397-08002B2CF9AE}" pid="6" name="_AuthorEmailDisplayName">
    <vt:lpwstr>NAJAH, DOUNIA</vt:lpwstr>
  </property>
  <property fmtid="{D5CDD505-2E9C-101B-9397-08002B2CF9AE}" pid="7" name="ContentTypeId">
    <vt:lpwstr>0x0101006C68C2FF78E30D4DB1313C21102CA0E7</vt:lpwstr>
  </property>
  <property fmtid="{D5CDD505-2E9C-101B-9397-08002B2CF9AE}" pid="8" name="_dlc_DocIdItemGuid">
    <vt:lpwstr>5a54e875-1acf-4105-ac4b-e510adde7744</vt:lpwstr>
  </property>
  <property fmtid="{D5CDD505-2E9C-101B-9397-08002B2CF9AE}" pid="9" name="MSIP_Label_e463cba9-5f6c-478d-9329-7b2295e4e8ed_Enabled">
    <vt:lpwstr>true</vt:lpwstr>
  </property>
  <property fmtid="{D5CDD505-2E9C-101B-9397-08002B2CF9AE}" pid="10" name="MSIP_Label_e463cba9-5f6c-478d-9329-7b2295e4e8ed_SetDate">
    <vt:lpwstr>2022-02-08T09:34:29Z</vt:lpwstr>
  </property>
  <property fmtid="{D5CDD505-2E9C-101B-9397-08002B2CF9AE}" pid="11" name="MSIP_Label_e463cba9-5f6c-478d-9329-7b2295e4e8ed_Method">
    <vt:lpwstr>Standard</vt:lpwstr>
  </property>
  <property fmtid="{D5CDD505-2E9C-101B-9397-08002B2CF9AE}" pid="12" name="MSIP_Label_e463cba9-5f6c-478d-9329-7b2295e4e8ed_Name">
    <vt:lpwstr>All Employees_2</vt:lpwstr>
  </property>
  <property fmtid="{D5CDD505-2E9C-101B-9397-08002B2CF9AE}" pid="13" name="MSIP_Label_e463cba9-5f6c-478d-9329-7b2295e4e8ed_SiteId">
    <vt:lpwstr>33440fc6-b7c7-412c-bb73-0e70b0198d5a</vt:lpwstr>
  </property>
  <property fmtid="{D5CDD505-2E9C-101B-9397-08002B2CF9AE}" pid="14" name="MSIP_Label_e463cba9-5f6c-478d-9329-7b2295e4e8ed_ActionId">
    <vt:lpwstr>9770cb74-664f-41a2-b7f1-6a1a524c4137</vt:lpwstr>
  </property>
  <property fmtid="{D5CDD505-2E9C-101B-9397-08002B2CF9AE}" pid="15" name="MSIP_Label_e463cba9-5f6c-478d-9329-7b2295e4e8ed_ContentBits">
    <vt:lpwstr>0</vt:lpwstr>
  </property>
  <property fmtid="{D5CDD505-2E9C-101B-9397-08002B2CF9AE}" pid="16" name="MSIP_Label_ecb69475-382c-4c7a-b21d-8ca64eeef1bd_Enabled">
    <vt:lpwstr>true</vt:lpwstr>
  </property>
  <property fmtid="{D5CDD505-2E9C-101B-9397-08002B2CF9AE}" pid="17" name="MSIP_Label_ecb69475-382c-4c7a-b21d-8ca64eeef1bd_SetDate">
    <vt:lpwstr>2023-11-20T16:09:29Z</vt:lpwstr>
  </property>
  <property fmtid="{D5CDD505-2E9C-101B-9397-08002B2CF9AE}" pid="18" name="MSIP_Label_ecb69475-382c-4c7a-b21d-8ca64eeef1bd_Method">
    <vt:lpwstr>Standard</vt:lpwstr>
  </property>
  <property fmtid="{D5CDD505-2E9C-101B-9397-08002B2CF9AE}" pid="19" name="MSIP_Label_ecb69475-382c-4c7a-b21d-8ca64eeef1bd_Name">
    <vt:lpwstr>Eviden For Internal Use - All Employees</vt:lpwstr>
  </property>
  <property fmtid="{D5CDD505-2E9C-101B-9397-08002B2CF9AE}" pid="20" name="MSIP_Label_ecb69475-382c-4c7a-b21d-8ca64eeef1bd_SiteId">
    <vt:lpwstr>7d1c7785-2d8a-437d-b842-1ed5d8fbe00a</vt:lpwstr>
  </property>
  <property fmtid="{D5CDD505-2E9C-101B-9397-08002B2CF9AE}" pid="21" name="MSIP_Label_ecb69475-382c-4c7a-b21d-8ca64eeef1bd_ActionId">
    <vt:lpwstr>265ea382-be0c-4e2a-b9e7-6df1ef189ec2</vt:lpwstr>
  </property>
  <property fmtid="{D5CDD505-2E9C-101B-9397-08002B2CF9AE}" pid="22" name="MSIP_Label_ecb69475-382c-4c7a-b21d-8ca64eeef1bd_ContentBits">
    <vt:lpwstr>0</vt:lpwstr>
  </property>
</Properties>
</file>