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6" r:id="rId6"/>
  </p:sldMasterIdLst>
  <p:notesMasterIdLst>
    <p:notesMasterId r:id="rId15"/>
  </p:notesMasterIdLst>
  <p:handoutMasterIdLst>
    <p:handoutMasterId r:id="rId16"/>
  </p:handoutMasterIdLst>
  <p:sldIdLst>
    <p:sldId id="257" r:id="rId7"/>
    <p:sldId id="646" r:id="rId8"/>
    <p:sldId id="653" r:id="rId9"/>
    <p:sldId id="654" r:id="rId10"/>
    <p:sldId id="655" r:id="rId11"/>
    <p:sldId id="656" r:id="rId12"/>
    <p:sldId id="657" r:id="rId13"/>
    <p:sldId id="26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Medium Cond" panose="020B0606030402020204" pitchFamily="34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FAZIO, PATRICK" initials="DFP" lastIdx="2" clrIdx="0">
    <p:extLst>
      <p:ext uri="{19B8F6BF-5375-455C-9EA6-DF929625EA0E}">
        <p15:presenceInfo xmlns:p15="http://schemas.microsoft.com/office/powerpoint/2012/main" userId="S::patrick.difazio@atos.net::4a2410e2-15a2-4c38-a58c-4bd1f80e3c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DDD6E5"/>
    <a:srgbClr val="D7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97" autoAdjust="0"/>
  </p:normalViewPr>
  <p:slideViewPr>
    <p:cSldViewPr>
      <p:cViewPr varScale="1">
        <p:scale>
          <a:sx n="110" d="100"/>
          <a:sy n="110" d="100"/>
        </p:scale>
        <p:origin x="64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E01021B-D701-14B1-AFF2-A535D91E1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4833F0-74D6-3B1F-319E-B89BB9CAB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CEA7-5B55-497C-BF7F-3F5E204CF0B7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7A59A-F2A0-3BF0-D4CB-24C0AE5698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3EF0F-1F91-6CB1-AD4B-4BE7C22FF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AA97-5D3E-4799-B5FE-A0976003A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7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54F9-5B8D-4D26-8AF8-49516CFDE796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3BC6-D230-48D2-A9CA-A54420F4A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48" y="1923678"/>
            <a:ext cx="8309346" cy="11521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048" y="307580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936368" y="4668822"/>
            <a:ext cx="15584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800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800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800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8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014488" y="2045295"/>
            <a:ext cx="4950000" cy="110251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7020272" y="4384634"/>
            <a:ext cx="1944216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/>
            <a:r>
              <a:rPr lang="en-US" sz="700" kern="120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AVANTIX.NET</a:t>
            </a:r>
            <a:endParaRPr lang="en-US" sz="70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8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8A1830-69E3-487B-9FDA-71E49A63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17/01/2024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5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16/05/2024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0317DE-FEAF-486F-BF4B-C9C83D2D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16/05/2024&lt;&lt;&lt;&lt;&lt;&lt;&lt;&lt;&lt;&lt;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030B74-55AF-D30A-2A34-1C21E141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06/12/2023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17/10/2023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009C-61B6-4E4A-AF32-5EFF8E4C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00B22-FFAB-49FF-A06D-6467000E5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16/12/2023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80628" y="72643"/>
            <a:ext cx="8982483" cy="821552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49118" y="679462"/>
            <a:ext cx="459491" cy="466431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43"/>
            <a:ext cx="7886700" cy="82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77" y="4866132"/>
            <a:ext cx="863645" cy="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Réunion hebdomadaire </a:t>
            </a:r>
            <a:endParaRPr lang="fr-FR" dirty="0">
              <a:latin typeface="Montserrat Light" panose="00000400000000000000" pitchFamily="2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74E10EC-96B8-5E04-2C6F-629B26504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23/05/2024</a:t>
            </a:r>
          </a:p>
          <a:p>
            <a:endParaRPr lang="fr-FR" dirty="0"/>
          </a:p>
          <a:p>
            <a:r>
              <a:rPr lang="fr-FR" dirty="0" err="1"/>
              <a:t>Reihan</a:t>
            </a:r>
            <a:r>
              <a:rPr lang="fr-FR" dirty="0"/>
              <a:t> </a:t>
            </a:r>
            <a:r>
              <a:rPr lang="fr-FR" dirty="0" err="1"/>
              <a:t>Mazouz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0674A-51BC-B9FB-F8D1-53932DFD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Récapitulatif des travaux de thèses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591B3-BA7B-0C5E-B615-90E60EC7B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formes d’ondes traitées : </a:t>
            </a:r>
          </a:p>
          <a:p>
            <a:pPr lvl="1"/>
            <a:r>
              <a:rPr lang="fr-FR" dirty="0"/>
              <a:t>LFM (</a:t>
            </a:r>
            <a:r>
              <a:rPr lang="fr-FR" dirty="0" err="1"/>
              <a:t>chirps</a:t>
            </a:r>
            <a:r>
              <a:rPr lang="fr-FR" dirty="0"/>
              <a:t> et FMCW) </a:t>
            </a:r>
          </a:p>
          <a:p>
            <a:pPr lvl="1"/>
            <a:r>
              <a:rPr lang="fr-FR" dirty="0"/>
              <a:t>NLFM (tangent S-</a:t>
            </a:r>
            <a:r>
              <a:rPr lang="fr-FR" dirty="0" err="1"/>
              <a:t>law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PSK</a:t>
            </a:r>
          </a:p>
          <a:p>
            <a:pPr lvl="2"/>
            <a:r>
              <a:rPr lang="fr-FR" dirty="0"/>
              <a:t>Frank</a:t>
            </a:r>
          </a:p>
          <a:p>
            <a:pPr lvl="2"/>
            <a:r>
              <a:rPr lang="fr-FR" dirty="0"/>
              <a:t>P1-P2-P3-P4</a:t>
            </a:r>
          </a:p>
          <a:p>
            <a:pPr lvl="2"/>
            <a:r>
              <a:rPr lang="fr-FR" dirty="0"/>
              <a:t>Barker biphasique</a:t>
            </a:r>
          </a:p>
          <a:p>
            <a:pPr lvl="1"/>
            <a:r>
              <a:rPr lang="fr-FR" dirty="0"/>
              <a:t>FSK (Costas)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9B322-19EE-9C22-EC97-6B275E58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16/05/2024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B22294-8800-4EE1-0330-CEC99424E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0674A-51BC-B9FB-F8D1-53932DFD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Récapitulatif des travaux de thèses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591B3-BA7B-0C5E-B615-90E60EC7B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Implémenter une méthode DL et GLRT pour la détection de formes d’ondes LPI et comparaison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9B322-19EE-9C22-EC97-6B275E58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16/05/2024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B22294-8800-4EE1-0330-CEC99424E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3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FA8E06-1469-9EB2-B36F-154111A3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2417596"/>
            <a:ext cx="3215919" cy="1394581"/>
          </a:xfrm>
          <a:prstGeom prst="rect">
            <a:avLst/>
          </a:prstGeom>
        </p:spPr>
      </p:pic>
      <p:pic>
        <p:nvPicPr>
          <p:cNvPr id="11" name="Image 10" descr="Une image contenant texte, ligne, Tracé, nombre&#10;&#10;Description générée automatiquement">
            <a:extLst>
              <a:ext uri="{FF2B5EF4-FFF2-40B4-BE49-F238E27FC236}">
                <a16:creationId xmlns:a16="http://schemas.microsoft.com/office/drawing/2014/main" id="{A5ED8D41-E2D0-57D1-76AE-C9B764CC3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61" y="1923678"/>
            <a:ext cx="4307082" cy="23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2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0674A-51BC-B9FB-F8D1-53932DFD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Récapitulatif des travaux de thèses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591B3-BA7B-0C5E-B615-90E60EC7B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Exemples de détection avec Yolov8, à 20 dB, 10 dB et 0 dB de PSNR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9B322-19EE-9C22-EC97-6B275E58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16/05/2024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B22294-8800-4EE1-0330-CEC99424E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4</a:t>
            </a:fld>
            <a:endParaRPr lang="en-US"/>
          </a:p>
        </p:txBody>
      </p:sp>
      <p:pic>
        <p:nvPicPr>
          <p:cNvPr id="10" name="Image 9" descr="Une image contenant Rectangle, vert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1F16FBB6-420A-1118-9A77-2F634FEB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23678"/>
            <a:ext cx="2591025" cy="2629128"/>
          </a:xfrm>
          <a:prstGeom prst="rect">
            <a:avLst/>
          </a:prstGeom>
        </p:spPr>
      </p:pic>
      <p:pic>
        <p:nvPicPr>
          <p:cNvPr id="13" name="Image 12" descr="Une image contenant Rectangle, vert, Produit en papier, ligne&#10;&#10;Description générée automatiquement">
            <a:extLst>
              <a:ext uri="{FF2B5EF4-FFF2-40B4-BE49-F238E27FC236}">
                <a16:creationId xmlns:a16="http://schemas.microsoft.com/office/drawing/2014/main" id="{99F9FAA7-7E82-46D4-8667-5377AB8D0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1" y="1923678"/>
            <a:ext cx="2644369" cy="2613887"/>
          </a:xfrm>
          <a:prstGeom prst="rect">
            <a:avLst/>
          </a:prstGeom>
        </p:spPr>
      </p:pic>
      <p:pic>
        <p:nvPicPr>
          <p:cNvPr id="15" name="Image 14" descr="Une image contenant Rectangle, vert, capture d’écran, ligne&#10;&#10;Description générée automatiquement">
            <a:extLst>
              <a:ext uri="{FF2B5EF4-FFF2-40B4-BE49-F238E27FC236}">
                <a16:creationId xmlns:a16="http://schemas.microsoft.com/office/drawing/2014/main" id="{EF7871AF-CE6C-5DAC-C35C-62B09ED12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32" y="1953742"/>
            <a:ext cx="2591025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9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A654C-B732-AAD5-CD0F-0AF6C809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caractérisation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92A55A-2BFC-71DF-2EB9-A58477810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caractéristiques recherchées (notamment en faible SNR) sont : </a:t>
            </a:r>
          </a:p>
          <a:p>
            <a:pPr lvl="1"/>
            <a:r>
              <a:rPr lang="fr-FR" dirty="0"/>
              <a:t>Fréquence porteuse</a:t>
            </a:r>
          </a:p>
          <a:p>
            <a:pPr lvl="1"/>
            <a:r>
              <a:rPr lang="fr-FR" dirty="0"/>
              <a:t>Durée d’impulsion</a:t>
            </a:r>
          </a:p>
          <a:p>
            <a:pPr lvl="1"/>
            <a:r>
              <a:rPr lang="fr-FR" dirty="0"/>
              <a:t>TOA (Time Of </a:t>
            </a:r>
            <a:r>
              <a:rPr lang="fr-FR" dirty="0" err="1"/>
              <a:t>Arrival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Largeur de bande </a:t>
            </a:r>
          </a:p>
          <a:p>
            <a:pPr lvl="1"/>
            <a:r>
              <a:rPr lang="fr-FR" dirty="0"/>
              <a:t>Classe de forme d’onde 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7404F-CC18-D748-716F-38C3558B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DDCFBA-6670-A44E-DA8C-0C984D536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2EB27-EBF5-F069-43F7-A760E7A6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Méthodes envisagées pour la caractérisation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3DDE29-1933-D144-A0D8-7DF000578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Prétraitement par Yolov8 (extraction des IQ références + prétraitement) puis application d’une méthode conventionnelle traitement de signal pour la caractérisation </a:t>
            </a:r>
          </a:p>
          <a:p>
            <a:r>
              <a:rPr lang="fr-FR" dirty="0"/>
              <a:t>Prétraitement par Yolov8 (extraction des IQ références + prétraitement) puis modèle de DL (CNN, LSTM) pour la caractérisation</a:t>
            </a:r>
          </a:p>
          <a:p>
            <a:r>
              <a:rPr lang="fr-FR" dirty="0"/>
              <a:t>Modification de Yolov8 pour améliorer les </a:t>
            </a:r>
            <a:r>
              <a:rPr lang="fr-FR" dirty="0" err="1"/>
              <a:t>features</a:t>
            </a:r>
            <a:r>
              <a:rPr lang="fr-FR" dirty="0"/>
              <a:t> extraites (modification de la fonction de coût ?, modification de la structure ?) (s’inspirer de ce qui se fait en segmentation)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25A48-8280-9DBB-C24D-DB3552E9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1949D2-02F5-CC90-BAA0-2165A1E4B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8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50800-A310-9C37-5D91-E58C8C36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limites de nos approches actuelles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DC345A-8A7B-2397-FC44-D3B4504D1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travaille uniquement avec du bruit blanc </a:t>
            </a:r>
          </a:p>
          <a:p>
            <a:r>
              <a:rPr lang="fr-FR" dirty="0"/>
              <a:t>Pas d’interférences (ni télécom, ni entrelacement radar) </a:t>
            </a:r>
          </a:p>
          <a:p>
            <a:r>
              <a:rPr lang="fr-FR" dirty="0"/>
              <a:t>On ne prend pas en compte la suite d’impulsions pour augmenter le SNR</a:t>
            </a:r>
          </a:p>
          <a:p>
            <a:r>
              <a:rPr lang="fr-FR" dirty="0"/>
              <a:t>On travaille avec le modèle Yolov8 Open source </a:t>
            </a:r>
          </a:p>
          <a:p>
            <a:r>
              <a:rPr lang="fr-FR" dirty="0"/>
              <a:t>Pas de OBB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398A8E-0177-17A6-4A16-6D9021CA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7F0611-D7E8-40C6-AB5B-C4815DB0E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5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14488" y="2045295"/>
            <a:ext cx="4950000" cy="1894607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MERCI</a:t>
            </a:r>
            <a:endParaRPr lang="fr-FR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97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8C2FF78E30D4DB1313C21102CA0E7" ma:contentTypeVersion="39" ma:contentTypeDescription="Create a new document." ma:contentTypeScope="" ma:versionID="7e9b9a2e2085d620772598ea6352e8e7">
  <xsd:schema xmlns:xsd="http://www.w3.org/2001/XMLSchema" xmlns:xs="http://www.w3.org/2001/XMLSchema" xmlns:p="http://schemas.microsoft.com/office/2006/metadata/properties" xmlns:ns1="f873d230-a37f-418b-9a94-7cfa6e2977ad" xmlns:ns3="9f8a6267-8cf8-4a72-bbe6-b904dc3b7ebf" xmlns:ns4="d0f062c3-34a3-4002-961a-d18b02cc46cf" targetNamespace="http://schemas.microsoft.com/office/2006/metadata/properties" ma:root="true" ma:fieldsID="1bdc5be89e197a8b54f1f4f5cd714f7e" ns1:_="" ns3:_="" ns4:_="">
    <xsd:import namespace="f873d230-a37f-418b-9a94-7cfa6e2977ad"/>
    <xsd:import namespace="9f8a6267-8cf8-4a72-bbe6-b904dc3b7ebf"/>
    <xsd:import namespace="d0f062c3-34a3-4002-961a-d18b02cc46cf"/>
    <xsd:element name="properties">
      <xsd:complexType>
        <xsd:sequence>
          <xsd:element name="documentManagement">
            <xsd:complexType>
              <xsd:all>
                <xsd:element ref="ns1:KTP"/>
                <xsd:element ref="ns1:Process"/>
                <xsd:element ref="ns1:Business_x0020_Model"/>
                <xsd:element ref="ns1:Activity"/>
                <xsd:element ref="ns1:T_x002d_code"/>
                <xsd:element ref="ns1:Reference"/>
                <xsd:element ref="ns1:Version_Id"/>
                <xsd:element ref="ns1:Language"/>
                <xsd:element ref="ns1:Document_x0020_date"/>
                <xsd:element ref="ns1:Origin"/>
                <xsd:element ref="ns1:ISO_9K__x00a7_"/>
                <xsd:element ref="ns3:_dlc_DocId" minOccurs="0"/>
                <xsd:element ref="ns3:_dlc_DocIdUrl" minOccurs="0"/>
                <xsd:element ref="ns3:_dlc_DocIdPersistId" minOccurs="0"/>
                <xsd:element ref="ns4:LockedVersions" minOccurs="0"/>
                <xsd:element ref="ns4:AdvancedVersioningLim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3d230-a37f-418b-9a94-7cfa6e2977ad" elementFormDefault="qualified">
    <xsd:import namespace="http://schemas.microsoft.com/office/2006/documentManagement/types"/>
    <xsd:import namespace="http://schemas.microsoft.com/office/infopath/2007/PartnerControls"/>
    <xsd:element name="KTP" ma:index="0" ma:displayName="KTP" ma:description="MyAtlas Key Transversal Process to which the document belongs = FFF code as per Atos Document Control Policy ASM-BSM-10002" ma:format="Dropdown" ma:internalName="KTP">
      <xsd:simpleType>
        <xsd:restriction base="dms:Choice">
          <xsd:enumeration value="GRC"/>
          <xsd:enumeration value="P2O"/>
          <xsd:enumeration value="O2C"/>
          <xsd:enumeration value="P2P"/>
          <xsd:enumeration value="WHR"/>
          <xsd:enumeration value="OLM"/>
          <xsd:enumeration value="ALM"/>
          <xsd:enumeration value="EPM"/>
          <xsd:enumeration value="SCKS"/>
        </xsd:restriction>
      </xsd:simpleType>
    </xsd:element>
    <xsd:element name="Process" ma:index="1" ma:displayName="Process" ma:description="MyAtlas level 2 process" ma:format="Dropdown" ma:internalName="Process">
      <xsd:simpleType>
        <xsd:restriction base="dms:Choice">
          <xsd:enumeration value="ALM.1. Advise Business"/>
          <xsd:enumeration value="ALM.2. Fullfil demand for IT-Assets"/>
          <xsd:enumeration value="ALM.3. Operate Asset Lifecycle Transactions"/>
          <xsd:enumeration value="ALM.4. Manage ALM-related Data"/>
          <xsd:enumeration value="ALM.5. Monitor Asset-related Supplier Contracts"/>
          <xsd:enumeration value="EPM Enterprise Performance Management"/>
          <xsd:enumeration value="GRC Governance Risk Compliance"/>
          <xsd:enumeration value="O2C.1. Start Up Execution of the Contract"/>
          <xsd:enumeration value="O2C.2. Execute the Contract"/>
          <xsd:enumeration value="O2C.3. Terminate and Evaluate the Contract"/>
          <xsd:enumeration value="P2O.1. Establish Sales Strategy, Governance &amp; Business enablers"/>
          <xsd:enumeration value="P2O.2. Develop Client's Business"/>
          <xsd:enumeration value="P2O.3. Manage Demand &amp; Opportunities"/>
          <xsd:enumeration value="P2P.1. Manage Procurement"/>
          <xsd:enumeration value="P2P.2. Purchase goods and services"/>
          <xsd:enumeration value="P2P.3. Receive goods and services"/>
          <xsd:enumeration value="P2P.4. Process invoice"/>
          <xsd:enumeration value="P2P.5. Process payment"/>
          <xsd:enumeration value="OLM.1 Identify"/>
          <xsd:enumeration value="OLM.2 Define"/>
          <xsd:enumeration value="OLM.3 Realize"/>
          <xsd:enumeration value="OLM.4 Launch"/>
          <xsd:enumeration value="OLM.5 Grow"/>
          <xsd:enumeration value="OLM.6 Retire"/>
          <xsd:enumeration value="SCKS.1 Manage Social collaboration"/>
          <xsd:enumeration value="SCKS.2 Manage Knowledge Sharing"/>
          <xsd:enumeration value="WHR.1. Define Strategy and Plan"/>
          <xsd:enumeration value="WHR.2. Manage Workforce"/>
          <xsd:enumeration value="WHR.3. Manage Recruitment"/>
          <xsd:enumeration value="WHR.4. Manage Employee Development"/>
          <xsd:enumeration value="WHR.5. Manage Total Reward"/>
          <xsd:enumeration value="WHR.6. Manage Employee Engagement"/>
          <xsd:enumeration value="WHR.7. Manage Operations"/>
          <xsd:enumeration value="WHR.8. Monitor services"/>
        </xsd:restriction>
      </xsd:simpleType>
    </xsd:element>
    <xsd:element name="Business_x0020_Model" ma:index="2" ma:displayName="Business Model" ma:description="For Order To Cash (O2C) process, precise business delivery model to which the document applies" ma:format="Dropdown" ma:internalName="Business_x0020_Model">
      <xsd:simpleType>
        <xsd:restriction base="dms:Choice">
          <xsd:enumeration value="PRJ"/>
          <xsd:enumeration value="PDT"/>
          <xsd:enumeration value="SVC"/>
          <xsd:enumeration value="T&amp;M"/>
          <xsd:enumeration value="-"/>
        </xsd:restriction>
      </xsd:simpleType>
    </xsd:element>
    <xsd:element name="Activity" ma:index="3" ma:displayName="Activity" ma:description="Enter the kind of activity the document is supporting" ma:format="Dropdown" ma:internalName="Activity" ma:readOnly="false">
      <xsd:simpleType>
        <xsd:union memberTypes="dms:Text">
          <xsd:simpleType>
            <xsd:restriction base="dms:Choice">
              <xsd:enumeration value="Aix Production"/>
              <xsd:enumeration value="Basis"/>
              <xsd:enumeration value="Bizagi"/>
              <xsd:enumeration value="CEFRI E"/>
              <xsd:enumeration value="Core business"/>
              <xsd:enumeration value="Cross-activities"/>
              <xsd:enumeration value="Define Purchasing Policy"/>
              <xsd:enumeration value="Duplicopy"/>
              <xsd:enumeration value="Execute Project Plan"/>
              <xsd:enumeration value="Execute Quality Plan"/>
              <xsd:enumeration value="Execute Service Plan"/>
              <xsd:enumeration value="Execute T&amp;M Plan"/>
              <xsd:enumeration value="Finance"/>
              <xsd:enumeration value="General"/>
              <xsd:enumeration value="GLS"/>
              <xsd:enumeration value="GLS-Client"/>
              <xsd:enumeration value="GLS-D1"/>
              <xsd:enumeration value="GLS-Fournisseur"/>
              <xsd:enumeration value="GLS-Outils"/>
              <xsd:enumeration value="GLS-Transport"/>
              <xsd:enumeration value="Health &amp; Safety"/>
              <xsd:enumeration value="Human Resources"/>
              <xsd:enumeration value="Information System"/>
              <xsd:enumeration value="Infrastructure &amp; Environment Control"/>
              <xsd:enumeration value="Legal"/>
              <xsd:enumeration value="Logistics Angers"/>
              <xsd:enumeration value="Manage Audits"/>
              <xsd:enumeration value="Manage Changes"/>
              <xsd:enumeration value="Manage Clients Referential"/>
              <xsd:enumeration value="Manage Customer Satisfaction"/>
              <xsd:enumeration value="Manage Documented Information"/>
              <xsd:enumeration value="Manage Employee relations"/>
              <xsd:enumeration value="Manage GCM"/>
              <xsd:enumeration value="Manage Incidents"/>
              <xsd:enumeration value="Manage Internal Control"/>
              <xsd:enumeration value="Manage ISMS"/>
              <xsd:enumeration value="Manage Leadership"/>
              <xsd:enumeration value="Manage Outsourced Projects"/>
              <xsd:enumeration value="Manage Problems"/>
              <xsd:enumeration value="Manage Products"/>
              <xsd:enumeration value="Manage Product Loans"/>
              <xsd:enumeration value="Manage QMS"/>
              <xsd:enumeration value="Manage Requests"/>
              <xsd:enumeration value="Manage RFP"/>
              <xsd:enumeration value="Manage Risks"/>
              <xsd:enumeration value="Manage Service Level"/>
              <xsd:enumeration value="Manage Workforce"/>
              <xsd:enumeration value="Methods"/>
              <xsd:enumeration value="Metrology"/>
              <xsd:enumeration value="Product Projects Management"/>
              <xsd:enumeration value="Production Angers"/>
              <xsd:enumeration value="Projects Management"/>
              <xsd:enumeration value="Quality &amp; Lean Management"/>
              <xsd:enumeration value="Sell Outsourced Projects"/>
              <xsd:enumeration value="Supply Chain"/>
              <xsd:enumeration value="Supply Chain - APPRO"/>
              <xsd:enumeration value="Supply Chain - CDE"/>
              <xsd:enumeration value="Supply Chain - MDP"/>
              <xsd:enumeration value="Supply Chain - ORDO"/>
              <xsd:enumeration value="Transport Export Control"/>
              <xsd:enumeration value="Pilotage projet - Etude et développement"/>
            </xsd:restriction>
          </xsd:simpleType>
        </xsd:union>
      </xsd:simpleType>
    </xsd:element>
    <xsd:element name="T_x002d_code" ma:index="4" ma:displayName="Doc_type" ma:description="Type of document, T-code, according to Atos Document Control Policy ASM-BMS-1002" ma:format="Dropdown" ma:internalName="T_x002d_code" ma:readOnly="false">
      <xsd:simpleType>
        <xsd:restriction base="dms:Choice">
          <xsd:enumeration value="1-Management"/>
          <xsd:enumeration value="2-Process/Procedure"/>
          <xsd:enumeration value="3-Work instruction"/>
          <xsd:enumeration value="4-Form/Template"/>
          <xsd:enumeration value="5-Job desc."/>
          <xsd:enumeration value="6-Role desc."/>
          <xsd:enumeration value="7-Other doc."/>
        </xsd:restriction>
      </xsd:simpleType>
    </xsd:element>
    <xsd:element name="Reference" ma:index="7" ma:displayName="Reference" ma:description="Reference as per Atos Document Control Policy = CCT-FFF-XXX" ma:indexed="true" ma:internalName="Reference">
      <xsd:simpleType>
        <xsd:restriction base="dms:Text">
          <xsd:maxLength value="16"/>
        </xsd:restriction>
      </xsd:simpleType>
    </xsd:element>
    <xsd:element name="Version_Id" ma:index="8" ma:displayName="Version_Id" ma:description="Version of the document, for documents managed into configuration" ma:internalName="Version_Id" ma:readOnly="false">
      <xsd:simpleType>
        <xsd:restriction base="dms:Text">
          <xsd:maxLength value="16"/>
        </xsd:restriction>
      </xsd:simpleType>
    </xsd:element>
    <xsd:element name="Language" ma:index="9" ma:displayName="Language" ma:default="US" ma:description="Language of the document" ma:format="Dropdown" ma:internalName="Language">
      <xsd:simpleType>
        <xsd:restriction base="dms:Choice">
          <xsd:enumeration value="CS"/>
          <xsd:enumeration value="DE"/>
          <xsd:enumeration value="ES"/>
          <xsd:enumeration value="FI"/>
          <xsd:enumeration value="FR"/>
          <xsd:enumeration value="NL"/>
          <xsd:enumeration value="PL"/>
          <xsd:enumeration value="PT"/>
          <xsd:enumeration value="RO"/>
          <xsd:enumeration value="RU"/>
          <xsd:enumeration value="UK"/>
          <xsd:enumeration value="US"/>
          <xsd:enumeration value="ZH"/>
        </xsd:restriction>
      </xsd:simpleType>
    </xsd:element>
    <xsd:element name="Document_x0020_date" ma:index="10" ma:displayName="Document date" ma:default="[today]" ma:description="Date of the document - for Manuals or Procedures, should be egal to the approval date" ma:format="DateOnly" ma:internalName="Document_x0020_date">
      <xsd:simpleType>
        <xsd:restriction base="dms:DateTime"/>
      </xsd:simpleType>
    </xsd:element>
    <xsd:element name="Origin" ma:index="11" ma:displayName="Scope" ma:default="Atos" ma:format="Dropdown" ma:internalName="Origin">
      <xsd:simpleType>
        <xsd:restriction base="dms:Choice">
          <xsd:enumeration value="Atos"/>
          <xsd:enumeration value="GD-CSS"/>
          <xsd:enumeration value="HPC-SPOX"/>
          <xsd:enumeration value="SCM"/>
          <xsd:enumeration value="SOC BBP"/>
          <xsd:enumeration value="SOC Moray"/>
          <xsd:enumeration value="MCS-Atos"/>
          <xsd:enumeration value="MCS-Avantix"/>
          <xsd:enumeration value="MCS-CVC"/>
          <xsd:enumeration value="UK - CRRT"/>
          <xsd:enumeration value="UK - Service Managment"/>
          <xsd:enumeration value="UK - Quality/GRC"/>
          <xsd:enumeration value="UK - Birmingham SOC"/>
          <xsd:enumeration value="UK - Moray SOC"/>
          <xsd:enumeration value="UK - Platforms"/>
          <xsd:enumeration value="UK - EPTM"/>
          <xsd:enumeration value="UK - WebTech"/>
          <xsd:enumeration value="UK - Business Operations"/>
          <xsd:enumeration value="UK - Projects"/>
          <xsd:enumeration value="UK - PMO/BMO"/>
          <xsd:enumeration value="UK - Sales Proposition Strategy"/>
          <xsd:enumeration value="UK - Solution Management &amp; Service Planning"/>
          <xsd:enumeration value="UK - Partner &amp; Affinity Network Management"/>
          <xsd:enumeration value="UK - Cyber Solutions Pre-Sales (New Business)"/>
          <xsd:enumeration value="UK - Cyber Solutions Pre-Sales (Existing Clients)"/>
          <xsd:enumeration value="UK - Engineering"/>
          <xsd:enumeration value="UK - Architecture"/>
          <xsd:enumeration value="UK - Technical Design Authority"/>
          <xsd:enumeration value="UK - Research &amp; Development"/>
          <xsd:enumeration value="UK - Portfolio"/>
        </xsd:restriction>
      </xsd:simpleType>
    </xsd:element>
    <xsd:element name="ISO_9K__x00a7_" ma:index="12" ma:displayName="ISO_HLS_§" ma:description="Reference to the ISO 9K chapters requirements covered by the document" ma:format="Dropdown" ma:internalName="ISO_9K__x00a7_" ma:readOnly="false">
      <xsd:simpleType>
        <xsd:restriction base="dms:Choice">
          <xsd:enumeration value="04.1 Context of the organization"/>
          <xsd:enumeration value="04.2 Stakeholders and main interested parties"/>
          <xsd:enumeration value="04.3 Scope of the Management System"/>
          <xsd:enumeration value="04.4 Management System"/>
          <xsd:enumeration value="05.1 Leadership &amp; Commitment"/>
          <xsd:enumeration value="05.1.2 Customer focus"/>
          <xsd:enumeration value="05.2 Policies"/>
          <xsd:enumeration value="05.3 Organizational roles, responsibilities and authorities"/>
          <xsd:enumeration value="06.1 Managing risks and opportunities"/>
          <xsd:enumeration value="06.2 Quality Objectives"/>
          <xsd:enumeration value="06.3 Planning of changes"/>
          <xsd:enumeration value="07.1 Resources"/>
          <xsd:enumeration value="07.1.2 People"/>
          <xsd:enumeration value="07.1.3 Infrastructure"/>
          <xsd:enumeration value="07.1.4 Environment for the operation of processes"/>
          <xsd:enumeration value="07.1.5 Monitoring and measuring resources"/>
          <xsd:enumeration value="07.1.6 Organizational knowledge"/>
          <xsd:enumeration value="07.1.6 Organizational knowledge; 7.2 Competences"/>
          <xsd:enumeration value="07.2 Competences"/>
          <xsd:enumeration value="07.3 Awareness"/>
          <xsd:enumeration value="07.4 Communication"/>
          <xsd:enumeration value="07.5 Documented information"/>
          <xsd:enumeration value="08.1 Operational Planning and Control"/>
          <xsd:enumeration value="08.2 Requirements for products and services"/>
          <xsd:enumeration value="08.3 Design and development of products and  services"/>
          <xsd:enumeration value="08.4 Control of externally provided products and services"/>
          <xsd:enumeration value="08.5 Production and service provision"/>
          <xsd:enumeration value="08.6 Release of products and services"/>
          <xsd:enumeration value="08.7 Control of NCs"/>
          <xsd:enumeration value="08.7 Control of NCs; 10.2 Nonconformity and corrective action"/>
          <xsd:enumeration value="08.7 Control of NCs; 10.2 Nonconformity and corrective action; 10.3 Continual improvement"/>
          <xsd:enumeration value="09.1 Monitoring, measurement, analysis and evaluation"/>
          <xsd:enumeration value="09.1.2 Customer Satisfaction"/>
          <xsd:enumeration value="09.2 Internal audit"/>
          <xsd:enumeration value="09.3 Management review"/>
          <xsd:enumeration value="09.4 Employee satisfaction"/>
          <xsd:enumeration value="10.2 Nonconformity and corrective action"/>
          <xsd:enumeration value="10.2 Nonconformity and corrective action; 10.3 Continual improvement"/>
          <xsd:enumeration value="10.3 Continual improvement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a6267-8cf8-4a72-bbe6-b904dc3b7ebf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062c3-34a3-4002-961a-d18b02cc46cf" elementFormDefault="qualified">
    <xsd:import namespace="http://schemas.microsoft.com/office/2006/documentManagement/types"/>
    <xsd:import namespace="http://schemas.microsoft.com/office/infopath/2007/PartnerControls"/>
    <xsd:element name="LockedVersions" ma:index="22" nillable="true" ma:displayName="LockedVersions" ma:hidden="true" ma:internalName="LockedVersions0" ma:readOnly="false">
      <xsd:simpleType>
        <xsd:restriction base="dms:Text"/>
      </xsd:simpleType>
    </xsd:element>
    <xsd:element name="AdvancedVersioningLimit" ma:index="23" nillable="true" ma:displayName="AdvancedVersioningLimit" ma:hidden="true" ma:internalName="AdvancedVersioningLimit0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Model xmlns="f873d230-a37f-418b-9a94-7cfa6e2977ad">-</Business_x0020_Model>
    <ISO_9K__x00a7_ xmlns="f873d230-a37f-418b-9a94-7cfa6e2977ad">08.1 Operational Planning and Control</ISO_9K__x00a7_>
    <Reference xmlns="f873d230-a37f-418b-9a94-7cfa6e2977ad">DQ18GAB013</Reference>
    <AdvancedVersioningLimit xmlns="d0f062c3-34a3-4002-961a-d18b02cc46cf" xsi:nil="true"/>
    <Activity xmlns="f873d230-a37f-418b-9a94-7cfa6e2977ad">Qualité</Activity>
    <T_x002d_code xmlns="f873d230-a37f-418b-9a94-7cfa6e2977ad">4-Form/Template</T_x002d_code>
    <Origin xmlns="f873d230-a37f-418b-9a94-7cfa6e2977ad">MCS-Avantix</Origin>
    <Language xmlns="f873d230-a37f-418b-9a94-7cfa6e2977ad">FR</Language>
    <KTP xmlns="f873d230-a37f-418b-9a94-7cfa6e2977ad">O2C</KTP>
    <LockedVersions xmlns="d0f062c3-34a3-4002-961a-d18b02cc46cf" xsi:nil="true"/>
    <Version_Id xmlns="f873d230-a37f-418b-9a94-7cfa6e2977ad">00</Version_Id>
    <Document_x0020_date xmlns="f873d230-a37f-418b-9a94-7cfa6e2977ad">2018-11-18T23:00:00+00:00</Document_x0020_date>
    <Process xmlns="f873d230-a37f-418b-9a94-7cfa6e2977ad">O2C.2. Execute the Contract</Process>
    <_dlc_DocId xmlns="9f8a6267-8cf8-4a72-bbe6-b904dc3b7ebf">M32SHFRQ6PRX-150-1536</_dlc_DocId>
    <_dlc_DocIdUrl xmlns="9f8a6267-8cf8-4a72-bbe6-b904dc3b7ebf">
      <Url>https://sp2013.myatos.net/processes/bds/_layouts/15/DocIdRedir.aspx?ID=M32SHFRQ6PRX-150-1536</Url>
      <Description>M32SHFRQ6PRX-150-1536</Description>
    </_dlc_DocIdUrl>
  </documentManagement>
</p:properties>
</file>

<file path=customXml/itemProps1.xml><?xml version="1.0" encoding="utf-8"?>
<ds:datastoreItem xmlns:ds="http://schemas.openxmlformats.org/officeDocument/2006/customXml" ds:itemID="{C995C002-43C2-4BF7-BE01-8F8318C89EC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9CCCCF5-A01C-40E2-814A-387F43EFFE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69B35E-5AD4-4BFC-B663-5218F06D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3d230-a37f-418b-9a94-7cfa6e2977ad"/>
    <ds:schemaRef ds:uri="9f8a6267-8cf8-4a72-bbe6-b904dc3b7ebf"/>
    <ds:schemaRef ds:uri="d0f062c3-34a3-4002-961a-d18b02cc4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EB9A657-8BE4-4834-A7FF-9454E74198CA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d0f062c3-34a3-4002-961a-d18b02cc46cf"/>
    <ds:schemaRef ds:uri="9f8a6267-8cf8-4a72-bbe6-b904dc3b7ebf"/>
    <ds:schemaRef ds:uri="f873d230-a37f-418b-9a94-7cfa6e2977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NLFM_14_05</Template>
  <TotalTime>7078</TotalTime>
  <Words>250</Words>
  <Application>Microsoft Office PowerPoint</Application>
  <PresentationFormat>Affichage à l'écran (16:9)</PresentationFormat>
  <Paragraphs>49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Montserrat Light</vt:lpstr>
      <vt:lpstr>Arial</vt:lpstr>
      <vt:lpstr>Calibri</vt:lpstr>
      <vt:lpstr>Montserrat</vt:lpstr>
      <vt:lpstr>Franklin Gothic Medium Cond</vt:lpstr>
      <vt:lpstr>Thème Office</vt:lpstr>
      <vt:lpstr>1_Conception personnalisée</vt:lpstr>
      <vt:lpstr>Réunion hebdomadaire </vt:lpstr>
      <vt:lpstr>Récapitulatif des travaux de thèses</vt:lpstr>
      <vt:lpstr>Récapitulatif des travaux de thèses</vt:lpstr>
      <vt:lpstr>Récapitulatif des travaux de thèses</vt:lpstr>
      <vt:lpstr>Objectifs de caractérisation</vt:lpstr>
      <vt:lpstr>Méthodes envisagées pour la caractérisation</vt:lpstr>
      <vt:lpstr>Les limites de nos approches actuelles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hebdomadaire </dc:title>
  <dc:creator>REIHAN MAZOUZ</dc:creator>
  <cp:lastModifiedBy>REIHAN MAZOUZ</cp:lastModifiedBy>
  <cp:revision>1</cp:revision>
  <dcterms:created xsi:type="dcterms:W3CDTF">2024-05-23T09:22:06Z</dcterms:created>
  <dcterms:modified xsi:type="dcterms:W3CDTF">2024-05-28T07:20:07Z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-290666600</vt:i4>
  </property>
  <property fmtid="{D5CDD505-2E9C-101B-9397-08002B2CF9AE}" pid="3" name="_NewReviewCycle">
    <vt:lpwstr/>
  </property>
  <property fmtid="{D5CDD505-2E9C-101B-9397-08002B2CF9AE}" pid="4" name="_EmailSubject">
    <vt:lpwstr>Référentiel Qualité</vt:lpwstr>
  </property>
  <property fmtid="{D5CDD505-2E9C-101B-9397-08002B2CF9AE}" pid="5" name="_AuthorEmail">
    <vt:lpwstr>dounia.najah@atos.net</vt:lpwstr>
  </property>
  <property fmtid="{D5CDD505-2E9C-101B-9397-08002B2CF9AE}" pid="6" name="_AuthorEmailDisplayName">
    <vt:lpwstr>NAJAH, DOUNIA</vt:lpwstr>
  </property>
  <property fmtid="{D5CDD505-2E9C-101B-9397-08002B2CF9AE}" pid="7" name="ContentTypeId">
    <vt:lpwstr>0x0101006C68C2FF78E30D4DB1313C21102CA0E7</vt:lpwstr>
  </property>
  <property fmtid="{D5CDD505-2E9C-101B-9397-08002B2CF9AE}" pid="8" name="_dlc_DocIdItemGuid">
    <vt:lpwstr>5a54e875-1acf-4105-ac4b-e510adde7744</vt:lpwstr>
  </property>
  <property fmtid="{D5CDD505-2E9C-101B-9397-08002B2CF9AE}" pid="9" name="MSIP_Label_e463cba9-5f6c-478d-9329-7b2295e4e8ed_Enabled">
    <vt:lpwstr>true</vt:lpwstr>
  </property>
  <property fmtid="{D5CDD505-2E9C-101B-9397-08002B2CF9AE}" pid="10" name="MSIP_Label_e463cba9-5f6c-478d-9329-7b2295e4e8ed_SetDate">
    <vt:lpwstr>2022-02-08T09:34:29Z</vt:lpwstr>
  </property>
  <property fmtid="{D5CDD505-2E9C-101B-9397-08002B2CF9AE}" pid="11" name="MSIP_Label_e463cba9-5f6c-478d-9329-7b2295e4e8ed_Method">
    <vt:lpwstr>Standard</vt:lpwstr>
  </property>
  <property fmtid="{D5CDD505-2E9C-101B-9397-08002B2CF9AE}" pid="12" name="MSIP_Label_e463cba9-5f6c-478d-9329-7b2295e4e8ed_Name">
    <vt:lpwstr>All Employees_2</vt:lpwstr>
  </property>
  <property fmtid="{D5CDD505-2E9C-101B-9397-08002B2CF9AE}" pid="13" name="MSIP_Label_e463cba9-5f6c-478d-9329-7b2295e4e8ed_SiteId">
    <vt:lpwstr>33440fc6-b7c7-412c-bb73-0e70b0198d5a</vt:lpwstr>
  </property>
  <property fmtid="{D5CDD505-2E9C-101B-9397-08002B2CF9AE}" pid="14" name="MSIP_Label_e463cba9-5f6c-478d-9329-7b2295e4e8ed_ActionId">
    <vt:lpwstr>9770cb74-664f-41a2-b7f1-6a1a524c4137</vt:lpwstr>
  </property>
  <property fmtid="{D5CDD505-2E9C-101B-9397-08002B2CF9AE}" pid="15" name="MSIP_Label_e463cba9-5f6c-478d-9329-7b2295e4e8ed_ContentBits">
    <vt:lpwstr>0</vt:lpwstr>
  </property>
  <property fmtid="{D5CDD505-2E9C-101B-9397-08002B2CF9AE}" pid="16" name="MSIP_Label_ecb69475-382c-4c7a-b21d-8ca64eeef1bd_Enabled">
    <vt:lpwstr>true</vt:lpwstr>
  </property>
  <property fmtid="{D5CDD505-2E9C-101B-9397-08002B2CF9AE}" pid="17" name="MSIP_Label_ecb69475-382c-4c7a-b21d-8ca64eeef1bd_SetDate">
    <vt:lpwstr>2023-11-20T16:09:29Z</vt:lpwstr>
  </property>
  <property fmtid="{D5CDD505-2E9C-101B-9397-08002B2CF9AE}" pid="18" name="MSIP_Label_ecb69475-382c-4c7a-b21d-8ca64eeef1bd_Method">
    <vt:lpwstr>Standard</vt:lpwstr>
  </property>
  <property fmtid="{D5CDD505-2E9C-101B-9397-08002B2CF9AE}" pid="19" name="MSIP_Label_ecb69475-382c-4c7a-b21d-8ca64eeef1bd_Name">
    <vt:lpwstr>Eviden For Internal Use - All Employees</vt:lpwstr>
  </property>
  <property fmtid="{D5CDD505-2E9C-101B-9397-08002B2CF9AE}" pid="20" name="MSIP_Label_ecb69475-382c-4c7a-b21d-8ca64eeef1bd_SiteId">
    <vt:lpwstr>7d1c7785-2d8a-437d-b842-1ed5d8fbe00a</vt:lpwstr>
  </property>
  <property fmtid="{D5CDD505-2E9C-101B-9397-08002B2CF9AE}" pid="21" name="MSIP_Label_ecb69475-382c-4c7a-b21d-8ca64eeef1bd_ActionId">
    <vt:lpwstr>265ea382-be0c-4e2a-b9e7-6df1ef189ec2</vt:lpwstr>
  </property>
  <property fmtid="{D5CDD505-2E9C-101B-9397-08002B2CF9AE}" pid="22" name="MSIP_Label_ecb69475-382c-4c7a-b21d-8ca64eeef1bd_ContentBits">
    <vt:lpwstr>0</vt:lpwstr>
  </property>
</Properties>
</file>