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9" r:id="rId2"/>
    <p:sldId id="270" r:id="rId3"/>
    <p:sldId id="285" r:id="rId4"/>
    <p:sldId id="294" r:id="rId5"/>
    <p:sldId id="295" r:id="rId6"/>
    <p:sldId id="296" r:id="rId7"/>
    <p:sldId id="287" r:id="rId8"/>
    <p:sldId id="292" r:id="rId9"/>
    <p:sldId id="293" r:id="rId10"/>
    <p:sldId id="297" r:id="rId11"/>
    <p:sldId id="298" r:id="rId12"/>
    <p:sldId id="299" r:id="rId13"/>
    <p:sldId id="300" r:id="rId14"/>
    <p:sldId id="301" r:id="rId15"/>
    <p:sldId id="286" r:id="rId16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48">
          <p15:clr>
            <a:srgbClr val="A4A3A4"/>
          </p15:clr>
        </p15:guide>
        <p15:guide id="2" orient="horz" pos="3960">
          <p15:clr>
            <a:srgbClr val="A4A3A4"/>
          </p15:clr>
        </p15:guide>
        <p15:guide id="3" pos="2880">
          <p15:clr>
            <a:srgbClr val="A4A3A4"/>
          </p15:clr>
        </p15:guide>
        <p15:guide id="4" pos="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9A"/>
    <a:srgbClr val="005C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3" d="100"/>
          <a:sy n="83" d="100"/>
        </p:scale>
        <p:origin x="1440" y="77"/>
      </p:cViewPr>
      <p:guideLst>
        <p:guide orient="horz" pos="648"/>
        <p:guide orient="horz" pos="3960"/>
        <p:guide pos="2880"/>
        <p:guide pos="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FCAA6F-A638-FE4F-ADDF-8575B74D081B}" type="datetime1">
              <a:rPr lang="fr-FR"/>
              <a:pPr>
                <a:defRPr/>
              </a:pPr>
              <a:t>20/06/2024</a:t>
            </a:fld>
            <a:endParaRPr lang="fr-FR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AEC2C2B-2495-B448-8641-318A4CE4F3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0038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cs typeface="Geneva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cs typeface="Geneva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cs typeface="Geneva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cs typeface="Geneva" charset="0"/>
              </a:defRPr>
            </a:lvl1pPr>
          </a:lstStyle>
          <a:p>
            <a:pPr>
              <a:defRPr/>
            </a:pPr>
            <a:fld id="{61DCB9A4-1EA8-3640-83BB-3834C7EEC8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5381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Logo Oner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023" y="277932"/>
            <a:ext cx="352132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2" descr="Logo RF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6363"/>
            <a:ext cx="14097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" y="2133600"/>
            <a:ext cx="7658100" cy="1143000"/>
          </a:xfrm>
        </p:spPr>
        <p:txBody>
          <a:bodyPr/>
          <a:lstStyle>
            <a:lvl1pPr>
              <a:lnSpc>
                <a:spcPct val="90000"/>
              </a:lnSpc>
              <a:defRPr sz="3600"/>
            </a:lvl1pPr>
          </a:lstStyle>
          <a:p>
            <a:pPr lv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" y="3404592"/>
            <a:ext cx="8049716" cy="17526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2B04C-38D0-FF45-91F5-19D3972525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3" name="Picture 2" descr="CentraleSupélec — Wikipédia">
            <a:extLst>
              <a:ext uri="{FF2B5EF4-FFF2-40B4-BE49-F238E27FC236}">
                <a16:creationId xmlns:a16="http://schemas.microsoft.com/office/drawing/2014/main" id="{8A68E4F5-5571-B99F-420C-FED74E23FE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162" y="151332"/>
            <a:ext cx="2103852" cy="10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2S | Mode d'emploi du site web L2S | CNRS - CentraleSupelec - Univ.  Paris-Saclay">
            <a:extLst>
              <a:ext uri="{FF2B5EF4-FFF2-40B4-BE49-F238E27FC236}">
                <a16:creationId xmlns:a16="http://schemas.microsoft.com/office/drawing/2014/main" id="{265AFF9D-C845-E7FD-06A2-0441A5E3CA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286" y="106363"/>
            <a:ext cx="1728192" cy="122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96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 2 ou 3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" y="2133600"/>
            <a:ext cx="7658100" cy="1143000"/>
          </a:xfrm>
        </p:spPr>
        <p:txBody>
          <a:bodyPr/>
          <a:lstStyle>
            <a:lvl1pPr>
              <a:lnSpc>
                <a:spcPct val="90000"/>
              </a:lnSpc>
              <a:defRPr sz="3600"/>
            </a:lvl1pPr>
          </a:lstStyle>
          <a:p>
            <a:pPr lv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" y="3404592"/>
            <a:ext cx="8049716" cy="17526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2B04C-38D0-FF45-91F5-19D3972525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7" name="Image 6" descr="Logo RF + ONERA RV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88640"/>
            <a:ext cx="4752528" cy="1204260"/>
          </a:xfrm>
          <a:prstGeom prst="rect">
            <a:avLst/>
          </a:prstGeom>
        </p:spPr>
      </p:pic>
      <p:pic>
        <p:nvPicPr>
          <p:cNvPr id="2" name="Picture 2" descr="CentraleSupélec — Wikipédia">
            <a:extLst>
              <a:ext uri="{FF2B5EF4-FFF2-40B4-BE49-F238E27FC236}">
                <a16:creationId xmlns:a16="http://schemas.microsoft.com/office/drawing/2014/main" id="{9957E094-531A-22BC-236D-CFFB8D1689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911" y="188640"/>
            <a:ext cx="2103852" cy="10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L2S | Mode d'emploi du site web L2S | CNRS - CentraleSupelec - Univ.  Paris-Saclay">
            <a:extLst>
              <a:ext uri="{FF2B5EF4-FFF2-40B4-BE49-F238E27FC236}">
                <a16:creationId xmlns:a16="http://schemas.microsoft.com/office/drawing/2014/main" id="{B9A41458-7CA9-43A6-F6A2-A80B79B454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5781"/>
            <a:ext cx="1728192" cy="122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71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DFC2C-F9B9-0445-A511-DA4552EF3E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55509DE6-BE9A-239B-DD2E-3560F60A2984}"/>
              </a:ext>
            </a:extLst>
          </p:cNvPr>
          <p:cNvSpPr txBox="1">
            <a:spLocks/>
          </p:cNvSpPr>
          <p:nvPr userDrawn="1"/>
        </p:nvSpPr>
        <p:spPr>
          <a:xfrm>
            <a:off x="5292080" y="6370637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pic>
        <p:nvPicPr>
          <p:cNvPr id="10" name="Picture 2" descr="CentraleSupélec — Wikipédia">
            <a:extLst>
              <a:ext uri="{FF2B5EF4-FFF2-40B4-BE49-F238E27FC236}">
                <a16:creationId xmlns:a16="http://schemas.microsoft.com/office/drawing/2014/main" id="{59046295-CF0B-924B-9336-1771451D2F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371356"/>
            <a:ext cx="756168" cy="39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L2S | Mode d'emploi du site web L2S | CNRS - CentraleSupelec - Univ.  Paris-Saclay">
            <a:extLst>
              <a:ext uri="{FF2B5EF4-FFF2-40B4-BE49-F238E27FC236}">
                <a16:creationId xmlns:a16="http://schemas.microsoft.com/office/drawing/2014/main" id="{F2F1C310-28B7-9D18-2C9A-5BB4F310E6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575" y="6401116"/>
            <a:ext cx="621148" cy="44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0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souligné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DFC2C-F9B9-0445-A511-DA4552EF3E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292080" y="6356350"/>
            <a:ext cx="3168352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cxnSp>
        <p:nvCxnSpPr>
          <p:cNvPr id="6" name="Connecteur droit 5"/>
          <p:cNvCxnSpPr/>
          <p:nvPr userDrawn="1"/>
        </p:nvCxnSpPr>
        <p:spPr bwMode="auto">
          <a:xfrm>
            <a:off x="266700" y="1052736"/>
            <a:ext cx="8877300" cy="0"/>
          </a:xfrm>
          <a:prstGeom prst="line">
            <a:avLst/>
          </a:prstGeom>
          <a:noFill/>
          <a:ln w="9525" cap="flat" cmpd="sng" algn="ctr">
            <a:solidFill>
              <a:srgbClr val="11489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pic>
        <p:nvPicPr>
          <p:cNvPr id="2050" name="Picture 2" descr="CentraleSupélec — Wikipédia">
            <a:extLst>
              <a:ext uri="{FF2B5EF4-FFF2-40B4-BE49-F238E27FC236}">
                <a16:creationId xmlns:a16="http://schemas.microsoft.com/office/drawing/2014/main" id="{22EA6CDF-D245-8B9E-91E6-0CE87B4CA2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357069"/>
            <a:ext cx="756168" cy="39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2S | Mode d'emploi du site web L2S | CNRS - CentraleSupelec - Univ.  Paris-Saclay">
            <a:extLst>
              <a:ext uri="{FF2B5EF4-FFF2-40B4-BE49-F238E27FC236}">
                <a16:creationId xmlns:a16="http://schemas.microsoft.com/office/drawing/2014/main" id="{0B8ADD68-4F91-2FD7-E48B-A76893675E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575" y="6386829"/>
            <a:ext cx="621148" cy="44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CDDF62B5-0584-955C-4D76-8F3CD397E5C2}"/>
              </a:ext>
            </a:extLst>
          </p:cNvPr>
          <p:cNvSpPr txBox="1">
            <a:spLocks/>
          </p:cNvSpPr>
          <p:nvPr userDrawn="1"/>
        </p:nvSpPr>
        <p:spPr>
          <a:xfrm>
            <a:off x="5292080" y="6370637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pic>
        <p:nvPicPr>
          <p:cNvPr id="8" name="Picture 2" descr="CentraleSupélec — Wikipédia">
            <a:extLst>
              <a:ext uri="{FF2B5EF4-FFF2-40B4-BE49-F238E27FC236}">
                <a16:creationId xmlns:a16="http://schemas.microsoft.com/office/drawing/2014/main" id="{6404B7ED-C3A5-2D7B-1EE4-2C22E5EAD4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371356"/>
            <a:ext cx="756168" cy="39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L2S | Mode d'emploi du site web L2S | CNRS - CentraleSupelec - Univ.  Paris-Saclay">
            <a:extLst>
              <a:ext uri="{FF2B5EF4-FFF2-40B4-BE49-F238E27FC236}">
                <a16:creationId xmlns:a16="http://schemas.microsoft.com/office/drawing/2014/main" id="{475AFF86-6C40-338C-2BE9-6ADBBAB83E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575" y="6401116"/>
            <a:ext cx="621148" cy="44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43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ch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F0CAB2-14CD-3845-84B5-C89C4150BDD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BD68D600-32B2-407C-588F-E0D15EA99F9C}"/>
              </a:ext>
            </a:extLst>
          </p:cNvPr>
          <p:cNvSpPr txBox="1">
            <a:spLocks/>
          </p:cNvSpPr>
          <p:nvPr userDrawn="1"/>
        </p:nvSpPr>
        <p:spPr>
          <a:xfrm>
            <a:off x="5292080" y="6370637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pic>
        <p:nvPicPr>
          <p:cNvPr id="5" name="Picture 2" descr="CentraleSupélec — Wikipédia">
            <a:extLst>
              <a:ext uri="{FF2B5EF4-FFF2-40B4-BE49-F238E27FC236}">
                <a16:creationId xmlns:a16="http://schemas.microsoft.com/office/drawing/2014/main" id="{9C567E3B-50A1-9F2D-A9ED-03EDDBBA51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371356"/>
            <a:ext cx="756168" cy="39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2S | Mode d'emploi du site web L2S | CNRS - CentraleSupelec - Univ.  Paris-Saclay">
            <a:extLst>
              <a:ext uri="{FF2B5EF4-FFF2-40B4-BE49-F238E27FC236}">
                <a16:creationId xmlns:a16="http://schemas.microsoft.com/office/drawing/2014/main" id="{B4963E3B-5C44-8E19-4FBE-C4941EC049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575" y="6401116"/>
            <a:ext cx="621148" cy="44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86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700" y="0"/>
            <a:ext cx="8877300" cy="10255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566E1-232C-D047-AF81-68BEABEA37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4E197115-5B7F-BF22-7376-001C2F83BBE3}"/>
              </a:ext>
            </a:extLst>
          </p:cNvPr>
          <p:cNvSpPr txBox="1">
            <a:spLocks/>
          </p:cNvSpPr>
          <p:nvPr userDrawn="1"/>
        </p:nvSpPr>
        <p:spPr>
          <a:xfrm>
            <a:off x="5292080" y="6370637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pic>
        <p:nvPicPr>
          <p:cNvPr id="8" name="Picture 2" descr="CentraleSupélec — Wikipédia">
            <a:extLst>
              <a:ext uri="{FF2B5EF4-FFF2-40B4-BE49-F238E27FC236}">
                <a16:creationId xmlns:a16="http://schemas.microsoft.com/office/drawing/2014/main" id="{26247F09-D988-7D92-EF32-C8528142DE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371356"/>
            <a:ext cx="756168" cy="39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L2S | Mode d'emploi du site web L2S | CNRS - CentraleSupelec - Univ.  Paris-Saclay">
            <a:extLst>
              <a:ext uri="{FF2B5EF4-FFF2-40B4-BE49-F238E27FC236}">
                <a16:creationId xmlns:a16="http://schemas.microsoft.com/office/drawing/2014/main" id="{2D6BAD40-6074-9AF9-F585-C0FE8F4EB9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575" y="6401116"/>
            <a:ext cx="621148" cy="44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759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65F9C-858D-DB4A-B718-B4541E4646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2122CE2E-77F1-ACFE-28A1-85B495968426}"/>
              </a:ext>
            </a:extLst>
          </p:cNvPr>
          <p:cNvSpPr txBox="1">
            <a:spLocks/>
          </p:cNvSpPr>
          <p:nvPr userDrawn="1"/>
        </p:nvSpPr>
        <p:spPr>
          <a:xfrm>
            <a:off x="5292080" y="6370637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pic>
        <p:nvPicPr>
          <p:cNvPr id="8" name="Picture 2" descr="CentraleSupélec — Wikipédia">
            <a:extLst>
              <a:ext uri="{FF2B5EF4-FFF2-40B4-BE49-F238E27FC236}">
                <a16:creationId xmlns:a16="http://schemas.microsoft.com/office/drawing/2014/main" id="{B6E47811-2790-D461-F8ED-96CDB57861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371356"/>
            <a:ext cx="756168" cy="39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L2S | Mode d'emploi du site web L2S | CNRS - CentraleSupelec - Univ.  Paris-Saclay">
            <a:extLst>
              <a:ext uri="{FF2B5EF4-FFF2-40B4-BE49-F238E27FC236}">
                <a16:creationId xmlns:a16="http://schemas.microsoft.com/office/drawing/2014/main" id="{9E49EA99-ED63-9878-F598-567F4843D6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575" y="6401116"/>
            <a:ext cx="621148" cy="44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91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700" y="0"/>
            <a:ext cx="8877300" cy="10255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6CDF6-4C5A-C046-92B8-1E376BA69C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2176E9-678B-5A63-9E20-E67044B633A8}"/>
              </a:ext>
            </a:extLst>
          </p:cNvPr>
          <p:cNvSpPr txBox="1">
            <a:spLocks/>
          </p:cNvSpPr>
          <p:nvPr userDrawn="1"/>
        </p:nvSpPr>
        <p:spPr>
          <a:xfrm>
            <a:off x="5292080" y="6370637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pic>
        <p:nvPicPr>
          <p:cNvPr id="6" name="Picture 2" descr="CentraleSupélec — Wikipédia">
            <a:extLst>
              <a:ext uri="{FF2B5EF4-FFF2-40B4-BE49-F238E27FC236}">
                <a16:creationId xmlns:a16="http://schemas.microsoft.com/office/drawing/2014/main" id="{68AF674A-C279-B795-A4B4-0C80294DD8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371356"/>
            <a:ext cx="756168" cy="39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2S | Mode d'emploi du site web L2S | CNRS - CentraleSupelec - Univ.  Paris-Saclay">
            <a:extLst>
              <a:ext uri="{FF2B5EF4-FFF2-40B4-BE49-F238E27FC236}">
                <a16:creationId xmlns:a16="http://schemas.microsoft.com/office/drawing/2014/main" id="{3C61184F-774C-7B05-4B4E-BDD57542C2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575" y="6401116"/>
            <a:ext cx="621148" cy="44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9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" y="0"/>
            <a:ext cx="87884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7002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28" name="Image 4" descr="Logo Onera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6415088"/>
            <a:ext cx="1473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 21" descr="Logo RF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6334125"/>
            <a:ext cx="5492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necteur droit 16"/>
          <p:cNvCxnSpPr/>
          <p:nvPr userDrawn="1"/>
        </p:nvCxnSpPr>
        <p:spPr bwMode="auto">
          <a:xfrm>
            <a:off x="266700" y="6291263"/>
            <a:ext cx="8877300" cy="0"/>
          </a:xfrm>
          <a:prstGeom prst="line">
            <a:avLst/>
          </a:prstGeom>
          <a:noFill/>
          <a:ln w="9525" cap="flat" cmpd="sng" algn="ctr">
            <a:solidFill>
              <a:srgbClr val="11489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2484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  <a:cs typeface="Geneva" charset="0"/>
              </a:defRPr>
            </a:lvl1pPr>
          </a:lstStyle>
          <a:p>
            <a:pPr>
              <a:defRPr/>
            </a:pPr>
            <a:fld id="{99F0CAB2-14CD-3845-84B5-C89C4150BD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738E9D3F-945C-47A0-5DA4-63106624C35E}"/>
              </a:ext>
            </a:extLst>
          </p:cNvPr>
          <p:cNvSpPr txBox="1">
            <a:spLocks/>
          </p:cNvSpPr>
          <p:nvPr userDrawn="1"/>
        </p:nvSpPr>
        <p:spPr>
          <a:xfrm>
            <a:off x="5292080" y="6370637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pic>
        <p:nvPicPr>
          <p:cNvPr id="5" name="Picture 2" descr="CentraleSupélec — Wikipédia">
            <a:extLst>
              <a:ext uri="{FF2B5EF4-FFF2-40B4-BE49-F238E27FC236}">
                <a16:creationId xmlns:a16="http://schemas.microsoft.com/office/drawing/2014/main" id="{89B24A77-ED96-698D-264D-3292C55F7A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371356"/>
            <a:ext cx="756168" cy="39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2S | Mode d'emploi du site web L2S | CNRS - CentraleSupelec - Univ.  Paris-Saclay">
            <a:extLst>
              <a:ext uri="{FF2B5EF4-FFF2-40B4-BE49-F238E27FC236}">
                <a16:creationId xmlns:a16="http://schemas.microsoft.com/office/drawing/2014/main" id="{0B6ED0CB-F67B-07DE-C21E-1C3289034A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575" y="6401116"/>
            <a:ext cx="621148" cy="44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61" r:id="rId2"/>
    <p:sldLayoutId id="2147483740" r:id="rId3"/>
    <p:sldLayoutId id="2147483760" r:id="rId4"/>
    <p:sldLayoutId id="2147483758" r:id="rId5"/>
    <p:sldLayoutId id="2147483741" r:id="rId6"/>
    <p:sldLayoutId id="2147483742" r:id="rId7"/>
    <p:sldLayoutId id="2147483743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Genev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Genev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Genev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Genev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0"/>
          <a:cs typeface="+mn-cs"/>
        </a:defRPr>
      </a:lvl4pPr>
      <a:lvl5pPr marL="1971675" indent="-1793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2B04C-38D0-FF45-91F5-19D3972525CD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266700" y="1844824"/>
            <a:ext cx="8337748" cy="1080120"/>
          </a:xfrm>
        </p:spPr>
        <p:txBody>
          <a:bodyPr/>
          <a:lstStyle/>
          <a:p>
            <a:r>
              <a:rPr lang="fr-FR" sz="3200" dirty="0">
                <a:latin typeface="Arial" charset="0"/>
                <a:ea typeface="ＭＳ Ｐゴシック" charset="0"/>
              </a:rPr>
              <a:t>Réunion hebdomadaire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07504" y="6248400"/>
            <a:ext cx="8050213" cy="576064"/>
          </a:xfrm>
        </p:spPr>
        <p:txBody>
          <a:bodyPr/>
          <a:lstStyle/>
          <a:p>
            <a:r>
              <a:rPr lang="fr-FR" sz="1800" dirty="0">
                <a:latin typeface="Arial" charset="0"/>
                <a:ea typeface="ＭＳ Ｐゴシック" charset="0"/>
              </a:rPr>
              <a:t>20 juin 2024 </a:t>
            </a:r>
          </a:p>
        </p:txBody>
      </p:sp>
      <p:sp>
        <p:nvSpPr>
          <p:cNvPr id="9" name="Sous-titre 7"/>
          <p:cNvSpPr txBox="1">
            <a:spLocks/>
          </p:cNvSpPr>
          <p:nvPr/>
        </p:nvSpPr>
        <p:spPr bwMode="auto">
          <a:xfrm>
            <a:off x="266203" y="3717032"/>
            <a:ext cx="805021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bg2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19716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9pPr>
          </a:lstStyle>
          <a:p>
            <a:endParaRPr lang="fr-FR" sz="1800" b="0" kern="0" dirty="0">
              <a:solidFill>
                <a:srgbClr val="00509A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147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246DE3-4EF1-06CE-3322-529CB2EE1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 de la formule de calcul du seuil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8D69B0-1005-ECDE-F314-E00136BC2A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6CDF6-4C5A-C046-92B8-1E376BA69C03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FDCFE45B-699F-E8FF-F733-4C58CF328689}"/>
              </a:ext>
            </a:extLst>
          </p:cNvPr>
          <p:cNvCxnSpPr>
            <a:cxnSpLocks/>
          </p:cNvCxnSpPr>
          <p:nvPr/>
        </p:nvCxnSpPr>
        <p:spPr>
          <a:xfrm flipH="1">
            <a:off x="4757755" y="1544389"/>
            <a:ext cx="25142" cy="4332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3FA8F723-D80C-D8F1-052E-C5C92412ECBC}"/>
              </a:ext>
            </a:extLst>
          </p:cNvPr>
          <p:cNvSpPr txBox="1"/>
          <p:nvPr/>
        </p:nvSpPr>
        <p:spPr>
          <a:xfrm>
            <a:off x="172077" y="125946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/>
              <a:t>détecteur GLRT à N points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35D9977-2C68-FBB6-939D-1BF69DB5955B}"/>
                  </a:ext>
                </a:extLst>
              </p:cNvPr>
              <p:cNvSpPr txBox="1"/>
              <p:nvPr/>
            </p:nvSpPr>
            <p:spPr>
              <a:xfrm>
                <a:off x="2473257" y="2335281"/>
                <a:ext cx="1732718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ad>
                        <m:radPr>
                          <m:degHide m:val="on"/>
                          <m:ctrlPr>
                            <a:rPr lang="fr-F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fr-FR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⁡(</m:t>
                              </m:r>
                              <m:f>
                                <m:fPr>
                                  <m:ctrlPr>
                                    <a:rPr lang="fr-FR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𝑃𝐹𝐴</m:t>
                                  </m:r>
                                </m:den>
                              </m:f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fr-FR" sz="1800" dirty="0"/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35D9977-2C68-FBB6-939D-1BF69DB59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257" y="2335281"/>
                <a:ext cx="1732718" cy="818366"/>
              </a:xfrm>
              <a:prstGeom prst="rect">
                <a:avLst/>
              </a:prstGeom>
              <a:blipFill>
                <a:blip r:embed="rId2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5DEF31CE-A1C9-A742-C123-CEBA132545CA}"/>
                  </a:ext>
                </a:extLst>
              </p:cNvPr>
              <p:cNvSpPr txBox="1"/>
              <p:nvPr/>
            </p:nvSpPr>
            <p:spPr>
              <a:xfrm>
                <a:off x="24656" y="3693719"/>
                <a:ext cx="5216262" cy="1446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800" dirty="0"/>
                  <a:t>Il y a détection si :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fr-FR" sz="1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chr m:val="∑"/>
                                  <m:ctrlP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  <m:t>𝑅𝑒</m:t>
                                  </m:r>
                                  <m: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fr-FR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800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fr-FR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  <m:sup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chr m:val="∑"/>
                                  <m:ctrlPr>
                                    <a:rPr lang="fr-FR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fr-FR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fr-FR" sz="18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  <m:t>𝐼𝑚</m:t>
                                  </m:r>
                                  <m:r>
                                    <a:rPr lang="fr-FR" sz="1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fr-F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8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fr-FR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sz="1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  <m:sup>
                              <m:r>
                                <a:rPr lang="fr-F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fr-FR" sz="1800" dirty="0"/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5DEF31CE-A1C9-A742-C123-CEBA13254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6" y="3693719"/>
                <a:ext cx="5216262" cy="1446935"/>
              </a:xfrm>
              <a:prstGeom prst="rect">
                <a:avLst/>
              </a:prstGeom>
              <a:blipFill>
                <a:blip r:embed="rId3"/>
                <a:stretch>
                  <a:fillRect l="-935" t="-25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19BCAAFA-B552-9159-FA65-7BC4E16EBF7F}"/>
              </a:ext>
            </a:extLst>
          </p:cNvPr>
          <p:cNvSpPr txBox="1"/>
          <p:nvPr/>
        </p:nvSpPr>
        <p:spPr>
          <a:xfrm>
            <a:off x="266700" y="220825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Le seuil est défini par: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FBC1F97-DBF3-9411-B312-5B73D9A26D19}"/>
              </a:ext>
            </a:extLst>
          </p:cNvPr>
          <p:cNvCxnSpPr>
            <a:stCxn id="8" idx="3"/>
          </p:cNvCxnSpPr>
          <p:nvPr/>
        </p:nvCxnSpPr>
        <p:spPr>
          <a:xfrm>
            <a:off x="4838700" y="2392917"/>
            <a:ext cx="406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0FA88455-7C75-0E1E-91B4-440BDDDADFBD}"/>
                  </a:ext>
                </a:extLst>
              </p:cNvPr>
              <p:cNvSpPr txBox="1"/>
              <p:nvPr/>
            </p:nvSpPr>
            <p:spPr>
              <a:xfrm>
                <a:off x="5055283" y="1096699"/>
                <a:ext cx="42484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800" dirty="0"/>
                  <a:t>Cas du détecteur sur les N points max de abs(</a:t>
                </a:r>
                <a:r>
                  <a:rPr lang="fr-FR" sz="1800" dirty="0" err="1"/>
                  <a:t>Zxx</a:t>
                </a:r>
                <a:r>
                  <a:rPr lang="fr-FR" sz="1800" dirty="0"/>
                  <a:t>) :  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𝑃𝐹𝐴</m:t>
                    </m:r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fr-FR" sz="1800" dirty="0"/>
              </a:p>
            </p:txBody>
          </p:sp>
        </mc:Choice>
        <mc:Fallback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0FA88455-7C75-0E1E-91B4-440BDDDAD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283" y="1096699"/>
                <a:ext cx="4248472" cy="646331"/>
              </a:xfrm>
              <a:prstGeom prst="rect">
                <a:avLst/>
              </a:prstGeom>
              <a:blipFill>
                <a:blip r:embed="rId4"/>
                <a:stretch>
                  <a:fillRect l="-1148" t="-5660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5B84E499-D67E-B1B6-42E1-E8EA8F0A44B7}"/>
              </a:ext>
            </a:extLst>
          </p:cNvPr>
          <p:cNvSpPr txBox="1"/>
          <p:nvPr/>
        </p:nvSpPr>
        <p:spPr>
          <a:xfrm>
            <a:off x="4921021" y="248796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/>
              <a:t>Cas du détecteur par grille : </a:t>
            </a:r>
          </a:p>
          <a:p>
            <a:endParaRPr lang="fr-FR" sz="1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9475ADB4-45E2-9E48-D8E5-4F6F153F32F7}"/>
                  </a:ext>
                </a:extLst>
              </p:cNvPr>
              <p:cNvSpPr txBox="1"/>
              <p:nvPr/>
            </p:nvSpPr>
            <p:spPr>
              <a:xfrm>
                <a:off x="5163244" y="2952342"/>
                <a:ext cx="2899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𝑃𝐹</m:t>
                      </m:r>
                      <m:sSub>
                        <m:sSubPr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=1 −</m:t>
                      </m:r>
                      <m:sSup>
                        <m:sSupPr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𝑃𝐹𝐴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fr-FR" sz="1800" dirty="0"/>
              </a:p>
            </p:txBody>
          </p:sp>
        </mc:Choice>
        <mc:Fallback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9475ADB4-45E2-9E48-D8E5-4F6F153F3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244" y="2952342"/>
                <a:ext cx="2899832" cy="276999"/>
              </a:xfrm>
              <a:prstGeom prst="rect">
                <a:avLst/>
              </a:prstGeom>
              <a:blipFill>
                <a:blip r:embed="rId5"/>
                <a:stretch>
                  <a:fillRect l="-1471" t="-2174" b="-152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DB63B5D-9890-E9EC-A179-083A4A1E8FA6}"/>
                  </a:ext>
                </a:extLst>
              </p:cNvPr>
              <p:cNvSpPr txBox="1"/>
              <p:nvPr/>
            </p:nvSpPr>
            <p:spPr>
              <a:xfrm>
                <a:off x="5163244" y="3441679"/>
                <a:ext cx="2848536" cy="4366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𝑃𝐹𝐴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𝑃𝐹</m:t>
                              </m:r>
                              <m:sSub>
                                <m:sSubPr>
                                  <m:ctrlP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  <m:t>𝑡𝑜𝑡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  <m:t>𝑡𝑜𝑡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fr-FR" sz="1800" dirty="0"/>
              </a:p>
            </p:txBody>
          </p:sp>
        </mc:Choice>
        <mc:Fallback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DB63B5D-9890-E9EC-A179-083A4A1E8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244" y="3441679"/>
                <a:ext cx="2848536" cy="4366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91E6F88-1003-4F3B-4B7F-440FBF34101A}"/>
                  </a:ext>
                </a:extLst>
              </p:cNvPr>
              <p:cNvSpPr txBox="1"/>
              <p:nvPr/>
            </p:nvSpPr>
            <p:spPr>
              <a:xfrm>
                <a:off x="5091236" y="4161759"/>
                <a:ext cx="33843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800" dirty="0"/>
                  <a:t>Où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</m:oMath>
                </a14:m>
                <a:r>
                  <a:rPr lang="fr-FR" sz="1800" dirty="0"/>
                  <a:t> est le nombre total de grilles considérées dans le spectre</a:t>
                </a:r>
              </a:p>
            </p:txBody>
          </p:sp>
        </mc:Choice>
        <mc:Fallback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91E6F88-1003-4F3B-4B7F-440FBF341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236" y="4161759"/>
                <a:ext cx="3384376" cy="923330"/>
              </a:xfrm>
              <a:prstGeom prst="rect">
                <a:avLst/>
              </a:prstGeom>
              <a:blipFill>
                <a:blip r:embed="rId7"/>
                <a:stretch>
                  <a:fillRect l="-1441" t="-3974" b="-99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5843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3AF7B9-DA06-ABC7-0D2D-C7C148952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de caractérisation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1C0E4AD-6BD9-1171-3919-7EE448CADA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6CDF6-4C5A-C046-92B8-1E376BA69C03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71830A9-B206-9D6E-11F9-31C6CFDF1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02046"/>
            <a:ext cx="7992888" cy="423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64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612516-4AF1-E3F4-0931-ABECE0301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de caractérisation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ADEE21F-39C3-7B8A-1876-7E1FE358A2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6CDF6-4C5A-C046-92B8-1E376BA69C03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pic>
        <p:nvPicPr>
          <p:cNvPr id="4" name="Image 3" descr="Une image contenant texte, diagramme, ligne, Tracé&#10;&#10;Description générée automatiquement">
            <a:extLst>
              <a:ext uri="{FF2B5EF4-FFF2-40B4-BE49-F238E27FC236}">
                <a16:creationId xmlns:a16="http://schemas.microsoft.com/office/drawing/2014/main" id="{4B2810DB-A52F-90C6-76F6-4792A9E5FC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19304"/>
            <a:ext cx="5405256" cy="332186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06D98C6-FFF3-A4A3-E0AD-8595F3C2E696}"/>
              </a:ext>
            </a:extLst>
          </p:cNvPr>
          <p:cNvSpPr txBox="1"/>
          <p:nvPr/>
        </p:nvSpPr>
        <p:spPr>
          <a:xfrm>
            <a:off x="6084168" y="1347614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Remarques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Fausse alarme fixée à 1</a:t>
            </a:r>
            <a:r>
              <a:rPr lang="fr-FR" baseline="30000" dirty="0"/>
              <a:t>e</a:t>
            </a:r>
            <a:r>
              <a:rPr lang="fr-FR" dirty="0"/>
              <a:t>-3 sur du bruit blanc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100% de </a:t>
            </a:r>
            <a:r>
              <a:rPr lang="fr-FR" dirty="0" err="1"/>
              <a:t>recall</a:t>
            </a:r>
            <a:r>
              <a:rPr lang="fr-FR" dirty="0"/>
              <a:t> et de précision en fort SNR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graphicFrame>
        <p:nvGraphicFramePr>
          <p:cNvPr id="6" name="Tableau 13">
            <a:extLst>
              <a:ext uri="{FF2B5EF4-FFF2-40B4-BE49-F238E27FC236}">
                <a16:creationId xmlns:a16="http://schemas.microsoft.com/office/drawing/2014/main" id="{9BEB86A6-EE76-2E62-57D7-207A3966B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140193"/>
              </p:ext>
            </p:extLst>
          </p:nvPr>
        </p:nvGraphicFramePr>
        <p:xfrm>
          <a:off x="5652120" y="4171985"/>
          <a:ext cx="338437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94">
                  <a:extLst>
                    <a:ext uri="{9D8B030D-6E8A-4147-A177-3AD203B41FA5}">
                      <a16:colId xmlns:a16="http://schemas.microsoft.com/office/drawing/2014/main" val="2490423026"/>
                    </a:ext>
                  </a:extLst>
                </a:gridCol>
                <a:gridCol w="846094">
                  <a:extLst>
                    <a:ext uri="{9D8B030D-6E8A-4147-A177-3AD203B41FA5}">
                      <a16:colId xmlns:a16="http://schemas.microsoft.com/office/drawing/2014/main" val="2650194968"/>
                    </a:ext>
                  </a:extLst>
                </a:gridCol>
                <a:gridCol w="846094">
                  <a:extLst>
                    <a:ext uri="{9D8B030D-6E8A-4147-A177-3AD203B41FA5}">
                      <a16:colId xmlns:a16="http://schemas.microsoft.com/office/drawing/2014/main" val="3643139485"/>
                    </a:ext>
                  </a:extLst>
                </a:gridCol>
                <a:gridCol w="846094">
                  <a:extLst>
                    <a:ext uri="{9D8B030D-6E8A-4147-A177-3AD203B41FA5}">
                      <a16:colId xmlns:a16="http://schemas.microsoft.com/office/drawing/2014/main" val="4168679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443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xc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805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yc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727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xd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17,7%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916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yd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11,6%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056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545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2FEBC1-9871-C7CF-841E-E79D2BF85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de classification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D870262-7FB1-9943-33D0-B83946F918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6CDF6-4C5A-C046-92B8-1E376BA69C03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pic>
        <p:nvPicPr>
          <p:cNvPr id="7" name="Image 6" descr="Une image contenant texte, capture d’écran, diagramme, nombre&#10;&#10;Description générée automatiquement">
            <a:extLst>
              <a:ext uri="{FF2B5EF4-FFF2-40B4-BE49-F238E27FC236}">
                <a16:creationId xmlns:a16="http://schemas.microsoft.com/office/drawing/2014/main" id="{A33BB525-8E4B-6FD5-DE11-8534BEAA4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28" y="1119849"/>
            <a:ext cx="4211960" cy="3820917"/>
          </a:xfrm>
          <a:prstGeom prst="rect">
            <a:avLst/>
          </a:prstGeom>
        </p:spPr>
      </p:pic>
      <p:pic>
        <p:nvPicPr>
          <p:cNvPr id="11" name="Image 10" descr="Une image contenant texte, capture d’écran, diagramme, nombre&#10;&#10;Description générée automatiquement">
            <a:extLst>
              <a:ext uri="{FF2B5EF4-FFF2-40B4-BE49-F238E27FC236}">
                <a16:creationId xmlns:a16="http://schemas.microsoft.com/office/drawing/2014/main" id="{7D3B0239-C665-8FD1-0571-E06F330AF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102159"/>
            <a:ext cx="4211960" cy="382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48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2FEBC1-9871-C7CF-841E-E79D2BF85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de classification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D870262-7FB1-9943-33D0-B83946F918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6CDF6-4C5A-C046-92B8-1E376BA69C03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pic>
        <p:nvPicPr>
          <p:cNvPr id="6" name="Image 5" descr="Une image contenant texte, capture d’écran, diagramme, nombre&#10;&#10;Description générée automatiquement">
            <a:extLst>
              <a:ext uri="{FF2B5EF4-FFF2-40B4-BE49-F238E27FC236}">
                <a16:creationId xmlns:a16="http://schemas.microsoft.com/office/drawing/2014/main" id="{B8189C3C-B654-1792-7194-AB17C421D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5328592" cy="483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90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0452AB-5BE8-00AF-6B01-D2531BFE7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AACA6D-56F0-DC65-60F1-AC83F40F7B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6CDF6-4C5A-C046-92B8-1E376BA69C03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239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789F16-52A0-D32B-0056-A0187B751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88640"/>
            <a:ext cx="8877300" cy="1025525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874435B-38B5-ABDE-BA1E-2F29E47B7E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6CDF6-4C5A-C046-92B8-1E376BA69C03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44B7F06-AACF-67B2-6CE6-BF246B0FC44F}"/>
              </a:ext>
            </a:extLst>
          </p:cNvPr>
          <p:cNvSpPr txBox="1"/>
          <p:nvPr/>
        </p:nvSpPr>
        <p:spPr>
          <a:xfrm>
            <a:off x="467544" y="1340768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Yolov8 apprentissage partiel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GLRT avec et sans connaissances de la forme d’onde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Base d’apprentissage 1 vs base d’apprentissage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L’article sur les SNN pour la reconnaissance LPI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/>
              <a:t>Pespectives</a:t>
            </a:r>
            <a:r>
              <a:rPr lang="fr-FR" dirty="0"/>
              <a:t> ?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6469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DF2ADF-F8BC-A41E-7F4B-D818DC8DA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de détection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E9A655-6774-D162-4776-35987A3BA6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6CDF6-4C5A-C046-92B8-1E376BA69C03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pic>
        <p:nvPicPr>
          <p:cNvPr id="4" name="Image 3" descr="Une image contenant texte, diagramme, ligne, Tracé&#10;&#10;Description générée automatiquement">
            <a:extLst>
              <a:ext uri="{FF2B5EF4-FFF2-40B4-BE49-F238E27FC236}">
                <a16:creationId xmlns:a16="http://schemas.microsoft.com/office/drawing/2014/main" id="{70D09E4A-ADE2-A1D2-094A-9715FE05D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4" y="987471"/>
            <a:ext cx="7854232" cy="521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15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845E34-A157-95B0-764B-674D69C4A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 de </a:t>
            </a:r>
            <a:r>
              <a:rPr lang="fr-FR" dirty="0" err="1"/>
              <a:t>Masks</a:t>
            </a:r>
            <a:r>
              <a:rPr lang="fr-FR" dirty="0"/>
              <a:t> : GLRT par grille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C24383-CFD4-D21C-42F9-D74FC1F9B9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6CDF6-4C5A-C046-92B8-1E376BA69C03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8D974B7-C03F-FE6B-9044-FAC33E3838DA}"/>
              </a:ext>
            </a:extLst>
          </p:cNvPr>
          <p:cNvSpPr txBox="1"/>
          <p:nvPr/>
        </p:nvSpPr>
        <p:spPr>
          <a:xfrm>
            <a:off x="1763688" y="8367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Grid</a:t>
            </a:r>
            <a:r>
              <a:rPr lang="fr-FR" dirty="0"/>
              <a:t>=(10,10)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F91EE80-EF82-9B26-011D-C8CC94132EA4}"/>
              </a:ext>
            </a:extLst>
          </p:cNvPr>
          <p:cNvSpPr txBox="1"/>
          <p:nvPr/>
        </p:nvSpPr>
        <p:spPr>
          <a:xfrm>
            <a:off x="6541874" y="76470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Grid</a:t>
            </a:r>
            <a:r>
              <a:rPr lang="fr-FR" dirty="0"/>
              <a:t>=(50,50)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8094EF1-3E9E-9764-A673-D1508DCBB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" y="1340768"/>
            <a:ext cx="4253346" cy="291257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6356BF2-A1E1-26CF-C7D2-38BA74BE0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884" y="1340768"/>
            <a:ext cx="4546604" cy="288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9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845E34-A157-95B0-764B-674D69C4A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 de </a:t>
            </a:r>
            <a:r>
              <a:rPr lang="fr-FR" dirty="0" err="1"/>
              <a:t>Masks</a:t>
            </a:r>
            <a:r>
              <a:rPr lang="fr-FR" dirty="0"/>
              <a:t> : GLRT Par seuillage %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C24383-CFD4-D21C-42F9-D74FC1F9B9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6CDF6-4C5A-C046-92B8-1E376BA69C03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4C93EA3-A18A-15DC-D1F7-42D01B055BF7}"/>
              </a:ext>
            </a:extLst>
          </p:cNvPr>
          <p:cNvSpPr txBox="1"/>
          <p:nvPr/>
        </p:nvSpPr>
        <p:spPr>
          <a:xfrm>
            <a:off x="1645309" y="9807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Seuil = 50%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0F2A041-ED62-12D1-363B-6E492D0C6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5311"/>
            <a:ext cx="4495128" cy="282658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2F3B264-8447-AB6E-E596-6FBBE4F6C5C5}"/>
              </a:ext>
            </a:extLst>
          </p:cNvPr>
          <p:cNvSpPr txBox="1"/>
          <p:nvPr/>
        </p:nvSpPr>
        <p:spPr>
          <a:xfrm>
            <a:off x="6541874" y="9807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Seuil = 99%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59F4313-AE89-490F-1595-DA4D8A4C9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919" y="1515311"/>
            <a:ext cx="4495129" cy="282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25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845E34-A157-95B0-764B-674D69C4A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 de </a:t>
            </a:r>
            <a:r>
              <a:rPr lang="fr-FR" dirty="0" err="1"/>
              <a:t>Masks</a:t>
            </a:r>
            <a:r>
              <a:rPr lang="fr-FR" dirty="0"/>
              <a:t> : GLRT Par seuillage N points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C24383-CFD4-D21C-42F9-D74FC1F9B9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6CDF6-4C5A-C046-92B8-1E376BA69C03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7F31EF9-137B-D229-F27C-1625D05C0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601" y="1586152"/>
            <a:ext cx="4494036" cy="271379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FFF4DEF-7108-F3D6-DF4D-6780D6489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3638"/>
            <a:ext cx="4425322" cy="267848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5BD22E8-420B-AEF5-47C5-3E5CD17E3E76}"/>
              </a:ext>
            </a:extLst>
          </p:cNvPr>
          <p:cNvSpPr txBox="1"/>
          <p:nvPr/>
        </p:nvSpPr>
        <p:spPr>
          <a:xfrm>
            <a:off x="6396176" y="98356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N=1000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1019ABA-2796-9D3A-163B-3FCC909D92DA}"/>
              </a:ext>
            </a:extLst>
          </p:cNvPr>
          <p:cNvSpPr txBox="1"/>
          <p:nvPr/>
        </p:nvSpPr>
        <p:spPr>
          <a:xfrm>
            <a:off x="1763688" y="9807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N=100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DEAA0CF-DAD1-8802-88B0-03449F9C8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56792"/>
            <a:ext cx="4494036" cy="271379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5ED0701-0C80-1030-227E-FC64510E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01" y="1534278"/>
            <a:ext cx="4425322" cy="267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64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AD8112-7A43-F885-E8B7-288BB9E49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non détection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3E3BE29-0DE6-44D4-449B-0F75E69A20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6CDF6-4C5A-C046-92B8-1E376BA69C03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D977709-DE5A-801D-73C1-9D7B04050D45}"/>
              </a:ext>
            </a:extLst>
          </p:cNvPr>
          <p:cNvSpPr txBox="1"/>
          <p:nvPr/>
        </p:nvSpPr>
        <p:spPr>
          <a:xfrm>
            <a:off x="5175821" y="89419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100 Points utilisés pour la détection avec la vraie boîte englobante du signal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4FBE292-85B8-190B-C60B-1135204F0567}"/>
              </a:ext>
            </a:extLst>
          </p:cNvPr>
          <p:cNvSpPr txBox="1"/>
          <p:nvPr/>
        </p:nvSpPr>
        <p:spPr>
          <a:xfrm>
            <a:off x="705830" y="1036551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Spectre réel d’un signal à -10dB</a:t>
            </a:r>
          </a:p>
        </p:txBody>
      </p:sp>
      <p:pic>
        <p:nvPicPr>
          <p:cNvPr id="10" name="Image 9" descr="Une image contenant capture d’écran, texte, Rectangle, violet&#10;&#10;Description générée automatiquement">
            <a:extLst>
              <a:ext uri="{FF2B5EF4-FFF2-40B4-BE49-F238E27FC236}">
                <a16:creationId xmlns:a16="http://schemas.microsoft.com/office/drawing/2014/main" id="{B1BF75BD-AC9F-2356-2736-98FD0D1F66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6"/>
          <a:stretch/>
        </p:blipFill>
        <p:spPr>
          <a:xfrm>
            <a:off x="87353" y="2636912"/>
            <a:ext cx="4499561" cy="2753245"/>
          </a:xfrm>
          <a:prstGeom prst="rect">
            <a:avLst/>
          </a:prstGeom>
        </p:spPr>
      </p:pic>
      <p:pic>
        <p:nvPicPr>
          <p:cNvPr id="11" name="Image 10" descr="Une image contenant capture d’écran, texte, Rectangle, ligne&#10;&#10;Description générée automatiquement">
            <a:extLst>
              <a:ext uri="{FF2B5EF4-FFF2-40B4-BE49-F238E27FC236}">
                <a16:creationId xmlns:a16="http://schemas.microsoft.com/office/drawing/2014/main" id="{1B3B1C60-4DCC-B9EC-6FA3-22510C8653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4"/>
          <a:stretch/>
        </p:blipFill>
        <p:spPr>
          <a:xfrm>
            <a:off x="4572000" y="2636912"/>
            <a:ext cx="4402287" cy="279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29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AD8112-7A43-F885-E8B7-288BB9E49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non détection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3E3BE29-0DE6-44D4-449B-0F75E69A20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6CDF6-4C5A-C046-92B8-1E376BA69C03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A674BF3-C2D6-B43F-E861-0D14D0EF292C}"/>
              </a:ext>
            </a:extLst>
          </p:cNvPr>
          <p:cNvSpPr txBox="1"/>
          <p:nvPr/>
        </p:nvSpPr>
        <p:spPr>
          <a:xfrm>
            <a:off x="441983" y="980303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1000 Points utilisés pour la détection avec la vraie boîte englobante du signal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526DD4B-44F9-B299-2CF9-7A447348203B}"/>
              </a:ext>
            </a:extLst>
          </p:cNvPr>
          <p:cNvSpPr txBox="1"/>
          <p:nvPr/>
        </p:nvSpPr>
        <p:spPr>
          <a:xfrm>
            <a:off x="4727017" y="102286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jaune, les grilles (5*5) qui excèdent le seuil  </a:t>
            </a:r>
          </a:p>
        </p:txBody>
      </p:sp>
      <p:pic>
        <p:nvPicPr>
          <p:cNvPr id="7" name="Image 6" descr="Une image contenant capture d’écran, ligne, Tracé, texte&#10;&#10;Description générée automatiquement">
            <a:extLst>
              <a:ext uri="{FF2B5EF4-FFF2-40B4-BE49-F238E27FC236}">
                <a16:creationId xmlns:a16="http://schemas.microsoft.com/office/drawing/2014/main" id="{30421569-B015-EF51-C6D4-FAEFFD03A7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6"/>
          <a:stretch/>
        </p:blipFill>
        <p:spPr>
          <a:xfrm>
            <a:off x="154648" y="2606937"/>
            <a:ext cx="4246248" cy="3035856"/>
          </a:xfrm>
          <a:prstGeom prst="rect">
            <a:avLst/>
          </a:prstGeom>
        </p:spPr>
      </p:pic>
      <p:pic>
        <p:nvPicPr>
          <p:cNvPr id="8" name="Image 7" descr="Une image contenant capture d’écran, texte, Caractère coloré&#10;&#10;Description générée automatiquement">
            <a:extLst>
              <a:ext uri="{FF2B5EF4-FFF2-40B4-BE49-F238E27FC236}">
                <a16:creationId xmlns:a16="http://schemas.microsoft.com/office/drawing/2014/main" id="{835AECFE-CA7A-53CF-FE12-7689582172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3"/>
          <a:stretch/>
        </p:blipFill>
        <p:spPr>
          <a:xfrm>
            <a:off x="4572000" y="2690427"/>
            <a:ext cx="4544289" cy="295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11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AD8112-7A43-F885-E8B7-288BB9E49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non détection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3E3BE29-0DE6-44D4-449B-0F75E69A20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6CDF6-4C5A-C046-92B8-1E376BA69C03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DAEDE1F-215E-1B28-4AE9-C4DC5CC21F0C}"/>
              </a:ext>
            </a:extLst>
          </p:cNvPr>
          <p:cNvSpPr txBox="1"/>
          <p:nvPr/>
        </p:nvSpPr>
        <p:spPr>
          <a:xfrm>
            <a:off x="441983" y="980303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25 Points utilisés pour la détection avec la vraie boîte englobante du signal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B390079-6D5B-6271-DC16-D88B0E0F61C5}"/>
              </a:ext>
            </a:extLst>
          </p:cNvPr>
          <p:cNvSpPr txBox="1"/>
          <p:nvPr/>
        </p:nvSpPr>
        <p:spPr>
          <a:xfrm>
            <a:off x="4727017" y="102286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jaune, les grilles (5*5) qui excèdent le seuil  </a:t>
            </a:r>
          </a:p>
        </p:txBody>
      </p:sp>
      <p:pic>
        <p:nvPicPr>
          <p:cNvPr id="10" name="Image 9" descr="Une image contenant capture d’écran, texte, Tracé, ligne&#10;&#10;Description générée automatiquement">
            <a:extLst>
              <a:ext uri="{FF2B5EF4-FFF2-40B4-BE49-F238E27FC236}">
                <a16:creationId xmlns:a16="http://schemas.microsoft.com/office/drawing/2014/main" id="{B3971BBC-0E24-46FF-9370-43423999FC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5" t="5450" r="475" b="-5450"/>
          <a:stretch/>
        </p:blipFill>
        <p:spPr>
          <a:xfrm>
            <a:off x="4508582" y="2996952"/>
            <a:ext cx="4508582" cy="2901405"/>
          </a:xfrm>
          <a:prstGeom prst="rect">
            <a:avLst/>
          </a:prstGeom>
        </p:spPr>
      </p:pic>
      <p:pic>
        <p:nvPicPr>
          <p:cNvPr id="11" name="Image 10" descr="Une image contenant texte, capture d’écran, Rectangle&#10;&#10;Description générée automatiquement">
            <a:extLst>
              <a:ext uri="{FF2B5EF4-FFF2-40B4-BE49-F238E27FC236}">
                <a16:creationId xmlns:a16="http://schemas.microsoft.com/office/drawing/2014/main" id="{4A2C4A4A-25ED-9F88-F07F-84E3623B33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9"/>
          <a:stretch/>
        </p:blipFill>
        <p:spPr>
          <a:xfrm>
            <a:off x="63418" y="2964124"/>
            <a:ext cx="4508582" cy="276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09905"/>
      </p:ext>
    </p:extLst>
  </p:cSld>
  <p:clrMapOvr>
    <a:masterClrMapping/>
  </p:clrMapOvr>
</p:sld>
</file>

<file path=ppt/theme/theme1.xml><?xml version="1.0" encoding="utf-8"?>
<a:theme xmlns:a="http://schemas.openxmlformats.org/drawingml/2006/main" name="Titres soulignés ou pas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Geneva"/>
      </a:majorFont>
      <a:minorFont>
        <a:latin typeface="Arial"/>
        <a:ea typeface="ＭＳ Ｐゴシック"/>
        <a:cs typeface="Genev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Geneva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Réunion_hebdomadaire_13_06</Template>
  <TotalTime>8591</TotalTime>
  <Words>323</Words>
  <Application>Microsoft Office PowerPoint</Application>
  <PresentationFormat>Affichage à l'écran (4:3)</PresentationFormat>
  <Paragraphs>80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Arial</vt:lpstr>
      <vt:lpstr>Cambria Math</vt:lpstr>
      <vt:lpstr>Titres soulignés ou pas</vt:lpstr>
      <vt:lpstr>Réunion hebdomadaire</vt:lpstr>
      <vt:lpstr>Sommaire</vt:lpstr>
      <vt:lpstr>Résultats de détection</vt:lpstr>
      <vt:lpstr>Exemples de Masks : GLRT par grille</vt:lpstr>
      <vt:lpstr>Exemples de Masks : GLRT Par seuillage %</vt:lpstr>
      <vt:lpstr>Exemples de Masks : GLRT Par seuillage N points</vt:lpstr>
      <vt:lpstr>Exemple de non détection</vt:lpstr>
      <vt:lpstr>Exemple de non détection</vt:lpstr>
      <vt:lpstr>Exemple de non détection</vt:lpstr>
      <vt:lpstr>Rappel de la formule de calcul du seuil </vt:lpstr>
      <vt:lpstr>Résultats de caractérisation</vt:lpstr>
      <vt:lpstr>Résultats de caractérisation</vt:lpstr>
      <vt:lpstr>Résultats de classification</vt:lpstr>
      <vt:lpstr>Résultats de classification</vt:lpstr>
      <vt:lpstr>FIN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hebdomadaire</dc:title>
  <dc:creator>REIHAN MAZOUZ</dc:creator>
  <cp:lastModifiedBy>REIHAN MAZOUZ</cp:lastModifiedBy>
  <cp:revision>1</cp:revision>
  <dcterms:created xsi:type="dcterms:W3CDTF">2024-06-20T11:31:03Z</dcterms:created>
  <dcterms:modified xsi:type="dcterms:W3CDTF">2024-06-26T10:42:22Z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cb69475-382c-4c7a-b21d-8ca64eeef1bd_Enabled">
    <vt:lpwstr>true</vt:lpwstr>
  </property>
  <property fmtid="{D5CDD505-2E9C-101B-9397-08002B2CF9AE}" pid="3" name="MSIP_Label_ecb69475-382c-4c7a-b21d-8ca64eeef1bd_SetDate">
    <vt:lpwstr>2024-01-22T08:59:50Z</vt:lpwstr>
  </property>
  <property fmtid="{D5CDD505-2E9C-101B-9397-08002B2CF9AE}" pid="4" name="MSIP_Label_ecb69475-382c-4c7a-b21d-8ca64eeef1bd_Method">
    <vt:lpwstr>Standard</vt:lpwstr>
  </property>
  <property fmtid="{D5CDD505-2E9C-101B-9397-08002B2CF9AE}" pid="5" name="MSIP_Label_ecb69475-382c-4c7a-b21d-8ca64eeef1bd_Name">
    <vt:lpwstr>Eviden For Internal Use - All Employees</vt:lpwstr>
  </property>
  <property fmtid="{D5CDD505-2E9C-101B-9397-08002B2CF9AE}" pid="6" name="MSIP_Label_ecb69475-382c-4c7a-b21d-8ca64eeef1bd_SiteId">
    <vt:lpwstr>7d1c7785-2d8a-437d-b842-1ed5d8fbe00a</vt:lpwstr>
  </property>
  <property fmtid="{D5CDD505-2E9C-101B-9397-08002B2CF9AE}" pid="7" name="MSIP_Label_ecb69475-382c-4c7a-b21d-8ca64eeef1bd_ActionId">
    <vt:lpwstr>be71e830-d7c8-47e9-ab09-2354042a7251</vt:lpwstr>
  </property>
  <property fmtid="{D5CDD505-2E9C-101B-9397-08002B2CF9AE}" pid="8" name="MSIP_Label_ecb69475-382c-4c7a-b21d-8ca64eeef1bd_ContentBits">
    <vt:lpwstr>0</vt:lpwstr>
  </property>
</Properties>
</file>