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6" r:id="rId6"/>
  </p:sldMasterIdLst>
  <p:notesMasterIdLst>
    <p:notesMasterId r:id="rId25"/>
  </p:notesMasterIdLst>
  <p:handoutMasterIdLst>
    <p:handoutMasterId r:id="rId26"/>
  </p:handoutMasterIdLst>
  <p:sldIdLst>
    <p:sldId id="257" r:id="rId7"/>
    <p:sldId id="646" r:id="rId8"/>
    <p:sldId id="653" r:id="rId9"/>
    <p:sldId id="654" r:id="rId10"/>
    <p:sldId id="658" r:id="rId11"/>
    <p:sldId id="665" r:id="rId12"/>
    <p:sldId id="666" r:id="rId13"/>
    <p:sldId id="667" r:id="rId14"/>
    <p:sldId id="668" r:id="rId15"/>
    <p:sldId id="655" r:id="rId16"/>
    <p:sldId id="659" r:id="rId17"/>
    <p:sldId id="660" r:id="rId18"/>
    <p:sldId id="661" r:id="rId19"/>
    <p:sldId id="664" r:id="rId20"/>
    <p:sldId id="656" r:id="rId21"/>
    <p:sldId id="662" r:id="rId22"/>
    <p:sldId id="663" r:id="rId23"/>
    <p:sldId id="262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Franklin Gothic Medium Cond" panose="020B0606030402020204" pitchFamily="34" charset="0"/>
      <p:regular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Montserrat Light" panose="00000400000000000000" pitchFamily="2" charset="0"/>
      <p:regular r:id="rId37"/>
      <p:italic r:id="rId3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AZIO, PATRICK" initials="DFP" lastIdx="2" clrIdx="0">
    <p:extLst>
      <p:ext uri="{19B8F6BF-5375-455C-9EA6-DF929625EA0E}">
        <p15:presenceInfo xmlns:p15="http://schemas.microsoft.com/office/powerpoint/2012/main" userId="S::patrick.difazio@atos.net::4a2410e2-15a2-4c38-a58c-4bd1f80e3c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DDD6E5"/>
    <a:srgbClr val="D7E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7" autoAdjust="0"/>
  </p:normalViewPr>
  <p:slideViewPr>
    <p:cSldViewPr>
      <p:cViewPr varScale="1">
        <p:scale>
          <a:sx n="110" d="100"/>
          <a:sy n="110" d="100"/>
        </p:scale>
        <p:origin x="64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E01021B-D701-14B1-AFF2-A535D91E1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4833F0-74D6-3B1F-319E-B89BB9CABB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CEA7-5B55-497C-BF7F-3F5E204CF0B7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D7A59A-F2A0-3BF0-D4CB-24C0AE569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73EF0F-1F91-6CB1-AD4B-4BE7C22FF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AA97-5D3E-4799-B5FE-A0976003A8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75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54F9-5B8D-4D26-8AF8-49516CFDE796}" type="datetimeFigureOut">
              <a:rPr lang="fr-FR" smtClean="0"/>
              <a:t>19/06/2024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3BC6-D230-48D2-A9CA-A54420F4A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2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48" y="1923678"/>
            <a:ext cx="8309346" cy="11521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048" y="307580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936368" y="4668822"/>
            <a:ext cx="15584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800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800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800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800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8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014488" y="2045295"/>
            <a:ext cx="4950000" cy="11025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24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7020272" y="4384634"/>
            <a:ext cx="1944216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r>
              <a:rPr lang="en-US" sz="700" kern="120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AVANTIX.NET</a:t>
            </a:r>
            <a:endParaRPr lang="en-US" sz="70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3" y="627534"/>
            <a:ext cx="3166878" cy="3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A1830-69E3-487B-9FDA-71E49A63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17/01/2024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16/05/2024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0317DE-FEAF-486F-BF4B-C9C83D2D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16/05/2024&lt;&lt;&lt;&lt;&lt;&lt;&lt;&lt;&lt;&lt;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30B74-55AF-D30A-2A34-1C21E141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06/12/2023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009C-61B6-4E4A-AF32-5EFF8E4CE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00B22-FFAB-49FF-A06D-6467000E5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16/12/2023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80628" y="72643"/>
            <a:ext cx="8982483" cy="821552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49118" y="679462"/>
            <a:ext cx="459491" cy="466431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43"/>
            <a:ext cx="7886700" cy="82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77" y="4866132"/>
            <a:ext cx="863645" cy="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1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plénière </a:t>
            </a:r>
            <a:endParaRPr lang="fr-FR" dirty="0">
              <a:latin typeface="Montserrat Light" panose="00000400000000000000" pitchFamily="2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74E10EC-96B8-5E04-2C6F-629B26504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19/06/2024</a:t>
            </a:r>
          </a:p>
          <a:p>
            <a:endParaRPr lang="fr-FR" dirty="0"/>
          </a:p>
          <a:p>
            <a:r>
              <a:rPr lang="fr-FR" dirty="0" err="1"/>
              <a:t>Reihan</a:t>
            </a:r>
            <a:r>
              <a:rPr lang="fr-FR" dirty="0"/>
              <a:t> </a:t>
            </a:r>
            <a:r>
              <a:rPr lang="fr-FR" dirty="0" err="1"/>
              <a:t>Mazouz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A654C-B732-AAD5-CD0F-0AF6C809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caractérisation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92A55A-2BFC-71DF-2EB9-A58477810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caractéristiques recherchées (notamment en faible SNR) sont : </a:t>
            </a:r>
          </a:p>
          <a:p>
            <a:pPr lvl="1"/>
            <a:r>
              <a:rPr lang="fr-FR" dirty="0"/>
              <a:t>Fréquence porteuse</a:t>
            </a:r>
          </a:p>
          <a:p>
            <a:pPr lvl="1"/>
            <a:r>
              <a:rPr lang="fr-FR" dirty="0"/>
              <a:t>Durée d’impulsion</a:t>
            </a:r>
          </a:p>
          <a:p>
            <a:pPr lvl="1"/>
            <a:r>
              <a:rPr lang="fr-FR" dirty="0"/>
              <a:t>TOA (Time Of </a:t>
            </a:r>
            <a:r>
              <a:rPr lang="fr-FR" dirty="0" err="1"/>
              <a:t>Arrival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Largeur de bande </a:t>
            </a:r>
          </a:p>
          <a:p>
            <a:pPr lvl="1"/>
            <a:r>
              <a:rPr lang="fr-FR" dirty="0"/>
              <a:t>Classe de forme d’onde 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7404F-CC18-D748-716F-38C3558B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DDCFBA-6670-A44E-DA8C-0C984D536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2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C6758-B2AA-BADB-6172-5B888ADE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caractérisation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22ADC-9BEA-3941-C437-9D16D2A0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A90633-87CB-71C8-363F-DE76C8175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11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E0F676-CDE8-362F-4895-41F0E931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13356"/>
            <a:ext cx="7272808" cy="38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2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C6758-B2AA-BADB-6172-5B888ADE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caractérisation (PSNR)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22ADC-9BEA-3941-C437-9D16D2A0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A90633-87CB-71C8-363F-DE76C8175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12</a:t>
            </a:fld>
            <a:endParaRPr lang="en-US"/>
          </a:p>
        </p:txBody>
      </p:sp>
      <p:pic>
        <p:nvPicPr>
          <p:cNvPr id="11" name="Image 10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60D5647D-8056-45CD-0930-FAA491C79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583"/>
            <a:ext cx="5688632" cy="34960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B7B4563-8076-7555-72FE-412391AEDB20}"/>
              </a:ext>
            </a:extLst>
          </p:cNvPr>
          <p:cNvSpPr txBox="1"/>
          <p:nvPr/>
        </p:nvSpPr>
        <p:spPr>
          <a:xfrm>
            <a:off x="6084168" y="134761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Remarques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Fausse alarme fixée à 1</a:t>
            </a:r>
            <a:r>
              <a:rPr lang="fr-FR" baseline="30000" dirty="0"/>
              <a:t>e</a:t>
            </a:r>
            <a:r>
              <a:rPr lang="fr-FR" dirty="0"/>
              <a:t>-3 sur du bruit blanc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100% de </a:t>
            </a:r>
            <a:r>
              <a:rPr lang="fr-FR" dirty="0" err="1"/>
              <a:t>recall</a:t>
            </a:r>
            <a:r>
              <a:rPr lang="fr-FR" dirty="0"/>
              <a:t> et de précision en fort SNR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B38152D6-E4DE-6F5B-82DE-7FCF8774F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85573"/>
              </p:ext>
            </p:extLst>
          </p:nvPr>
        </p:nvGraphicFramePr>
        <p:xfrm>
          <a:off x="6156176" y="2903497"/>
          <a:ext cx="28083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78">
                  <a:extLst>
                    <a:ext uri="{9D8B030D-6E8A-4147-A177-3AD203B41FA5}">
                      <a16:colId xmlns:a16="http://schemas.microsoft.com/office/drawing/2014/main" val="2490423026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650194968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3643139485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4168679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44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xc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0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yc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2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xd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17,7%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91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yd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5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76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C6C27-6CBB-BBF9-B20C-98E5479C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classification : fort SNR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1ADCF1-93AF-0441-D66D-87D73796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C39E2F-A0C0-8C24-0231-B052B4210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13</a:t>
            </a:fld>
            <a:endParaRPr lang="en-US"/>
          </a:p>
        </p:txBody>
      </p:sp>
      <p:pic>
        <p:nvPicPr>
          <p:cNvPr id="13" name="Image 1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EC7E5B67-7A1A-90DB-D487-7FE3551C9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31590"/>
            <a:ext cx="3866857" cy="3507854"/>
          </a:xfrm>
          <a:prstGeom prst="rect">
            <a:avLst/>
          </a:prstGeom>
        </p:spPr>
      </p:pic>
      <p:pic>
        <p:nvPicPr>
          <p:cNvPr id="21" name="Image 20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4A1D94D2-3BA8-90D8-3AB4-8AC31C908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4"/>
            <a:ext cx="3950455" cy="35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F4B34-C8FE-E932-EF19-5ED4E125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classification : faible SNR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E3E124-669F-754A-3AE0-E025C13A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B9F0C1-7CA1-4FB2-36BE-8299CD3C6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14</a:t>
            </a:fld>
            <a:endParaRPr lang="en-US"/>
          </a:p>
        </p:txBody>
      </p:sp>
      <p:pic>
        <p:nvPicPr>
          <p:cNvPr id="9" name="Image 8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E75F6F5B-3C59-FA65-6322-3E8CFA746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72" y="1008790"/>
            <a:ext cx="3987078" cy="36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3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2EB27-EBF5-F069-43F7-A760E7A6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Deep Learning : </a:t>
            </a:r>
            <a:r>
              <a:rPr lang="fr-FR" dirty="0" err="1"/>
              <a:t>Spiking</a:t>
            </a:r>
            <a:r>
              <a:rPr lang="fr-FR" dirty="0"/>
              <a:t> Neural Networks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25A48-8280-9DBB-C24D-DB3552E9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1949D2-02F5-CC90-BAA0-2165A1E4B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15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83214E-802E-9613-E700-62A0B42B7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" y="1275606"/>
            <a:ext cx="2211178" cy="31981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FDE36C-5462-2485-46B4-2D9DA85EA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68324"/>
            <a:ext cx="3386347" cy="22322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E950DD-5661-1401-AB01-6C845135A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727" y="929019"/>
            <a:ext cx="2822262" cy="41439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0C0811-97F9-FC20-06F6-F31CF5F27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3528698"/>
            <a:ext cx="3642515" cy="11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2EB27-EBF5-F069-43F7-A760E7A6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Pistes Deep Learning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25A48-8280-9DBB-C24D-DB3552E9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1949D2-02F5-CC90-BAA0-2165A1E4B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A57DE7-617E-E4FB-548D-43E0637E8487}"/>
              </a:ext>
            </a:extLst>
          </p:cNvPr>
          <p:cNvSpPr/>
          <p:nvPr/>
        </p:nvSpPr>
        <p:spPr>
          <a:xfrm>
            <a:off x="628650" y="1372933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Graph Neural Networks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8D58E-09A2-5E33-465B-1D17A3979BB4}"/>
              </a:ext>
            </a:extLst>
          </p:cNvPr>
          <p:cNvSpPr/>
          <p:nvPr/>
        </p:nvSpPr>
        <p:spPr>
          <a:xfrm>
            <a:off x="5148064" y="1372933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Yolov10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B3AE9-DAC9-EA6A-49FB-60D7D1793A11}"/>
              </a:ext>
            </a:extLst>
          </p:cNvPr>
          <p:cNvSpPr/>
          <p:nvPr/>
        </p:nvSpPr>
        <p:spPr>
          <a:xfrm>
            <a:off x="2843808" y="2931790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Modèles de segmentation</a:t>
            </a:r>
          </a:p>
        </p:txBody>
      </p:sp>
    </p:spTree>
    <p:extLst>
      <p:ext uri="{BB962C8B-B14F-4D97-AF65-F5344CB8AC3E}">
        <p14:creationId xmlns:p14="http://schemas.microsoft.com/office/powerpoint/2010/main" val="340465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2EB27-EBF5-F069-43F7-A760E7A6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Pistes ONERA : </a:t>
            </a:r>
            <a:r>
              <a:rPr lang="fr-FR" dirty="0" err="1"/>
              <a:t>Abigael</a:t>
            </a:r>
            <a:r>
              <a:rPr lang="fr-FR" dirty="0"/>
              <a:t> Taylor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25A48-8280-9DBB-C24D-DB3552E9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1949D2-02F5-CC90-BAA0-2165A1E4B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17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393CB9-430B-9B1A-E09C-99D598AC453B}"/>
              </a:ext>
            </a:extLst>
          </p:cNvPr>
          <p:cNvSpPr txBox="1"/>
          <p:nvPr/>
        </p:nvSpPr>
        <p:spPr>
          <a:xfrm>
            <a:off x="467544" y="134761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Modèles double antennes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Modèle de suivi de chemin / </a:t>
            </a:r>
            <a:r>
              <a:rPr lang="fr-FR" dirty="0" err="1"/>
              <a:t>Hidden</a:t>
            </a:r>
            <a:r>
              <a:rPr lang="fr-FR" dirty="0"/>
              <a:t> Markov Chain </a:t>
            </a:r>
          </a:p>
        </p:txBody>
      </p:sp>
    </p:spTree>
    <p:extLst>
      <p:ext uri="{BB962C8B-B14F-4D97-AF65-F5344CB8AC3E}">
        <p14:creationId xmlns:p14="http://schemas.microsoft.com/office/powerpoint/2010/main" val="200626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14488" y="2045295"/>
            <a:ext cx="4950000" cy="1894607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MERCI</a:t>
            </a:r>
            <a:endParaRPr lang="fr-FR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9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0674A-51BC-B9FB-F8D1-53932DF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91B3-BA7B-0C5E-B615-90E60EC7B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Acceptation de l’article de conférence pour RadarConf2024</a:t>
            </a:r>
          </a:p>
          <a:p>
            <a:r>
              <a:rPr lang="fr-FR" dirty="0"/>
              <a:t>Comité de suivi de thèse à organiser avant le 1</a:t>
            </a:r>
            <a:r>
              <a:rPr lang="fr-FR" baseline="30000" dirty="0"/>
              <a:t>er</a:t>
            </a:r>
            <a:r>
              <a:rPr lang="fr-FR" dirty="0"/>
              <a:t> septembre </a:t>
            </a:r>
          </a:p>
          <a:p>
            <a:r>
              <a:rPr lang="fr-FR" dirty="0"/>
              <a:t>Oratoire Intelligence Artificiel sur mon sujet de thèse le jeudi 27/06 avec un </a:t>
            </a:r>
            <a:r>
              <a:rPr lang="fr-FR" dirty="0" err="1"/>
              <a:t>comitté</a:t>
            </a:r>
            <a:r>
              <a:rPr lang="fr-FR" dirty="0"/>
              <a:t> d’experts IA/Traitement du signal de l’ONERA (potentiellement SONDRA/DTIS/ENSTA)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9B322-19EE-9C22-EC97-6B275E58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22294-8800-4EE1-0330-CEC99424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0674A-51BC-B9FB-F8D1-53932DF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Récapitulatif des travaux de thèses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91B3-BA7B-0C5E-B615-90E60EC7B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Implémenter une méthode DL et GLRT pour la détection de formes d’ondes LPI et comparaison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9B322-19EE-9C22-EC97-6B275E58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22294-8800-4EE1-0330-CEC99424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FA8E06-1469-9EB2-B36F-154111A3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417596"/>
            <a:ext cx="3215919" cy="1394581"/>
          </a:xfrm>
          <a:prstGeom prst="rect">
            <a:avLst/>
          </a:prstGeom>
        </p:spPr>
      </p:pic>
      <p:pic>
        <p:nvPicPr>
          <p:cNvPr id="11" name="Image 10" descr="Une image contenant texte, ligne, Tracé, nombre&#10;&#10;Description générée automatiquement">
            <a:extLst>
              <a:ext uri="{FF2B5EF4-FFF2-40B4-BE49-F238E27FC236}">
                <a16:creationId xmlns:a16="http://schemas.microsoft.com/office/drawing/2014/main" id="{A5ED8D41-E2D0-57D1-76AE-C9B764CC3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61" y="1923678"/>
            <a:ext cx="4307082" cy="23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0674A-51BC-B9FB-F8D1-53932DF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Récapitulatif des travaux de thèses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591B3-BA7B-0C5E-B615-90E60EC7B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Exemples de détection avec Yolov8, à 20 dB, 10 dB et 0 dB de PSNR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9B322-19EE-9C22-EC97-6B275E58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22294-8800-4EE1-0330-CEC99424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pic>
        <p:nvPicPr>
          <p:cNvPr id="10" name="Image 9" descr="Une image contenant Rectangle, vert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1F16FBB6-420A-1118-9A77-2F634FEB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23678"/>
            <a:ext cx="2591025" cy="2629128"/>
          </a:xfrm>
          <a:prstGeom prst="rect">
            <a:avLst/>
          </a:prstGeom>
        </p:spPr>
      </p:pic>
      <p:pic>
        <p:nvPicPr>
          <p:cNvPr id="13" name="Image 12" descr="Une image contenant Rectangle, vert, Produit en papier, ligne&#10;&#10;Description générée automatiquement">
            <a:extLst>
              <a:ext uri="{FF2B5EF4-FFF2-40B4-BE49-F238E27FC236}">
                <a16:creationId xmlns:a16="http://schemas.microsoft.com/office/drawing/2014/main" id="{99F9FAA7-7E82-46D4-8667-5377AB8D0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1" y="1923678"/>
            <a:ext cx="2644369" cy="2613887"/>
          </a:xfrm>
          <a:prstGeom prst="rect">
            <a:avLst/>
          </a:prstGeom>
        </p:spPr>
      </p:pic>
      <p:pic>
        <p:nvPicPr>
          <p:cNvPr id="15" name="Image 14" descr="Une image contenant Rectangle, vert, capture d’écran, ligne&#10;&#10;Description générée automatiquement">
            <a:extLst>
              <a:ext uri="{FF2B5EF4-FFF2-40B4-BE49-F238E27FC236}">
                <a16:creationId xmlns:a16="http://schemas.microsoft.com/office/drawing/2014/main" id="{EF7871AF-CE6C-5DAC-C35C-62B09ED12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32" y="1953742"/>
            <a:ext cx="2591025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C6758-B2AA-BADB-6172-5B888ADE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détection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22ADC-9BEA-3941-C437-9D16D2A0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19/06/2024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A90633-87CB-71C8-363F-DE76C8175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  <p:pic>
        <p:nvPicPr>
          <p:cNvPr id="10" name="Image 9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BA85C9AA-3244-3833-FD51-91F3A9E4A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65630"/>
            <a:ext cx="5616624" cy="37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0678E-0345-8BDD-33A8-5DB028D8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non détection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C80BEF-5F74-B6FD-B9F0-66DF4B80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AC6630-BB01-17F9-645B-D979EF2E9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50B690-1A30-E29E-EA90-9FADCEAF4EBF}"/>
              </a:ext>
            </a:extLst>
          </p:cNvPr>
          <p:cNvSpPr txBox="1"/>
          <p:nvPr/>
        </p:nvSpPr>
        <p:spPr>
          <a:xfrm>
            <a:off x="5175821" y="8941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 Points utilisés pour la détection avec la vraie boîte englobante du signal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87DF42-FB66-33BD-C745-00854893D2B5}"/>
              </a:ext>
            </a:extLst>
          </p:cNvPr>
          <p:cNvSpPr txBox="1"/>
          <p:nvPr/>
        </p:nvSpPr>
        <p:spPr>
          <a:xfrm>
            <a:off x="705830" y="103655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Spectre réel d’un signal à -10dB</a:t>
            </a:r>
          </a:p>
        </p:txBody>
      </p:sp>
      <p:pic>
        <p:nvPicPr>
          <p:cNvPr id="15" name="Image 14" descr="Une image contenant capture d’écran, texte, Rectangle, violet&#10;&#10;Description générée automatiquement">
            <a:extLst>
              <a:ext uri="{FF2B5EF4-FFF2-40B4-BE49-F238E27FC236}">
                <a16:creationId xmlns:a16="http://schemas.microsoft.com/office/drawing/2014/main" id="{4AB512C9-E539-4F40-C9E2-331D84A66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/>
          <a:stretch/>
        </p:blipFill>
        <p:spPr>
          <a:xfrm>
            <a:off x="100813" y="1721319"/>
            <a:ext cx="4499561" cy="2753245"/>
          </a:xfrm>
          <a:prstGeom prst="rect">
            <a:avLst/>
          </a:prstGeom>
        </p:spPr>
      </p:pic>
      <p:pic>
        <p:nvPicPr>
          <p:cNvPr id="25" name="Image 24" descr="Une image contenant capture d’écran, texte, Rectangle, ligne&#10;&#10;Description générée automatiquement">
            <a:extLst>
              <a:ext uri="{FF2B5EF4-FFF2-40B4-BE49-F238E27FC236}">
                <a16:creationId xmlns:a16="http://schemas.microsoft.com/office/drawing/2014/main" id="{4374BE7F-EA41-ACEB-47D0-177D56A93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"/>
          <a:stretch/>
        </p:blipFill>
        <p:spPr>
          <a:xfrm>
            <a:off x="4600374" y="1682882"/>
            <a:ext cx="4402287" cy="27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3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F7569-98F5-3439-C38E-FF37ACC4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non détection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E5FE0-7623-0A80-90B5-83D30F38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5DFA2E-F9F1-80B3-FF05-DDE4BF60D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7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584093-29FA-3102-3C78-B00FE449BA80}"/>
              </a:ext>
            </a:extLst>
          </p:cNvPr>
          <p:cNvSpPr txBox="1"/>
          <p:nvPr/>
        </p:nvSpPr>
        <p:spPr>
          <a:xfrm>
            <a:off x="441983" y="98030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1000 Points utilisés pour la détection avec la vraie boîte englobante du signal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E1DA8F-3835-ED98-DAC6-D3EE0ABBC8B7}"/>
              </a:ext>
            </a:extLst>
          </p:cNvPr>
          <p:cNvSpPr txBox="1"/>
          <p:nvPr/>
        </p:nvSpPr>
        <p:spPr>
          <a:xfrm>
            <a:off x="4727017" y="102286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jaune, les grilles (5*5) qui excèdent le seuil  </a:t>
            </a:r>
          </a:p>
        </p:txBody>
      </p:sp>
      <p:pic>
        <p:nvPicPr>
          <p:cNvPr id="13" name="Image 12" descr="Une image contenant capture d’écran, ligne, Tracé, texte&#10;&#10;Description générée automatiquement">
            <a:extLst>
              <a:ext uri="{FF2B5EF4-FFF2-40B4-BE49-F238E27FC236}">
                <a16:creationId xmlns:a16="http://schemas.microsoft.com/office/drawing/2014/main" id="{C4BC1D78-379D-B0D8-9469-00F9BFB1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"/>
          <a:stretch/>
        </p:blipFill>
        <p:spPr>
          <a:xfrm>
            <a:off x="251520" y="1712742"/>
            <a:ext cx="4246248" cy="3035856"/>
          </a:xfrm>
          <a:prstGeom prst="rect">
            <a:avLst/>
          </a:prstGeom>
        </p:spPr>
      </p:pic>
      <p:pic>
        <p:nvPicPr>
          <p:cNvPr id="15" name="Image 14" descr="Une image contenant capture d’écran, texte, Caractère coloré&#10;&#10;Description générée automatiquement">
            <a:extLst>
              <a:ext uri="{FF2B5EF4-FFF2-40B4-BE49-F238E27FC236}">
                <a16:creationId xmlns:a16="http://schemas.microsoft.com/office/drawing/2014/main" id="{78542CD7-8CD1-54ED-700A-A9F7DC9C7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/>
          <a:stretch/>
        </p:blipFill>
        <p:spPr>
          <a:xfrm>
            <a:off x="4572000" y="1797867"/>
            <a:ext cx="4544289" cy="29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F7569-98F5-3439-C38E-FF37ACC4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non détection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E5FE0-7623-0A80-90B5-83D30F38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5DFA2E-F9F1-80B3-FF05-DDE4BF60D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8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584093-29FA-3102-3C78-B00FE449BA80}"/>
              </a:ext>
            </a:extLst>
          </p:cNvPr>
          <p:cNvSpPr txBox="1"/>
          <p:nvPr/>
        </p:nvSpPr>
        <p:spPr>
          <a:xfrm>
            <a:off x="441983" y="98030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 Points utilisés pour la détection avec la vraie boîte englobante du signal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E1DA8F-3835-ED98-DAC6-D3EE0ABBC8B7}"/>
              </a:ext>
            </a:extLst>
          </p:cNvPr>
          <p:cNvSpPr txBox="1"/>
          <p:nvPr/>
        </p:nvSpPr>
        <p:spPr>
          <a:xfrm>
            <a:off x="4727017" y="102286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jaune, les grilles (5*5) qui excèdent le seuil  </a:t>
            </a:r>
          </a:p>
        </p:txBody>
      </p:sp>
      <p:pic>
        <p:nvPicPr>
          <p:cNvPr id="6" name="Image 5" descr="Une image contenant capture d’écran, texte, Tracé, ligne&#10;&#10;Description générée automatiquement">
            <a:extLst>
              <a:ext uri="{FF2B5EF4-FFF2-40B4-BE49-F238E27FC236}">
                <a16:creationId xmlns:a16="http://schemas.microsoft.com/office/drawing/2014/main" id="{C40BC6F6-2242-D463-A4E9-E5BB9958F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5450" r="475" b="-5450"/>
          <a:stretch/>
        </p:blipFill>
        <p:spPr>
          <a:xfrm>
            <a:off x="4508582" y="1715875"/>
            <a:ext cx="4508582" cy="2901405"/>
          </a:xfrm>
          <a:prstGeom prst="rect">
            <a:avLst/>
          </a:prstGeom>
        </p:spPr>
      </p:pic>
      <p:pic>
        <p:nvPicPr>
          <p:cNvPr id="9" name="Image 8" descr="Une image contenant texte, capture d’écran, Rectangle&#10;&#10;Description générée automatiquement">
            <a:extLst>
              <a:ext uri="{FF2B5EF4-FFF2-40B4-BE49-F238E27FC236}">
                <a16:creationId xmlns:a16="http://schemas.microsoft.com/office/drawing/2014/main" id="{FFBBBF14-9795-79CD-4003-26440AF32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/>
          <a:stretch/>
        </p:blipFill>
        <p:spPr>
          <a:xfrm>
            <a:off x="0" y="1698166"/>
            <a:ext cx="4508582" cy="27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32C9D-DFFD-A35C-132E-4BFF574C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 la formule de calcul du seuil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D90450-09BB-A808-E85E-3D76EFE2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615D6C-9875-C202-F397-FE2560E5D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9</a:t>
            </a:fld>
            <a:endParaRPr lang="en-US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5AA0878-2722-9E71-C7A1-0FAD0AD12941}"/>
              </a:ext>
            </a:extLst>
          </p:cNvPr>
          <p:cNvCxnSpPr>
            <a:cxnSpLocks/>
          </p:cNvCxnSpPr>
          <p:nvPr/>
        </p:nvCxnSpPr>
        <p:spPr>
          <a:xfrm>
            <a:off x="4572000" y="1203598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26A5B56-A0A8-DE6F-5D3C-4153E425A64F}"/>
              </a:ext>
            </a:extLst>
          </p:cNvPr>
          <p:cNvSpPr txBox="1"/>
          <p:nvPr/>
        </p:nvSpPr>
        <p:spPr>
          <a:xfrm>
            <a:off x="251520" y="108080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 du détecteur GLRT à N points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E4D2471-81E8-613E-9795-E14EAA8C4865}"/>
                  </a:ext>
                </a:extLst>
              </p:cNvPr>
              <p:cNvSpPr txBox="1"/>
              <p:nvPr/>
            </p:nvSpPr>
            <p:spPr>
              <a:xfrm>
                <a:off x="2386069" y="1897400"/>
                <a:ext cx="172149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𝑃𝐹𝐴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E4D2471-81E8-613E-9795-E14EAA8C4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69" y="1897400"/>
                <a:ext cx="1721497" cy="818366"/>
              </a:xfrm>
              <a:prstGeom prst="rect">
                <a:avLst/>
              </a:prstGeom>
              <a:blipFill>
                <a:blip r:embed="rId2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893F52A-47AE-1701-53F7-DCDD8488A2CE}"/>
                  </a:ext>
                </a:extLst>
              </p:cNvPr>
              <p:cNvSpPr txBox="1"/>
              <p:nvPr/>
            </p:nvSpPr>
            <p:spPr>
              <a:xfrm>
                <a:off x="179512" y="2919111"/>
                <a:ext cx="4176464" cy="1446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Il y a détection si 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893F52A-47AE-1701-53F7-DCDD8488A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19111"/>
                <a:ext cx="4176464" cy="1446935"/>
              </a:xfrm>
              <a:prstGeom prst="rect">
                <a:avLst/>
              </a:prstGeom>
              <a:blipFill>
                <a:blip r:embed="rId3"/>
                <a:stretch>
                  <a:fillRect l="-1166" t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6FB57AF7-DBFE-BB70-12F6-8EB850D098DD}"/>
              </a:ext>
            </a:extLst>
          </p:cNvPr>
          <p:cNvSpPr txBox="1"/>
          <p:nvPr/>
        </p:nvSpPr>
        <p:spPr>
          <a:xfrm>
            <a:off x="179512" y="17703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seuil est défini par: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25D1D56-16A6-EBDF-605E-5B392E9FCD4E}"/>
              </a:ext>
            </a:extLst>
          </p:cNvPr>
          <p:cNvCxnSpPr>
            <a:stCxn id="13" idx="3"/>
          </p:cNvCxnSpPr>
          <p:nvPr/>
        </p:nvCxnSpPr>
        <p:spPr>
          <a:xfrm>
            <a:off x="4751512" y="1955036"/>
            <a:ext cx="406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DC248BD-F0D3-E81B-0F16-63212730FEA2}"/>
                  </a:ext>
                </a:extLst>
              </p:cNvPr>
              <p:cNvSpPr txBox="1"/>
              <p:nvPr/>
            </p:nvSpPr>
            <p:spPr>
              <a:xfrm>
                <a:off x="5004048" y="1203598"/>
                <a:ext cx="4248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Cas du détecteur sur les N points max de abs(</a:t>
                </a:r>
                <a:r>
                  <a:rPr lang="fr-FR" dirty="0" err="1"/>
                  <a:t>Zxx</a:t>
                </a:r>
                <a:r>
                  <a:rPr lang="fr-FR" dirty="0"/>
                  <a:t>) :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𝑃𝐹𝐴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DC248BD-F0D3-E81B-0F16-63212730F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203598"/>
                <a:ext cx="4248472" cy="646331"/>
              </a:xfrm>
              <a:prstGeom prst="rect">
                <a:avLst/>
              </a:prstGeom>
              <a:blipFill>
                <a:blip r:embed="rId4"/>
                <a:stretch>
                  <a:fillRect l="-1291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7F39AAED-CCAA-BF3A-0973-5C9A5FE32049}"/>
              </a:ext>
            </a:extLst>
          </p:cNvPr>
          <p:cNvSpPr txBox="1"/>
          <p:nvPr/>
        </p:nvSpPr>
        <p:spPr>
          <a:xfrm>
            <a:off x="4833833" y="205008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Cas du détecteur par grille : </a:t>
            </a:r>
          </a:p>
          <a:p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795BA2A-E9E7-4A20-AD63-C11C4F427599}"/>
                  </a:ext>
                </a:extLst>
              </p:cNvPr>
              <p:cNvSpPr txBox="1"/>
              <p:nvPr/>
            </p:nvSpPr>
            <p:spPr>
              <a:xfrm>
                <a:off x="5076056" y="2514461"/>
                <a:ext cx="2888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𝑃𝐹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𝑃𝐹𝐴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795BA2A-E9E7-4A20-AD63-C11C4F42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14461"/>
                <a:ext cx="2888611" cy="276999"/>
              </a:xfrm>
              <a:prstGeom prst="rect">
                <a:avLst/>
              </a:prstGeom>
              <a:blipFill>
                <a:blip r:embed="rId5"/>
                <a:stretch>
                  <a:fillRect l="-1477" t="-4348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05906A9-3CDB-18D2-D419-4877AEE69383}"/>
                  </a:ext>
                </a:extLst>
              </p:cNvPr>
              <p:cNvSpPr txBox="1"/>
              <p:nvPr/>
            </p:nvSpPr>
            <p:spPr>
              <a:xfrm>
                <a:off x="5076056" y="3003798"/>
                <a:ext cx="2837315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𝑃𝐹𝐴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𝑃𝐹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05906A9-3CDB-18D2-D419-4877AEE69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003798"/>
                <a:ext cx="2837315" cy="4366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B39D9EA-06E4-0895-A73A-04439D3E1224}"/>
                  </a:ext>
                </a:extLst>
              </p:cNvPr>
              <p:cNvSpPr txBox="1"/>
              <p:nvPr/>
            </p:nvSpPr>
            <p:spPr>
              <a:xfrm>
                <a:off x="5004048" y="3723878"/>
                <a:ext cx="33843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fr-FR" dirty="0"/>
                  <a:t> est le nombre total de grilles considérées dans le spectre</a:t>
                </a: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B39D9EA-06E4-0895-A73A-04439D3E1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723878"/>
                <a:ext cx="3384376" cy="646331"/>
              </a:xfrm>
              <a:prstGeom prst="rect">
                <a:avLst/>
              </a:prstGeom>
              <a:blipFill>
                <a:blip r:embed="rId7"/>
                <a:stretch>
                  <a:fillRect l="-1622" t="-5660" r="-541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342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8C2FF78E30D4DB1313C21102CA0E7" ma:contentTypeVersion="39" ma:contentTypeDescription="Create a new document." ma:contentTypeScope="" ma:versionID="7e9b9a2e2085d620772598ea6352e8e7">
  <xsd:schema xmlns:xsd="http://www.w3.org/2001/XMLSchema" xmlns:xs="http://www.w3.org/2001/XMLSchema" xmlns:p="http://schemas.microsoft.com/office/2006/metadata/properties" xmlns:ns1="f873d230-a37f-418b-9a94-7cfa6e2977ad" xmlns:ns3="9f8a6267-8cf8-4a72-bbe6-b904dc3b7ebf" xmlns:ns4="d0f062c3-34a3-4002-961a-d18b02cc46cf" targetNamespace="http://schemas.microsoft.com/office/2006/metadata/properties" ma:root="true" ma:fieldsID="1bdc5be89e197a8b54f1f4f5cd714f7e" ns1:_="" ns3:_="" ns4:_="">
    <xsd:import namespace="f873d230-a37f-418b-9a94-7cfa6e2977ad"/>
    <xsd:import namespace="9f8a6267-8cf8-4a72-bbe6-b904dc3b7ebf"/>
    <xsd:import namespace="d0f062c3-34a3-4002-961a-d18b02cc46cf"/>
    <xsd:element name="properties">
      <xsd:complexType>
        <xsd:sequence>
          <xsd:element name="documentManagement">
            <xsd:complexType>
              <xsd:all>
                <xsd:element ref="ns1:KTP"/>
                <xsd:element ref="ns1:Process"/>
                <xsd:element ref="ns1:Business_x0020_Model"/>
                <xsd:element ref="ns1:Activity"/>
                <xsd:element ref="ns1:T_x002d_code"/>
                <xsd:element ref="ns1:Reference"/>
                <xsd:element ref="ns1:Version_Id"/>
                <xsd:element ref="ns1:Language"/>
                <xsd:element ref="ns1:Document_x0020_date"/>
                <xsd:element ref="ns1:Origin"/>
                <xsd:element ref="ns1:ISO_9K__x00a7_"/>
                <xsd:element ref="ns3:_dlc_DocId" minOccurs="0"/>
                <xsd:element ref="ns3:_dlc_DocIdUrl" minOccurs="0"/>
                <xsd:element ref="ns3:_dlc_DocIdPersistId" minOccurs="0"/>
                <xsd:element ref="ns4:LockedVersions" minOccurs="0"/>
                <xsd:element ref="ns4:AdvancedVersioningLim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3d230-a37f-418b-9a94-7cfa6e2977ad" elementFormDefault="qualified">
    <xsd:import namespace="http://schemas.microsoft.com/office/2006/documentManagement/types"/>
    <xsd:import namespace="http://schemas.microsoft.com/office/infopath/2007/PartnerControls"/>
    <xsd:element name="KTP" ma:index="0" ma:displayName="KTP" ma:description="MyAtlas Key Transversal Process to which the document belongs = FFF code as per Atos Document Control Policy ASM-BSM-10002" ma:format="Dropdown" ma:internalName="KTP">
      <xsd:simpleType>
        <xsd:restriction base="dms:Choice">
          <xsd:enumeration value="GRC"/>
          <xsd:enumeration value="P2O"/>
          <xsd:enumeration value="O2C"/>
          <xsd:enumeration value="P2P"/>
          <xsd:enumeration value="WHR"/>
          <xsd:enumeration value="OLM"/>
          <xsd:enumeration value="ALM"/>
          <xsd:enumeration value="EPM"/>
          <xsd:enumeration value="SCKS"/>
        </xsd:restriction>
      </xsd:simpleType>
    </xsd:element>
    <xsd:element name="Process" ma:index="1" ma:displayName="Process" ma:description="MyAtlas level 2 process" ma:format="Dropdown" ma:internalName="Process">
      <xsd:simpleType>
        <xsd:restriction base="dms:Choice">
          <xsd:enumeration value="ALM.1. Advise Business"/>
          <xsd:enumeration value="ALM.2. Fullfil demand for IT-Assets"/>
          <xsd:enumeration value="ALM.3. Operate Asset Lifecycle Transactions"/>
          <xsd:enumeration value="ALM.4. Manage ALM-related Data"/>
          <xsd:enumeration value="ALM.5. Monitor Asset-related Supplier Contracts"/>
          <xsd:enumeration value="EPM Enterprise Performance Management"/>
          <xsd:enumeration value="GRC Governance Risk Compliance"/>
          <xsd:enumeration value="O2C.1. Start Up Execution of the Contract"/>
          <xsd:enumeration value="O2C.2. Execute the Contract"/>
          <xsd:enumeration value="O2C.3. Terminate and Evaluate the Contract"/>
          <xsd:enumeration value="P2O.1. Establish Sales Strategy, Governance &amp; Business enablers"/>
          <xsd:enumeration value="P2O.2. Develop Client's Business"/>
          <xsd:enumeration value="P2O.3. Manage Demand &amp; Opportunities"/>
          <xsd:enumeration value="P2P.1. Manage Procurement"/>
          <xsd:enumeration value="P2P.2. Purchase goods and services"/>
          <xsd:enumeration value="P2P.3. Receive goods and services"/>
          <xsd:enumeration value="P2P.4. Process invoice"/>
          <xsd:enumeration value="P2P.5. Process payment"/>
          <xsd:enumeration value="OLM.1 Identify"/>
          <xsd:enumeration value="OLM.2 Define"/>
          <xsd:enumeration value="OLM.3 Realize"/>
          <xsd:enumeration value="OLM.4 Launch"/>
          <xsd:enumeration value="OLM.5 Grow"/>
          <xsd:enumeration value="OLM.6 Retire"/>
          <xsd:enumeration value="SCKS.1 Manage Social collaboration"/>
          <xsd:enumeration value="SCKS.2 Manage Knowledge Sharing"/>
          <xsd:enumeration value="WHR.1. Define Strategy and Plan"/>
          <xsd:enumeration value="WHR.2. Manage Workforce"/>
          <xsd:enumeration value="WHR.3. Manage Recruitment"/>
          <xsd:enumeration value="WHR.4. Manage Employee Development"/>
          <xsd:enumeration value="WHR.5. Manage Total Reward"/>
          <xsd:enumeration value="WHR.6. Manage Employee Engagement"/>
          <xsd:enumeration value="WHR.7. Manage Operations"/>
          <xsd:enumeration value="WHR.8. Monitor services"/>
        </xsd:restriction>
      </xsd:simpleType>
    </xsd:element>
    <xsd:element name="Business_x0020_Model" ma:index="2" ma:displayName="Business Model" ma:description="For Order To Cash (O2C) process, precise business delivery model to which the document applies" ma:format="Dropdown" ma:internalName="Business_x0020_Model">
      <xsd:simpleType>
        <xsd:restriction base="dms:Choice">
          <xsd:enumeration value="PRJ"/>
          <xsd:enumeration value="PDT"/>
          <xsd:enumeration value="SVC"/>
          <xsd:enumeration value="T&amp;M"/>
          <xsd:enumeration value="-"/>
        </xsd:restriction>
      </xsd:simpleType>
    </xsd:element>
    <xsd:element name="Activity" ma:index="3" ma:displayName="Activity" ma:description="Enter the kind of activity the document is supporting" ma:format="Dropdown" ma:internalName="Activity" ma:readOnly="false">
      <xsd:simpleType>
        <xsd:union memberTypes="dms:Text">
          <xsd:simpleType>
            <xsd:restriction base="dms:Choice">
              <xsd:enumeration value="Aix Production"/>
              <xsd:enumeration value="Basis"/>
              <xsd:enumeration value="Bizagi"/>
              <xsd:enumeration value="CEFRI E"/>
              <xsd:enumeration value="Core business"/>
              <xsd:enumeration value="Cross-activities"/>
              <xsd:enumeration value="Define Purchasing Policy"/>
              <xsd:enumeration value="Duplicopy"/>
              <xsd:enumeration value="Execute Project Plan"/>
              <xsd:enumeration value="Execute Quality Plan"/>
              <xsd:enumeration value="Execute Service Plan"/>
              <xsd:enumeration value="Execute T&amp;M Plan"/>
              <xsd:enumeration value="Finance"/>
              <xsd:enumeration value="General"/>
              <xsd:enumeration value="GLS"/>
              <xsd:enumeration value="GLS-Client"/>
              <xsd:enumeration value="GLS-D1"/>
              <xsd:enumeration value="GLS-Fournisseur"/>
              <xsd:enumeration value="GLS-Outils"/>
              <xsd:enumeration value="GLS-Transport"/>
              <xsd:enumeration value="Health &amp; Safety"/>
              <xsd:enumeration value="Human Resources"/>
              <xsd:enumeration value="Information System"/>
              <xsd:enumeration value="Infrastructure &amp; Environment Control"/>
              <xsd:enumeration value="Legal"/>
              <xsd:enumeration value="Logistics Angers"/>
              <xsd:enumeration value="Manage Audits"/>
              <xsd:enumeration value="Manage Changes"/>
              <xsd:enumeration value="Manage Clients Referential"/>
              <xsd:enumeration value="Manage Customer Satisfaction"/>
              <xsd:enumeration value="Manage Documented Information"/>
              <xsd:enumeration value="Manage Employee relations"/>
              <xsd:enumeration value="Manage GCM"/>
              <xsd:enumeration value="Manage Incidents"/>
              <xsd:enumeration value="Manage Internal Control"/>
              <xsd:enumeration value="Manage ISMS"/>
              <xsd:enumeration value="Manage Leadership"/>
              <xsd:enumeration value="Manage Outsourced Projects"/>
              <xsd:enumeration value="Manage Problems"/>
              <xsd:enumeration value="Manage Products"/>
              <xsd:enumeration value="Manage Product Loans"/>
              <xsd:enumeration value="Manage QMS"/>
              <xsd:enumeration value="Manage Requests"/>
              <xsd:enumeration value="Manage RFP"/>
              <xsd:enumeration value="Manage Risks"/>
              <xsd:enumeration value="Manage Service Level"/>
              <xsd:enumeration value="Manage Workforce"/>
              <xsd:enumeration value="Methods"/>
              <xsd:enumeration value="Metrology"/>
              <xsd:enumeration value="Product Projects Management"/>
              <xsd:enumeration value="Production Angers"/>
              <xsd:enumeration value="Projects Management"/>
              <xsd:enumeration value="Quality &amp; Lean Management"/>
              <xsd:enumeration value="Sell Outsourced Projects"/>
              <xsd:enumeration value="Supply Chain"/>
              <xsd:enumeration value="Supply Chain - APPRO"/>
              <xsd:enumeration value="Supply Chain - CDE"/>
              <xsd:enumeration value="Supply Chain - MDP"/>
              <xsd:enumeration value="Supply Chain - ORDO"/>
              <xsd:enumeration value="Transport Export Control"/>
              <xsd:enumeration value="Pilotage projet - Etude et développement"/>
            </xsd:restriction>
          </xsd:simpleType>
        </xsd:union>
      </xsd:simpleType>
    </xsd:element>
    <xsd:element name="T_x002d_code" ma:index="4" ma:displayName="Doc_type" ma:description="Type of document, T-code, according to Atos Document Control Policy ASM-BMS-1002" ma:format="Dropdown" ma:internalName="T_x002d_code" ma:readOnly="false">
      <xsd:simpleType>
        <xsd:restriction base="dms:Choice">
          <xsd:enumeration value="1-Management"/>
          <xsd:enumeration value="2-Process/Procedure"/>
          <xsd:enumeration value="3-Work instruction"/>
          <xsd:enumeration value="4-Form/Template"/>
          <xsd:enumeration value="5-Job desc."/>
          <xsd:enumeration value="6-Role desc."/>
          <xsd:enumeration value="7-Other doc."/>
        </xsd:restriction>
      </xsd:simpleType>
    </xsd:element>
    <xsd:element name="Reference" ma:index="7" ma:displayName="Reference" ma:description="Reference as per Atos Document Control Policy = CCT-FFF-XXX" ma:indexed="true" ma:internalName="Reference">
      <xsd:simpleType>
        <xsd:restriction base="dms:Text">
          <xsd:maxLength value="16"/>
        </xsd:restriction>
      </xsd:simpleType>
    </xsd:element>
    <xsd:element name="Version_Id" ma:index="8" ma:displayName="Version_Id" ma:description="Version of the document, for documents managed into configuration" ma:internalName="Version_Id" ma:readOnly="false">
      <xsd:simpleType>
        <xsd:restriction base="dms:Text">
          <xsd:maxLength value="16"/>
        </xsd:restriction>
      </xsd:simpleType>
    </xsd:element>
    <xsd:element name="Language" ma:index="9" ma:displayName="Language" ma:default="US" ma:description="Language of the document" ma:format="Dropdown" ma:internalName="Language">
      <xsd:simpleType>
        <xsd:restriction base="dms:Choice">
          <xsd:enumeration value="CS"/>
          <xsd:enumeration value="DE"/>
          <xsd:enumeration value="ES"/>
          <xsd:enumeration value="FI"/>
          <xsd:enumeration value="FR"/>
          <xsd:enumeration value="NL"/>
          <xsd:enumeration value="PL"/>
          <xsd:enumeration value="PT"/>
          <xsd:enumeration value="RO"/>
          <xsd:enumeration value="RU"/>
          <xsd:enumeration value="UK"/>
          <xsd:enumeration value="US"/>
          <xsd:enumeration value="ZH"/>
        </xsd:restriction>
      </xsd:simpleType>
    </xsd:element>
    <xsd:element name="Document_x0020_date" ma:index="10" ma:displayName="Document date" ma:default="[today]" ma:description="Date of the document - for Manuals or Procedures, should be egal to the approval date" ma:format="DateOnly" ma:internalName="Document_x0020_date">
      <xsd:simpleType>
        <xsd:restriction base="dms:DateTime"/>
      </xsd:simpleType>
    </xsd:element>
    <xsd:element name="Origin" ma:index="11" ma:displayName="Scope" ma:default="Atos" ma:format="Dropdown" ma:internalName="Origin">
      <xsd:simpleType>
        <xsd:restriction base="dms:Choice">
          <xsd:enumeration value="Atos"/>
          <xsd:enumeration value="GD-CSS"/>
          <xsd:enumeration value="HPC-SPOX"/>
          <xsd:enumeration value="SCM"/>
          <xsd:enumeration value="SOC BBP"/>
          <xsd:enumeration value="SOC Moray"/>
          <xsd:enumeration value="MCS-Atos"/>
          <xsd:enumeration value="MCS-Avantix"/>
          <xsd:enumeration value="MCS-CVC"/>
          <xsd:enumeration value="UK - CRRT"/>
          <xsd:enumeration value="UK - Service Managment"/>
          <xsd:enumeration value="UK - Quality/GRC"/>
          <xsd:enumeration value="UK - Birmingham SOC"/>
          <xsd:enumeration value="UK - Moray SOC"/>
          <xsd:enumeration value="UK - Platforms"/>
          <xsd:enumeration value="UK - EPTM"/>
          <xsd:enumeration value="UK - WebTech"/>
          <xsd:enumeration value="UK - Business Operations"/>
          <xsd:enumeration value="UK - Projects"/>
          <xsd:enumeration value="UK - PMO/BMO"/>
          <xsd:enumeration value="UK - Sales Proposition Strategy"/>
          <xsd:enumeration value="UK - Solution Management &amp; Service Planning"/>
          <xsd:enumeration value="UK - Partner &amp; Affinity Network Management"/>
          <xsd:enumeration value="UK - Cyber Solutions Pre-Sales (New Business)"/>
          <xsd:enumeration value="UK - Cyber Solutions Pre-Sales (Existing Clients)"/>
          <xsd:enumeration value="UK - Engineering"/>
          <xsd:enumeration value="UK - Architecture"/>
          <xsd:enumeration value="UK - Technical Design Authority"/>
          <xsd:enumeration value="UK - Research &amp; Development"/>
          <xsd:enumeration value="UK - Portfolio"/>
        </xsd:restriction>
      </xsd:simpleType>
    </xsd:element>
    <xsd:element name="ISO_9K__x00a7_" ma:index="12" ma:displayName="ISO_HLS_§" ma:description="Reference to the ISO 9K chapters requirements covered by the document" ma:format="Dropdown" ma:internalName="ISO_9K__x00a7_" ma:readOnly="false">
      <xsd:simpleType>
        <xsd:restriction base="dms:Choice">
          <xsd:enumeration value="04.1 Context of the organization"/>
          <xsd:enumeration value="04.2 Stakeholders and main interested parties"/>
          <xsd:enumeration value="04.3 Scope of the Management System"/>
          <xsd:enumeration value="04.4 Management System"/>
          <xsd:enumeration value="05.1 Leadership &amp; Commitment"/>
          <xsd:enumeration value="05.1.2 Customer focus"/>
          <xsd:enumeration value="05.2 Policies"/>
          <xsd:enumeration value="05.3 Organizational roles, responsibilities and authorities"/>
          <xsd:enumeration value="06.1 Managing risks and opportunities"/>
          <xsd:enumeration value="06.2 Quality Objectives"/>
          <xsd:enumeration value="06.3 Planning of changes"/>
          <xsd:enumeration value="07.1 Resources"/>
          <xsd:enumeration value="07.1.2 People"/>
          <xsd:enumeration value="07.1.3 Infrastructure"/>
          <xsd:enumeration value="07.1.4 Environment for the operation of processes"/>
          <xsd:enumeration value="07.1.5 Monitoring and measuring resources"/>
          <xsd:enumeration value="07.1.6 Organizational knowledge"/>
          <xsd:enumeration value="07.1.6 Organizational knowledge; 7.2 Competences"/>
          <xsd:enumeration value="07.2 Competences"/>
          <xsd:enumeration value="07.3 Awareness"/>
          <xsd:enumeration value="07.4 Communication"/>
          <xsd:enumeration value="07.5 Documented information"/>
          <xsd:enumeration value="08.1 Operational Planning and Control"/>
          <xsd:enumeration value="08.2 Requirements for products and services"/>
          <xsd:enumeration value="08.3 Design and development of products and  services"/>
          <xsd:enumeration value="08.4 Control of externally provided products and services"/>
          <xsd:enumeration value="08.5 Production and service provision"/>
          <xsd:enumeration value="08.6 Release of products and services"/>
          <xsd:enumeration value="08.7 Control of NCs"/>
          <xsd:enumeration value="08.7 Control of NCs; 10.2 Nonconformity and corrective action"/>
          <xsd:enumeration value="08.7 Control of NCs; 10.2 Nonconformity and corrective action; 10.3 Continual improvement"/>
          <xsd:enumeration value="09.1 Monitoring, measurement, analysis and evaluation"/>
          <xsd:enumeration value="09.1.2 Customer Satisfaction"/>
          <xsd:enumeration value="09.2 Internal audit"/>
          <xsd:enumeration value="09.3 Management review"/>
          <xsd:enumeration value="09.4 Employee satisfaction"/>
          <xsd:enumeration value="10.2 Nonconformity and corrective action"/>
          <xsd:enumeration value="10.2 Nonconformity and corrective action; 10.3 Continual improvement"/>
          <xsd:enumeration value="10.3 Continual improvement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a6267-8cf8-4a72-bbe6-b904dc3b7ebf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062c3-34a3-4002-961a-d18b02cc46cf" elementFormDefault="qualified">
    <xsd:import namespace="http://schemas.microsoft.com/office/2006/documentManagement/types"/>
    <xsd:import namespace="http://schemas.microsoft.com/office/infopath/2007/PartnerControls"/>
    <xsd:element name="LockedVersions" ma:index="22" nillable="true" ma:displayName="LockedVersions" ma:hidden="true" ma:internalName="LockedVersions0" ma:readOnly="false">
      <xsd:simpleType>
        <xsd:restriction base="dms:Text"/>
      </xsd:simpleType>
    </xsd:element>
    <xsd:element name="AdvancedVersioningLimit" ma:index="23" nillable="true" ma:displayName="AdvancedVersioningLimit" ma:hidden="true" ma:internalName="AdvancedVersioningLimit0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Model xmlns="f873d230-a37f-418b-9a94-7cfa6e2977ad">-</Business_x0020_Model>
    <ISO_9K__x00a7_ xmlns="f873d230-a37f-418b-9a94-7cfa6e2977ad">08.1 Operational Planning and Control</ISO_9K__x00a7_>
    <Reference xmlns="f873d230-a37f-418b-9a94-7cfa6e2977ad">DQ18GAB013</Reference>
    <AdvancedVersioningLimit xmlns="d0f062c3-34a3-4002-961a-d18b02cc46cf" xsi:nil="true"/>
    <Activity xmlns="f873d230-a37f-418b-9a94-7cfa6e2977ad">Qualité</Activity>
    <T_x002d_code xmlns="f873d230-a37f-418b-9a94-7cfa6e2977ad">4-Form/Template</T_x002d_code>
    <Origin xmlns="f873d230-a37f-418b-9a94-7cfa6e2977ad">MCS-Avantix</Origin>
    <Language xmlns="f873d230-a37f-418b-9a94-7cfa6e2977ad">FR</Language>
    <KTP xmlns="f873d230-a37f-418b-9a94-7cfa6e2977ad">O2C</KTP>
    <LockedVersions xmlns="d0f062c3-34a3-4002-961a-d18b02cc46cf" xsi:nil="true"/>
    <Version_Id xmlns="f873d230-a37f-418b-9a94-7cfa6e2977ad">00</Version_Id>
    <Document_x0020_date xmlns="f873d230-a37f-418b-9a94-7cfa6e2977ad">2018-11-18T23:00:00+00:00</Document_x0020_date>
    <Process xmlns="f873d230-a37f-418b-9a94-7cfa6e2977ad">O2C.2. Execute the Contract</Process>
    <_dlc_DocId xmlns="9f8a6267-8cf8-4a72-bbe6-b904dc3b7ebf">M32SHFRQ6PRX-150-1536</_dlc_DocId>
    <_dlc_DocIdUrl xmlns="9f8a6267-8cf8-4a72-bbe6-b904dc3b7ebf">
      <Url>https://sp2013.myatos.net/processes/bds/_layouts/15/DocIdRedir.aspx?ID=M32SHFRQ6PRX-150-1536</Url>
      <Description>M32SHFRQ6PRX-150-1536</Description>
    </_dlc_DocIdUrl>
  </documentManagement>
</p:properties>
</file>

<file path=customXml/itemProps1.xml><?xml version="1.0" encoding="utf-8"?>
<ds:datastoreItem xmlns:ds="http://schemas.openxmlformats.org/officeDocument/2006/customXml" ds:itemID="{A169B35E-5AD4-4BFC-B663-5218F06D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3d230-a37f-418b-9a94-7cfa6e2977ad"/>
    <ds:schemaRef ds:uri="9f8a6267-8cf8-4a72-bbe6-b904dc3b7ebf"/>
    <ds:schemaRef ds:uri="d0f062c3-34a3-4002-961a-d18b02cc4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CCCCF5-A01C-40E2-814A-387F43EFF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5C002-43C2-4BF7-BE01-8F8318C89EC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EB9A657-8BE4-4834-A7FF-9454E74198CA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d0f062c3-34a3-4002-961a-d18b02cc46cf"/>
    <ds:schemaRef ds:uri="9f8a6267-8cf8-4a72-bbe6-b904dc3b7ebf"/>
    <ds:schemaRef ds:uri="f873d230-a37f-418b-9a94-7cfa6e2977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réunion_hebdo_17è06</Template>
  <TotalTime>1456</TotalTime>
  <Words>434</Words>
  <Application>Microsoft Office PowerPoint</Application>
  <PresentationFormat>Affichage à l'écran (16:9)</PresentationFormat>
  <Paragraphs>110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Montserrat Light</vt:lpstr>
      <vt:lpstr>Franklin Gothic Medium Cond</vt:lpstr>
      <vt:lpstr>Arial</vt:lpstr>
      <vt:lpstr>Calibri</vt:lpstr>
      <vt:lpstr>Montserrat</vt:lpstr>
      <vt:lpstr>Cambria Math</vt:lpstr>
      <vt:lpstr>Thème Office</vt:lpstr>
      <vt:lpstr>1_Conception personnalisée</vt:lpstr>
      <vt:lpstr>Réunion plénière </vt:lpstr>
      <vt:lpstr>Administratif</vt:lpstr>
      <vt:lpstr>Récapitulatif des travaux de thèses</vt:lpstr>
      <vt:lpstr>Récapitulatif des travaux de thèses</vt:lpstr>
      <vt:lpstr>Résultats de détection</vt:lpstr>
      <vt:lpstr>Exemple de non détection</vt:lpstr>
      <vt:lpstr>Exemple de non détection</vt:lpstr>
      <vt:lpstr>Exemple de non détection</vt:lpstr>
      <vt:lpstr>Rappel de la formule de calcul du seuil </vt:lpstr>
      <vt:lpstr>Objectifs de caractérisation</vt:lpstr>
      <vt:lpstr>Résultats de caractérisation</vt:lpstr>
      <vt:lpstr>Résultats de caractérisation (PSNR)</vt:lpstr>
      <vt:lpstr>Résultats de classification : fort SNR</vt:lpstr>
      <vt:lpstr>Résultats de classification : faible SNR</vt:lpstr>
      <vt:lpstr>Pistes Deep Learning : Spiking Neural Networks </vt:lpstr>
      <vt:lpstr>Autres Pistes Deep Learning</vt:lpstr>
      <vt:lpstr>Autres Pistes ONERA : Abigael Taylor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plénière</dc:title>
  <dc:creator>REIHAN MAZOUZ</dc:creator>
  <cp:lastModifiedBy>REIHAN MAZOUZ</cp:lastModifiedBy>
  <cp:revision>4</cp:revision>
  <dcterms:created xsi:type="dcterms:W3CDTF">2024-06-19T11:14:10Z</dcterms:created>
  <dcterms:modified xsi:type="dcterms:W3CDTF">2024-06-20T11:30:34Z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-290666600</vt:i4>
  </property>
  <property fmtid="{D5CDD505-2E9C-101B-9397-08002B2CF9AE}" pid="3" name="_NewReviewCycle">
    <vt:lpwstr/>
  </property>
  <property fmtid="{D5CDD505-2E9C-101B-9397-08002B2CF9AE}" pid="4" name="_EmailSubject">
    <vt:lpwstr>Référentiel Qualité</vt:lpwstr>
  </property>
  <property fmtid="{D5CDD505-2E9C-101B-9397-08002B2CF9AE}" pid="5" name="_AuthorEmail">
    <vt:lpwstr>dounia.najah@atos.net</vt:lpwstr>
  </property>
  <property fmtid="{D5CDD505-2E9C-101B-9397-08002B2CF9AE}" pid="6" name="_AuthorEmailDisplayName">
    <vt:lpwstr>NAJAH, DOUNIA</vt:lpwstr>
  </property>
  <property fmtid="{D5CDD505-2E9C-101B-9397-08002B2CF9AE}" pid="7" name="ContentTypeId">
    <vt:lpwstr>0x0101006C68C2FF78E30D4DB1313C21102CA0E7</vt:lpwstr>
  </property>
  <property fmtid="{D5CDD505-2E9C-101B-9397-08002B2CF9AE}" pid="8" name="_dlc_DocIdItemGuid">
    <vt:lpwstr>5a54e875-1acf-4105-ac4b-e510adde7744</vt:lpwstr>
  </property>
  <property fmtid="{D5CDD505-2E9C-101B-9397-08002B2CF9AE}" pid="9" name="MSIP_Label_e463cba9-5f6c-478d-9329-7b2295e4e8ed_Enabled">
    <vt:lpwstr>true</vt:lpwstr>
  </property>
  <property fmtid="{D5CDD505-2E9C-101B-9397-08002B2CF9AE}" pid="10" name="MSIP_Label_e463cba9-5f6c-478d-9329-7b2295e4e8ed_SetDate">
    <vt:lpwstr>2022-02-08T09:34:29Z</vt:lpwstr>
  </property>
  <property fmtid="{D5CDD505-2E9C-101B-9397-08002B2CF9AE}" pid="11" name="MSIP_Label_e463cba9-5f6c-478d-9329-7b2295e4e8ed_Method">
    <vt:lpwstr>Standard</vt:lpwstr>
  </property>
  <property fmtid="{D5CDD505-2E9C-101B-9397-08002B2CF9AE}" pid="12" name="MSIP_Label_e463cba9-5f6c-478d-9329-7b2295e4e8ed_Name">
    <vt:lpwstr>All Employees_2</vt:lpwstr>
  </property>
  <property fmtid="{D5CDD505-2E9C-101B-9397-08002B2CF9AE}" pid="13" name="MSIP_Label_e463cba9-5f6c-478d-9329-7b2295e4e8ed_SiteId">
    <vt:lpwstr>33440fc6-b7c7-412c-bb73-0e70b0198d5a</vt:lpwstr>
  </property>
  <property fmtid="{D5CDD505-2E9C-101B-9397-08002B2CF9AE}" pid="14" name="MSIP_Label_e463cba9-5f6c-478d-9329-7b2295e4e8ed_ActionId">
    <vt:lpwstr>9770cb74-664f-41a2-b7f1-6a1a524c4137</vt:lpwstr>
  </property>
  <property fmtid="{D5CDD505-2E9C-101B-9397-08002B2CF9AE}" pid="15" name="MSIP_Label_e463cba9-5f6c-478d-9329-7b2295e4e8ed_ContentBits">
    <vt:lpwstr>0</vt:lpwstr>
  </property>
  <property fmtid="{D5CDD505-2E9C-101B-9397-08002B2CF9AE}" pid="16" name="MSIP_Label_ecb69475-382c-4c7a-b21d-8ca64eeef1bd_Enabled">
    <vt:lpwstr>true</vt:lpwstr>
  </property>
  <property fmtid="{D5CDD505-2E9C-101B-9397-08002B2CF9AE}" pid="17" name="MSIP_Label_ecb69475-382c-4c7a-b21d-8ca64eeef1bd_SetDate">
    <vt:lpwstr>2023-11-20T16:09:29Z</vt:lpwstr>
  </property>
  <property fmtid="{D5CDD505-2E9C-101B-9397-08002B2CF9AE}" pid="18" name="MSIP_Label_ecb69475-382c-4c7a-b21d-8ca64eeef1bd_Method">
    <vt:lpwstr>Standard</vt:lpwstr>
  </property>
  <property fmtid="{D5CDD505-2E9C-101B-9397-08002B2CF9AE}" pid="19" name="MSIP_Label_ecb69475-382c-4c7a-b21d-8ca64eeef1bd_Name">
    <vt:lpwstr>Eviden For Internal Use - All Employees</vt:lpwstr>
  </property>
  <property fmtid="{D5CDD505-2E9C-101B-9397-08002B2CF9AE}" pid="20" name="MSIP_Label_ecb69475-382c-4c7a-b21d-8ca64eeef1bd_SiteId">
    <vt:lpwstr>7d1c7785-2d8a-437d-b842-1ed5d8fbe00a</vt:lpwstr>
  </property>
  <property fmtid="{D5CDD505-2E9C-101B-9397-08002B2CF9AE}" pid="21" name="MSIP_Label_ecb69475-382c-4c7a-b21d-8ca64eeef1bd_ActionId">
    <vt:lpwstr>265ea382-be0c-4e2a-b9e7-6df1ef189ec2</vt:lpwstr>
  </property>
  <property fmtid="{D5CDD505-2E9C-101B-9397-08002B2CF9AE}" pid="22" name="MSIP_Label_ecb69475-382c-4c7a-b21d-8ca64eeef1bd_ContentBits">
    <vt:lpwstr>0</vt:lpwstr>
  </property>
</Properties>
</file>