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9" r:id="rId2"/>
    <p:sldId id="275" r:id="rId3"/>
    <p:sldId id="277" r:id="rId4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00509A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00509A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00509A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00509A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00509A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b="1" kern="1200">
        <a:solidFill>
          <a:srgbClr val="00509A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b="1" kern="1200">
        <a:solidFill>
          <a:srgbClr val="00509A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b="1" kern="1200">
        <a:solidFill>
          <a:srgbClr val="00509A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b="1" kern="1200">
        <a:solidFill>
          <a:srgbClr val="00509A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48">
          <p15:clr>
            <a:srgbClr val="A4A3A4"/>
          </p15:clr>
        </p15:guide>
        <p15:guide id="2" orient="horz" pos="3960">
          <p15:clr>
            <a:srgbClr val="A4A3A4"/>
          </p15:clr>
        </p15:guide>
        <p15:guide id="3" pos="2880">
          <p15:clr>
            <a:srgbClr val="A4A3A4"/>
          </p15:clr>
        </p15:guide>
        <p15:guide id="4" pos="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9A"/>
    <a:srgbClr val="005C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6" autoAdjust="0"/>
    <p:restoredTop sz="94660"/>
  </p:normalViewPr>
  <p:slideViewPr>
    <p:cSldViewPr>
      <p:cViewPr varScale="1">
        <p:scale>
          <a:sx n="80" d="100"/>
          <a:sy n="80" d="100"/>
        </p:scale>
        <p:origin x="1531" y="67"/>
      </p:cViewPr>
      <p:guideLst>
        <p:guide orient="horz" pos="648"/>
        <p:guide orient="horz" pos="3960"/>
        <p:guide pos="2880"/>
        <p:guide pos="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3FCAA6F-A638-FE4F-ADDF-8575B74D081B}" type="datetime1">
              <a:rPr lang="fr-FR"/>
              <a:pPr>
                <a:defRPr/>
              </a:pPr>
              <a:t>19/02/2024</a:t>
            </a:fld>
            <a:endParaRPr lang="fr-FR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AEC2C2B-2495-B448-8641-318A4CE4F38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4003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cs typeface="Geneva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cs typeface="Geneva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cs typeface="Geneva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cs typeface="Geneva" charset="0"/>
              </a:defRPr>
            </a:lvl1pPr>
          </a:lstStyle>
          <a:p>
            <a:pPr>
              <a:defRPr/>
            </a:pPr>
            <a:fld id="{61DCB9A4-1EA8-3640-83BB-3834C7EEC8B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75381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4" descr="Logo Oner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888" y="361950"/>
            <a:ext cx="3751262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2" descr="Logo RF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06363"/>
            <a:ext cx="1409700" cy="127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6700" y="2133600"/>
            <a:ext cx="7658100" cy="1143000"/>
          </a:xfrm>
        </p:spPr>
        <p:txBody>
          <a:bodyPr/>
          <a:lstStyle>
            <a:lvl1pPr>
              <a:lnSpc>
                <a:spcPct val="90000"/>
              </a:lnSpc>
              <a:defRPr sz="3600"/>
            </a:lvl1pPr>
          </a:lstStyle>
          <a:p>
            <a:pPr lvl="0"/>
            <a:r>
              <a:rPr lang="fr-FR" noProof="0" dirty="0"/>
              <a:t>Cliquez et modifiez le titre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700" y="3404592"/>
            <a:ext cx="8049716" cy="1752600"/>
          </a:xfr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bg2"/>
                </a:solidFill>
              </a:defRPr>
            </a:lvl1pPr>
          </a:lstStyle>
          <a:p>
            <a:pPr lvl="0"/>
            <a:r>
              <a:rPr lang="fr-FR" noProof="0" dirty="0"/>
              <a:t>Cliquez pour modifier le style des sous-titres du masque</a:t>
            </a: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2B04C-38D0-FF45-91F5-19D3972525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962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 2 ou 3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6700" y="2133600"/>
            <a:ext cx="7658100" cy="1143000"/>
          </a:xfrm>
        </p:spPr>
        <p:txBody>
          <a:bodyPr/>
          <a:lstStyle>
            <a:lvl1pPr>
              <a:lnSpc>
                <a:spcPct val="90000"/>
              </a:lnSpc>
              <a:defRPr sz="3600"/>
            </a:lvl1pPr>
          </a:lstStyle>
          <a:p>
            <a:pPr lvl="0"/>
            <a:r>
              <a:rPr lang="fr-FR" noProof="0" dirty="0"/>
              <a:t>Cliquez et modifiez le titre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700" y="3404592"/>
            <a:ext cx="8049716" cy="1752600"/>
          </a:xfr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bg2"/>
                </a:solidFill>
              </a:defRPr>
            </a:lvl1pPr>
          </a:lstStyle>
          <a:p>
            <a:pPr lvl="0"/>
            <a:r>
              <a:rPr lang="fr-FR" noProof="0" dirty="0"/>
              <a:t>Cliquez pour modifier le style des sous-titres du masque</a:t>
            </a: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2B04C-38D0-FF45-91F5-19D3972525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7" name="Image 6" descr="Logo RF + ONERA RV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5" y="188640"/>
            <a:ext cx="3410095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715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DFC2C-F9B9-0445-A511-DA4552EF3EE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6" name="Picture 4" descr="Critical high-tech systems - Avantix">
            <a:extLst>
              <a:ext uri="{FF2B5EF4-FFF2-40B4-BE49-F238E27FC236}">
                <a16:creationId xmlns:a16="http://schemas.microsoft.com/office/drawing/2014/main" id="{BC485E21-10CD-BD65-F78D-8DB8CC40179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6026833"/>
            <a:ext cx="1086653" cy="1086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 6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A70897A2-3621-56F9-4AB6-F94657CE4ED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42023" y="6309320"/>
            <a:ext cx="1459954" cy="42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00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souligné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DFC2C-F9B9-0445-A511-DA4552EF3EE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cxnSp>
        <p:nvCxnSpPr>
          <p:cNvPr id="6" name="Connecteur droit 5"/>
          <p:cNvCxnSpPr/>
          <p:nvPr userDrawn="1"/>
        </p:nvCxnSpPr>
        <p:spPr bwMode="auto">
          <a:xfrm>
            <a:off x="266700" y="1052736"/>
            <a:ext cx="8877300" cy="0"/>
          </a:xfrm>
          <a:prstGeom prst="line">
            <a:avLst/>
          </a:prstGeom>
          <a:noFill/>
          <a:ln w="9525" cap="flat" cmpd="sng" algn="ctr">
            <a:solidFill>
              <a:srgbClr val="11489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pic>
        <p:nvPicPr>
          <p:cNvPr id="7" name="Picture 4" descr="Critical high-tech systems - Avantix">
            <a:extLst>
              <a:ext uri="{FF2B5EF4-FFF2-40B4-BE49-F238E27FC236}">
                <a16:creationId xmlns:a16="http://schemas.microsoft.com/office/drawing/2014/main" id="{324B88B0-11E6-626D-CB38-0933AF2E8F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6026833"/>
            <a:ext cx="1086653" cy="1086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FBBB5813-C2CA-A900-8BAF-3A8527EAA0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42023" y="6309320"/>
            <a:ext cx="1459954" cy="42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431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che 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F0CAB2-14CD-3845-84B5-C89C4150BDD6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2" name="Picture 4" descr="Critical high-tech systems - Avantix">
            <a:extLst>
              <a:ext uri="{FF2B5EF4-FFF2-40B4-BE49-F238E27FC236}">
                <a16:creationId xmlns:a16="http://schemas.microsoft.com/office/drawing/2014/main" id="{16932C9E-F511-103C-B929-3C483B3F1BC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6026833"/>
            <a:ext cx="1086653" cy="1086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 4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CDA88172-2692-B1B3-D9E0-0F0D9418DDD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42023" y="6309320"/>
            <a:ext cx="1459954" cy="42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86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6700" y="0"/>
            <a:ext cx="8877300" cy="10255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566E1-232C-D047-AF81-68BEABEA37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7" name="Picture 4" descr="Critical high-tech systems - Avantix">
            <a:extLst>
              <a:ext uri="{FF2B5EF4-FFF2-40B4-BE49-F238E27FC236}">
                <a16:creationId xmlns:a16="http://schemas.microsoft.com/office/drawing/2014/main" id="{83E1AB40-4172-FCF3-C1D1-17FB8DCD8E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6026833"/>
            <a:ext cx="1086653" cy="1086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32B4B009-0228-099F-1468-4AFC4A25B47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42023" y="6309320"/>
            <a:ext cx="1459954" cy="42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759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65F9C-858D-DB4A-B718-B4541E46460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pic>
        <p:nvPicPr>
          <p:cNvPr id="2" name="Picture 4" descr="Critical high-tech systems - Avantix">
            <a:extLst>
              <a:ext uri="{FF2B5EF4-FFF2-40B4-BE49-F238E27FC236}">
                <a16:creationId xmlns:a16="http://schemas.microsoft.com/office/drawing/2014/main" id="{CAAB3D6D-8690-F15D-3830-6DB1C0F036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6026833"/>
            <a:ext cx="1086653" cy="1086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658B9D87-A98C-13AA-4D3C-6B41C185704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42023" y="6309320"/>
            <a:ext cx="1459954" cy="42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91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6700" y="0"/>
            <a:ext cx="8877300" cy="1025525"/>
          </a:xfrm>
        </p:spPr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6CDF6-4C5A-C046-92B8-1E376BA69C0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5" name="Picture 4" descr="Critical high-tech systems - Avantix">
            <a:extLst>
              <a:ext uri="{FF2B5EF4-FFF2-40B4-BE49-F238E27FC236}">
                <a16:creationId xmlns:a16="http://schemas.microsoft.com/office/drawing/2014/main" id="{FAC57C02-2C17-5835-CEFA-B93ACA51882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6026833"/>
            <a:ext cx="1086653" cy="1086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1F20ECE9-2F5A-39DB-A0CC-45DDBA71274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42023" y="6309320"/>
            <a:ext cx="1459954" cy="42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96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6700" y="0"/>
            <a:ext cx="87884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9400" y="17002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1028" name="Image 4" descr="Logo Onera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" y="6415088"/>
            <a:ext cx="14732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Image 21" descr="Logo RF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25" y="6334125"/>
            <a:ext cx="5492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Connecteur droit 16"/>
          <p:cNvCxnSpPr/>
          <p:nvPr userDrawn="1"/>
        </p:nvCxnSpPr>
        <p:spPr bwMode="auto">
          <a:xfrm>
            <a:off x="266700" y="6291263"/>
            <a:ext cx="8877300" cy="0"/>
          </a:xfrm>
          <a:prstGeom prst="line">
            <a:avLst/>
          </a:prstGeom>
          <a:noFill/>
          <a:ln w="9525" cap="flat" cmpd="sng" algn="ctr">
            <a:solidFill>
              <a:srgbClr val="11489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248400"/>
            <a:ext cx="76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b="0">
                <a:solidFill>
                  <a:schemeClr val="tx1"/>
                </a:solidFill>
                <a:cs typeface="Geneva" charset="0"/>
              </a:defRPr>
            </a:lvl1pPr>
          </a:lstStyle>
          <a:p>
            <a:pPr>
              <a:defRPr/>
            </a:pPr>
            <a:fld id="{99F0CAB2-14CD-3845-84B5-C89C4150B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2843808" y="6356350"/>
            <a:ext cx="5616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/>
              <a:t>Titre de la présentation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61" r:id="rId2"/>
    <p:sldLayoutId id="2147483740" r:id="rId3"/>
    <p:sldLayoutId id="2147483760" r:id="rId4"/>
    <p:sldLayoutId id="2147483758" r:id="rId5"/>
    <p:sldLayoutId id="2147483741" r:id="rId6"/>
    <p:sldLayoutId id="2147483742" r:id="rId7"/>
    <p:sldLayoutId id="2147483743" r:id="rId8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09A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09A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09A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09A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09A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0509A"/>
          </a:solidFill>
          <a:latin typeface="Arial" charset="0"/>
          <a:ea typeface="ＭＳ Ｐゴシック" charset="0"/>
          <a:cs typeface="Genev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0509A"/>
          </a:solidFill>
          <a:latin typeface="Arial" charset="0"/>
          <a:ea typeface="ＭＳ Ｐゴシック" charset="0"/>
          <a:cs typeface="Genev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509A"/>
          </a:solidFill>
          <a:latin typeface="Arial" charset="0"/>
          <a:ea typeface="ＭＳ Ｐゴシック" charset="0"/>
          <a:cs typeface="Genev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0509A"/>
          </a:solidFill>
          <a:latin typeface="Arial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Geneva" charset="0"/>
          <a:cs typeface="+mn-cs"/>
        </a:defRPr>
      </a:lvl4pPr>
      <a:lvl5pPr marL="1971675" indent="-1793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02B04C-38D0-FF45-91F5-19D3972525CD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ctrTitle"/>
          </p:nvPr>
        </p:nvSpPr>
        <p:spPr>
          <a:xfrm>
            <a:off x="266700" y="1844824"/>
            <a:ext cx="8337748" cy="1512168"/>
          </a:xfrm>
        </p:spPr>
        <p:txBody>
          <a:bodyPr/>
          <a:lstStyle/>
          <a:p>
            <a:r>
              <a:rPr lang="fr-FR" sz="3200" dirty="0">
                <a:latin typeface="Arial" charset="0"/>
                <a:ea typeface="ＭＳ Ｐゴシック" charset="0"/>
              </a:rPr>
              <a:t>Détection, caractérisation et classification de signaux radars LPI à partir de méthodes d’intelligence artificielle</a:t>
            </a:r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266203" y="5085184"/>
            <a:ext cx="8050213" cy="1152128"/>
          </a:xfrm>
        </p:spPr>
        <p:txBody>
          <a:bodyPr/>
          <a:lstStyle/>
          <a:p>
            <a:r>
              <a:rPr lang="fr-FR" sz="1800" u="sng" dirty="0">
                <a:latin typeface="Arial" charset="0"/>
                <a:ea typeface="ＭＳ Ｐゴシック" charset="0"/>
              </a:rPr>
              <a:t>Directeur(s) de thèse</a:t>
            </a:r>
            <a:r>
              <a:rPr lang="fr-FR" sz="1800" dirty="0">
                <a:latin typeface="Arial" charset="0"/>
                <a:ea typeface="ＭＳ Ｐゴシック" charset="0"/>
              </a:rPr>
              <a:t> : José </a:t>
            </a:r>
            <a:r>
              <a:rPr lang="fr-FR" sz="1800" dirty="0" err="1">
                <a:latin typeface="Arial" charset="0"/>
                <a:ea typeface="ＭＳ Ｐゴシック" charset="0"/>
              </a:rPr>
              <a:t>Picheral</a:t>
            </a:r>
            <a:r>
              <a:rPr lang="fr-FR" sz="1800" dirty="0">
                <a:latin typeface="Arial" charset="0"/>
                <a:ea typeface="ＭＳ Ｐゴシック" charset="0"/>
              </a:rPr>
              <a:t> </a:t>
            </a:r>
          </a:p>
          <a:p>
            <a:r>
              <a:rPr lang="fr-FR" sz="1800" u="sng" dirty="0">
                <a:latin typeface="Arial" charset="0"/>
                <a:ea typeface="ＭＳ Ｐゴシック" charset="0"/>
              </a:rPr>
              <a:t>Encadrant(s)</a:t>
            </a:r>
            <a:r>
              <a:rPr lang="fr-FR" sz="1800" dirty="0">
                <a:latin typeface="Arial" charset="0"/>
                <a:ea typeface="ＭＳ Ｐゴシック" charset="0"/>
              </a:rPr>
              <a:t> : </a:t>
            </a:r>
            <a:r>
              <a:rPr lang="fr-FR" sz="1800" dirty="0" err="1">
                <a:latin typeface="Arial" charset="0"/>
                <a:ea typeface="ＭＳ Ｐゴシック" charset="0"/>
              </a:rPr>
              <a:t>Abigael</a:t>
            </a:r>
            <a:r>
              <a:rPr lang="fr-FR" sz="1800" dirty="0">
                <a:latin typeface="Arial" charset="0"/>
                <a:ea typeface="ＭＳ Ｐゴシック" charset="0"/>
              </a:rPr>
              <a:t> Taylor, Jonathan Bosse, Sylvie Marcos</a:t>
            </a:r>
          </a:p>
          <a:p>
            <a:r>
              <a:rPr lang="fr-FR" sz="1800" u="sng" dirty="0">
                <a:latin typeface="Arial" charset="0"/>
                <a:ea typeface="ＭＳ Ｐゴシック" charset="0"/>
              </a:rPr>
              <a:t>Financement</a:t>
            </a:r>
            <a:r>
              <a:rPr lang="fr-FR" sz="1800" dirty="0">
                <a:latin typeface="Arial" charset="0"/>
                <a:ea typeface="ＭＳ Ｐゴシック" charset="0"/>
              </a:rPr>
              <a:t> : ONERA, </a:t>
            </a:r>
            <a:r>
              <a:rPr lang="fr-FR" sz="1800" dirty="0" err="1">
                <a:latin typeface="Arial" charset="0"/>
                <a:ea typeface="ＭＳ Ｐゴシック" charset="0"/>
              </a:rPr>
              <a:t>Cifre</a:t>
            </a:r>
            <a:r>
              <a:rPr lang="fr-FR" sz="1800" dirty="0">
                <a:latin typeface="Arial" charset="0"/>
                <a:ea typeface="ＭＳ Ｐゴシック" charset="0"/>
              </a:rPr>
              <a:t> AVANTIX/</a:t>
            </a:r>
            <a:r>
              <a:rPr lang="fr-FR" sz="1800" dirty="0" err="1">
                <a:latin typeface="Arial" charset="0"/>
                <a:ea typeface="ＭＳ Ｐゴシック" charset="0"/>
              </a:rPr>
              <a:t>Centralesupelec</a:t>
            </a:r>
            <a:endParaRPr lang="fr-FR" sz="1800" dirty="0">
              <a:latin typeface="Arial" charset="0"/>
              <a:ea typeface="ＭＳ Ｐゴシック" charset="0"/>
            </a:endParaRPr>
          </a:p>
          <a:p>
            <a:endParaRPr lang="fr-FR" sz="1800" dirty="0">
              <a:latin typeface="Arial" charset="0"/>
              <a:ea typeface="ＭＳ Ｐゴシック" charset="0"/>
            </a:endParaRPr>
          </a:p>
        </p:txBody>
      </p:sp>
      <p:sp>
        <p:nvSpPr>
          <p:cNvPr id="9" name="Sous-titre 7"/>
          <p:cNvSpPr txBox="1">
            <a:spLocks/>
          </p:cNvSpPr>
          <p:nvPr/>
        </p:nvSpPr>
        <p:spPr bwMode="auto">
          <a:xfrm>
            <a:off x="266203" y="3717032"/>
            <a:ext cx="8050213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400">
                <a:solidFill>
                  <a:schemeClr val="bg2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4pPr>
            <a:lvl5pPr marL="1971675" indent="-179388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9pPr>
          </a:lstStyle>
          <a:p>
            <a:r>
              <a:rPr lang="fr-FR" kern="0" dirty="0" err="1">
                <a:solidFill>
                  <a:srgbClr val="00509A"/>
                </a:solidFill>
                <a:latin typeface="Arial" charset="0"/>
                <a:ea typeface="ＭＳ Ｐゴシック" charset="0"/>
              </a:rPr>
              <a:t>Reihan</a:t>
            </a:r>
            <a:r>
              <a:rPr lang="fr-FR" kern="0" dirty="0">
                <a:solidFill>
                  <a:srgbClr val="00509A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kern="0" dirty="0" err="1">
                <a:solidFill>
                  <a:srgbClr val="00509A"/>
                </a:solidFill>
                <a:latin typeface="Arial" charset="0"/>
                <a:ea typeface="ＭＳ Ｐゴシック" charset="0"/>
              </a:rPr>
              <a:t>Mazouz</a:t>
            </a:r>
            <a:endParaRPr lang="fr-FR" kern="0" dirty="0">
              <a:solidFill>
                <a:srgbClr val="00509A"/>
              </a:solidFill>
              <a:latin typeface="Arial" charset="0"/>
              <a:ea typeface="ＭＳ Ｐゴシック" charset="0"/>
            </a:endParaRPr>
          </a:p>
          <a:p>
            <a:r>
              <a:rPr lang="fr-FR" sz="1800" b="0" i="1" kern="0" dirty="0">
                <a:solidFill>
                  <a:srgbClr val="00509A"/>
                </a:solidFill>
                <a:latin typeface="Arial" charset="0"/>
                <a:ea typeface="ＭＳ Ｐゴシック" charset="0"/>
              </a:rPr>
              <a:t>Doctorant 1ère année</a:t>
            </a:r>
          </a:p>
          <a:p>
            <a:r>
              <a:rPr lang="fr-FR" sz="1800" b="0" i="1" kern="0" dirty="0">
                <a:solidFill>
                  <a:srgbClr val="00509A"/>
                </a:solidFill>
                <a:latin typeface="Arial" charset="0"/>
                <a:ea typeface="ＭＳ Ｐゴシック" charset="0"/>
              </a:rPr>
              <a:t>ONERA, Département DEMR</a:t>
            </a:r>
          </a:p>
          <a:p>
            <a:endParaRPr lang="fr-FR" sz="1800" b="0" kern="0" dirty="0">
              <a:solidFill>
                <a:srgbClr val="00509A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0" name="ZoneTexte 1"/>
          <p:cNvSpPr txBox="1">
            <a:spLocks noChangeArrowheads="1"/>
          </p:cNvSpPr>
          <p:nvPr/>
        </p:nvSpPr>
        <p:spPr bwMode="auto">
          <a:xfrm>
            <a:off x="130175" y="6367463"/>
            <a:ext cx="89058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00509A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rgbClr val="00509A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rgbClr val="00509A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rgbClr val="00509A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rgbClr val="00509A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509A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509A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509A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509A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800" b="0" dirty="0">
                <a:solidFill>
                  <a:schemeClr val="bg2"/>
                </a:solidFill>
              </a:rPr>
              <a:t>Ce document est la propriété de l'ONERA. Il ne peut être communiqué à des tiers et/ou reproduit sans l'autorisation préalable écrite de l'ONERA, et son contenu ne peut être divulgué. </a:t>
            </a:r>
            <a:br>
              <a:rPr lang="fr-FR" sz="800" b="0" dirty="0">
                <a:solidFill>
                  <a:schemeClr val="bg2"/>
                </a:solidFill>
              </a:rPr>
            </a:br>
            <a:r>
              <a:rPr lang="fr-FR" sz="800" b="0" i="1" dirty="0">
                <a:solidFill>
                  <a:schemeClr val="bg2"/>
                </a:solidFill>
              </a:rPr>
              <a:t>This document and the information </a:t>
            </a:r>
            <a:r>
              <a:rPr lang="fr-FR" sz="800" b="0" i="1" dirty="0" err="1">
                <a:solidFill>
                  <a:schemeClr val="bg2"/>
                </a:solidFill>
              </a:rPr>
              <a:t>contained</a:t>
            </a:r>
            <a:r>
              <a:rPr lang="fr-FR" sz="800" b="0" i="1" dirty="0">
                <a:solidFill>
                  <a:schemeClr val="bg2"/>
                </a:solidFill>
              </a:rPr>
              <a:t> </a:t>
            </a:r>
            <a:r>
              <a:rPr lang="fr-FR" sz="800" b="0" i="1" dirty="0" err="1">
                <a:solidFill>
                  <a:schemeClr val="bg2"/>
                </a:solidFill>
              </a:rPr>
              <a:t>herein</a:t>
            </a:r>
            <a:r>
              <a:rPr lang="fr-FR" sz="800" b="0" i="1" dirty="0">
                <a:solidFill>
                  <a:schemeClr val="bg2"/>
                </a:solidFill>
              </a:rPr>
              <a:t> </a:t>
            </a:r>
            <a:r>
              <a:rPr lang="fr-FR" sz="800" b="0" i="1" dirty="0" err="1">
                <a:solidFill>
                  <a:schemeClr val="bg2"/>
                </a:solidFill>
              </a:rPr>
              <a:t>is</a:t>
            </a:r>
            <a:r>
              <a:rPr lang="fr-FR" sz="800" b="0" i="1" dirty="0">
                <a:solidFill>
                  <a:schemeClr val="bg2"/>
                </a:solidFill>
              </a:rPr>
              <a:t> </a:t>
            </a:r>
            <a:r>
              <a:rPr lang="fr-FR" sz="800" b="0" i="1" dirty="0" err="1">
                <a:solidFill>
                  <a:schemeClr val="bg2"/>
                </a:solidFill>
              </a:rPr>
              <a:t>proprietary</a:t>
            </a:r>
            <a:r>
              <a:rPr lang="fr-FR" sz="800" b="0" i="1" dirty="0">
                <a:solidFill>
                  <a:schemeClr val="bg2"/>
                </a:solidFill>
              </a:rPr>
              <a:t> information of ONERA and </a:t>
            </a:r>
            <a:r>
              <a:rPr lang="fr-FR" sz="800" b="0" i="1" dirty="0" err="1">
                <a:solidFill>
                  <a:schemeClr val="bg2"/>
                </a:solidFill>
              </a:rPr>
              <a:t>shall</a:t>
            </a:r>
            <a:r>
              <a:rPr lang="fr-FR" sz="800" b="0" i="1" dirty="0">
                <a:solidFill>
                  <a:schemeClr val="bg2"/>
                </a:solidFill>
              </a:rPr>
              <a:t> not </a:t>
            </a:r>
            <a:r>
              <a:rPr lang="fr-FR" sz="800" b="0" i="1" dirty="0" err="1">
                <a:solidFill>
                  <a:schemeClr val="bg2"/>
                </a:solidFill>
              </a:rPr>
              <a:t>be</a:t>
            </a:r>
            <a:r>
              <a:rPr lang="fr-FR" sz="800" b="0" i="1" dirty="0">
                <a:solidFill>
                  <a:schemeClr val="bg2"/>
                </a:solidFill>
              </a:rPr>
              <a:t> </a:t>
            </a:r>
            <a:r>
              <a:rPr lang="fr-FR" sz="800" b="0" i="1" dirty="0" err="1">
                <a:solidFill>
                  <a:schemeClr val="bg2"/>
                </a:solidFill>
              </a:rPr>
              <a:t>disclosed</a:t>
            </a:r>
            <a:r>
              <a:rPr lang="fr-FR" sz="800" b="0" i="1" dirty="0">
                <a:solidFill>
                  <a:schemeClr val="bg2"/>
                </a:solidFill>
              </a:rPr>
              <a:t> or </a:t>
            </a:r>
            <a:r>
              <a:rPr lang="fr-FR" sz="800" b="0" i="1" dirty="0" err="1">
                <a:solidFill>
                  <a:schemeClr val="bg2"/>
                </a:solidFill>
              </a:rPr>
              <a:t>reproduced</a:t>
            </a:r>
            <a:r>
              <a:rPr lang="fr-FR" sz="800" b="0" i="1" dirty="0">
                <a:solidFill>
                  <a:schemeClr val="bg2"/>
                </a:solidFill>
              </a:rPr>
              <a:t> </a:t>
            </a:r>
            <a:r>
              <a:rPr lang="fr-FR" sz="800" b="0" i="1" dirty="0" err="1">
                <a:solidFill>
                  <a:schemeClr val="bg2"/>
                </a:solidFill>
              </a:rPr>
              <a:t>without</a:t>
            </a:r>
            <a:r>
              <a:rPr lang="fr-FR" sz="800" b="0" i="1" dirty="0">
                <a:solidFill>
                  <a:schemeClr val="bg2"/>
                </a:solidFill>
              </a:rPr>
              <a:t> the </a:t>
            </a:r>
            <a:r>
              <a:rPr lang="fr-FR" sz="800" b="0" i="1" dirty="0" err="1">
                <a:solidFill>
                  <a:schemeClr val="bg2"/>
                </a:solidFill>
              </a:rPr>
              <a:t>prior</a:t>
            </a:r>
            <a:r>
              <a:rPr lang="fr-FR" sz="800" b="0" i="1" dirty="0">
                <a:solidFill>
                  <a:schemeClr val="bg2"/>
                </a:solidFill>
              </a:rPr>
              <a:t> </a:t>
            </a:r>
            <a:r>
              <a:rPr lang="fr-FR" sz="800" b="0" i="1" dirty="0" err="1">
                <a:solidFill>
                  <a:schemeClr val="bg2"/>
                </a:solidFill>
              </a:rPr>
              <a:t>authorization</a:t>
            </a:r>
            <a:r>
              <a:rPr lang="fr-FR" sz="800" b="0" i="1" dirty="0">
                <a:solidFill>
                  <a:schemeClr val="bg2"/>
                </a:solidFill>
              </a:rPr>
              <a:t> of ONERA. </a:t>
            </a:r>
            <a:br>
              <a:rPr lang="fr-FR" sz="800" b="0" i="1" dirty="0">
                <a:solidFill>
                  <a:schemeClr val="bg2"/>
                </a:solidFill>
              </a:rPr>
            </a:br>
            <a:r>
              <a:rPr lang="fr-FR" sz="800" b="0" i="1" dirty="0">
                <a:solidFill>
                  <a:schemeClr val="bg2"/>
                </a:solidFill>
              </a:rPr>
              <a:t>GEN-F178-4 (GEN-SCI-029)</a:t>
            </a:r>
          </a:p>
        </p:txBody>
      </p:sp>
      <p:pic>
        <p:nvPicPr>
          <p:cNvPr id="1028" name="Picture 4" descr="Critical high-tech systems - Avantix">
            <a:extLst>
              <a:ext uri="{FF2B5EF4-FFF2-40B4-BE49-F238E27FC236}">
                <a16:creationId xmlns:a16="http://schemas.microsoft.com/office/drawing/2014/main" id="{1CA19B40-11B4-7523-F667-B98773A49D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-553738"/>
            <a:ext cx="2173306" cy="2173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3C6103D3-7217-5F93-D17B-A9D5179A13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2200" y="116632"/>
            <a:ext cx="2526380" cy="73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147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6700" y="22378"/>
            <a:ext cx="8788400" cy="900842"/>
          </a:xfrm>
        </p:spPr>
        <p:txBody>
          <a:bodyPr/>
          <a:lstStyle/>
          <a:p>
            <a:r>
              <a:rPr lang="fr-FR" dirty="0"/>
              <a:t>Présentation et objectifs de la thèse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B6CDF6-4C5A-C046-92B8-1E376BA69C03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4D244A9-FD81-D403-1939-A57AD07937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912" y="1297738"/>
            <a:ext cx="2952327" cy="257031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91A14016-9BA1-FF89-ADF4-03FCA162CA72}"/>
              </a:ext>
            </a:extLst>
          </p:cNvPr>
          <p:cNvSpPr txBox="1"/>
          <p:nvPr/>
        </p:nvSpPr>
        <p:spPr>
          <a:xfrm>
            <a:off x="217698" y="4225075"/>
            <a:ext cx="3603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Les méthodes classiques de détection/classification passives :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4302080-3BD0-4587-E6CB-3FA8365856EE}"/>
              </a:ext>
            </a:extLst>
          </p:cNvPr>
          <p:cNvSpPr txBox="1"/>
          <p:nvPr/>
        </p:nvSpPr>
        <p:spPr>
          <a:xfrm>
            <a:off x="643632" y="4797197"/>
            <a:ext cx="23762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Basée sur une comparaison avec une base de données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DF2ED00-02E0-8E76-71F3-64AFBD996DE0}"/>
              </a:ext>
            </a:extLst>
          </p:cNvPr>
          <p:cNvSpPr txBox="1"/>
          <p:nvPr/>
        </p:nvSpPr>
        <p:spPr>
          <a:xfrm>
            <a:off x="643632" y="5227548"/>
            <a:ext cx="23762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Basée sur une modélisation statistique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962E3B5-DEFA-5712-13D7-AFBD7747EB33}"/>
              </a:ext>
            </a:extLst>
          </p:cNvPr>
          <p:cNvSpPr txBox="1"/>
          <p:nvPr/>
        </p:nvSpPr>
        <p:spPr>
          <a:xfrm>
            <a:off x="643632" y="5656045"/>
            <a:ext cx="23762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Basée sur de l’apprentissage machine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0817D012-BB99-6C4E-6913-B8BA9D45D931}"/>
              </a:ext>
            </a:extLst>
          </p:cNvPr>
          <p:cNvCxnSpPr/>
          <p:nvPr/>
        </p:nvCxnSpPr>
        <p:spPr bwMode="auto">
          <a:xfrm>
            <a:off x="266700" y="4149080"/>
            <a:ext cx="8610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AA037713-A1C5-C609-6E18-5716FED6CF17}"/>
              </a:ext>
            </a:extLst>
          </p:cNvPr>
          <p:cNvSpPr txBox="1"/>
          <p:nvPr/>
        </p:nvSpPr>
        <p:spPr>
          <a:xfrm>
            <a:off x="3971961" y="1823984"/>
            <a:ext cx="434445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Etalement de l’énergie en temps et en fréquence et faible SNR 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D9D9765-4F4A-5487-6711-7D1A557F13D8}"/>
              </a:ext>
            </a:extLst>
          </p:cNvPr>
          <p:cNvSpPr txBox="1"/>
          <p:nvPr/>
        </p:nvSpPr>
        <p:spPr>
          <a:xfrm>
            <a:off x="4126627" y="1268760"/>
            <a:ext cx="4035123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Signaux LPI (Low </a:t>
            </a:r>
            <a:r>
              <a:rPr lang="fr-FR" sz="1400" dirty="0" err="1"/>
              <a:t>Probability</a:t>
            </a:r>
            <a:r>
              <a:rPr lang="fr-FR" sz="1400" dirty="0"/>
              <a:t> of Interception)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B5704BEF-B2FE-C735-2C5F-A48F1CF52C2B}"/>
              </a:ext>
            </a:extLst>
          </p:cNvPr>
          <p:cNvSpPr txBox="1"/>
          <p:nvPr/>
        </p:nvSpPr>
        <p:spPr>
          <a:xfrm>
            <a:off x="4337558" y="2558221"/>
            <a:ext cx="3613262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Ne sont pas détectés par les méthodes classiques d’interception radar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06F2087B-92A5-AC31-56AC-4F8595730DC2}"/>
              </a:ext>
            </a:extLst>
          </p:cNvPr>
          <p:cNvSpPr txBox="1"/>
          <p:nvPr/>
        </p:nvSpPr>
        <p:spPr>
          <a:xfrm>
            <a:off x="4589884" y="3397407"/>
            <a:ext cx="3120318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Utilisation de la donnée brute avec réseaux de neurones profonds</a:t>
            </a:r>
          </a:p>
        </p:txBody>
      </p:sp>
      <p:pic>
        <p:nvPicPr>
          <p:cNvPr id="36" name="Image 35">
            <a:extLst>
              <a:ext uri="{FF2B5EF4-FFF2-40B4-BE49-F238E27FC236}">
                <a16:creationId xmlns:a16="http://schemas.microsoft.com/office/drawing/2014/main" id="{CCB4EEC9-FDC7-4230-8431-3DE4E903FB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9853" y="4671819"/>
            <a:ext cx="6086449" cy="1234547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31A471DA-3B2F-28D7-56A7-AC1B70EC2EC4}"/>
              </a:ext>
            </a:extLst>
          </p:cNvPr>
          <p:cNvSpPr txBox="1"/>
          <p:nvPr/>
        </p:nvSpPr>
        <p:spPr>
          <a:xfrm>
            <a:off x="2975824" y="4708873"/>
            <a:ext cx="15121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chemeClr val="tx1"/>
                </a:solidFill>
              </a:rPr>
              <a:t>Acquisition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C6F2086-6C82-06D4-6398-97B033167160}"/>
              </a:ext>
            </a:extLst>
          </p:cNvPr>
          <p:cNvSpPr/>
          <p:nvPr/>
        </p:nvSpPr>
        <p:spPr bwMode="auto">
          <a:xfrm>
            <a:off x="5436096" y="4581128"/>
            <a:ext cx="1787635" cy="646419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Geneva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B83FCF4-8434-BB38-C792-328FAA7EBA26}"/>
              </a:ext>
            </a:extLst>
          </p:cNvPr>
          <p:cNvSpPr/>
          <p:nvPr/>
        </p:nvSpPr>
        <p:spPr bwMode="auto">
          <a:xfrm>
            <a:off x="6167660" y="5537114"/>
            <a:ext cx="1787635" cy="392790"/>
          </a:xfrm>
          <a:prstGeom prst="rect">
            <a:avLst/>
          </a:prstGeom>
          <a:noFill/>
          <a:ln w="9525" cap="flat" cmpd="sng" algn="ctr">
            <a:solidFill>
              <a:srgbClr val="0070C0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Geneva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2DF6F8D2-F74A-8C12-8EE7-3410FBA672E4}"/>
              </a:ext>
            </a:extLst>
          </p:cNvPr>
          <p:cNvSpPr txBox="1"/>
          <p:nvPr/>
        </p:nvSpPr>
        <p:spPr>
          <a:xfrm>
            <a:off x="5439147" y="4387000"/>
            <a:ext cx="26875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rgbClr val="FF0000"/>
                </a:solidFill>
              </a:rPr>
              <a:t>Incompatible avec du LPI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1F648A9C-FF68-6A86-9318-1F61AF3024F3}"/>
              </a:ext>
            </a:extLst>
          </p:cNvPr>
          <p:cNvSpPr txBox="1"/>
          <p:nvPr/>
        </p:nvSpPr>
        <p:spPr>
          <a:xfrm>
            <a:off x="6400775" y="5910089"/>
            <a:ext cx="26875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rgbClr val="0070C0"/>
                </a:solidFill>
              </a:rPr>
              <a:t>Méthode suivie</a:t>
            </a: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E41E398D-4AF3-3A8F-F3CB-4484AC365F84}"/>
              </a:ext>
            </a:extLst>
          </p:cNvPr>
          <p:cNvCxnSpPr>
            <a:stCxn id="17" idx="2"/>
            <a:endCxn id="4" idx="0"/>
          </p:cNvCxnSpPr>
          <p:nvPr/>
        </p:nvCxnSpPr>
        <p:spPr bwMode="auto">
          <a:xfrm flipH="1">
            <a:off x="6144188" y="1576537"/>
            <a:ext cx="1" cy="24744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AAF7D9B2-9CB4-EB32-A8FF-8F1AB0235205}"/>
              </a:ext>
            </a:extLst>
          </p:cNvPr>
          <p:cNvCxnSpPr>
            <a:stCxn id="4" idx="2"/>
            <a:endCxn id="18" idx="0"/>
          </p:cNvCxnSpPr>
          <p:nvPr/>
        </p:nvCxnSpPr>
        <p:spPr bwMode="auto">
          <a:xfrm>
            <a:off x="6144188" y="2347204"/>
            <a:ext cx="1" cy="21101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464EF53E-C980-E532-F841-BB9A146605FF}"/>
              </a:ext>
            </a:extLst>
          </p:cNvPr>
          <p:cNvCxnSpPr>
            <a:stCxn id="18" idx="2"/>
            <a:endCxn id="19" idx="0"/>
          </p:cNvCxnSpPr>
          <p:nvPr/>
        </p:nvCxnSpPr>
        <p:spPr bwMode="auto">
          <a:xfrm>
            <a:off x="6144189" y="3081441"/>
            <a:ext cx="5854" cy="3159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04351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 23">
            <a:extLst>
              <a:ext uri="{FF2B5EF4-FFF2-40B4-BE49-F238E27FC236}">
                <a16:creationId xmlns:a16="http://schemas.microsoft.com/office/drawing/2014/main" id="{960C05A5-F489-1C2B-5553-7404C162DB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292" y="1198153"/>
            <a:ext cx="8417215" cy="1795936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F8BABCF3-362E-6266-7429-058242E0D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Stratégie et avancements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734A2DC-422B-CF83-B7CA-E19C1C2631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DFC2C-F9B9-0445-A511-DA4552EF3EEB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8FCFD063-B80A-53FB-18B0-CA9CF584EE7E}"/>
              </a:ext>
            </a:extLst>
          </p:cNvPr>
          <p:cNvSpPr txBox="1"/>
          <p:nvPr/>
        </p:nvSpPr>
        <p:spPr>
          <a:xfrm>
            <a:off x="5064253" y="3216645"/>
            <a:ext cx="151618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Perspectives  </a:t>
            </a:r>
          </a:p>
          <a:p>
            <a:endParaRPr lang="fr-FR" dirty="0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1BBBD506-B27C-9C22-473D-41AF548541B6}"/>
              </a:ext>
            </a:extLst>
          </p:cNvPr>
          <p:cNvSpPr txBox="1"/>
          <p:nvPr/>
        </p:nvSpPr>
        <p:spPr>
          <a:xfrm>
            <a:off x="5177177" y="3802539"/>
            <a:ext cx="376221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Prétraitement: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050" dirty="0"/>
              <a:t>Réallocation temps fréquence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A447EECD-4DC3-BD5E-DF9F-A7544B91E364}"/>
              </a:ext>
            </a:extLst>
          </p:cNvPr>
          <p:cNvSpPr txBox="1"/>
          <p:nvPr/>
        </p:nvSpPr>
        <p:spPr>
          <a:xfrm>
            <a:off x="5177177" y="4425786"/>
            <a:ext cx="376221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Modèle de Deep Learning 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050" dirty="0"/>
              <a:t>Architecture du modèle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050" dirty="0"/>
              <a:t>Post traitement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FBF4E5D-A3C1-6603-8BD2-6ECF0C1495F0}"/>
              </a:ext>
            </a:extLst>
          </p:cNvPr>
          <p:cNvSpPr txBox="1"/>
          <p:nvPr/>
        </p:nvSpPr>
        <p:spPr>
          <a:xfrm>
            <a:off x="5177176" y="5210616"/>
            <a:ext cx="376221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Processus de détection et de classification 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050" dirty="0"/>
              <a:t>Entraînement </a:t>
            </a:r>
            <a:r>
              <a:rPr lang="fr-FR" sz="1050" dirty="0" err="1"/>
              <a:t>adversarial</a:t>
            </a:r>
            <a:r>
              <a:rPr lang="fr-FR" sz="1050" dirty="0"/>
              <a:t> entre le générateur de donnée et le détecteur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E8EEFC2B-C741-FA6E-227A-E2829681602E}"/>
              </a:ext>
            </a:extLst>
          </p:cNvPr>
          <p:cNvSpPr txBox="1"/>
          <p:nvPr/>
        </p:nvSpPr>
        <p:spPr>
          <a:xfrm>
            <a:off x="1560099" y="3171997"/>
            <a:ext cx="17615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Résultats Yolov8  </a:t>
            </a: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3A663DA-D37B-BD61-0AE9-0C533FFB9D21}"/>
              </a:ext>
            </a:extLst>
          </p:cNvPr>
          <p:cNvSpPr txBox="1"/>
          <p:nvPr/>
        </p:nvSpPr>
        <p:spPr>
          <a:xfrm>
            <a:off x="539552" y="1200336"/>
            <a:ext cx="15121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chemeClr val="tx1"/>
                </a:solidFill>
              </a:rPr>
              <a:t>Acquisition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787C6D9-D8DA-088D-0EB4-1D327CFAEC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300" y="3484628"/>
            <a:ext cx="4426485" cy="2579593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C27EE82E-36AA-9B55-219A-9E47312E7B32}"/>
              </a:ext>
            </a:extLst>
          </p:cNvPr>
          <p:cNvSpPr/>
          <p:nvPr/>
        </p:nvSpPr>
        <p:spPr bwMode="auto">
          <a:xfrm>
            <a:off x="1691680" y="4005064"/>
            <a:ext cx="1152128" cy="1643528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Geneva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2D2FB76-2BD8-538A-F968-E152C6DCA6F8}"/>
              </a:ext>
            </a:extLst>
          </p:cNvPr>
          <p:cNvSpPr/>
          <p:nvPr/>
        </p:nvSpPr>
        <p:spPr bwMode="auto">
          <a:xfrm>
            <a:off x="3059832" y="3645024"/>
            <a:ext cx="1313584" cy="55232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Geneva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A94CD18-9A70-22B6-71C1-A53EE432CAFD}"/>
              </a:ext>
            </a:extLst>
          </p:cNvPr>
          <p:cNvSpPr txBox="1"/>
          <p:nvPr/>
        </p:nvSpPr>
        <p:spPr>
          <a:xfrm>
            <a:off x="2138968" y="5371873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>
                <a:solidFill>
                  <a:srgbClr val="FF0000"/>
                </a:solidFill>
              </a:rPr>
              <a:t>Gain dans les faibles SNR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C89C38BB-A01A-E47A-9640-4EE27A2B7AC4}"/>
              </a:ext>
            </a:extLst>
          </p:cNvPr>
          <p:cNvSpPr txBox="1"/>
          <p:nvPr/>
        </p:nvSpPr>
        <p:spPr>
          <a:xfrm>
            <a:off x="3678188" y="4175055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>
                <a:solidFill>
                  <a:srgbClr val="FF0000"/>
                </a:solidFill>
              </a:rPr>
              <a:t>Perte dans les fort SNR</a:t>
            </a:r>
          </a:p>
        </p:txBody>
      </p:sp>
    </p:spTree>
    <p:extLst>
      <p:ext uri="{BB962C8B-B14F-4D97-AF65-F5344CB8AC3E}">
        <p14:creationId xmlns:p14="http://schemas.microsoft.com/office/powerpoint/2010/main" val="1163837555"/>
      </p:ext>
    </p:extLst>
  </p:cSld>
  <p:clrMapOvr>
    <a:masterClrMapping/>
  </p:clrMapOvr>
</p:sld>
</file>

<file path=ppt/theme/theme1.xml><?xml version="1.0" encoding="utf-8"?>
<a:theme xmlns:a="http://schemas.openxmlformats.org/drawingml/2006/main" name="Titres soulignés ou pas">
  <a:themeElements>
    <a:clrScheme name="Nouvelle pré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ouvelle présentation">
      <a:majorFont>
        <a:latin typeface="Arial"/>
        <a:ea typeface="ＭＳ Ｐゴシック"/>
        <a:cs typeface="Geneva"/>
      </a:majorFont>
      <a:minorFont>
        <a:latin typeface="Arial"/>
        <a:ea typeface="ＭＳ Ｐゴシック"/>
        <a:cs typeface="Geneva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16521</TotalTime>
  <Words>253</Words>
  <Application>Microsoft Office PowerPoint</Application>
  <PresentationFormat>Affichage à l'écran (4:3)</PresentationFormat>
  <Paragraphs>36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5" baseType="lpstr">
      <vt:lpstr>Arial</vt:lpstr>
      <vt:lpstr>Titres soulignés ou pas</vt:lpstr>
      <vt:lpstr>Détection, caractérisation et classification de signaux radars LPI à partir de méthodes d’intelligence artificielle</vt:lpstr>
      <vt:lpstr>Présentation et objectifs de la thèse</vt:lpstr>
      <vt:lpstr>Stratégie et avancements</vt:lpstr>
    </vt:vector>
  </TitlesOfParts>
  <Company>ONERA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Philippe Bernou</dc:creator>
  <cp:lastModifiedBy>REIHAN MAZOUZ</cp:lastModifiedBy>
  <cp:revision>164</cp:revision>
  <dcterms:created xsi:type="dcterms:W3CDTF">2020-09-14T08:12:08Z</dcterms:created>
  <dcterms:modified xsi:type="dcterms:W3CDTF">2024-02-19T08:51:34Z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cb69475-382c-4c7a-b21d-8ca64eeef1bd_Enabled">
    <vt:lpwstr>true</vt:lpwstr>
  </property>
  <property fmtid="{D5CDD505-2E9C-101B-9397-08002B2CF9AE}" pid="3" name="MSIP_Label_ecb69475-382c-4c7a-b21d-8ca64eeef1bd_SetDate">
    <vt:lpwstr>2024-01-25T13:12:06Z</vt:lpwstr>
  </property>
  <property fmtid="{D5CDD505-2E9C-101B-9397-08002B2CF9AE}" pid="4" name="MSIP_Label_ecb69475-382c-4c7a-b21d-8ca64eeef1bd_Method">
    <vt:lpwstr>Standard</vt:lpwstr>
  </property>
  <property fmtid="{D5CDD505-2E9C-101B-9397-08002B2CF9AE}" pid="5" name="MSIP_Label_ecb69475-382c-4c7a-b21d-8ca64eeef1bd_Name">
    <vt:lpwstr>Eviden For Internal Use - All Employees</vt:lpwstr>
  </property>
  <property fmtid="{D5CDD505-2E9C-101B-9397-08002B2CF9AE}" pid="6" name="MSIP_Label_ecb69475-382c-4c7a-b21d-8ca64eeef1bd_SiteId">
    <vt:lpwstr>7d1c7785-2d8a-437d-b842-1ed5d8fbe00a</vt:lpwstr>
  </property>
  <property fmtid="{D5CDD505-2E9C-101B-9397-08002B2CF9AE}" pid="7" name="MSIP_Label_ecb69475-382c-4c7a-b21d-8ca64eeef1bd_ActionId">
    <vt:lpwstr>e12dd5d9-aa42-4b09-9c4b-5549786e40e0</vt:lpwstr>
  </property>
  <property fmtid="{D5CDD505-2E9C-101B-9397-08002B2CF9AE}" pid="8" name="MSIP_Label_ecb69475-382c-4c7a-b21d-8ca64eeef1bd_ContentBits">
    <vt:lpwstr>0</vt:lpwstr>
  </property>
</Properties>
</file>