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42"/>
  </p:notesMasterIdLst>
  <p:sldIdLst>
    <p:sldId id="256" r:id="rId2"/>
    <p:sldId id="1923" r:id="rId3"/>
    <p:sldId id="1892" r:id="rId4"/>
    <p:sldId id="1893" r:id="rId5"/>
    <p:sldId id="1894" r:id="rId6"/>
    <p:sldId id="1895" r:id="rId7"/>
    <p:sldId id="1896" r:id="rId8"/>
    <p:sldId id="1924" r:id="rId9"/>
    <p:sldId id="1925" r:id="rId10"/>
    <p:sldId id="1926" r:id="rId11"/>
    <p:sldId id="1929" r:id="rId12"/>
    <p:sldId id="1907" r:id="rId13"/>
    <p:sldId id="1908" r:id="rId14"/>
    <p:sldId id="1937" r:id="rId15"/>
    <p:sldId id="1914" r:id="rId16"/>
    <p:sldId id="1931" r:id="rId17"/>
    <p:sldId id="1933" r:id="rId18"/>
    <p:sldId id="1934" r:id="rId19"/>
    <p:sldId id="1930" r:id="rId20"/>
    <p:sldId id="1915" r:id="rId21"/>
    <p:sldId id="1916" r:id="rId22"/>
    <p:sldId id="1917" r:id="rId23"/>
    <p:sldId id="1918" r:id="rId24"/>
    <p:sldId id="1920" r:id="rId25"/>
    <p:sldId id="1946" r:id="rId26"/>
    <p:sldId id="1922" r:id="rId27"/>
    <p:sldId id="1944" r:id="rId28"/>
    <p:sldId id="1007" r:id="rId29"/>
    <p:sldId id="1947" r:id="rId30"/>
    <p:sldId id="941" r:id="rId31"/>
    <p:sldId id="1927" r:id="rId32"/>
    <p:sldId id="1928" r:id="rId33"/>
    <p:sldId id="1935" r:id="rId34"/>
    <p:sldId id="1936" r:id="rId35"/>
    <p:sldId id="1938" r:id="rId36"/>
    <p:sldId id="1940" r:id="rId37"/>
    <p:sldId id="1941" r:id="rId38"/>
    <p:sldId id="1942" r:id="rId39"/>
    <p:sldId id="1943" r:id="rId40"/>
    <p:sldId id="1945" r:id="rId4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108B0AB1-5330-4704-ABAC-1A499CF75CB6}">
          <p14:sldIdLst>
            <p14:sldId id="256"/>
            <p14:sldId id="1923"/>
            <p14:sldId id="1892"/>
            <p14:sldId id="1893"/>
            <p14:sldId id="1894"/>
            <p14:sldId id="1895"/>
            <p14:sldId id="1896"/>
            <p14:sldId id="1924"/>
            <p14:sldId id="1925"/>
            <p14:sldId id="1926"/>
            <p14:sldId id="1929"/>
            <p14:sldId id="1907"/>
            <p14:sldId id="1908"/>
            <p14:sldId id="1937"/>
            <p14:sldId id="1914"/>
            <p14:sldId id="1931"/>
            <p14:sldId id="1933"/>
            <p14:sldId id="1934"/>
            <p14:sldId id="1930"/>
            <p14:sldId id="1915"/>
            <p14:sldId id="1916"/>
            <p14:sldId id="1917"/>
            <p14:sldId id="1918"/>
            <p14:sldId id="1920"/>
            <p14:sldId id="1946"/>
            <p14:sldId id="1922"/>
            <p14:sldId id="1944"/>
            <p14:sldId id="1007"/>
            <p14:sldId id="1947"/>
            <p14:sldId id="941"/>
            <p14:sldId id="1927"/>
            <p14:sldId id="1928"/>
            <p14:sldId id="1935"/>
            <p14:sldId id="1936"/>
            <p14:sldId id="1938"/>
            <p14:sldId id="1940"/>
            <p14:sldId id="1941"/>
            <p14:sldId id="1942"/>
            <p14:sldId id="1943"/>
            <p14:sldId id="194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2DD929-C38B-45A6-962E-1EBA2791B302}" v="33" dt="2021-11-13T20:37:07.189"/>
    <p1510:client id="{4FCC9DA1-0AC8-B430-C1B0-F63788ADAB7C}" v="1075" dt="2021-10-20T14:57:57.038"/>
    <p1510:client id="{9CBFD04C-DA5D-1841-5F8C-03240EDEE029}" v="72" dt="2021-10-21T12:49:46.746"/>
    <p1510:client id="{BACED121-ADC4-46B2-8BE5-1BB218B792CD}" v="1642" dt="2021-10-19T15:23:54.314"/>
    <p1510:client id="{F12A16FE-4233-36E6-2273-9C9CC497A917}" v="277" dt="2021-10-21T08:00:37.4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4" autoAdjust="0"/>
    <p:restoredTop sz="82770" autoAdjust="0"/>
  </p:normalViewPr>
  <p:slideViewPr>
    <p:cSldViewPr snapToGrid="0">
      <p:cViewPr varScale="1">
        <p:scale>
          <a:sx n="81" d="100"/>
          <a:sy n="81" d="100"/>
        </p:scale>
        <p:origin x="533" y="5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1.xml"/><Relationship Id="rId13" Type="http://schemas.openxmlformats.org/officeDocument/2006/relationships/slide" Target="slides/slide36.xml"/><Relationship Id="rId3" Type="http://schemas.openxmlformats.org/officeDocument/2006/relationships/slide" Target="slides/slide17.xml"/><Relationship Id="rId7" Type="http://schemas.openxmlformats.org/officeDocument/2006/relationships/slide" Target="slides/slide30.xml"/><Relationship Id="rId12" Type="http://schemas.openxmlformats.org/officeDocument/2006/relationships/slide" Target="slides/slide35.xml"/><Relationship Id="rId2" Type="http://schemas.openxmlformats.org/officeDocument/2006/relationships/slide" Target="slides/slide16.xml"/><Relationship Id="rId16" Type="http://schemas.openxmlformats.org/officeDocument/2006/relationships/slide" Target="slides/slide39.xml"/><Relationship Id="rId1" Type="http://schemas.openxmlformats.org/officeDocument/2006/relationships/slide" Target="slides/slide1.xml"/><Relationship Id="rId6" Type="http://schemas.openxmlformats.org/officeDocument/2006/relationships/slide" Target="slides/slide29.xml"/><Relationship Id="rId11" Type="http://schemas.openxmlformats.org/officeDocument/2006/relationships/slide" Target="slides/slide34.xml"/><Relationship Id="rId5" Type="http://schemas.openxmlformats.org/officeDocument/2006/relationships/slide" Target="slides/slide28.xml"/><Relationship Id="rId15" Type="http://schemas.openxmlformats.org/officeDocument/2006/relationships/slide" Target="slides/slide38.xml"/><Relationship Id="rId10" Type="http://schemas.openxmlformats.org/officeDocument/2006/relationships/slide" Target="slides/slide33.xml"/><Relationship Id="rId4" Type="http://schemas.openxmlformats.org/officeDocument/2006/relationships/slide" Target="slides/slide18.xml"/><Relationship Id="rId9" Type="http://schemas.openxmlformats.org/officeDocument/2006/relationships/slide" Target="slides/slide32.xml"/><Relationship Id="rId14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C3EA6-CC14-4455-B22E-ABD39BEAC96B}" type="datetimeFigureOut">
              <a:rPr lang="fr-FR"/>
              <a:t>05/12/2024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20547-C34C-4519-8D6B-C40F75DA7DD4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730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266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6232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FR" sz="1800" b="0" baseline="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9329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FR" sz="1800" b="0" baseline="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2411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FR" sz="1800" b="0" baseline="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73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b="0" baseline="0" dirty="0">
              <a:cs typeface="Calibri" panose="020F0502020204030204"/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972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b="0" i="0" baseline="0" dirty="0">
              <a:cs typeface="Calibri" panose="020F0502020204030204"/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70667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b="0" i="0" baseline="0" dirty="0">
              <a:cs typeface="Calibri" panose="020F0502020204030204"/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813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b="0" i="1" baseline="0" dirty="0">
              <a:cs typeface="Calibri" panose="020F0502020204030204"/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9148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b="0" i="0" baseline="0" dirty="0">
              <a:cs typeface="Calibri" panose="020F0502020204030204"/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6693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b="0" i="0" baseline="0" dirty="0">
              <a:cs typeface="Calibri" panose="020F0502020204030204"/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8756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>
              <a:ea typeface="+mn-lt"/>
              <a:cs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36967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fr-FR" sz="1800" dirty="0">
                  <a:cs typeface="Calibri" panose="020F0502020204030204"/>
                </a:endParaRPr>
              </a:p>
            </p:txBody>
          </p:sp>
        </mc:Choice>
        <mc:Fallback xmlns="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fr-FR" sz="1800" dirty="0" smtClean="0">
                    <a:cs typeface="Calibri" panose="020F0502020204030204"/>
                  </a:rPr>
                  <a:t>Mesure </a:t>
                </a:r>
                <a:r>
                  <a:rPr lang="fr-FR" sz="1800" dirty="0" err="1" smtClean="0">
                    <a:cs typeface="Calibri" panose="020F0502020204030204"/>
                  </a:rPr>
                  <a:t>gonio</a:t>
                </a:r>
                <a:r>
                  <a:rPr lang="fr-FR" sz="1800" dirty="0" smtClean="0">
                    <a:cs typeface="Calibri" panose="020F0502020204030204"/>
                  </a:rPr>
                  <a:t> avec tuner </a:t>
                </a:r>
                <a:r>
                  <a:rPr lang="fr-FR" sz="1800" dirty="0" err="1" smtClean="0">
                    <a:cs typeface="Calibri" panose="020F0502020204030204"/>
                  </a:rPr>
                  <a:t>Avantix</a:t>
                </a:r>
                <a:r>
                  <a:rPr lang="fr-FR" sz="1800" dirty="0" smtClean="0">
                    <a:cs typeface="Calibri" panose="020F0502020204030204"/>
                  </a:rPr>
                  <a:t> ?</a:t>
                </a:r>
              </a:p>
              <a:p>
                <a:r>
                  <a:rPr lang="fr-FR" sz="1800" dirty="0" smtClean="0">
                    <a:cs typeface="Calibri" panose="020F0502020204030204"/>
                  </a:rPr>
                  <a:t>Réalisation du radôme ? (</a:t>
                </a:r>
                <a:r>
                  <a:rPr lang="fr-FR" sz="1800" dirty="0" smtClean="0"/>
                  <a:t>ABS</a:t>
                </a:r>
                <a:r>
                  <a:rPr lang="fr-FR" sz="1800" baseline="0" dirty="0" smtClean="0"/>
                  <a:t> </a:t>
                </a:r>
                <a:r>
                  <a:rPr lang="fr-FR" sz="18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𝜀_</a:t>
                </a:r>
                <a:r>
                  <a:rPr lang="fr-FR" sz="1800" i="0">
                    <a:latin typeface="Cambria Math" panose="02040503050406030204" pitchFamily="18" charset="0"/>
                  </a:rPr>
                  <a:t>𝑟</a:t>
                </a:r>
                <a:r>
                  <a:rPr lang="fr-FR" sz="1800" b="0" i="0" smtClean="0">
                    <a:latin typeface="Cambria Math" panose="02040503050406030204" pitchFamily="18" charset="0"/>
                  </a:rPr>
                  <a:t>=</a:t>
                </a:r>
                <a:r>
                  <a:rPr lang="fr-FR" sz="1800" dirty="0" smtClean="0"/>
                  <a:t>3 ; tan(</a:t>
                </a:r>
                <a:r>
                  <a:rPr lang="el-GR" sz="1800" dirty="0" smtClean="0"/>
                  <a:t>δ</a:t>
                </a:r>
                <a:r>
                  <a:rPr lang="fr-FR" sz="1800" dirty="0" smtClean="0"/>
                  <a:t>)=</a:t>
                </a:r>
                <a:r>
                  <a:rPr lang="fr-FR" sz="1800" dirty="0" smtClean="0"/>
                  <a:t>0,07 |</a:t>
                </a:r>
                <a:r>
                  <a:rPr lang="fr-FR" sz="1800" baseline="0" dirty="0" smtClean="0"/>
                  <a:t> </a:t>
                </a:r>
                <a:r>
                  <a:rPr lang="fr-FR" sz="1800" dirty="0" smtClean="0"/>
                  <a:t>Épaisseur </a:t>
                </a:r>
                <a:r>
                  <a:rPr lang="fr-FR" sz="1800" dirty="0" smtClean="0"/>
                  <a:t>3mm ; </a:t>
                </a:r>
                <a:r>
                  <a:rPr lang="fr-FR" sz="1800" dirty="0" smtClean="0"/>
                  <a:t>40x40cm)</a:t>
                </a:r>
                <a:endParaRPr lang="fr-FR" sz="1800" dirty="0" smtClean="0"/>
              </a:p>
              <a:p>
                <a:endParaRPr lang="fr-FR" sz="1800" dirty="0" smtClean="0">
                  <a:cs typeface="Calibri" panose="020F0502020204030204"/>
                </a:endParaRPr>
              </a:p>
              <a:p>
                <a:r>
                  <a:rPr lang="fr-FR" sz="1800" dirty="0" smtClean="0">
                    <a:cs typeface="Calibri" panose="020F0502020204030204"/>
                  </a:rPr>
                  <a:t>Mesure</a:t>
                </a:r>
                <a:r>
                  <a:rPr lang="fr-FR" sz="1800" baseline="0" dirty="0" smtClean="0">
                    <a:cs typeface="Calibri" panose="020F0502020204030204"/>
                  </a:rPr>
                  <a:t> </a:t>
                </a:r>
                <a:r>
                  <a:rPr lang="fr-FR" sz="1800" baseline="0" dirty="0" smtClean="0">
                    <a:cs typeface="Calibri" panose="020F0502020204030204"/>
                  </a:rPr>
                  <a:t>CACENDRA : ils ont eu un problème (câble positionneur défaillant) et doivent refaire la mesure bande 1-6 GHz.</a:t>
                </a:r>
              </a:p>
              <a:p>
                <a:r>
                  <a:rPr lang="fr-FR" sz="1800" baseline="0" dirty="0" smtClean="0">
                    <a:cs typeface="Calibri" panose="020F0502020204030204"/>
                  </a:rPr>
                  <a:t>J’ai demandé de faire les antennes 6-18GHz avec espace 0,1mm entre </a:t>
                </a:r>
                <a:r>
                  <a:rPr lang="fr-FR" sz="1800" baseline="0" dirty="0" err="1" smtClean="0">
                    <a:cs typeface="Calibri" panose="020F0502020204030204"/>
                  </a:rPr>
                  <a:t>feed</a:t>
                </a:r>
                <a:r>
                  <a:rPr lang="fr-FR" sz="1800" baseline="0" dirty="0" smtClean="0">
                    <a:cs typeface="Calibri" panose="020F0502020204030204"/>
                  </a:rPr>
                  <a:t> et gorge pour les 2 polar : à voir si marche mieux, refaire mesure en champ lointain</a:t>
                </a:r>
                <a:endParaRPr lang="fr-FR" sz="1800" dirty="0" smtClean="0">
                  <a:cs typeface="Calibri" panose="020F0502020204030204"/>
                </a:endParaRP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31535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fr-FR" sz="1800" dirty="0">
                  <a:cs typeface="Calibri" panose="020F0502020204030204"/>
                </a:endParaRPr>
              </a:p>
            </p:txBody>
          </p:sp>
        </mc:Choice>
        <mc:Fallback xmlns="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fr-FR" sz="1800" dirty="0" smtClean="0">
                    <a:cs typeface="Calibri" panose="020F0502020204030204"/>
                  </a:rPr>
                  <a:t>Mesure </a:t>
                </a:r>
                <a:r>
                  <a:rPr lang="fr-FR" sz="1800" dirty="0" err="1" smtClean="0">
                    <a:cs typeface="Calibri" panose="020F0502020204030204"/>
                  </a:rPr>
                  <a:t>gonio</a:t>
                </a:r>
                <a:r>
                  <a:rPr lang="fr-FR" sz="1800" dirty="0" smtClean="0">
                    <a:cs typeface="Calibri" panose="020F0502020204030204"/>
                  </a:rPr>
                  <a:t> avec tuner </a:t>
                </a:r>
                <a:r>
                  <a:rPr lang="fr-FR" sz="1800" dirty="0" err="1" smtClean="0">
                    <a:cs typeface="Calibri" panose="020F0502020204030204"/>
                  </a:rPr>
                  <a:t>Avantix</a:t>
                </a:r>
                <a:r>
                  <a:rPr lang="fr-FR" sz="1800" dirty="0" smtClean="0">
                    <a:cs typeface="Calibri" panose="020F0502020204030204"/>
                  </a:rPr>
                  <a:t> ?</a:t>
                </a:r>
              </a:p>
              <a:p>
                <a:r>
                  <a:rPr lang="fr-FR" sz="1800" dirty="0" smtClean="0">
                    <a:cs typeface="Calibri" panose="020F0502020204030204"/>
                  </a:rPr>
                  <a:t>Réalisation du radôme ? (</a:t>
                </a:r>
                <a:r>
                  <a:rPr lang="fr-FR" sz="1800" dirty="0" smtClean="0"/>
                  <a:t>ABS</a:t>
                </a:r>
                <a:r>
                  <a:rPr lang="fr-FR" sz="1800" baseline="0" dirty="0" smtClean="0"/>
                  <a:t> </a:t>
                </a:r>
                <a:r>
                  <a:rPr lang="fr-FR" sz="18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𝜀_</a:t>
                </a:r>
                <a:r>
                  <a:rPr lang="fr-FR" sz="1800" i="0">
                    <a:latin typeface="Cambria Math" panose="02040503050406030204" pitchFamily="18" charset="0"/>
                  </a:rPr>
                  <a:t>𝑟</a:t>
                </a:r>
                <a:r>
                  <a:rPr lang="fr-FR" sz="1800" b="0" i="0" smtClean="0">
                    <a:latin typeface="Cambria Math" panose="02040503050406030204" pitchFamily="18" charset="0"/>
                  </a:rPr>
                  <a:t>=</a:t>
                </a:r>
                <a:r>
                  <a:rPr lang="fr-FR" sz="1800" dirty="0" smtClean="0"/>
                  <a:t>3 ; tan(</a:t>
                </a:r>
                <a:r>
                  <a:rPr lang="el-GR" sz="1800" dirty="0" smtClean="0"/>
                  <a:t>δ</a:t>
                </a:r>
                <a:r>
                  <a:rPr lang="fr-FR" sz="1800" dirty="0" smtClean="0"/>
                  <a:t>)=</a:t>
                </a:r>
                <a:r>
                  <a:rPr lang="fr-FR" sz="1800" dirty="0" smtClean="0"/>
                  <a:t>0,07 |</a:t>
                </a:r>
                <a:r>
                  <a:rPr lang="fr-FR" sz="1800" baseline="0" dirty="0" smtClean="0"/>
                  <a:t> </a:t>
                </a:r>
                <a:r>
                  <a:rPr lang="fr-FR" sz="1800" dirty="0" smtClean="0"/>
                  <a:t>Épaisseur </a:t>
                </a:r>
                <a:r>
                  <a:rPr lang="fr-FR" sz="1800" dirty="0" smtClean="0"/>
                  <a:t>3mm ; </a:t>
                </a:r>
                <a:r>
                  <a:rPr lang="fr-FR" sz="1800" dirty="0" smtClean="0"/>
                  <a:t>40x40cm)</a:t>
                </a:r>
                <a:endParaRPr lang="fr-FR" sz="1800" dirty="0" smtClean="0"/>
              </a:p>
              <a:p>
                <a:endParaRPr lang="fr-FR" sz="1800" dirty="0" smtClean="0">
                  <a:cs typeface="Calibri" panose="020F0502020204030204"/>
                </a:endParaRPr>
              </a:p>
              <a:p>
                <a:r>
                  <a:rPr lang="fr-FR" sz="1800" dirty="0" smtClean="0">
                    <a:cs typeface="Calibri" panose="020F0502020204030204"/>
                  </a:rPr>
                  <a:t>Mesure</a:t>
                </a:r>
                <a:r>
                  <a:rPr lang="fr-FR" sz="1800" baseline="0" dirty="0" smtClean="0">
                    <a:cs typeface="Calibri" panose="020F0502020204030204"/>
                  </a:rPr>
                  <a:t> </a:t>
                </a:r>
                <a:r>
                  <a:rPr lang="fr-FR" sz="1800" baseline="0" dirty="0" smtClean="0">
                    <a:cs typeface="Calibri" panose="020F0502020204030204"/>
                  </a:rPr>
                  <a:t>CACENDRA : ils ont eu un problème (câble positionneur défaillant) et doivent refaire la mesure bande 1-6 GHz.</a:t>
                </a:r>
              </a:p>
              <a:p>
                <a:r>
                  <a:rPr lang="fr-FR" sz="1800" baseline="0" dirty="0" smtClean="0">
                    <a:cs typeface="Calibri" panose="020F0502020204030204"/>
                  </a:rPr>
                  <a:t>J’ai demandé de faire les antennes 6-18GHz avec espace 0,1mm entre </a:t>
                </a:r>
                <a:r>
                  <a:rPr lang="fr-FR" sz="1800" baseline="0" dirty="0" err="1" smtClean="0">
                    <a:cs typeface="Calibri" panose="020F0502020204030204"/>
                  </a:rPr>
                  <a:t>feed</a:t>
                </a:r>
                <a:r>
                  <a:rPr lang="fr-FR" sz="1800" baseline="0" dirty="0" smtClean="0">
                    <a:cs typeface="Calibri" panose="020F0502020204030204"/>
                  </a:rPr>
                  <a:t> et gorge pour les 2 polar : à voir si marche mieux, refaire mesure en champ lointain</a:t>
                </a:r>
                <a:endParaRPr lang="fr-FR" sz="1800" dirty="0" smtClean="0">
                  <a:cs typeface="Calibri" panose="020F0502020204030204"/>
                </a:endParaRP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46881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0650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FR" sz="1800" b="0" baseline="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46234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FR" sz="1800" b="0" baseline="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8177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FR" sz="1800" b="0" baseline="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3453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FR" sz="1800" b="0" baseline="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92009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FR" sz="1800" b="0" baseline="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06607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FR" sz="1800" b="0" baseline="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30233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FR" sz="1800" b="0" baseline="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943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01719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FR" sz="1800" b="0" baseline="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9695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FR" sz="1800" b="0" baseline="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94540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b="0" baseline="0" dirty="0">
              <a:cs typeface="Calibri" panose="020F0502020204030204"/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5988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>
              <a:solidFill>
                <a:srgbClr val="FF0000"/>
              </a:solidFill>
              <a:cs typeface="Calibri" panose="020F0502020204030204"/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609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fr-FR" sz="1200" b="0" dirty="0">
                  <a:cs typeface="Calibri" panose="020F0502020204030204"/>
                </a:endParaRPr>
              </a:p>
            </p:txBody>
          </p:sp>
        </mc:Choice>
        <mc:Fallback xmlns="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b="1" dirty="0" smtClean="0"/>
                  <a:t>Slot </a:t>
                </a:r>
                <a:r>
                  <a:rPr lang="fr-FR" b="1" dirty="0" err="1" smtClean="0"/>
                  <a:t>vivaldi</a:t>
                </a:r>
                <a:r>
                  <a:rPr lang="fr-FR" b="1" dirty="0" smtClean="0"/>
                  <a:t> : améliore</a:t>
                </a:r>
                <a:r>
                  <a:rPr lang="fr-FR" b="1" baseline="0" dirty="0" smtClean="0"/>
                  <a:t> S11 bas de bande à 1 GHz</a:t>
                </a:r>
                <a:br>
                  <a:rPr lang="fr-FR" b="1" baseline="0" dirty="0" smtClean="0"/>
                </a:br>
                <a:r>
                  <a:rPr lang="fr-FR" b="0" baseline="0" dirty="0" smtClean="0"/>
                  <a:t>Trou elliptique arm : améliorer ouverture vers 4GHz, mais change S11 vers 2 GHz. L’autre trou elliptique améliore un peu ouverture et gain (léger)</a:t>
                </a:r>
                <a:endParaRPr lang="fr-FR" sz="1200" b="0" dirty="0" smtClean="0">
                  <a:cs typeface="Calibri" panose="020F0502020204030204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200" b="0" dirty="0" smtClean="0">
                    <a:cs typeface="Calibri" panose="020F0502020204030204"/>
                  </a:rPr>
                  <a:t>Remontée S11 à -7dB à 2,6 GHz en mesure (connecteurs SMA)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200" b="1" dirty="0" smtClean="0">
                    <a:cs typeface="Calibri" panose="020F0502020204030204"/>
                  </a:rPr>
                  <a:t>antennes littérature </a:t>
                </a:r>
                <a:r>
                  <a:rPr lang="fr-FR" sz="1200" b="1" dirty="0" err="1" smtClean="0">
                    <a:cs typeface="Calibri" panose="020F0502020204030204"/>
                  </a:rPr>
                  <a:t>vàv</a:t>
                </a:r>
                <a:r>
                  <a:rPr lang="fr-FR" sz="1200" b="1" dirty="0" smtClean="0">
                    <a:cs typeface="Calibri" panose="020F0502020204030204"/>
                  </a:rPr>
                  <a:t> lambda : </a:t>
                </a:r>
                <a:r>
                  <a:rPr lang="fr-FR" sz="1200" b="0" dirty="0" smtClean="0">
                    <a:cs typeface="Calibri" panose="020F0502020204030204"/>
                  </a:rPr>
                  <a:t>Vivaldi ES</a:t>
                </a:r>
                <a:r>
                  <a:rPr lang="fr-FR" sz="1200" b="0" baseline="0" dirty="0" smtClean="0">
                    <a:cs typeface="Calibri" panose="020F0502020204030204"/>
                  </a:rPr>
                  <a:t> </a:t>
                </a:r>
                <a:r>
                  <a:rPr lang="fr-FR" sz="1200" b="0" baseline="0" dirty="0" err="1" smtClean="0">
                    <a:cs typeface="Calibri" panose="020F0502020204030204"/>
                  </a:rPr>
                  <a:t>publi</a:t>
                </a:r>
                <a:r>
                  <a:rPr lang="fr-FR" sz="1200" b="0" baseline="0" dirty="0" smtClean="0">
                    <a:cs typeface="Calibri" panose="020F0502020204030204"/>
                  </a:rPr>
                  <a:t> : 0,3 x 0,26</a:t>
                </a:r>
                <a:r>
                  <a:rPr lang="en-US" sz="1200" b="0" i="0"/>
                  <a:t>"λ</a:t>
                </a:r>
                <a:r>
                  <a:rPr lang="en-US" sz="1200" b="0" i="0">
                    <a:latin typeface="Cambria Math" panose="02040503050406030204" pitchFamily="18" charset="0"/>
                  </a:rPr>
                  <a:t>" </a:t>
                </a:r>
                <a:r>
                  <a:rPr lang="en-US" sz="1200" b="0" i="0" smtClean="0">
                    <a:latin typeface="Cambria Math" panose="02040503050406030204" pitchFamily="18" charset="0"/>
                    <a:ea typeface="+mn-lt"/>
                    <a:cs typeface="+mn-lt"/>
                  </a:rPr>
                  <a:t>_</a:t>
                </a:r>
                <a:r>
                  <a:rPr lang="fr-FR" sz="1200" b="0" i="0" smtClean="0">
                    <a:latin typeface="Cambria Math" panose="02040503050406030204" pitchFamily="18" charset="0"/>
                  </a:rPr>
                  <a:t>𝐿</a:t>
                </a:r>
                <a:r>
                  <a:rPr lang="fr-FR" sz="1200" b="0" dirty="0" smtClean="0">
                    <a:cs typeface="Calibri" panose="020F0502020204030204"/>
                  </a:rPr>
                  <a:t> (2,5 – 11 GHz), mais </a:t>
                </a:r>
                <a:r>
                  <a:rPr lang="fr-FR" sz="1200" b="0" dirty="0" err="1" smtClean="0">
                    <a:cs typeface="Calibri" panose="020F0502020204030204"/>
                  </a:rPr>
                  <a:t>dielec</a:t>
                </a:r>
                <a:r>
                  <a:rPr lang="fr-FR" sz="1200" b="0" dirty="0" smtClean="0">
                    <a:cs typeface="Calibri" panose="020F0502020204030204"/>
                  </a:rPr>
                  <a:t> 1,6mm FR4</a:t>
                </a:r>
                <a:br>
                  <a:rPr lang="fr-FR" sz="1200" b="0" dirty="0" smtClean="0">
                    <a:cs typeface="Calibri" panose="020F0502020204030204"/>
                  </a:rPr>
                </a:br>
                <a:r>
                  <a:rPr lang="fr-FR" sz="1200" b="0" dirty="0" smtClean="0">
                    <a:cs typeface="Calibri" panose="020F0502020204030204"/>
                  </a:rPr>
                  <a:t>AVA </a:t>
                </a:r>
                <a:r>
                  <a:rPr lang="fr-FR" sz="1200" b="0" dirty="0" err="1" smtClean="0">
                    <a:cs typeface="Calibri" panose="020F0502020204030204"/>
                  </a:rPr>
                  <a:t>Cheby</a:t>
                </a:r>
                <a:r>
                  <a:rPr lang="fr-FR" sz="1200" b="0" dirty="0" smtClean="0">
                    <a:cs typeface="Calibri" panose="020F0502020204030204"/>
                  </a:rPr>
                  <a:t> :</a:t>
                </a:r>
                <a:r>
                  <a:rPr lang="fr-FR" sz="1200" b="0" baseline="0" dirty="0" smtClean="0">
                    <a:cs typeface="Calibri" panose="020F0502020204030204"/>
                  </a:rPr>
                  <a:t> 0,333 x 0,333</a:t>
                </a:r>
                <a:r>
                  <a:rPr lang="en-US" sz="1200" i="0"/>
                  <a:t>"λ</a:t>
                </a:r>
                <a:r>
                  <a:rPr lang="en-US" sz="1200" i="0">
                    <a:latin typeface="Cambria Math" panose="02040503050406030204" pitchFamily="18" charset="0"/>
                  </a:rPr>
                  <a:t>" </a:t>
                </a:r>
                <a:r>
                  <a:rPr lang="en-US" sz="1200" i="0" smtClean="0">
                    <a:latin typeface="Cambria Math" panose="02040503050406030204" pitchFamily="18" charset="0"/>
                    <a:ea typeface="+mn-lt"/>
                    <a:cs typeface="+mn-lt"/>
                  </a:rPr>
                  <a:t>_</a:t>
                </a:r>
                <a:r>
                  <a:rPr lang="fr-FR" sz="1200" b="0" i="0" smtClean="0">
                    <a:latin typeface="Cambria Math" panose="02040503050406030204" pitchFamily="18" charset="0"/>
                  </a:rPr>
                  <a:t>𝐿</a:t>
                </a:r>
                <a:r>
                  <a:rPr lang="fr-FR" sz="1200" b="0" dirty="0" smtClean="0">
                    <a:cs typeface="Calibri" panose="020F0502020204030204"/>
                  </a:rPr>
                  <a:t> (1 -35GHz), </a:t>
                </a:r>
                <a:r>
                  <a:rPr lang="fr-FR" sz="1200" b="0" dirty="0" err="1" smtClean="0">
                    <a:cs typeface="Calibri" panose="020F0502020204030204"/>
                  </a:rPr>
                  <a:t>dielec</a:t>
                </a:r>
                <a:r>
                  <a:rPr lang="fr-FR" sz="1200" b="0" dirty="0" smtClean="0">
                    <a:cs typeface="Calibri" panose="020F0502020204030204"/>
                  </a:rPr>
                  <a:t> 1,6mm FR4</a:t>
                </a:r>
                <a:br>
                  <a:rPr lang="fr-FR" sz="1200" b="0" dirty="0" smtClean="0">
                    <a:cs typeface="Calibri" panose="020F0502020204030204"/>
                  </a:rPr>
                </a:br>
                <a:endParaRPr lang="fr-FR" sz="1200" b="0" dirty="0">
                  <a:cs typeface="Calibri" panose="020F0502020204030204"/>
                </a:endParaRP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46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b="0" baseline="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180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578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fr-FR" sz="1200" b="0" dirty="0">
                  <a:cs typeface="Calibri" panose="020F0502020204030204"/>
                </a:endParaRPr>
              </a:p>
            </p:txBody>
          </p:sp>
        </mc:Choice>
        <mc:Fallback xmlns="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b="1" dirty="0" smtClean="0"/>
                  <a:t>Slot </a:t>
                </a:r>
                <a:r>
                  <a:rPr lang="fr-FR" b="1" dirty="0" err="1" smtClean="0"/>
                  <a:t>vivaldi</a:t>
                </a:r>
                <a:r>
                  <a:rPr lang="fr-FR" b="1" dirty="0" smtClean="0"/>
                  <a:t> : améliore</a:t>
                </a:r>
                <a:r>
                  <a:rPr lang="fr-FR" b="1" baseline="0" dirty="0" smtClean="0"/>
                  <a:t> S11 bas de bande à 1 GHz</a:t>
                </a:r>
                <a:br>
                  <a:rPr lang="fr-FR" b="1" baseline="0" dirty="0" smtClean="0"/>
                </a:br>
                <a:r>
                  <a:rPr lang="fr-FR" b="0" baseline="0" dirty="0" smtClean="0"/>
                  <a:t>Trou elliptique arm : améliorer ouverture vers 4GHz, mais change S11 vers 2 GHz. L’autre trou elliptique améliore un peu ouverture et gain (léger)</a:t>
                </a:r>
                <a:endParaRPr lang="fr-FR" sz="1200" b="0" dirty="0" smtClean="0">
                  <a:cs typeface="Calibri" panose="020F0502020204030204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200" b="0" dirty="0" smtClean="0">
                    <a:cs typeface="Calibri" panose="020F0502020204030204"/>
                  </a:rPr>
                  <a:t>Remontée S11 à -7dB à 2,6 GHz en mesure (connecteurs SMA)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200" b="1" dirty="0" smtClean="0">
                    <a:cs typeface="Calibri" panose="020F0502020204030204"/>
                  </a:rPr>
                  <a:t>antennes littérature </a:t>
                </a:r>
                <a:r>
                  <a:rPr lang="fr-FR" sz="1200" b="1" dirty="0" err="1" smtClean="0">
                    <a:cs typeface="Calibri" panose="020F0502020204030204"/>
                  </a:rPr>
                  <a:t>vàv</a:t>
                </a:r>
                <a:r>
                  <a:rPr lang="fr-FR" sz="1200" b="1" dirty="0" smtClean="0">
                    <a:cs typeface="Calibri" panose="020F0502020204030204"/>
                  </a:rPr>
                  <a:t> lambda : </a:t>
                </a:r>
                <a:r>
                  <a:rPr lang="fr-FR" sz="1200" b="0" dirty="0" smtClean="0">
                    <a:cs typeface="Calibri" panose="020F0502020204030204"/>
                  </a:rPr>
                  <a:t>Vivaldi ES</a:t>
                </a:r>
                <a:r>
                  <a:rPr lang="fr-FR" sz="1200" b="0" baseline="0" dirty="0" smtClean="0">
                    <a:cs typeface="Calibri" panose="020F0502020204030204"/>
                  </a:rPr>
                  <a:t> </a:t>
                </a:r>
                <a:r>
                  <a:rPr lang="fr-FR" sz="1200" b="0" baseline="0" dirty="0" err="1" smtClean="0">
                    <a:cs typeface="Calibri" panose="020F0502020204030204"/>
                  </a:rPr>
                  <a:t>publi</a:t>
                </a:r>
                <a:r>
                  <a:rPr lang="fr-FR" sz="1200" b="0" baseline="0" dirty="0" smtClean="0">
                    <a:cs typeface="Calibri" panose="020F0502020204030204"/>
                  </a:rPr>
                  <a:t> : 0,3 x 0,26</a:t>
                </a:r>
                <a:r>
                  <a:rPr lang="en-US" sz="1200" b="0" i="0"/>
                  <a:t>"λ</a:t>
                </a:r>
                <a:r>
                  <a:rPr lang="en-US" sz="1200" b="0" i="0">
                    <a:latin typeface="Cambria Math" panose="02040503050406030204" pitchFamily="18" charset="0"/>
                  </a:rPr>
                  <a:t>" </a:t>
                </a:r>
                <a:r>
                  <a:rPr lang="en-US" sz="1200" b="0" i="0" smtClean="0">
                    <a:latin typeface="Cambria Math" panose="02040503050406030204" pitchFamily="18" charset="0"/>
                    <a:ea typeface="+mn-lt"/>
                    <a:cs typeface="+mn-lt"/>
                  </a:rPr>
                  <a:t>_</a:t>
                </a:r>
                <a:r>
                  <a:rPr lang="fr-FR" sz="1200" b="0" i="0" smtClean="0">
                    <a:latin typeface="Cambria Math" panose="02040503050406030204" pitchFamily="18" charset="0"/>
                  </a:rPr>
                  <a:t>𝐿</a:t>
                </a:r>
                <a:r>
                  <a:rPr lang="fr-FR" sz="1200" b="0" dirty="0" smtClean="0">
                    <a:cs typeface="Calibri" panose="020F0502020204030204"/>
                  </a:rPr>
                  <a:t> (2,5 – 11 GHz), mais </a:t>
                </a:r>
                <a:r>
                  <a:rPr lang="fr-FR" sz="1200" b="0" dirty="0" err="1" smtClean="0">
                    <a:cs typeface="Calibri" panose="020F0502020204030204"/>
                  </a:rPr>
                  <a:t>dielec</a:t>
                </a:r>
                <a:r>
                  <a:rPr lang="fr-FR" sz="1200" b="0" dirty="0" smtClean="0">
                    <a:cs typeface="Calibri" panose="020F0502020204030204"/>
                  </a:rPr>
                  <a:t> 1,6mm FR4</a:t>
                </a:r>
                <a:br>
                  <a:rPr lang="fr-FR" sz="1200" b="0" dirty="0" smtClean="0">
                    <a:cs typeface="Calibri" panose="020F0502020204030204"/>
                  </a:rPr>
                </a:br>
                <a:r>
                  <a:rPr lang="fr-FR" sz="1200" b="0" dirty="0" smtClean="0">
                    <a:cs typeface="Calibri" panose="020F0502020204030204"/>
                  </a:rPr>
                  <a:t>AVA </a:t>
                </a:r>
                <a:r>
                  <a:rPr lang="fr-FR" sz="1200" b="0" dirty="0" err="1" smtClean="0">
                    <a:cs typeface="Calibri" panose="020F0502020204030204"/>
                  </a:rPr>
                  <a:t>Cheby</a:t>
                </a:r>
                <a:r>
                  <a:rPr lang="fr-FR" sz="1200" b="0" dirty="0" smtClean="0">
                    <a:cs typeface="Calibri" panose="020F0502020204030204"/>
                  </a:rPr>
                  <a:t> :</a:t>
                </a:r>
                <a:r>
                  <a:rPr lang="fr-FR" sz="1200" b="0" baseline="0" dirty="0" smtClean="0">
                    <a:cs typeface="Calibri" panose="020F0502020204030204"/>
                  </a:rPr>
                  <a:t> 0,333 x 0,333</a:t>
                </a:r>
                <a:r>
                  <a:rPr lang="en-US" sz="1200" i="0"/>
                  <a:t>"λ</a:t>
                </a:r>
                <a:r>
                  <a:rPr lang="en-US" sz="1200" i="0">
                    <a:latin typeface="Cambria Math" panose="02040503050406030204" pitchFamily="18" charset="0"/>
                  </a:rPr>
                  <a:t>" </a:t>
                </a:r>
                <a:r>
                  <a:rPr lang="en-US" sz="1200" i="0" smtClean="0">
                    <a:latin typeface="Cambria Math" panose="02040503050406030204" pitchFamily="18" charset="0"/>
                    <a:ea typeface="+mn-lt"/>
                    <a:cs typeface="+mn-lt"/>
                  </a:rPr>
                  <a:t>_</a:t>
                </a:r>
                <a:r>
                  <a:rPr lang="fr-FR" sz="1200" b="0" i="0" smtClean="0">
                    <a:latin typeface="Cambria Math" panose="02040503050406030204" pitchFamily="18" charset="0"/>
                  </a:rPr>
                  <a:t>𝐿</a:t>
                </a:r>
                <a:r>
                  <a:rPr lang="fr-FR" sz="1200" b="0" dirty="0" smtClean="0">
                    <a:cs typeface="Calibri" panose="020F0502020204030204"/>
                  </a:rPr>
                  <a:t> (1 -35GHz), </a:t>
                </a:r>
                <a:r>
                  <a:rPr lang="fr-FR" sz="1200" b="0" dirty="0" err="1" smtClean="0">
                    <a:cs typeface="Calibri" panose="020F0502020204030204"/>
                  </a:rPr>
                  <a:t>dielec</a:t>
                </a:r>
                <a:r>
                  <a:rPr lang="fr-FR" sz="1200" b="0" dirty="0" smtClean="0">
                    <a:cs typeface="Calibri" panose="020F0502020204030204"/>
                  </a:rPr>
                  <a:t> 1,6mm FR4</a:t>
                </a:r>
                <a:br>
                  <a:rPr lang="fr-FR" sz="1200" b="0" dirty="0" smtClean="0">
                    <a:cs typeface="Calibri" panose="020F0502020204030204"/>
                  </a:rPr>
                </a:br>
                <a:endParaRPr lang="fr-FR" sz="1200" b="0" dirty="0">
                  <a:cs typeface="Calibri" panose="020F0502020204030204"/>
                </a:endParaRP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967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129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81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904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62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711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69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893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677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24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744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930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46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93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.png"/><Relationship Id="rId9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7.png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1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emf"/><Relationship Id="rId5" Type="http://schemas.openxmlformats.org/officeDocument/2006/relationships/image" Target="../media/image65.em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" y="2258407"/>
            <a:ext cx="11961961" cy="2764028"/>
          </a:xfrm>
        </p:spPr>
        <p:txBody>
          <a:bodyPr anchor="ctr">
            <a:normAutofit fontScale="90000"/>
          </a:bodyPr>
          <a:lstStyle/>
          <a:p>
            <a:r>
              <a:rPr lang="de-DE" sz="7200" dirty="0" err="1"/>
              <a:t>Présentation</a:t>
            </a:r>
            <a:r>
              <a:rPr lang="de-DE" sz="7200" dirty="0"/>
              <a:t> </a:t>
            </a:r>
            <a:r>
              <a:rPr lang="de-DE" sz="7200" dirty="0" err="1"/>
              <a:t>résultats</a:t>
            </a:r>
            <a:r>
              <a:rPr lang="de-DE" sz="7200" dirty="0"/>
              <a:t> </a:t>
            </a:r>
            <a:r>
              <a:rPr lang="de-DE" sz="7200" dirty="0" err="1"/>
              <a:t>thèse</a:t>
            </a:r>
            <a:br>
              <a:rPr lang="de-DE" sz="7200" dirty="0"/>
            </a:br>
            <a:br>
              <a:rPr lang="de-DE" sz="7200" dirty="0"/>
            </a:br>
            <a:r>
              <a:rPr lang="de-DE" sz="3200" i="1" dirty="0" err="1">
                <a:cs typeface="Calibri Light"/>
              </a:rPr>
              <a:t>Etude</a:t>
            </a:r>
            <a:r>
              <a:rPr lang="de-DE" sz="3200" i="1" dirty="0">
                <a:cs typeface="Calibri Light"/>
              </a:rPr>
              <a:t> et </a:t>
            </a:r>
            <a:r>
              <a:rPr lang="de-DE" sz="3200" i="1" dirty="0" err="1">
                <a:cs typeface="Calibri Light"/>
              </a:rPr>
              <a:t>réalisation</a:t>
            </a:r>
            <a:r>
              <a:rPr lang="de-DE" sz="3200" i="1" dirty="0">
                <a:cs typeface="Calibri Light"/>
              </a:rPr>
              <a:t> </a:t>
            </a:r>
            <a:r>
              <a:rPr lang="de-DE" sz="3200" i="1" dirty="0" err="1">
                <a:cs typeface="Calibri Light"/>
              </a:rPr>
              <a:t>d'un</a:t>
            </a:r>
            <a:r>
              <a:rPr lang="de-DE" sz="3200" i="1" dirty="0">
                <a:cs typeface="Calibri Light"/>
              </a:rPr>
              <a:t> </a:t>
            </a:r>
            <a:r>
              <a:rPr lang="de-DE" sz="3200" i="1" dirty="0" err="1">
                <a:cs typeface="Calibri Light"/>
              </a:rPr>
              <a:t>Réseau</a:t>
            </a:r>
            <a:r>
              <a:rPr lang="de-DE" sz="3200" i="1" dirty="0">
                <a:cs typeface="Calibri Light"/>
              </a:rPr>
              <a:t> </a:t>
            </a:r>
            <a:r>
              <a:rPr lang="de-DE" sz="3200" i="1" dirty="0" err="1">
                <a:cs typeface="Calibri Light"/>
              </a:rPr>
              <a:t>Radiogoniométrique</a:t>
            </a:r>
            <a:r>
              <a:rPr lang="de-DE" sz="3200" i="1" dirty="0">
                <a:cs typeface="Calibri Light"/>
              </a:rPr>
              <a:t> large </a:t>
            </a:r>
            <a:r>
              <a:rPr lang="de-DE" sz="3200" i="1" dirty="0" err="1">
                <a:cs typeface="Calibri Light"/>
              </a:rPr>
              <a:t>bande</a:t>
            </a:r>
            <a:r>
              <a:rPr lang="de-DE" sz="3200" i="1" dirty="0">
                <a:cs typeface="Calibri Light"/>
              </a:rPr>
              <a:t> et </a:t>
            </a:r>
            <a:r>
              <a:rPr lang="de-DE" sz="3200" i="1" dirty="0" err="1">
                <a:cs typeface="Calibri Light"/>
              </a:rPr>
              <a:t>multipolarisation</a:t>
            </a:r>
            <a:endParaRPr lang="de-DE" sz="3200" i="1" dirty="0">
              <a:cs typeface="Calibri Ligh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r>
              <a:rPr lang="de-DE" sz="2800" dirty="0">
                <a:cs typeface="Calibri"/>
              </a:rPr>
              <a:t>Julien Harel – 24/10/2024</a:t>
            </a:r>
            <a:endParaRPr lang="de-DE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8B025FCE-526F-4C02-89A4-D61AA45AD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4588" y="-449"/>
            <a:ext cx="2143125" cy="2143125"/>
          </a:xfrm>
          <a:prstGeom prst="rect">
            <a:avLst/>
          </a:prstGeom>
        </p:spPr>
      </p:pic>
      <p:pic>
        <p:nvPicPr>
          <p:cNvPr id="9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35" y="318628"/>
            <a:ext cx="2419298" cy="75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Vivaldi couplage 1-6 GHz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8944" y="2086776"/>
            <a:ext cx="649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cs typeface="Calibri" panose="020F0502020204030204"/>
              </a:rPr>
              <a:t>Vivaldi couplage : double polar </a:t>
            </a:r>
          </a:p>
        </p:txBody>
      </p:sp>
      <p:pic>
        <p:nvPicPr>
          <p:cNvPr id="17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239413" y="2642542"/>
            <a:ext cx="2633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Polar H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231713" y="2710512"/>
            <a:ext cx="2633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Polar V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106" y="3105637"/>
            <a:ext cx="3585682" cy="353733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9449" y="3138063"/>
            <a:ext cx="3475195" cy="355978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4" t="13427" r="10909"/>
          <a:stretch/>
        </p:blipFill>
        <p:spPr>
          <a:xfrm rot="5400000">
            <a:off x="8326591" y="3080857"/>
            <a:ext cx="3504910" cy="3619321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9411435" y="2662806"/>
            <a:ext cx="147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Réalisation</a:t>
            </a:r>
          </a:p>
        </p:txBody>
      </p:sp>
    </p:spTree>
    <p:extLst>
      <p:ext uri="{BB962C8B-B14F-4D97-AF65-F5344CB8AC3E}">
        <p14:creationId xmlns:p14="http://schemas.microsoft.com/office/powerpoint/2010/main" val="3628290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Vivaldi couplage 1-6 GHz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EE9B26-9EF5-4E4E-9C1F-E53F7F8CA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981" y="2199502"/>
            <a:ext cx="6233019" cy="40256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2200" b="1" dirty="0">
                <a:cs typeface="Calibri" panose="020F0502020204030204"/>
              </a:rPr>
              <a:t>Antenne UWB Vivaldi couplage réseau</a:t>
            </a:r>
          </a:p>
          <a:p>
            <a:pPr marL="342900" indent="-342900"/>
            <a:r>
              <a:rPr lang="fr-FR" sz="2000" dirty="0">
                <a:cs typeface="Calibri" panose="020F0502020204030204"/>
              </a:rPr>
              <a:t>Return </a:t>
            </a:r>
            <a:r>
              <a:rPr lang="fr-FR" sz="2000" dirty="0" err="1">
                <a:cs typeface="Calibri" panose="020F0502020204030204"/>
              </a:rPr>
              <a:t>Loss</a:t>
            </a:r>
            <a:r>
              <a:rPr lang="fr-FR" sz="2000" dirty="0">
                <a:cs typeface="Calibri" panose="020F0502020204030204"/>
              </a:rPr>
              <a:t> ≤ -7 dB [1 – 6 GHz]</a:t>
            </a:r>
          </a:p>
          <a:p>
            <a:pPr marL="800100" lvl="1" indent="-342900"/>
            <a:r>
              <a:rPr lang="fr-FR" sz="1600" dirty="0">
                <a:cs typeface="Calibri" panose="020F0502020204030204"/>
              </a:rPr>
              <a:t>Max -7dB à 2,64 GHz (polar V) ; sinon S11 ≤ -10 dB sur la bande</a:t>
            </a:r>
          </a:p>
          <a:p>
            <a:r>
              <a:rPr lang="fr-FR" sz="2000" dirty="0">
                <a:cs typeface="Calibri" panose="020F0502020204030204"/>
              </a:rPr>
              <a:t>  Couplage ≤ -14,4 dB </a:t>
            </a:r>
          </a:p>
          <a:p>
            <a:pPr lvl="1"/>
            <a:r>
              <a:rPr lang="fr-FR" sz="1600" dirty="0">
                <a:cs typeface="Calibri" panose="020F0502020204030204"/>
              </a:rPr>
              <a:t>Couplage entre polar ≤ -28 dB </a:t>
            </a:r>
          </a:p>
          <a:p>
            <a:pPr marL="342900" indent="-342900"/>
            <a:r>
              <a:rPr lang="fr-FR" sz="2000" dirty="0">
                <a:cs typeface="Calibri" panose="020F0502020204030204"/>
              </a:rPr>
              <a:t>Dimensions : </a:t>
            </a:r>
            <a:r>
              <a:rPr lang="fr-FR" sz="2000" dirty="0"/>
              <a:t>88mm x 329,4mm x 86,4mm (L x W x H)</a:t>
            </a:r>
          </a:p>
          <a:p>
            <a:pPr marL="800100" lvl="1" indent="-342900"/>
            <a:r>
              <a:rPr lang="fr-FR" sz="1600" dirty="0">
                <a:cs typeface="Calibri" panose="020F0502020204030204"/>
              </a:rPr>
              <a:t>d2 = </a:t>
            </a:r>
            <a:r>
              <a:rPr lang="fr-FR" sz="1600" dirty="0"/>
              <a:t>108mm ; d1=1,25*d2=135mm</a:t>
            </a:r>
            <a:endParaRPr lang="fr-FR" sz="1600" dirty="0">
              <a:cs typeface="Calibri" panose="020F0502020204030204"/>
            </a:endParaRPr>
          </a:p>
          <a:p>
            <a:pPr marL="342900" indent="-342900"/>
            <a:r>
              <a:rPr lang="fr-FR" sz="2000" dirty="0">
                <a:cs typeface="Calibri" panose="020F0502020204030204"/>
              </a:rPr>
              <a:t>Gain max varie de 2,4 à 6,7 </a:t>
            </a:r>
            <a:r>
              <a:rPr lang="fr-FR" sz="2000" dirty="0" err="1">
                <a:cs typeface="Calibri" panose="020F0502020204030204"/>
              </a:rPr>
              <a:t>dBi</a:t>
            </a:r>
            <a:r>
              <a:rPr lang="fr-FR" sz="2000" dirty="0">
                <a:cs typeface="Calibri" panose="020F0502020204030204"/>
              </a:rPr>
              <a:t> sur [1-6 GHz]</a:t>
            </a:r>
          </a:p>
          <a:p>
            <a:pPr marL="342900" indent="-342900"/>
            <a:r>
              <a:rPr lang="en-US" sz="2000" dirty="0" err="1">
                <a:cs typeface="Calibri"/>
              </a:rPr>
              <a:t>Ouverture</a:t>
            </a:r>
            <a:r>
              <a:rPr lang="en-US" sz="2000" dirty="0">
                <a:cs typeface="Calibri"/>
              </a:rPr>
              <a:t> large &amp; stable en azimuth et </a:t>
            </a:r>
            <a:r>
              <a:rPr lang="en-US" sz="2000" dirty="0" err="1">
                <a:cs typeface="Calibri"/>
              </a:rPr>
              <a:t>élévation</a:t>
            </a:r>
            <a:endParaRPr lang="en-US" sz="2000" dirty="0">
              <a:cs typeface="Calibri"/>
            </a:endParaRPr>
          </a:p>
          <a:p>
            <a:pPr marL="800100" lvl="1" indent="-342900"/>
            <a:r>
              <a:rPr lang="en-US" sz="1800" dirty="0" err="1">
                <a:cs typeface="Calibri"/>
              </a:rPr>
              <a:t>Ouverture</a:t>
            </a:r>
            <a:r>
              <a:rPr lang="en-US" sz="1800" dirty="0">
                <a:cs typeface="Calibri"/>
              </a:rPr>
              <a:t> -5dB ≥ 90° </a:t>
            </a:r>
            <a:r>
              <a:rPr lang="en-US" sz="1800" dirty="0" err="1">
                <a:cs typeface="Calibri"/>
              </a:rPr>
              <a:t>sur</a:t>
            </a:r>
            <a:r>
              <a:rPr lang="en-US" sz="1800" dirty="0">
                <a:cs typeface="Calibri"/>
              </a:rPr>
              <a:t> [-45; 45°]</a:t>
            </a:r>
          </a:p>
          <a:p>
            <a:pPr marL="457200" lvl="1" indent="0">
              <a:buNone/>
            </a:pPr>
            <a:endParaRPr lang="fr-FR" sz="1800" dirty="0">
              <a:cs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6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pic>
        <p:nvPicPr>
          <p:cNvPr id="17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835" y="192836"/>
            <a:ext cx="1712162" cy="53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50" b="28362"/>
          <a:stretch/>
        </p:blipFill>
        <p:spPr>
          <a:xfrm>
            <a:off x="7236619" y="2367484"/>
            <a:ext cx="4850450" cy="1356482"/>
          </a:xfrm>
          <a:prstGeom prst="rect">
            <a:avLst/>
          </a:prstGeom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D13B6BEB-C0C0-485B-8CF2-3D72498E5BAA}"/>
              </a:ext>
            </a:extLst>
          </p:cNvPr>
          <p:cNvCxnSpPr/>
          <p:nvPr/>
        </p:nvCxnSpPr>
        <p:spPr>
          <a:xfrm flipV="1">
            <a:off x="9933497" y="3551271"/>
            <a:ext cx="1020253" cy="1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BB1823BF-ED8E-4718-8F87-A682408B6BD0}"/>
              </a:ext>
            </a:extLst>
          </p:cNvPr>
          <p:cNvSpPr txBox="1"/>
          <p:nvPr/>
        </p:nvSpPr>
        <p:spPr>
          <a:xfrm>
            <a:off x="10160121" y="3061738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d2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6506BD8-8CBE-42CE-A272-29C2949C5672}"/>
              </a:ext>
            </a:extLst>
          </p:cNvPr>
          <p:cNvSpPr txBox="1"/>
          <p:nvPr/>
        </p:nvSpPr>
        <p:spPr>
          <a:xfrm>
            <a:off x="8958041" y="3061738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d1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98EEC979-F6A7-4E71-B49C-3E1681E0DB02}"/>
              </a:ext>
            </a:extLst>
          </p:cNvPr>
          <p:cNvCxnSpPr>
            <a:cxnSpLocks/>
          </p:cNvCxnSpPr>
          <p:nvPr/>
        </p:nvCxnSpPr>
        <p:spPr>
          <a:xfrm flipV="1">
            <a:off x="8553450" y="3560082"/>
            <a:ext cx="1289855" cy="11717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306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D67F5AB-004F-49F8-98F6-0F2341AA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Sommaire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D4C312-C95E-43D8-84AA-72A222858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8930"/>
            <a:ext cx="10515600" cy="46090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romanUcPeriod"/>
            </a:pPr>
            <a:r>
              <a:rPr lang="fr-FR" sz="22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Cahier des charges &amp; problématiques</a:t>
            </a:r>
          </a:p>
          <a:p>
            <a:pPr marL="457200" indent="-457200">
              <a:buFont typeface="+mj-lt"/>
              <a:buAutoNum type="romanUcPeriod"/>
            </a:pPr>
            <a:r>
              <a:rPr lang="fr-FR" sz="22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Méthode goniométrie</a:t>
            </a:r>
          </a:p>
          <a:p>
            <a:pPr marL="457200" indent="-457200">
              <a:buFont typeface="+mj-lt"/>
              <a:buAutoNum type="romanUcPeriod"/>
            </a:pPr>
            <a:r>
              <a:rPr lang="fr-FR" sz="2200" dirty="0">
                <a:ea typeface="+mn-lt"/>
                <a:cs typeface="+mn-lt"/>
              </a:rPr>
              <a:t>Antenne utilisée</a:t>
            </a: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1-6 GHz</a:t>
            </a: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>
                <a:ea typeface="+mn-lt"/>
                <a:cs typeface="+mn-lt"/>
              </a:rPr>
              <a:t>6-18 GHz</a:t>
            </a: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Panneau final</a:t>
            </a:r>
          </a:p>
          <a:p>
            <a:pPr marL="457200" indent="-457200">
              <a:buFont typeface="+mj-lt"/>
              <a:buAutoNum type="romanUcPeriod"/>
            </a:pPr>
            <a:r>
              <a:rPr lang="fr-FR" sz="22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Résultats goniométrie</a:t>
            </a:r>
          </a:p>
          <a:p>
            <a:pPr marL="457200" indent="-457200">
              <a:buFont typeface="+mj-lt"/>
              <a:buAutoNum type="romanUcPeriod"/>
            </a:pPr>
            <a:r>
              <a:rPr lang="fr-FR" sz="22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Brevet &amp; Publications</a:t>
            </a:r>
          </a:p>
          <a:p>
            <a:pPr marL="457200" indent="-457200">
              <a:buFont typeface="+mj-lt"/>
              <a:buAutoNum type="romanUcPeriod"/>
            </a:pPr>
            <a:r>
              <a:rPr lang="fr-FR" sz="2200" dirty="0">
                <a:solidFill>
                  <a:schemeClr val="bg2">
                    <a:lumMod val="75000"/>
                  </a:schemeClr>
                </a:solidFill>
                <a:cs typeface="Calibri" panose="020F0502020204030204"/>
              </a:rPr>
              <a:t>Perspectives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pic>
        <p:nvPicPr>
          <p:cNvPr id="9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835" y="192836"/>
            <a:ext cx="1712162" cy="53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593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Vivaldi couplage 6-18 GHz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CEE9B26-9EF5-4E4E-9C1F-E53F7F8CA4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78981" y="2199502"/>
                <a:ext cx="6361268" cy="4521973"/>
              </a:xfrm>
            </p:spPr>
            <p:txBody>
              <a:bodyPr vert="horz" lIns="91440" tIns="45720" rIns="91440" bIns="45720" rtlCol="0" anchor="t"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fr-FR" sz="2200" b="1" dirty="0">
                    <a:cs typeface="Calibri" panose="020F0502020204030204"/>
                  </a:rPr>
                  <a:t>Antenne UWB Vivaldi couplage</a:t>
                </a:r>
              </a:p>
              <a:p>
                <a:pPr marL="342900" indent="-342900"/>
                <a:r>
                  <a:rPr lang="fr-FR" sz="2000" dirty="0">
                    <a:cs typeface="Calibri" panose="020F0502020204030204"/>
                  </a:rPr>
                  <a:t>Return </a:t>
                </a:r>
                <a:r>
                  <a:rPr lang="fr-FR" sz="2000" dirty="0" err="1">
                    <a:cs typeface="Calibri" panose="020F0502020204030204"/>
                  </a:rPr>
                  <a:t>Loss</a:t>
                </a:r>
                <a:r>
                  <a:rPr lang="fr-FR" sz="2000" dirty="0">
                    <a:cs typeface="Calibri" panose="020F0502020204030204"/>
                  </a:rPr>
                  <a:t> ≤ -7 dB [6 – 26,5 GHz]</a:t>
                </a:r>
              </a:p>
              <a:p>
                <a:pPr marL="800100" lvl="1" indent="-342900"/>
                <a:r>
                  <a:rPr lang="fr-FR" sz="1600" dirty="0">
                    <a:cs typeface="Calibri" panose="020F0502020204030204"/>
                  </a:rPr>
                  <a:t>Polar V : Max -7dB à 8,4 GHz ; </a:t>
                </a:r>
                <a:r>
                  <a:rPr lang="fr-FR" sz="1600" dirty="0"/>
                  <a:t>S11 &gt; -10dB sur [8,6 ; 10,1 GHz] </a:t>
                </a:r>
                <a:r>
                  <a:rPr lang="fr-FR" sz="1600" dirty="0">
                    <a:cs typeface="Calibri" panose="020F0502020204030204"/>
                  </a:rPr>
                  <a:t>; sinon S11 ≤ -10 dB sur la bande</a:t>
                </a:r>
              </a:p>
              <a:p>
                <a:pPr marL="800100" lvl="1" indent="-342900"/>
                <a:r>
                  <a:rPr lang="fr-FR" sz="1600" dirty="0">
                    <a:cs typeface="Calibri" panose="020F0502020204030204"/>
                  </a:rPr>
                  <a:t>Polar H : Max -8dB à 9 GHz, </a:t>
                </a:r>
                <a:r>
                  <a:rPr lang="fr-FR" sz="1600" dirty="0"/>
                  <a:t>S11 &gt; -10dB sur [8,7 ; 9,4 GHz] ; </a:t>
                </a:r>
                <a:r>
                  <a:rPr lang="fr-FR" sz="1600" dirty="0">
                    <a:cs typeface="Calibri" panose="020F0502020204030204"/>
                  </a:rPr>
                  <a:t>sinon S11 ≤ -10 dB sur la bande</a:t>
                </a:r>
              </a:p>
              <a:p>
                <a:pPr marL="342900" indent="-342900"/>
                <a:r>
                  <a:rPr lang="fr-FR" sz="2000" dirty="0">
                    <a:cs typeface="Calibri" panose="020F0502020204030204"/>
                  </a:rPr>
                  <a:t>Dimensions : </a:t>
                </a:r>
                <a:r>
                  <a:rPr lang="en-US" sz="2000" dirty="0">
                    <a:cs typeface="Calibri"/>
                  </a:rPr>
                  <a:t>0.44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/>
                          <m:t>λ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000" dirty="0"/>
                  <a:t> x 0.6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/>
                          <m:t>λ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m:rPr>
                        <m:sty m:val="p"/>
                      </m:rPr>
                      <a:rPr lang="fr-FR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fr-FR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0.6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/>
                          <m:t>λ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000" dirty="0">
                    <a:cs typeface="Calibri"/>
                  </a:rPr>
                  <a:t> </a:t>
                </a:r>
                <a:r>
                  <a:rPr lang="fr-FR" sz="2000" dirty="0"/>
                  <a:t>(L x W x H)</a:t>
                </a:r>
                <a:endParaRPr lang="en-US" sz="2000" dirty="0">
                  <a:cs typeface="Calibri"/>
                </a:endParaRPr>
              </a:p>
              <a:p>
                <a:pPr marL="800100" lvl="1" indent="-342900"/>
                <a:r>
                  <a:rPr lang="en-US" sz="1800" dirty="0">
                    <a:cs typeface="Calibri"/>
                  </a:rPr>
                  <a:t>22 x 30 x 30 mm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800"/>
                          <m:t>λ</m:t>
                        </m:r>
                      </m:e>
                      <m:sub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1800" dirty="0">
                    <a:cs typeface="Calibri"/>
                  </a:rPr>
                  <a:t> à 6 GHz)</a:t>
                </a:r>
              </a:p>
              <a:p>
                <a:pPr marL="342900" indent="-342900"/>
                <a:r>
                  <a:rPr lang="fr-FR" sz="2000" dirty="0">
                    <a:cs typeface="Calibri" panose="020F0502020204030204"/>
                  </a:rPr>
                  <a:t>Gain max varie de 2,5 à 7,7 </a:t>
                </a:r>
                <a:r>
                  <a:rPr lang="fr-FR" sz="2000" dirty="0" err="1">
                    <a:cs typeface="Calibri" panose="020F0502020204030204"/>
                  </a:rPr>
                  <a:t>dBi</a:t>
                </a:r>
                <a:r>
                  <a:rPr lang="fr-FR" sz="2000" dirty="0">
                    <a:cs typeface="Calibri" panose="020F0502020204030204"/>
                  </a:rPr>
                  <a:t> sur [6-18 GHz]</a:t>
                </a:r>
                <a:endParaRPr lang="en-US" sz="2000" dirty="0">
                  <a:cs typeface="Calibri"/>
                </a:endParaRPr>
              </a:p>
              <a:p>
                <a:pPr marL="342900" indent="-342900"/>
                <a:r>
                  <a:rPr lang="en-US" sz="2000" dirty="0" err="1">
                    <a:cs typeface="Calibri"/>
                  </a:rPr>
                  <a:t>Ouverture</a:t>
                </a:r>
                <a:r>
                  <a:rPr lang="en-US" sz="2000" dirty="0">
                    <a:cs typeface="Calibri"/>
                  </a:rPr>
                  <a:t> large &amp; stable en azimuth et </a:t>
                </a:r>
                <a:r>
                  <a:rPr lang="en-US" sz="2000" dirty="0" err="1">
                    <a:cs typeface="Calibri"/>
                  </a:rPr>
                  <a:t>élévation</a:t>
                </a:r>
                <a:endParaRPr lang="en-US" sz="2000" dirty="0">
                  <a:cs typeface="Calibri"/>
                </a:endParaRPr>
              </a:p>
              <a:p>
                <a:pPr marL="800100" lvl="1" indent="-342900"/>
                <a:r>
                  <a:rPr lang="en-US" sz="1800" dirty="0">
                    <a:cs typeface="Calibri"/>
                  </a:rPr>
                  <a:t>Polar V : </a:t>
                </a:r>
                <a:r>
                  <a:rPr lang="en-US" sz="1800" dirty="0" err="1">
                    <a:cs typeface="Calibri"/>
                  </a:rPr>
                  <a:t>Ouverture</a:t>
                </a:r>
                <a:r>
                  <a:rPr lang="en-US" sz="1800" dirty="0">
                    <a:cs typeface="Calibri"/>
                  </a:rPr>
                  <a:t> -5dB ≥ 90° </a:t>
                </a:r>
                <a:r>
                  <a:rPr lang="en-US" sz="1800" dirty="0" err="1">
                    <a:cs typeface="Calibri"/>
                  </a:rPr>
                  <a:t>sur</a:t>
                </a:r>
                <a:r>
                  <a:rPr lang="en-US" sz="1800" dirty="0">
                    <a:cs typeface="Calibri"/>
                  </a:rPr>
                  <a:t> [6-20 GHz]</a:t>
                </a:r>
              </a:p>
              <a:p>
                <a:pPr marL="800100" lvl="1" indent="-342900"/>
                <a:r>
                  <a:rPr lang="en-US" sz="1800" dirty="0">
                    <a:cs typeface="Calibri"/>
                  </a:rPr>
                  <a:t>Polar H : </a:t>
                </a:r>
                <a:r>
                  <a:rPr lang="en-US" sz="1800" dirty="0" err="1">
                    <a:cs typeface="Calibri"/>
                  </a:rPr>
                  <a:t>Ouverture</a:t>
                </a:r>
                <a:r>
                  <a:rPr lang="en-US" sz="1800" dirty="0">
                    <a:cs typeface="Calibri"/>
                  </a:rPr>
                  <a:t> -5dB ≥ 78° </a:t>
                </a:r>
                <a:r>
                  <a:rPr lang="en-US" sz="1800" dirty="0" err="1">
                    <a:cs typeface="Calibri"/>
                  </a:rPr>
                  <a:t>sur</a:t>
                </a:r>
                <a:r>
                  <a:rPr lang="en-US" sz="1800" dirty="0">
                    <a:cs typeface="Calibri"/>
                  </a:rPr>
                  <a:t> [6-26 GHz]</a:t>
                </a:r>
              </a:p>
              <a:p>
                <a:pPr marL="342900" indent="-342900"/>
                <a:r>
                  <a:rPr lang="en-US" sz="2000" dirty="0" err="1">
                    <a:cs typeface="Calibri"/>
                  </a:rPr>
                  <a:t>Diélectrique</a:t>
                </a:r>
                <a:r>
                  <a:rPr lang="en-US" sz="2000" dirty="0">
                    <a:cs typeface="Calibri"/>
                  </a:rPr>
                  <a:t> ROGERS RT5880 : </a:t>
                </a:r>
                <a:br>
                  <a:rPr lang="en-US" sz="2000" dirty="0">
                    <a:cs typeface="Calibri"/>
                  </a:rPr>
                </a:br>
                <a:r>
                  <a:rPr lang="el-GR" sz="2000" dirty="0">
                    <a:cs typeface="Calibri"/>
                  </a:rPr>
                  <a:t>ε</a:t>
                </a:r>
                <a:r>
                  <a:rPr lang="fr-FR" sz="2000" dirty="0">
                    <a:cs typeface="Calibri"/>
                  </a:rPr>
                  <a:t>r = 2,2 ; tan(</a:t>
                </a:r>
                <a:r>
                  <a:rPr lang="el-GR" sz="2000" dirty="0">
                    <a:cs typeface="Calibri"/>
                  </a:rPr>
                  <a:t>δ</a:t>
                </a:r>
                <a:r>
                  <a:rPr lang="fr-FR" sz="2000" dirty="0">
                    <a:cs typeface="Calibri"/>
                  </a:rPr>
                  <a:t>)=0,0009 ; épaisseur 0,254mm</a:t>
                </a:r>
                <a:endParaRPr lang="en-US" sz="2000" dirty="0">
                  <a:cs typeface="Calibri"/>
                </a:endParaRP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CEE9B26-9EF5-4E4E-9C1F-E53F7F8CA4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8981" y="2199502"/>
                <a:ext cx="6361268" cy="4521973"/>
              </a:xfrm>
              <a:blipFill rotWithShape="0">
                <a:blip r:embed="rId3"/>
                <a:stretch>
                  <a:fillRect l="-1245" t="-22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6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pic>
        <p:nvPicPr>
          <p:cNvPr id="17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835" y="192836"/>
            <a:ext cx="1712162" cy="53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4725" y="3953458"/>
            <a:ext cx="815985" cy="84895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3049" y="1955556"/>
            <a:ext cx="2473534" cy="231855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7835" y="4377935"/>
            <a:ext cx="2428748" cy="221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60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Vivaldi couplage 6-18 GHz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EE9B26-9EF5-4E4E-9C1F-E53F7F8CA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981" y="2199502"/>
            <a:ext cx="6233019" cy="45219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2200" b="1" dirty="0">
                <a:cs typeface="Calibri" panose="020F0502020204030204"/>
              </a:rPr>
              <a:t>Antenne UWB Vivaldi couplage réseau</a:t>
            </a:r>
          </a:p>
          <a:p>
            <a:pPr marL="342900" indent="-342900"/>
            <a:r>
              <a:rPr lang="fr-FR" sz="2000" dirty="0">
                <a:cs typeface="Calibri" panose="020F0502020204030204"/>
              </a:rPr>
              <a:t>Return </a:t>
            </a:r>
            <a:r>
              <a:rPr lang="fr-FR" sz="2000" dirty="0" err="1">
                <a:cs typeface="Calibri" panose="020F0502020204030204"/>
              </a:rPr>
              <a:t>Loss</a:t>
            </a:r>
            <a:r>
              <a:rPr lang="fr-FR" sz="2000" dirty="0">
                <a:cs typeface="Calibri" panose="020F0502020204030204"/>
              </a:rPr>
              <a:t> ≤ -7 dB [6 – 26,5 GHz]</a:t>
            </a:r>
          </a:p>
          <a:p>
            <a:pPr marL="342900" indent="-342900"/>
            <a:r>
              <a:rPr lang="fr-FR" sz="2000" dirty="0">
                <a:cs typeface="Calibri" panose="020F0502020204030204"/>
              </a:rPr>
              <a:t>Couplage ≤ -17 dB </a:t>
            </a:r>
          </a:p>
          <a:p>
            <a:pPr marL="800100" lvl="1" indent="-342900"/>
            <a:r>
              <a:rPr lang="fr-FR" sz="1600" dirty="0">
                <a:cs typeface="Calibri" panose="020F0502020204030204"/>
              </a:rPr>
              <a:t>Couplage entre polar ≤ -20 dB </a:t>
            </a:r>
          </a:p>
          <a:p>
            <a:pPr marL="342900" indent="-342900"/>
            <a:r>
              <a:rPr lang="fr-FR" sz="2000" dirty="0">
                <a:cs typeface="Calibri" panose="020F0502020204030204"/>
              </a:rPr>
              <a:t>Gain max varie de 2,5 à 7,7 </a:t>
            </a:r>
            <a:r>
              <a:rPr lang="fr-FR" sz="2000" dirty="0" err="1">
                <a:cs typeface="Calibri" panose="020F0502020204030204"/>
              </a:rPr>
              <a:t>dBi</a:t>
            </a:r>
            <a:r>
              <a:rPr lang="fr-FR" sz="2000" dirty="0">
                <a:cs typeface="Calibri" panose="020F0502020204030204"/>
              </a:rPr>
              <a:t> sur [6-18 GHz]</a:t>
            </a:r>
          </a:p>
          <a:p>
            <a:pPr marL="342900" indent="-342900"/>
            <a:r>
              <a:rPr lang="fr-FR" sz="2000" dirty="0">
                <a:cs typeface="Calibri" panose="020F0502020204030204"/>
              </a:rPr>
              <a:t>Dimensions : </a:t>
            </a:r>
            <a:r>
              <a:rPr lang="en-US" sz="2000" dirty="0">
                <a:cs typeface="Calibri"/>
              </a:rPr>
              <a:t>22 x 104,25 x 30 mm </a:t>
            </a:r>
            <a:r>
              <a:rPr lang="fr-FR" sz="2000" dirty="0"/>
              <a:t>(L x W x H)</a:t>
            </a:r>
          </a:p>
          <a:p>
            <a:pPr marL="800100" lvl="1" indent="-342900"/>
            <a:r>
              <a:rPr lang="fr-FR" sz="1600" dirty="0">
                <a:cs typeface="Calibri" panose="020F0502020204030204"/>
              </a:rPr>
              <a:t>d2 = </a:t>
            </a:r>
            <a:r>
              <a:rPr lang="fr-FR" sz="1600" dirty="0"/>
              <a:t>33mm ; d1=1,25*d2=41,25mm</a:t>
            </a:r>
            <a:endParaRPr lang="en-US" sz="1600" dirty="0">
              <a:cs typeface="Calibri"/>
            </a:endParaRPr>
          </a:p>
          <a:p>
            <a:pPr marL="342900" indent="-342900"/>
            <a:r>
              <a:rPr lang="en-US" sz="2000" dirty="0" err="1">
                <a:cs typeface="Calibri"/>
              </a:rPr>
              <a:t>Ouverture</a:t>
            </a:r>
            <a:r>
              <a:rPr lang="en-US" sz="2000" dirty="0">
                <a:cs typeface="Calibri"/>
              </a:rPr>
              <a:t> large &amp; stable en azimuth et </a:t>
            </a:r>
            <a:r>
              <a:rPr lang="en-US" sz="2000" dirty="0" err="1">
                <a:cs typeface="Calibri"/>
              </a:rPr>
              <a:t>élévation</a:t>
            </a:r>
            <a:endParaRPr lang="en-US" sz="2000" dirty="0">
              <a:cs typeface="Calibri"/>
            </a:endParaRPr>
          </a:p>
          <a:p>
            <a:pPr marL="800100" lvl="1" indent="-342900"/>
            <a:r>
              <a:rPr lang="en-US" sz="1800" dirty="0">
                <a:cs typeface="Calibri"/>
              </a:rPr>
              <a:t>Polar V : </a:t>
            </a:r>
            <a:r>
              <a:rPr lang="en-US" sz="1800" dirty="0" err="1">
                <a:cs typeface="Calibri"/>
              </a:rPr>
              <a:t>Ouverture</a:t>
            </a:r>
            <a:r>
              <a:rPr lang="en-US" sz="1800" dirty="0">
                <a:cs typeface="Calibri"/>
              </a:rPr>
              <a:t> -5dB ≥ 90° </a:t>
            </a:r>
            <a:r>
              <a:rPr lang="en-US" sz="1800" dirty="0" err="1">
                <a:cs typeface="Calibri"/>
              </a:rPr>
              <a:t>sur</a:t>
            </a:r>
            <a:r>
              <a:rPr lang="en-US" sz="1800" dirty="0">
                <a:cs typeface="Calibri"/>
              </a:rPr>
              <a:t> [6-20 GHz]</a:t>
            </a:r>
          </a:p>
          <a:p>
            <a:pPr marL="800100" lvl="1" indent="-342900"/>
            <a:r>
              <a:rPr lang="en-US" sz="1800" dirty="0">
                <a:cs typeface="Calibri"/>
              </a:rPr>
              <a:t>Polar H : </a:t>
            </a:r>
            <a:r>
              <a:rPr lang="en-US" sz="1800" dirty="0" err="1">
                <a:cs typeface="Calibri"/>
              </a:rPr>
              <a:t>Ouverture</a:t>
            </a:r>
            <a:r>
              <a:rPr lang="en-US" sz="1800" dirty="0">
                <a:cs typeface="Calibri"/>
              </a:rPr>
              <a:t> -5dB ≥ 78° </a:t>
            </a:r>
            <a:r>
              <a:rPr lang="en-US" sz="1800" dirty="0" err="1">
                <a:cs typeface="Calibri"/>
              </a:rPr>
              <a:t>sur</a:t>
            </a:r>
            <a:r>
              <a:rPr lang="en-US" sz="1800" dirty="0">
                <a:cs typeface="Calibri"/>
              </a:rPr>
              <a:t> [6-26 GHz]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6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pic>
        <p:nvPicPr>
          <p:cNvPr id="17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835" y="192836"/>
            <a:ext cx="1712162" cy="53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2407" y="2156454"/>
            <a:ext cx="4464049" cy="1350077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83" b="37083"/>
          <a:stretch/>
        </p:blipFill>
        <p:spPr>
          <a:xfrm>
            <a:off x="7558653" y="3977935"/>
            <a:ext cx="4521562" cy="1557428"/>
          </a:xfrm>
          <a:prstGeom prst="rect">
            <a:avLst/>
          </a:prstGeom>
        </p:spPr>
      </p:pic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D13B6BEB-C0C0-485B-8CF2-3D72498E5BAA}"/>
              </a:ext>
            </a:extLst>
          </p:cNvPr>
          <p:cNvCxnSpPr/>
          <p:nvPr/>
        </p:nvCxnSpPr>
        <p:spPr>
          <a:xfrm flipV="1">
            <a:off x="9784431" y="3156223"/>
            <a:ext cx="1310376" cy="725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BB1823BF-ED8E-4718-8F87-A682408B6BD0}"/>
              </a:ext>
            </a:extLst>
          </p:cNvPr>
          <p:cNvSpPr txBox="1"/>
          <p:nvPr/>
        </p:nvSpPr>
        <p:spPr>
          <a:xfrm>
            <a:off x="10346872" y="31981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d2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6506BD8-8CBE-42CE-A272-29C2949C5672}"/>
              </a:ext>
            </a:extLst>
          </p:cNvPr>
          <p:cNvSpPr txBox="1"/>
          <p:nvPr/>
        </p:nvSpPr>
        <p:spPr>
          <a:xfrm>
            <a:off x="8782141" y="3188235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d1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98EEC979-F6A7-4E71-B49C-3E1681E0DB02}"/>
              </a:ext>
            </a:extLst>
          </p:cNvPr>
          <p:cNvCxnSpPr>
            <a:cxnSpLocks/>
          </p:cNvCxnSpPr>
          <p:nvPr/>
        </p:nvCxnSpPr>
        <p:spPr>
          <a:xfrm>
            <a:off x="8157835" y="3156223"/>
            <a:ext cx="1603430" cy="1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742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D67F5AB-004F-49F8-98F6-0F2341AA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Sommaire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D4C312-C95E-43D8-84AA-72A222858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8930"/>
            <a:ext cx="10515600" cy="46090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romanUcPeriod"/>
            </a:pPr>
            <a:r>
              <a:rPr lang="fr-FR" sz="22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Cahier des charges &amp; problématiques</a:t>
            </a:r>
          </a:p>
          <a:p>
            <a:pPr marL="457200" indent="-457200">
              <a:buFont typeface="+mj-lt"/>
              <a:buAutoNum type="romanUcPeriod"/>
            </a:pPr>
            <a:r>
              <a:rPr lang="fr-FR" sz="22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Méthode goniométrie</a:t>
            </a:r>
          </a:p>
          <a:p>
            <a:pPr marL="457200" indent="-457200">
              <a:buFont typeface="+mj-lt"/>
              <a:buAutoNum type="romanUcPeriod"/>
            </a:pPr>
            <a:r>
              <a:rPr lang="fr-FR" sz="22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Antenne utilisée</a:t>
            </a: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1-6 GHz</a:t>
            </a: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6-18 GHz</a:t>
            </a: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>
                <a:ea typeface="+mn-lt"/>
                <a:cs typeface="+mn-lt"/>
              </a:rPr>
              <a:t>Panneau final</a:t>
            </a:r>
          </a:p>
          <a:p>
            <a:pPr marL="457200" indent="-457200">
              <a:buFont typeface="+mj-lt"/>
              <a:buAutoNum type="romanUcPeriod"/>
            </a:pPr>
            <a:r>
              <a:rPr lang="fr-FR" sz="22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Résultats goniométrie</a:t>
            </a:r>
          </a:p>
          <a:p>
            <a:pPr marL="457200" indent="-457200">
              <a:buFont typeface="+mj-lt"/>
              <a:buAutoNum type="romanUcPeriod"/>
            </a:pPr>
            <a:r>
              <a:rPr lang="fr-FR" sz="22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Brevet &amp; Publications</a:t>
            </a:r>
          </a:p>
          <a:p>
            <a:pPr marL="457200" indent="-457200">
              <a:buFont typeface="+mj-lt"/>
              <a:buAutoNum type="romanUcPeriod"/>
            </a:pPr>
            <a:r>
              <a:rPr lang="fr-FR" sz="2200" dirty="0">
                <a:solidFill>
                  <a:schemeClr val="bg2">
                    <a:lumMod val="75000"/>
                  </a:schemeClr>
                </a:solidFill>
                <a:cs typeface="Calibri" panose="020F0502020204030204"/>
              </a:rPr>
              <a:t>Perspectives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pic>
        <p:nvPicPr>
          <p:cNvPr id="9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835" y="192836"/>
            <a:ext cx="1712162" cy="53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920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Panneau final [1-18 GHz]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21144" y="2139305"/>
            <a:ext cx="36613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Mise en place du système :</a:t>
            </a:r>
          </a:p>
          <a:p>
            <a:endParaRPr lang="fr-FR" dirty="0"/>
          </a:p>
          <a:p>
            <a:r>
              <a:rPr lang="fr-FR" dirty="0"/>
              <a:t>Plaque métal 400 x 400mm</a:t>
            </a:r>
          </a:p>
          <a:p>
            <a:r>
              <a:rPr lang="fr-FR" dirty="0"/>
              <a:t>Hauteur de 117mm</a:t>
            </a:r>
          </a:p>
          <a:p>
            <a:r>
              <a:rPr lang="fr-FR" dirty="0"/>
              <a:t>Dimensions antennes (sans les pièces mécaniques) :</a:t>
            </a:r>
          </a:p>
          <a:p>
            <a:r>
              <a:rPr lang="fr-FR" dirty="0"/>
              <a:t>Bande 1-6 GHz : 330mm longueur</a:t>
            </a:r>
          </a:p>
          <a:p>
            <a:r>
              <a:rPr lang="fr-FR" dirty="0"/>
              <a:t>Bande 6-18 GHz : 104,25mm</a:t>
            </a:r>
          </a:p>
          <a:p>
            <a:endParaRPr lang="fr-FR" dirty="0"/>
          </a:p>
          <a:p>
            <a:r>
              <a:rPr lang="fr-FR" dirty="0"/>
              <a:t>Espacement de 170mm entre les 2 réseaux</a:t>
            </a:r>
          </a:p>
          <a:p>
            <a:endParaRPr lang="fr-FR" b="1" dirty="0"/>
          </a:p>
          <a:p>
            <a:r>
              <a:rPr lang="fr-FR" dirty="0"/>
              <a:t>Absorbants ECCOSORB AN75</a:t>
            </a:r>
          </a:p>
          <a:p>
            <a:r>
              <a:rPr lang="fr-FR" dirty="0"/>
              <a:t>2,9cm épaisseur</a:t>
            </a:r>
          </a:p>
          <a:p>
            <a:endParaRPr lang="fr-FR" b="1" dirty="0"/>
          </a:p>
        </p:txBody>
      </p:sp>
      <p:pic>
        <p:nvPicPr>
          <p:cNvPr id="15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8431" y="2818521"/>
            <a:ext cx="3580286" cy="3602421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4686" y="2818521"/>
            <a:ext cx="3926820" cy="3550355"/>
          </a:xfrm>
          <a:prstGeom prst="rect">
            <a:avLst/>
          </a:prstGeom>
        </p:spPr>
      </p:pic>
      <p:cxnSp>
        <p:nvCxnSpPr>
          <p:cNvPr id="19" name="Connecteur droit avec flèche 18"/>
          <p:cNvCxnSpPr/>
          <p:nvPr/>
        </p:nvCxnSpPr>
        <p:spPr>
          <a:xfrm flipH="1">
            <a:off x="3740418" y="5299514"/>
            <a:ext cx="1517286" cy="8846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4756103" y="2291863"/>
            <a:ext cx="1803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Réseau 1-6 GHz </a:t>
            </a:r>
            <a:endParaRPr lang="fr-FR" dirty="0"/>
          </a:p>
        </p:txBody>
      </p:sp>
      <p:cxnSp>
        <p:nvCxnSpPr>
          <p:cNvPr id="22" name="Connecteur droit avec flèche 21"/>
          <p:cNvCxnSpPr/>
          <p:nvPr/>
        </p:nvCxnSpPr>
        <p:spPr>
          <a:xfrm flipV="1">
            <a:off x="5257704" y="2713637"/>
            <a:ext cx="351513" cy="87902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1951802" y="6064656"/>
            <a:ext cx="1803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Réseau 6-18 GHz 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9343421" y="1138428"/>
            <a:ext cx="1803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 derrière plaque pour </a:t>
            </a:r>
            <a:r>
              <a:rPr lang="fr-FR" dirty="0" err="1"/>
              <a:t>plugger</a:t>
            </a:r>
            <a:r>
              <a:rPr lang="fr-FR" dirty="0"/>
              <a:t> câble RF</a:t>
            </a:r>
          </a:p>
        </p:txBody>
      </p:sp>
      <p:cxnSp>
        <p:nvCxnSpPr>
          <p:cNvPr id="27" name="Connecteur droit avec flèche 26"/>
          <p:cNvCxnSpPr>
            <a:endCxn id="26" idx="2"/>
          </p:cNvCxnSpPr>
          <p:nvPr/>
        </p:nvCxnSpPr>
        <p:spPr>
          <a:xfrm flipH="1" flipV="1">
            <a:off x="10245006" y="2061758"/>
            <a:ext cx="434725" cy="16621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84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Mesure CACENDRA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21145" y="2139305"/>
            <a:ext cx="53371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CACENDRA :</a:t>
            </a:r>
          </a:p>
          <a:p>
            <a:r>
              <a:rPr lang="fr-FR" dirty="0"/>
              <a:t>Bande 0,7 à 26,5 GHz</a:t>
            </a:r>
          </a:p>
          <a:p>
            <a:r>
              <a:rPr lang="fr-FR" dirty="0"/>
              <a:t>Chambre </a:t>
            </a:r>
            <a:r>
              <a:rPr lang="fr-FR" dirty="0" err="1"/>
              <a:t>anéchoïque</a:t>
            </a:r>
            <a:r>
              <a:rPr lang="fr-FR" dirty="0"/>
              <a:t> de 15 x 6 x 6 m</a:t>
            </a:r>
          </a:p>
          <a:p>
            <a:endParaRPr lang="fr-FR" dirty="0"/>
          </a:p>
          <a:p>
            <a:r>
              <a:rPr lang="fr-FR" dirty="0"/>
              <a:t>Mesure </a:t>
            </a:r>
            <a:r>
              <a:rPr lang="fr-FR" dirty="0" err="1"/>
              <a:t>diag</a:t>
            </a:r>
            <a:r>
              <a:rPr lang="fr-FR" dirty="0"/>
              <a:t> :</a:t>
            </a:r>
          </a:p>
          <a:p>
            <a:r>
              <a:rPr lang="fr-FR" dirty="0"/>
              <a:t>Bande 1-18 GHz (sous-bandes 1-6 GHz &amp; 6-18 GHz) </a:t>
            </a:r>
          </a:p>
          <a:p>
            <a:r>
              <a:rPr lang="fr-FR" dirty="0"/>
              <a:t>Pas 250MHz en fréquence</a:t>
            </a:r>
          </a:p>
          <a:p>
            <a:endParaRPr lang="fr-FR" dirty="0"/>
          </a:p>
          <a:p>
            <a:r>
              <a:rPr lang="fr-FR" dirty="0"/>
              <a:t>Diagrammes 3D : -180°:0,5°:180° azimutal ; </a:t>
            </a:r>
            <a:br>
              <a:rPr lang="fr-FR" dirty="0"/>
            </a:br>
            <a:r>
              <a:rPr lang="fr-FR" dirty="0"/>
              <a:t>-180°:0,5°:180° élévation </a:t>
            </a:r>
          </a:p>
          <a:p>
            <a:endParaRPr lang="fr-FR" dirty="0"/>
          </a:p>
          <a:p>
            <a:r>
              <a:rPr lang="fr-FR" dirty="0"/>
              <a:t>Mesure de chaque antenne seule en rayonnement actif (charge 50</a:t>
            </a:r>
            <a:r>
              <a:rPr lang="el-GR" dirty="0"/>
              <a:t>Ω</a:t>
            </a:r>
            <a:r>
              <a:rPr lang="fr-FR" dirty="0"/>
              <a:t> sur les autres antennes)</a:t>
            </a:r>
          </a:p>
        </p:txBody>
      </p:sp>
      <p:pic>
        <p:nvPicPr>
          <p:cNvPr id="15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764" y="2555567"/>
            <a:ext cx="5617187" cy="421289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5776125" y="2112474"/>
            <a:ext cx="5337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Mesure rayonnement bande 0,7 – 3 GHz : </a:t>
            </a:r>
          </a:p>
        </p:txBody>
      </p:sp>
    </p:spTree>
    <p:extLst>
      <p:ext uri="{BB962C8B-B14F-4D97-AF65-F5344CB8AC3E}">
        <p14:creationId xmlns:p14="http://schemas.microsoft.com/office/powerpoint/2010/main" val="1722788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Mesure CACENDRA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21145" y="2139305"/>
            <a:ext cx="5337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CACENDRA :</a:t>
            </a:r>
          </a:p>
          <a:p>
            <a:r>
              <a:rPr lang="fr-FR" dirty="0"/>
              <a:t>Bande 0,7 à 26,5 GHz</a:t>
            </a:r>
          </a:p>
          <a:p>
            <a:r>
              <a:rPr lang="fr-FR" dirty="0"/>
              <a:t>Chambre </a:t>
            </a:r>
            <a:r>
              <a:rPr lang="fr-FR" dirty="0" err="1"/>
              <a:t>anéchoïque</a:t>
            </a:r>
            <a:r>
              <a:rPr lang="fr-FR" dirty="0"/>
              <a:t> de 6 x 6 x 15m</a:t>
            </a:r>
          </a:p>
          <a:p>
            <a:endParaRPr lang="fr-FR" dirty="0"/>
          </a:p>
          <a:p>
            <a:r>
              <a:rPr lang="fr-FR" dirty="0"/>
              <a:t>Mesures en cours de réalisation</a:t>
            </a:r>
          </a:p>
        </p:txBody>
      </p:sp>
      <p:pic>
        <p:nvPicPr>
          <p:cNvPr id="15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585" y="2139305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97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D67F5AB-004F-49F8-98F6-0F2341AA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Sommaire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D4C312-C95E-43D8-84AA-72A222858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8930"/>
            <a:ext cx="10515600" cy="46090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romanUcPeriod"/>
            </a:pPr>
            <a:r>
              <a:rPr lang="fr-FR" sz="22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Cahier des charges &amp; problématiques</a:t>
            </a:r>
          </a:p>
          <a:p>
            <a:pPr marL="457200" indent="-457200">
              <a:buFont typeface="+mj-lt"/>
              <a:buAutoNum type="romanUcPeriod"/>
            </a:pPr>
            <a:r>
              <a:rPr lang="fr-FR" sz="22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Méthode goniométrie</a:t>
            </a:r>
          </a:p>
          <a:p>
            <a:pPr marL="457200" indent="-457200">
              <a:buFont typeface="+mj-lt"/>
              <a:buAutoNum type="romanUcPeriod"/>
            </a:pPr>
            <a:r>
              <a:rPr lang="fr-FR" sz="22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Antenne utilisée</a:t>
            </a: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1-6 GHz</a:t>
            </a: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6-18 GHz</a:t>
            </a:r>
          </a:p>
          <a:p>
            <a:pPr marL="457200" indent="-457200">
              <a:buFont typeface="+mj-lt"/>
              <a:buAutoNum type="romanUcPeriod"/>
            </a:pPr>
            <a:r>
              <a:rPr lang="fr-FR" sz="2200" dirty="0">
                <a:ea typeface="+mn-lt"/>
                <a:cs typeface="+mn-lt"/>
              </a:rPr>
              <a:t>Résultats goniométrie</a:t>
            </a:r>
          </a:p>
          <a:p>
            <a:pPr marL="457200" indent="-457200">
              <a:buFont typeface="+mj-lt"/>
              <a:buAutoNum type="romanUcPeriod"/>
            </a:pPr>
            <a:r>
              <a:rPr lang="fr-FR" sz="22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Brevet &amp; Publications</a:t>
            </a:r>
          </a:p>
          <a:p>
            <a:pPr marL="457200" indent="-457200">
              <a:buFont typeface="+mj-lt"/>
              <a:buAutoNum type="romanUcPeriod"/>
            </a:pPr>
            <a:r>
              <a:rPr lang="fr-FR" sz="2200" dirty="0">
                <a:solidFill>
                  <a:schemeClr val="bg2">
                    <a:lumMod val="75000"/>
                  </a:schemeClr>
                </a:solidFill>
                <a:cs typeface="Calibri" panose="020F0502020204030204"/>
              </a:rPr>
              <a:t>Perspectives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pic>
        <p:nvPicPr>
          <p:cNvPr id="9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835" y="192836"/>
            <a:ext cx="1712162" cy="53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912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D67F5AB-004F-49F8-98F6-0F2341AA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Sommaire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D4C312-C95E-43D8-84AA-72A222858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8930"/>
            <a:ext cx="10515600" cy="46090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romanUcPeriod"/>
            </a:pPr>
            <a:r>
              <a:rPr lang="fr-FR" sz="2200" dirty="0">
                <a:ea typeface="+mn-lt"/>
                <a:cs typeface="+mn-lt"/>
              </a:rPr>
              <a:t>Cahier des charges &amp; problématiques</a:t>
            </a:r>
          </a:p>
          <a:p>
            <a:pPr marL="457200" indent="-457200">
              <a:buFont typeface="+mj-lt"/>
              <a:buAutoNum type="romanUcPeriod"/>
            </a:pPr>
            <a:r>
              <a:rPr lang="fr-FR" sz="2200" dirty="0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Méthode goniométrie</a:t>
            </a:r>
          </a:p>
          <a:p>
            <a:pPr marL="457200" indent="-457200">
              <a:buFont typeface="+mj-lt"/>
              <a:buAutoNum type="romanUcPeriod"/>
            </a:pPr>
            <a:r>
              <a:rPr lang="fr-FR" sz="22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Antenne utilisée</a:t>
            </a: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1-6 GHz</a:t>
            </a: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6-18 GHz</a:t>
            </a: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Panneau final</a:t>
            </a:r>
          </a:p>
          <a:p>
            <a:pPr marL="457200" indent="-457200">
              <a:buFont typeface="+mj-lt"/>
              <a:buAutoNum type="romanUcPeriod"/>
            </a:pPr>
            <a:r>
              <a:rPr lang="fr-FR" sz="22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Résultats goniométrie</a:t>
            </a:r>
          </a:p>
          <a:p>
            <a:pPr marL="457200" indent="-457200">
              <a:buFont typeface="+mj-lt"/>
              <a:buAutoNum type="romanUcPeriod"/>
            </a:pPr>
            <a:r>
              <a:rPr lang="fr-FR" sz="22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Brevet &amp; Publications</a:t>
            </a:r>
          </a:p>
          <a:p>
            <a:pPr marL="457200" indent="-457200">
              <a:buFont typeface="+mj-lt"/>
              <a:buAutoNum type="romanUcPeriod"/>
            </a:pPr>
            <a:r>
              <a:rPr lang="fr-FR" sz="2200" dirty="0">
                <a:solidFill>
                  <a:schemeClr val="bg2">
                    <a:lumMod val="75000"/>
                  </a:schemeClr>
                </a:solidFill>
                <a:cs typeface="Calibri" panose="020F0502020204030204"/>
              </a:rPr>
              <a:t>Perspectives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pic>
        <p:nvPicPr>
          <p:cNvPr id="9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835" y="192836"/>
            <a:ext cx="1712162" cy="53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967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Résultats goniométrie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58126" y="2030685"/>
            <a:ext cx="6546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cs typeface="Calibri" panose="020F0502020204030204"/>
              </a:rPr>
              <a:t>Critère performance : Erreur moyenne d’angle</a:t>
            </a:r>
          </a:p>
          <a:p>
            <a:r>
              <a:rPr lang="fr-FR" b="1" dirty="0">
                <a:cs typeface="Calibri" panose="020F0502020204030204"/>
              </a:rPr>
              <a:t>Réseau 1-6 GHz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58126" y="2985490"/>
            <a:ext cx="34689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Précision moyenne </a:t>
            </a:r>
            <a:r>
              <a:rPr lang="fr-FR" dirty="0"/>
              <a:t>[-45° ; 45°] :</a:t>
            </a:r>
          </a:p>
          <a:p>
            <a:r>
              <a:rPr lang="fr-FR" dirty="0"/>
              <a:t>Via interférométrie corrélative (mesure-simulation)</a:t>
            </a:r>
          </a:p>
          <a:p>
            <a:endParaRPr lang="fr-FR" dirty="0"/>
          </a:p>
          <a:p>
            <a:r>
              <a:rPr lang="fr-FR" dirty="0"/>
              <a:t>Bonne précision jusqu’à </a:t>
            </a:r>
            <a:r>
              <a:rPr lang="fr-FR" b="1" dirty="0"/>
              <a:t>6,5 GHz </a:t>
            </a:r>
            <a:r>
              <a:rPr lang="fr-FR" dirty="0"/>
              <a:t>; ensuite système ambigu.</a:t>
            </a:r>
          </a:p>
        </p:txBody>
      </p:sp>
      <p:pic>
        <p:nvPicPr>
          <p:cNvPr id="15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835" y="192836"/>
            <a:ext cx="1712162" cy="53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20</a:t>
            </a:fld>
            <a:endParaRPr lang="en-US" dirty="0"/>
          </a:p>
        </p:txBody>
      </p:sp>
      <p:sp>
        <p:nvSpPr>
          <p:cNvPr id="17" name="ZoneTexte 16"/>
          <p:cNvSpPr txBox="1"/>
          <p:nvPr/>
        </p:nvSpPr>
        <p:spPr>
          <a:xfrm>
            <a:off x="158126" y="4870372"/>
            <a:ext cx="3468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ym typeface="Wingdings" panose="05000000000000000000" pitchFamily="2" charset="2"/>
              </a:rPr>
              <a:t> Mesure goniométrie à réaliser pour notre système 1-18 GHz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9300" y="2084020"/>
            <a:ext cx="6112719" cy="458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24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D67F5AB-004F-49F8-98F6-0F2341AA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Sommaire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D4C312-C95E-43D8-84AA-72A222858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8930"/>
            <a:ext cx="10515600" cy="46090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romanUcPeriod"/>
            </a:pPr>
            <a:r>
              <a:rPr lang="fr-FR" sz="22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Cahier des charges &amp; problématiques</a:t>
            </a:r>
          </a:p>
          <a:p>
            <a:pPr marL="457200" indent="-457200">
              <a:buFont typeface="+mj-lt"/>
              <a:buAutoNum type="romanUcPeriod"/>
            </a:pPr>
            <a:r>
              <a:rPr lang="fr-FR" sz="22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Méthode goniométrie</a:t>
            </a:r>
          </a:p>
          <a:p>
            <a:pPr marL="457200" indent="-457200">
              <a:buFont typeface="+mj-lt"/>
              <a:buAutoNum type="romanUcPeriod"/>
            </a:pPr>
            <a:r>
              <a:rPr lang="fr-FR" sz="22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Antenne utilisée</a:t>
            </a: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1-6 GHz</a:t>
            </a: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6-18 GHz</a:t>
            </a:r>
          </a:p>
          <a:p>
            <a:pPr marL="457200" indent="-457200">
              <a:buFont typeface="+mj-lt"/>
              <a:buAutoNum type="romanUcPeriod"/>
            </a:pPr>
            <a:r>
              <a:rPr lang="fr-FR" sz="22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Résultats goniométrie</a:t>
            </a:r>
          </a:p>
          <a:p>
            <a:pPr marL="457200" indent="-457200">
              <a:buFont typeface="+mj-lt"/>
              <a:buAutoNum type="romanUcPeriod"/>
            </a:pPr>
            <a:r>
              <a:rPr lang="fr-FR" sz="2200" dirty="0">
                <a:ea typeface="+mn-lt"/>
                <a:cs typeface="+mn-lt"/>
              </a:rPr>
              <a:t>Brevet &amp; Publications</a:t>
            </a:r>
          </a:p>
          <a:p>
            <a:pPr marL="457200" indent="-457200">
              <a:buFont typeface="+mj-lt"/>
              <a:buAutoNum type="romanUcPeriod"/>
            </a:pPr>
            <a:r>
              <a:rPr lang="fr-FR" sz="2200" dirty="0">
                <a:solidFill>
                  <a:schemeClr val="bg2">
                    <a:lumMod val="75000"/>
                  </a:schemeClr>
                </a:solidFill>
                <a:cs typeface="Calibri" panose="020F0502020204030204"/>
              </a:rPr>
              <a:t>Perspectives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pic>
        <p:nvPicPr>
          <p:cNvPr id="9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835" y="192836"/>
            <a:ext cx="1712162" cy="53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384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Brevet &amp; Publication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58126" y="2030685"/>
            <a:ext cx="6546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cs typeface="Calibri" panose="020F0502020204030204"/>
              </a:rPr>
              <a:t>Brevet N°23307142.2</a:t>
            </a:r>
          </a:p>
          <a:p>
            <a:r>
              <a:rPr lang="fr-FR" dirty="0">
                <a:cs typeface="Calibri" panose="020F0502020204030204"/>
              </a:rPr>
              <a:t>« </a:t>
            </a:r>
            <a:r>
              <a:rPr lang="fr-FR" b="1" i="1" dirty="0">
                <a:cs typeface="Calibri" panose="020F0502020204030204"/>
              </a:rPr>
              <a:t>Antennes à onde progressive ondulées</a:t>
            </a:r>
            <a:r>
              <a:rPr lang="fr-FR" dirty="0">
                <a:cs typeface="Calibri" panose="020F0502020204030204"/>
              </a:rPr>
              <a:t> »</a:t>
            </a:r>
          </a:p>
          <a:p>
            <a:r>
              <a:rPr lang="fr-FR" dirty="0">
                <a:cs typeface="Calibri" panose="020F0502020204030204"/>
              </a:rPr>
              <a:t>Demande déposée le 06/12/2023</a:t>
            </a:r>
          </a:p>
        </p:txBody>
      </p:sp>
      <p:pic>
        <p:nvPicPr>
          <p:cNvPr id="15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835" y="192836"/>
            <a:ext cx="1712162" cy="53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22</a:t>
            </a:fld>
            <a:endParaRPr lang="en-US" dirty="0"/>
          </a:p>
        </p:txBody>
      </p:sp>
      <p:pic>
        <p:nvPicPr>
          <p:cNvPr id="17" name="Image 16"/>
          <p:cNvPicPr/>
          <p:nvPr/>
        </p:nvPicPr>
        <p:blipFill>
          <a:blip r:embed="rId5"/>
          <a:stretch>
            <a:fillRect/>
          </a:stretch>
        </p:blipFill>
        <p:spPr>
          <a:xfrm>
            <a:off x="4834359" y="3471080"/>
            <a:ext cx="3539108" cy="2992576"/>
          </a:xfrm>
          <a:prstGeom prst="rect">
            <a:avLst/>
          </a:prstGeom>
        </p:spPr>
      </p:pic>
      <p:pic>
        <p:nvPicPr>
          <p:cNvPr id="18" name="Image 17"/>
          <p:cNvPicPr/>
          <p:nvPr/>
        </p:nvPicPr>
        <p:blipFill>
          <a:blip r:embed="rId6"/>
          <a:stretch>
            <a:fillRect/>
          </a:stretch>
        </p:blipFill>
        <p:spPr>
          <a:xfrm>
            <a:off x="8475405" y="3471080"/>
            <a:ext cx="3716595" cy="29954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8126" y="3426550"/>
            <a:ext cx="45742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cs typeface="Calibri" panose="020F0502020204030204"/>
              </a:rPr>
              <a:t>Objectif</a:t>
            </a:r>
            <a:r>
              <a:rPr lang="fr-FR" dirty="0">
                <a:cs typeface="Calibri" panose="020F0502020204030204"/>
              </a:rPr>
              <a:t> : Onduler de différentes manières une antenne à onde progressive (Vivaldi) afin de gagner en compacité.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916129" y="2743200"/>
            <a:ext cx="3156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Cylindrique D5 N10 :</a:t>
            </a:r>
          </a:p>
          <a:p>
            <a:pPr algn="ctr"/>
            <a:r>
              <a:rPr lang="fr-FR" dirty="0"/>
              <a:t>85mm (-15%)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8456412" y="2741898"/>
            <a:ext cx="3156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Sinusoïde amplifiée :</a:t>
            </a:r>
          </a:p>
          <a:p>
            <a:pPr algn="ctr"/>
            <a:r>
              <a:rPr lang="fr-FR" dirty="0"/>
              <a:t>80mm (-20%)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604784" y="2117650"/>
            <a:ext cx="6007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Ondulations sur Antenne </a:t>
            </a:r>
            <a:r>
              <a:rPr lang="fr-FR" dirty="0" err="1"/>
              <a:t>Chebyshev</a:t>
            </a:r>
            <a:r>
              <a:rPr lang="fr-FR" dirty="0"/>
              <a:t> (100 x 100 x 0,127mm)</a:t>
            </a:r>
          </a:p>
        </p:txBody>
      </p:sp>
      <p:pic>
        <p:nvPicPr>
          <p:cNvPr id="20" name="Image 19"/>
          <p:cNvPicPr/>
          <p:nvPr/>
        </p:nvPicPr>
        <p:blipFill>
          <a:blip r:embed="rId7"/>
          <a:stretch>
            <a:fillRect/>
          </a:stretch>
        </p:blipFill>
        <p:spPr>
          <a:xfrm rot="5400000">
            <a:off x="1953695" y="3005152"/>
            <a:ext cx="983156" cy="3924432"/>
          </a:xfrm>
          <a:prstGeom prst="rect">
            <a:avLst/>
          </a:prstGeom>
        </p:spPr>
      </p:pic>
      <p:pic>
        <p:nvPicPr>
          <p:cNvPr id="21" name="Image 20"/>
          <p:cNvPicPr/>
          <p:nvPr/>
        </p:nvPicPr>
        <p:blipFill>
          <a:blip r:embed="rId8"/>
          <a:stretch>
            <a:fillRect/>
          </a:stretch>
        </p:blipFill>
        <p:spPr>
          <a:xfrm rot="5400000">
            <a:off x="1935670" y="4871900"/>
            <a:ext cx="96964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0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Brevet &amp; Publication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58126" y="2030685"/>
            <a:ext cx="6546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cs typeface="Calibri" panose="020F0502020204030204"/>
              </a:rPr>
              <a:t>Brevet N°23307142.2</a:t>
            </a:r>
          </a:p>
          <a:p>
            <a:r>
              <a:rPr lang="fr-FR" dirty="0">
                <a:cs typeface="Calibri" panose="020F0502020204030204"/>
              </a:rPr>
              <a:t>« </a:t>
            </a:r>
            <a:r>
              <a:rPr lang="fr-FR" b="1" i="1" dirty="0">
                <a:cs typeface="Calibri" panose="020F0502020204030204"/>
              </a:rPr>
              <a:t>Antennes à onde progressive ondulées</a:t>
            </a:r>
            <a:r>
              <a:rPr lang="fr-FR" dirty="0">
                <a:cs typeface="Calibri" panose="020F0502020204030204"/>
              </a:rPr>
              <a:t> »</a:t>
            </a:r>
          </a:p>
        </p:txBody>
      </p:sp>
      <p:pic>
        <p:nvPicPr>
          <p:cNvPr id="15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835" y="192836"/>
            <a:ext cx="1712162" cy="53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8126" y="2770632"/>
            <a:ext cx="45742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cs typeface="Calibri" panose="020F0502020204030204"/>
              </a:rPr>
              <a:t>Ondulation effectuée via thermoformage avec moules métalliques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899752" y="2589852"/>
            <a:ext cx="6007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Comparaison S11 entre différents cas : pas de variation S11</a:t>
            </a:r>
          </a:p>
        </p:txBody>
      </p:sp>
      <p:pic>
        <p:nvPicPr>
          <p:cNvPr id="20" name="Image 19"/>
          <p:cNvPicPr/>
          <p:nvPr/>
        </p:nvPicPr>
        <p:blipFill>
          <a:blip r:embed="rId5"/>
          <a:stretch>
            <a:fillRect/>
          </a:stretch>
        </p:blipFill>
        <p:spPr>
          <a:xfrm>
            <a:off x="5530674" y="2954015"/>
            <a:ext cx="6376861" cy="3289469"/>
          </a:xfrm>
          <a:prstGeom prst="rect">
            <a:avLst/>
          </a:prstGeom>
        </p:spPr>
      </p:pic>
      <p:pic>
        <p:nvPicPr>
          <p:cNvPr id="22" name="Image 21"/>
          <p:cNvPicPr/>
          <p:nvPr/>
        </p:nvPicPr>
        <p:blipFill>
          <a:blip r:embed="rId6"/>
          <a:stretch>
            <a:fillRect/>
          </a:stretch>
        </p:blipFill>
        <p:spPr>
          <a:xfrm>
            <a:off x="654353" y="3486282"/>
            <a:ext cx="3719691" cy="1557811"/>
          </a:xfrm>
          <a:prstGeom prst="rect">
            <a:avLst/>
          </a:prstGeom>
        </p:spPr>
      </p:pic>
      <p:pic>
        <p:nvPicPr>
          <p:cNvPr id="23" name="Image 22"/>
          <p:cNvPicPr/>
          <p:nvPr/>
        </p:nvPicPr>
        <p:blipFill>
          <a:blip r:embed="rId7"/>
          <a:stretch>
            <a:fillRect/>
          </a:stretch>
        </p:blipFill>
        <p:spPr>
          <a:xfrm>
            <a:off x="776149" y="5113413"/>
            <a:ext cx="3476097" cy="174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44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Brevet &amp; Publication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58126" y="2030685"/>
            <a:ext cx="5928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cs typeface="Calibri" panose="020F0502020204030204"/>
              </a:rPr>
              <a:t>Conférence </a:t>
            </a:r>
            <a:r>
              <a:rPr lang="fr-FR" b="1" dirty="0" err="1">
                <a:cs typeface="Calibri" panose="020F0502020204030204"/>
              </a:rPr>
              <a:t>EuMC</a:t>
            </a:r>
            <a:r>
              <a:rPr lang="fr-FR" b="1" dirty="0">
                <a:cs typeface="Calibri" panose="020F0502020204030204"/>
              </a:rPr>
              <a:t> (</a:t>
            </a:r>
            <a:r>
              <a:rPr lang="fr-FR" b="1" dirty="0" err="1">
                <a:cs typeface="Calibri" panose="020F0502020204030204"/>
              </a:rPr>
              <a:t>EuMW</a:t>
            </a:r>
            <a:r>
              <a:rPr lang="fr-FR" b="1" dirty="0">
                <a:cs typeface="Calibri" panose="020F0502020204030204"/>
              </a:rPr>
              <a:t>)</a:t>
            </a:r>
          </a:p>
          <a:p>
            <a:r>
              <a:rPr lang="fr-FR" dirty="0">
                <a:cs typeface="Calibri" panose="020F0502020204030204"/>
              </a:rPr>
              <a:t>« </a:t>
            </a:r>
            <a:r>
              <a:rPr lang="fr-FR" b="1" i="1" dirty="0">
                <a:cs typeface="Calibri" panose="020F0502020204030204"/>
              </a:rPr>
              <a:t>A compact Vivaldi-</a:t>
            </a:r>
            <a:r>
              <a:rPr lang="fr-FR" b="1" i="1" dirty="0" err="1">
                <a:cs typeface="Calibri" panose="020F0502020204030204"/>
              </a:rPr>
              <a:t>shaped</a:t>
            </a:r>
            <a:r>
              <a:rPr lang="fr-FR" b="1" i="1" dirty="0">
                <a:cs typeface="Calibri" panose="020F0502020204030204"/>
              </a:rPr>
              <a:t> </a:t>
            </a:r>
            <a:r>
              <a:rPr lang="fr-FR" b="1" i="1" dirty="0" err="1">
                <a:cs typeface="Calibri" panose="020F0502020204030204"/>
              </a:rPr>
              <a:t>array</a:t>
            </a:r>
            <a:r>
              <a:rPr lang="fr-FR" b="1" i="1" dirty="0">
                <a:cs typeface="Calibri" panose="020F0502020204030204"/>
              </a:rPr>
              <a:t> </a:t>
            </a:r>
            <a:r>
              <a:rPr lang="fr-FR" b="1" i="1" dirty="0" err="1">
                <a:cs typeface="Calibri" panose="020F0502020204030204"/>
              </a:rPr>
              <a:t>using</a:t>
            </a:r>
            <a:r>
              <a:rPr lang="fr-FR" b="1" i="1" dirty="0">
                <a:cs typeface="Calibri" panose="020F0502020204030204"/>
              </a:rPr>
              <a:t> antipodal Vivaldi </a:t>
            </a:r>
            <a:r>
              <a:rPr lang="fr-FR" b="1" i="1" dirty="0" err="1">
                <a:cs typeface="Calibri" panose="020F0502020204030204"/>
              </a:rPr>
              <a:t>antennas</a:t>
            </a:r>
            <a:r>
              <a:rPr lang="fr-FR" b="1" i="1" dirty="0">
                <a:cs typeface="Calibri" panose="020F0502020204030204"/>
              </a:rPr>
              <a:t> for </a:t>
            </a:r>
            <a:r>
              <a:rPr lang="fr-FR" b="1" i="1" dirty="0" err="1">
                <a:cs typeface="Calibri" panose="020F0502020204030204"/>
              </a:rPr>
              <a:t>beamforming</a:t>
            </a:r>
            <a:r>
              <a:rPr lang="fr-FR" b="1" i="1" dirty="0">
                <a:cs typeface="Calibri" panose="020F0502020204030204"/>
              </a:rPr>
              <a:t> application</a:t>
            </a:r>
            <a:r>
              <a:rPr lang="fr-FR" dirty="0">
                <a:cs typeface="Calibri" panose="020F0502020204030204"/>
              </a:rPr>
              <a:t> »</a:t>
            </a:r>
          </a:p>
        </p:txBody>
      </p:sp>
      <p:pic>
        <p:nvPicPr>
          <p:cNvPr id="15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835" y="192836"/>
            <a:ext cx="1712162" cy="53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8126" y="3065600"/>
            <a:ext cx="5436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cs typeface="Calibri" panose="020F0502020204030204"/>
              </a:rPr>
              <a:t>Fin septembre 2024, Paris.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58126" y="3587413"/>
            <a:ext cx="45425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Innovation </a:t>
            </a:r>
            <a:r>
              <a:rPr lang="fr-FR" dirty="0"/>
              <a:t>: courber des antennes selon une courbure Vivaldi provoquant un dépointage (mécanique), puis les mettre en réseau selon différentes distances pour </a:t>
            </a:r>
            <a:r>
              <a:rPr lang="fr-FR" dirty="0" err="1"/>
              <a:t>beamforming</a:t>
            </a:r>
            <a:r>
              <a:rPr lang="fr-FR" dirty="0"/>
              <a:t> diagramme plan H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4887" y="1171525"/>
            <a:ext cx="5210144" cy="510822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27" y="5365813"/>
            <a:ext cx="3205560" cy="135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722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Brevet &amp; Publication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58126" y="2030685"/>
            <a:ext cx="5928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cs typeface="Calibri" panose="020F0502020204030204"/>
              </a:rPr>
              <a:t>Conférence </a:t>
            </a:r>
            <a:r>
              <a:rPr lang="fr-FR" b="1" dirty="0" err="1">
                <a:cs typeface="Calibri" panose="020F0502020204030204"/>
              </a:rPr>
              <a:t>EuMC</a:t>
            </a:r>
            <a:r>
              <a:rPr lang="fr-FR" b="1" dirty="0">
                <a:cs typeface="Calibri" panose="020F0502020204030204"/>
              </a:rPr>
              <a:t> (</a:t>
            </a:r>
            <a:r>
              <a:rPr lang="fr-FR" b="1" dirty="0" err="1">
                <a:cs typeface="Calibri" panose="020F0502020204030204"/>
              </a:rPr>
              <a:t>EuMW</a:t>
            </a:r>
            <a:r>
              <a:rPr lang="fr-FR" b="1" dirty="0">
                <a:cs typeface="Calibri" panose="020F0502020204030204"/>
              </a:rPr>
              <a:t>)</a:t>
            </a:r>
          </a:p>
          <a:p>
            <a:r>
              <a:rPr lang="fr-FR" dirty="0">
                <a:cs typeface="Calibri" panose="020F0502020204030204"/>
              </a:rPr>
              <a:t>« </a:t>
            </a:r>
            <a:r>
              <a:rPr lang="fr-FR" b="1" i="1" dirty="0">
                <a:cs typeface="Calibri" panose="020F0502020204030204"/>
              </a:rPr>
              <a:t>A compact Vivaldi-</a:t>
            </a:r>
            <a:r>
              <a:rPr lang="fr-FR" b="1" i="1" dirty="0" err="1">
                <a:cs typeface="Calibri" panose="020F0502020204030204"/>
              </a:rPr>
              <a:t>shaped</a:t>
            </a:r>
            <a:r>
              <a:rPr lang="fr-FR" b="1" i="1" dirty="0">
                <a:cs typeface="Calibri" panose="020F0502020204030204"/>
              </a:rPr>
              <a:t> </a:t>
            </a:r>
            <a:r>
              <a:rPr lang="fr-FR" b="1" i="1" dirty="0" err="1">
                <a:cs typeface="Calibri" panose="020F0502020204030204"/>
              </a:rPr>
              <a:t>array</a:t>
            </a:r>
            <a:r>
              <a:rPr lang="fr-FR" b="1" i="1" dirty="0">
                <a:cs typeface="Calibri" panose="020F0502020204030204"/>
              </a:rPr>
              <a:t> </a:t>
            </a:r>
            <a:r>
              <a:rPr lang="fr-FR" b="1" i="1" dirty="0" err="1">
                <a:cs typeface="Calibri" panose="020F0502020204030204"/>
              </a:rPr>
              <a:t>using</a:t>
            </a:r>
            <a:r>
              <a:rPr lang="fr-FR" b="1" i="1" dirty="0">
                <a:cs typeface="Calibri" panose="020F0502020204030204"/>
              </a:rPr>
              <a:t> antipodal Vivaldi </a:t>
            </a:r>
            <a:r>
              <a:rPr lang="fr-FR" b="1" i="1" dirty="0" err="1">
                <a:cs typeface="Calibri" panose="020F0502020204030204"/>
              </a:rPr>
              <a:t>antennas</a:t>
            </a:r>
            <a:r>
              <a:rPr lang="fr-FR" b="1" i="1" dirty="0">
                <a:cs typeface="Calibri" panose="020F0502020204030204"/>
              </a:rPr>
              <a:t> for </a:t>
            </a:r>
            <a:r>
              <a:rPr lang="fr-FR" b="1" i="1" dirty="0" err="1">
                <a:cs typeface="Calibri" panose="020F0502020204030204"/>
              </a:rPr>
              <a:t>beamforming</a:t>
            </a:r>
            <a:r>
              <a:rPr lang="fr-FR" b="1" i="1" dirty="0">
                <a:cs typeface="Calibri" panose="020F0502020204030204"/>
              </a:rPr>
              <a:t> application</a:t>
            </a:r>
            <a:r>
              <a:rPr lang="fr-FR" dirty="0">
                <a:cs typeface="Calibri" panose="020F0502020204030204"/>
              </a:rPr>
              <a:t> »</a:t>
            </a:r>
          </a:p>
        </p:txBody>
      </p:sp>
      <p:pic>
        <p:nvPicPr>
          <p:cNvPr id="15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835" y="192836"/>
            <a:ext cx="1712162" cy="53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8126" y="3065600"/>
            <a:ext cx="5436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cs typeface="Calibri" panose="020F0502020204030204"/>
              </a:rPr>
              <a:t>Fin septembre 2024, Paris.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58126" y="3513292"/>
            <a:ext cx="45425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Innovation </a:t>
            </a:r>
            <a:r>
              <a:rPr lang="fr-FR" dirty="0"/>
              <a:t>: courber des antennes selon une courbure Vivaldi provoquant un dépointage (mécanique), puis les mettre en réseau selon différentes distances pour </a:t>
            </a:r>
            <a:r>
              <a:rPr lang="fr-FR" dirty="0" err="1"/>
              <a:t>beamforming</a:t>
            </a:r>
            <a:r>
              <a:rPr lang="fr-FR" dirty="0"/>
              <a:t> diagramme plan H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849194" y="1166160"/>
            <a:ext cx="1268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 GHz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7849194" y="3482558"/>
            <a:ext cx="1268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 GHz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0259400" y="3550386"/>
            <a:ext cx="1268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6 GHz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6" r="9722"/>
          <a:stretch/>
        </p:blipFill>
        <p:spPr>
          <a:xfrm>
            <a:off x="7368773" y="1547371"/>
            <a:ext cx="1969784" cy="1976597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8" r="10262"/>
          <a:stretch/>
        </p:blipFill>
        <p:spPr>
          <a:xfrm>
            <a:off x="9525098" y="1463040"/>
            <a:ext cx="2134727" cy="213446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4" r="9751"/>
          <a:stretch/>
        </p:blipFill>
        <p:spPr>
          <a:xfrm>
            <a:off x="7183888" y="3923041"/>
            <a:ext cx="2228441" cy="221236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0" r="11067"/>
          <a:stretch/>
        </p:blipFill>
        <p:spPr>
          <a:xfrm>
            <a:off x="9463773" y="3933263"/>
            <a:ext cx="2173661" cy="2189025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10259400" y="1166160"/>
            <a:ext cx="1268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 GHz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889" y="6140246"/>
            <a:ext cx="5159769" cy="28945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35435" y="5270757"/>
            <a:ext cx="45184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cs typeface="Calibri" panose="020F0502020204030204"/>
              </a:rPr>
              <a:t>Diagramme </a:t>
            </a:r>
            <a:r>
              <a:rPr lang="fr-FR" b="1" dirty="0">
                <a:cs typeface="Calibri" panose="020F0502020204030204"/>
              </a:rPr>
              <a:t>large &amp; stable </a:t>
            </a:r>
            <a:r>
              <a:rPr lang="fr-FR" dirty="0">
                <a:cs typeface="Calibri" panose="020F0502020204030204"/>
              </a:rPr>
              <a:t>pour cas d=50mm</a:t>
            </a:r>
          </a:p>
        </p:txBody>
      </p:sp>
    </p:spTree>
    <p:extLst>
      <p:ext uri="{BB962C8B-B14F-4D97-AF65-F5344CB8AC3E}">
        <p14:creationId xmlns:p14="http://schemas.microsoft.com/office/powerpoint/2010/main" val="3371977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Brevet &amp; Publication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58126" y="2030685"/>
            <a:ext cx="592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cs typeface="Calibri" panose="020F0502020204030204"/>
              </a:rPr>
              <a:t>Publications en cours d’écriture</a:t>
            </a:r>
          </a:p>
        </p:txBody>
      </p:sp>
      <p:pic>
        <p:nvPicPr>
          <p:cNvPr id="15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835" y="192836"/>
            <a:ext cx="1712162" cy="53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26</a:t>
            </a:fld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58126" y="3041118"/>
            <a:ext cx="5279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cs typeface="Calibri" panose="020F0502020204030204"/>
              </a:rPr>
              <a:t>« </a:t>
            </a:r>
            <a:r>
              <a:rPr lang="fr-FR" b="1" i="1" dirty="0">
                <a:cs typeface="Calibri" panose="020F0502020204030204"/>
              </a:rPr>
              <a:t>A compact Vivaldi-</a:t>
            </a:r>
            <a:r>
              <a:rPr lang="fr-FR" b="1" i="1" dirty="0" err="1">
                <a:cs typeface="Calibri" panose="020F0502020204030204"/>
              </a:rPr>
              <a:t>shaped</a:t>
            </a:r>
            <a:r>
              <a:rPr lang="fr-FR" b="1" i="1" dirty="0">
                <a:cs typeface="Calibri" panose="020F0502020204030204"/>
              </a:rPr>
              <a:t> </a:t>
            </a:r>
            <a:r>
              <a:rPr lang="fr-FR" b="1" i="1" dirty="0" err="1">
                <a:cs typeface="Calibri" panose="020F0502020204030204"/>
              </a:rPr>
              <a:t>array</a:t>
            </a:r>
            <a:r>
              <a:rPr lang="fr-FR" b="1" i="1" dirty="0">
                <a:cs typeface="Calibri" panose="020F0502020204030204"/>
              </a:rPr>
              <a:t> </a:t>
            </a:r>
            <a:r>
              <a:rPr lang="fr-FR" b="1" i="1" dirty="0" err="1">
                <a:cs typeface="Calibri" panose="020F0502020204030204"/>
              </a:rPr>
              <a:t>using</a:t>
            </a:r>
            <a:r>
              <a:rPr lang="fr-FR" b="1" i="1" dirty="0">
                <a:cs typeface="Calibri" panose="020F0502020204030204"/>
              </a:rPr>
              <a:t> antipodal Vivaldi </a:t>
            </a:r>
            <a:r>
              <a:rPr lang="fr-FR" b="1" i="1" dirty="0" err="1">
                <a:cs typeface="Calibri" panose="020F0502020204030204"/>
              </a:rPr>
              <a:t>antennas</a:t>
            </a:r>
            <a:r>
              <a:rPr lang="fr-FR" b="1" i="1" dirty="0">
                <a:cs typeface="Calibri" panose="020F0502020204030204"/>
              </a:rPr>
              <a:t> for </a:t>
            </a:r>
            <a:r>
              <a:rPr lang="fr-FR" b="1" i="1" dirty="0" err="1">
                <a:cs typeface="Calibri" panose="020F0502020204030204"/>
              </a:rPr>
              <a:t>beamforming</a:t>
            </a:r>
            <a:r>
              <a:rPr lang="fr-FR" b="1" i="1" dirty="0">
                <a:cs typeface="Calibri" panose="020F0502020204030204"/>
              </a:rPr>
              <a:t> application</a:t>
            </a:r>
            <a:r>
              <a:rPr lang="fr-FR" dirty="0">
                <a:cs typeface="Calibri" panose="020F0502020204030204"/>
              </a:rPr>
              <a:t> » (</a:t>
            </a:r>
            <a:r>
              <a:rPr lang="fr-FR" dirty="0" err="1">
                <a:cs typeface="Calibri" panose="020F0502020204030204"/>
              </a:rPr>
              <a:t>conf</a:t>
            </a:r>
            <a:r>
              <a:rPr lang="fr-FR" dirty="0">
                <a:cs typeface="Calibri" panose="020F0502020204030204"/>
              </a:rPr>
              <a:t> </a:t>
            </a:r>
            <a:r>
              <a:rPr lang="fr-FR" dirty="0" err="1">
                <a:cs typeface="Calibri" panose="020F0502020204030204"/>
              </a:rPr>
              <a:t>EuMC</a:t>
            </a:r>
            <a:r>
              <a:rPr lang="fr-FR" dirty="0">
                <a:cs typeface="Calibri" panose="020F0502020204030204"/>
              </a:rPr>
              <a:t>) : publication IEEE Access</a:t>
            </a:r>
            <a:br>
              <a:rPr lang="fr-FR" dirty="0">
                <a:cs typeface="Calibri" panose="020F0502020204030204"/>
              </a:rPr>
            </a:br>
            <a:r>
              <a:rPr lang="fr-FR" dirty="0">
                <a:cs typeface="Calibri" panose="020F0502020204030204"/>
              </a:rPr>
              <a:t>Corrections à faire puis envoi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58126" y="4589937"/>
            <a:ext cx="5279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cs typeface="Calibri" panose="020F0502020204030204"/>
              </a:rPr>
              <a:t>« </a:t>
            </a:r>
            <a:r>
              <a:rPr lang="fr-FR" b="1" i="1" dirty="0">
                <a:cs typeface="Calibri" panose="020F0502020204030204"/>
              </a:rPr>
              <a:t>Antennes à onde progressive ondulées </a:t>
            </a:r>
            <a:r>
              <a:rPr lang="fr-FR" dirty="0">
                <a:cs typeface="Calibri" panose="020F0502020204030204"/>
              </a:rPr>
              <a:t> » (Brevet) : publication IJMWT</a:t>
            </a:r>
            <a:br>
              <a:rPr lang="fr-FR" dirty="0">
                <a:cs typeface="Calibri" panose="020F0502020204030204"/>
              </a:rPr>
            </a:br>
            <a:r>
              <a:rPr lang="fr-FR" dirty="0">
                <a:cs typeface="Calibri" panose="020F0502020204030204"/>
              </a:rPr>
              <a:t>En cours d’écriture</a:t>
            </a:r>
          </a:p>
        </p:txBody>
      </p:sp>
    </p:spTree>
    <p:extLst>
      <p:ext uri="{BB962C8B-B14F-4D97-AF65-F5344CB8AC3E}">
        <p14:creationId xmlns:p14="http://schemas.microsoft.com/office/powerpoint/2010/main" val="10227830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D67F5AB-004F-49F8-98F6-0F2341AA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Sommaire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D4C312-C95E-43D8-84AA-72A222858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8930"/>
            <a:ext cx="10515600" cy="46090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romanUcPeriod"/>
            </a:pPr>
            <a:r>
              <a:rPr lang="fr-FR" sz="22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Cahier des charges &amp; problématiques</a:t>
            </a:r>
          </a:p>
          <a:p>
            <a:pPr marL="457200" indent="-457200">
              <a:buFont typeface="+mj-lt"/>
              <a:buAutoNum type="romanUcPeriod"/>
            </a:pPr>
            <a:r>
              <a:rPr lang="fr-FR" sz="22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Méthode goniométrie</a:t>
            </a:r>
          </a:p>
          <a:p>
            <a:pPr marL="457200" indent="-457200">
              <a:buFont typeface="+mj-lt"/>
              <a:buAutoNum type="romanUcPeriod"/>
            </a:pPr>
            <a:r>
              <a:rPr lang="fr-FR" sz="22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Antenne utilisée</a:t>
            </a: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1-6 GHz</a:t>
            </a: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6-18 GHz</a:t>
            </a:r>
          </a:p>
          <a:p>
            <a:pPr marL="457200" indent="-457200">
              <a:buFont typeface="+mj-lt"/>
              <a:buAutoNum type="romanUcPeriod"/>
            </a:pPr>
            <a:r>
              <a:rPr lang="fr-FR" sz="22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Résultats goniométrie</a:t>
            </a:r>
          </a:p>
          <a:p>
            <a:pPr marL="457200" indent="-457200">
              <a:buFont typeface="+mj-lt"/>
              <a:buAutoNum type="romanUcPeriod"/>
            </a:pPr>
            <a:r>
              <a:rPr lang="fr-FR" sz="22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Brevet &amp; Publications</a:t>
            </a:r>
          </a:p>
          <a:p>
            <a:pPr marL="457200" indent="-457200">
              <a:buFont typeface="+mj-lt"/>
              <a:buAutoNum type="romanUcPeriod"/>
            </a:pPr>
            <a:r>
              <a:rPr lang="fr-FR" sz="2200" dirty="0">
                <a:cs typeface="Calibri" panose="020F0502020204030204"/>
              </a:rPr>
              <a:t>Conclusion &amp; Perspectives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pic>
        <p:nvPicPr>
          <p:cNvPr id="9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835" y="192836"/>
            <a:ext cx="1712162" cy="53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58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Conclusion et perspectives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EE9B26-9EF5-4E4E-9C1F-E53F7F8CA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936" y="2165419"/>
            <a:ext cx="10168128" cy="383064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fr-FR" sz="2200" dirty="0">
                <a:cs typeface="Calibri" panose="020F0502020204030204"/>
              </a:rPr>
              <a:t>Conclusion :</a:t>
            </a:r>
          </a:p>
          <a:p>
            <a:pPr marL="0" indent="0">
              <a:buNone/>
            </a:pPr>
            <a:endParaRPr lang="fr-FR" sz="2200" dirty="0">
              <a:cs typeface="Calibri" panose="020F0502020204030204"/>
            </a:endParaRPr>
          </a:p>
          <a:p>
            <a:pPr lvl="1"/>
            <a:r>
              <a:rPr lang="fr-FR" sz="1800" dirty="0">
                <a:cs typeface="Calibri" panose="020F0502020204030204"/>
              </a:rPr>
              <a:t>Création d’antennes double polarisation bande 1-6 GHz &amp; 6-18 GHz</a:t>
            </a:r>
          </a:p>
          <a:p>
            <a:pPr marL="457200" lvl="1" indent="0">
              <a:buNone/>
            </a:pPr>
            <a:endParaRPr lang="fr-FR" sz="1800" dirty="0">
              <a:cs typeface="Calibri" panose="020F0502020204030204"/>
            </a:endParaRPr>
          </a:p>
          <a:p>
            <a:pPr lvl="1"/>
            <a:r>
              <a:rPr lang="fr-FR" sz="1800" dirty="0">
                <a:cs typeface="Calibri" panose="020F0502020204030204"/>
              </a:rPr>
              <a:t>Réseau interférométrie de 3 antennes pour chaque bande</a:t>
            </a:r>
          </a:p>
          <a:p>
            <a:pPr lvl="2"/>
            <a:r>
              <a:rPr lang="fr-FR" sz="1600" dirty="0">
                <a:cs typeface="Calibri" panose="020F0502020204030204"/>
              </a:rPr>
              <a:t>Non ambigu jusqu’à 6,5 GHz bande 1-6 GHz (mesure)</a:t>
            </a:r>
          </a:p>
          <a:p>
            <a:pPr lvl="2"/>
            <a:r>
              <a:rPr lang="fr-FR" sz="1600" dirty="0">
                <a:cs typeface="Calibri" panose="020F0502020204030204"/>
              </a:rPr>
              <a:t>Non ambigu jusqu’à 21 GHz bande 6-18 GHz (simulation). Mesure en cours</a:t>
            </a:r>
          </a:p>
          <a:p>
            <a:pPr marL="457200" lvl="1" indent="0">
              <a:buNone/>
            </a:pPr>
            <a:endParaRPr lang="fr-FR" sz="1800" dirty="0">
              <a:cs typeface="Calibri" panose="020F0502020204030204"/>
            </a:endParaRPr>
          </a:p>
          <a:p>
            <a:pPr lvl="1"/>
            <a:r>
              <a:rPr lang="fr-FR" sz="1800" dirty="0">
                <a:cs typeface="Calibri" panose="020F0502020204030204"/>
              </a:rPr>
              <a:t>Demande de dépôt de brevet « Antennes à onde progressive ondulées »</a:t>
            </a:r>
            <a:br>
              <a:rPr lang="fr-FR" sz="1600" dirty="0">
                <a:cs typeface="Calibri" panose="020F0502020204030204"/>
              </a:rPr>
            </a:br>
            <a:endParaRPr lang="fr-FR" sz="1800" dirty="0">
              <a:cs typeface="Calibri" panose="020F0502020204030204"/>
            </a:endParaRPr>
          </a:p>
          <a:p>
            <a:pPr lvl="1"/>
            <a:r>
              <a:rPr lang="fr-FR" sz="1800" dirty="0">
                <a:cs typeface="Calibri" panose="020F0502020204030204"/>
              </a:rPr>
              <a:t>Participation conférence </a:t>
            </a:r>
            <a:r>
              <a:rPr lang="fr-FR" sz="1800" dirty="0" err="1">
                <a:cs typeface="Calibri" panose="020F0502020204030204"/>
              </a:rPr>
              <a:t>EuMC</a:t>
            </a:r>
            <a:r>
              <a:rPr lang="fr-FR" sz="1800" dirty="0">
                <a:cs typeface="Calibri" panose="020F0502020204030204"/>
              </a:rPr>
              <a:t> 2024 « </a:t>
            </a:r>
            <a:r>
              <a:rPr lang="fr-FR" sz="1800" i="1" dirty="0">
                <a:cs typeface="Calibri" panose="020F0502020204030204"/>
              </a:rPr>
              <a:t>A compact Vivaldi-</a:t>
            </a:r>
            <a:r>
              <a:rPr lang="fr-FR" sz="1800" i="1" dirty="0" err="1">
                <a:cs typeface="Calibri" panose="020F0502020204030204"/>
              </a:rPr>
              <a:t>shaped</a:t>
            </a:r>
            <a:r>
              <a:rPr lang="fr-FR" sz="1800" i="1" dirty="0">
                <a:cs typeface="Calibri" panose="020F0502020204030204"/>
              </a:rPr>
              <a:t> </a:t>
            </a:r>
            <a:r>
              <a:rPr lang="fr-FR" sz="1800" i="1" dirty="0" err="1">
                <a:cs typeface="Calibri" panose="020F0502020204030204"/>
              </a:rPr>
              <a:t>array</a:t>
            </a:r>
            <a:r>
              <a:rPr lang="fr-FR" sz="1800" i="1" dirty="0">
                <a:cs typeface="Calibri" panose="020F0502020204030204"/>
              </a:rPr>
              <a:t> </a:t>
            </a:r>
            <a:r>
              <a:rPr lang="fr-FR" sz="1800" i="1" dirty="0" err="1">
                <a:cs typeface="Calibri" panose="020F0502020204030204"/>
              </a:rPr>
              <a:t>using</a:t>
            </a:r>
            <a:r>
              <a:rPr lang="fr-FR" sz="1800" i="1" dirty="0">
                <a:cs typeface="Calibri" panose="020F0502020204030204"/>
              </a:rPr>
              <a:t> antipodal Vivaldi </a:t>
            </a:r>
            <a:r>
              <a:rPr lang="fr-FR" sz="1800" i="1" dirty="0" err="1">
                <a:cs typeface="Calibri" panose="020F0502020204030204"/>
              </a:rPr>
              <a:t>antennas</a:t>
            </a:r>
            <a:r>
              <a:rPr lang="fr-FR" sz="1800" i="1" dirty="0">
                <a:cs typeface="Calibri" panose="020F0502020204030204"/>
              </a:rPr>
              <a:t> for </a:t>
            </a:r>
            <a:r>
              <a:rPr lang="fr-FR" sz="1800" i="1" dirty="0" err="1">
                <a:cs typeface="Calibri" panose="020F0502020204030204"/>
              </a:rPr>
              <a:t>beamforming</a:t>
            </a:r>
            <a:r>
              <a:rPr lang="fr-FR" sz="1800" i="1" dirty="0">
                <a:cs typeface="Calibri" panose="020F0502020204030204"/>
              </a:rPr>
              <a:t> application</a:t>
            </a:r>
            <a:r>
              <a:rPr lang="fr-FR" sz="1800" dirty="0">
                <a:cs typeface="Calibri" panose="020F0502020204030204"/>
              </a:rPr>
              <a:t> »</a:t>
            </a:r>
          </a:p>
          <a:p>
            <a:pPr lvl="2"/>
            <a:r>
              <a:rPr lang="fr-FR" sz="1600" dirty="0">
                <a:cs typeface="Calibri" panose="020F0502020204030204"/>
              </a:rPr>
              <a:t>Publication écrite pour IEEE Access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pic>
        <p:nvPicPr>
          <p:cNvPr id="9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4892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Conclusion et perspectives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EE9B26-9EF5-4E4E-9C1F-E53F7F8CA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936" y="2165419"/>
            <a:ext cx="10168128" cy="38306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2200" dirty="0">
                <a:cs typeface="Calibri" panose="020F0502020204030204"/>
              </a:rPr>
              <a:t>Travaux à réaliser :</a:t>
            </a:r>
          </a:p>
          <a:p>
            <a:pPr marL="0" indent="0">
              <a:buNone/>
            </a:pPr>
            <a:endParaRPr lang="fr-FR" sz="2200" dirty="0">
              <a:cs typeface="Calibri" panose="020F0502020204030204"/>
            </a:endParaRPr>
          </a:p>
          <a:p>
            <a:pPr lvl="1"/>
            <a:r>
              <a:rPr lang="fr-FR" sz="1800" dirty="0">
                <a:cs typeface="Calibri" panose="020F0502020204030204"/>
              </a:rPr>
              <a:t>Mesures rayonnement CACENDRA :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FR" sz="1600" dirty="0">
                <a:cs typeface="Calibri" panose="020F0502020204030204"/>
              </a:rPr>
              <a:t>Problème mesure bande 1-6 GHz (câble positionneur défaillant) </a:t>
            </a:r>
            <a:r>
              <a:rPr lang="fr-FR" sz="1600" dirty="0">
                <a:cs typeface="Calibri" panose="020F0502020204030204"/>
                <a:sym typeface="Wingdings" panose="05000000000000000000" pitchFamily="2" charset="2"/>
              </a:rPr>
              <a:t> mesure plus longue</a:t>
            </a:r>
            <a:endParaRPr lang="fr-FR" sz="1600" dirty="0">
              <a:cs typeface="Calibri" panose="020F0502020204030204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fr-FR" sz="1600" dirty="0">
                <a:cs typeface="Calibri" panose="020F0502020204030204"/>
              </a:rPr>
              <a:t>Faire comparaison mesure CACENDRA-</a:t>
            </a:r>
            <a:r>
              <a:rPr lang="fr-FR" sz="1600" dirty="0" err="1">
                <a:cs typeface="Calibri" panose="020F0502020204030204"/>
              </a:rPr>
              <a:t>Starlab</a:t>
            </a:r>
            <a:br>
              <a:rPr lang="fr-FR" sz="1600" dirty="0">
                <a:cs typeface="Calibri" panose="020F0502020204030204"/>
              </a:rPr>
            </a:br>
            <a:endParaRPr lang="fr-FR" sz="1800" dirty="0">
              <a:cs typeface="Calibri" panose="020F0502020204030204"/>
            </a:endParaRPr>
          </a:p>
          <a:p>
            <a:pPr lvl="1"/>
            <a:r>
              <a:rPr lang="fr-FR" sz="1800" dirty="0">
                <a:cs typeface="Calibri" panose="020F0502020204030204"/>
              </a:rPr>
              <a:t>Mesure goniométrie 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FR" sz="1600" dirty="0">
                <a:cs typeface="Calibri" panose="020F0502020204030204"/>
              </a:rPr>
              <a:t>Test goniométrie dans CACENDRA (fin Novembre)</a:t>
            </a:r>
            <a:br>
              <a:rPr lang="fr-FR" sz="1800" dirty="0">
                <a:cs typeface="Calibri" panose="020F0502020204030204"/>
              </a:rPr>
            </a:br>
            <a:endParaRPr lang="fr-FR" sz="1800" dirty="0">
              <a:cs typeface="Calibri" panose="020F0502020204030204"/>
            </a:endParaRPr>
          </a:p>
          <a:p>
            <a:pPr lvl="1"/>
            <a:r>
              <a:rPr lang="fr-FR" sz="1800" dirty="0">
                <a:cs typeface="Calibri" panose="020F0502020204030204"/>
              </a:rPr>
              <a:t>Rédaction article IJMWT (brevet AVA </a:t>
            </a:r>
            <a:r>
              <a:rPr lang="fr-FR" sz="1800" dirty="0" err="1">
                <a:cs typeface="Calibri" panose="020F0502020204030204"/>
              </a:rPr>
              <a:t>wave</a:t>
            </a:r>
            <a:r>
              <a:rPr lang="fr-FR" sz="1800" dirty="0">
                <a:cs typeface="Calibri" panose="020F0502020204030204"/>
              </a:rPr>
              <a:t>)</a:t>
            </a:r>
          </a:p>
          <a:p>
            <a:pPr marL="457200" lvl="1" indent="0">
              <a:buNone/>
            </a:pPr>
            <a:endParaRPr lang="fr-FR" sz="1800" dirty="0">
              <a:cs typeface="Calibri" panose="020F0502020204030204"/>
            </a:endParaRPr>
          </a:p>
          <a:p>
            <a:pPr lvl="1"/>
            <a:r>
              <a:rPr lang="fr-FR" sz="1800" dirty="0">
                <a:cs typeface="Calibri" panose="020F0502020204030204"/>
              </a:rPr>
              <a:t>Rédaction manuscrit thèse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pic>
        <p:nvPicPr>
          <p:cNvPr id="9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231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D67F5AB-004F-49F8-98F6-0F2341AA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Présentation du sujet</a:t>
            </a:r>
            <a:endParaRPr lang="fr-FR" sz="40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pic>
        <p:nvPicPr>
          <p:cNvPr id="12" name="Image 4">
            <a:extLst>
              <a:ext uri="{FF2B5EF4-FFF2-40B4-BE49-F238E27FC236}">
                <a16:creationId xmlns:a16="http://schemas.microsoft.com/office/drawing/2014/main" id="{B2A6D847-1D5A-4C98-945E-E5A0799500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044" b="15004"/>
          <a:stretch/>
        </p:blipFill>
        <p:spPr>
          <a:xfrm>
            <a:off x="6381122" y="2453278"/>
            <a:ext cx="5660918" cy="2048614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D4C312-C95E-43D8-84AA-72A222858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2059621"/>
            <a:ext cx="10515600" cy="456189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fr-FR" sz="2200" dirty="0">
                <a:cs typeface="Calibri" panose="020F0502020204030204"/>
              </a:rPr>
              <a:t>Réalisation d'un réseau antennaire pour application de radiogoniométrie </a:t>
            </a:r>
            <a:br>
              <a:rPr lang="fr-FR" sz="2200" dirty="0">
                <a:cs typeface="Calibri" panose="020F0502020204030204"/>
              </a:rPr>
            </a:br>
            <a:endParaRPr lang="fr-FR" dirty="0"/>
          </a:p>
          <a:p>
            <a:pPr marL="457200" indent="-457200"/>
            <a:r>
              <a:rPr lang="fr-FR" sz="2000" dirty="0">
                <a:cs typeface="Calibri" panose="020F0502020204030204"/>
              </a:rPr>
              <a:t>Bandes [1-6 GHz] &amp; [6-18 GHz] </a:t>
            </a:r>
          </a:p>
          <a:p>
            <a:pPr marL="914400" lvl="1" indent="-457200"/>
            <a:r>
              <a:rPr lang="fr-FR" sz="1600" dirty="0">
                <a:cs typeface="Calibri" panose="020F0502020204030204"/>
              </a:rPr>
              <a:t>Option pour [30-40 GHz]</a:t>
            </a:r>
          </a:p>
          <a:p>
            <a:pPr marL="457200" indent="-457200"/>
            <a:r>
              <a:rPr lang="fr-FR" sz="2000" dirty="0">
                <a:cs typeface="Calibri" panose="020F0502020204030204"/>
              </a:rPr>
              <a:t>Dimensions max antenne élémentaire 10x10cm</a:t>
            </a:r>
          </a:p>
          <a:p>
            <a:pPr marL="457200" indent="-457200"/>
            <a:r>
              <a:rPr lang="fr-FR" sz="2000" dirty="0">
                <a:cs typeface="Calibri" panose="020F0502020204030204"/>
              </a:rPr>
              <a:t>Adaptation ≤ -10 dB</a:t>
            </a:r>
          </a:p>
          <a:p>
            <a:pPr marL="457200" indent="-457200"/>
            <a:r>
              <a:rPr lang="fr-FR" sz="2000" dirty="0">
                <a:cs typeface="Calibri" panose="020F0502020204030204"/>
              </a:rPr>
              <a:t>Double polarisation H et V</a:t>
            </a:r>
          </a:p>
          <a:p>
            <a:pPr marL="914400" lvl="1" indent="-457200"/>
            <a:r>
              <a:rPr lang="fr-FR" sz="1800" dirty="0">
                <a:cs typeface="Calibri" panose="020F0502020204030204"/>
              </a:rPr>
              <a:t>Option pour polarisation circulaire</a:t>
            </a:r>
            <a:endParaRPr lang="fr-FR" sz="2000" dirty="0">
              <a:ea typeface="+mn-lt"/>
              <a:cs typeface="+mn-lt"/>
            </a:endParaRPr>
          </a:p>
          <a:p>
            <a:pPr marL="457200" indent="-457200"/>
            <a:r>
              <a:rPr lang="fr-FR" sz="2000" dirty="0">
                <a:ea typeface="+mn-lt"/>
                <a:cs typeface="+mn-lt"/>
              </a:rPr>
              <a:t>Goniométrie en azimut</a:t>
            </a:r>
            <a:endParaRPr lang="fr-FR" sz="2000" dirty="0">
              <a:cs typeface="Calibri" panose="020F0502020204030204"/>
            </a:endParaRPr>
          </a:p>
          <a:p>
            <a:pPr marL="457200" indent="-457200"/>
            <a:r>
              <a:rPr lang="fr-FR" sz="2000" dirty="0">
                <a:cs typeface="Calibri" panose="020F0502020204030204"/>
              </a:rPr>
              <a:t>360° en azimut &amp; 40° en élévation</a:t>
            </a:r>
          </a:p>
          <a:p>
            <a:pPr marL="914400" lvl="1" indent="-457200"/>
            <a:r>
              <a:rPr lang="fr-FR" sz="1600" dirty="0">
                <a:cs typeface="Calibri" panose="020F0502020204030204"/>
              </a:rPr>
              <a:t>4 panneaux couvrant chacun 90°</a:t>
            </a:r>
          </a:p>
          <a:p>
            <a:pPr marL="457200" indent="-457200"/>
            <a:r>
              <a:rPr lang="fr-FR" sz="2000" dirty="0">
                <a:cs typeface="Calibri" panose="020F0502020204030204"/>
              </a:rPr>
              <a:t>Plusieurs métriques pour définir l'efficacité du système</a:t>
            </a:r>
          </a:p>
          <a:p>
            <a:pPr marL="914400" lvl="1" indent="-457200"/>
            <a:r>
              <a:rPr lang="fr-FR" sz="1800" dirty="0">
                <a:cs typeface="Calibri" panose="020F0502020204030204"/>
              </a:rPr>
              <a:t>Ambiguïté ; Bande de Cramer-Rao &amp; précision angulaire</a:t>
            </a:r>
          </a:p>
        </p:txBody>
      </p:sp>
      <p:pic>
        <p:nvPicPr>
          <p:cNvPr id="13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835" y="192836"/>
            <a:ext cx="1712162" cy="53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3868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Annexes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pic>
        <p:nvPicPr>
          <p:cNvPr id="8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5124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Réseau Vivaldi couplage 1-6 GHz mesure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21145" y="2139305"/>
            <a:ext cx="5337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Antennes double polar</a:t>
            </a:r>
            <a:endParaRPr lang="fr-FR" dirty="0"/>
          </a:p>
        </p:txBody>
      </p:sp>
      <p:pic>
        <p:nvPicPr>
          <p:cNvPr id="15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21145" y="2906135"/>
            <a:ext cx="49750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Return </a:t>
            </a:r>
            <a:r>
              <a:rPr lang="fr-FR" b="1" dirty="0" err="1"/>
              <a:t>loss</a:t>
            </a:r>
            <a:r>
              <a:rPr lang="fr-FR" dirty="0"/>
              <a:t> (antennes double polar) : </a:t>
            </a:r>
            <a:r>
              <a:rPr lang="fr-FR" b="1" dirty="0" err="1"/>
              <a:t>sim</a:t>
            </a:r>
            <a:r>
              <a:rPr lang="fr-FR" b="1" dirty="0"/>
              <a:t> vs </a:t>
            </a:r>
            <a:r>
              <a:rPr lang="fr-FR" b="1" dirty="0" err="1"/>
              <a:t>meas</a:t>
            </a:r>
            <a:endParaRPr lang="fr-FR" b="1" dirty="0"/>
          </a:p>
          <a:p>
            <a:r>
              <a:rPr lang="fr-FR" b="1" dirty="0"/>
              <a:t> </a:t>
            </a:r>
            <a:endParaRPr lang="fr-FR" dirty="0"/>
          </a:p>
          <a:p>
            <a:r>
              <a:rPr lang="fr-FR" b="1" dirty="0"/>
              <a:t>Mesure</a:t>
            </a:r>
            <a:r>
              <a:rPr lang="fr-FR" dirty="0"/>
              <a:t> : </a:t>
            </a:r>
          </a:p>
          <a:p>
            <a:r>
              <a:rPr lang="fr-FR" dirty="0"/>
              <a:t>Remontée à -8,4dB polar H ; -7dB polar V à 2,64 GHz.</a:t>
            </a:r>
          </a:p>
          <a:p>
            <a:r>
              <a:rPr lang="fr-FR" dirty="0"/>
              <a:t>Sinon ≤ -10dB sur [0,92 ; 6,6 GHz]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8265" y="3108356"/>
            <a:ext cx="6616289" cy="368002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4" t="13427" r="10909"/>
          <a:stretch/>
        </p:blipFill>
        <p:spPr>
          <a:xfrm rot="5400000">
            <a:off x="10123883" y="861477"/>
            <a:ext cx="1805709" cy="186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3688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Réseau Vivaldi couplage 1-6 GHz mesure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21145" y="2139305"/>
            <a:ext cx="5337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Antennes double polar</a:t>
            </a:r>
            <a:endParaRPr lang="fr-FR" dirty="0"/>
          </a:p>
        </p:txBody>
      </p:sp>
      <p:pic>
        <p:nvPicPr>
          <p:cNvPr id="15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21145" y="2906135"/>
            <a:ext cx="45616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Couplage entre polar </a:t>
            </a:r>
            <a:r>
              <a:rPr lang="fr-FR" dirty="0"/>
              <a:t>: </a:t>
            </a:r>
            <a:r>
              <a:rPr lang="fr-FR" b="1" dirty="0" err="1"/>
              <a:t>simu</a:t>
            </a:r>
            <a:r>
              <a:rPr lang="fr-FR" b="1" dirty="0"/>
              <a:t> vs mesure </a:t>
            </a:r>
          </a:p>
          <a:p>
            <a:r>
              <a:rPr lang="fr-FR" dirty="0" err="1"/>
              <a:t>Simu</a:t>
            </a:r>
            <a:r>
              <a:rPr lang="fr-FR" dirty="0"/>
              <a:t> : ≤ -30dB</a:t>
            </a:r>
          </a:p>
          <a:p>
            <a:endParaRPr lang="fr-FR" dirty="0"/>
          </a:p>
          <a:p>
            <a:r>
              <a:rPr lang="fr-FR" b="1" dirty="0"/>
              <a:t>Mesure</a:t>
            </a:r>
            <a:r>
              <a:rPr lang="fr-FR" dirty="0"/>
              <a:t> : </a:t>
            </a:r>
          </a:p>
          <a:p>
            <a:r>
              <a:rPr lang="fr-FR" dirty="0"/>
              <a:t>≤ -28dB sur [1-6 GHz]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0184" y="2629136"/>
            <a:ext cx="7228644" cy="404037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4" t="13427" r="10909"/>
          <a:stretch/>
        </p:blipFill>
        <p:spPr>
          <a:xfrm rot="5400000">
            <a:off x="10123883" y="861476"/>
            <a:ext cx="1805709" cy="186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214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Réseau Vivaldi couplage 6-18 GHz mesure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21145" y="2139305"/>
            <a:ext cx="5337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Mesure Vivaldi couplage 18 GHz :</a:t>
            </a:r>
          </a:p>
          <a:p>
            <a:r>
              <a:rPr lang="fr-FR" dirty="0"/>
              <a:t>Mesure faite avec câbles RF DC-18 GHz</a:t>
            </a:r>
          </a:p>
        </p:txBody>
      </p:sp>
      <p:pic>
        <p:nvPicPr>
          <p:cNvPr id="15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21145" y="2777758"/>
            <a:ext cx="6310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Return </a:t>
            </a:r>
            <a:r>
              <a:rPr lang="fr-FR" b="1" dirty="0" err="1"/>
              <a:t>loss</a:t>
            </a:r>
            <a:r>
              <a:rPr lang="fr-FR" b="1" dirty="0"/>
              <a:t> polar H </a:t>
            </a:r>
            <a:r>
              <a:rPr lang="fr-FR" dirty="0"/>
              <a:t>: </a:t>
            </a:r>
            <a:r>
              <a:rPr lang="fr-FR" dirty="0" err="1"/>
              <a:t>Simu</a:t>
            </a:r>
            <a:r>
              <a:rPr lang="fr-FR" dirty="0"/>
              <a:t> Max à -7,7dB &amp; &gt; -10dB sur [8,7 – 10 GHz]. En mesure j’ai max à -8dB et S11 &gt; -10dB sur [8,7 ; 9,4 GHz]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70849"/>
            <a:ext cx="5614988" cy="338715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3688" y="3518585"/>
            <a:ext cx="5535855" cy="3339415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6643688" y="2524139"/>
            <a:ext cx="554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Return </a:t>
            </a:r>
            <a:r>
              <a:rPr lang="fr-FR" b="1" dirty="0" err="1"/>
              <a:t>loss</a:t>
            </a:r>
            <a:r>
              <a:rPr lang="fr-FR" b="1" dirty="0"/>
              <a:t> polar V </a:t>
            </a:r>
            <a:r>
              <a:rPr lang="fr-FR" dirty="0"/>
              <a:t>: </a:t>
            </a:r>
            <a:r>
              <a:rPr lang="fr-FR" dirty="0" err="1"/>
              <a:t>Simu</a:t>
            </a:r>
            <a:r>
              <a:rPr lang="fr-FR" dirty="0"/>
              <a:t> Max à -7dB &amp; &gt; -10dB sur [8,7 – 11 GHz]. En mesure j’ai max à -7dB et S11 &gt; -10dB sur [8,6 ; 10,1 GHz]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83" b="37083"/>
          <a:stretch/>
        </p:blipFill>
        <p:spPr>
          <a:xfrm>
            <a:off x="9000540" y="1361585"/>
            <a:ext cx="2972475" cy="102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898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Réseau Vivaldi couplage 6-18 GHz mesure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21145" y="2139305"/>
            <a:ext cx="5337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Mesure Vivaldi couplage 18 GHz :</a:t>
            </a:r>
          </a:p>
          <a:p>
            <a:r>
              <a:rPr lang="fr-FR" dirty="0"/>
              <a:t>Mesure faite avec câbles RF DC-18 GHz</a:t>
            </a:r>
          </a:p>
        </p:txBody>
      </p:sp>
      <p:pic>
        <p:nvPicPr>
          <p:cNvPr id="15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21146" y="2777758"/>
            <a:ext cx="4413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Couplage entre polar </a:t>
            </a:r>
            <a:r>
              <a:rPr lang="fr-FR" dirty="0"/>
              <a:t>: </a:t>
            </a:r>
          </a:p>
          <a:p>
            <a:r>
              <a:rPr lang="fr-FR" dirty="0"/>
              <a:t>Mesure légèrement différente pour dual polar H2&amp;V2</a:t>
            </a:r>
          </a:p>
          <a:p>
            <a:r>
              <a:rPr lang="fr-FR" dirty="0"/>
              <a:t>Sinon bonne corrélation avec </a:t>
            </a:r>
            <a:r>
              <a:rPr lang="fr-FR" dirty="0" err="1"/>
              <a:t>simu</a:t>
            </a:r>
            <a:r>
              <a:rPr lang="fr-FR" dirty="0"/>
              <a:t>.</a:t>
            </a:r>
          </a:p>
          <a:p>
            <a:r>
              <a:rPr lang="fr-FR" dirty="0"/>
              <a:t>Couplage entre polar ≤ - 20dB sur toute la bande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4857" y="2191216"/>
            <a:ext cx="7657143" cy="461904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83" b="37083"/>
          <a:stretch/>
        </p:blipFill>
        <p:spPr>
          <a:xfrm>
            <a:off x="9451390" y="1347334"/>
            <a:ext cx="2664123" cy="91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9382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Réseau Vivaldi couplage 1-6 GHz mesure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21145" y="2139305"/>
            <a:ext cx="5337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Fixation des antennes sur plaque métallique</a:t>
            </a:r>
          </a:p>
        </p:txBody>
      </p:sp>
      <p:pic>
        <p:nvPicPr>
          <p:cNvPr id="15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01819" y="4640353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Absorbants ECCOSORB AN75</a:t>
            </a:r>
          </a:p>
          <a:p>
            <a:r>
              <a:rPr lang="fr-FR" dirty="0"/>
              <a:t>2,9cm épaisseur</a:t>
            </a:r>
          </a:p>
          <a:p>
            <a:r>
              <a:rPr lang="fr-FR" dirty="0"/>
              <a:t>Réflectivité &lt;-15dB à partir de 1 GHz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3747" y="1825751"/>
            <a:ext cx="5995081" cy="248564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9280" y="4468128"/>
            <a:ext cx="6493028" cy="219111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404360" y="2758440"/>
            <a:ext cx="150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Vue côté :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328160" y="5379017"/>
            <a:ext cx="150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Vue dessus :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01819" y="291591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Fixations unitaires : 90mm diamètre</a:t>
            </a:r>
          </a:p>
          <a:p>
            <a:r>
              <a:rPr lang="fr-FR" dirty="0"/>
              <a:t>40mm de hauteur</a:t>
            </a:r>
          </a:p>
          <a:p>
            <a:r>
              <a:rPr lang="fr-FR" dirty="0"/>
              <a:t>Antenne insérées dans 10mm.</a:t>
            </a:r>
          </a:p>
        </p:txBody>
      </p:sp>
    </p:spTree>
    <p:extLst>
      <p:ext uri="{BB962C8B-B14F-4D97-AF65-F5344CB8AC3E}">
        <p14:creationId xmlns:p14="http://schemas.microsoft.com/office/powerpoint/2010/main" val="42337928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err="1">
                <a:cs typeface="Calibri Light"/>
              </a:rPr>
              <a:t>Simu</a:t>
            </a:r>
            <a:r>
              <a:rPr lang="fr-FR" sz="4000" dirty="0">
                <a:cs typeface="Calibri Light"/>
              </a:rPr>
              <a:t> réseau complet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21144" y="2139305"/>
            <a:ext cx="6192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Réseaux 1-6 + 6-18 GHz ; plaque métal + absorbant ECCOSORB ; pièces PLA ; connecteurs SMA</a:t>
            </a:r>
          </a:p>
          <a:p>
            <a:r>
              <a:rPr lang="fr-FR" dirty="0"/>
              <a:t>Hauteur 120mm (axe y)</a:t>
            </a:r>
          </a:p>
        </p:txBody>
      </p:sp>
      <p:pic>
        <p:nvPicPr>
          <p:cNvPr id="15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8016829" y="2695071"/>
            <a:ext cx="3722533" cy="3782898"/>
          </a:xfrm>
          <a:prstGeom prst="rect">
            <a:avLst/>
          </a:prstGeom>
        </p:spPr>
      </p:pic>
      <p:pic>
        <p:nvPicPr>
          <p:cNvPr id="16" name="Image 15"/>
          <p:cNvPicPr/>
          <p:nvPr/>
        </p:nvPicPr>
        <p:blipFill>
          <a:blip r:embed="rId6"/>
          <a:stretch>
            <a:fillRect/>
          </a:stretch>
        </p:blipFill>
        <p:spPr>
          <a:xfrm>
            <a:off x="252095" y="3527836"/>
            <a:ext cx="7458673" cy="293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65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err="1">
                <a:cs typeface="Calibri Light"/>
              </a:rPr>
              <a:t>Simu</a:t>
            </a:r>
            <a:r>
              <a:rPr lang="fr-FR" sz="4000" dirty="0">
                <a:cs typeface="Calibri Light"/>
              </a:rPr>
              <a:t> réseau complet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pic>
        <p:nvPicPr>
          <p:cNvPr id="15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06154" y="2221992"/>
            <a:ext cx="4623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Ouverture azimut -5dB</a:t>
            </a:r>
            <a:endParaRPr lang="fr-FR" dirty="0"/>
          </a:p>
          <a:p>
            <a:r>
              <a:rPr lang="fr-FR" b="1" dirty="0"/>
              <a:t>1-6 GHz </a:t>
            </a:r>
            <a:r>
              <a:rPr lang="fr-FR" dirty="0"/>
              <a:t>: ouverture stable, min polar H 80° (2 GHz) et min polar V 70° (5 GHz).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54" y="3194772"/>
            <a:ext cx="4894724" cy="3663228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7083727" y="2548441"/>
            <a:ext cx="487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6-18 GHz </a:t>
            </a:r>
            <a:r>
              <a:rPr lang="fr-FR" dirty="0"/>
              <a:t>: moins stable mais OK, polar V &gt; 90° sur la bande, polar H min 66° à 9.5 GHz &amp; 14 GHz.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4916" y="3194772"/>
            <a:ext cx="4827235" cy="361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33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err="1">
                <a:cs typeface="Calibri Light"/>
              </a:rPr>
              <a:t>Simu</a:t>
            </a:r>
            <a:r>
              <a:rPr lang="fr-FR" sz="4000" dirty="0">
                <a:cs typeface="Calibri Light"/>
              </a:rPr>
              <a:t> réseau complet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pic>
        <p:nvPicPr>
          <p:cNvPr id="15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06154" y="2151862"/>
            <a:ext cx="4479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Farfield</a:t>
            </a:r>
            <a:r>
              <a:rPr lang="fr-FR" b="1" dirty="0"/>
              <a:t> azimut : </a:t>
            </a:r>
            <a:r>
              <a:rPr lang="fr-FR" dirty="0" err="1"/>
              <a:t>diag</a:t>
            </a:r>
            <a:r>
              <a:rPr lang="fr-FR" dirty="0"/>
              <a:t> stable globalement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283177" y="2990353"/>
            <a:ext cx="1504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 GHz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301302" y="2990353"/>
            <a:ext cx="1504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 GHz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9282231" y="2990353"/>
            <a:ext cx="1504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6 GHz</a:t>
            </a:r>
          </a:p>
        </p:txBody>
      </p:sp>
      <p:pic>
        <p:nvPicPr>
          <p:cNvPr id="23" name="Image 22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3464591"/>
            <a:ext cx="4070873" cy="3167662"/>
          </a:xfrm>
          <a:prstGeom prst="rect">
            <a:avLst/>
          </a:prstGeom>
        </p:spPr>
      </p:pic>
      <p:pic>
        <p:nvPicPr>
          <p:cNvPr id="24" name="Image 23"/>
          <p:cNvPicPr/>
          <p:nvPr/>
        </p:nvPicPr>
        <p:blipFill>
          <a:blip r:embed="rId6"/>
          <a:stretch>
            <a:fillRect/>
          </a:stretch>
        </p:blipFill>
        <p:spPr>
          <a:xfrm>
            <a:off x="4142915" y="3542131"/>
            <a:ext cx="3821292" cy="3012581"/>
          </a:xfrm>
          <a:prstGeom prst="rect">
            <a:avLst/>
          </a:prstGeom>
        </p:spPr>
      </p:pic>
      <p:pic>
        <p:nvPicPr>
          <p:cNvPr id="25" name="Image 24"/>
          <p:cNvPicPr/>
          <p:nvPr/>
        </p:nvPicPr>
        <p:blipFill>
          <a:blip r:embed="rId7"/>
          <a:stretch>
            <a:fillRect/>
          </a:stretch>
        </p:blipFill>
        <p:spPr>
          <a:xfrm>
            <a:off x="8166895" y="3602347"/>
            <a:ext cx="3986576" cy="289214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0490" y="918215"/>
            <a:ext cx="3498338" cy="1263850"/>
          </a:xfrm>
          <a:prstGeom prst="rect">
            <a:avLst/>
          </a:prstGeom>
        </p:spPr>
      </p:pic>
      <p:sp>
        <p:nvSpPr>
          <p:cNvPr id="6" name="Flèche courbée vers le haut 5"/>
          <p:cNvSpPr/>
          <p:nvPr/>
        </p:nvSpPr>
        <p:spPr>
          <a:xfrm flipV="1">
            <a:off x="8520412" y="762094"/>
            <a:ext cx="3358590" cy="607242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4326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err="1">
                <a:cs typeface="Calibri Light"/>
              </a:rPr>
              <a:t>Simu</a:t>
            </a:r>
            <a:r>
              <a:rPr lang="fr-FR" sz="4000" dirty="0">
                <a:cs typeface="Calibri Light"/>
              </a:rPr>
              <a:t> réseau complet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pic>
        <p:nvPicPr>
          <p:cNvPr id="15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06154" y="2151862"/>
            <a:ext cx="4479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Farfield</a:t>
            </a:r>
            <a:r>
              <a:rPr lang="fr-FR" b="1" dirty="0"/>
              <a:t> azimut : </a:t>
            </a:r>
            <a:r>
              <a:rPr lang="fr-FR" dirty="0" err="1"/>
              <a:t>diag</a:t>
            </a:r>
            <a:r>
              <a:rPr lang="fr-FR" dirty="0"/>
              <a:t> stable globalement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044526" y="2990353"/>
            <a:ext cx="1504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12 GHz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814910" y="3057624"/>
            <a:ext cx="1504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18 GHz</a:t>
            </a:r>
          </a:p>
        </p:txBody>
      </p:sp>
      <p:pic>
        <p:nvPicPr>
          <p:cNvPr id="18" name="Image 17"/>
          <p:cNvPicPr/>
          <p:nvPr/>
        </p:nvPicPr>
        <p:blipFill>
          <a:blip r:embed="rId5"/>
          <a:stretch>
            <a:fillRect/>
          </a:stretch>
        </p:blipFill>
        <p:spPr>
          <a:xfrm>
            <a:off x="1688913" y="3498324"/>
            <a:ext cx="4364647" cy="3359676"/>
          </a:xfrm>
          <a:prstGeom prst="rect">
            <a:avLst/>
          </a:prstGeom>
        </p:spPr>
      </p:pic>
      <p:pic>
        <p:nvPicPr>
          <p:cNvPr id="19" name="Image 18"/>
          <p:cNvPicPr/>
          <p:nvPr/>
        </p:nvPicPr>
        <p:blipFill>
          <a:blip r:embed="rId6"/>
          <a:stretch>
            <a:fillRect/>
          </a:stretch>
        </p:blipFill>
        <p:spPr>
          <a:xfrm>
            <a:off x="6509933" y="3498324"/>
            <a:ext cx="4276815" cy="3359676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0490" y="918215"/>
            <a:ext cx="3498338" cy="1263850"/>
          </a:xfrm>
          <a:prstGeom prst="rect">
            <a:avLst/>
          </a:prstGeom>
        </p:spPr>
      </p:pic>
      <p:sp>
        <p:nvSpPr>
          <p:cNvPr id="26" name="Flèche courbée vers le haut 25"/>
          <p:cNvSpPr/>
          <p:nvPr/>
        </p:nvSpPr>
        <p:spPr>
          <a:xfrm flipV="1">
            <a:off x="8520412" y="762094"/>
            <a:ext cx="3358590" cy="607242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507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D67F5AB-004F-49F8-98F6-0F2341AA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Présentation du sujet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D4C312-C95E-43D8-84AA-72A222858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2059621"/>
            <a:ext cx="10515600" cy="45618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2000" b="1" dirty="0">
                <a:cs typeface="Calibri" panose="020F0502020204030204"/>
              </a:rPr>
              <a:t>Problématiques</a:t>
            </a:r>
            <a:endParaRPr lang="fr-FR" sz="2000" b="1" dirty="0"/>
          </a:p>
          <a:p>
            <a:pPr marL="342900" indent="-342900"/>
            <a:r>
              <a:rPr lang="fr-FR" sz="2000" dirty="0">
                <a:cs typeface="Calibri" panose="020F0502020204030204"/>
              </a:rPr>
              <a:t>Antenne ultra large bande et compacte [1-18 GHz ; 10cm max].</a:t>
            </a:r>
          </a:p>
          <a:p>
            <a:pPr marL="342900" indent="-342900"/>
            <a:r>
              <a:rPr lang="fr-FR" sz="2000" dirty="0">
                <a:cs typeface="Calibri" panose="020F0502020204030204"/>
              </a:rPr>
              <a:t>Diagramme de rayonnement stable, large et sans direction aveugle sur 90°.</a:t>
            </a:r>
          </a:p>
          <a:p>
            <a:pPr marL="342900" indent="-342900"/>
            <a:r>
              <a:rPr lang="fr-FR" sz="2000" dirty="0">
                <a:cs typeface="Calibri" panose="020F0502020204030204"/>
              </a:rPr>
              <a:t>Assurer une bonne précision pour la goniométrie.</a:t>
            </a:r>
          </a:p>
          <a:p>
            <a:pPr marL="342900" indent="-342900"/>
            <a:r>
              <a:rPr lang="fr-FR" sz="2000" dirty="0">
                <a:cs typeface="Calibri" panose="020F0502020204030204"/>
              </a:rPr>
              <a:t>Positionnement de l'antenne par rapport au mât (réflexions ; avoir la couverture angulaire voulue ; problèmes mécaniques...).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pic>
        <p:nvPicPr>
          <p:cNvPr id="9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835" y="192836"/>
            <a:ext cx="1712162" cy="53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2301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Résultats goniométrie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58126" y="2030685"/>
            <a:ext cx="6546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cs typeface="Calibri" panose="020F0502020204030204"/>
              </a:rPr>
              <a:t>Délai phase réseau 1-6 GHz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58126" y="2487168"/>
            <a:ext cx="3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Polar H : </a:t>
            </a:r>
            <a:r>
              <a:rPr lang="fr-FR" dirty="0"/>
              <a:t>bonne corrélation</a:t>
            </a:r>
          </a:p>
        </p:txBody>
      </p:sp>
      <p:pic>
        <p:nvPicPr>
          <p:cNvPr id="15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835" y="192836"/>
            <a:ext cx="1712162" cy="53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40</a:t>
            </a:fld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5189" y="2892178"/>
            <a:ext cx="5157453" cy="3870340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6876103" y="2481803"/>
            <a:ext cx="4716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Polar V : </a:t>
            </a:r>
            <a:r>
              <a:rPr lang="fr-FR" dirty="0"/>
              <a:t>OK, légers décalages à certains angles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126" y="2973369"/>
            <a:ext cx="5069209" cy="3804118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5227335" y="3588103"/>
            <a:ext cx="1142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Mesure</a:t>
            </a:r>
          </a:p>
          <a:p>
            <a:r>
              <a:rPr lang="fr-FR" dirty="0" err="1">
                <a:solidFill>
                  <a:srgbClr val="FF0000"/>
                </a:solidFill>
              </a:rPr>
              <a:t>Simu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715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D67F5AB-004F-49F8-98F6-0F2341AA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Sommaire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D4C312-C95E-43D8-84AA-72A222858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8930"/>
            <a:ext cx="10515600" cy="46090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romanUcPeriod"/>
            </a:pPr>
            <a:r>
              <a:rPr lang="fr-FR" sz="22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Cahier des charges &amp; problématiques</a:t>
            </a:r>
          </a:p>
          <a:p>
            <a:pPr marL="457200" indent="-457200">
              <a:buFont typeface="+mj-lt"/>
              <a:buAutoNum type="romanUcPeriod"/>
            </a:pPr>
            <a:r>
              <a:rPr lang="fr-FR" sz="2200" dirty="0">
                <a:ea typeface="+mn-lt"/>
                <a:cs typeface="+mn-lt"/>
              </a:rPr>
              <a:t>Méthode goniométrie</a:t>
            </a:r>
          </a:p>
          <a:p>
            <a:pPr marL="457200" indent="-457200">
              <a:buFont typeface="+mj-lt"/>
              <a:buAutoNum type="romanUcPeriod"/>
            </a:pPr>
            <a:r>
              <a:rPr lang="fr-FR" sz="22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Antenne utilisée</a:t>
            </a: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1-6 GHz</a:t>
            </a: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6-18 GHz</a:t>
            </a: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Panneau final</a:t>
            </a:r>
          </a:p>
          <a:p>
            <a:pPr marL="457200" indent="-457200">
              <a:buFont typeface="+mj-lt"/>
              <a:buAutoNum type="romanUcPeriod"/>
            </a:pPr>
            <a:r>
              <a:rPr lang="fr-FR" sz="22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Résultats goniométrie</a:t>
            </a:r>
          </a:p>
          <a:p>
            <a:pPr marL="457200" indent="-457200">
              <a:buFont typeface="+mj-lt"/>
              <a:buAutoNum type="romanUcPeriod"/>
            </a:pPr>
            <a:r>
              <a:rPr lang="fr-FR" sz="22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Brevet &amp; Publications</a:t>
            </a:r>
          </a:p>
          <a:p>
            <a:pPr marL="457200" indent="-457200">
              <a:buFont typeface="+mj-lt"/>
              <a:buAutoNum type="romanUcPeriod"/>
            </a:pPr>
            <a:r>
              <a:rPr lang="fr-FR" sz="2200" dirty="0">
                <a:solidFill>
                  <a:schemeClr val="bg2">
                    <a:lumMod val="75000"/>
                  </a:schemeClr>
                </a:solidFill>
                <a:cs typeface="Calibri" panose="020F0502020204030204"/>
              </a:rPr>
              <a:t>Perspectives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pic>
        <p:nvPicPr>
          <p:cNvPr id="9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835" y="192836"/>
            <a:ext cx="1712162" cy="53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196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50" b="28362"/>
          <a:stretch/>
        </p:blipFill>
        <p:spPr>
          <a:xfrm>
            <a:off x="384904" y="4771997"/>
            <a:ext cx="6756897" cy="1889641"/>
          </a:xfrm>
          <a:prstGeom prst="rect">
            <a:avLst/>
          </a:prstGeom>
        </p:spPr>
      </p:pic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D67F5AB-004F-49F8-98F6-0F2341AA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Présentation du sujet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D4C312-C95E-43D8-84AA-72A222858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2059621"/>
            <a:ext cx="8447173" cy="18652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2000" b="1" dirty="0">
                <a:cs typeface="Calibri" panose="020F0502020204030204"/>
              </a:rPr>
              <a:t>Problématiques goniométrie</a:t>
            </a:r>
          </a:p>
          <a:p>
            <a:pPr marL="342900" indent="-342900"/>
            <a:r>
              <a:rPr lang="fr-FR" sz="2000" dirty="0">
                <a:cs typeface="Calibri" panose="020F0502020204030204"/>
              </a:rPr>
              <a:t>Limité à 3 antennes (Récepteur RF 3 voies) </a:t>
            </a:r>
            <a:r>
              <a:rPr lang="fr-FR" sz="2000" dirty="0">
                <a:cs typeface="Calibri" panose="020F0502020204030204"/>
                <a:sym typeface="Wingdings" panose="05000000000000000000" pitchFamily="2" charset="2"/>
              </a:rPr>
              <a:t> Interférométrie</a:t>
            </a:r>
          </a:p>
          <a:p>
            <a:pPr marL="800100" lvl="1" indent="-342900"/>
            <a:r>
              <a:rPr lang="fr-FR" sz="1600" dirty="0">
                <a:cs typeface="Calibri" panose="020F0502020204030204"/>
                <a:sym typeface="Wingdings" panose="05000000000000000000" pitchFamily="2" charset="2"/>
              </a:rPr>
              <a:t>Récepteurs RF : Bandes [1-18 GHz]</a:t>
            </a:r>
            <a:endParaRPr lang="fr-FR" sz="2000" b="1" dirty="0"/>
          </a:p>
          <a:p>
            <a:pPr marL="0" indent="0">
              <a:buNone/>
            </a:pPr>
            <a:r>
              <a:rPr lang="fr-FR" sz="2000" dirty="0">
                <a:cs typeface="Calibri" panose="020F0502020204030204"/>
                <a:sym typeface="Wingdings" panose="05000000000000000000" pitchFamily="2" charset="2"/>
              </a:rPr>
              <a:t>Nécessaire de créer des homothéties du réseau :</a:t>
            </a:r>
          </a:p>
          <a:p>
            <a:r>
              <a:rPr lang="fr-FR" sz="2000" dirty="0">
                <a:cs typeface="Calibri" panose="020F0502020204030204"/>
                <a:sym typeface="Wingdings" panose="05000000000000000000" pitchFamily="2" charset="2"/>
              </a:rPr>
              <a:t>[1-6 GHz] ; [6-18GHz]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A8BAC85-DE11-4453-B1CF-5E4814780E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1589"/>
          <a:stretch/>
        </p:blipFill>
        <p:spPr bwMode="auto">
          <a:xfrm>
            <a:off x="8249864" y="1228610"/>
            <a:ext cx="3942136" cy="31992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D13B6BEB-C0C0-485B-8CF2-3D72498E5BAA}"/>
              </a:ext>
            </a:extLst>
          </p:cNvPr>
          <p:cNvCxnSpPr/>
          <p:nvPr/>
        </p:nvCxnSpPr>
        <p:spPr>
          <a:xfrm flipV="1">
            <a:off x="4114800" y="6344915"/>
            <a:ext cx="1315210" cy="11435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BB1823BF-ED8E-4718-8F87-A682408B6BD0}"/>
              </a:ext>
            </a:extLst>
          </p:cNvPr>
          <p:cNvSpPr txBox="1"/>
          <p:nvPr/>
        </p:nvSpPr>
        <p:spPr>
          <a:xfrm>
            <a:off x="4555419" y="589584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d2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6506BD8-8CBE-42CE-A272-29C2949C5672}"/>
              </a:ext>
            </a:extLst>
          </p:cNvPr>
          <p:cNvSpPr txBox="1"/>
          <p:nvPr/>
        </p:nvSpPr>
        <p:spPr>
          <a:xfrm>
            <a:off x="2896138" y="5922974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d1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98EEC979-F6A7-4E71-B49C-3E1681E0DB02}"/>
              </a:ext>
            </a:extLst>
          </p:cNvPr>
          <p:cNvCxnSpPr>
            <a:cxnSpLocks/>
          </p:cNvCxnSpPr>
          <p:nvPr/>
        </p:nvCxnSpPr>
        <p:spPr>
          <a:xfrm flipV="1">
            <a:off x="2209800" y="6333478"/>
            <a:ext cx="1770529" cy="11437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>
            <a:extLst>
              <a:ext uri="{FF2B5EF4-FFF2-40B4-BE49-F238E27FC236}">
                <a16:creationId xmlns:a16="http://schemas.microsoft.com/office/drawing/2014/main" id="{33ED375C-0B4B-42E5-A9D8-E0E48A56CB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4955" y="4635663"/>
            <a:ext cx="2025939" cy="7674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8016" y="4270608"/>
            <a:ext cx="8482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cs typeface="Calibri" panose="020F0502020204030204"/>
                <a:sym typeface="Wingdings" panose="05000000000000000000" pitchFamily="2" charset="2"/>
              </a:rPr>
              <a:t>Panneau 3 éléments H&amp;V [1-6 GHz] : distances </a:t>
            </a:r>
            <a:r>
              <a:rPr lang="fr-FR" dirty="0"/>
              <a:t>108mm et 135mm (long total = 330mm) </a:t>
            </a:r>
            <a:r>
              <a:rPr lang="fr-FR" dirty="0">
                <a:cs typeface="Calibri" panose="020F0502020204030204"/>
                <a:sym typeface="Wingdings" panose="05000000000000000000" pitchFamily="2" charset="2"/>
              </a:rPr>
              <a:t> </a:t>
            </a:r>
          </a:p>
        </p:txBody>
      </p:sp>
      <p:pic>
        <p:nvPicPr>
          <p:cNvPr id="18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835" y="192836"/>
            <a:ext cx="1712162" cy="53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0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D67F5AB-004F-49F8-98F6-0F2341AA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Sommaire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D4C312-C95E-43D8-84AA-72A222858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8930"/>
            <a:ext cx="10515600" cy="46090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romanUcPeriod"/>
            </a:pPr>
            <a:r>
              <a:rPr lang="fr-FR" sz="22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Cahier des charges &amp; problématiques</a:t>
            </a:r>
          </a:p>
          <a:p>
            <a:pPr marL="457200" indent="-457200">
              <a:buFont typeface="+mj-lt"/>
              <a:buAutoNum type="romanUcPeriod"/>
            </a:pPr>
            <a:r>
              <a:rPr lang="fr-FR" sz="22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Méthode goniométrie</a:t>
            </a:r>
          </a:p>
          <a:p>
            <a:pPr marL="457200" indent="-457200">
              <a:buFont typeface="+mj-lt"/>
              <a:buAutoNum type="romanUcPeriod"/>
            </a:pPr>
            <a:r>
              <a:rPr lang="fr-FR" sz="2200" dirty="0">
                <a:ea typeface="+mn-lt"/>
                <a:cs typeface="+mn-lt"/>
              </a:rPr>
              <a:t>Antenne utilisée</a:t>
            </a: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>
                <a:ea typeface="+mn-lt"/>
                <a:cs typeface="+mn-lt"/>
              </a:rPr>
              <a:t>1-6 GHz</a:t>
            </a: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6-18 GHz</a:t>
            </a: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Panneau final</a:t>
            </a:r>
          </a:p>
          <a:p>
            <a:pPr marL="457200" indent="-457200">
              <a:buFont typeface="+mj-lt"/>
              <a:buAutoNum type="romanUcPeriod"/>
            </a:pPr>
            <a:r>
              <a:rPr lang="fr-FR" sz="22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Résultats goniométrie</a:t>
            </a:r>
          </a:p>
          <a:p>
            <a:pPr marL="457200" indent="-457200">
              <a:buFont typeface="+mj-lt"/>
              <a:buAutoNum type="romanUcPeriod"/>
            </a:pPr>
            <a:r>
              <a:rPr lang="fr-FR" sz="22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Brevet &amp; Publications</a:t>
            </a:r>
          </a:p>
          <a:p>
            <a:pPr marL="457200" indent="-457200">
              <a:buFont typeface="+mj-lt"/>
              <a:buAutoNum type="romanUcPeriod"/>
            </a:pPr>
            <a:r>
              <a:rPr lang="fr-FR" sz="2200" dirty="0">
                <a:solidFill>
                  <a:schemeClr val="bg2">
                    <a:lumMod val="75000"/>
                  </a:schemeClr>
                </a:solidFill>
                <a:cs typeface="Calibri" panose="020F0502020204030204"/>
              </a:rPr>
              <a:t>Perspectives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pic>
        <p:nvPicPr>
          <p:cNvPr id="9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835" y="192836"/>
            <a:ext cx="1712162" cy="53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700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Vivaldi couplage 1-6 GHz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CEE9B26-9EF5-4E4E-9C1F-E53F7F8CA4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78981" y="2199502"/>
                <a:ext cx="6233019" cy="4025699"/>
              </a:xfr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pPr marL="0" indent="0">
                  <a:buNone/>
                </a:pPr>
                <a:r>
                  <a:rPr lang="fr-FR" sz="2200" b="1" dirty="0">
                    <a:cs typeface="Calibri" panose="020F0502020204030204"/>
                  </a:rPr>
                  <a:t>Antenne UWB Vivaldi couplage</a:t>
                </a:r>
              </a:p>
              <a:p>
                <a:pPr marL="342900" indent="-342900"/>
                <a:r>
                  <a:rPr lang="fr-FR" sz="2000" dirty="0">
                    <a:cs typeface="Calibri" panose="020F0502020204030204"/>
                  </a:rPr>
                  <a:t>Return </a:t>
                </a:r>
                <a:r>
                  <a:rPr lang="fr-FR" sz="2000" dirty="0" err="1">
                    <a:cs typeface="Calibri" panose="020F0502020204030204"/>
                  </a:rPr>
                  <a:t>Loss</a:t>
                </a:r>
                <a:r>
                  <a:rPr lang="fr-FR" sz="2000" dirty="0">
                    <a:cs typeface="Calibri" panose="020F0502020204030204"/>
                  </a:rPr>
                  <a:t> ≤ -7 dB [0,92 – 6,6 GHz]</a:t>
                </a:r>
              </a:p>
              <a:p>
                <a:pPr marL="800100" lvl="1" indent="-342900"/>
                <a:r>
                  <a:rPr lang="fr-FR" sz="1600" dirty="0">
                    <a:cs typeface="Calibri" panose="020F0502020204030204"/>
                  </a:rPr>
                  <a:t>Max -7dB à 2,64 GHz (polar V) ; sinon S11 ≤ -10 dB sur la bande</a:t>
                </a:r>
              </a:p>
              <a:p>
                <a:pPr marL="342900" indent="-342900"/>
                <a:r>
                  <a:rPr lang="fr-FR" sz="2000" dirty="0">
                    <a:cs typeface="Calibri" panose="020F0502020204030204"/>
                  </a:rPr>
                  <a:t>Gain max varie de 2,4 à 6,7 </a:t>
                </a:r>
                <a:r>
                  <a:rPr lang="fr-FR" sz="2000" dirty="0" err="1">
                    <a:cs typeface="Calibri" panose="020F0502020204030204"/>
                  </a:rPr>
                  <a:t>dBi</a:t>
                </a:r>
                <a:r>
                  <a:rPr lang="fr-FR" sz="2000" dirty="0">
                    <a:cs typeface="Calibri" panose="020F0502020204030204"/>
                  </a:rPr>
                  <a:t> sur [1-6 GHz]</a:t>
                </a:r>
              </a:p>
              <a:p>
                <a:pPr marL="342900" indent="-342900"/>
                <a:r>
                  <a:rPr lang="fr-FR" sz="2000" dirty="0">
                    <a:cs typeface="Calibri" panose="020F0502020204030204"/>
                  </a:rPr>
                  <a:t>Dimensions : </a:t>
                </a:r>
                <a:r>
                  <a:rPr lang="en-US" sz="2000" dirty="0">
                    <a:cs typeface="Calibri"/>
                  </a:rPr>
                  <a:t>0.293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/>
                          <m:t>λ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000" dirty="0"/>
                  <a:t> x 0.288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/>
                          <m:t>λ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m:rPr>
                        <m:sty m:val="p"/>
                      </m:rPr>
                      <a:rPr lang="fr-FR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fr-FR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0.005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/>
                          <m:t>λ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000" dirty="0">
                    <a:cs typeface="Calibri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/>
                          <m:t>λ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000" dirty="0">
                    <a:cs typeface="Calibri"/>
                  </a:rPr>
                  <a:t> à 1 GHz)</a:t>
                </a:r>
              </a:p>
              <a:p>
                <a:pPr marL="800100" lvl="1" indent="-342900"/>
                <a:r>
                  <a:rPr lang="en-US" sz="1600" dirty="0">
                    <a:cs typeface="Calibri"/>
                  </a:rPr>
                  <a:t>88 x 86,4 x 0,508 mm </a:t>
                </a:r>
                <a:r>
                  <a:rPr lang="fr-FR" sz="1600" dirty="0"/>
                  <a:t>(L x W x H)</a:t>
                </a:r>
                <a:endParaRPr lang="en-US" sz="1600" dirty="0">
                  <a:cs typeface="Calibri"/>
                </a:endParaRPr>
              </a:p>
              <a:p>
                <a:pPr marL="342900" indent="-342900"/>
                <a:r>
                  <a:rPr lang="en-US" sz="2000" dirty="0" err="1">
                    <a:cs typeface="Calibri"/>
                  </a:rPr>
                  <a:t>Ouverture</a:t>
                </a:r>
                <a:r>
                  <a:rPr lang="en-US" sz="2000" dirty="0">
                    <a:cs typeface="Calibri"/>
                  </a:rPr>
                  <a:t> large &amp; stable en azimuth et </a:t>
                </a:r>
                <a:r>
                  <a:rPr lang="en-US" sz="2000" dirty="0" err="1">
                    <a:cs typeface="Calibri"/>
                  </a:rPr>
                  <a:t>élévation</a:t>
                </a:r>
                <a:endParaRPr lang="en-US" sz="2000" dirty="0">
                  <a:cs typeface="Calibri"/>
                </a:endParaRPr>
              </a:p>
              <a:p>
                <a:pPr marL="800100" lvl="1" indent="-342900"/>
                <a:r>
                  <a:rPr lang="en-US" sz="1800" dirty="0" err="1">
                    <a:cs typeface="Calibri"/>
                  </a:rPr>
                  <a:t>Ouverture</a:t>
                </a:r>
                <a:r>
                  <a:rPr lang="en-US" sz="1800" dirty="0">
                    <a:cs typeface="Calibri"/>
                  </a:rPr>
                  <a:t> -5dB ≥ 90° </a:t>
                </a:r>
                <a:r>
                  <a:rPr lang="en-US" sz="1800" dirty="0" err="1">
                    <a:cs typeface="Calibri"/>
                  </a:rPr>
                  <a:t>sur</a:t>
                </a:r>
                <a:r>
                  <a:rPr lang="en-US" sz="1800" dirty="0">
                    <a:cs typeface="Calibri"/>
                  </a:rPr>
                  <a:t> [-45; 45°]</a:t>
                </a:r>
              </a:p>
              <a:p>
                <a:pPr marL="342900" indent="-342900"/>
                <a:r>
                  <a:rPr lang="en-US" sz="2000" dirty="0" err="1">
                    <a:cs typeface="Calibri"/>
                  </a:rPr>
                  <a:t>Diélectrique</a:t>
                </a:r>
                <a:r>
                  <a:rPr lang="en-US" sz="2000" dirty="0">
                    <a:cs typeface="Calibri"/>
                  </a:rPr>
                  <a:t> ROGERS 4003C : </a:t>
                </a:r>
                <a:r>
                  <a:rPr lang="el-GR" sz="2000" dirty="0">
                    <a:cs typeface="Calibri"/>
                  </a:rPr>
                  <a:t>ε</a:t>
                </a:r>
                <a:r>
                  <a:rPr lang="fr-FR" sz="2000" dirty="0">
                    <a:cs typeface="Calibri"/>
                  </a:rPr>
                  <a:t>r = 3,5 ; tan(</a:t>
                </a:r>
                <a:r>
                  <a:rPr lang="el-GR" sz="2000" dirty="0">
                    <a:cs typeface="Calibri"/>
                  </a:rPr>
                  <a:t>δ</a:t>
                </a:r>
                <a:r>
                  <a:rPr lang="fr-FR" sz="2000" dirty="0">
                    <a:cs typeface="Calibri"/>
                  </a:rPr>
                  <a:t>)=0,0027</a:t>
                </a:r>
                <a:endParaRPr lang="en-US" sz="2000" dirty="0">
                  <a:cs typeface="Calibri"/>
                </a:endParaRPr>
              </a:p>
              <a:p>
                <a:pPr marL="800100" lvl="1" indent="-342900"/>
                <a:endParaRPr lang="en-US" sz="1800" dirty="0">
                  <a:cs typeface="Calibri"/>
                </a:endParaRPr>
              </a:p>
              <a:p>
                <a:pPr marL="457200" lvl="1" indent="0">
                  <a:buNone/>
                </a:pPr>
                <a:endParaRPr lang="fr-FR" sz="1800" dirty="0">
                  <a:cs typeface="Calibri" panose="020F0502020204030204"/>
                </a:endParaRP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CEE9B26-9EF5-4E4E-9C1F-E53F7F8CA4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8981" y="2199502"/>
                <a:ext cx="6233019" cy="4025699"/>
              </a:xfrm>
              <a:blipFill rotWithShape="0">
                <a:blip r:embed="rId3"/>
                <a:stretch>
                  <a:fillRect l="-1271" t="-19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6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pic>
        <p:nvPicPr>
          <p:cNvPr id="17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835" y="192836"/>
            <a:ext cx="1712162" cy="53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2370" y="1443097"/>
            <a:ext cx="2548025" cy="261946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67467" y="3731203"/>
            <a:ext cx="815985" cy="84895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5059" y="4155680"/>
            <a:ext cx="2502645" cy="258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18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67" y="3076418"/>
            <a:ext cx="2830789" cy="3785552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Vivaldi couplage 1-6 GHz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21145" y="2139305"/>
            <a:ext cx="5337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Vivaldi couplage dual polar </a:t>
            </a:r>
            <a:r>
              <a:rPr lang="fr-FR" dirty="0"/>
              <a:t>: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21145" y="2629136"/>
            <a:ext cx="2375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Mise en double polar : </a:t>
            </a:r>
          </a:p>
        </p:txBody>
      </p:sp>
      <p:pic>
        <p:nvPicPr>
          <p:cNvPr id="15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 21"/>
          <p:cNvPicPr/>
          <p:nvPr/>
        </p:nvPicPr>
        <p:blipFill>
          <a:blip r:embed="rId6"/>
          <a:stretch>
            <a:fillRect/>
          </a:stretch>
        </p:blipFill>
        <p:spPr>
          <a:xfrm>
            <a:off x="10344206" y="5914726"/>
            <a:ext cx="1119119" cy="94327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58645" y="5545394"/>
            <a:ext cx="92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Polar H</a:t>
            </a:r>
          </a:p>
        </p:txBody>
      </p:sp>
      <p:sp>
        <p:nvSpPr>
          <p:cNvPr id="23" name="ZoneTexte 22"/>
          <p:cNvSpPr txBox="1"/>
          <p:nvPr/>
        </p:nvSpPr>
        <p:spPr>
          <a:xfrm rot="491863">
            <a:off x="2224669" y="5594247"/>
            <a:ext cx="92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Polar V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608596" y="2508637"/>
            <a:ext cx="4050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Ecart de 0,5mm entre les lignes de </a:t>
            </a:r>
            <a:r>
              <a:rPr lang="fr-FR" dirty="0" err="1"/>
              <a:t>feed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5534" y="3045325"/>
            <a:ext cx="3041525" cy="3793550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8419992" y="5098794"/>
            <a:ext cx="427703" cy="4648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avec flèche 23"/>
          <p:cNvCxnSpPr>
            <a:endCxn id="8" idx="2"/>
          </p:cNvCxnSpPr>
          <p:nvPr/>
        </p:nvCxnSpPr>
        <p:spPr>
          <a:xfrm flipV="1">
            <a:off x="8633843" y="2877969"/>
            <a:ext cx="2" cy="22208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7608415" y="4839594"/>
            <a:ext cx="92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Polar H</a:t>
            </a:r>
          </a:p>
        </p:txBody>
      </p:sp>
      <p:sp>
        <p:nvSpPr>
          <p:cNvPr id="25" name="ZoneTexte 24"/>
          <p:cNvSpPr txBox="1"/>
          <p:nvPr/>
        </p:nvSpPr>
        <p:spPr>
          <a:xfrm rot="21391005">
            <a:off x="8746267" y="4784528"/>
            <a:ext cx="92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Polar V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0693" y="5857800"/>
            <a:ext cx="77152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33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393098</TotalTime>
  <Words>2035</Words>
  <Application>Microsoft Office PowerPoint</Application>
  <PresentationFormat>Grand écran</PresentationFormat>
  <Paragraphs>381</Paragraphs>
  <Slides>40</Slides>
  <Notes>32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Courier New</vt:lpstr>
      <vt:lpstr>Wingdings</vt:lpstr>
      <vt:lpstr>Office Theme</vt:lpstr>
      <vt:lpstr>Présentation résultats thèse  Etude et réalisation d'un Réseau Radiogoniométrique large bande et multipolarisation</vt:lpstr>
      <vt:lpstr>Sommaire</vt:lpstr>
      <vt:lpstr>Présentation du sujet</vt:lpstr>
      <vt:lpstr>Présentation du sujet</vt:lpstr>
      <vt:lpstr>Sommaire</vt:lpstr>
      <vt:lpstr>Présentation du sujet</vt:lpstr>
      <vt:lpstr>Sommaire</vt:lpstr>
      <vt:lpstr>Vivaldi couplage 1-6 GHz</vt:lpstr>
      <vt:lpstr>Vivaldi couplage 1-6 GHz</vt:lpstr>
      <vt:lpstr>Vivaldi couplage 1-6 GHz</vt:lpstr>
      <vt:lpstr>Vivaldi couplage 1-6 GHz</vt:lpstr>
      <vt:lpstr>Sommaire</vt:lpstr>
      <vt:lpstr>Vivaldi couplage 6-18 GHz</vt:lpstr>
      <vt:lpstr>Vivaldi couplage 6-18 GHz</vt:lpstr>
      <vt:lpstr>Sommaire</vt:lpstr>
      <vt:lpstr>Panneau final [1-18 GHz]</vt:lpstr>
      <vt:lpstr>Mesure CACENDRA</vt:lpstr>
      <vt:lpstr>Mesure CACENDRA</vt:lpstr>
      <vt:lpstr>Sommaire</vt:lpstr>
      <vt:lpstr>Résultats goniométrie</vt:lpstr>
      <vt:lpstr>Sommaire</vt:lpstr>
      <vt:lpstr>Brevet &amp; Publication</vt:lpstr>
      <vt:lpstr>Brevet &amp; Publication</vt:lpstr>
      <vt:lpstr>Brevet &amp; Publication</vt:lpstr>
      <vt:lpstr>Brevet &amp; Publication</vt:lpstr>
      <vt:lpstr>Brevet &amp; Publication</vt:lpstr>
      <vt:lpstr>Sommaire</vt:lpstr>
      <vt:lpstr>Conclusion et perspectives</vt:lpstr>
      <vt:lpstr>Conclusion et perspectives</vt:lpstr>
      <vt:lpstr>Annexes</vt:lpstr>
      <vt:lpstr>Réseau Vivaldi couplage 1-6 GHz mesure</vt:lpstr>
      <vt:lpstr>Réseau Vivaldi couplage 1-6 GHz mesure</vt:lpstr>
      <vt:lpstr>Réseau Vivaldi couplage 6-18 GHz mesure</vt:lpstr>
      <vt:lpstr>Réseau Vivaldi couplage 6-18 GHz mesure</vt:lpstr>
      <vt:lpstr>Réseau Vivaldi couplage 1-6 GHz mesure</vt:lpstr>
      <vt:lpstr>Simu réseau complet</vt:lpstr>
      <vt:lpstr>Simu réseau complet</vt:lpstr>
      <vt:lpstr>Simu réseau complet</vt:lpstr>
      <vt:lpstr>Simu réseau complet</vt:lpstr>
      <vt:lpstr>Résultats goniométrie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Julien HAREL</dc:creator>
  <cp:lastModifiedBy>OLIVIER CLAUZIER</cp:lastModifiedBy>
  <cp:revision>7671</cp:revision>
  <dcterms:created xsi:type="dcterms:W3CDTF">2021-10-19T12:17:42Z</dcterms:created>
  <dcterms:modified xsi:type="dcterms:W3CDTF">2024-12-05T08:41:47Z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463cba9-5f6c-478d-9329-7b2295e4e8ed_Enabled">
    <vt:lpwstr>true</vt:lpwstr>
  </property>
  <property fmtid="{D5CDD505-2E9C-101B-9397-08002B2CF9AE}" pid="3" name="MSIP_Label_e463cba9-5f6c-478d-9329-7b2295e4e8ed_SetDate">
    <vt:lpwstr>2021-11-15T08:57:20Z</vt:lpwstr>
  </property>
  <property fmtid="{D5CDD505-2E9C-101B-9397-08002B2CF9AE}" pid="4" name="MSIP_Label_e463cba9-5f6c-478d-9329-7b2295e4e8ed_Method">
    <vt:lpwstr>Standard</vt:lpwstr>
  </property>
  <property fmtid="{D5CDD505-2E9C-101B-9397-08002B2CF9AE}" pid="5" name="MSIP_Label_e463cba9-5f6c-478d-9329-7b2295e4e8ed_Name">
    <vt:lpwstr>All Employees_2</vt:lpwstr>
  </property>
  <property fmtid="{D5CDD505-2E9C-101B-9397-08002B2CF9AE}" pid="6" name="MSIP_Label_e463cba9-5f6c-478d-9329-7b2295e4e8ed_SiteId">
    <vt:lpwstr>33440fc6-b7c7-412c-bb73-0e70b0198d5a</vt:lpwstr>
  </property>
  <property fmtid="{D5CDD505-2E9C-101B-9397-08002B2CF9AE}" pid="7" name="MSIP_Label_e463cba9-5f6c-478d-9329-7b2295e4e8ed_ActionId">
    <vt:lpwstr>4db72665-b46b-43e5-bb55-671158d76523</vt:lpwstr>
  </property>
  <property fmtid="{D5CDD505-2E9C-101B-9397-08002B2CF9AE}" pid="8" name="MSIP_Label_e463cba9-5f6c-478d-9329-7b2295e4e8ed_ContentBits">
    <vt:lpwstr>0</vt:lpwstr>
  </property>
  <property fmtid="{D5CDD505-2E9C-101B-9397-08002B2CF9AE}" pid="9" name="MSIP_Label_ecb69475-382c-4c7a-b21d-8ca64eeef1bd_Enabled">
    <vt:lpwstr>true</vt:lpwstr>
  </property>
  <property fmtid="{D5CDD505-2E9C-101B-9397-08002B2CF9AE}" pid="10" name="MSIP_Label_ecb69475-382c-4c7a-b21d-8ca64eeef1bd_SetDate">
    <vt:lpwstr>2024-12-05T08:41:31Z</vt:lpwstr>
  </property>
  <property fmtid="{D5CDD505-2E9C-101B-9397-08002B2CF9AE}" pid="11" name="MSIP_Label_ecb69475-382c-4c7a-b21d-8ca64eeef1bd_Method">
    <vt:lpwstr>Standard</vt:lpwstr>
  </property>
  <property fmtid="{D5CDD505-2E9C-101B-9397-08002B2CF9AE}" pid="12" name="MSIP_Label_ecb69475-382c-4c7a-b21d-8ca64eeef1bd_Name">
    <vt:lpwstr>Eviden For Internal Use - All Employees</vt:lpwstr>
  </property>
  <property fmtid="{D5CDD505-2E9C-101B-9397-08002B2CF9AE}" pid="13" name="MSIP_Label_ecb69475-382c-4c7a-b21d-8ca64eeef1bd_SiteId">
    <vt:lpwstr>7d1c7785-2d8a-437d-b842-1ed5d8fbe00a</vt:lpwstr>
  </property>
  <property fmtid="{D5CDD505-2E9C-101B-9397-08002B2CF9AE}" pid="14" name="MSIP_Label_ecb69475-382c-4c7a-b21d-8ca64eeef1bd_ActionId">
    <vt:lpwstr>c34fbe34-f847-4950-8b72-16cce631d760</vt:lpwstr>
  </property>
  <property fmtid="{D5CDD505-2E9C-101B-9397-08002B2CF9AE}" pid="15" name="MSIP_Label_ecb69475-382c-4c7a-b21d-8ca64eeef1bd_ContentBits">
    <vt:lpwstr>0</vt:lpwstr>
  </property>
</Properties>
</file>