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4E2AB-943C-9824-29F7-0A489A7B7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0FF1EB-FE6B-ADC2-A1A1-36D81BCE5D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D9C67-6B5F-CBF8-70E4-5BFEF78D0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9ADB5-0EF0-75F7-CB55-082C80FFA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DAA1F-AB21-15C1-22E9-544A33F0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39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A33E5-5D9B-6DAC-12D4-B70E15198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2E051A-D399-95C3-2BE4-EDAB05D1A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E88A6-B191-42D8-C230-26CE7DE5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68300-C2F6-3355-74C7-76A135FD4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D8842-847B-80FB-DE90-24FD90D3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251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455EA3-F568-85B7-6C3A-A780695EFB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3A54BB-4AFA-2BF0-20C6-6973CA61F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3B6739-E2CD-38E5-7B3D-9436E6F2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3AD05-B194-B420-F4AE-4B340082E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DA5E2-983A-2169-D21B-104E9D1BB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697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EB4B9-2B82-D155-0511-5CEDB8E8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C714E-D1EC-90E1-2074-E7F37728A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FA134-9535-63A3-4B5B-A5890E572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F41FD-D262-E907-A017-4867074E3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39554-D68E-379B-DB96-53E1B1BC9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98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099FD-07AB-E17A-F5CE-C6733174C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AF11E-2D19-1A3C-8ED0-AD3210234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7605D-9A18-F391-9F79-576465E59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2858B-0AB0-B290-A230-1441B295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FFF15-56DF-0E9F-FABE-AA3FFC2F7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84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ADAA3-2E41-CA96-A7E8-8FDDE82CA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448F1-EED5-07CD-DAE6-C9642A5925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E2FF1-5513-3CDB-3D21-3A7DE5FB2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B6E229-585F-87FC-7B8D-EC054AD2B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C826E7-6030-6E80-F020-2792E1929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A36C8-F31F-7268-CE8D-0A1A5F9F7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594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3F156-84DC-4BCA-F588-3D17C6B9B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66B20-9CE2-BE4A-D66C-C520EB0C3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9B95E9-EF25-D788-5DE5-E70F4D975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B4A35D-F119-9D8F-A3C5-1991364977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DBA135-B304-C3FD-BAC5-EC56BCA8AB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B4D1C3-85D9-C7CD-252B-AE0038A4C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70F643-E42F-F7BE-361B-9FBB0A57B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AEB3F7-FEBB-AEE5-F8FD-B5488D3A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28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A8F5F-55DD-F229-4767-C00F9F607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A62BCC-19EC-B77C-0DA1-0E70B15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2298D2-CE24-DC1B-FE7D-EC5DF67C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AC777D-3064-3F93-C5C9-68FE851C5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80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92CE61-C5C3-E097-48D4-C8306E074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E0F18-09FA-D42E-8F90-162D3D939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2D418-10F2-CF7B-5F62-EAEAA6583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661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775BF-C2BB-2745-7A35-3F48C8C6C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8DACB-42BC-15ED-BFC5-8ABE3EDBF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3B3691-BF61-7028-0D83-D6700D1C1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7D6C4D-EE54-2BF9-8584-93225EC98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189FB3-4809-9057-FE97-89C53014F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58CA00-633A-8D01-6A37-8BEDD7F64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87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BBC5D-97B5-7856-7400-E00E788FB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A4AEDD-8480-3B65-763C-906F5B11E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1D0B6-A906-2E7E-F907-CA139F3DBF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598819-EAEA-54DD-4645-71630FCEB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5B80C9-1C0E-6A7A-C215-3B4FCB0B8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50BBE-E7D6-91F1-1E2D-1411C5500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24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C16E46-AE88-8D9C-570F-63A5A99FD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0718C8-3D9C-409A-AB0A-B0E8951CF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5FAEA-1A59-E819-697D-A0A946F95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B61406-49EC-4E2D-A451-DC68FD5DE7B7}" type="datetimeFigureOut">
              <a:rPr lang="fr-FR" smtClean="0"/>
              <a:t>19/11/2025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7E78C-C54B-67DE-77A1-237AEF6616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39F14-CC6F-D14C-BEDB-750BF0B90A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F30DB0-912F-4E56-AF87-A0EAC1BEE2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15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lecomtrainer.com/5g-nas-authentication-and-security-procedure-explained-step-by-step-message-flow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11AAAE-78DC-FB9D-0B9A-0ED3DC32DB60}"/>
              </a:ext>
            </a:extLst>
          </p:cNvPr>
          <p:cNvCxnSpPr>
            <a:cxnSpLocks/>
          </p:cNvCxnSpPr>
          <p:nvPr/>
        </p:nvCxnSpPr>
        <p:spPr>
          <a:xfrm flipH="1">
            <a:off x="1439576" y="237744"/>
            <a:ext cx="23464" cy="6620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98DE4DF-1C08-B0D3-A119-0523D8356B3E}"/>
              </a:ext>
            </a:extLst>
          </p:cNvPr>
          <p:cNvCxnSpPr>
            <a:cxnSpLocks/>
          </p:cNvCxnSpPr>
          <p:nvPr/>
        </p:nvCxnSpPr>
        <p:spPr>
          <a:xfrm>
            <a:off x="5739384" y="237744"/>
            <a:ext cx="0" cy="6620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EE543DD-1671-77B6-26E0-29005BCFD620}"/>
              </a:ext>
            </a:extLst>
          </p:cNvPr>
          <p:cNvSpPr txBox="1"/>
          <p:nvPr/>
        </p:nvSpPr>
        <p:spPr>
          <a:xfrm>
            <a:off x="993040" y="53078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79B9CD-8058-F1BB-49DE-272CD52E8867}"/>
              </a:ext>
            </a:extLst>
          </p:cNvPr>
          <p:cNvSpPr txBox="1"/>
          <p:nvPr/>
        </p:nvSpPr>
        <p:spPr>
          <a:xfrm>
            <a:off x="5861000" y="84082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gnode</a:t>
            </a:r>
            <a:endParaRPr lang="fr-FR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0B1C9B2-1A81-DD52-754D-05F59EADACA9}"/>
              </a:ext>
            </a:extLst>
          </p:cNvPr>
          <p:cNvCxnSpPr/>
          <p:nvPr/>
        </p:nvCxnSpPr>
        <p:spPr>
          <a:xfrm flipH="1">
            <a:off x="1463040" y="640080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09AADAC-9F6D-D8A3-75A8-AED9CAB2DC06}"/>
              </a:ext>
            </a:extLst>
          </p:cNvPr>
          <p:cNvSpPr txBox="1"/>
          <p:nvPr/>
        </p:nvSpPr>
        <p:spPr>
          <a:xfrm>
            <a:off x="3127248" y="270748"/>
            <a:ext cx="598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RAR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8941083-8B1D-626D-8897-861F8F00CB46}"/>
              </a:ext>
            </a:extLst>
          </p:cNvPr>
          <p:cNvCxnSpPr/>
          <p:nvPr/>
        </p:nvCxnSpPr>
        <p:spPr>
          <a:xfrm>
            <a:off x="1463040" y="1124712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262A76E-A21D-5979-DAC0-87B2DCEE3745}"/>
              </a:ext>
            </a:extLst>
          </p:cNvPr>
          <p:cNvSpPr txBox="1"/>
          <p:nvPr/>
        </p:nvSpPr>
        <p:spPr>
          <a:xfrm>
            <a:off x="2372265" y="746236"/>
            <a:ext cx="2080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RRCSetupRequest</a:t>
            </a:r>
            <a:endParaRPr lang="fr-FR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F443E7B-33E8-D614-2174-2EFD0CCA1CE0}"/>
              </a:ext>
            </a:extLst>
          </p:cNvPr>
          <p:cNvCxnSpPr/>
          <p:nvPr/>
        </p:nvCxnSpPr>
        <p:spPr>
          <a:xfrm flipH="1">
            <a:off x="1463040" y="1856232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B13E890-5F61-BD28-66B5-8AF95E5BA318}"/>
              </a:ext>
            </a:extLst>
          </p:cNvPr>
          <p:cNvSpPr txBox="1"/>
          <p:nvPr/>
        </p:nvSpPr>
        <p:spPr>
          <a:xfrm>
            <a:off x="2983703" y="1486900"/>
            <a:ext cx="1206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RRCSetup</a:t>
            </a:r>
            <a:endParaRPr lang="fr-FR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68AC540-38C7-8BA5-CC1B-7B31284460B2}"/>
              </a:ext>
            </a:extLst>
          </p:cNvPr>
          <p:cNvSpPr txBox="1"/>
          <p:nvPr/>
        </p:nvSpPr>
        <p:spPr>
          <a:xfrm>
            <a:off x="5739384" y="984763"/>
            <a:ext cx="21804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Ue</a:t>
            </a:r>
            <a:r>
              <a:rPr lang="fr-FR" sz="1100" dirty="0"/>
              <a:t> </a:t>
            </a:r>
            <a:r>
              <a:rPr lang="fr-FR" sz="1100" dirty="0" err="1"/>
              <a:t>identity</a:t>
            </a:r>
            <a:r>
              <a:rPr lang="fr-FR" sz="1100" dirty="0"/>
              <a:t>, establishment cause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27CCF5A-F896-8B82-E4EF-1826648C9C10}"/>
              </a:ext>
            </a:extLst>
          </p:cNvPr>
          <p:cNvSpPr txBox="1"/>
          <p:nvPr/>
        </p:nvSpPr>
        <p:spPr>
          <a:xfrm>
            <a:off x="5739383" y="1725427"/>
            <a:ext cx="13372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RadioBearerConfig</a:t>
            </a:r>
            <a:endParaRPr lang="fr-FR" sz="11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C1CF34B-6B34-FDA0-B6C7-14B3CFAF90EE}"/>
              </a:ext>
            </a:extLst>
          </p:cNvPr>
          <p:cNvCxnSpPr/>
          <p:nvPr/>
        </p:nvCxnSpPr>
        <p:spPr>
          <a:xfrm>
            <a:off x="1463040" y="2310384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2AF2BFD-2B65-7C2E-B918-D9808F810336}"/>
              </a:ext>
            </a:extLst>
          </p:cNvPr>
          <p:cNvCxnSpPr/>
          <p:nvPr/>
        </p:nvCxnSpPr>
        <p:spPr>
          <a:xfrm>
            <a:off x="1463039" y="2563368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8FDA184-B5A4-1654-B426-179BE0B73D28}"/>
              </a:ext>
            </a:extLst>
          </p:cNvPr>
          <p:cNvCxnSpPr/>
          <p:nvPr/>
        </p:nvCxnSpPr>
        <p:spPr>
          <a:xfrm>
            <a:off x="1463039" y="2807208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C9185083-3F21-681E-A947-1ED4B21D8232}"/>
              </a:ext>
            </a:extLst>
          </p:cNvPr>
          <p:cNvSpPr txBox="1"/>
          <p:nvPr/>
        </p:nvSpPr>
        <p:spPr>
          <a:xfrm>
            <a:off x="3224462" y="2064530"/>
            <a:ext cx="9773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RLC : data</a:t>
            </a:r>
            <a:endParaRPr lang="fr-FR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BAA66D5-2ABB-1FCD-9DAC-E19D0942AF8A}"/>
              </a:ext>
            </a:extLst>
          </p:cNvPr>
          <p:cNvSpPr txBox="1"/>
          <p:nvPr/>
        </p:nvSpPr>
        <p:spPr>
          <a:xfrm>
            <a:off x="3224461" y="2312202"/>
            <a:ext cx="9773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RLC : data</a:t>
            </a:r>
            <a:endParaRPr lang="fr-FR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5A03DA9-3E57-491A-FACB-88E4A26BC957}"/>
              </a:ext>
            </a:extLst>
          </p:cNvPr>
          <p:cNvSpPr txBox="1"/>
          <p:nvPr/>
        </p:nvSpPr>
        <p:spPr>
          <a:xfrm>
            <a:off x="3222659" y="2563368"/>
            <a:ext cx="1014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RLC : data </a:t>
            </a:r>
            <a:endParaRPr lang="fr-FR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6C98C22-6771-01B1-E78B-F4CF98D10B12}"/>
              </a:ext>
            </a:extLst>
          </p:cNvPr>
          <p:cNvCxnSpPr/>
          <p:nvPr/>
        </p:nvCxnSpPr>
        <p:spPr>
          <a:xfrm flipH="1">
            <a:off x="1463039" y="3118104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86FC14D-E61C-DF32-0022-253938EDD8F8}"/>
              </a:ext>
            </a:extLst>
          </p:cNvPr>
          <p:cNvSpPr txBox="1"/>
          <p:nvPr/>
        </p:nvSpPr>
        <p:spPr>
          <a:xfrm>
            <a:off x="3222659" y="2853890"/>
            <a:ext cx="1219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RLC : control </a:t>
            </a:r>
            <a:endParaRPr lang="fr-FR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0C50150-6157-C7C8-7EB8-F8665DF02390}"/>
              </a:ext>
            </a:extLst>
          </p:cNvPr>
          <p:cNvCxnSpPr/>
          <p:nvPr/>
        </p:nvCxnSpPr>
        <p:spPr>
          <a:xfrm>
            <a:off x="1463039" y="3502152"/>
            <a:ext cx="427634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371F7F5A-F646-1A70-1321-71B2F64D0F24}"/>
              </a:ext>
            </a:extLst>
          </p:cNvPr>
          <p:cNvSpPr txBox="1"/>
          <p:nvPr/>
        </p:nvSpPr>
        <p:spPr>
          <a:xfrm>
            <a:off x="2279296" y="3217153"/>
            <a:ext cx="30732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>
                <a:solidFill>
                  <a:srgbClr val="FF0000"/>
                </a:solidFill>
              </a:rPr>
              <a:t>RRCSetupComplete</a:t>
            </a:r>
            <a:r>
              <a:rPr lang="fr-FR" sz="1100" dirty="0">
                <a:solidFill>
                  <a:srgbClr val="FF0000"/>
                </a:solidFill>
              </a:rPr>
              <a:t> : [NAS registration </a:t>
            </a:r>
            <a:r>
              <a:rPr lang="fr-FR" sz="1100" dirty="0" err="1">
                <a:solidFill>
                  <a:srgbClr val="FF0000"/>
                </a:solidFill>
              </a:rPr>
              <a:t>request</a:t>
            </a:r>
            <a:r>
              <a:rPr lang="fr-FR" sz="1100" dirty="0">
                <a:solidFill>
                  <a:srgbClr val="FF0000"/>
                </a:solidFill>
              </a:rPr>
              <a:t>]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9367DC4-82F0-3D79-C69F-CE3EC5ABD254}"/>
              </a:ext>
            </a:extLst>
          </p:cNvPr>
          <p:cNvSpPr txBox="1"/>
          <p:nvPr/>
        </p:nvSpPr>
        <p:spPr>
          <a:xfrm>
            <a:off x="5742369" y="3371348"/>
            <a:ext cx="6019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rgbClr val="FF0000"/>
                </a:solidFill>
              </a:rPr>
              <a:t>Registration </a:t>
            </a:r>
            <a:r>
              <a:rPr lang="fr-FR" sz="1100" dirty="0" err="1">
                <a:solidFill>
                  <a:srgbClr val="FF0000"/>
                </a:solidFill>
              </a:rPr>
              <a:t>request</a:t>
            </a:r>
            <a:r>
              <a:rPr lang="fr-FR" sz="1100" dirty="0">
                <a:solidFill>
                  <a:srgbClr val="FF0000"/>
                </a:solidFill>
              </a:rPr>
              <a:t>, </a:t>
            </a:r>
            <a:r>
              <a:rPr lang="fr-FR" sz="1100" dirty="0" err="1">
                <a:solidFill>
                  <a:srgbClr val="FF0000"/>
                </a:solidFill>
              </a:rPr>
              <a:t>it</a:t>
            </a:r>
            <a:r>
              <a:rPr lang="fr-FR" sz="1100" dirty="0">
                <a:solidFill>
                  <a:srgbClr val="FF0000"/>
                </a:solidFill>
              </a:rPr>
              <a:t> </a:t>
            </a:r>
            <a:r>
              <a:rPr lang="fr-FR" sz="1100" dirty="0" err="1">
                <a:solidFill>
                  <a:srgbClr val="FF0000"/>
                </a:solidFill>
              </a:rPr>
              <a:t>will</a:t>
            </a:r>
            <a:r>
              <a:rPr lang="fr-FR" sz="1100" dirty="0">
                <a:solidFill>
                  <a:srgbClr val="FF0000"/>
                </a:solidFill>
              </a:rPr>
              <a:t> </a:t>
            </a:r>
            <a:r>
              <a:rPr lang="fr-FR" sz="1100" dirty="0" err="1">
                <a:solidFill>
                  <a:srgbClr val="FF0000"/>
                </a:solidFill>
              </a:rPr>
              <a:t>be</a:t>
            </a:r>
            <a:r>
              <a:rPr lang="fr-FR" sz="1100" dirty="0">
                <a:solidFill>
                  <a:srgbClr val="FF0000"/>
                </a:solidFill>
              </a:rPr>
              <a:t> </a:t>
            </a:r>
            <a:r>
              <a:rPr lang="fr-FR" sz="1100" dirty="0" err="1">
                <a:solidFill>
                  <a:srgbClr val="FF0000"/>
                </a:solidFill>
              </a:rPr>
              <a:t>conveyed</a:t>
            </a:r>
            <a:r>
              <a:rPr lang="fr-FR" sz="1100" dirty="0">
                <a:solidFill>
                  <a:srgbClr val="FF0000"/>
                </a:solidFill>
              </a:rPr>
              <a:t> to the AMF </a:t>
            </a:r>
            <a:r>
              <a:rPr lang="fr-FR" sz="1100" dirty="0" err="1">
                <a:solidFill>
                  <a:srgbClr val="FF0000"/>
                </a:solidFill>
              </a:rPr>
              <a:t>selected</a:t>
            </a:r>
            <a:r>
              <a:rPr lang="fr-FR" sz="1100" dirty="0">
                <a:solidFill>
                  <a:srgbClr val="FF0000"/>
                </a:solidFill>
              </a:rPr>
              <a:t> by the </a:t>
            </a:r>
            <a:r>
              <a:rPr lang="fr-FR" sz="1100" dirty="0" err="1">
                <a:solidFill>
                  <a:srgbClr val="FF0000"/>
                </a:solidFill>
              </a:rPr>
              <a:t>gNode</a:t>
            </a:r>
            <a:endParaRPr lang="fr-FR" sz="1100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23761C6-1A3F-DF6C-E095-23C022BD0236}"/>
              </a:ext>
            </a:extLst>
          </p:cNvPr>
          <p:cNvCxnSpPr/>
          <p:nvPr/>
        </p:nvCxnSpPr>
        <p:spPr>
          <a:xfrm flipH="1">
            <a:off x="1463039" y="3992880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E43B35EA-4DEC-9A82-EA3B-848B36ECBB3F}"/>
              </a:ext>
            </a:extLst>
          </p:cNvPr>
          <p:cNvSpPr txBox="1"/>
          <p:nvPr/>
        </p:nvSpPr>
        <p:spPr>
          <a:xfrm>
            <a:off x="2859373" y="3732311"/>
            <a:ext cx="1816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NAS Identity </a:t>
            </a:r>
            <a:r>
              <a:rPr lang="fr-FR" sz="1400" dirty="0" err="1"/>
              <a:t>Request</a:t>
            </a:r>
            <a:endParaRPr lang="fr-FR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9B2446F-F32E-1332-8216-22E2C63F81A8}"/>
              </a:ext>
            </a:extLst>
          </p:cNvPr>
          <p:cNvCxnSpPr/>
          <p:nvPr/>
        </p:nvCxnSpPr>
        <p:spPr>
          <a:xfrm>
            <a:off x="1463039" y="4495800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86DC2621-7F73-56DC-4A0F-2B90491B3EE1}"/>
              </a:ext>
            </a:extLst>
          </p:cNvPr>
          <p:cNvSpPr txBox="1"/>
          <p:nvPr/>
        </p:nvSpPr>
        <p:spPr>
          <a:xfrm>
            <a:off x="2847303" y="4205488"/>
            <a:ext cx="1944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NAS Identity </a:t>
            </a:r>
            <a:r>
              <a:rPr lang="fr-FR" sz="1400" dirty="0" err="1"/>
              <a:t>Response</a:t>
            </a:r>
            <a:endParaRPr lang="fr-FR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7CF9A64-9298-13EA-7B71-6C1284CEE360}"/>
              </a:ext>
            </a:extLst>
          </p:cNvPr>
          <p:cNvSpPr txBox="1"/>
          <p:nvPr/>
        </p:nvSpPr>
        <p:spPr>
          <a:xfrm>
            <a:off x="5734397" y="4352803"/>
            <a:ext cx="4956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SUCI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BB3333C-FFD1-2811-34E5-3CAA2D819517}"/>
              </a:ext>
            </a:extLst>
          </p:cNvPr>
          <p:cNvCxnSpPr>
            <a:cxnSpLocks/>
            <a:stCxn id="42" idx="1"/>
          </p:cNvCxnSpPr>
          <p:nvPr/>
        </p:nvCxnSpPr>
        <p:spPr>
          <a:xfrm flipH="1">
            <a:off x="1439576" y="5035530"/>
            <a:ext cx="4264845" cy="119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FE3F0CEA-51AF-69A8-1337-F21B367AC6C3}"/>
              </a:ext>
            </a:extLst>
          </p:cNvPr>
          <p:cNvSpPr txBox="1"/>
          <p:nvPr/>
        </p:nvSpPr>
        <p:spPr>
          <a:xfrm>
            <a:off x="2788218" y="4726695"/>
            <a:ext cx="16357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NAS </a:t>
            </a:r>
            <a:r>
              <a:rPr lang="fr-FR" sz="1400" dirty="0" err="1"/>
              <a:t>Auth</a:t>
            </a:r>
            <a:r>
              <a:rPr lang="fr-FR" sz="1400" dirty="0"/>
              <a:t> </a:t>
            </a:r>
            <a:r>
              <a:rPr lang="fr-FR" sz="1400" dirty="0" err="1"/>
              <a:t>Request</a:t>
            </a:r>
            <a:r>
              <a:rPr lang="fr-FR" sz="1400" dirty="0"/>
              <a:t> </a:t>
            </a:r>
            <a:endParaRPr lang="fr-FR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2613E7C-2B50-4AFB-7E34-3BD1CFC4A97D}"/>
              </a:ext>
            </a:extLst>
          </p:cNvPr>
          <p:cNvSpPr txBox="1"/>
          <p:nvPr/>
        </p:nvSpPr>
        <p:spPr>
          <a:xfrm>
            <a:off x="5704421" y="4904725"/>
            <a:ext cx="56124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NAS Key Set Identifier : 0000, ABBA : 0000, (AUTN : SQN </a:t>
            </a:r>
            <a:r>
              <a:rPr lang="fr-FR" sz="1100" dirty="0" err="1"/>
              <a:t>xor</a:t>
            </a:r>
            <a:r>
              <a:rPr lang="fr-FR" sz="1100" dirty="0"/>
              <a:t> AK != 0, AFM : 8000, MAC : =!0) 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56F738D-7512-4161-8F1C-C87DD944B5E5}"/>
              </a:ext>
            </a:extLst>
          </p:cNvPr>
          <p:cNvCxnSpPr>
            <a:cxnSpLocks/>
          </p:cNvCxnSpPr>
          <p:nvPr/>
        </p:nvCxnSpPr>
        <p:spPr>
          <a:xfrm flipH="1" flipV="1">
            <a:off x="1439576" y="5471657"/>
            <a:ext cx="4294821" cy="126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0AC456E8-50A6-2FF9-D127-081E09E91F8C}"/>
              </a:ext>
            </a:extLst>
          </p:cNvPr>
          <p:cNvSpPr txBox="1"/>
          <p:nvPr/>
        </p:nvSpPr>
        <p:spPr>
          <a:xfrm>
            <a:off x="2773711" y="5176525"/>
            <a:ext cx="16357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NAS </a:t>
            </a:r>
            <a:r>
              <a:rPr lang="fr-FR" sz="1400" dirty="0" err="1"/>
              <a:t>Auth</a:t>
            </a:r>
            <a:r>
              <a:rPr lang="fr-FR" sz="1400" dirty="0"/>
              <a:t> </a:t>
            </a:r>
            <a:r>
              <a:rPr lang="fr-FR" sz="1400" dirty="0" err="1"/>
              <a:t>Request</a:t>
            </a:r>
            <a:r>
              <a:rPr lang="fr-FR" sz="1400" dirty="0"/>
              <a:t> </a:t>
            </a:r>
            <a:endParaRPr lang="fr-FR" dirty="0"/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398030B-C2C0-F6BD-F829-2AE9E92969C2}"/>
              </a:ext>
            </a:extLst>
          </p:cNvPr>
          <p:cNvCxnSpPr/>
          <p:nvPr/>
        </p:nvCxnSpPr>
        <p:spPr>
          <a:xfrm>
            <a:off x="1445949" y="5856508"/>
            <a:ext cx="430978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7062F417-0DA4-2D52-9E5F-53B6BB246988}"/>
              </a:ext>
            </a:extLst>
          </p:cNvPr>
          <p:cNvSpPr txBox="1"/>
          <p:nvPr/>
        </p:nvSpPr>
        <p:spPr>
          <a:xfrm>
            <a:off x="2765473" y="5569753"/>
            <a:ext cx="17634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NAS </a:t>
            </a:r>
            <a:r>
              <a:rPr lang="fr-FR" sz="1400" dirty="0" err="1">
                <a:solidFill>
                  <a:srgbClr val="FF0000"/>
                </a:solidFill>
              </a:rPr>
              <a:t>Auth</a:t>
            </a:r>
            <a:r>
              <a:rPr lang="fr-FR" sz="1400" dirty="0">
                <a:solidFill>
                  <a:srgbClr val="FF0000"/>
                </a:solidFill>
              </a:rPr>
              <a:t> </a:t>
            </a:r>
            <a:r>
              <a:rPr lang="fr-FR" sz="1400" dirty="0" err="1">
                <a:solidFill>
                  <a:srgbClr val="FF0000"/>
                </a:solidFill>
              </a:rPr>
              <a:t>Response</a:t>
            </a:r>
            <a:r>
              <a:rPr lang="fr-FR" sz="1400" dirty="0">
                <a:solidFill>
                  <a:srgbClr val="FF0000"/>
                </a:solidFill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3E331D6F-3062-0A45-B506-4E5B6F4F03D6}"/>
              </a:ext>
            </a:extLst>
          </p:cNvPr>
          <p:cNvCxnSpPr>
            <a:cxnSpLocks/>
          </p:cNvCxnSpPr>
          <p:nvPr/>
        </p:nvCxnSpPr>
        <p:spPr>
          <a:xfrm flipH="1">
            <a:off x="1451308" y="6446520"/>
            <a:ext cx="42930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EE8E81E7-0F4A-158B-0576-6A99BCC80429}"/>
              </a:ext>
            </a:extLst>
          </p:cNvPr>
          <p:cNvSpPr txBox="1"/>
          <p:nvPr/>
        </p:nvSpPr>
        <p:spPr>
          <a:xfrm>
            <a:off x="2739758" y="6163595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Security Mode command</a:t>
            </a:r>
            <a:endParaRPr lang="fr-FR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FD8E398-F224-27FA-F483-350FABC42A36}"/>
              </a:ext>
            </a:extLst>
          </p:cNvPr>
          <p:cNvSpPr txBox="1"/>
          <p:nvPr/>
        </p:nvSpPr>
        <p:spPr>
          <a:xfrm>
            <a:off x="5742369" y="5742432"/>
            <a:ext cx="21291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>
                <a:solidFill>
                  <a:srgbClr val="FF0000"/>
                </a:solidFill>
              </a:rPr>
              <a:t>Response</a:t>
            </a:r>
            <a:r>
              <a:rPr lang="fr-FR" sz="1100" dirty="0">
                <a:solidFill>
                  <a:srgbClr val="FF0000"/>
                </a:solidFill>
              </a:rPr>
              <a:t> to the </a:t>
            </a:r>
            <a:r>
              <a:rPr lang="fr-FR" sz="1100" dirty="0" err="1">
                <a:solidFill>
                  <a:srgbClr val="FF0000"/>
                </a:solidFill>
              </a:rPr>
              <a:t>auth</a:t>
            </a:r>
            <a:r>
              <a:rPr lang="fr-FR" sz="1100" dirty="0">
                <a:solidFill>
                  <a:srgbClr val="FF0000"/>
                </a:solidFill>
              </a:rPr>
              <a:t> challenge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A2FC4FF-8917-ACA3-3726-6954EAE655F1}"/>
              </a:ext>
            </a:extLst>
          </p:cNvPr>
          <p:cNvSpPr txBox="1"/>
          <p:nvPr/>
        </p:nvSpPr>
        <p:spPr>
          <a:xfrm>
            <a:off x="5704421" y="6309085"/>
            <a:ext cx="33938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Type of </a:t>
            </a:r>
            <a:r>
              <a:rPr lang="fr-FR" sz="1100" dirty="0" err="1"/>
              <a:t>ciphering</a:t>
            </a:r>
            <a:r>
              <a:rPr lang="fr-FR" sz="1100" dirty="0"/>
              <a:t> algo : 5G-EA0 (</a:t>
            </a:r>
            <a:r>
              <a:rPr lang="fr-FR" sz="1100" dirty="0" err="1"/>
              <a:t>null</a:t>
            </a:r>
            <a:r>
              <a:rPr lang="fr-FR" sz="1100" dirty="0"/>
              <a:t>), IMEISV </a:t>
            </a:r>
            <a:r>
              <a:rPr lang="fr-FR" sz="1100" dirty="0" err="1"/>
              <a:t>request</a:t>
            </a:r>
            <a:r>
              <a:rPr lang="fr-FR" sz="1100" dirty="0"/>
              <a:t>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71DDEB8-1BB9-3EAE-1F8D-9359DEA10478}"/>
              </a:ext>
            </a:extLst>
          </p:cNvPr>
          <p:cNvSpPr txBox="1"/>
          <p:nvPr/>
        </p:nvSpPr>
        <p:spPr>
          <a:xfrm>
            <a:off x="5742369" y="3846576"/>
            <a:ext cx="12827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Ask</a:t>
            </a:r>
            <a:r>
              <a:rPr lang="fr-FR" sz="1100" dirty="0"/>
              <a:t> for </a:t>
            </a:r>
            <a:r>
              <a:rPr lang="fr-FR" sz="1100" dirty="0" err="1"/>
              <a:t>UE’s</a:t>
            </a:r>
            <a:r>
              <a:rPr lang="fr-FR" sz="1100" dirty="0"/>
              <a:t> SUCI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9812D34-F0DF-01A6-0404-3442B274AE70}"/>
              </a:ext>
            </a:extLst>
          </p:cNvPr>
          <p:cNvSpPr txBox="1"/>
          <p:nvPr/>
        </p:nvSpPr>
        <p:spPr>
          <a:xfrm>
            <a:off x="5807865" y="4597123"/>
            <a:ext cx="1335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FFC000"/>
                </a:solidFill>
              </a:rPr>
              <a:t>AUSF </a:t>
            </a:r>
            <a:r>
              <a:rPr lang="fr-FR" sz="1200" dirty="0" err="1">
                <a:solidFill>
                  <a:srgbClr val="FFC000"/>
                </a:solidFill>
              </a:rPr>
              <a:t>selection</a:t>
            </a:r>
            <a:endParaRPr lang="fr-FR" sz="1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403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54CE4-95D3-71F7-B8E6-1EEF3156D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EFBC68F-6665-D30A-3558-FE7C4567C318}"/>
              </a:ext>
            </a:extLst>
          </p:cNvPr>
          <p:cNvCxnSpPr>
            <a:cxnSpLocks/>
          </p:cNvCxnSpPr>
          <p:nvPr/>
        </p:nvCxnSpPr>
        <p:spPr>
          <a:xfrm flipH="1">
            <a:off x="1439576" y="237744"/>
            <a:ext cx="23464" cy="6620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8C34942-1D70-FA94-6D06-1478021F92A5}"/>
              </a:ext>
            </a:extLst>
          </p:cNvPr>
          <p:cNvCxnSpPr>
            <a:cxnSpLocks/>
          </p:cNvCxnSpPr>
          <p:nvPr/>
        </p:nvCxnSpPr>
        <p:spPr>
          <a:xfrm>
            <a:off x="5739384" y="237744"/>
            <a:ext cx="0" cy="6620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96FD467E-073F-55E1-715B-F35927BDB6AA}"/>
              </a:ext>
            </a:extLst>
          </p:cNvPr>
          <p:cNvSpPr txBox="1"/>
          <p:nvPr/>
        </p:nvSpPr>
        <p:spPr>
          <a:xfrm>
            <a:off x="993040" y="53078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052A96-CB6E-AD7A-75ED-A785D3CD550A}"/>
              </a:ext>
            </a:extLst>
          </p:cNvPr>
          <p:cNvSpPr txBox="1"/>
          <p:nvPr/>
        </p:nvSpPr>
        <p:spPr>
          <a:xfrm>
            <a:off x="5861000" y="84082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gnode</a:t>
            </a:r>
            <a:endParaRPr lang="fr-FR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3973883-6ED9-9E38-8D01-F6F27BF5B111}"/>
              </a:ext>
            </a:extLst>
          </p:cNvPr>
          <p:cNvCxnSpPr/>
          <p:nvPr/>
        </p:nvCxnSpPr>
        <p:spPr>
          <a:xfrm flipH="1">
            <a:off x="1434588" y="1337747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1BBC487-786C-4719-1660-C614A6FA4B4B}"/>
              </a:ext>
            </a:extLst>
          </p:cNvPr>
          <p:cNvSpPr txBox="1"/>
          <p:nvPr/>
        </p:nvSpPr>
        <p:spPr>
          <a:xfrm>
            <a:off x="2482057" y="1051682"/>
            <a:ext cx="22426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RRC : </a:t>
            </a:r>
            <a:r>
              <a:rPr lang="fr-FR" sz="1200" dirty="0" err="1"/>
              <a:t>security</a:t>
            </a:r>
            <a:r>
              <a:rPr lang="fr-FR" sz="1200" dirty="0"/>
              <a:t> mode command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FC24AD-61D6-FDF0-2036-9D1561BFD7CD}"/>
              </a:ext>
            </a:extLst>
          </p:cNvPr>
          <p:cNvSpPr txBox="1"/>
          <p:nvPr/>
        </p:nvSpPr>
        <p:spPr>
          <a:xfrm>
            <a:off x="5733336" y="1149661"/>
            <a:ext cx="59506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Commands</a:t>
            </a:r>
            <a:r>
              <a:rPr lang="fr-FR" sz="1100" dirty="0"/>
              <a:t> activation of AS </a:t>
            </a:r>
            <a:r>
              <a:rPr lang="fr-FR" sz="1100" dirty="0" err="1"/>
              <a:t>security</a:t>
            </a:r>
            <a:r>
              <a:rPr lang="fr-FR" sz="1100" dirty="0"/>
              <a:t> : </a:t>
            </a:r>
            <a:r>
              <a:rPr lang="fr-FR" sz="1100" dirty="0" err="1"/>
              <a:t>indicates</a:t>
            </a:r>
            <a:r>
              <a:rPr lang="fr-FR" sz="1100" dirty="0"/>
              <a:t> </a:t>
            </a:r>
            <a:r>
              <a:rPr lang="fr-FR" sz="1100" dirty="0" err="1"/>
              <a:t>ciphering</a:t>
            </a:r>
            <a:r>
              <a:rPr lang="fr-FR" sz="1100" dirty="0"/>
              <a:t> algo nea0(</a:t>
            </a:r>
            <a:r>
              <a:rPr lang="fr-FR" sz="1100" dirty="0" err="1"/>
              <a:t>null</a:t>
            </a:r>
            <a:r>
              <a:rPr lang="fr-FR" sz="1100" dirty="0"/>
              <a:t>) and </a:t>
            </a:r>
            <a:r>
              <a:rPr lang="fr-FR" sz="1100" dirty="0" err="1"/>
              <a:t>integrityalgo</a:t>
            </a:r>
            <a:r>
              <a:rPr lang="fr-FR" sz="1100" dirty="0"/>
              <a:t> nia2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46CF1028-2DC9-D136-4210-8568A6DF03F4}"/>
              </a:ext>
            </a:extLst>
          </p:cNvPr>
          <p:cNvCxnSpPr/>
          <p:nvPr/>
        </p:nvCxnSpPr>
        <p:spPr>
          <a:xfrm>
            <a:off x="1468028" y="573024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74FA71D-1DA5-4476-9E38-F2B8AF9C8D8C}"/>
              </a:ext>
            </a:extLst>
          </p:cNvPr>
          <p:cNvSpPr txBox="1"/>
          <p:nvPr/>
        </p:nvSpPr>
        <p:spPr>
          <a:xfrm>
            <a:off x="2207413" y="260896"/>
            <a:ext cx="300041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200" dirty="0"/>
              <a:t>Security mode </a:t>
            </a:r>
            <a:r>
              <a:rPr lang="fr-FR" sz="1200" dirty="0" err="1"/>
              <a:t>complete</a:t>
            </a:r>
            <a:r>
              <a:rPr lang="fr-FR" sz="1200" dirty="0"/>
              <a:t> &amp; </a:t>
            </a:r>
            <a:r>
              <a:rPr lang="fr-FR" sz="12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registration </a:t>
            </a:r>
            <a:r>
              <a:rPr lang="fr-FR" sz="1200" dirty="0" err="1">
                <a:solidFill>
                  <a:schemeClr val="accent3">
                    <a:lumMod val="60000"/>
                    <a:lumOff val="40000"/>
                  </a:schemeClr>
                </a:solidFill>
              </a:rPr>
              <a:t>request</a:t>
            </a:r>
            <a:r>
              <a:rPr lang="fr-FR" sz="12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1200" dirty="0"/>
              <a:t>(in NAS message container)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59A1FC-E6FC-4C97-4DF2-C4DF00A42F4F}"/>
              </a:ext>
            </a:extLst>
          </p:cNvPr>
          <p:cNvSpPr txBox="1"/>
          <p:nvPr/>
        </p:nvSpPr>
        <p:spPr>
          <a:xfrm>
            <a:off x="5774349" y="432841"/>
            <a:ext cx="6085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UE signifies the </a:t>
            </a:r>
            <a:r>
              <a:rPr lang="fr-FR" sz="1100" dirty="0" err="1"/>
              <a:t>completion</a:t>
            </a:r>
            <a:r>
              <a:rPr lang="fr-FR" sz="1100" dirty="0"/>
              <a:t> of the NAS </a:t>
            </a:r>
            <a:r>
              <a:rPr lang="fr-FR" sz="1100" dirty="0" err="1"/>
              <a:t>security</a:t>
            </a:r>
            <a:r>
              <a:rPr lang="fr-FR" sz="1100" dirty="0"/>
              <a:t> </a:t>
            </a:r>
            <a:r>
              <a:rPr lang="fr-FR" sz="1100" dirty="0" err="1"/>
              <a:t>procedure</a:t>
            </a:r>
            <a:r>
              <a:rPr lang="fr-FR" sz="1100" dirty="0"/>
              <a:t> &amp; registration type (initial), UE </a:t>
            </a:r>
            <a:r>
              <a:rPr lang="fr-FR" sz="1100" dirty="0" err="1"/>
              <a:t>capabilities</a:t>
            </a:r>
            <a:r>
              <a:rPr lang="fr-FR" sz="1100" dirty="0"/>
              <a:t>, </a:t>
            </a:r>
            <a:r>
              <a:rPr lang="fr-FR" sz="1100" dirty="0" err="1"/>
              <a:t>potential</a:t>
            </a:r>
            <a:r>
              <a:rPr lang="fr-FR" sz="1100" dirty="0"/>
              <a:t> GUTI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95F2E54-3854-FDAF-2FEC-DCCD75E63744}"/>
              </a:ext>
            </a:extLst>
          </p:cNvPr>
          <p:cNvCxnSpPr/>
          <p:nvPr/>
        </p:nvCxnSpPr>
        <p:spPr>
          <a:xfrm>
            <a:off x="1451308" y="1822704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98E9461-6A48-9332-3567-273E5A1B9034}"/>
              </a:ext>
            </a:extLst>
          </p:cNvPr>
          <p:cNvSpPr txBox="1"/>
          <p:nvPr/>
        </p:nvSpPr>
        <p:spPr>
          <a:xfrm>
            <a:off x="2451489" y="1534528"/>
            <a:ext cx="21970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RRC : </a:t>
            </a:r>
            <a:r>
              <a:rPr lang="fr-FR" sz="1200" dirty="0" err="1"/>
              <a:t>security</a:t>
            </a:r>
            <a:r>
              <a:rPr lang="fr-FR" sz="1200" dirty="0"/>
              <a:t> mode </a:t>
            </a:r>
            <a:r>
              <a:rPr lang="fr-FR" sz="1200" dirty="0" err="1"/>
              <a:t>complete</a:t>
            </a:r>
            <a:endParaRPr lang="fr-FR" sz="1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54D69E-0989-3739-4E91-E6208E1E1677}"/>
              </a:ext>
            </a:extLst>
          </p:cNvPr>
          <p:cNvSpPr txBox="1"/>
          <p:nvPr/>
        </p:nvSpPr>
        <p:spPr>
          <a:xfrm>
            <a:off x="5701374" y="1676660"/>
            <a:ext cx="415690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Activation </a:t>
            </a:r>
            <a:r>
              <a:rPr lang="fr-FR" sz="1100" dirty="0" err="1"/>
              <a:t>completed</a:t>
            </a:r>
            <a:r>
              <a:rPr lang="fr-FR" sz="1100" dirty="0"/>
              <a:t> : </a:t>
            </a:r>
            <a:r>
              <a:rPr lang="fr-FR" sz="1100" dirty="0" err="1"/>
              <a:t>ciphering</a:t>
            </a:r>
            <a:r>
              <a:rPr lang="fr-FR" sz="1100" dirty="0"/>
              <a:t> </a:t>
            </a:r>
            <a:r>
              <a:rPr lang="fr-FR" sz="1100" dirty="0" err="1"/>
              <a:t>will</a:t>
            </a:r>
            <a:r>
              <a:rPr lang="fr-FR" sz="1100" dirty="0"/>
              <a:t> </a:t>
            </a:r>
            <a:r>
              <a:rPr lang="fr-FR" sz="1100" dirty="0" err="1"/>
              <a:t>be</a:t>
            </a:r>
            <a:r>
              <a:rPr lang="fr-FR" sz="1100" dirty="0"/>
              <a:t> enable </a:t>
            </a:r>
            <a:r>
              <a:rPr lang="fr-FR" sz="1100" dirty="0" err="1"/>
              <a:t>after</a:t>
            </a:r>
            <a:r>
              <a:rPr lang="fr-FR" sz="1100" dirty="0"/>
              <a:t> </a:t>
            </a:r>
            <a:r>
              <a:rPr lang="fr-FR" sz="1100" dirty="0" err="1"/>
              <a:t>this</a:t>
            </a:r>
            <a:r>
              <a:rPr lang="fr-FR" sz="1100" dirty="0"/>
              <a:t> message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AF9FB1C9-B0E2-E763-4986-104031B4FA82}"/>
              </a:ext>
            </a:extLst>
          </p:cNvPr>
          <p:cNvCxnSpPr/>
          <p:nvPr/>
        </p:nvCxnSpPr>
        <p:spPr>
          <a:xfrm flipH="1">
            <a:off x="1451308" y="2605715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C521C97E-794F-29E2-A4B3-DD5CA387AD0D}"/>
              </a:ext>
            </a:extLst>
          </p:cNvPr>
          <p:cNvSpPr txBox="1"/>
          <p:nvPr/>
        </p:nvSpPr>
        <p:spPr>
          <a:xfrm>
            <a:off x="2098073" y="2307661"/>
            <a:ext cx="3297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/>
              <a:t>RRCReconfiguration</a:t>
            </a:r>
            <a:r>
              <a:rPr lang="fr-FR" sz="1200" dirty="0"/>
              <a:t> &amp; NAS Registration </a:t>
            </a:r>
            <a:r>
              <a:rPr lang="fr-FR" sz="1200" dirty="0" err="1"/>
              <a:t>accept</a:t>
            </a:r>
            <a:r>
              <a:rPr lang="fr-FR" sz="1200" dirty="0"/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30DDBF7-239F-FB20-E53B-B57D659EEE5C}"/>
              </a:ext>
            </a:extLst>
          </p:cNvPr>
          <p:cNvSpPr txBox="1"/>
          <p:nvPr/>
        </p:nvSpPr>
        <p:spPr>
          <a:xfrm>
            <a:off x="5701373" y="2459164"/>
            <a:ext cx="44823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Registration process </a:t>
            </a:r>
            <a:r>
              <a:rPr lang="fr-FR" sz="1100" dirty="0" err="1"/>
              <a:t>is</a:t>
            </a:r>
            <a:r>
              <a:rPr lang="fr-FR" sz="1100" dirty="0"/>
              <a:t> </a:t>
            </a:r>
            <a:r>
              <a:rPr lang="fr-FR" sz="1100" dirty="0" err="1"/>
              <a:t>successful</a:t>
            </a:r>
            <a:r>
              <a:rPr lang="fr-FR" sz="1100" dirty="0"/>
              <a:t> : </a:t>
            </a:r>
            <a:r>
              <a:rPr lang="fr-FR" sz="1100" dirty="0" err="1"/>
              <a:t>provide</a:t>
            </a:r>
            <a:r>
              <a:rPr lang="fr-FR" sz="1100" dirty="0"/>
              <a:t> the new GUTI to the </a:t>
            </a:r>
            <a:r>
              <a:rPr lang="fr-FR" sz="1100" dirty="0" err="1"/>
              <a:t>device</a:t>
            </a:r>
            <a:r>
              <a:rPr lang="fr-FR" sz="1100" dirty="0"/>
              <a:t> 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5FDB248-9099-F21F-28BD-101CD0F76CAD}"/>
              </a:ext>
            </a:extLst>
          </p:cNvPr>
          <p:cNvSpPr txBox="1"/>
          <p:nvPr/>
        </p:nvSpPr>
        <p:spPr>
          <a:xfrm>
            <a:off x="1822185" y="2583171"/>
            <a:ext cx="35011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Only</a:t>
            </a:r>
            <a:r>
              <a:rPr lang="fr-FR" sz="11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sent if </a:t>
            </a:r>
            <a:r>
              <a:rPr lang="fr-FR" sz="11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authentication</a:t>
            </a:r>
            <a:r>
              <a:rPr lang="fr-FR" sz="11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and </a:t>
            </a:r>
            <a:r>
              <a:rPr lang="fr-FR" sz="11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security</a:t>
            </a:r>
            <a:r>
              <a:rPr lang="fr-FR" sz="11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11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processes</a:t>
            </a:r>
            <a:r>
              <a:rPr lang="fr-FR" sz="11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have been </a:t>
            </a:r>
            <a:r>
              <a:rPr lang="fr-FR" sz="11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completed</a:t>
            </a:r>
            <a:r>
              <a:rPr lang="fr-FR" sz="11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5E26789-BCCC-C4A0-125D-C79881BC3B64}"/>
              </a:ext>
            </a:extLst>
          </p:cNvPr>
          <p:cNvCxnSpPr/>
          <p:nvPr/>
        </p:nvCxnSpPr>
        <p:spPr>
          <a:xfrm>
            <a:off x="1463040" y="3246120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EF24DBF-E855-19C5-AEB1-4BB12188B66B}"/>
              </a:ext>
            </a:extLst>
          </p:cNvPr>
          <p:cNvSpPr txBox="1"/>
          <p:nvPr/>
        </p:nvSpPr>
        <p:spPr>
          <a:xfrm>
            <a:off x="2492550" y="2991590"/>
            <a:ext cx="22215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/>
              <a:t>RRCReconfigurationComplete</a:t>
            </a:r>
            <a:r>
              <a:rPr lang="fr-FR" sz="1200" dirty="0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9465F9-DB12-2C65-65BA-86E7C220D0BD}"/>
              </a:ext>
            </a:extLst>
          </p:cNvPr>
          <p:cNvSpPr txBox="1"/>
          <p:nvPr/>
        </p:nvSpPr>
        <p:spPr>
          <a:xfrm>
            <a:off x="5707562" y="3097626"/>
            <a:ext cx="28568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RRCConnectionReconfiguration</a:t>
            </a:r>
            <a:r>
              <a:rPr lang="fr-FR" sz="1100" dirty="0"/>
              <a:t> </a:t>
            </a:r>
            <a:r>
              <a:rPr lang="fr-FR" sz="1100" dirty="0" err="1"/>
              <a:t>completed</a:t>
            </a:r>
            <a:r>
              <a:rPr lang="fr-FR" sz="1100" dirty="0"/>
              <a:t> 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5A26499-B954-4DF0-DDD7-5CC20A88EAFB}"/>
              </a:ext>
            </a:extLst>
          </p:cNvPr>
          <p:cNvCxnSpPr/>
          <p:nvPr/>
        </p:nvCxnSpPr>
        <p:spPr>
          <a:xfrm>
            <a:off x="1451308" y="3700272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584A88B-4894-4394-46F0-DB634EF7A79A}"/>
              </a:ext>
            </a:extLst>
          </p:cNvPr>
          <p:cNvSpPr txBox="1"/>
          <p:nvPr/>
        </p:nvSpPr>
        <p:spPr>
          <a:xfrm>
            <a:off x="2553923" y="3450912"/>
            <a:ext cx="19659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NAS Registration </a:t>
            </a:r>
            <a:r>
              <a:rPr lang="fr-FR" sz="1200" dirty="0" err="1"/>
              <a:t>complete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913145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5F58D-6861-EED3-4A04-BED8BC56D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3D80AEC7-43D1-F458-2D28-2582E046AE10}"/>
              </a:ext>
            </a:extLst>
          </p:cNvPr>
          <p:cNvSpPr txBox="1"/>
          <p:nvPr/>
        </p:nvSpPr>
        <p:spPr>
          <a:xfrm>
            <a:off x="362716" y="265176"/>
            <a:ext cx="10930124" cy="32316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200" dirty="0"/>
              <a:t>Observations </a:t>
            </a:r>
            <a:r>
              <a:rPr lang="fr-FR" sz="1200" dirty="0" err="1"/>
              <a:t>generates</a:t>
            </a:r>
            <a:r>
              <a:rPr lang="fr-FR" sz="1200" dirty="0"/>
              <a:t> </a:t>
            </a:r>
            <a:r>
              <a:rPr lang="fr-FR" sz="1200" dirty="0" err="1"/>
              <a:t>these</a:t>
            </a:r>
            <a:r>
              <a:rPr lang="fr-FR" sz="1200" dirty="0"/>
              <a:t> questions/suppositions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err="1"/>
              <a:t>RRCSetupComplete</a:t>
            </a:r>
            <a:r>
              <a:rPr lang="fr-FR" sz="1200" dirty="0"/>
              <a:t> : </a:t>
            </a:r>
            <a:r>
              <a:rPr lang="fr-FR" sz="1200" dirty="0" err="1"/>
              <a:t>can’t</a:t>
            </a:r>
            <a:r>
              <a:rPr lang="fr-FR" sz="1200" dirty="0"/>
              <a:t> </a:t>
            </a:r>
            <a:r>
              <a:rPr lang="fr-FR" sz="1200" dirty="0" err="1"/>
              <a:t>be</a:t>
            </a:r>
            <a:r>
              <a:rPr lang="fr-FR" sz="1200" dirty="0"/>
              <a:t> </a:t>
            </a:r>
            <a:r>
              <a:rPr lang="fr-FR" sz="1200" dirty="0" err="1"/>
              <a:t>skipped</a:t>
            </a:r>
            <a:r>
              <a:rPr lang="fr-FR" sz="1200" dirty="0"/>
              <a:t>, </a:t>
            </a:r>
            <a:r>
              <a:rPr lang="fr-FR" sz="1200" dirty="0" err="1"/>
              <a:t>it</a:t>
            </a:r>
            <a:r>
              <a:rPr lang="fr-FR" sz="1200" dirty="0"/>
              <a:t> </a:t>
            </a:r>
            <a:r>
              <a:rPr lang="fr-FR" sz="1200" dirty="0" err="1"/>
              <a:t>could</a:t>
            </a:r>
            <a:r>
              <a:rPr lang="fr-FR" sz="1200" dirty="0"/>
              <a:t> </a:t>
            </a:r>
            <a:r>
              <a:rPr lang="fr-FR" sz="1200" dirty="0" err="1"/>
              <a:t>be</a:t>
            </a:r>
            <a:r>
              <a:rPr lang="fr-FR" sz="1200" dirty="0"/>
              <a:t> the </a:t>
            </a:r>
            <a:r>
              <a:rPr lang="fr-FR" sz="1200" dirty="0" err="1"/>
              <a:t>wireshark</a:t>
            </a:r>
            <a:r>
              <a:rPr lang="fr-FR" sz="1200" dirty="0"/>
              <a:t> </a:t>
            </a:r>
            <a:r>
              <a:rPr lang="fr-FR" sz="1200" dirty="0" err="1"/>
              <a:t>filters</a:t>
            </a:r>
            <a:r>
              <a:rPr lang="fr-FR" sz="1200" dirty="0"/>
              <a:t> </a:t>
            </a:r>
            <a:r>
              <a:rPr lang="fr-FR" sz="1200" dirty="0" err="1"/>
              <a:t>that</a:t>
            </a:r>
            <a:r>
              <a:rPr lang="fr-FR" sz="1200" dirty="0"/>
              <a:t> are </a:t>
            </a:r>
            <a:r>
              <a:rPr lang="fr-FR" sz="1200" dirty="0" err="1"/>
              <a:t>wrong</a:t>
            </a:r>
            <a:r>
              <a:rPr lang="fr-FR" sz="1200" dirty="0"/>
              <a:t> and </a:t>
            </a:r>
            <a:r>
              <a:rPr lang="fr-FR" sz="1200" dirty="0" err="1"/>
              <a:t>don’t</a:t>
            </a:r>
            <a:r>
              <a:rPr lang="fr-FR" sz="1200" dirty="0"/>
              <a:t> </a:t>
            </a:r>
            <a:r>
              <a:rPr lang="fr-FR" sz="1200" dirty="0" err="1"/>
              <a:t>provide</a:t>
            </a:r>
            <a:r>
              <a:rPr lang="fr-FR" sz="1200" dirty="0"/>
              <a:t> a correct observation of the </a:t>
            </a:r>
            <a:r>
              <a:rPr lang="fr-FR" sz="1200" dirty="0" err="1"/>
              <a:t>packets</a:t>
            </a:r>
            <a:r>
              <a:rPr lang="fr-FR" sz="12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Registration </a:t>
            </a:r>
            <a:r>
              <a:rPr lang="fr-FR" sz="1200" dirty="0" err="1"/>
              <a:t>Request</a:t>
            </a:r>
            <a:r>
              <a:rPr lang="fr-FR" sz="1200" dirty="0"/>
              <a:t> : </a:t>
            </a:r>
            <a:r>
              <a:rPr lang="fr-FR" sz="1200" dirty="0" err="1"/>
              <a:t>is</a:t>
            </a:r>
            <a:r>
              <a:rPr lang="fr-FR" sz="1200" dirty="0"/>
              <a:t> sent </a:t>
            </a:r>
            <a:r>
              <a:rPr lang="fr-FR" sz="1200" dirty="0" err="1"/>
              <a:t>later</a:t>
            </a:r>
            <a:r>
              <a:rPr lang="fr-FR" sz="1200" dirty="0"/>
              <a:t> by the UE, </a:t>
            </a:r>
            <a:r>
              <a:rPr lang="fr-FR" sz="1200" dirty="0" err="1"/>
              <a:t>it’s</a:t>
            </a:r>
            <a:r>
              <a:rPr lang="fr-FR" sz="1200" dirty="0"/>
              <a:t> not the </a:t>
            </a:r>
            <a:r>
              <a:rPr lang="fr-FR" sz="1200" dirty="0" err="1"/>
              <a:t>order</a:t>
            </a:r>
            <a:r>
              <a:rPr lang="fr-FR" sz="1200" dirty="0"/>
              <a:t> </a:t>
            </a:r>
            <a:r>
              <a:rPr lang="fr-FR" sz="1200" dirty="0" err="1"/>
              <a:t>indicated</a:t>
            </a:r>
            <a:r>
              <a:rPr lang="fr-FR" sz="1200" dirty="0"/>
              <a:t> in the documents but </a:t>
            </a:r>
            <a:r>
              <a:rPr lang="fr-FR" sz="1200" dirty="0" err="1"/>
              <a:t>it</a:t>
            </a:r>
            <a:r>
              <a:rPr lang="fr-FR" sz="1200" dirty="0"/>
              <a:t> </a:t>
            </a:r>
            <a:r>
              <a:rPr lang="fr-FR" sz="1200" dirty="0" err="1"/>
              <a:t>seems</a:t>
            </a:r>
            <a:r>
              <a:rPr lang="fr-FR" sz="1200" dirty="0"/>
              <a:t> to </a:t>
            </a:r>
            <a:r>
              <a:rPr lang="fr-FR" sz="1200" dirty="0" err="1"/>
              <a:t>be</a:t>
            </a:r>
            <a:r>
              <a:rPr lang="fr-FR" sz="1200" dirty="0"/>
              <a:t> </a:t>
            </a:r>
            <a:r>
              <a:rPr lang="fr-FR" sz="1200" dirty="0" err="1"/>
              <a:t>optional</a:t>
            </a:r>
            <a:r>
              <a:rPr lang="fr-FR" sz="1200" dirty="0"/>
              <a:t> in the </a:t>
            </a:r>
            <a:r>
              <a:rPr lang="fr-FR" sz="1200" dirty="0" err="1"/>
              <a:t>RRCSetupComplete</a:t>
            </a:r>
            <a:r>
              <a:rPr lang="fr-FR" sz="1200" dirty="0"/>
              <a:t>. Documents </a:t>
            </a:r>
            <a:r>
              <a:rPr lang="fr-FR" sz="1200" dirty="0" err="1"/>
              <a:t>indicate</a:t>
            </a:r>
            <a:r>
              <a:rPr lang="fr-FR" sz="1200" dirty="0"/>
              <a:t> </a:t>
            </a:r>
            <a:r>
              <a:rPr lang="fr-FR" sz="1200" dirty="0" err="1"/>
              <a:t>that</a:t>
            </a:r>
            <a:r>
              <a:rPr lang="fr-FR" sz="1200" dirty="0"/>
              <a:t> the </a:t>
            </a:r>
            <a:r>
              <a:rPr lang="fr-FR" sz="1200" dirty="0" err="1"/>
              <a:t>RegistrationRequest</a:t>
            </a:r>
            <a:r>
              <a:rPr lang="fr-FR" sz="1200" dirty="0"/>
              <a:t> </a:t>
            </a:r>
            <a:r>
              <a:rPr lang="fr-FR" sz="1200" dirty="0" err="1"/>
              <a:t>indicate</a:t>
            </a:r>
            <a:r>
              <a:rPr lang="fr-FR" sz="1200" dirty="0"/>
              <a:t> information for the </a:t>
            </a:r>
            <a:r>
              <a:rPr lang="fr-FR" sz="1200" dirty="0" err="1"/>
              <a:t>device</a:t>
            </a:r>
            <a:r>
              <a:rPr lang="fr-FR" sz="1200" dirty="0"/>
              <a:t> to </a:t>
            </a:r>
            <a:r>
              <a:rPr lang="fr-FR" sz="1200" dirty="0" err="1"/>
              <a:t>register</a:t>
            </a:r>
            <a:r>
              <a:rPr lang="fr-FR" sz="1200" dirty="0"/>
              <a:t> </a:t>
            </a:r>
            <a:r>
              <a:rPr lang="fr-FR" sz="1200" dirty="0" err="1"/>
              <a:t>itself</a:t>
            </a:r>
            <a:r>
              <a:rPr lang="fr-FR" sz="1200" dirty="0"/>
              <a:t> in the network.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The Nas </a:t>
            </a:r>
            <a:r>
              <a:rPr lang="fr-FR" sz="1200" dirty="0" err="1"/>
              <a:t>Authentication</a:t>
            </a:r>
            <a:r>
              <a:rPr lang="fr-FR" sz="1200" dirty="0"/>
              <a:t> </a:t>
            </a:r>
            <a:r>
              <a:rPr lang="fr-FR" sz="1200" dirty="0" err="1"/>
              <a:t>Response</a:t>
            </a:r>
            <a:r>
              <a:rPr lang="fr-FR" sz="1200" dirty="0"/>
              <a:t> message </a:t>
            </a:r>
            <a:r>
              <a:rPr lang="fr-FR" sz="1200" dirty="0" err="1"/>
              <a:t>is</a:t>
            </a:r>
            <a:r>
              <a:rPr lang="fr-FR" sz="1200" dirty="0"/>
              <a:t> </a:t>
            </a:r>
            <a:r>
              <a:rPr lang="fr-FR" sz="1200" dirty="0" err="1"/>
              <a:t>missing</a:t>
            </a:r>
            <a:r>
              <a:rPr lang="fr-FR" sz="1200" dirty="0"/>
              <a:t>. Security mode </a:t>
            </a:r>
            <a:r>
              <a:rPr lang="fr-FR" sz="1200" dirty="0" err="1"/>
              <a:t>commands</a:t>
            </a:r>
            <a:r>
              <a:rPr lang="fr-FR" sz="1200" dirty="0"/>
              <a:t> at </a:t>
            </a:r>
            <a:r>
              <a:rPr lang="fr-FR" sz="1200" dirty="0" err="1"/>
              <a:t>both</a:t>
            </a:r>
            <a:r>
              <a:rPr lang="fr-FR" sz="1200" dirty="0"/>
              <a:t> RRC </a:t>
            </a:r>
            <a:r>
              <a:rPr lang="fr-FR" sz="1200" dirty="0" err="1"/>
              <a:t>level</a:t>
            </a:r>
            <a:r>
              <a:rPr lang="fr-FR" sz="1200" dirty="0"/>
              <a:t> and NAS </a:t>
            </a:r>
            <a:r>
              <a:rPr lang="fr-FR" sz="1200" dirty="0" err="1"/>
              <a:t>level</a:t>
            </a:r>
            <a:r>
              <a:rPr lang="fr-FR" sz="1200" dirty="0"/>
              <a:t> </a:t>
            </a:r>
            <a:r>
              <a:rPr lang="fr-FR" sz="1200" dirty="0" err="1"/>
              <a:t>indicate</a:t>
            </a:r>
            <a:r>
              <a:rPr lang="fr-FR" sz="1200" dirty="0"/>
              <a:t> no </a:t>
            </a:r>
            <a:r>
              <a:rPr lang="fr-FR" sz="1200" dirty="0" err="1"/>
              <a:t>ciphering</a:t>
            </a:r>
            <a:r>
              <a:rPr lang="fr-FR" sz="1200" dirty="0"/>
              <a:t> to </a:t>
            </a:r>
            <a:r>
              <a:rPr lang="fr-FR" sz="1200" dirty="0" err="1"/>
              <a:t>secure</a:t>
            </a:r>
            <a:r>
              <a:rPr lang="fr-FR" sz="1200" dirty="0"/>
              <a:t> the data and </a:t>
            </a:r>
            <a:r>
              <a:rPr lang="fr-FR" sz="1200" dirty="0" err="1"/>
              <a:t>its</a:t>
            </a:r>
            <a:r>
              <a:rPr lang="fr-FR" sz="1200" dirty="0"/>
              <a:t> </a:t>
            </a:r>
            <a:r>
              <a:rPr lang="fr-FR" sz="1200" dirty="0" err="1"/>
              <a:t>acknowledged</a:t>
            </a:r>
            <a:r>
              <a:rPr lang="fr-FR" sz="1200" dirty="0"/>
              <a:t> by the UE. Question : </a:t>
            </a:r>
            <a:r>
              <a:rPr lang="fr-FR" sz="1200" dirty="0" err="1"/>
              <a:t>does</a:t>
            </a:r>
            <a:r>
              <a:rPr lang="fr-FR" sz="1200" dirty="0"/>
              <a:t> the NAS </a:t>
            </a:r>
            <a:r>
              <a:rPr lang="fr-FR" sz="1200" dirty="0" err="1"/>
              <a:t>authentication</a:t>
            </a:r>
            <a:r>
              <a:rPr lang="fr-FR" sz="1200" dirty="0"/>
              <a:t> </a:t>
            </a:r>
            <a:r>
              <a:rPr lang="fr-FR" sz="1200" dirty="0" err="1"/>
              <a:t>request</a:t>
            </a:r>
            <a:r>
              <a:rPr lang="fr-FR" sz="1200" dirty="0"/>
              <a:t> </a:t>
            </a:r>
            <a:r>
              <a:rPr lang="fr-FR" sz="1200" dirty="0" err="1"/>
              <a:t>inlcudes</a:t>
            </a:r>
            <a:r>
              <a:rPr lang="fr-FR" sz="1200" dirty="0"/>
              <a:t> </a:t>
            </a:r>
            <a:r>
              <a:rPr lang="fr-FR" sz="1200" dirty="0" err="1"/>
              <a:t>parameters</a:t>
            </a:r>
            <a:r>
              <a:rPr lang="fr-FR" sz="1200" dirty="0"/>
              <a:t> </a:t>
            </a:r>
            <a:r>
              <a:rPr lang="fr-FR" sz="1200" dirty="0" err="1"/>
              <a:t>that</a:t>
            </a:r>
            <a:r>
              <a:rPr lang="fr-FR" sz="1200" dirty="0"/>
              <a:t> do not </a:t>
            </a:r>
            <a:r>
              <a:rPr lang="fr-FR" sz="1200" dirty="0" err="1"/>
              <a:t>require</a:t>
            </a:r>
            <a:r>
              <a:rPr lang="fr-FR" sz="1200" dirty="0"/>
              <a:t> a </a:t>
            </a:r>
            <a:r>
              <a:rPr lang="fr-FR" sz="1200" dirty="0" err="1"/>
              <a:t>response</a:t>
            </a:r>
            <a:r>
              <a:rPr lang="fr-FR" sz="1200" dirty="0"/>
              <a:t> </a:t>
            </a:r>
            <a:r>
              <a:rPr lang="fr-FR" sz="1200" dirty="0" err="1"/>
              <a:t>regarding</a:t>
            </a:r>
            <a:r>
              <a:rPr lang="fr-FR" sz="1200" dirty="0"/>
              <a:t> the </a:t>
            </a:r>
            <a:r>
              <a:rPr lang="fr-FR" sz="1200" dirty="0" err="1"/>
              <a:t>following</a:t>
            </a:r>
            <a:r>
              <a:rPr lang="fr-FR" sz="1200" dirty="0"/>
              <a:t> of the exchanges. </a:t>
            </a:r>
            <a:r>
              <a:rPr lang="fr-FR" sz="1200" b="1" dirty="0"/>
              <a:t>It </a:t>
            </a:r>
            <a:r>
              <a:rPr lang="fr-FR" sz="1200" b="1" dirty="0" err="1"/>
              <a:t>seems</a:t>
            </a:r>
            <a:r>
              <a:rPr lang="fr-FR" sz="1200" b="1" dirty="0"/>
              <a:t> </a:t>
            </a:r>
            <a:r>
              <a:rPr lang="fr-FR" sz="1200" b="1" dirty="0" err="1"/>
              <a:t>that</a:t>
            </a:r>
            <a:r>
              <a:rPr lang="fr-FR" sz="1200" b="1" dirty="0"/>
              <a:t> the </a:t>
            </a:r>
            <a:r>
              <a:rPr lang="fr-FR" sz="1200" b="1" dirty="0" err="1"/>
              <a:t>Authentication</a:t>
            </a:r>
            <a:r>
              <a:rPr lang="fr-FR" sz="1200" b="1" dirty="0"/>
              <a:t> </a:t>
            </a:r>
            <a:r>
              <a:rPr lang="fr-FR" sz="1200" b="1" dirty="0" err="1"/>
              <a:t>request</a:t>
            </a:r>
            <a:r>
              <a:rPr lang="fr-FR" sz="1200" b="1" dirty="0"/>
              <a:t> sent to the UE </a:t>
            </a:r>
            <a:r>
              <a:rPr lang="fr-FR" sz="1200" b="1" dirty="0" err="1"/>
              <a:t>is</a:t>
            </a:r>
            <a:r>
              <a:rPr lang="fr-FR" sz="1200" b="1" dirty="0"/>
              <a:t> </a:t>
            </a:r>
            <a:r>
              <a:rPr lang="fr-FR" sz="1200" b="1" dirty="0" err="1"/>
              <a:t>correctly</a:t>
            </a:r>
            <a:r>
              <a:rPr lang="fr-FR" sz="1200" b="1" dirty="0"/>
              <a:t> </a:t>
            </a:r>
            <a:r>
              <a:rPr lang="fr-FR" sz="1200" b="1" dirty="0" err="1"/>
              <a:t>formatted</a:t>
            </a:r>
            <a:r>
              <a:rPr lang="fr-FR" sz="1200" b="1" dirty="0"/>
              <a:t> and </a:t>
            </a:r>
            <a:r>
              <a:rPr lang="fr-FR" sz="1200" b="1" dirty="0" err="1"/>
              <a:t>that</a:t>
            </a:r>
            <a:r>
              <a:rPr lang="fr-FR" sz="1200" b="1" dirty="0"/>
              <a:t> </a:t>
            </a:r>
            <a:r>
              <a:rPr lang="fr-FR" sz="1200" b="1" dirty="0" err="1"/>
              <a:t>it</a:t>
            </a:r>
            <a:r>
              <a:rPr lang="fr-FR" sz="1200" b="1" dirty="0"/>
              <a:t> </a:t>
            </a:r>
            <a:r>
              <a:rPr lang="fr-FR" sz="1200" b="1" dirty="0" err="1"/>
              <a:t>should</a:t>
            </a:r>
            <a:r>
              <a:rPr lang="fr-FR" sz="1200" b="1" dirty="0"/>
              <a:t> </a:t>
            </a:r>
            <a:r>
              <a:rPr lang="fr-FR" sz="1200" b="1" dirty="0" err="1"/>
              <a:t>answer</a:t>
            </a:r>
            <a:r>
              <a:rPr lang="fr-FR" sz="1200" b="1" dirty="0"/>
              <a:t> to </a:t>
            </a:r>
            <a:r>
              <a:rPr lang="fr-FR" sz="1200" b="1" dirty="0" err="1"/>
              <a:t>it</a:t>
            </a:r>
            <a:r>
              <a:rPr lang="fr-FR" sz="1200" b="1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/>
              <a:t>Conclusion : </a:t>
            </a:r>
          </a:p>
          <a:p>
            <a:pPr marL="685800" lvl="1" indent="-228600">
              <a:buFont typeface="+mj-lt"/>
              <a:buAutoNum type="arabicPeriod"/>
            </a:pPr>
            <a:r>
              <a:rPr lang="fr-FR" sz="1200" dirty="0" err="1"/>
              <a:t>Apparently</a:t>
            </a:r>
            <a:r>
              <a:rPr lang="fr-FR" sz="1200" dirty="0"/>
              <a:t>, the phone </a:t>
            </a:r>
            <a:r>
              <a:rPr lang="fr-FR" sz="1200" dirty="0" err="1"/>
              <a:t>is</a:t>
            </a:r>
            <a:r>
              <a:rPr lang="fr-FR" sz="1200" dirty="0"/>
              <a:t> not </a:t>
            </a:r>
            <a:r>
              <a:rPr lang="fr-FR" sz="1200" dirty="0" err="1"/>
              <a:t>answering</a:t>
            </a:r>
            <a:r>
              <a:rPr lang="fr-FR" sz="1200" dirty="0"/>
              <a:t> to </a:t>
            </a:r>
            <a:r>
              <a:rPr lang="fr-FR" sz="1200" dirty="0" err="1"/>
              <a:t>Authentication</a:t>
            </a:r>
            <a:r>
              <a:rPr lang="fr-FR" sz="1200" dirty="0"/>
              <a:t> </a:t>
            </a:r>
            <a:r>
              <a:rPr lang="fr-FR" sz="1200" dirty="0" err="1"/>
              <a:t>Request</a:t>
            </a:r>
            <a:r>
              <a:rPr lang="fr-FR" sz="1200" dirty="0"/>
              <a:t>. And </a:t>
            </a:r>
            <a:r>
              <a:rPr lang="fr-FR" sz="1200" dirty="0" err="1"/>
              <a:t>that</a:t>
            </a:r>
            <a:r>
              <a:rPr lang="fr-FR" sz="1200" dirty="0"/>
              <a:t> </a:t>
            </a:r>
            <a:r>
              <a:rPr lang="fr-FR" sz="1200" dirty="0" err="1"/>
              <a:t>does</a:t>
            </a:r>
            <a:r>
              <a:rPr lang="fr-FR" sz="1200" dirty="0"/>
              <a:t> not the </a:t>
            </a:r>
            <a:r>
              <a:rPr lang="fr-FR" sz="1200" dirty="0" err="1"/>
              <a:t>rest</a:t>
            </a:r>
            <a:r>
              <a:rPr lang="fr-FR" sz="1200" dirty="0"/>
              <a:t> of the exchanges to </a:t>
            </a:r>
            <a:r>
              <a:rPr lang="fr-FR" sz="1200" dirty="0" err="1"/>
              <a:t>happen</a:t>
            </a:r>
            <a:r>
              <a:rPr lang="fr-FR" sz="1200" dirty="0"/>
              <a:t>. </a:t>
            </a:r>
          </a:p>
          <a:p>
            <a:pPr marL="685800" lvl="1" indent="-228600">
              <a:buFont typeface="+mj-lt"/>
              <a:buAutoNum type="arabicPeriod"/>
            </a:pPr>
            <a:r>
              <a:rPr lang="fr-FR" sz="1200" dirty="0"/>
              <a:t>The </a:t>
            </a:r>
            <a:r>
              <a:rPr lang="fr-FR" sz="1200" dirty="0" err="1"/>
              <a:t>security</a:t>
            </a:r>
            <a:r>
              <a:rPr lang="fr-FR" sz="1200" dirty="0"/>
              <a:t> Mode </a:t>
            </a:r>
            <a:r>
              <a:rPr lang="fr-FR" sz="1200" dirty="0" err="1"/>
              <a:t>commands</a:t>
            </a:r>
            <a:r>
              <a:rPr lang="fr-FR" sz="1200" dirty="0"/>
              <a:t> and the registration </a:t>
            </a:r>
            <a:r>
              <a:rPr lang="fr-FR" sz="1200" dirty="0" err="1"/>
              <a:t>accept</a:t>
            </a:r>
            <a:r>
              <a:rPr lang="fr-FR" sz="1200" dirty="0"/>
              <a:t> </a:t>
            </a:r>
            <a:r>
              <a:rPr lang="fr-FR" sz="1200" dirty="0" err="1"/>
              <a:t>seems</a:t>
            </a:r>
            <a:r>
              <a:rPr lang="fr-FR" sz="1200" dirty="0"/>
              <a:t> to </a:t>
            </a:r>
            <a:r>
              <a:rPr lang="fr-FR" sz="1200" dirty="0" err="1"/>
              <a:t>indicates</a:t>
            </a:r>
            <a:r>
              <a:rPr lang="fr-FR" sz="1200" dirty="0"/>
              <a:t> </a:t>
            </a:r>
            <a:r>
              <a:rPr lang="fr-FR" sz="1200" dirty="0" err="1"/>
              <a:t>that</a:t>
            </a:r>
            <a:r>
              <a:rPr lang="fr-FR" sz="1200" dirty="0"/>
              <a:t> </a:t>
            </a:r>
            <a:r>
              <a:rPr lang="fr-FR" sz="1200" dirty="0" err="1"/>
              <a:t>everything</a:t>
            </a:r>
            <a:r>
              <a:rPr lang="fr-FR" sz="1200" dirty="0"/>
              <a:t> </a:t>
            </a:r>
            <a:r>
              <a:rPr lang="fr-FR" sz="1200" dirty="0" err="1"/>
              <a:t>works</a:t>
            </a:r>
            <a:r>
              <a:rPr lang="fr-FR" sz="1200" dirty="0"/>
              <a:t> </a:t>
            </a:r>
            <a:r>
              <a:rPr lang="fr-FR" sz="1200" dirty="0" err="1"/>
              <a:t>correctly</a:t>
            </a:r>
            <a:r>
              <a:rPr lang="fr-FR" sz="1200" dirty="0"/>
              <a:t>. </a:t>
            </a:r>
          </a:p>
          <a:p>
            <a:pPr marL="685800" lvl="1" indent="-228600">
              <a:buFont typeface="+mj-lt"/>
              <a:buAutoNum type="arabicPeriod"/>
            </a:pPr>
            <a:r>
              <a:rPr lang="fr-FR" sz="1200" dirty="0"/>
              <a:t>Assumptions : </a:t>
            </a:r>
            <a:r>
              <a:rPr lang="fr-FR" sz="1200" dirty="0" err="1"/>
              <a:t>either</a:t>
            </a:r>
            <a:r>
              <a:rPr lang="fr-FR" sz="1200" dirty="0"/>
              <a:t> </a:t>
            </a:r>
            <a:r>
              <a:rPr lang="fr-FR" sz="1200" dirty="0" err="1"/>
              <a:t>we</a:t>
            </a:r>
            <a:r>
              <a:rPr lang="fr-FR" sz="1200" dirty="0"/>
              <a:t> do NOT </a:t>
            </a:r>
            <a:r>
              <a:rPr lang="fr-FR" sz="1200" dirty="0" err="1"/>
              <a:t>see</a:t>
            </a:r>
            <a:r>
              <a:rPr lang="fr-FR" sz="1200" dirty="0"/>
              <a:t> the Nas </a:t>
            </a:r>
            <a:r>
              <a:rPr lang="fr-FR" sz="1200" dirty="0" err="1"/>
              <a:t>Authentication</a:t>
            </a:r>
            <a:r>
              <a:rPr lang="fr-FR" sz="1200" dirty="0"/>
              <a:t> </a:t>
            </a:r>
            <a:r>
              <a:rPr lang="fr-FR" sz="1200" dirty="0" err="1"/>
              <a:t>response</a:t>
            </a:r>
            <a:r>
              <a:rPr lang="fr-FR" sz="1200" dirty="0"/>
              <a:t> in </a:t>
            </a:r>
            <a:r>
              <a:rPr lang="fr-FR" sz="1200" dirty="0" err="1"/>
              <a:t>wireshark</a:t>
            </a:r>
            <a:r>
              <a:rPr lang="fr-FR" sz="1200" dirty="0"/>
              <a:t>, </a:t>
            </a:r>
            <a:r>
              <a:rPr lang="fr-FR" sz="1200" dirty="0" err="1"/>
              <a:t>either</a:t>
            </a:r>
            <a:r>
              <a:rPr lang="fr-FR" sz="1200" dirty="0"/>
              <a:t> the </a:t>
            </a:r>
            <a:r>
              <a:rPr lang="fr-FR" sz="1200" dirty="0" err="1"/>
              <a:t>device</a:t>
            </a:r>
            <a:r>
              <a:rPr lang="fr-FR" sz="1200" dirty="0"/>
              <a:t> </a:t>
            </a:r>
            <a:r>
              <a:rPr lang="fr-FR" sz="1200" dirty="0" err="1"/>
              <a:t>is</a:t>
            </a:r>
            <a:r>
              <a:rPr lang="fr-FR" sz="1200" dirty="0"/>
              <a:t> not </a:t>
            </a:r>
            <a:r>
              <a:rPr lang="fr-FR" sz="1200" dirty="0" err="1"/>
              <a:t>sending</a:t>
            </a:r>
            <a:r>
              <a:rPr lang="fr-FR" sz="1200" dirty="0"/>
              <a:t> </a:t>
            </a:r>
            <a:r>
              <a:rPr lang="fr-FR" sz="1200" dirty="0" err="1"/>
              <a:t>it</a:t>
            </a:r>
            <a:r>
              <a:rPr lang="fr-FR" sz="1200" dirty="0"/>
              <a:t> and the </a:t>
            </a:r>
            <a:r>
              <a:rPr lang="fr-FR" sz="1200" dirty="0" err="1"/>
              <a:t>core</a:t>
            </a:r>
            <a:r>
              <a:rPr lang="fr-FR" sz="1200" dirty="0"/>
              <a:t> network </a:t>
            </a:r>
            <a:r>
              <a:rPr lang="fr-FR" sz="1200" dirty="0" err="1"/>
              <a:t>is</a:t>
            </a:r>
            <a:r>
              <a:rPr lang="fr-FR" sz="1200" dirty="0"/>
              <a:t> </a:t>
            </a:r>
            <a:r>
              <a:rPr lang="fr-FR" sz="1200" dirty="0" err="1"/>
              <a:t>modified</a:t>
            </a:r>
            <a:r>
              <a:rPr lang="fr-FR" sz="1200" dirty="0"/>
              <a:t> to do </a:t>
            </a:r>
            <a:r>
              <a:rPr lang="fr-FR" sz="1200" dirty="0" err="1"/>
              <a:t>everything</a:t>
            </a:r>
            <a:r>
              <a:rPr lang="fr-FR" sz="1200" dirty="0"/>
              <a:t> as </a:t>
            </a:r>
            <a:r>
              <a:rPr lang="fr-FR" sz="1200" dirty="0" err="1"/>
              <a:t>it</a:t>
            </a:r>
            <a:r>
              <a:rPr lang="fr-FR" sz="1200" dirty="0"/>
              <a:t> </a:t>
            </a:r>
            <a:r>
              <a:rPr lang="fr-FR" sz="1200" dirty="0" err="1"/>
              <a:t>should</a:t>
            </a:r>
            <a:r>
              <a:rPr lang="fr-FR" sz="1200" dirty="0"/>
              <a:t> </a:t>
            </a:r>
            <a:r>
              <a:rPr lang="fr-FR" sz="1200" dirty="0" err="1"/>
              <a:t>work</a:t>
            </a:r>
            <a:r>
              <a:rPr lang="fr-FR" sz="12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err="1"/>
              <a:t>Authentication</a:t>
            </a:r>
            <a:r>
              <a:rPr lang="fr-FR" sz="1200" dirty="0"/>
              <a:t> process full description : </a:t>
            </a:r>
            <a:r>
              <a:rPr lang="en-US" sz="1200" dirty="0">
                <a:hlinkClick r:id="rId2"/>
              </a:rPr>
              <a:t>5G NAS Authentication and Security Procedure Explained: Step-by-Step Message Flow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760311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6D1BBEE-ED00-BD45-E6DB-263704275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9310" y="204337"/>
            <a:ext cx="7373379" cy="644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159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52D5C-6C0B-F8FD-B45B-402CBDE4DB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C18FA4D-3831-5155-E97C-922FAEFDB6A7}"/>
              </a:ext>
            </a:extLst>
          </p:cNvPr>
          <p:cNvCxnSpPr>
            <a:cxnSpLocks/>
          </p:cNvCxnSpPr>
          <p:nvPr/>
        </p:nvCxnSpPr>
        <p:spPr>
          <a:xfrm flipH="1">
            <a:off x="1439576" y="237744"/>
            <a:ext cx="23464" cy="6620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9642E5E-6633-0551-B88F-5365D6139FFD}"/>
              </a:ext>
            </a:extLst>
          </p:cNvPr>
          <p:cNvCxnSpPr>
            <a:cxnSpLocks/>
          </p:cNvCxnSpPr>
          <p:nvPr/>
        </p:nvCxnSpPr>
        <p:spPr>
          <a:xfrm>
            <a:off x="5739384" y="237744"/>
            <a:ext cx="0" cy="66202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25E7558-44DD-C5E8-C45A-8EEC28261201}"/>
              </a:ext>
            </a:extLst>
          </p:cNvPr>
          <p:cNvSpPr txBox="1"/>
          <p:nvPr/>
        </p:nvSpPr>
        <p:spPr>
          <a:xfrm>
            <a:off x="993040" y="53078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AD1325-DFDE-C676-7446-C43B7DE55EDA}"/>
              </a:ext>
            </a:extLst>
          </p:cNvPr>
          <p:cNvSpPr txBox="1"/>
          <p:nvPr/>
        </p:nvSpPr>
        <p:spPr>
          <a:xfrm>
            <a:off x="5861000" y="84082"/>
            <a:ext cx="801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gnode</a:t>
            </a:r>
            <a:endParaRPr lang="fr-FR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B1BBEC8-89D5-1B68-4D5E-68074BE00822}"/>
              </a:ext>
            </a:extLst>
          </p:cNvPr>
          <p:cNvCxnSpPr/>
          <p:nvPr/>
        </p:nvCxnSpPr>
        <p:spPr>
          <a:xfrm flipH="1">
            <a:off x="1463040" y="640080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CDD6A98-8427-FEAF-4647-D0B465CC6310}"/>
              </a:ext>
            </a:extLst>
          </p:cNvPr>
          <p:cNvSpPr txBox="1"/>
          <p:nvPr/>
        </p:nvSpPr>
        <p:spPr>
          <a:xfrm>
            <a:off x="3127248" y="270748"/>
            <a:ext cx="598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RAR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6C6D95F-157F-7BCB-33D4-B31A4E8CDBA1}"/>
              </a:ext>
            </a:extLst>
          </p:cNvPr>
          <p:cNvCxnSpPr/>
          <p:nvPr/>
        </p:nvCxnSpPr>
        <p:spPr>
          <a:xfrm>
            <a:off x="1463040" y="1124712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59D13F8-C96D-3BBF-5D32-E42A13229D9F}"/>
              </a:ext>
            </a:extLst>
          </p:cNvPr>
          <p:cNvSpPr txBox="1"/>
          <p:nvPr/>
        </p:nvSpPr>
        <p:spPr>
          <a:xfrm>
            <a:off x="2372265" y="746236"/>
            <a:ext cx="2080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RRCSetupRequest</a:t>
            </a:r>
            <a:endParaRPr lang="fr-FR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21E5A5C-496B-B544-2430-682E5712B334}"/>
              </a:ext>
            </a:extLst>
          </p:cNvPr>
          <p:cNvCxnSpPr/>
          <p:nvPr/>
        </p:nvCxnSpPr>
        <p:spPr>
          <a:xfrm flipH="1">
            <a:off x="1463040" y="1856232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DFD6CA2-7586-B132-C289-8F5D372E0109}"/>
              </a:ext>
            </a:extLst>
          </p:cNvPr>
          <p:cNvSpPr txBox="1"/>
          <p:nvPr/>
        </p:nvSpPr>
        <p:spPr>
          <a:xfrm>
            <a:off x="2983703" y="1486900"/>
            <a:ext cx="1206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RRCSetup</a:t>
            </a:r>
            <a:endParaRPr lang="fr-FR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A610F3-3F25-4AA1-E743-154A19FCC59E}"/>
              </a:ext>
            </a:extLst>
          </p:cNvPr>
          <p:cNvSpPr txBox="1"/>
          <p:nvPr/>
        </p:nvSpPr>
        <p:spPr>
          <a:xfrm>
            <a:off x="5739384" y="984763"/>
            <a:ext cx="218040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Ue</a:t>
            </a:r>
            <a:r>
              <a:rPr lang="fr-FR" sz="1100" dirty="0"/>
              <a:t> </a:t>
            </a:r>
            <a:r>
              <a:rPr lang="fr-FR" sz="1100" dirty="0" err="1"/>
              <a:t>identity</a:t>
            </a:r>
            <a:r>
              <a:rPr lang="fr-FR" sz="1100" dirty="0"/>
              <a:t>, establishment cause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7FEA25-D456-33D1-F95C-9CAF4F820B16}"/>
              </a:ext>
            </a:extLst>
          </p:cNvPr>
          <p:cNvSpPr txBox="1"/>
          <p:nvPr/>
        </p:nvSpPr>
        <p:spPr>
          <a:xfrm>
            <a:off x="5739383" y="1725427"/>
            <a:ext cx="13372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RadioBearerConfig</a:t>
            </a:r>
            <a:endParaRPr lang="fr-FR" sz="11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81F9FD4-6432-97C5-F1B6-5623F3478382}"/>
              </a:ext>
            </a:extLst>
          </p:cNvPr>
          <p:cNvCxnSpPr/>
          <p:nvPr/>
        </p:nvCxnSpPr>
        <p:spPr>
          <a:xfrm>
            <a:off x="1463040" y="2310384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A1AC12F-C400-3C3F-C83E-7180134E9801}"/>
              </a:ext>
            </a:extLst>
          </p:cNvPr>
          <p:cNvCxnSpPr/>
          <p:nvPr/>
        </p:nvCxnSpPr>
        <p:spPr>
          <a:xfrm>
            <a:off x="1463039" y="2563368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D0A88EF-6FA9-D78C-FC97-6ED2CC4EFC26}"/>
              </a:ext>
            </a:extLst>
          </p:cNvPr>
          <p:cNvCxnSpPr/>
          <p:nvPr/>
        </p:nvCxnSpPr>
        <p:spPr>
          <a:xfrm>
            <a:off x="1463039" y="2807208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D0F68EB-C1D6-8D9E-8513-A3718C112AF3}"/>
              </a:ext>
            </a:extLst>
          </p:cNvPr>
          <p:cNvSpPr txBox="1"/>
          <p:nvPr/>
        </p:nvSpPr>
        <p:spPr>
          <a:xfrm>
            <a:off x="3224462" y="2064530"/>
            <a:ext cx="9773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RLC : data</a:t>
            </a:r>
            <a:endParaRPr lang="fr-FR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FA0AC96-D5DF-4ACB-4B14-364AA0F417CF}"/>
              </a:ext>
            </a:extLst>
          </p:cNvPr>
          <p:cNvSpPr txBox="1"/>
          <p:nvPr/>
        </p:nvSpPr>
        <p:spPr>
          <a:xfrm>
            <a:off x="3224461" y="2312202"/>
            <a:ext cx="9773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RLC : data</a:t>
            </a:r>
            <a:endParaRPr lang="fr-FR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677D5F6-FABA-D5B9-8B04-F78053EF1909}"/>
              </a:ext>
            </a:extLst>
          </p:cNvPr>
          <p:cNvSpPr txBox="1"/>
          <p:nvPr/>
        </p:nvSpPr>
        <p:spPr>
          <a:xfrm>
            <a:off x="3222659" y="2563368"/>
            <a:ext cx="1014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RLC : data </a:t>
            </a:r>
            <a:endParaRPr lang="fr-FR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64593AA-8EF3-8189-E49C-B6CB7A4A793A}"/>
              </a:ext>
            </a:extLst>
          </p:cNvPr>
          <p:cNvCxnSpPr/>
          <p:nvPr/>
        </p:nvCxnSpPr>
        <p:spPr>
          <a:xfrm flipH="1">
            <a:off x="1463039" y="3118104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22D998CC-B857-9727-1D78-32D2056A6342}"/>
              </a:ext>
            </a:extLst>
          </p:cNvPr>
          <p:cNvSpPr txBox="1"/>
          <p:nvPr/>
        </p:nvSpPr>
        <p:spPr>
          <a:xfrm>
            <a:off x="3222659" y="2853890"/>
            <a:ext cx="1219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RLC : control </a:t>
            </a:r>
            <a:endParaRPr lang="fr-FR" dirty="0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107518B-79CB-D9DD-5760-957D3F1CD147}"/>
              </a:ext>
            </a:extLst>
          </p:cNvPr>
          <p:cNvCxnSpPr/>
          <p:nvPr/>
        </p:nvCxnSpPr>
        <p:spPr>
          <a:xfrm>
            <a:off x="1463039" y="3502152"/>
            <a:ext cx="427634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730B6941-85DB-B49D-AC15-6B94EAA46B46}"/>
              </a:ext>
            </a:extLst>
          </p:cNvPr>
          <p:cNvSpPr txBox="1"/>
          <p:nvPr/>
        </p:nvSpPr>
        <p:spPr>
          <a:xfrm>
            <a:off x="2279296" y="3217153"/>
            <a:ext cx="30732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>
                <a:solidFill>
                  <a:srgbClr val="FF0000"/>
                </a:solidFill>
              </a:rPr>
              <a:t>RRCSetupComplete</a:t>
            </a:r>
            <a:r>
              <a:rPr lang="fr-FR" sz="1100" dirty="0">
                <a:solidFill>
                  <a:srgbClr val="FF0000"/>
                </a:solidFill>
              </a:rPr>
              <a:t> : [NAS registration </a:t>
            </a:r>
            <a:r>
              <a:rPr lang="fr-FR" sz="1100" dirty="0" err="1">
                <a:solidFill>
                  <a:srgbClr val="FF0000"/>
                </a:solidFill>
              </a:rPr>
              <a:t>request</a:t>
            </a:r>
            <a:r>
              <a:rPr lang="fr-FR" sz="1100" dirty="0">
                <a:solidFill>
                  <a:srgbClr val="FF0000"/>
                </a:solidFill>
              </a:rPr>
              <a:t>]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E3AB84D-E2AE-76F3-881E-6728E0E74FD3}"/>
              </a:ext>
            </a:extLst>
          </p:cNvPr>
          <p:cNvSpPr txBox="1"/>
          <p:nvPr/>
        </p:nvSpPr>
        <p:spPr>
          <a:xfrm>
            <a:off x="5742369" y="3371348"/>
            <a:ext cx="6019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rgbClr val="FF0000"/>
                </a:solidFill>
              </a:rPr>
              <a:t>Registration </a:t>
            </a:r>
            <a:r>
              <a:rPr lang="fr-FR" sz="1100" dirty="0" err="1">
                <a:solidFill>
                  <a:srgbClr val="FF0000"/>
                </a:solidFill>
              </a:rPr>
              <a:t>request</a:t>
            </a:r>
            <a:r>
              <a:rPr lang="fr-FR" sz="1100" dirty="0">
                <a:solidFill>
                  <a:srgbClr val="FF0000"/>
                </a:solidFill>
              </a:rPr>
              <a:t>, </a:t>
            </a:r>
            <a:r>
              <a:rPr lang="fr-FR" sz="1100" dirty="0" err="1">
                <a:solidFill>
                  <a:srgbClr val="FF0000"/>
                </a:solidFill>
              </a:rPr>
              <a:t>it</a:t>
            </a:r>
            <a:r>
              <a:rPr lang="fr-FR" sz="1100" dirty="0">
                <a:solidFill>
                  <a:srgbClr val="FF0000"/>
                </a:solidFill>
              </a:rPr>
              <a:t> </a:t>
            </a:r>
            <a:r>
              <a:rPr lang="fr-FR" sz="1100" dirty="0" err="1">
                <a:solidFill>
                  <a:srgbClr val="FF0000"/>
                </a:solidFill>
              </a:rPr>
              <a:t>will</a:t>
            </a:r>
            <a:r>
              <a:rPr lang="fr-FR" sz="1100" dirty="0">
                <a:solidFill>
                  <a:srgbClr val="FF0000"/>
                </a:solidFill>
              </a:rPr>
              <a:t> </a:t>
            </a:r>
            <a:r>
              <a:rPr lang="fr-FR" sz="1100" dirty="0" err="1">
                <a:solidFill>
                  <a:srgbClr val="FF0000"/>
                </a:solidFill>
              </a:rPr>
              <a:t>be</a:t>
            </a:r>
            <a:r>
              <a:rPr lang="fr-FR" sz="1100" dirty="0">
                <a:solidFill>
                  <a:srgbClr val="FF0000"/>
                </a:solidFill>
              </a:rPr>
              <a:t> </a:t>
            </a:r>
            <a:r>
              <a:rPr lang="fr-FR" sz="1100" dirty="0" err="1">
                <a:solidFill>
                  <a:srgbClr val="FF0000"/>
                </a:solidFill>
              </a:rPr>
              <a:t>conveyed</a:t>
            </a:r>
            <a:r>
              <a:rPr lang="fr-FR" sz="1100" dirty="0">
                <a:solidFill>
                  <a:srgbClr val="FF0000"/>
                </a:solidFill>
              </a:rPr>
              <a:t> to the AMF </a:t>
            </a:r>
            <a:r>
              <a:rPr lang="fr-FR" sz="1100" dirty="0" err="1">
                <a:solidFill>
                  <a:srgbClr val="FF0000"/>
                </a:solidFill>
              </a:rPr>
              <a:t>selected</a:t>
            </a:r>
            <a:r>
              <a:rPr lang="fr-FR" sz="1100" dirty="0">
                <a:solidFill>
                  <a:srgbClr val="FF0000"/>
                </a:solidFill>
              </a:rPr>
              <a:t> by the </a:t>
            </a:r>
            <a:r>
              <a:rPr lang="fr-FR" sz="1100" dirty="0" err="1">
                <a:solidFill>
                  <a:srgbClr val="FF0000"/>
                </a:solidFill>
              </a:rPr>
              <a:t>gNode</a:t>
            </a:r>
            <a:endParaRPr lang="fr-FR" sz="1100" dirty="0">
              <a:solidFill>
                <a:srgbClr val="FF0000"/>
              </a:solidFill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E53F18E-801A-492E-7642-5984E2751A02}"/>
              </a:ext>
            </a:extLst>
          </p:cNvPr>
          <p:cNvCxnSpPr/>
          <p:nvPr/>
        </p:nvCxnSpPr>
        <p:spPr>
          <a:xfrm flipH="1">
            <a:off x="1463039" y="3992880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80E6D4A-3230-8A76-94B5-05A13F277885}"/>
              </a:ext>
            </a:extLst>
          </p:cNvPr>
          <p:cNvSpPr txBox="1"/>
          <p:nvPr/>
        </p:nvSpPr>
        <p:spPr>
          <a:xfrm>
            <a:off x="2859373" y="3732311"/>
            <a:ext cx="18169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NAS Identity </a:t>
            </a:r>
            <a:r>
              <a:rPr lang="fr-FR" sz="1400" dirty="0" err="1"/>
              <a:t>Request</a:t>
            </a:r>
            <a:endParaRPr lang="fr-FR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ECC99B26-B47F-793C-CAED-2C69F71A189A}"/>
              </a:ext>
            </a:extLst>
          </p:cNvPr>
          <p:cNvCxnSpPr/>
          <p:nvPr/>
        </p:nvCxnSpPr>
        <p:spPr>
          <a:xfrm>
            <a:off x="1463039" y="4495800"/>
            <a:ext cx="427634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9FB55842-4D2C-8F70-F9B5-F4BDE1610954}"/>
              </a:ext>
            </a:extLst>
          </p:cNvPr>
          <p:cNvSpPr txBox="1"/>
          <p:nvPr/>
        </p:nvSpPr>
        <p:spPr>
          <a:xfrm>
            <a:off x="2847303" y="4205488"/>
            <a:ext cx="1944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NAS Identity </a:t>
            </a:r>
            <a:r>
              <a:rPr lang="fr-FR" sz="1400" dirty="0" err="1"/>
              <a:t>Response</a:t>
            </a:r>
            <a:endParaRPr lang="fr-FR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0EA6976-A679-ED39-1D2A-2268804FD4F2}"/>
              </a:ext>
            </a:extLst>
          </p:cNvPr>
          <p:cNvSpPr txBox="1"/>
          <p:nvPr/>
        </p:nvSpPr>
        <p:spPr>
          <a:xfrm>
            <a:off x="5734397" y="4352803"/>
            <a:ext cx="4956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SUCI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DF030C6-07F5-89BC-7320-A6056211411B}"/>
              </a:ext>
            </a:extLst>
          </p:cNvPr>
          <p:cNvCxnSpPr>
            <a:cxnSpLocks/>
            <a:stCxn id="42" idx="1"/>
          </p:cNvCxnSpPr>
          <p:nvPr/>
        </p:nvCxnSpPr>
        <p:spPr>
          <a:xfrm flipH="1">
            <a:off x="1439576" y="5035530"/>
            <a:ext cx="4264845" cy="119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FA1D7D6F-8889-7AD2-9B71-641BF481E6E1}"/>
              </a:ext>
            </a:extLst>
          </p:cNvPr>
          <p:cNvSpPr txBox="1"/>
          <p:nvPr/>
        </p:nvSpPr>
        <p:spPr>
          <a:xfrm>
            <a:off x="2788218" y="4726695"/>
            <a:ext cx="16357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NAS </a:t>
            </a:r>
            <a:r>
              <a:rPr lang="fr-FR" sz="1400" dirty="0" err="1"/>
              <a:t>Auth</a:t>
            </a:r>
            <a:r>
              <a:rPr lang="fr-FR" sz="1400" dirty="0"/>
              <a:t> </a:t>
            </a:r>
            <a:r>
              <a:rPr lang="fr-FR" sz="1400" dirty="0" err="1"/>
              <a:t>Request</a:t>
            </a:r>
            <a:r>
              <a:rPr lang="fr-FR" sz="1400" dirty="0"/>
              <a:t> </a:t>
            </a:r>
            <a:endParaRPr lang="fr-FR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D696167-12F5-CF19-C05B-74E2ACDA7923}"/>
              </a:ext>
            </a:extLst>
          </p:cNvPr>
          <p:cNvSpPr txBox="1"/>
          <p:nvPr/>
        </p:nvSpPr>
        <p:spPr>
          <a:xfrm>
            <a:off x="5704421" y="4904725"/>
            <a:ext cx="56124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NAS Key Set Identifier : 0000, ABBA : 0000, (AUTN : SQN </a:t>
            </a:r>
            <a:r>
              <a:rPr lang="fr-FR" sz="1100" dirty="0" err="1"/>
              <a:t>xor</a:t>
            </a:r>
            <a:r>
              <a:rPr lang="fr-FR" sz="1100" dirty="0"/>
              <a:t> AK != 0, AFM : 8000, MAC : =!0) 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46992E1-DB10-AC44-803A-77C2CEA9D303}"/>
              </a:ext>
            </a:extLst>
          </p:cNvPr>
          <p:cNvCxnSpPr>
            <a:cxnSpLocks/>
          </p:cNvCxnSpPr>
          <p:nvPr/>
        </p:nvCxnSpPr>
        <p:spPr>
          <a:xfrm flipH="1" flipV="1">
            <a:off x="1439576" y="5471657"/>
            <a:ext cx="4294821" cy="126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E1DFFD2F-3EEE-D13A-42DF-FFDF9531C68F}"/>
              </a:ext>
            </a:extLst>
          </p:cNvPr>
          <p:cNvSpPr txBox="1"/>
          <p:nvPr/>
        </p:nvSpPr>
        <p:spPr>
          <a:xfrm>
            <a:off x="2773711" y="5176525"/>
            <a:ext cx="16357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NAS </a:t>
            </a:r>
            <a:r>
              <a:rPr lang="fr-FR" sz="1400" dirty="0" err="1"/>
              <a:t>Auth</a:t>
            </a:r>
            <a:r>
              <a:rPr lang="fr-FR" sz="1400" dirty="0"/>
              <a:t> </a:t>
            </a:r>
            <a:r>
              <a:rPr lang="fr-FR" sz="1400" dirty="0" err="1"/>
              <a:t>Request</a:t>
            </a:r>
            <a:r>
              <a:rPr lang="fr-FR" sz="1400" dirty="0"/>
              <a:t> </a:t>
            </a:r>
            <a:endParaRPr lang="fr-FR" dirty="0"/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52E9BC1-B1DC-AEA7-06CD-6B8B28D55E48}"/>
              </a:ext>
            </a:extLst>
          </p:cNvPr>
          <p:cNvCxnSpPr/>
          <p:nvPr/>
        </p:nvCxnSpPr>
        <p:spPr>
          <a:xfrm>
            <a:off x="1445949" y="5856508"/>
            <a:ext cx="4309783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E9BF8A58-57D9-20C0-D7DA-2A25CF8B85F8}"/>
              </a:ext>
            </a:extLst>
          </p:cNvPr>
          <p:cNvSpPr txBox="1"/>
          <p:nvPr/>
        </p:nvSpPr>
        <p:spPr>
          <a:xfrm>
            <a:off x="2765473" y="5569753"/>
            <a:ext cx="17634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</a:rPr>
              <a:t>NAS </a:t>
            </a:r>
            <a:r>
              <a:rPr lang="fr-FR" sz="1400" dirty="0" err="1">
                <a:solidFill>
                  <a:srgbClr val="FF0000"/>
                </a:solidFill>
              </a:rPr>
              <a:t>Auth</a:t>
            </a:r>
            <a:r>
              <a:rPr lang="fr-FR" sz="1400" dirty="0">
                <a:solidFill>
                  <a:srgbClr val="FF0000"/>
                </a:solidFill>
              </a:rPr>
              <a:t> </a:t>
            </a:r>
            <a:r>
              <a:rPr lang="fr-FR" sz="1400" dirty="0" err="1">
                <a:solidFill>
                  <a:srgbClr val="FF0000"/>
                </a:solidFill>
              </a:rPr>
              <a:t>Response</a:t>
            </a:r>
            <a:r>
              <a:rPr lang="fr-FR" sz="1400" dirty="0">
                <a:solidFill>
                  <a:srgbClr val="FF0000"/>
                </a:solidFill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06A1D7F-4AB0-55A9-1C93-4ACC25D90714}"/>
              </a:ext>
            </a:extLst>
          </p:cNvPr>
          <p:cNvCxnSpPr>
            <a:cxnSpLocks/>
          </p:cNvCxnSpPr>
          <p:nvPr/>
        </p:nvCxnSpPr>
        <p:spPr>
          <a:xfrm flipH="1">
            <a:off x="1451308" y="6446520"/>
            <a:ext cx="42930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45337C17-ACDE-EF8B-1803-08B048FA3176}"/>
              </a:ext>
            </a:extLst>
          </p:cNvPr>
          <p:cNvSpPr txBox="1"/>
          <p:nvPr/>
        </p:nvSpPr>
        <p:spPr>
          <a:xfrm>
            <a:off x="2739758" y="6163595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Security Mode command</a:t>
            </a:r>
            <a:endParaRPr lang="fr-FR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4619709-7EA3-87AD-B329-7213C44F65FE}"/>
              </a:ext>
            </a:extLst>
          </p:cNvPr>
          <p:cNvSpPr txBox="1"/>
          <p:nvPr/>
        </p:nvSpPr>
        <p:spPr>
          <a:xfrm>
            <a:off x="5742369" y="5742432"/>
            <a:ext cx="212910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>
                <a:solidFill>
                  <a:srgbClr val="FF0000"/>
                </a:solidFill>
              </a:rPr>
              <a:t>Response</a:t>
            </a:r>
            <a:r>
              <a:rPr lang="fr-FR" sz="1100" dirty="0">
                <a:solidFill>
                  <a:srgbClr val="FF0000"/>
                </a:solidFill>
              </a:rPr>
              <a:t> to the </a:t>
            </a:r>
            <a:r>
              <a:rPr lang="fr-FR" sz="1100" dirty="0" err="1">
                <a:solidFill>
                  <a:srgbClr val="FF0000"/>
                </a:solidFill>
              </a:rPr>
              <a:t>auth</a:t>
            </a:r>
            <a:r>
              <a:rPr lang="fr-FR" sz="1100" dirty="0">
                <a:solidFill>
                  <a:srgbClr val="FF0000"/>
                </a:solidFill>
              </a:rPr>
              <a:t> challenge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7593623-D450-7FE4-1612-78588FC79484}"/>
              </a:ext>
            </a:extLst>
          </p:cNvPr>
          <p:cNvSpPr txBox="1"/>
          <p:nvPr/>
        </p:nvSpPr>
        <p:spPr>
          <a:xfrm>
            <a:off x="5704421" y="6309085"/>
            <a:ext cx="33938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Type of </a:t>
            </a:r>
            <a:r>
              <a:rPr lang="fr-FR" sz="1100" dirty="0" err="1"/>
              <a:t>ciphering</a:t>
            </a:r>
            <a:r>
              <a:rPr lang="fr-FR" sz="1100" dirty="0"/>
              <a:t> algo : 5G-EA0 (</a:t>
            </a:r>
            <a:r>
              <a:rPr lang="fr-FR" sz="1100" dirty="0" err="1"/>
              <a:t>null</a:t>
            </a:r>
            <a:r>
              <a:rPr lang="fr-FR" sz="1100" dirty="0"/>
              <a:t>), IMEISV </a:t>
            </a:r>
            <a:r>
              <a:rPr lang="fr-FR" sz="1100" dirty="0" err="1"/>
              <a:t>request</a:t>
            </a:r>
            <a:r>
              <a:rPr lang="fr-FR" sz="1100" dirty="0"/>
              <a:t>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7348A95-4E42-D0B4-9015-18F96F1F3A18}"/>
              </a:ext>
            </a:extLst>
          </p:cNvPr>
          <p:cNvSpPr txBox="1"/>
          <p:nvPr/>
        </p:nvSpPr>
        <p:spPr>
          <a:xfrm>
            <a:off x="5742369" y="3846576"/>
            <a:ext cx="12827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 err="1"/>
              <a:t>Ask</a:t>
            </a:r>
            <a:r>
              <a:rPr lang="fr-FR" sz="1100" dirty="0"/>
              <a:t> for </a:t>
            </a:r>
            <a:r>
              <a:rPr lang="fr-FR" sz="1100" dirty="0" err="1"/>
              <a:t>UE’s</a:t>
            </a:r>
            <a:r>
              <a:rPr lang="fr-FR" sz="1100" dirty="0"/>
              <a:t> SUCI 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C211DA4-1689-9414-972C-01A486EEB6E6}"/>
              </a:ext>
            </a:extLst>
          </p:cNvPr>
          <p:cNvSpPr txBox="1"/>
          <p:nvPr/>
        </p:nvSpPr>
        <p:spPr>
          <a:xfrm>
            <a:off x="5807865" y="4597123"/>
            <a:ext cx="1335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FFC000"/>
                </a:solidFill>
              </a:rPr>
              <a:t>AUSF </a:t>
            </a:r>
            <a:r>
              <a:rPr lang="fr-FR" sz="1200" dirty="0" err="1">
                <a:solidFill>
                  <a:srgbClr val="FFC000"/>
                </a:solidFill>
              </a:rPr>
              <a:t>selection</a:t>
            </a:r>
            <a:endParaRPr lang="fr-FR" sz="1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42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574</Words>
  <Application>Microsoft Office PowerPoint</Application>
  <PresentationFormat>Widescreen</PresentationFormat>
  <Paragraphs>77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ANTOINE CHAPEL</dc:creator>
  <cp:lastModifiedBy>ANTOINE CHAPEL</cp:lastModifiedBy>
  <cp:revision>81</cp:revision>
  <dcterms:created xsi:type="dcterms:W3CDTF">2025-11-19T08:11:20Z</dcterms:created>
  <dcterms:modified xsi:type="dcterms:W3CDTF">2025-11-19T14:29:07Z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2025-11-19T08:11:23Z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>11382eaf-530e-48c3-b41f-01f85af18c26</vt:lpwstr>
  </property>
  <property fmtid="{D5CDD505-2E9C-101B-9397-08002B2CF9AE}" pid="8" name="MSIP_Label_e463cba9-5f6c-478d-9329-7b2295e4e8ed_ContentBits">
    <vt:lpwstr>0</vt:lpwstr>
  </property>
  <property fmtid="{D5CDD505-2E9C-101B-9397-08002B2CF9AE}" pid="9" name="MSIP_Label_e463cba9-5f6c-478d-9329-7b2295e4e8ed_Tag">
    <vt:lpwstr>10, 3, 0, 1</vt:lpwstr>
  </property>
</Properties>
</file>