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2"/>
    <p:sldId id="307" r:id="rId3"/>
    <p:sldId id="305" r:id="rId4"/>
    <p:sldId id="306" r:id="rId5"/>
    <p:sldId id="309" r:id="rId6"/>
    <p:sldId id="308" r:id="rId7"/>
    <p:sldId id="312" r:id="rId8"/>
    <p:sldId id="313" r:id="rId9"/>
    <p:sldId id="314" r:id="rId10"/>
    <p:sldId id="315" r:id="rId11"/>
    <p:sldId id="311" r:id="rId12"/>
    <p:sldId id="316" r:id="rId13"/>
    <p:sldId id="317" r:id="rId14"/>
    <p:sldId id="29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1D1D1"/>
    <a:srgbClr val="FFFFCC"/>
    <a:srgbClr val="173B49"/>
    <a:srgbClr val="FFCCFF"/>
    <a:srgbClr val="E55C3C"/>
    <a:srgbClr val="E4E4E4"/>
    <a:srgbClr val="1B4859"/>
    <a:srgbClr val="E84C35"/>
    <a:srgbClr val="F67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57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9F5E1A7-797E-F32E-7232-4997126E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844" y="381721"/>
            <a:ext cx="1515073" cy="271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9495D-F2D5-B692-35FC-B89DCC18CC6F}"/>
              </a:ext>
            </a:extLst>
          </p:cNvPr>
          <p:cNvSpPr txBox="1"/>
          <p:nvPr/>
        </p:nvSpPr>
        <p:spPr>
          <a:xfrm>
            <a:off x="418918" y="8258352"/>
            <a:ext cx="432035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" i="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Confidential information owned by Eviden SAS, to be used by the recipient only. This document, or any part of it, may not be reproduced, copied, circulated and/or distributed nor quoted without prior written approval from Eviden SAS.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93AED14-2CC8-C973-4EE7-BC26F4692B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14915" y="8258352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50" smtClean="0">
                <a:latin typeface="Montserrat" panose="00000500000000000000" pitchFamily="2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50" dirty="0">
              <a:latin typeface="Montserrat" panose="00000500000000000000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220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C4960FA-70DB-CAD6-6053-7E4B86AF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393205"/>
            <a:ext cx="1515073" cy="271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4C07BC-4739-FBBD-414B-6112D64F695F}"/>
              </a:ext>
            </a:extLst>
          </p:cNvPr>
          <p:cNvSpPr txBox="1"/>
          <p:nvPr/>
        </p:nvSpPr>
        <p:spPr>
          <a:xfrm>
            <a:off x="630045" y="8258352"/>
            <a:ext cx="432035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" i="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Confidential information owned by Eviden SAS, to be used by the recipient only. This document, or any part of it, may not be reproduced, copied, circulated and/or distributed nor quoted without prior written approval from Eviden SAS.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F86524C-258E-2CCB-930F-6FF33FB4FE73}"/>
              </a:ext>
            </a:extLst>
          </p:cNvPr>
          <p:cNvSpPr txBox="1">
            <a:spLocks/>
          </p:cNvSpPr>
          <p:nvPr/>
        </p:nvSpPr>
        <p:spPr>
          <a:xfrm>
            <a:off x="5670694" y="8258352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10B12-E528-4D59-95AD-82AFC587F8BD}" type="slidenum">
              <a:rPr lang="nl-NL" sz="1050" smtClean="0">
                <a:latin typeface="Montserrat" panose="00000500000000000000" pitchFamily="2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50" dirty="0">
              <a:latin typeface="Montserrat" panose="00000500000000000000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136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3B2FA-F421-A0DB-E0D6-5EA5F350B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91D0FA-6B99-42E5-B721-5BEB4B07E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7BA4E-0064-451B-B04F-30179C0144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853868"/>
            <a:ext cx="9144000" cy="113779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 spc="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NL" dirty="0"/>
              <a:t>Title of the presentation</a:t>
            </a:r>
            <a:br>
              <a:rPr lang="en-NL" dirty="0"/>
            </a:br>
            <a:r>
              <a:rPr lang="en-NL" dirty="0"/>
              <a:t>Montserrat Semibold 38 pt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33730-E338-44D3-B4DD-6CA6D568E3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09" y="4015145"/>
            <a:ext cx="9144000" cy="551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the presentation Montserrat Medium 21pt</a:t>
            </a:r>
          </a:p>
        </p:txBody>
      </p:sp>
      <p:sp>
        <p:nvSpPr>
          <p:cNvPr id="7" name="AddCustomFooter#1">
            <a:extLst>
              <a:ext uri="{FF2B5EF4-FFF2-40B4-BE49-F238E27FC236}">
                <a16:creationId xmlns:a16="http://schemas.microsoft.com/office/drawing/2014/main" id="{C06D46CF-8691-F3FA-BDB9-F212D56DCF49}"/>
              </a:ext>
            </a:extLst>
          </p:cNvPr>
          <p:cNvSpPr txBox="1"/>
          <p:nvPr userDrawn="1"/>
        </p:nvSpPr>
        <p:spPr bwMode="invGray">
          <a:xfrm>
            <a:off x="5778909" y="6373305"/>
            <a:ext cx="559449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 SAS</a:t>
            </a:r>
            <a:endParaRPr lang="nl-NL" sz="650" baseline="0" dirty="0">
              <a:solidFill>
                <a:srgbClr val="ECECED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4FAE5309-8B03-F96B-DF7B-68D0478B3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893590" y="5866179"/>
            <a:ext cx="3201843" cy="624251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bg1"/>
                </a:solidFill>
                <a:latin typeface="Montserrat Medium" pitchFamily="2" charset="0"/>
                <a:ea typeface="Verdana" pitchFamily="34" charset="0"/>
                <a:cs typeface="Montserrat Medium" pitchFamily="2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bg1"/>
                </a:solidFill>
                <a:latin typeface="Montserrat Medium" pitchFamily="2" charset="0"/>
                <a:ea typeface="Verdana" pitchFamily="34" charset="0"/>
                <a:cs typeface="Montserrat Medium" pitchFamily="2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tabLst/>
              <a:defRPr/>
            </a:pPr>
            <a:r>
              <a:rPr lang="en-US" dirty="0"/>
              <a:t>Presenter Name</a:t>
            </a:r>
            <a:br>
              <a:rPr lang="en-NL" dirty="0"/>
            </a:br>
            <a:r>
              <a:rPr lang="en-US" dirty="0"/>
              <a:t>Job Title</a:t>
            </a:r>
            <a:br>
              <a:rPr lang="en-NL" dirty="0"/>
            </a:br>
            <a:r>
              <a:rPr lang="en-NL" dirty="0"/>
              <a:t>DD/MM/YYYY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9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F61FD8B-EBAC-431F-8905-95E0C7426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5542569" cy="463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A7F2C9-5B52-4373-9742-E65FC6C6D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8231" y="1316037"/>
            <a:ext cx="5542569" cy="463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061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673F966-8056-4DE2-B799-EF36BC12A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D60F31-EC58-4827-AE70-2A037AD8A3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58800" y="1316038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2B20C0-85C2-4DF4-A44F-BC3996D47A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0800" y="1316037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563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6750477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6750477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581D1D-5EAE-4A54-A05E-CABE73051D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34885" y="471915"/>
            <a:ext cx="4464910" cy="5481210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6BC8A62-F5B1-434F-9116-260E0EED5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5677192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492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4181414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418237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581D1D-5EAE-4A54-A05E-CABE73051D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13419" y="471915"/>
            <a:ext cx="6885414" cy="5481210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B9542F9-32A5-410D-9629-E8AEBA046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4181414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456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C72E7BA-6D3C-4D6A-9EA0-061F3E9E832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20705" y="1316764"/>
            <a:ext cx="6380095" cy="4636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Placeholder for chart</a:t>
            </a:r>
            <a:endParaRPr lang="nl-NL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56049E1-8871-4DD9-80BA-F04283E24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4707669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041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C72E7BA-6D3C-4D6A-9EA0-061F3E9E832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14338" y="1316764"/>
            <a:ext cx="5037248" cy="4636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Placeholder for chart</a:t>
            </a:r>
            <a:endParaRPr lang="nl-NL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DA4C3D8-8F24-457D-A0D3-C853BE288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704" y="1316503"/>
            <a:ext cx="5612095" cy="463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534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DA07A1E-7E43-40F2-95A9-1DAE8473B2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4338" y="1429965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A3582E0-15F7-4939-B5EE-0DCB1F5EB66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92518" y="1429965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75F2EC0-3A73-4ED4-A42B-B55C74D832F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338" y="3826923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5AF3F779-9DC3-4AAF-AE3B-9FE0C5FA02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92518" y="3826923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3AC978-A238-4386-8624-0CCD5A1551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2805716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7AFCE78-5C36-44C8-91C8-92D9BA8B2A0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2805716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1908094-B0A8-4A77-A781-2F7092A350B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800" y="1429965"/>
            <a:ext cx="3132000" cy="21303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BDCD943-E55C-4177-BFF5-0964EED3979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800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538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ighlight blocks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A8B58-D28A-433A-8884-CEC98561B5DF}"/>
              </a:ext>
            </a:extLst>
          </p:cNvPr>
          <p:cNvSpPr/>
          <p:nvPr userDrawn="1"/>
        </p:nvSpPr>
        <p:spPr>
          <a:xfrm>
            <a:off x="422777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9717C-E81C-4C70-9235-FF3D6ED69F8A}"/>
              </a:ext>
            </a:extLst>
          </p:cNvPr>
          <p:cNvSpPr/>
          <p:nvPr userDrawn="1"/>
        </p:nvSpPr>
        <p:spPr>
          <a:xfrm>
            <a:off x="422777" y="3831256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4D446E-B224-472C-980C-5E05C0359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invGray">
          <a:xfrm>
            <a:off x="617775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E93D42-A67E-465A-839D-8F565E7FAE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invGray">
          <a:xfrm>
            <a:off x="617775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47352F-5E4B-4E67-95C0-019B5ECC2AB2}"/>
              </a:ext>
            </a:extLst>
          </p:cNvPr>
          <p:cNvSpPr/>
          <p:nvPr userDrawn="1"/>
        </p:nvSpPr>
        <p:spPr>
          <a:xfrm>
            <a:off x="6287693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98C8F63-546B-4516-BC2C-7FFA8AFABDB8}"/>
              </a:ext>
            </a:extLst>
          </p:cNvPr>
          <p:cNvSpPr/>
          <p:nvPr userDrawn="1"/>
        </p:nvSpPr>
        <p:spPr>
          <a:xfrm>
            <a:off x="6287691" y="383125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002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0E0D8AF-49E6-49E0-9F50-362332B8B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invGray">
          <a:xfrm>
            <a:off x="6482691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3A7A69C-7DE5-4E67-A136-A50A82633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6482691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0198DF7-CEAE-47CF-94B7-60626AC3CA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2784434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E71C253-CB2E-4933-98E4-5EE04CF926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2784434" y="3826923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3C3C0BE-76A9-4AEB-B881-463AEFD97A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48F375-61FF-4AC2-BA7D-635E975C5F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799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7448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ighlight blocks centered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A8B58-D28A-433A-8884-CEC98561B5DF}"/>
              </a:ext>
            </a:extLst>
          </p:cNvPr>
          <p:cNvSpPr/>
          <p:nvPr userDrawn="1"/>
        </p:nvSpPr>
        <p:spPr>
          <a:xfrm>
            <a:off x="3869489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9717C-E81C-4C70-9235-FF3D6ED69F8A}"/>
              </a:ext>
            </a:extLst>
          </p:cNvPr>
          <p:cNvSpPr/>
          <p:nvPr userDrawn="1"/>
        </p:nvSpPr>
        <p:spPr>
          <a:xfrm>
            <a:off x="3833087" y="3847180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4D446E-B224-472C-980C-5E05C0359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invGray">
          <a:xfrm>
            <a:off x="4064487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E93D42-A67E-465A-839D-8F565E7FAE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invGray">
          <a:xfrm>
            <a:off x="4064487" y="4049837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47352F-5E4B-4E67-95C0-019B5ECC2AB2}"/>
              </a:ext>
            </a:extLst>
          </p:cNvPr>
          <p:cNvSpPr/>
          <p:nvPr userDrawn="1"/>
        </p:nvSpPr>
        <p:spPr>
          <a:xfrm>
            <a:off x="6214195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98C8F63-546B-4516-BC2C-7FFA8AFABDB8}"/>
              </a:ext>
            </a:extLst>
          </p:cNvPr>
          <p:cNvSpPr/>
          <p:nvPr userDrawn="1"/>
        </p:nvSpPr>
        <p:spPr>
          <a:xfrm>
            <a:off x="6214195" y="383125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002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0E0D8AF-49E6-49E0-9F50-362332B8B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invGray">
          <a:xfrm>
            <a:off x="6409193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3A7A69C-7DE5-4E67-A136-A50A82633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6409193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0198DF7-CEAE-47CF-94B7-60626AC3CA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316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E71C253-CB2E-4933-98E4-5EE04CF926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316799" y="3847180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3C3C0BE-76A9-4AEB-B881-463AEFD97A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48F375-61FF-4AC2-BA7D-635E975C5F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799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630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2459CEC-A4CF-4DD4-81E8-93B3A5F653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8088366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741328C-C085-4599-8E8E-9F2675721AA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8088365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BC0F70D-170B-4864-9328-0FB2F231130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invGray">
          <a:xfrm>
            <a:off x="316800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6370263-69FE-4CD9-9FFD-457F6EC1ED9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invGray">
          <a:xfrm>
            <a:off x="316800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2EF3C9B2-76EC-4D51-8D58-B549BD2659B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 bwMode="invGray">
          <a:xfrm>
            <a:off x="4184726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6073B89A-ABDB-42BA-B930-F2CDCAD2D5F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 bwMode="invGray">
          <a:xfrm>
            <a:off x="4184726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320C2A9B-1446-42B5-9866-6A529B7EB42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 bwMode="invGray">
          <a:xfrm>
            <a:off x="316800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5F06084-AC16-49C2-BFAC-0A404A7435D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 bwMode="invGray">
          <a:xfrm>
            <a:off x="316800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45397D41-59D2-4B16-B530-4079DF1ED91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 bwMode="invGray">
          <a:xfrm>
            <a:off x="4184726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877C2CE-0D3D-4F51-B4FB-44CA0AC4CDE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 bwMode="invGray">
          <a:xfrm>
            <a:off x="4184726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5D027021-1D69-4E2B-AA72-76DABF09EC7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 bwMode="invGray">
          <a:xfrm>
            <a:off x="8088367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F652AAD-B456-43BF-B19B-120FF398F9C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 bwMode="invGray">
          <a:xfrm>
            <a:off x="8088367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86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console table, dining table&#10;&#10;Description automatically generated">
            <a:extLst>
              <a:ext uri="{FF2B5EF4-FFF2-40B4-BE49-F238E27FC236}">
                <a16:creationId xmlns:a16="http://schemas.microsoft.com/office/drawing/2014/main" id="{E2D43428-E7CE-81FF-FD78-2DD7198CB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786AD-7708-487E-982A-6BAEF70E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288" y="1559880"/>
            <a:ext cx="10515600" cy="4016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en-NL" dirty="0"/>
              <a:t>Content overview</a:t>
            </a:r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523335-FB70-41A4-AD57-4B5B78CEC3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EDB5558-BADD-4E8F-9403-A6C600434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893590" y="2880691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F634F97-7035-4B6B-BE58-509E7F343F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893590" y="2651010"/>
            <a:ext cx="21536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D8FDAA-46B6-4B52-802A-C25AF0584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893590" y="4031378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C6D1B7-B40B-4502-823B-14AA1F1D3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893590" y="3797363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02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E604DA7-4CE1-46AD-82EE-262FEDB3C0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893590" y="5186399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E558F66-781A-427E-A26B-03CC8BB4BF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893590" y="4956718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03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8C80B47-9195-4AE5-BFBD-92C82687B9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5279966" y="2880691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2ADF441-DA8A-49D0-B08F-29F2723728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5279966" y="2651010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04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4E4BE7A-DC71-466F-9000-5AC0BB4C5C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5279966" y="4031378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2C5BF79-33AB-4E0A-9B89-4EFF201870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5279966" y="3801697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05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E3806AC-4E53-4B01-965E-713729C412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5279966" y="5186399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CB81010-191E-4C08-9B03-840E000449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5279966" y="4956718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06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62479D6B-6171-D8B5-1357-7BA26CE7B7ED}"/>
              </a:ext>
            </a:extLst>
          </p:cNvPr>
          <p:cNvSpPr txBox="1">
            <a:spLocks/>
          </p:cNvSpPr>
          <p:nvPr userDrawn="1"/>
        </p:nvSpPr>
        <p:spPr>
          <a:xfrm>
            <a:off x="11429230" y="6298599"/>
            <a:ext cx="458064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lang="nl-NL" sz="1200" kern="1200" smtClean="0">
                <a:solidFill>
                  <a:srgbClr val="FF6D43"/>
                </a:solidFill>
                <a:latin typeface="Montserrat SemiBold" pitchFamily="2" charset="0"/>
                <a:ea typeface="Verdana" pitchFamily="34" charset="0"/>
                <a:cs typeface="Montserrat SemiBold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F489CC-3B7A-4DA5-A8C0-4984788D0EC5}" type="slidenum">
              <a:rPr lang="en-IN" smtClean="0"/>
              <a:pPr algn="r"/>
              <a:t>‹N°›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0994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s with 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3291456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6165065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8E96AE-E249-4716-9137-DA93C7E53D0E}"/>
              </a:ext>
            </a:extLst>
          </p:cNvPr>
          <p:cNvSpPr/>
          <p:nvPr/>
        </p:nvSpPr>
        <p:spPr>
          <a:xfrm>
            <a:off x="9038673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3857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3858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3437466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437467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6311075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311076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2A8777-0FD1-4F0D-BDA3-82FBFC3C711F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 bwMode="invGray">
          <a:xfrm>
            <a:off x="9184683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184684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8468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5043037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6745635" y="1386659"/>
            <a:ext cx="5043037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77864" y="1481550"/>
            <a:ext cx="4723003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77863" y="1983505"/>
            <a:ext cx="4723004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6905554" y="1481550"/>
            <a:ext cx="472319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6905553" y="1983504"/>
            <a:ext cx="47232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34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4483260" y="1386659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8548673" y="1386660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1384" y="1481550"/>
            <a:ext cx="2952925" cy="312176"/>
          </a:xfrm>
          <a:prstGeom prst="rect">
            <a:avLst/>
          </a:prstGeom>
        </p:spPr>
        <p:txBody>
          <a:bodyPr lIns="90000" tIns="46800" rIns="90000" bIns="46800"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1846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4627259" y="1481550"/>
            <a:ext cx="2952000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4627259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8692672" y="1481550"/>
            <a:ext cx="2952000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8692672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0399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3291456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6165065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8E96AE-E249-4716-9137-DA93C7E53D0E}"/>
              </a:ext>
            </a:extLst>
          </p:cNvPr>
          <p:cNvSpPr/>
          <p:nvPr/>
        </p:nvSpPr>
        <p:spPr>
          <a:xfrm>
            <a:off x="9038673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3857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3858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3437466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437467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6311075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311076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2A8777-0FD1-4F0D-BDA3-82FBFC3C711F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 bwMode="invGray">
          <a:xfrm>
            <a:off x="9184683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184684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8896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EEE4F9-1953-4BE2-AAB6-AF624FA0F7FE}"/>
              </a:ext>
            </a:extLst>
          </p:cNvPr>
          <p:cNvSpPr/>
          <p:nvPr userDrawn="1"/>
        </p:nvSpPr>
        <p:spPr>
          <a:xfrm>
            <a:off x="417847" y="1376137"/>
            <a:ext cx="3600000" cy="4554881"/>
          </a:xfrm>
          <a:prstGeom prst="roundRect">
            <a:avLst>
              <a:gd name="adj" fmla="val 3617"/>
            </a:avLst>
          </a:prstGeom>
          <a:solidFill>
            <a:srgbClr val="002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C0C31A-EADE-475B-8659-B247694C8156}"/>
              </a:ext>
            </a:extLst>
          </p:cNvPr>
          <p:cNvSpPr/>
          <p:nvPr userDrawn="1"/>
        </p:nvSpPr>
        <p:spPr>
          <a:xfrm>
            <a:off x="4318095" y="1376136"/>
            <a:ext cx="3600000" cy="4554881"/>
          </a:xfrm>
          <a:prstGeom prst="roundRect">
            <a:avLst>
              <a:gd name="adj" fmla="val 3617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83D2F0-C63F-4ED3-B982-C7543245DEE7}"/>
              </a:ext>
            </a:extLst>
          </p:cNvPr>
          <p:cNvSpPr/>
          <p:nvPr userDrawn="1"/>
        </p:nvSpPr>
        <p:spPr>
          <a:xfrm>
            <a:off x="8218343" y="1376135"/>
            <a:ext cx="3600000" cy="4554881"/>
          </a:xfrm>
          <a:prstGeom prst="roundRect">
            <a:avLst>
              <a:gd name="adj" fmla="val 3617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D2D2D"/>
              </a:solidFill>
            </a:endParaRP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0DDB1D8F-E5AF-4D25-B6DF-68652F4E8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378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A7F0CE21-4019-4FC6-A3A0-36B6B7A8C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9626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BE854316-9D8B-4ACC-8002-506C758C2F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2576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083BF51F-0691-49F7-A008-3E8F6B3A3C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78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3D91854-B70D-43CC-9CA1-D173962CB0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9626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D2D2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97EC2FAB-088C-474C-A92D-32F83C3961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9874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0251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DD9479-32BE-4255-8D4F-4216693171D1}"/>
              </a:ext>
            </a:extLst>
          </p:cNvPr>
          <p:cNvSpPr/>
          <p:nvPr userDrawn="1"/>
        </p:nvSpPr>
        <p:spPr>
          <a:xfrm>
            <a:off x="413556" y="1414671"/>
            <a:ext cx="9354024" cy="1800000"/>
          </a:xfrm>
          <a:prstGeom prst="roundRect">
            <a:avLst>
              <a:gd name="adj" fmla="val 3617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59A2CB8-6225-4B92-8899-576771C47E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7517" y="1510019"/>
            <a:ext cx="9188242" cy="1641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4910E2B-FFA5-49E8-A92C-549A7A70AA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43083" y="1414671"/>
            <a:ext cx="1935361" cy="4440752"/>
          </a:xfrm>
          <a:prstGeom prst="roundRect">
            <a:avLst>
              <a:gd name="adj" fmla="val 3028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r>
              <a:rPr lang="en-NL" dirty="0"/>
              <a:t>Select image by clicking here</a:t>
            </a:r>
            <a:br>
              <a:rPr lang="en-NL" dirty="0"/>
            </a:br>
            <a:br>
              <a:rPr lang="en-NL" dirty="0"/>
            </a:br>
            <a:br>
              <a:rPr lang="en-NL" dirty="0"/>
            </a:br>
            <a:br>
              <a:rPr lang="en-NL" dirty="0"/>
            </a:br>
            <a:endParaRPr lang="nl-NL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036E1FB-7710-4F84-9459-CC3C9AB1DF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517" y="3428999"/>
            <a:ext cx="9188242" cy="24264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966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s with 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727826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939567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727827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564704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463186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361669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7C6481-0ED3-49FF-ADEF-DF9A6101CF3F}"/>
              </a:ext>
            </a:extLst>
          </p:cNvPr>
          <p:cNvSpPr/>
          <p:nvPr userDrawn="1"/>
        </p:nvSpPr>
        <p:spPr>
          <a:xfrm>
            <a:off x="3564703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F03BF8-9606-472E-9E21-26E6D18548B6}"/>
              </a:ext>
            </a:extLst>
          </p:cNvPr>
          <p:cNvSpPr/>
          <p:nvPr userDrawn="1"/>
        </p:nvSpPr>
        <p:spPr>
          <a:xfrm>
            <a:off x="6463186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88E66-6B8E-44CF-85CF-949AA8FFCC5B}"/>
              </a:ext>
            </a:extLst>
          </p:cNvPr>
          <p:cNvSpPr/>
          <p:nvPr userDrawn="1"/>
        </p:nvSpPr>
        <p:spPr>
          <a:xfrm>
            <a:off x="9361669" y="1481550"/>
            <a:ext cx="2160000" cy="2160000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A3174F6-D1C7-4E9C-B759-7D978E42655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 bwMode="invGray">
          <a:xfrm>
            <a:off x="3775873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F6FC99F-5A17-427C-AED6-461BAD458AE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 bwMode="invGray">
          <a:xfrm>
            <a:off x="6661112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47DC7F7-85E1-456D-B752-BFECF1A296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9559595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A0BB3E2-7BA1-4789-A4A6-6EFF562664A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invGray">
          <a:xfrm>
            <a:off x="2975221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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6BC21B3-F035-4282-BB79-3822948CAB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invGray">
          <a:xfrm>
            <a:off x="5842901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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9E0633CC-D902-4913-A17B-900CE3FB9FD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invGray">
          <a:xfrm>
            <a:off x="8741384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26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2279790" y="1347661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88E66-6B8E-44CF-85CF-949AA8FFCC5B}"/>
              </a:ext>
            </a:extLst>
          </p:cNvPr>
          <p:cNvSpPr/>
          <p:nvPr userDrawn="1"/>
        </p:nvSpPr>
        <p:spPr>
          <a:xfrm>
            <a:off x="417847" y="1347660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47DC7F7-85E1-456D-B752-BFECF1A296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557050" y="1669562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A7601F-B392-4306-8ECD-E925556B0797}"/>
              </a:ext>
            </a:extLst>
          </p:cNvPr>
          <p:cNvSpPr/>
          <p:nvPr userDrawn="1"/>
        </p:nvSpPr>
        <p:spPr>
          <a:xfrm>
            <a:off x="417847" y="2936438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4A23DF1-E7E1-4875-BC1D-65EDC9D7ECE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 bwMode="invGray">
          <a:xfrm>
            <a:off x="557050" y="3258340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9D9238-2B28-4FF0-8A62-94856DDF363B}"/>
              </a:ext>
            </a:extLst>
          </p:cNvPr>
          <p:cNvSpPr/>
          <p:nvPr userDrawn="1"/>
        </p:nvSpPr>
        <p:spPr>
          <a:xfrm>
            <a:off x="417847" y="4525216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C99944B-2516-4F0A-A4F6-CFB5AFA88B3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 bwMode="invGray">
          <a:xfrm>
            <a:off x="557050" y="4847118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C396290-4E8F-4DF9-9DA2-0E13006E7F3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 bwMode="invGray">
          <a:xfrm>
            <a:off x="2279790" y="2936438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DCD6FFA-2908-47A4-9EED-8F42FA9CF2D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 bwMode="invGray">
          <a:xfrm>
            <a:off x="2279790" y="4525215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0335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27368E06-8E66-425C-8041-488A92DF4D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3756" y="1641049"/>
            <a:ext cx="2694915" cy="4146802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A79DE3-D5C8-416C-96D7-B11C85C27DE5}"/>
              </a:ext>
            </a:extLst>
          </p:cNvPr>
          <p:cNvSpPr/>
          <p:nvPr userDrawn="1"/>
        </p:nvSpPr>
        <p:spPr>
          <a:xfrm>
            <a:off x="780797" y="1641049"/>
            <a:ext cx="7991413" cy="3021386"/>
          </a:xfrm>
          <a:prstGeom prst="roundRect">
            <a:avLst>
              <a:gd name="adj" fmla="val 4815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8A6315-20C5-4602-806F-A9FAD2BA25B0}"/>
              </a:ext>
            </a:extLst>
          </p:cNvPr>
          <p:cNvSpPr txBox="1"/>
          <p:nvPr userDrawn="1"/>
        </p:nvSpPr>
        <p:spPr>
          <a:xfrm>
            <a:off x="875664" y="1601365"/>
            <a:ext cx="653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8800" i="1" dirty="0">
                <a:solidFill>
                  <a:srgbClr val="2D2D2D"/>
                </a:solidFill>
                <a:latin typeface="Montserrat SemiBold" pitchFamily="2" charset="0"/>
              </a:rPr>
              <a:t>“</a:t>
            </a:r>
            <a:endParaRPr lang="nl-NL" sz="8800" i="1" dirty="0">
              <a:solidFill>
                <a:srgbClr val="2D2D2D"/>
              </a:solidFill>
              <a:latin typeface="Montserrat SemiBol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9D8150-EF26-4C53-AE98-C126E4C0EED7}"/>
              </a:ext>
            </a:extLst>
          </p:cNvPr>
          <p:cNvSpPr txBox="1"/>
          <p:nvPr userDrawn="1"/>
        </p:nvSpPr>
        <p:spPr>
          <a:xfrm>
            <a:off x="7953269" y="3770401"/>
            <a:ext cx="653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8800" i="1" dirty="0">
                <a:solidFill>
                  <a:srgbClr val="2D2D2D"/>
                </a:solidFill>
                <a:latin typeface="Montserrat SemiBold" pitchFamily="2" charset="0"/>
              </a:rPr>
              <a:t>”</a:t>
            </a:r>
            <a:endParaRPr lang="nl-NL" sz="8800" i="1" dirty="0">
              <a:solidFill>
                <a:srgbClr val="2D2D2D"/>
              </a:solidFill>
              <a:latin typeface="Montserrat SemiBold" pitchFamily="2" charset="0"/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79CE8E9-A79A-4D25-83BE-9B8D0934AC9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1807944" y="1881072"/>
            <a:ext cx="5937118" cy="2541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3522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EB59C1-DBAE-B7DE-42D6-1DCE324A2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91D0FA-6B99-42E5-B721-5BEB4B07E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7BA4E-0064-451B-B04F-30179C0144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591220"/>
            <a:ext cx="9144000" cy="11377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spc="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r>
              <a:rPr lang="en-NL" dirty="0"/>
              <a:t>Questions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72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DC064ED-B54A-0109-6D08-0E409F8DF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4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DE32A2A-EB48-472D-6F63-FA7245303B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0396B-D127-B118-DD47-0A376F2B4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746861"/>
            <a:ext cx="3591339" cy="682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spc="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NL" dirty="0"/>
              <a:t>Thank you!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4EE82-9623-C4DC-13DE-20F5E98310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4016" y="3905667"/>
            <a:ext cx="3388716" cy="1927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L" dirty="0"/>
              <a:t>For more information please contact:</a:t>
            </a:r>
            <a:endParaRPr lang="en-US" dirty="0"/>
          </a:p>
        </p:txBody>
      </p:sp>
      <p:sp>
        <p:nvSpPr>
          <p:cNvPr id="6" name="AddCustomFooter#1">
            <a:extLst>
              <a:ext uri="{FF2B5EF4-FFF2-40B4-BE49-F238E27FC236}">
                <a16:creationId xmlns:a16="http://schemas.microsoft.com/office/drawing/2014/main" id="{A521CE2F-13F3-54E9-69C6-D8448907EFB2}"/>
              </a:ext>
            </a:extLst>
          </p:cNvPr>
          <p:cNvSpPr txBox="1"/>
          <p:nvPr userDrawn="1"/>
        </p:nvSpPr>
        <p:spPr bwMode="invGray">
          <a:xfrm>
            <a:off x="5778909" y="6373305"/>
            <a:ext cx="559449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 SAS</a:t>
            </a:r>
            <a:endParaRPr lang="nl-NL" sz="650" baseline="0" dirty="0">
              <a:solidFill>
                <a:srgbClr val="ECECED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8CFF5-8DBD-EE9E-7950-AB4934BB92B2}"/>
              </a:ext>
            </a:extLst>
          </p:cNvPr>
          <p:cNvSpPr txBox="1"/>
          <p:nvPr userDrawn="1"/>
        </p:nvSpPr>
        <p:spPr>
          <a:xfrm>
            <a:off x="804015" y="6099779"/>
            <a:ext cx="37763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200" baseline="0" dirty="0">
                <a:solidFill>
                  <a:srgbClr val="ECECED"/>
                </a:solidFill>
                <a:latin typeface="+mn-lt"/>
                <a:ea typeface="Verdana" pitchFamily="34" charset="0"/>
                <a:cs typeface="Verdana" pitchFamily="34" charset="0"/>
              </a:rPr>
              <a:t>Confidential information owned by Eviden SAS, to be used by the recipient only. This document, or any part of it, may not be reproduced, copied, circulated and/or distributed nor quoted without prior written approval from Eviden SAS.</a:t>
            </a:r>
            <a:endParaRPr lang="nl-NL" sz="700" dirty="0">
              <a:solidFill>
                <a:srgbClr val="ECECE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46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able, stand&#10;&#10;Description automatically generated">
            <a:extLst>
              <a:ext uri="{FF2B5EF4-FFF2-40B4-BE49-F238E27FC236}">
                <a16:creationId xmlns:a16="http://schemas.microsoft.com/office/drawing/2014/main" id="{3C32FCEC-9ABA-D91A-02FB-FE0A352CB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4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B9BC70B-E23E-6826-2D7D-170A98E29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3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orange">
    <p:bg>
      <p:bgPr>
        <a:gradFill>
          <a:gsLst>
            <a:gs pos="0">
              <a:srgbClr val="FF6D43"/>
            </a:gs>
            <a:gs pos="100000">
              <a:srgbClr val="E55C3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8" y="2735665"/>
            <a:ext cx="4323982" cy="36206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2735665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049AB-4246-438E-8784-79D421B199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53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deep blue">
    <p:bg>
      <p:bgPr>
        <a:gradFill>
          <a:gsLst>
            <a:gs pos="0">
              <a:srgbClr val="1B4859"/>
            </a:gs>
            <a:gs pos="75000">
              <a:srgbClr val="002D3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8" y="2735665"/>
            <a:ext cx="4323982" cy="36206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2735665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049AB-4246-438E-8784-79D421B199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05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grey">
    <p:bg>
      <p:bgPr>
        <a:gradFill>
          <a:gsLst>
            <a:gs pos="0">
              <a:srgbClr val="ECECED"/>
            </a:gs>
            <a:gs pos="100000">
              <a:srgbClr val="D1D1D1">
                <a:alpha val="6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8" y="2735665"/>
            <a:ext cx="4323982" cy="36206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2735665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049AB-4246-438E-8784-79D421B199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15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tIns="0" bIns="0" anchor="t">
            <a:spAutoFit/>
          </a:bodyPr>
          <a:lstStyle>
            <a:lvl1pPr>
              <a:lnSpc>
                <a:spcPct val="100000"/>
              </a:lnSpc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E1A89-9C65-45A4-8923-6131F1603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316038"/>
            <a:ext cx="11484000" cy="463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5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3CA9F28-221C-ADB7-0904-F4ABB527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471600"/>
            <a:ext cx="11484000" cy="342000"/>
          </a:xfrm>
          <a:prstGeom prst="rect">
            <a:avLst/>
          </a:prstGeom>
        </p:spPr>
        <p:txBody>
          <a:bodyPr vert="horz" lIns="91440" tIns="0" rIns="91440" bIns="0" rtlCol="0" anchor="t" anchorCtr="0">
            <a:spAutoFit/>
          </a:bodyPr>
          <a:lstStyle/>
          <a:p>
            <a:r>
              <a:rPr lang="fr-FR"/>
              <a:t>Modifiez le style du titre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CDE84-856E-EC95-99B3-55B7775D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635" y="1317600"/>
            <a:ext cx="1148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5DA4E0-04BF-5BE9-724B-4261A9D385D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338" y="6261619"/>
            <a:ext cx="1111378" cy="198900"/>
          </a:xfrm>
          <a:prstGeom prst="rect">
            <a:avLst/>
          </a:prstGeom>
        </p:spPr>
      </p:pic>
      <p:sp>
        <p:nvSpPr>
          <p:cNvPr id="28" name="Slide Number Placeholder 10">
            <a:extLst>
              <a:ext uri="{FF2B5EF4-FFF2-40B4-BE49-F238E27FC236}">
                <a16:creationId xmlns:a16="http://schemas.microsoft.com/office/drawing/2014/main" id="{45ED4079-4E3E-0F43-541E-94FDA6BFDAF0}"/>
              </a:ext>
            </a:extLst>
          </p:cNvPr>
          <p:cNvSpPr txBox="1">
            <a:spLocks/>
          </p:cNvSpPr>
          <p:nvPr userDrawn="1"/>
        </p:nvSpPr>
        <p:spPr>
          <a:xfrm>
            <a:off x="11429230" y="6298599"/>
            <a:ext cx="458064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lang="nl-NL" sz="1200" kern="1200" smtClean="0">
                <a:solidFill>
                  <a:srgbClr val="FF6D43"/>
                </a:solidFill>
                <a:latin typeface="Montserrat SemiBold" pitchFamily="2" charset="0"/>
                <a:ea typeface="Verdana" pitchFamily="34" charset="0"/>
                <a:cs typeface="Montserrat SemiBold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F489CC-3B7A-4DA5-A8C0-4984788D0EC5}" type="slidenum">
              <a:rPr lang="en-IN" smtClean="0"/>
              <a:pPr algn="r"/>
              <a:t>‹N°›</a:t>
            </a:fld>
            <a:endParaRPr lang="en-IN" dirty="0"/>
          </a:p>
        </p:txBody>
      </p:sp>
      <p:sp>
        <p:nvSpPr>
          <p:cNvPr id="2" name="AddCustomFooter#1">
            <a:extLst>
              <a:ext uri="{FF2B5EF4-FFF2-40B4-BE49-F238E27FC236}">
                <a16:creationId xmlns:a16="http://schemas.microsoft.com/office/drawing/2014/main" id="{A4CC9EA1-36F7-9E11-71BE-BA17FA614B91}"/>
              </a:ext>
            </a:extLst>
          </p:cNvPr>
          <p:cNvSpPr txBox="1"/>
          <p:nvPr userDrawn="1"/>
        </p:nvSpPr>
        <p:spPr bwMode="invGray">
          <a:xfrm>
            <a:off x="5816276" y="6384973"/>
            <a:ext cx="559449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nl-NL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 SAS</a:t>
            </a:r>
            <a:endParaRPr lang="nl-NL" sz="650" baseline="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0" r:id="rId2"/>
    <p:sldLayoutId id="2147483662" r:id="rId3"/>
    <p:sldLayoutId id="2147483692" r:id="rId4"/>
    <p:sldLayoutId id="2147483693" r:id="rId5"/>
    <p:sldLayoutId id="2147483694" r:id="rId6"/>
    <p:sldLayoutId id="2147483663" r:id="rId7"/>
    <p:sldLayoutId id="2147483695" r:id="rId8"/>
    <p:sldLayoutId id="2147483676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86" r:id="rId18"/>
    <p:sldLayoutId id="2147483673" r:id="rId19"/>
    <p:sldLayoutId id="2147483679" r:id="rId20"/>
    <p:sldLayoutId id="2147483685" r:id="rId21"/>
    <p:sldLayoutId id="2147483683" r:id="rId22"/>
    <p:sldLayoutId id="2147483680" r:id="rId23"/>
    <p:sldLayoutId id="2147483687" r:id="rId24"/>
    <p:sldLayoutId id="2147483688" r:id="rId25"/>
    <p:sldLayoutId id="2147483681" r:id="rId26"/>
    <p:sldLayoutId id="2147483684" r:id="rId27"/>
    <p:sldLayoutId id="2147483682" r:id="rId28"/>
    <p:sldLayoutId id="2147483674" r:id="rId29"/>
    <p:sldLayoutId id="2147483689" r:id="rId3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rgbClr val="000000"/>
          </a:solidFill>
          <a:latin typeface="Montserrat Bold" panose="00000800000000000000" pitchFamily="2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 userDrawn="1">
          <p15:clr>
            <a:srgbClr val="F26B43"/>
          </p15:clr>
        </p15:guide>
        <p15:guide id="3" pos="7430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pos="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wireless-world.com/calculators/LoRa-Sensitivity-Calculator.html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rfwireless-world.com/calculators/LoRaWAN-Range-calculator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0E1C5E9-B790-8855-86D3-676555695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 – UHF</a:t>
            </a:r>
            <a:endParaRPr lang="nl-NL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A0E5207-71AD-D03D-C248-9EC56CAEC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Pré-étude / 1ère Phase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F292C-4914-1708-B8AA-EBBE9AFC4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CKE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430" y="181832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9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636072"/>
          </a:xfrm>
        </p:spPr>
        <p:txBody>
          <a:bodyPr/>
          <a:lstStyle/>
          <a:p>
            <a:r>
              <a:rPr lang="fr-FR" dirty="0"/>
              <a:t>Ordonnancement trames radio (#3)</a:t>
            </a:r>
          </a:p>
          <a:p>
            <a:r>
              <a:rPr lang="fr-FR" dirty="0">
                <a:sym typeface="Wingdings" panose="05000000000000000000" pitchFamily="2" charset="2"/>
              </a:rPr>
              <a:t> Intégration voix</a:t>
            </a:r>
            <a:r>
              <a:rPr lang="fr-FR" dirty="0"/>
              <a:t>	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ZoneTexte 17">
            <a:extLst>
              <a:ext uri="{FF2B5EF4-FFF2-40B4-BE49-F238E27FC236}">
                <a16:creationId xmlns:a16="http://schemas.microsoft.com/office/drawing/2014/main" id="{FE67007B-EA6E-30D0-E1B2-7AEB232BB002}"/>
              </a:ext>
            </a:extLst>
          </p:cNvPr>
          <p:cNvSpPr txBox="1"/>
          <p:nvPr/>
        </p:nvSpPr>
        <p:spPr>
          <a:xfrm>
            <a:off x="5304215" y="1190921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TTR</a:t>
            </a:r>
          </a:p>
        </p:txBody>
      </p:sp>
      <p:sp>
        <p:nvSpPr>
          <p:cNvPr id="23" name="ZoneTexte 17">
            <a:extLst>
              <a:ext uri="{FF2B5EF4-FFF2-40B4-BE49-F238E27FC236}">
                <a16:creationId xmlns:a16="http://schemas.microsoft.com/office/drawing/2014/main" id="{4A0F5541-F143-88DC-59A1-00DBFA71640F}"/>
              </a:ext>
            </a:extLst>
          </p:cNvPr>
          <p:cNvSpPr txBox="1"/>
          <p:nvPr/>
        </p:nvSpPr>
        <p:spPr>
          <a:xfrm>
            <a:off x="6028115" y="1190921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TTR</a:t>
            </a:r>
          </a:p>
        </p:txBody>
      </p:sp>
      <p:sp>
        <p:nvSpPr>
          <p:cNvPr id="24" name="ZoneTexte 17">
            <a:extLst>
              <a:ext uri="{FF2B5EF4-FFF2-40B4-BE49-F238E27FC236}">
                <a16:creationId xmlns:a16="http://schemas.microsoft.com/office/drawing/2014/main" id="{93D4C85C-1455-721C-C63E-D009B5BB05F8}"/>
              </a:ext>
            </a:extLst>
          </p:cNvPr>
          <p:cNvSpPr txBox="1"/>
          <p:nvPr/>
        </p:nvSpPr>
        <p:spPr>
          <a:xfrm rot="1883797">
            <a:off x="7903593" y="1212071"/>
            <a:ext cx="50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PPS'</a:t>
            </a:r>
          </a:p>
        </p:txBody>
      </p:sp>
      <p:sp>
        <p:nvSpPr>
          <p:cNvPr id="25" name="ZoneTexte 17">
            <a:extLst>
              <a:ext uri="{FF2B5EF4-FFF2-40B4-BE49-F238E27FC236}">
                <a16:creationId xmlns:a16="http://schemas.microsoft.com/office/drawing/2014/main" id="{E6BC1C4D-FB43-7CC7-DC92-534F4902DD1D}"/>
              </a:ext>
            </a:extLst>
          </p:cNvPr>
          <p:cNvSpPr txBox="1"/>
          <p:nvPr/>
        </p:nvSpPr>
        <p:spPr>
          <a:xfrm rot="1883797">
            <a:off x="4829251" y="1212071"/>
            <a:ext cx="50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rgbClr val="173B49"/>
                </a:solidFill>
                <a:highlight>
                  <a:srgbClr val="D1D1D1"/>
                </a:highlight>
              </a:rPr>
              <a:t>PPS'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ED8A51A7-D3C9-2B3B-5201-F979E5A4FAC3}"/>
              </a:ext>
            </a:extLst>
          </p:cNvPr>
          <p:cNvSpPr txBox="1">
            <a:spLocks/>
          </p:cNvSpPr>
          <p:nvPr/>
        </p:nvSpPr>
        <p:spPr>
          <a:xfrm>
            <a:off x="136500" y="1440958"/>
            <a:ext cx="11483999" cy="469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Débit Vocoder : 2400 bps, 300 o/s</a:t>
            </a: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BA</a:t>
            </a:r>
            <a:r>
              <a:rPr lang="fr-FR" sz="1200" dirty="0">
                <a:sym typeface="Wingdings" panose="05000000000000000000" pitchFamily="2" charset="2"/>
              </a:rPr>
              <a:t> : BW 41.7 KHz SF8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MSV </a:t>
            </a:r>
            <a:r>
              <a:rPr lang="fr-FR" sz="1200" dirty="0">
                <a:sym typeface="Wingdings" panose="05000000000000000000" pitchFamily="2" charset="2"/>
              </a:rPr>
              <a:t>: BW (</a:t>
            </a:r>
            <a:r>
              <a:rPr lang="fr-FR" sz="1200" i="1" dirty="0">
                <a:sym typeface="Wingdings" panose="05000000000000000000" pitchFamily="2" charset="2"/>
              </a:rPr>
              <a:t>125 kHz</a:t>
            </a:r>
            <a:r>
              <a:rPr lang="fr-FR" sz="1200" dirty="0">
                <a:sym typeface="Wingdings" panose="05000000000000000000" pitchFamily="2" charset="2"/>
              </a:rPr>
              <a:t>) (</a:t>
            </a:r>
            <a:r>
              <a:rPr lang="fr-FR" sz="1200" i="1" dirty="0">
                <a:sym typeface="Wingdings" panose="05000000000000000000" pitchFamily="2" charset="2"/>
              </a:rPr>
              <a:t>SF7</a:t>
            </a:r>
            <a:r>
              <a:rPr lang="fr-FR" sz="1200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TTV : 200 ms	Intervalle fixe entre trames voix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PPS’ : 1000 ms 	PPS GNSS ou alignement sur réception balise</a:t>
            </a: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NTV :  10 (ACU)	Nombre de trames constituant une super-trame voix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PTV :  		Charge utile voix (MSV), 75 octets, 600 bits (</a:t>
            </a:r>
            <a:r>
              <a:rPr lang="fr-FR" sz="1200" i="1" dirty="0">
                <a:sym typeface="Wingdings" panose="05000000000000000000" pitchFamily="2" charset="2"/>
              </a:rPr>
              <a:t>178 ms</a:t>
            </a:r>
            <a:r>
              <a:rPr lang="fr-FR" sz="1200" dirty="0">
                <a:sym typeface="Wingdings" panose="05000000000000000000" pitchFamily="2" charset="2"/>
              </a:rPr>
              <a:t>)</a:t>
            </a:r>
          </a:p>
          <a:p>
            <a:pPr lvl="2"/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27" name="ZoneTexte 17">
            <a:extLst>
              <a:ext uri="{FF2B5EF4-FFF2-40B4-BE49-F238E27FC236}">
                <a16:creationId xmlns:a16="http://schemas.microsoft.com/office/drawing/2014/main" id="{A392AF1B-9AED-1CD5-8A86-1037A21A4F47}"/>
              </a:ext>
            </a:extLst>
          </p:cNvPr>
          <p:cNvSpPr txBox="1"/>
          <p:nvPr/>
        </p:nvSpPr>
        <p:spPr>
          <a:xfrm>
            <a:off x="11270218" y="1940146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NBA</a:t>
            </a:r>
          </a:p>
        </p:txBody>
      </p:sp>
      <p:sp>
        <p:nvSpPr>
          <p:cNvPr id="28" name="ZoneTexte 17">
            <a:extLst>
              <a:ext uri="{FF2B5EF4-FFF2-40B4-BE49-F238E27FC236}">
                <a16:creationId xmlns:a16="http://schemas.microsoft.com/office/drawing/2014/main" id="{52C511E7-A400-60FC-8341-5AE94CAF9416}"/>
              </a:ext>
            </a:extLst>
          </p:cNvPr>
          <p:cNvSpPr txBox="1"/>
          <p:nvPr/>
        </p:nvSpPr>
        <p:spPr>
          <a:xfrm>
            <a:off x="11270218" y="2759297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NBA</a:t>
            </a:r>
          </a:p>
        </p:txBody>
      </p:sp>
      <p:sp>
        <p:nvSpPr>
          <p:cNvPr id="30" name="ZoneTexte 17">
            <a:extLst>
              <a:ext uri="{FF2B5EF4-FFF2-40B4-BE49-F238E27FC236}">
                <a16:creationId xmlns:a16="http://schemas.microsoft.com/office/drawing/2014/main" id="{1B9B95D0-C6EA-6FFB-8C88-2C985DA73BE9}"/>
              </a:ext>
            </a:extLst>
          </p:cNvPr>
          <p:cNvSpPr txBox="1"/>
          <p:nvPr/>
        </p:nvSpPr>
        <p:spPr>
          <a:xfrm>
            <a:off x="7990426" y="4170335"/>
            <a:ext cx="654562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NTV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E8CD95-E631-02FE-97A6-1BF155D2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33" y="1463614"/>
            <a:ext cx="7124700" cy="2095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63F1AA-DEC0-015B-2FE9-477290E38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0"/>
          <a:stretch/>
        </p:blipFill>
        <p:spPr>
          <a:xfrm>
            <a:off x="5924551" y="2292490"/>
            <a:ext cx="2297906" cy="5906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369620-2F8D-1D90-18A4-3156A24DB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16"/>
          <a:stretch/>
        </p:blipFill>
        <p:spPr>
          <a:xfrm>
            <a:off x="8222457" y="2296007"/>
            <a:ext cx="3083718" cy="5906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397065-6957-4F0E-3B81-DD68D53B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3653469"/>
            <a:ext cx="6760633" cy="342900"/>
          </a:xfrm>
          <a:prstGeom prst="rect">
            <a:avLst/>
          </a:prstGeom>
        </p:spPr>
      </p:pic>
      <p:sp>
        <p:nvSpPr>
          <p:cNvPr id="15" name="ZoneTexte 17">
            <a:extLst>
              <a:ext uri="{FF2B5EF4-FFF2-40B4-BE49-F238E27FC236}">
                <a16:creationId xmlns:a16="http://schemas.microsoft.com/office/drawing/2014/main" id="{E0BCCCA5-CBDA-4CF9-60B9-8CD20BA7D5FB}"/>
              </a:ext>
            </a:extLst>
          </p:cNvPr>
          <p:cNvSpPr txBox="1"/>
          <p:nvPr/>
        </p:nvSpPr>
        <p:spPr>
          <a:xfrm>
            <a:off x="10756766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sp>
        <p:nvSpPr>
          <p:cNvPr id="16" name="ZoneTexte 17">
            <a:extLst>
              <a:ext uri="{FF2B5EF4-FFF2-40B4-BE49-F238E27FC236}">
                <a16:creationId xmlns:a16="http://schemas.microsoft.com/office/drawing/2014/main" id="{E354E65B-15B9-C5E2-0B5D-F74A8BE37404}"/>
              </a:ext>
            </a:extLst>
          </p:cNvPr>
          <p:cNvSpPr txBox="1"/>
          <p:nvPr/>
        </p:nvSpPr>
        <p:spPr>
          <a:xfrm>
            <a:off x="10136516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A9CDD68-DB6A-C2DB-76ED-0958728FEB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53" r="45921"/>
          <a:stretch/>
        </p:blipFill>
        <p:spPr>
          <a:xfrm>
            <a:off x="5924551" y="3661737"/>
            <a:ext cx="2285999" cy="342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99FBCC3-BA7F-7275-112E-E7058E968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24" r="81523"/>
          <a:stretch/>
        </p:blipFill>
        <p:spPr>
          <a:xfrm>
            <a:off x="5257120" y="3661737"/>
            <a:ext cx="699179" cy="342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ZoneTexte 17">
            <a:extLst>
              <a:ext uri="{FF2B5EF4-FFF2-40B4-BE49-F238E27FC236}">
                <a16:creationId xmlns:a16="http://schemas.microsoft.com/office/drawing/2014/main" id="{0F404C9B-5CB6-0F21-EE2F-768A756CBA96}"/>
              </a:ext>
            </a:extLst>
          </p:cNvPr>
          <p:cNvSpPr txBox="1"/>
          <p:nvPr/>
        </p:nvSpPr>
        <p:spPr>
          <a:xfrm>
            <a:off x="5315332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sp>
        <p:nvSpPr>
          <p:cNvPr id="20" name="ZoneTexte 17">
            <a:extLst>
              <a:ext uri="{FF2B5EF4-FFF2-40B4-BE49-F238E27FC236}">
                <a16:creationId xmlns:a16="http://schemas.microsoft.com/office/drawing/2014/main" id="{FC3DDD86-F175-4BDC-C600-D65F111BB5AA}"/>
              </a:ext>
            </a:extLst>
          </p:cNvPr>
          <p:cNvSpPr txBox="1"/>
          <p:nvPr/>
        </p:nvSpPr>
        <p:spPr>
          <a:xfrm>
            <a:off x="9546370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sp>
        <p:nvSpPr>
          <p:cNvPr id="21" name="ZoneTexte 17">
            <a:extLst>
              <a:ext uri="{FF2B5EF4-FFF2-40B4-BE49-F238E27FC236}">
                <a16:creationId xmlns:a16="http://schemas.microsoft.com/office/drawing/2014/main" id="{0576E48B-930F-0C53-79FF-0D592B6E117B}"/>
              </a:ext>
            </a:extLst>
          </p:cNvPr>
          <p:cNvSpPr txBox="1"/>
          <p:nvPr/>
        </p:nvSpPr>
        <p:spPr>
          <a:xfrm>
            <a:off x="8923711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sp>
        <p:nvSpPr>
          <p:cNvPr id="29" name="ZoneTexte 17">
            <a:extLst>
              <a:ext uri="{FF2B5EF4-FFF2-40B4-BE49-F238E27FC236}">
                <a16:creationId xmlns:a16="http://schemas.microsoft.com/office/drawing/2014/main" id="{2D8FDB78-0600-FC51-4892-AF2294BF65DD}"/>
              </a:ext>
            </a:extLst>
          </p:cNvPr>
          <p:cNvSpPr txBox="1"/>
          <p:nvPr/>
        </p:nvSpPr>
        <p:spPr>
          <a:xfrm>
            <a:off x="8333565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sp>
        <p:nvSpPr>
          <p:cNvPr id="31" name="ZoneTexte 17">
            <a:extLst>
              <a:ext uri="{FF2B5EF4-FFF2-40B4-BE49-F238E27FC236}">
                <a16:creationId xmlns:a16="http://schemas.microsoft.com/office/drawing/2014/main" id="{8B4B7BC0-217E-7119-627C-0DDBE50920B4}"/>
              </a:ext>
            </a:extLst>
          </p:cNvPr>
          <p:cNvSpPr txBox="1"/>
          <p:nvPr/>
        </p:nvSpPr>
        <p:spPr>
          <a:xfrm>
            <a:off x="7713315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sp>
        <p:nvSpPr>
          <p:cNvPr id="32" name="ZoneTexte 17">
            <a:extLst>
              <a:ext uri="{FF2B5EF4-FFF2-40B4-BE49-F238E27FC236}">
                <a16:creationId xmlns:a16="http://schemas.microsoft.com/office/drawing/2014/main" id="{50DAC78D-55FC-E746-AA52-C49719D6F018}"/>
              </a:ext>
            </a:extLst>
          </p:cNvPr>
          <p:cNvSpPr txBox="1"/>
          <p:nvPr/>
        </p:nvSpPr>
        <p:spPr>
          <a:xfrm>
            <a:off x="7123169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sp>
        <p:nvSpPr>
          <p:cNvPr id="33" name="ZoneTexte 17">
            <a:extLst>
              <a:ext uri="{FF2B5EF4-FFF2-40B4-BE49-F238E27FC236}">
                <a16:creationId xmlns:a16="http://schemas.microsoft.com/office/drawing/2014/main" id="{CC929C40-D0BB-5F53-553F-41A5FF821C54}"/>
              </a:ext>
            </a:extLst>
          </p:cNvPr>
          <p:cNvSpPr txBox="1"/>
          <p:nvPr/>
        </p:nvSpPr>
        <p:spPr>
          <a:xfrm>
            <a:off x="6500510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  <p:sp>
        <p:nvSpPr>
          <p:cNvPr id="34" name="ZoneTexte 17">
            <a:extLst>
              <a:ext uri="{FF2B5EF4-FFF2-40B4-BE49-F238E27FC236}">
                <a16:creationId xmlns:a16="http://schemas.microsoft.com/office/drawing/2014/main" id="{BB4E3B4A-A68D-720B-98F6-811D6DCBEF1E}"/>
              </a:ext>
            </a:extLst>
          </p:cNvPr>
          <p:cNvSpPr txBox="1"/>
          <p:nvPr/>
        </p:nvSpPr>
        <p:spPr>
          <a:xfrm>
            <a:off x="6022053" y="3975993"/>
            <a:ext cx="563167" cy="17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TTV</a:t>
            </a:r>
          </a:p>
        </p:txBody>
      </p:sp>
    </p:spTree>
    <p:extLst>
      <p:ext uri="{BB962C8B-B14F-4D97-AF65-F5344CB8AC3E}">
        <p14:creationId xmlns:p14="http://schemas.microsoft.com/office/powerpoint/2010/main" val="138846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Evasion de fréquence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ZoneTexte 17">
            <a:extLst>
              <a:ext uri="{FF2B5EF4-FFF2-40B4-BE49-F238E27FC236}">
                <a16:creationId xmlns:a16="http://schemas.microsoft.com/office/drawing/2014/main" id="{FE67007B-EA6E-30D0-E1B2-7AEB232BB002}"/>
              </a:ext>
            </a:extLst>
          </p:cNvPr>
          <p:cNvSpPr txBox="1"/>
          <p:nvPr/>
        </p:nvSpPr>
        <p:spPr>
          <a:xfrm>
            <a:off x="5304215" y="1190921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TTR</a:t>
            </a:r>
          </a:p>
        </p:txBody>
      </p:sp>
      <p:sp>
        <p:nvSpPr>
          <p:cNvPr id="23" name="ZoneTexte 17">
            <a:extLst>
              <a:ext uri="{FF2B5EF4-FFF2-40B4-BE49-F238E27FC236}">
                <a16:creationId xmlns:a16="http://schemas.microsoft.com/office/drawing/2014/main" id="{4A0F5541-F143-88DC-59A1-00DBFA71640F}"/>
              </a:ext>
            </a:extLst>
          </p:cNvPr>
          <p:cNvSpPr txBox="1"/>
          <p:nvPr/>
        </p:nvSpPr>
        <p:spPr>
          <a:xfrm>
            <a:off x="6028115" y="1190921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TTR</a:t>
            </a:r>
          </a:p>
        </p:txBody>
      </p:sp>
      <p:sp>
        <p:nvSpPr>
          <p:cNvPr id="24" name="ZoneTexte 17">
            <a:extLst>
              <a:ext uri="{FF2B5EF4-FFF2-40B4-BE49-F238E27FC236}">
                <a16:creationId xmlns:a16="http://schemas.microsoft.com/office/drawing/2014/main" id="{93D4C85C-1455-721C-C63E-D009B5BB05F8}"/>
              </a:ext>
            </a:extLst>
          </p:cNvPr>
          <p:cNvSpPr txBox="1"/>
          <p:nvPr/>
        </p:nvSpPr>
        <p:spPr>
          <a:xfrm rot="1883797">
            <a:off x="7903593" y="1212071"/>
            <a:ext cx="50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PPS'</a:t>
            </a:r>
          </a:p>
        </p:txBody>
      </p:sp>
      <p:sp>
        <p:nvSpPr>
          <p:cNvPr id="25" name="ZoneTexte 17">
            <a:extLst>
              <a:ext uri="{FF2B5EF4-FFF2-40B4-BE49-F238E27FC236}">
                <a16:creationId xmlns:a16="http://schemas.microsoft.com/office/drawing/2014/main" id="{E6BC1C4D-FB43-7CC7-DC92-534F4902DD1D}"/>
              </a:ext>
            </a:extLst>
          </p:cNvPr>
          <p:cNvSpPr txBox="1"/>
          <p:nvPr/>
        </p:nvSpPr>
        <p:spPr>
          <a:xfrm rot="1883797">
            <a:off x="4829251" y="1212071"/>
            <a:ext cx="50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rgbClr val="173B49"/>
                </a:solidFill>
                <a:highlight>
                  <a:srgbClr val="D1D1D1"/>
                </a:highlight>
              </a:rPr>
              <a:t>PPS'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ED8A51A7-D3C9-2B3B-5201-F979E5A4FAC3}"/>
              </a:ext>
            </a:extLst>
          </p:cNvPr>
          <p:cNvSpPr txBox="1">
            <a:spLocks/>
          </p:cNvSpPr>
          <p:nvPr/>
        </p:nvSpPr>
        <p:spPr>
          <a:xfrm>
            <a:off x="136500" y="1440958"/>
            <a:ext cx="11484000" cy="469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BA</a:t>
            </a:r>
            <a:r>
              <a:rPr lang="fr-FR" sz="1200" dirty="0">
                <a:sym typeface="Wingdings" panose="05000000000000000000" pitchFamily="2" charset="2"/>
              </a:rPr>
              <a:t> : BW 41.7 KHz SF8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MSH </a:t>
            </a:r>
            <a:r>
              <a:rPr lang="fr-FR" sz="1200" dirty="0">
                <a:sym typeface="Wingdings" panose="05000000000000000000" pitchFamily="2" charset="2"/>
              </a:rPr>
              <a:t>: BW 41.7 KHz SF7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MST/MSB </a:t>
            </a:r>
            <a:r>
              <a:rPr lang="fr-FR" sz="1200" dirty="0">
                <a:sym typeface="Wingdings" panose="05000000000000000000" pitchFamily="2" charset="2"/>
              </a:rPr>
              <a:t>: BW 250 kHz SF7</a:t>
            </a: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Les indices des canaux à utiliser canaux sont générés de manière </a:t>
            </a:r>
            <a:r>
              <a:rPr lang="fr-FR" sz="1200" b="1" dirty="0">
                <a:sym typeface="Wingdings" panose="05000000000000000000" pitchFamily="2" charset="2"/>
              </a:rPr>
              <a:t>pseudo-aléatoire</a:t>
            </a:r>
            <a:r>
              <a:rPr lang="fr-FR" sz="1200" dirty="0">
                <a:sym typeface="Wingdings" panose="05000000000000000000" pitchFamily="2" charset="2"/>
              </a:rPr>
              <a:t> sous la forme d'une matrice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b="1" dirty="0">
                <a:sym typeface="Wingdings" panose="05000000000000000000" pitchFamily="2" charset="2"/>
              </a:rPr>
              <a:t>Grain : clé TRANSEC, code PIN</a:t>
            </a:r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Si des canaux dans la bande basse sont disponibles, ils sont priorisés</a:t>
            </a:r>
          </a:p>
          <a:p>
            <a:pPr lvl="1"/>
            <a:r>
              <a:rPr lang="fr-FR" sz="1200" b="1" dirty="0">
                <a:sym typeface="Wingdings" panose="05000000000000000000" pitchFamily="2" charset="2"/>
              </a:rPr>
              <a:t>L’unicité des canaux est garantie par colonne </a:t>
            </a:r>
            <a:r>
              <a:rPr lang="fr-FR" sz="1200" dirty="0">
                <a:sym typeface="Wingdings" panose="05000000000000000000" pitchFamily="2" charset="2"/>
              </a:rPr>
              <a:t>(canaux balise par exemple).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Des doublons en ligne sont admis tant que l'ensemble des canaux disponibles n’a pas été attribué</a:t>
            </a: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Découverte boucle DSP 					(hors présence Relais, description pages suivantes)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Sur 1 fréquence balise, attente max : NBA * NTR * TTR (4 x 8 x 0,250 = 8 s)</a:t>
            </a:r>
          </a:p>
          <a:p>
            <a:pPr marL="216000" lvl="1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 </a:t>
            </a:r>
          </a:p>
          <a:p>
            <a:pPr lvl="2"/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27" name="ZoneTexte 17">
            <a:extLst>
              <a:ext uri="{FF2B5EF4-FFF2-40B4-BE49-F238E27FC236}">
                <a16:creationId xmlns:a16="http://schemas.microsoft.com/office/drawing/2014/main" id="{A392AF1B-9AED-1CD5-8A86-1037A21A4F47}"/>
              </a:ext>
            </a:extLst>
          </p:cNvPr>
          <p:cNvSpPr txBox="1"/>
          <p:nvPr/>
        </p:nvSpPr>
        <p:spPr>
          <a:xfrm>
            <a:off x="11270218" y="1940146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NBA</a:t>
            </a:r>
          </a:p>
        </p:txBody>
      </p:sp>
      <p:sp>
        <p:nvSpPr>
          <p:cNvPr id="28" name="ZoneTexte 17">
            <a:extLst>
              <a:ext uri="{FF2B5EF4-FFF2-40B4-BE49-F238E27FC236}">
                <a16:creationId xmlns:a16="http://schemas.microsoft.com/office/drawing/2014/main" id="{52C511E7-A400-60FC-8341-5AE94CAF9416}"/>
              </a:ext>
            </a:extLst>
          </p:cNvPr>
          <p:cNvSpPr txBox="1"/>
          <p:nvPr/>
        </p:nvSpPr>
        <p:spPr>
          <a:xfrm>
            <a:off x="11270218" y="2759297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NBA</a:t>
            </a:r>
          </a:p>
        </p:txBody>
      </p:sp>
      <p:sp>
        <p:nvSpPr>
          <p:cNvPr id="30" name="ZoneTexte 17">
            <a:extLst>
              <a:ext uri="{FF2B5EF4-FFF2-40B4-BE49-F238E27FC236}">
                <a16:creationId xmlns:a16="http://schemas.microsoft.com/office/drawing/2014/main" id="{1B9B95D0-C6EA-6FFB-8C88-2C985DA73BE9}"/>
              </a:ext>
            </a:extLst>
          </p:cNvPr>
          <p:cNvSpPr txBox="1"/>
          <p:nvPr/>
        </p:nvSpPr>
        <p:spPr>
          <a:xfrm>
            <a:off x="9073638" y="3559114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NTR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D2A770E5-560E-6CCF-A7FD-39128140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53" y="1475285"/>
            <a:ext cx="72199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Evasion de fréquence, intégration mode Relais Monoposte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ED8A51A7-D3C9-2B3B-5201-F979E5A4FAC3}"/>
              </a:ext>
            </a:extLst>
          </p:cNvPr>
          <p:cNvSpPr txBox="1">
            <a:spLocks/>
          </p:cNvSpPr>
          <p:nvPr/>
        </p:nvSpPr>
        <p:spPr>
          <a:xfrm>
            <a:off x="136500" y="1440958"/>
            <a:ext cx="11484000" cy="469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Pour intégrer les modes Relais, le nombre 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de ligne de la matrice d’indices de canaux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est doublé : </a:t>
            </a:r>
            <a:r>
              <a:rPr lang="fr-FR" sz="1200" b="1" dirty="0">
                <a:sym typeface="Wingdings" panose="05000000000000000000" pitchFamily="2" charset="2"/>
              </a:rPr>
              <a:t>2 x NBA </a:t>
            </a:r>
            <a:r>
              <a:rPr lang="fr-FR" sz="1200" dirty="0">
                <a:sym typeface="Wingdings" panose="05000000000000000000" pitchFamily="2" charset="2"/>
              </a:rPr>
              <a:t>x NTR</a:t>
            </a: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b="1" dirty="0">
                <a:sym typeface="Wingdings" panose="05000000000000000000" pitchFamily="2" charset="2"/>
              </a:rPr>
              <a:t>Mode Relais Monoposte </a:t>
            </a:r>
            <a:r>
              <a:rPr lang="fr-FR" sz="1200" dirty="0">
                <a:sym typeface="Wingdings" panose="05000000000000000000" pitchFamily="2" charset="2"/>
              </a:rPr>
              <a:t>: un seul transceiver radio (</a:t>
            </a:r>
            <a:r>
              <a:rPr lang="fr-FR" sz="1200" dirty="0" err="1">
                <a:sym typeface="Wingdings" panose="05000000000000000000" pitchFamily="2" charset="2"/>
              </a:rPr>
              <a:t>half</a:t>
            </a:r>
            <a:r>
              <a:rPr lang="fr-FR" sz="1200" dirty="0">
                <a:sym typeface="Wingdings" panose="05000000000000000000" pitchFamily="2" charset="2"/>
              </a:rPr>
              <a:t>-duplex)</a:t>
            </a:r>
          </a:p>
          <a:p>
            <a:pPr marL="660600" lvl="2" indent="-228600">
              <a:buFont typeface="+mj-lt"/>
              <a:buAutoNum type="arabicPeriod"/>
            </a:pPr>
            <a:r>
              <a:rPr lang="fr-FR" sz="1200" dirty="0">
                <a:sym typeface="Wingdings" panose="05000000000000000000" pitchFamily="2" charset="2"/>
              </a:rPr>
              <a:t>Le </a:t>
            </a:r>
            <a:r>
              <a:rPr lang="fr-FR" sz="1200" b="1" dirty="0">
                <a:sym typeface="Wingdings" panose="05000000000000000000" pitchFamily="2" charset="2"/>
              </a:rPr>
              <a:t>DSP RLM</a:t>
            </a:r>
            <a:r>
              <a:rPr lang="fr-FR" sz="1200" dirty="0">
                <a:sym typeface="Wingdings" panose="05000000000000000000" pitchFamily="2" charset="2"/>
              </a:rPr>
              <a:t> (DSP configuré en relais) </a:t>
            </a:r>
            <a:r>
              <a:rPr lang="fr-FR" sz="1200" b="1" dirty="0">
                <a:sym typeface="Wingdings" panose="05000000000000000000" pitchFamily="2" charset="2"/>
              </a:rPr>
              <a:t>s’insère dans la boucle du DSP MA </a:t>
            </a:r>
            <a:r>
              <a:rPr lang="fr-FR" sz="1200" dirty="0">
                <a:sym typeface="Wingdings" panose="05000000000000000000" pitchFamily="2" charset="2"/>
              </a:rPr>
              <a:t>comme un DSP standard puis identifié relais par le DSP MA</a:t>
            </a:r>
          </a:p>
          <a:p>
            <a:pPr marL="660600" lvl="2" indent="-228600">
              <a:buFont typeface="+mj-lt"/>
              <a:buAutoNum type="arabicPeriod"/>
            </a:pPr>
            <a:r>
              <a:rPr lang="fr-FR" sz="1200" dirty="0">
                <a:sym typeface="Wingdings" panose="05000000000000000000" pitchFamily="2" charset="2"/>
              </a:rPr>
              <a:t>Le DSP MA coordonne 1 super-trame sur 2 (émission balise et orchestration), </a:t>
            </a:r>
            <a:r>
              <a:rPr lang="fr-FR" sz="1200" b="1" dirty="0">
                <a:sym typeface="Wingdings" panose="05000000000000000000" pitchFamily="2" charset="2"/>
              </a:rPr>
              <a:t>les autres étant prises en charge par le DSP RLM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Les DSP standard s’insèrent dans la boucle MA ou RL disposant du meilleur RSSI (la plus proche) (ACU) </a:t>
            </a:r>
          </a:p>
          <a:p>
            <a:pPr marL="660600" lvl="2" indent="-228600">
              <a:buFont typeface="+mj-lt"/>
              <a:buAutoNum type="arabicPeriod"/>
            </a:pPr>
            <a:r>
              <a:rPr lang="fr-FR" sz="1200" dirty="0">
                <a:sym typeface="Wingdings" panose="05000000000000000000" pitchFamily="2" charset="2"/>
              </a:rPr>
              <a:t>Le DSP MA et RL relaient les trames de l’un et l’autre de la même manière que le MA peut l’effectuer lorsqu’il est connecté à une interface (</a:t>
            </a:r>
            <a:r>
              <a:rPr lang="fr-FR" sz="1200" dirty="0" err="1">
                <a:sym typeface="Wingdings" panose="05000000000000000000" pitchFamily="2" charset="2"/>
              </a:rPr>
              <a:t>TrackSat</a:t>
            </a:r>
            <a:r>
              <a:rPr lang="fr-FR" sz="1200" dirty="0">
                <a:sym typeface="Wingdings" panose="05000000000000000000" pitchFamily="2" charset="2"/>
              </a:rPr>
              <a:t> ou PR4G par exemple)</a:t>
            </a:r>
            <a:br>
              <a:rPr lang="fr-FR" sz="1200" dirty="0">
                <a:sym typeface="Wingdings" panose="05000000000000000000" pitchFamily="2" charset="2"/>
              </a:rPr>
            </a:br>
            <a:endParaRPr lang="fr-FR" sz="1200" dirty="0">
              <a:sym typeface="Wingdings" panose="05000000000000000000" pitchFamily="2" charset="2"/>
            </a:endParaRPr>
          </a:p>
          <a:p>
            <a:pPr marL="432000" lvl="2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Exemple d’émissions, mode Monoposte, boucle avec Relais démarrée : </a:t>
            </a:r>
            <a:endParaRPr lang="fr-FR" sz="1400" dirty="0">
              <a:sym typeface="Wingdings" panose="05000000000000000000" pitchFamily="2" charset="2"/>
            </a:endParaRPr>
          </a:p>
          <a:p>
            <a:pPr marL="432000" lvl="2" indent="0">
              <a:buNone/>
            </a:pPr>
            <a:endParaRPr lang="fr-FR" sz="1200" dirty="0">
              <a:sym typeface="Wingdings" panose="05000000000000000000" pitchFamily="2" charset="2"/>
            </a:endParaRPr>
          </a:p>
          <a:p>
            <a:pPr marL="432000" lvl="2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 </a:t>
            </a:r>
            <a:br>
              <a:rPr lang="fr-FR" sz="1200" dirty="0">
                <a:sym typeface="Wingdings" panose="05000000000000000000" pitchFamily="2" charset="2"/>
              </a:rPr>
            </a:br>
            <a:endParaRPr lang="fr-FR" sz="1200" dirty="0">
              <a:sym typeface="Wingdings" panose="05000000000000000000" pitchFamily="2" charset="2"/>
            </a:endParaRPr>
          </a:p>
          <a:p>
            <a:pPr marL="216000" lvl="1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 </a:t>
            </a:r>
          </a:p>
          <a:p>
            <a:pPr lvl="2"/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30" name="ZoneTexte 17">
            <a:extLst>
              <a:ext uri="{FF2B5EF4-FFF2-40B4-BE49-F238E27FC236}">
                <a16:creationId xmlns:a16="http://schemas.microsoft.com/office/drawing/2014/main" id="{1B9B95D0-C6EA-6FFB-8C88-2C985DA73BE9}"/>
              </a:ext>
            </a:extLst>
          </p:cNvPr>
          <p:cNvSpPr txBox="1"/>
          <p:nvPr/>
        </p:nvSpPr>
        <p:spPr>
          <a:xfrm>
            <a:off x="7748601" y="3169952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173B49"/>
                </a:solidFill>
                <a:highlight>
                  <a:srgbClr val="D1D1D1"/>
                </a:highlight>
              </a:rPr>
              <a:t>NTR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7160F8-3664-8C99-B808-93099CC9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367" y="1743480"/>
            <a:ext cx="6115050" cy="1352550"/>
          </a:xfrm>
          <a:prstGeom prst="rect">
            <a:avLst/>
          </a:prstGeom>
        </p:spPr>
      </p:pic>
      <p:sp>
        <p:nvSpPr>
          <p:cNvPr id="4" name="ZoneTexte 17">
            <a:extLst>
              <a:ext uri="{FF2B5EF4-FFF2-40B4-BE49-F238E27FC236}">
                <a16:creationId xmlns:a16="http://schemas.microsoft.com/office/drawing/2014/main" id="{53BCDF9B-66FC-54FF-33B5-FCB4F8661413}"/>
              </a:ext>
            </a:extLst>
          </p:cNvPr>
          <p:cNvSpPr txBox="1"/>
          <p:nvPr/>
        </p:nvSpPr>
        <p:spPr>
          <a:xfrm>
            <a:off x="4080935" y="2305455"/>
            <a:ext cx="785282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173B49"/>
                </a:solidFill>
                <a:highlight>
                  <a:srgbClr val="D1D1D1"/>
                </a:highlight>
              </a:rPr>
              <a:t>2xNBA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DA30B6-3433-C872-727F-AC98D3BCCB83}"/>
              </a:ext>
            </a:extLst>
          </p:cNvPr>
          <p:cNvSpPr txBox="1"/>
          <p:nvPr/>
        </p:nvSpPr>
        <p:spPr>
          <a:xfrm>
            <a:off x="4611401" y="1781512"/>
            <a:ext cx="344966" cy="713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lnSpc>
                <a:spcPts val="1200"/>
              </a:lnSpc>
              <a:defRPr sz="1400"/>
            </a:lvl1pPr>
          </a:lstStyle>
          <a:p>
            <a:r>
              <a:rPr lang="fr-FR" dirty="0">
                <a:sym typeface="Wingdings" panose="05000000000000000000" pitchFamily="2" charset="2"/>
              </a:rPr>
              <a:t></a:t>
            </a:r>
          </a:p>
          <a:p>
            <a:r>
              <a:rPr lang="fr-FR" dirty="0">
                <a:sym typeface="Wingdings" panose="05000000000000000000" pitchFamily="2" charset="2"/>
              </a:rPr>
              <a:t></a:t>
            </a:r>
          </a:p>
          <a:p>
            <a:r>
              <a:rPr lang="fr-FR" dirty="0">
                <a:sym typeface="Wingdings" panose="05000000000000000000" pitchFamily="2" charset="2"/>
              </a:rPr>
              <a:t></a:t>
            </a:r>
          </a:p>
          <a:p>
            <a:r>
              <a:rPr lang="fr-FR" dirty="0">
                <a:sym typeface="Wingdings" panose="05000000000000000000" pitchFamily="2" charset="2"/>
              </a:rPr>
              <a:t>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75FD39-0005-053F-FC1C-AE466B4CA973}"/>
              </a:ext>
            </a:extLst>
          </p:cNvPr>
          <p:cNvSpPr txBox="1"/>
          <p:nvPr/>
        </p:nvSpPr>
        <p:spPr>
          <a:xfrm>
            <a:off x="4611401" y="2419755"/>
            <a:ext cx="344966" cy="713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400" dirty="0">
                <a:sym typeface="Wingdings" panose="05000000000000000000" pitchFamily="2" charset="2"/>
              </a:rPr>
              <a:t></a:t>
            </a:r>
          </a:p>
          <a:p>
            <a:pPr>
              <a:lnSpc>
                <a:spcPts val="1200"/>
              </a:lnSpc>
            </a:pPr>
            <a:r>
              <a:rPr lang="fr-FR" sz="1400" dirty="0">
                <a:sym typeface="Wingdings" panose="05000000000000000000" pitchFamily="2" charset="2"/>
              </a:rPr>
              <a:t></a:t>
            </a:r>
          </a:p>
          <a:p>
            <a:pPr>
              <a:lnSpc>
                <a:spcPts val="1200"/>
              </a:lnSpc>
            </a:pPr>
            <a:r>
              <a:rPr lang="fr-FR" sz="1400" dirty="0">
                <a:sym typeface="Wingdings" panose="05000000000000000000" pitchFamily="2" charset="2"/>
              </a:rPr>
              <a:t></a:t>
            </a:r>
          </a:p>
          <a:p>
            <a:pPr>
              <a:lnSpc>
                <a:spcPts val="1200"/>
              </a:lnSpc>
            </a:pPr>
            <a:r>
              <a:rPr lang="fr-FR" sz="1400" dirty="0">
                <a:sym typeface="Wingdings" panose="05000000000000000000" pitchFamily="2" charset="2"/>
              </a:rPr>
              <a:t></a:t>
            </a:r>
            <a:endParaRPr lang="fr-FR" sz="1400" dirty="0"/>
          </a:p>
        </p:txBody>
      </p:sp>
      <p:sp>
        <p:nvSpPr>
          <p:cNvPr id="11" name="ZoneTexte 17">
            <a:extLst>
              <a:ext uri="{FF2B5EF4-FFF2-40B4-BE49-F238E27FC236}">
                <a16:creationId xmlns:a16="http://schemas.microsoft.com/office/drawing/2014/main" id="{283C6B3F-97A2-9491-51A6-7C726B4D84A7}"/>
              </a:ext>
            </a:extLst>
          </p:cNvPr>
          <p:cNvSpPr txBox="1"/>
          <p:nvPr/>
        </p:nvSpPr>
        <p:spPr>
          <a:xfrm>
            <a:off x="3725333" y="1929184"/>
            <a:ext cx="1013533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1" dirty="0">
                <a:solidFill>
                  <a:srgbClr val="173B49"/>
                </a:solidFill>
              </a:rPr>
              <a:t>DSP MA</a:t>
            </a:r>
          </a:p>
        </p:txBody>
      </p:sp>
      <p:sp>
        <p:nvSpPr>
          <p:cNvPr id="13" name="ZoneTexte 17">
            <a:extLst>
              <a:ext uri="{FF2B5EF4-FFF2-40B4-BE49-F238E27FC236}">
                <a16:creationId xmlns:a16="http://schemas.microsoft.com/office/drawing/2014/main" id="{39EDA0D8-AB64-6878-72CF-0055BDF59E57}"/>
              </a:ext>
            </a:extLst>
          </p:cNvPr>
          <p:cNvSpPr txBox="1"/>
          <p:nvPr/>
        </p:nvSpPr>
        <p:spPr>
          <a:xfrm>
            <a:off x="3725333" y="2624114"/>
            <a:ext cx="1013533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1" dirty="0">
                <a:solidFill>
                  <a:srgbClr val="173B49"/>
                </a:solidFill>
              </a:rPr>
              <a:t>DSP RLM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03DA171-37F5-6DC0-E32A-C9BC67FDF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17" y="5469961"/>
            <a:ext cx="8191500" cy="209550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9991F33-60BF-CE9E-5E36-744CA7802284}"/>
              </a:ext>
            </a:extLst>
          </p:cNvPr>
          <p:cNvCxnSpPr>
            <a:cxnSpLocks/>
          </p:cNvCxnSpPr>
          <p:nvPr/>
        </p:nvCxnSpPr>
        <p:spPr>
          <a:xfrm>
            <a:off x="1664217" y="5867403"/>
            <a:ext cx="8910650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03B627F-0AB4-E024-3040-20F97B10B0DE}"/>
              </a:ext>
            </a:extLst>
          </p:cNvPr>
          <p:cNvSpPr txBox="1"/>
          <p:nvPr/>
        </p:nvSpPr>
        <p:spPr>
          <a:xfrm>
            <a:off x="1574067" y="5865989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Temps</a:t>
            </a:r>
            <a:endParaRPr lang="fr-FR" sz="1200" b="1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E42453A-24F6-7E93-6A23-2DD21B4810E0}"/>
              </a:ext>
            </a:extLst>
          </p:cNvPr>
          <p:cNvSpPr txBox="1"/>
          <p:nvPr/>
        </p:nvSpPr>
        <p:spPr>
          <a:xfrm>
            <a:off x="1664217" y="5197893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6F52603-5766-3544-EE57-750EB1106979}"/>
              </a:ext>
            </a:extLst>
          </p:cNvPr>
          <p:cNvSpPr txBox="1"/>
          <p:nvPr/>
        </p:nvSpPr>
        <p:spPr>
          <a:xfrm>
            <a:off x="4501358" y="5197893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B81E53-A529-6EA3-B50C-D2A90852C729}"/>
              </a:ext>
            </a:extLst>
          </p:cNvPr>
          <p:cNvSpPr txBox="1"/>
          <p:nvPr/>
        </p:nvSpPr>
        <p:spPr>
          <a:xfrm>
            <a:off x="7312709" y="5197893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33" name="ZoneTexte 17">
            <a:extLst>
              <a:ext uri="{FF2B5EF4-FFF2-40B4-BE49-F238E27FC236}">
                <a16:creationId xmlns:a16="http://schemas.microsoft.com/office/drawing/2014/main" id="{7DAA24B1-02C7-A82A-42A7-6CD368D32628}"/>
              </a:ext>
            </a:extLst>
          </p:cNvPr>
          <p:cNvSpPr txBox="1"/>
          <p:nvPr/>
        </p:nvSpPr>
        <p:spPr>
          <a:xfrm>
            <a:off x="4693985" y="5207627"/>
            <a:ext cx="94481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173B49"/>
                </a:solidFill>
              </a:rPr>
              <a:t>DSP RLM</a:t>
            </a:r>
          </a:p>
        </p:txBody>
      </p:sp>
      <p:sp>
        <p:nvSpPr>
          <p:cNvPr id="34" name="ZoneTexte 17">
            <a:extLst>
              <a:ext uri="{FF2B5EF4-FFF2-40B4-BE49-F238E27FC236}">
                <a16:creationId xmlns:a16="http://schemas.microsoft.com/office/drawing/2014/main" id="{C03FA177-EA27-455E-95F5-7FBF161212F6}"/>
              </a:ext>
            </a:extLst>
          </p:cNvPr>
          <p:cNvSpPr txBox="1"/>
          <p:nvPr/>
        </p:nvSpPr>
        <p:spPr>
          <a:xfrm>
            <a:off x="1958792" y="5206411"/>
            <a:ext cx="7852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1" dirty="0">
                <a:solidFill>
                  <a:srgbClr val="173B49"/>
                </a:solidFill>
              </a:rPr>
              <a:t>DSP MA</a:t>
            </a:r>
          </a:p>
        </p:txBody>
      </p:sp>
      <p:sp>
        <p:nvSpPr>
          <p:cNvPr id="35" name="ZoneTexte 17">
            <a:extLst>
              <a:ext uri="{FF2B5EF4-FFF2-40B4-BE49-F238E27FC236}">
                <a16:creationId xmlns:a16="http://schemas.microsoft.com/office/drawing/2014/main" id="{8DE8701C-CE32-F42F-84DD-B40BDC70EBDE}"/>
              </a:ext>
            </a:extLst>
          </p:cNvPr>
          <p:cNvSpPr txBox="1"/>
          <p:nvPr/>
        </p:nvSpPr>
        <p:spPr>
          <a:xfrm>
            <a:off x="7534261" y="5206411"/>
            <a:ext cx="7852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1" dirty="0">
                <a:solidFill>
                  <a:srgbClr val="173B49"/>
                </a:solidFill>
              </a:rPr>
              <a:t>DSP MA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4B14B68-CEC7-FD99-56A4-A87E7C1E5F20}"/>
              </a:ext>
            </a:extLst>
          </p:cNvPr>
          <p:cNvSpPr txBox="1"/>
          <p:nvPr/>
        </p:nvSpPr>
        <p:spPr>
          <a:xfrm>
            <a:off x="10093509" y="5197893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39" name="ZoneTexte 17">
            <a:extLst>
              <a:ext uri="{FF2B5EF4-FFF2-40B4-BE49-F238E27FC236}">
                <a16:creationId xmlns:a16="http://schemas.microsoft.com/office/drawing/2014/main" id="{FECCC1F0-E1A5-77AD-DBF1-87A9AE10ABAB}"/>
              </a:ext>
            </a:extLst>
          </p:cNvPr>
          <p:cNvSpPr txBox="1"/>
          <p:nvPr/>
        </p:nvSpPr>
        <p:spPr>
          <a:xfrm>
            <a:off x="10286136" y="5206411"/>
            <a:ext cx="1015107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173B49"/>
                </a:solidFill>
              </a:rPr>
              <a:t>DSP RLM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7DCF9306-8D3A-C531-6F3E-3272981A9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931" y="5469745"/>
            <a:ext cx="9620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Evasion de fréquence, intégration mode Relais Bi-Poste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ED8A51A7-D3C9-2B3B-5201-F979E5A4FAC3}"/>
              </a:ext>
            </a:extLst>
          </p:cNvPr>
          <p:cNvSpPr txBox="1">
            <a:spLocks/>
          </p:cNvSpPr>
          <p:nvPr/>
        </p:nvSpPr>
        <p:spPr>
          <a:xfrm>
            <a:off x="136500" y="1440958"/>
            <a:ext cx="11484000" cy="469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Pour intégrer les modes Relais, le nombre 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de ligne de la matrice d’indices de canaux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est doublé : </a:t>
            </a:r>
            <a:r>
              <a:rPr lang="fr-FR" sz="1200" b="1" dirty="0">
                <a:sym typeface="Wingdings" panose="05000000000000000000" pitchFamily="2" charset="2"/>
              </a:rPr>
              <a:t>2 x NBA </a:t>
            </a:r>
            <a:r>
              <a:rPr lang="fr-FR" sz="1200" dirty="0">
                <a:sym typeface="Wingdings" panose="05000000000000000000" pitchFamily="2" charset="2"/>
              </a:rPr>
              <a:t>x NTR</a:t>
            </a: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b="1" dirty="0">
                <a:sym typeface="Wingdings" panose="05000000000000000000" pitchFamily="2" charset="2"/>
              </a:rPr>
              <a:t>Mode Relais Bi-Poste </a:t>
            </a:r>
            <a:r>
              <a:rPr lang="fr-FR" sz="1200" dirty="0">
                <a:sym typeface="Wingdings" panose="05000000000000000000" pitchFamily="2" charset="2"/>
              </a:rPr>
              <a:t>: deux transceivers radio</a:t>
            </a:r>
          </a:p>
          <a:p>
            <a:pPr marL="432000" lvl="2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Les DSP RLB1 et RLB2 sont connectés en filaire et s’échangent les messages par cette liaison</a:t>
            </a:r>
          </a:p>
          <a:p>
            <a:pPr marL="432000" lvl="2" indent="0">
              <a:buNone/>
            </a:pPr>
            <a:endParaRPr lang="fr-FR" sz="1200" dirty="0">
              <a:sym typeface="Wingdings" panose="05000000000000000000" pitchFamily="2" charset="2"/>
            </a:endParaRPr>
          </a:p>
          <a:p>
            <a:pPr marL="660600" lvl="2" indent="-228600">
              <a:buFont typeface="+mj-lt"/>
              <a:buAutoNum type="arabicPeriod"/>
            </a:pPr>
            <a:r>
              <a:rPr lang="fr-FR" sz="1200" dirty="0">
                <a:sym typeface="Wingdings" panose="05000000000000000000" pitchFamily="2" charset="2"/>
              </a:rPr>
              <a:t>Le </a:t>
            </a:r>
            <a:r>
              <a:rPr lang="fr-FR" sz="1200" b="1" dirty="0">
                <a:sym typeface="Wingdings" panose="05000000000000000000" pitchFamily="2" charset="2"/>
              </a:rPr>
              <a:t>DSP RLB1</a:t>
            </a:r>
            <a:r>
              <a:rPr lang="fr-FR" sz="1200" dirty="0">
                <a:sym typeface="Wingdings" panose="05000000000000000000" pitchFamily="2" charset="2"/>
              </a:rPr>
              <a:t> (DSP configuré en relais) </a:t>
            </a:r>
            <a:r>
              <a:rPr lang="fr-FR" sz="1200" b="1" dirty="0">
                <a:sym typeface="Wingdings" panose="05000000000000000000" pitchFamily="2" charset="2"/>
              </a:rPr>
              <a:t>s’insère dans la boucle du DSP MA </a:t>
            </a:r>
            <a:r>
              <a:rPr lang="fr-FR" sz="1200" dirty="0">
                <a:sym typeface="Wingdings" panose="05000000000000000000" pitchFamily="2" charset="2"/>
              </a:rPr>
              <a:t>comme un DSP standard puis identifié relais par le DSP MA</a:t>
            </a:r>
          </a:p>
          <a:p>
            <a:pPr marL="660600" lvl="2" indent="-228600">
              <a:buFont typeface="+mj-lt"/>
              <a:buAutoNum type="arabicPeriod"/>
            </a:pPr>
            <a:r>
              <a:rPr lang="fr-FR" sz="1200" dirty="0">
                <a:sym typeface="Wingdings" panose="05000000000000000000" pitchFamily="2" charset="2"/>
              </a:rPr>
              <a:t>Le </a:t>
            </a:r>
            <a:r>
              <a:rPr lang="fr-FR" sz="1200" b="1" dirty="0">
                <a:sym typeface="Wingdings" panose="05000000000000000000" pitchFamily="2" charset="2"/>
              </a:rPr>
              <a:t>DSP RLB2</a:t>
            </a:r>
            <a:r>
              <a:rPr lang="fr-FR" sz="1200" dirty="0">
                <a:sym typeface="Wingdings" panose="05000000000000000000" pitchFamily="2" charset="2"/>
              </a:rPr>
              <a:t> coordonne le plan de fréquences PT3S RLB de la même manière que le DSP MA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Les DSP standard s’insèrent dans la boucle </a:t>
            </a:r>
            <a:r>
              <a:rPr lang="fr-FR" sz="1200" b="1" dirty="0">
                <a:sym typeface="Wingdings" panose="05000000000000000000" pitchFamily="2" charset="2"/>
              </a:rPr>
              <a:t>MA ou RLB2</a:t>
            </a:r>
            <a:r>
              <a:rPr lang="fr-FR" sz="1200" dirty="0">
                <a:sym typeface="Wingdings" panose="05000000000000000000" pitchFamily="2" charset="2"/>
              </a:rPr>
              <a:t> disposant du meilleur RSSI (la plus proche) (ACU)</a:t>
            </a:r>
          </a:p>
          <a:p>
            <a:pPr marL="660600" lvl="2" indent="-228600">
              <a:buFont typeface="+mj-lt"/>
              <a:buAutoNum type="arabicPeriod"/>
            </a:pPr>
            <a:r>
              <a:rPr lang="fr-FR" sz="1200" dirty="0">
                <a:sym typeface="Wingdings" panose="05000000000000000000" pitchFamily="2" charset="2"/>
              </a:rPr>
              <a:t>Le </a:t>
            </a:r>
            <a:r>
              <a:rPr lang="fr-FR" sz="1200" b="1" dirty="0">
                <a:sym typeface="Wingdings" panose="05000000000000000000" pitchFamily="2" charset="2"/>
              </a:rPr>
              <a:t>DSP MA et RLB2</a:t>
            </a:r>
            <a:r>
              <a:rPr lang="fr-FR" sz="1200" dirty="0">
                <a:sym typeface="Wingdings" panose="05000000000000000000" pitchFamily="2" charset="2"/>
              </a:rPr>
              <a:t> relaient les trames de l’un et l’autre de la même manière que le MA peut l’effectuer lorsqu’il est connecté à une interface (</a:t>
            </a:r>
            <a:r>
              <a:rPr lang="fr-FR" sz="1200" dirty="0" err="1">
                <a:sym typeface="Wingdings" panose="05000000000000000000" pitchFamily="2" charset="2"/>
              </a:rPr>
              <a:t>TrackSat</a:t>
            </a:r>
            <a:r>
              <a:rPr lang="fr-FR" sz="1200" dirty="0">
                <a:sym typeface="Wingdings" panose="05000000000000000000" pitchFamily="2" charset="2"/>
              </a:rPr>
              <a:t> ou PR4G par exemple)</a:t>
            </a:r>
          </a:p>
          <a:p>
            <a:pPr marL="432000" lvl="2" indent="0">
              <a:buNone/>
            </a:pPr>
            <a:endParaRPr lang="fr-FR" sz="1200" dirty="0">
              <a:sym typeface="Wingdings" panose="05000000000000000000" pitchFamily="2" charset="2"/>
            </a:endParaRPr>
          </a:p>
          <a:p>
            <a:pPr marL="432000" lvl="2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 </a:t>
            </a:r>
            <a:br>
              <a:rPr lang="fr-FR" sz="1200" dirty="0">
                <a:sym typeface="Wingdings" panose="05000000000000000000" pitchFamily="2" charset="2"/>
              </a:rPr>
            </a:br>
            <a:endParaRPr lang="fr-FR" sz="1200" dirty="0">
              <a:sym typeface="Wingdings" panose="05000000000000000000" pitchFamily="2" charset="2"/>
            </a:endParaRPr>
          </a:p>
          <a:p>
            <a:pPr marL="216000" lvl="1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 </a:t>
            </a:r>
          </a:p>
          <a:p>
            <a:pPr lvl="2"/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30" name="ZoneTexte 17">
            <a:extLst>
              <a:ext uri="{FF2B5EF4-FFF2-40B4-BE49-F238E27FC236}">
                <a16:creationId xmlns:a16="http://schemas.microsoft.com/office/drawing/2014/main" id="{1B9B95D0-C6EA-6FFB-8C88-2C985DA73BE9}"/>
              </a:ext>
            </a:extLst>
          </p:cNvPr>
          <p:cNvSpPr txBox="1"/>
          <p:nvPr/>
        </p:nvSpPr>
        <p:spPr>
          <a:xfrm>
            <a:off x="7748601" y="3169952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NTR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7160F8-3664-8C99-B808-93099CC9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367" y="1743480"/>
            <a:ext cx="6115050" cy="1352550"/>
          </a:xfrm>
          <a:prstGeom prst="rect">
            <a:avLst/>
          </a:prstGeom>
        </p:spPr>
      </p:pic>
      <p:sp>
        <p:nvSpPr>
          <p:cNvPr id="4" name="ZoneTexte 17">
            <a:extLst>
              <a:ext uri="{FF2B5EF4-FFF2-40B4-BE49-F238E27FC236}">
                <a16:creationId xmlns:a16="http://schemas.microsoft.com/office/drawing/2014/main" id="{53BCDF9B-66FC-54FF-33B5-FCB4F8661413}"/>
              </a:ext>
            </a:extLst>
          </p:cNvPr>
          <p:cNvSpPr txBox="1"/>
          <p:nvPr/>
        </p:nvSpPr>
        <p:spPr>
          <a:xfrm>
            <a:off x="4080935" y="2305455"/>
            <a:ext cx="785282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2xNBA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DA30B6-3433-C872-727F-AC98D3BCCB83}"/>
              </a:ext>
            </a:extLst>
          </p:cNvPr>
          <p:cNvSpPr txBox="1"/>
          <p:nvPr/>
        </p:nvSpPr>
        <p:spPr>
          <a:xfrm>
            <a:off x="4611401" y="1781512"/>
            <a:ext cx="344966" cy="713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lnSpc>
                <a:spcPts val="1200"/>
              </a:lnSpc>
              <a:defRPr sz="1400"/>
            </a:lvl1pPr>
          </a:lstStyle>
          <a:p>
            <a:r>
              <a:rPr lang="fr-FR" dirty="0">
                <a:sym typeface="Wingdings" panose="05000000000000000000" pitchFamily="2" charset="2"/>
              </a:rPr>
              <a:t></a:t>
            </a:r>
          </a:p>
          <a:p>
            <a:r>
              <a:rPr lang="fr-FR" dirty="0">
                <a:sym typeface="Wingdings" panose="05000000000000000000" pitchFamily="2" charset="2"/>
              </a:rPr>
              <a:t></a:t>
            </a:r>
          </a:p>
          <a:p>
            <a:r>
              <a:rPr lang="fr-FR" dirty="0">
                <a:sym typeface="Wingdings" panose="05000000000000000000" pitchFamily="2" charset="2"/>
              </a:rPr>
              <a:t></a:t>
            </a:r>
          </a:p>
          <a:p>
            <a:r>
              <a:rPr lang="fr-FR" dirty="0">
                <a:sym typeface="Wingdings" panose="05000000000000000000" pitchFamily="2" charset="2"/>
              </a:rPr>
              <a:t>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75FD39-0005-053F-FC1C-AE466B4CA973}"/>
              </a:ext>
            </a:extLst>
          </p:cNvPr>
          <p:cNvSpPr txBox="1"/>
          <p:nvPr/>
        </p:nvSpPr>
        <p:spPr>
          <a:xfrm>
            <a:off x="4611401" y="2419755"/>
            <a:ext cx="344966" cy="713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400" dirty="0">
                <a:sym typeface="Wingdings" panose="05000000000000000000" pitchFamily="2" charset="2"/>
              </a:rPr>
              <a:t></a:t>
            </a:r>
          </a:p>
          <a:p>
            <a:pPr>
              <a:lnSpc>
                <a:spcPts val="1200"/>
              </a:lnSpc>
            </a:pPr>
            <a:r>
              <a:rPr lang="fr-FR" sz="1400" dirty="0">
                <a:sym typeface="Wingdings" panose="05000000000000000000" pitchFamily="2" charset="2"/>
              </a:rPr>
              <a:t></a:t>
            </a:r>
          </a:p>
          <a:p>
            <a:pPr>
              <a:lnSpc>
                <a:spcPts val="1200"/>
              </a:lnSpc>
            </a:pPr>
            <a:r>
              <a:rPr lang="fr-FR" sz="1400" dirty="0">
                <a:sym typeface="Wingdings" panose="05000000000000000000" pitchFamily="2" charset="2"/>
              </a:rPr>
              <a:t></a:t>
            </a:r>
          </a:p>
          <a:p>
            <a:pPr>
              <a:lnSpc>
                <a:spcPts val="1200"/>
              </a:lnSpc>
            </a:pPr>
            <a:r>
              <a:rPr lang="fr-FR" sz="1400" dirty="0">
                <a:sym typeface="Wingdings" panose="05000000000000000000" pitchFamily="2" charset="2"/>
              </a:rPr>
              <a:t></a:t>
            </a:r>
            <a:endParaRPr lang="fr-FR" sz="1400" dirty="0"/>
          </a:p>
        </p:txBody>
      </p:sp>
      <p:sp>
        <p:nvSpPr>
          <p:cNvPr id="11" name="ZoneTexte 17">
            <a:extLst>
              <a:ext uri="{FF2B5EF4-FFF2-40B4-BE49-F238E27FC236}">
                <a16:creationId xmlns:a16="http://schemas.microsoft.com/office/drawing/2014/main" id="{283C6B3F-97A2-9491-51A6-7C726B4D84A7}"/>
              </a:ext>
            </a:extLst>
          </p:cNvPr>
          <p:cNvSpPr txBox="1"/>
          <p:nvPr/>
        </p:nvSpPr>
        <p:spPr>
          <a:xfrm>
            <a:off x="3953585" y="1929184"/>
            <a:ext cx="7852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1" dirty="0">
                <a:solidFill>
                  <a:srgbClr val="173B49"/>
                </a:solidFill>
              </a:rPr>
              <a:t>DSP MA</a:t>
            </a:r>
          </a:p>
        </p:txBody>
      </p:sp>
      <p:sp>
        <p:nvSpPr>
          <p:cNvPr id="13" name="ZoneTexte 17">
            <a:extLst>
              <a:ext uri="{FF2B5EF4-FFF2-40B4-BE49-F238E27FC236}">
                <a16:creationId xmlns:a16="http://schemas.microsoft.com/office/drawing/2014/main" id="{39EDA0D8-AB64-6878-72CF-0055BDF59E57}"/>
              </a:ext>
            </a:extLst>
          </p:cNvPr>
          <p:cNvSpPr txBox="1"/>
          <p:nvPr/>
        </p:nvSpPr>
        <p:spPr>
          <a:xfrm>
            <a:off x="3860801" y="2624114"/>
            <a:ext cx="878066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1" dirty="0">
                <a:solidFill>
                  <a:srgbClr val="173B49"/>
                </a:solidFill>
              </a:rPr>
              <a:t>DSP RLB</a:t>
            </a:r>
          </a:p>
        </p:txBody>
      </p:sp>
    </p:spTree>
    <p:extLst>
      <p:ext uri="{BB962C8B-B14F-4D97-AF65-F5344CB8AC3E}">
        <p14:creationId xmlns:p14="http://schemas.microsoft.com/office/powerpoint/2010/main" val="43631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B5BC-EFAC-C696-3075-446E33FCB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Merci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430" y="215391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4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0" rIns="91440" bIns="0" rtlCol="0" anchor="t" anchorCtr="0">
            <a:spAutoFit/>
          </a:bodyPr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Besoins, problèmes techniques posés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05438AC1-05A8-9B10-D482-AAAB398518EB}"/>
              </a:ext>
            </a:extLst>
          </p:cNvPr>
          <p:cNvSpPr txBox="1">
            <a:spLocks/>
          </p:cNvSpPr>
          <p:nvPr/>
        </p:nvSpPr>
        <p:spPr>
          <a:xfrm>
            <a:off x="316800" y="1413769"/>
            <a:ext cx="10978729" cy="4720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Fonctionnel :</a:t>
            </a:r>
          </a:p>
          <a:p>
            <a:pPr lvl="1"/>
            <a:r>
              <a:rPr lang="fr-FR" dirty="0">
                <a:highlight>
                  <a:srgbClr val="C0C0C0"/>
                </a:highlight>
                <a:sym typeface="Wingdings" panose="05000000000000000000" pitchFamily="2" charset="2"/>
              </a:rPr>
              <a:t>2 à 24</a:t>
            </a:r>
            <a:r>
              <a:rPr lang="fr-FR" dirty="0">
                <a:highlight>
                  <a:srgbClr val="FFFFFF"/>
                </a:highlight>
                <a:sym typeface="Wingdings" panose="05000000000000000000" pitchFamily="2" charset="2"/>
              </a:rPr>
              <a:t> d</a:t>
            </a:r>
            <a:r>
              <a:rPr lang="fr-FR" dirty="0">
                <a:sym typeface="Wingdings" panose="05000000000000000000" pitchFamily="2" charset="2"/>
              </a:rPr>
              <a:t>ispositifs (DSP) participants dans une boucle (« réseau » UHF)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2 types de messages : </a:t>
            </a:r>
            <a:r>
              <a:rPr lang="fr-FR" dirty="0">
                <a:highlight>
                  <a:srgbClr val="C0C0C0"/>
                </a:highlight>
                <a:sym typeface="Wingdings" panose="05000000000000000000" pitchFamily="2" charset="2"/>
              </a:rPr>
              <a:t>taille optimale, taille maximale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Mode </a:t>
            </a:r>
            <a:r>
              <a:rPr lang="fr-FR" dirty="0">
                <a:highlight>
                  <a:srgbClr val="C0C0C0"/>
                </a:highlight>
                <a:sym typeface="Wingdings" panose="05000000000000000000" pitchFamily="2" charset="2"/>
              </a:rPr>
              <a:t>relais</a:t>
            </a:r>
            <a:r>
              <a:rPr lang="fr-FR" dirty="0">
                <a:sym typeface="Wingdings" panose="05000000000000000000" pitchFamily="2" charset="2"/>
              </a:rPr>
              <a:t> UHF : monoposte, bi-poste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Distribution de données issues d’autres interfaces (pilotage application) : </a:t>
            </a:r>
            <a:r>
              <a:rPr lang="fr-FR" dirty="0" err="1">
                <a:sym typeface="Wingdings" panose="05000000000000000000" pitchFamily="2" charset="2"/>
              </a:rPr>
              <a:t>TrackSat</a:t>
            </a:r>
            <a:r>
              <a:rPr lang="fr-FR" dirty="0">
                <a:sym typeface="Wingdings" panose="05000000000000000000" pitchFamily="2" charset="2"/>
              </a:rPr>
              <a:t>, PR4G</a:t>
            </a:r>
          </a:p>
          <a:p>
            <a:pPr marL="2160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u="sng" dirty="0"/>
              <a:t>Radio :</a:t>
            </a:r>
          </a:p>
          <a:p>
            <a:pPr lvl="1"/>
            <a:r>
              <a:rPr lang="fr-FR" b="1" dirty="0"/>
              <a:t>Initialisation de la « boucle »</a:t>
            </a:r>
          </a:p>
          <a:p>
            <a:pPr lvl="2"/>
            <a:r>
              <a:rPr lang="fr-FR" dirty="0"/>
              <a:t>Ordonnancement des créneaux (slots) :</a:t>
            </a:r>
          </a:p>
          <a:p>
            <a:pPr lvl="3"/>
            <a:r>
              <a:rPr lang="fr-FR" sz="1500" dirty="0"/>
              <a:t>Allocation de slots DSP fixes selon la configuration de la mission</a:t>
            </a:r>
          </a:p>
          <a:p>
            <a:pPr marL="648000" lvl="3" indent="0">
              <a:buNone/>
            </a:pPr>
            <a:r>
              <a:rPr lang="fr-FR" sz="1500" dirty="0"/>
              <a:t>OU</a:t>
            </a:r>
          </a:p>
          <a:p>
            <a:pPr lvl="3"/>
            <a:r>
              <a:rPr lang="fr-FR" sz="1500" dirty="0">
                <a:highlight>
                  <a:srgbClr val="C0C0C0"/>
                </a:highlight>
              </a:rPr>
              <a:t>Allocation dynamique des slots</a:t>
            </a:r>
          </a:p>
          <a:p>
            <a:pPr lvl="2"/>
            <a:r>
              <a:rPr lang="fr-FR" dirty="0"/>
              <a:t>Mise en place de la sécurité, résistance au rejeu ; aléa pseudo-aléatoire en complément des paramètres mission (clés, canaux)</a:t>
            </a:r>
          </a:p>
          <a:p>
            <a:pPr lvl="3"/>
            <a:r>
              <a:rPr lang="fr-FR" sz="1500" dirty="0"/>
              <a:t>PPS ; au démarrage, </a:t>
            </a:r>
            <a:r>
              <a:rPr lang="fr-FR" sz="1500" dirty="0">
                <a:highlight>
                  <a:srgbClr val="D1D1D1"/>
                </a:highlight>
              </a:rPr>
              <a:t>pas de PPS </a:t>
            </a:r>
            <a:r>
              <a:rPr lang="fr-FR" sz="1500" dirty="0"/>
              <a:t>ou viabilité sans Fix (attente Fix)</a:t>
            </a:r>
          </a:p>
          <a:p>
            <a:pPr marL="648000" lvl="3" indent="0">
              <a:buNone/>
            </a:pPr>
            <a:r>
              <a:rPr lang="fr-FR" sz="1500" dirty="0"/>
              <a:t>OU</a:t>
            </a:r>
          </a:p>
          <a:p>
            <a:pPr lvl="3"/>
            <a:r>
              <a:rPr lang="fr-FR" sz="1500" dirty="0">
                <a:highlight>
                  <a:srgbClr val="C0C0C0"/>
                </a:highlight>
              </a:rPr>
              <a:t>Clavier ; saisie d’un code PIN à chaque activation UHF</a:t>
            </a:r>
          </a:p>
          <a:p>
            <a:pPr lvl="1"/>
            <a:r>
              <a:rPr lang="fr-FR" b="1" dirty="0"/>
              <a:t>Gestion de la bande passante </a:t>
            </a:r>
            <a:r>
              <a:rPr lang="fr-FR" dirty="0"/>
              <a:t>(étroite/large), fonction :</a:t>
            </a:r>
          </a:p>
          <a:p>
            <a:pPr lvl="2"/>
            <a:r>
              <a:rPr lang="fr-FR" sz="1500" dirty="0"/>
              <a:t>De la distance (RSSI) </a:t>
            </a:r>
          </a:p>
          <a:p>
            <a:pPr lvl="2"/>
            <a:r>
              <a:rPr lang="fr-FR" sz="1500" dirty="0"/>
              <a:t>Des besoins fonctionnels, en particulier pour les messages MSB/MST</a:t>
            </a:r>
          </a:p>
          <a:p>
            <a:pPr marL="648000" lvl="3" indent="0">
              <a:buNone/>
            </a:pPr>
            <a:endParaRPr lang="fr-FR" dirty="0"/>
          </a:p>
          <a:p>
            <a:pPr lvl="3"/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146FBC-01DA-E335-9523-B70D5D27B7E1}"/>
              </a:ext>
            </a:extLst>
          </p:cNvPr>
          <p:cNvSpPr txBox="1"/>
          <p:nvPr/>
        </p:nvSpPr>
        <p:spPr>
          <a:xfrm>
            <a:off x="9499003" y="5426905"/>
            <a:ext cx="1796526" cy="6001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Note :</a:t>
            </a:r>
          </a:p>
          <a:p>
            <a:r>
              <a:rPr lang="en-US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Les </a:t>
            </a:r>
            <a:r>
              <a:rPr lang="en-US" sz="1100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hypothèses</a:t>
            </a:r>
            <a:r>
              <a:rPr lang="en-US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retenues</a:t>
            </a:r>
            <a:r>
              <a:rPr lang="en-US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US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 err="1">
                <a:solidFill>
                  <a:srgbClr val="666666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surlignées</a:t>
            </a:r>
            <a:endParaRPr lang="fr-FR" sz="11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641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Charge utile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05438AC1-05A8-9B10-D482-AAAB398518EB}"/>
              </a:ext>
            </a:extLst>
          </p:cNvPr>
          <p:cNvSpPr txBox="1">
            <a:spLocks/>
          </p:cNvSpPr>
          <p:nvPr/>
        </p:nvSpPr>
        <p:spPr>
          <a:xfrm>
            <a:off x="316800" y="1413769"/>
            <a:ext cx="10978729" cy="4720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u="sng" dirty="0"/>
              <a:t>Caractérisation messages transmis en UHF</a:t>
            </a:r>
            <a:r>
              <a:rPr lang="fr-FR" sz="1800" b="1" dirty="0"/>
              <a:t>		</a:t>
            </a:r>
            <a:endParaRPr lang="fr-FR" sz="1800" b="1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marL="2160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2160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AE5A4FF-03B0-11C1-2932-392ED7ED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36" y="1892670"/>
            <a:ext cx="8924925" cy="1162050"/>
          </a:xfrm>
          <a:prstGeom prst="rect">
            <a:avLst/>
          </a:prstGeom>
        </p:spPr>
      </p:pic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A4844C0C-8736-DB70-8D9F-70F400880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10727"/>
              </p:ext>
            </p:extLst>
          </p:nvPr>
        </p:nvGraphicFramePr>
        <p:xfrm>
          <a:off x="6439398" y="3306910"/>
          <a:ext cx="5105599" cy="149923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6644">
                  <a:extLst>
                    <a:ext uri="{9D8B030D-6E8A-4147-A177-3AD203B41FA5}">
                      <a16:colId xmlns:a16="http://schemas.microsoft.com/office/drawing/2014/main" val="961849020"/>
                    </a:ext>
                  </a:extLst>
                </a:gridCol>
                <a:gridCol w="4638955">
                  <a:extLst>
                    <a:ext uri="{9D8B030D-6E8A-4147-A177-3AD203B41FA5}">
                      <a16:colId xmlns:a16="http://schemas.microsoft.com/office/drawing/2014/main" val="359261127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1050" u="sng" strike="noStrike" dirty="0">
                          <a:effectLst/>
                        </a:rPr>
                        <a:t>Remarques : </a:t>
                      </a:r>
                      <a:endParaRPr lang="fr-FR" sz="105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3916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1" u="none" strike="noStrike" dirty="0">
                          <a:effectLst/>
                        </a:rPr>
                        <a:t>1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b="1" u="none" strike="noStrike" dirty="0">
                          <a:effectLst/>
                        </a:rPr>
                        <a:t>Les tailles retenues dans ce tableau (optimale, maximale) sont basées sur la décomposition MSH et les hypothèses radio décrites dans les pages suivantes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03477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taille maximale d'un paquet radio SX1276 est de 255 octets. La taille retenue pour la charge maximale (2) est dérivée des « timings radio  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2135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u="none" strike="noStrike" dirty="0">
                          <a:effectLst/>
                        </a:rPr>
                        <a:t>3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u="none" strike="noStrike" dirty="0">
                          <a:effectLst/>
                        </a:rPr>
                        <a:t>La taille du header est à confirmer (réserve)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81130085"/>
                  </a:ext>
                </a:extLst>
              </a:tr>
            </a:tbl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9A7AF1E8-88CB-B76E-8D07-5B47C33D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46" y="3306910"/>
            <a:ext cx="5298118" cy="32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6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Modulation LoRa - Principes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05438AC1-05A8-9B10-D482-AAAB398518EB}"/>
              </a:ext>
            </a:extLst>
          </p:cNvPr>
          <p:cNvSpPr txBox="1">
            <a:spLocks/>
          </p:cNvSpPr>
          <p:nvPr/>
        </p:nvSpPr>
        <p:spPr>
          <a:xfrm>
            <a:off x="316800" y="1413769"/>
            <a:ext cx="10978729" cy="4720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6C92FE2-216D-C480-B285-BB72F61FAE7B}"/>
              </a:ext>
            </a:extLst>
          </p:cNvPr>
          <p:cNvSpPr txBox="1"/>
          <p:nvPr/>
        </p:nvSpPr>
        <p:spPr>
          <a:xfrm>
            <a:off x="9280993" y="899212"/>
            <a:ext cx="2006069" cy="2616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Symbol rate = BW / (2^SF)</a:t>
            </a:r>
            <a:endParaRPr lang="fr-FR" sz="11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DF264E8-6282-CF01-262D-21AB11AD9A4E}"/>
              </a:ext>
            </a:extLst>
          </p:cNvPr>
          <p:cNvSpPr txBox="1"/>
          <p:nvPr/>
        </p:nvSpPr>
        <p:spPr>
          <a:xfrm>
            <a:off x="6980730" y="904908"/>
            <a:ext cx="2006069" cy="2616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SF7 à SF12, BW 125 kHz </a:t>
            </a:r>
            <a:endParaRPr lang="fr-FR" sz="11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5137126-5571-2782-4894-2286F4E2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29" y="1169689"/>
            <a:ext cx="3950903" cy="145934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B7A7FC6-266B-D180-BA4A-73AAFB79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4" y="1118502"/>
            <a:ext cx="4764757" cy="304335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A4BC4C5-735D-7FC0-2D95-421513976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730" y="2640181"/>
            <a:ext cx="4000537" cy="1325391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223EC10D-4C2D-B16C-187E-39AD041914F6}"/>
              </a:ext>
            </a:extLst>
          </p:cNvPr>
          <p:cNvGrpSpPr/>
          <p:nvPr/>
        </p:nvGrpSpPr>
        <p:grpSpPr>
          <a:xfrm>
            <a:off x="178401" y="4393524"/>
            <a:ext cx="5917599" cy="1586469"/>
            <a:chOff x="2534710" y="3797949"/>
            <a:chExt cx="7284395" cy="1952898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0B12E16-B661-BEF8-F1A3-00395466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7679" y="3797949"/>
              <a:ext cx="3591426" cy="1952898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40109732-7A2C-7D21-F289-A87A17D3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1031" y="3810514"/>
              <a:ext cx="3486637" cy="1457528"/>
            </a:xfrm>
            <a:prstGeom prst="rect">
              <a:avLst/>
            </a:prstGeom>
          </p:spPr>
        </p:pic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6FFCE256-1E41-4CDC-E571-7E4889114A16}"/>
                </a:ext>
              </a:extLst>
            </p:cNvPr>
            <p:cNvCxnSpPr>
              <a:cxnSpLocks/>
            </p:cNvCxnSpPr>
            <p:nvPr/>
          </p:nvCxnSpPr>
          <p:spPr>
            <a:xfrm>
              <a:off x="2534710" y="4411132"/>
              <a:ext cx="45720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3DE871EE-3784-05BF-A68D-2A298B09D43C}"/>
                </a:ext>
              </a:extLst>
            </p:cNvPr>
            <p:cNvCxnSpPr>
              <a:cxnSpLocks/>
            </p:cNvCxnSpPr>
            <p:nvPr/>
          </p:nvCxnSpPr>
          <p:spPr>
            <a:xfrm>
              <a:off x="2534710" y="4554007"/>
              <a:ext cx="457200" cy="0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FF50EFFE-C6EA-DDA0-AE9E-4B120F8B4DB1}"/>
              </a:ext>
            </a:extLst>
          </p:cNvPr>
          <p:cNvSpPr txBox="1"/>
          <p:nvPr/>
        </p:nvSpPr>
        <p:spPr>
          <a:xfrm>
            <a:off x="6980729" y="4414252"/>
            <a:ext cx="4820069" cy="144655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FR" sz="1100" b="0" i="0" u="sng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Règles théoriques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Spreading</a:t>
            </a:r>
            <a:r>
              <a:rPr lang="fr-FR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Factor :</a:t>
            </a:r>
            <a:br>
              <a:rPr lang="fr-FR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r>
              <a:rPr lang="fr-FR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Si SF augmente, le gain au niveau traitement augmente (SNR)</a:t>
            </a:r>
            <a:r>
              <a:rPr lang="fr-FR" sz="1100" dirty="0">
                <a:solidFill>
                  <a:srgbClr val="666666"/>
                </a:solidFill>
                <a:latin typeface="Arial" panose="020B0604020202020204" pitchFamily="34" charset="0"/>
              </a:rPr>
              <a:t>, la portée augmente, le débit utile diminue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666666"/>
                </a:solidFill>
                <a:latin typeface="Arial" panose="020B0604020202020204" pitchFamily="34" charset="0"/>
              </a:rPr>
              <a:t>Bande passante (BW) :</a:t>
            </a:r>
            <a:br>
              <a:rPr lang="fr-FR" sz="11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fr-FR" sz="1100" dirty="0">
                <a:solidFill>
                  <a:srgbClr val="666666"/>
                </a:solidFill>
                <a:latin typeface="Arial" panose="020B0604020202020204" pitchFamily="34" charset="0"/>
              </a:rPr>
              <a:t>Divisée par 2, gain de 3 dB par réduction/division du bruit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666666"/>
                </a:solidFill>
                <a:latin typeface="Arial" panose="020B0604020202020204" pitchFamily="34" charset="0"/>
              </a:rPr>
              <a:t>Gain/Atténuation de 6 dB : </a:t>
            </a:r>
            <a:br>
              <a:rPr lang="fr-FR" sz="11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fr-FR" sz="1100" dirty="0">
                <a:solidFill>
                  <a:srgbClr val="666666"/>
                </a:solidFill>
                <a:latin typeface="Arial" panose="020B0604020202020204" pitchFamily="34" charset="0"/>
              </a:rPr>
              <a:t>multiplication/division par 2 de la distance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9458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Modulation LoRa - Sensibilité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05438AC1-05A8-9B10-D482-AAAB398518EB}"/>
              </a:ext>
            </a:extLst>
          </p:cNvPr>
          <p:cNvSpPr txBox="1">
            <a:spLocks/>
          </p:cNvSpPr>
          <p:nvPr/>
        </p:nvSpPr>
        <p:spPr>
          <a:xfrm>
            <a:off x="316800" y="1413769"/>
            <a:ext cx="10978729" cy="4720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0109732-7A2C-7D21-F289-A87A17D3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037" y="1268707"/>
            <a:ext cx="2832427" cy="1184047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FFCE256-1E41-4CDC-E571-7E4889114A16}"/>
              </a:ext>
            </a:extLst>
          </p:cNvPr>
          <p:cNvCxnSpPr>
            <a:cxnSpLocks/>
          </p:cNvCxnSpPr>
          <p:nvPr/>
        </p:nvCxnSpPr>
        <p:spPr>
          <a:xfrm>
            <a:off x="5516439" y="1756629"/>
            <a:ext cx="3714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DE871EE-3784-05BF-A68D-2A298B09D43C}"/>
              </a:ext>
            </a:extLst>
          </p:cNvPr>
          <p:cNvCxnSpPr>
            <a:cxnSpLocks/>
          </p:cNvCxnSpPr>
          <p:nvPr/>
        </p:nvCxnSpPr>
        <p:spPr>
          <a:xfrm>
            <a:off x="5516439" y="1872696"/>
            <a:ext cx="371414" cy="0"/>
          </a:xfrm>
          <a:prstGeom prst="straightConnector1">
            <a:avLst/>
          </a:prstGeom>
          <a:ln w="2540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Channel Filter">
            <a:extLst>
              <a:ext uri="{FF2B5EF4-FFF2-40B4-BE49-F238E27FC236}">
                <a16:creationId xmlns:a16="http://schemas.microsoft.com/office/drawing/2014/main" id="{0D5E10DA-A598-6A31-5D02-CED5FB6E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" y="1297613"/>
            <a:ext cx="47625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8AAF7F2-0020-D08A-77C9-E6C84345D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405" y="1260240"/>
            <a:ext cx="2575455" cy="13755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B262FD9-1B7D-843D-40C6-F2753F332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533" y="4112797"/>
            <a:ext cx="5042601" cy="243905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89D41C3-FCFE-5EE9-CB68-B405055E4587}"/>
              </a:ext>
            </a:extLst>
          </p:cNvPr>
          <p:cNvSpPr txBox="1"/>
          <p:nvPr/>
        </p:nvSpPr>
        <p:spPr>
          <a:xfrm>
            <a:off x="6805834" y="3022122"/>
            <a:ext cx="4820069" cy="76944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NF :    Facteur de bruit du récepteur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666666"/>
                </a:solidFill>
                <a:latin typeface="Arial" panose="020B0604020202020204" pitchFamily="34" charset="0"/>
              </a:rPr>
              <a:t>SNR : Si le SNR est inférieur à 0, le récepteur peut opérer sous le niveau de bruit (signal bruité)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104CEDC-0C48-A7D5-B2F1-781570C654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689"/>
          <a:stretch/>
        </p:blipFill>
        <p:spPr>
          <a:xfrm>
            <a:off x="6805834" y="4029963"/>
            <a:ext cx="4143906" cy="25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7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Fréquences – Bandes passantes – Trame/Paquet radio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05438AC1-05A8-9B10-D482-AAAB398518EB}"/>
              </a:ext>
            </a:extLst>
          </p:cNvPr>
          <p:cNvSpPr txBox="1">
            <a:spLocks/>
          </p:cNvSpPr>
          <p:nvPr/>
        </p:nvSpPr>
        <p:spPr>
          <a:xfrm>
            <a:off x="316801" y="1413769"/>
            <a:ext cx="7112700" cy="4720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u="sng" dirty="0"/>
              <a:t>Transceiver radio : SEMTECH SX1276</a:t>
            </a:r>
          </a:p>
          <a:p>
            <a:pPr lvl="1"/>
            <a:r>
              <a:rPr lang="fr-FR" sz="1400" dirty="0">
                <a:sym typeface="Wingdings" panose="05000000000000000000" pitchFamily="2" charset="2"/>
              </a:rPr>
              <a:t>Bandes de fréquence  : </a:t>
            </a:r>
          </a:p>
          <a:p>
            <a:pPr lvl="2"/>
            <a:r>
              <a:rPr lang="fr-FR" sz="1200" dirty="0">
                <a:sym typeface="Wingdings" panose="05000000000000000000" pitchFamily="2" charset="2"/>
              </a:rPr>
              <a:t>410 à 525 MHz (bande 2, BF), </a:t>
            </a:r>
          </a:p>
          <a:p>
            <a:pPr lvl="2"/>
            <a:r>
              <a:rPr lang="fr-FR" sz="1200" dirty="0">
                <a:sym typeface="Wingdings" panose="05000000000000000000" pitchFamily="2" charset="2"/>
              </a:rPr>
              <a:t>862 à 980 MHz (bande 1, HF)</a:t>
            </a:r>
          </a:p>
          <a:p>
            <a:pPr lvl="1"/>
            <a:r>
              <a:rPr lang="fr-FR" sz="1400" dirty="0">
                <a:sym typeface="Wingdings" panose="05000000000000000000" pitchFamily="2" charset="2"/>
              </a:rPr>
              <a:t>Bandes passantes : transposées LoRa</a:t>
            </a:r>
          </a:p>
          <a:p>
            <a:pPr lvl="2"/>
            <a:r>
              <a:rPr lang="fr-FR" sz="1200" dirty="0">
                <a:sym typeface="Wingdings" panose="05000000000000000000" pitchFamily="2" charset="2"/>
              </a:rPr>
              <a:t>« Bande étroite » (BW: 41,7 kHz)</a:t>
            </a:r>
            <a:r>
              <a:rPr lang="fr-FR" sz="1400" dirty="0">
                <a:sym typeface="Wingdings" panose="05000000000000000000" pitchFamily="2" charset="2"/>
              </a:rPr>
              <a:t>	</a:t>
            </a:r>
            <a:r>
              <a:rPr lang="fr-FR" sz="1100" dirty="0">
                <a:sym typeface="Wingdings" panose="05000000000000000000" pitchFamily="2" charset="2"/>
              </a:rPr>
              <a:t> Maximisation Distance</a:t>
            </a:r>
            <a:endParaRPr lang="fr-FR" sz="1400" dirty="0">
              <a:sym typeface="Wingdings" panose="05000000000000000000" pitchFamily="2" charset="2"/>
            </a:endParaRPr>
          </a:p>
          <a:p>
            <a:pPr lvl="2"/>
            <a:r>
              <a:rPr lang="fr-FR" sz="1200" dirty="0">
                <a:sym typeface="Wingdings" panose="05000000000000000000" pitchFamily="2" charset="2"/>
              </a:rPr>
              <a:t>« Large bande » (BW: 250 kHz) </a:t>
            </a:r>
            <a:r>
              <a:rPr lang="fr-FR" sz="1400" dirty="0">
                <a:sym typeface="Wingdings" panose="05000000000000000000" pitchFamily="2" charset="2"/>
              </a:rPr>
              <a:t>	</a:t>
            </a:r>
            <a:r>
              <a:rPr lang="fr-FR" sz="1100" dirty="0">
                <a:sym typeface="Wingdings" panose="05000000000000000000" pitchFamily="2" charset="2"/>
              </a:rPr>
              <a:t> Maximisation Data rate</a:t>
            </a:r>
            <a:endParaRPr lang="fr-FR" sz="1400" dirty="0">
              <a:sym typeface="Wingdings" panose="05000000000000000000" pitchFamily="2" charset="2"/>
            </a:endParaRPr>
          </a:p>
          <a:p>
            <a:pPr marL="432000" lvl="2" indent="0">
              <a:buNone/>
            </a:pPr>
            <a:endParaRPr lang="fr-FR" sz="1400" dirty="0">
              <a:sym typeface="Wingdings" panose="05000000000000000000" pitchFamily="2" charset="2"/>
            </a:endParaRPr>
          </a:p>
          <a:p>
            <a:pPr lvl="1"/>
            <a:r>
              <a:rPr lang="fr-FR" sz="1400" dirty="0">
                <a:sym typeface="Wingdings" panose="05000000000000000000" pitchFamily="2" charset="2"/>
              </a:rPr>
              <a:t>Trame radio LoRa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8A48517-1C48-BC62-8014-EDB74E28D9DC}"/>
              </a:ext>
            </a:extLst>
          </p:cNvPr>
          <p:cNvSpPr txBox="1">
            <a:spLocks/>
          </p:cNvSpPr>
          <p:nvPr/>
        </p:nvSpPr>
        <p:spPr>
          <a:xfrm>
            <a:off x="7179733" y="1413769"/>
            <a:ext cx="4762502" cy="4720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b="1" u="sng" dirty="0"/>
          </a:p>
          <a:p>
            <a:pPr lvl="1"/>
            <a:r>
              <a:rPr lang="fr-FR" sz="1400" dirty="0">
                <a:sym typeface="Wingdings" panose="05000000000000000000" pitchFamily="2" charset="2"/>
              </a:rPr>
              <a:t>Canaux FDMA : </a:t>
            </a:r>
            <a:r>
              <a:rPr lang="fr-FR" sz="1100" dirty="0">
                <a:sym typeface="Wingdings" panose="05000000000000000000" pitchFamily="2" charset="2"/>
              </a:rPr>
              <a:t>espacement de 250 kHz</a:t>
            </a:r>
          </a:p>
          <a:p>
            <a:pPr lvl="1"/>
            <a:endParaRPr lang="fr-FR" sz="1100" dirty="0">
              <a:sym typeface="Wingdings" panose="05000000000000000000" pitchFamily="2" charset="2"/>
            </a:endParaRPr>
          </a:p>
          <a:p>
            <a:pPr lvl="1"/>
            <a:endParaRPr lang="fr-FR" sz="1100" dirty="0">
              <a:sym typeface="Wingdings" panose="05000000000000000000" pitchFamily="2" charset="2"/>
            </a:endParaRPr>
          </a:p>
          <a:p>
            <a:pPr lvl="1"/>
            <a:endParaRPr lang="fr-FR" sz="1100" dirty="0">
              <a:sym typeface="Wingdings" panose="05000000000000000000" pitchFamily="2" charset="2"/>
            </a:endParaRPr>
          </a:p>
          <a:p>
            <a:pPr marL="432000" lvl="2" indent="0">
              <a:buNone/>
            </a:pPr>
            <a:r>
              <a:rPr lang="fr-FR" sz="1100" dirty="0">
                <a:sym typeface="Wingdings" panose="05000000000000000000" pitchFamily="2" charset="2"/>
              </a:rPr>
              <a:t>FDMA UHF</a:t>
            </a:r>
            <a:r>
              <a:rPr lang="fr-FR" sz="1000" dirty="0">
                <a:sym typeface="Wingdings" panose="05000000000000000000" pitchFamily="2" charset="2"/>
              </a:rPr>
              <a:t> (</a:t>
            </a:r>
            <a:r>
              <a:rPr lang="fr-FR" sz="1000" dirty="0"/>
              <a:t>Frequency Division Multiple Access)</a:t>
            </a:r>
            <a:endParaRPr lang="fr-FR" sz="1000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CDB7BC9-6779-51C4-2C23-5B9353B8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73" y="2046787"/>
            <a:ext cx="3829050" cy="504825"/>
          </a:xfrm>
          <a:prstGeom prst="rect">
            <a:avLst/>
          </a:prstGeom>
        </p:spPr>
      </p:pic>
      <p:pic>
        <p:nvPicPr>
          <p:cNvPr id="7170" name="Picture 2" descr="LoRa modulation pack and data transmission diagram">
            <a:extLst>
              <a:ext uri="{FF2B5EF4-FFF2-40B4-BE49-F238E27FC236}">
                <a16:creationId xmlns:a16="http://schemas.microsoft.com/office/drawing/2014/main" id="{6B549D46-7902-66D3-CB0F-0B13F3DF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85" y="3492859"/>
            <a:ext cx="5551256" cy="31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7939E0A8-BBE4-E878-F359-C34BDB496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1" y="1164838"/>
            <a:ext cx="11580444" cy="527459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Caractérisation trames radio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950780-0C57-1721-4BF3-3994086E3AD4}"/>
              </a:ext>
            </a:extLst>
          </p:cNvPr>
          <p:cNvSpPr txBox="1"/>
          <p:nvPr/>
        </p:nvSpPr>
        <p:spPr>
          <a:xfrm rot="1883797">
            <a:off x="4333031" y="5105403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000" b="1">
                <a:solidFill>
                  <a:srgbClr val="173B49"/>
                </a:solidFill>
                <a:highlight>
                  <a:srgbClr val="D1D1D1"/>
                </a:highlight>
              </a:defRPr>
            </a:lvl1pPr>
          </a:lstStyle>
          <a:p>
            <a:r>
              <a:rPr lang="fr-FR" dirty="0"/>
              <a:t>PMX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896217-1AE1-4630-4F1D-31EAD36BD3C2}"/>
              </a:ext>
            </a:extLst>
          </p:cNvPr>
          <p:cNvSpPr txBox="1"/>
          <p:nvPr/>
        </p:nvSpPr>
        <p:spPr>
          <a:xfrm rot="1883797">
            <a:off x="4323412" y="5679085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000" b="1">
                <a:solidFill>
                  <a:srgbClr val="173B49"/>
                </a:solidFill>
                <a:highlight>
                  <a:srgbClr val="D1D1D1"/>
                </a:highlight>
              </a:defRPr>
            </a:lvl1pPr>
          </a:lstStyle>
          <a:p>
            <a:r>
              <a:rPr lang="fr-FR" dirty="0"/>
              <a:t>POP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4531CA-2C8B-5934-6392-C4C7D269A12D}"/>
              </a:ext>
            </a:extLst>
          </p:cNvPr>
          <p:cNvSpPr txBox="1"/>
          <p:nvPr/>
        </p:nvSpPr>
        <p:spPr>
          <a:xfrm rot="1883797">
            <a:off x="4322610" y="6087562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000" b="1">
                <a:solidFill>
                  <a:srgbClr val="173B49"/>
                </a:solidFill>
                <a:highlight>
                  <a:srgbClr val="D1D1D1"/>
                </a:highlight>
              </a:defRPr>
            </a:lvl1pPr>
          </a:lstStyle>
          <a:p>
            <a:r>
              <a:rPr lang="fr-FR" dirty="0"/>
              <a:t>PBA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C4D047C-5CD0-B315-23D7-34DE8BD5D609}"/>
              </a:ext>
            </a:extLst>
          </p:cNvPr>
          <p:cNvSpPr txBox="1"/>
          <p:nvPr/>
        </p:nvSpPr>
        <p:spPr>
          <a:xfrm rot="1883797">
            <a:off x="9556512" y="5101767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173B49"/>
                </a:solidFill>
                <a:highlight>
                  <a:srgbClr val="D1D1D1"/>
                </a:highlight>
              </a:rPr>
              <a:t>TMX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B247E9-7934-4D9C-ED62-D4657B27CA84}"/>
              </a:ext>
            </a:extLst>
          </p:cNvPr>
          <p:cNvSpPr txBox="1"/>
          <p:nvPr/>
        </p:nvSpPr>
        <p:spPr>
          <a:xfrm rot="1883797">
            <a:off x="9546893" y="5650048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000" b="1">
                <a:solidFill>
                  <a:srgbClr val="173B49"/>
                </a:solidFill>
                <a:highlight>
                  <a:srgbClr val="D1D1D1"/>
                </a:highlight>
              </a:defRPr>
            </a:lvl1pPr>
          </a:lstStyle>
          <a:p>
            <a:r>
              <a:rPr lang="fr-FR" dirty="0"/>
              <a:t>TOP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B5DD0F-5C25-746B-AA5F-B7468087AEE9}"/>
              </a:ext>
            </a:extLst>
          </p:cNvPr>
          <p:cNvSpPr txBox="1"/>
          <p:nvPr/>
        </p:nvSpPr>
        <p:spPr>
          <a:xfrm rot="1883797">
            <a:off x="9546091" y="605005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173B49"/>
                </a:solidFill>
                <a:highlight>
                  <a:srgbClr val="D1D1D1"/>
                </a:highlight>
              </a:rPr>
              <a:t>TBA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966376A-8E52-417D-ACDE-A06454E57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27509"/>
              </p:ext>
            </p:extLst>
          </p:nvPr>
        </p:nvGraphicFramePr>
        <p:xfrm>
          <a:off x="8353066" y="288000"/>
          <a:ext cx="3807884" cy="86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593">
                  <a:extLst>
                    <a:ext uri="{9D8B030D-6E8A-4147-A177-3AD203B41FA5}">
                      <a16:colId xmlns:a16="http://schemas.microsoft.com/office/drawing/2014/main" val="1072734243"/>
                    </a:ext>
                  </a:extLst>
                </a:gridCol>
                <a:gridCol w="3367291">
                  <a:extLst>
                    <a:ext uri="{9D8B030D-6E8A-4147-A177-3AD203B41FA5}">
                      <a16:colId xmlns:a16="http://schemas.microsoft.com/office/drawing/2014/main" val="984780937"/>
                    </a:ext>
                  </a:extLst>
                </a:gridCol>
              </a:tblGrid>
              <a:tr h="140586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Calcul sensibilité :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123289"/>
                  </a:ext>
                </a:extLst>
              </a:tr>
              <a:tr h="2729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 dirty="0">
                          <a:effectLst/>
                          <a:hlinkClick r:id="rId3"/>
                        </a:rPr>
                        <a:t>https://www.rfwireless-world.com/calculators/LoRa-Sensitivity-Calculator.html</a:t>
                      </a:r>
                      <a:endParaRPr lang="fr-FR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053524"/>
                  </a:ext>
                </a:extLst>
              </a:tr>
              <a:tr h="140586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Calcul distance :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410842"/>
                  </a:ext>
                </a:extLst>
              </a:tr>
              <a:tr h="2729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(2)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 dirty="0">
                          <a:effectLst/>
                          <a:hlinkClick r:id="rId4"/>
                        </a:rPr>
                        <a:t>https://www.rfwireless-world.com/calculators/LoRaWAN-Range-calculator.html</a:t>
                      </a:r>
                      <a:endParaRPr lang="fr-FR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40893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D74BBAE-F783-5581-088C-FF26651B0157}"/>
              </a:ext>
            </a:extLst>
          </p:cNvPr>
          <p:cNvSpPr txBox="1"/>
          <p:nvPr/>
        </p:nvSpPr>
        <p:spPr>
          <a:xfrm>
            <a:off x="9204088" y="3313584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Hauteur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0D1A29-3492-B5CB-8944-ABA5B30C87E4}"/>
              </a:ext>
            </a:extLst>
          </p:cNvPr>
          <p:cNvSpPr txBox="1"/>
          <p:nvPr/>
        </p:nvSpPr>
        <p:spPr>
          <a:xfrm>
            <a:off x="9204088" y="3728547"/>
            <a:ext cx="7970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Puissance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5B10C0-6115-A673-E983-9920E19115C2}"/>
              </a:ext>
            </a:extLst>
          </p:cNvPr>
          <p:cNvSpPr txBox="1"/>
          <p:nvPr/>
        </p:nvSpPr>
        <p:spPr>
          <a:xfrm>
            <a:off x="10392589" y="476242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/>
              <a:t>Distances (m)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FA5419F-6188-2F53-4266-F1FA5CDBFA91}"/>
              </a:ext>
            </a:extLst>
          </p:cNvPr>
          <p:cNvSpPr txBox="1"/>
          <p:nvPr/>
        </p:nvSpPr>
        <p:spPr>
          <a:xfrm>
            <a:off x="9025589" y="6277395"/>
            <a:ext cx="6174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TOA (s)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018A4E3-CC8B-237E-8F98-1A1EC8B4B3E9}"/>
              </a:ext>
            </a:extLst>
          </p:cNvPr>
          <p:cNvCxnSpPr>
            <a:cxnSpLocks/>
          </p:cNvCxnSpPr>
          <p:nvPr/>
        </p:nvCxnSpPr>
        <p:spPr>
          <a:xfrm>
            <a:off x="9856404" y="3448100"/>
            <a:ext cx="462290" cy="9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3E01772-0A7F-C2B1-B769-41BF5DE5063A}"/>
              </a:ext>
            </a:extLst>
          </p:cNvPr>
          <p:cNvCxnSpPr>
            <a:cxnSpLocks/>
          </p:cNvCxnSpPr>
          <p:nvPr/>
        </p:nvCxnSpPr>
        <p:spPr>
          <a:xfrm>
            <a:off x="9689177" y="3918243"/>
            <a:ext cx="334454" cy="28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0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Ordonnancement trames radio (#1)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ZoneTexte 17">
            <a:extLst>
              <a:ext uri="{FF2B5EF4-FFF2-40B4-BE49-F238E27FC236}">
                <a16:creationId xmlns:a16="http://schemas.microsoft.com/office/drawing/2014/main" id="{FE67007B-EA6E-30D0-E1B2-7AEB232BB002}"/>
              </a:ext>
            </a:extLst>
          </p:cNvPr>
          <p:cNvSpPr txBox="1"/>
          <p:nvPr/>
        </p:nvSpPr>
        <p:spPr>
          <a:xfrm>
            <a:off x="5304215" y="1190921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TTR</a:t>
            </a:r>
          </a:p>
        </p:txBody>
      </p:sp>
      <p:sp>
        <p:nvSpPr>
          <p:cNvPr id="23" name="ZoneTexte 17">
            <a:extLst>
              <a:ext uri="{FF2B5EF4-FFF2-40B4-BE49-F238E27FC236}">
                <a16:creationId xmlns:a16="http://schemas.microsoft.com/office/drawing/2014/main" id="{4A0F5541-F143-88DC-59A1-00DBFA71640F}"/>
              </a:ext>
            </a:extLst>
          </p:cNvPr>
          <p:cNvSpPr txBox="1"/>
          <p:nvPr/>
        </p:nvSpPr>
        <p:spPr>
          <a:xfrm>
            <a:off x="6028115" y="1190921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TTR</a:t>
            </a:r>
          </a:p>
        </p:txBody>
      </p:sp>
      <p:sp>
        <p:nvSpPr>
          <p:cNvPr id="24" name="ZoneTexte 17">
            <a:extLst>
              <a:ext uri="{FF2B5EF4-FFF2-40B4-BE49-F238E27FC236}">
                <a16:creationId xmlns:a16="http://schemas.microsoft.com/office/drawing/2014/main" id="{93D4C85C-1455-721C-C63E-D009B5BB05F8}"/>
              </a:ext>
            </a:extLst>
          </p:cNvPr>
          <p:cNvSpPr txBox="1"/>
          <p:nvPr/>
        </p:nvSpPr>
        <p:spPr>
          <a:xfrm rot="1883797">
            <a:off x="7903593" y="1212071"/>
            <a:ext cx="50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PPS'</a:t>
            </a:r>
          </a:p>
        </p:txBody>
      </p:sp>
      <p:sp>
        <p:nvSpPr>
          <p:cNvPr id="25" name="ZoneTexte 17">
            <a:extLst>
              <a:ext uri="{FF2B5EF4-FFF2-40B4-BE49-F238E27FC236}">
                <a16:creationId xmlns:a16="http://schemas.microsoft.com/office/drawing/2014/main" id="{E6BC1C4D-FB43-7CC7-DC92-534F4902DD1D}"/>
              </a:ext>
            </a:extLst>
          </p:cNvPr>
          <p:cNvSpPr txBox="1"/>
          <p:nvPr/>
        </p:nvSpPr>
        <p:spPr>
          <a:xfrm rot="1883797">
            <a:off x="4829251" y="1212071"/>
            <a:ext cx="50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rgbClr val="173B49"/>
                </a:solidFill>
                <a:highlight>
                  <a:srgbClr val="D1D1D1"/>
                </a:highlight>
              </a:rPr>
              <a:t>PPS'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ED8A51A7-D3C9-2B3B-5201-F979E5A4FAC3}"/>
              </a:ext>
            </a:extLst>
          </p:cNvPr>
          <p:cNvSpPr txBox="1">
            <a:spLocks/>
          </p:cNvSpPr>
          <p:nvPr/>
        </p:nvSpPr>
        <p:spPr>
          <a:xfrm>
            <a:off x="136500" y="1440958"/>
            <a:ext cx="11483999" cy="469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BA</a:t>
            </a:r>
            <a:r>
              <a:rPr lang="fr-FR" sz="1200" dirty="0">
                <a:sym typeface="Wingdings" panose="05000000000000000000" pitchFamily="2" charset="2"/>
              </a:rPr>
              <a:t> : BW 41.7 KHz SF8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MSH (ACK/TXT) </a:t>
            </a:r>
            <a:r>
              <a:rPr lang="fr-FR" sz="1200" dirty="0">
                <a:sym typeface="Wingdings" panose="05000000000000000000" pitchFamily="2" charset="2"/>
              </a:rPr>
              <a:t>: BW 41.7 KHz SF7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MST/MSB </a:t>
            </a:r>
            <a:r>
              <a:rPr lang="fr-FR" sz="1200" dirty="0">
                <a:sym typeface="Wingdings" panose="05000000000000000000" pitchFamily="2" charset="2"/>
              </a:rPr>
              <a:t>: BW 250 kHz SF7</a:t>
            </a: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r>
              <a:rPr lang="fr-FR" sz="1200" b="1" dirty="0">
                <a:sym typeface="Wingdings" panose="05000000000000000000" pitchFamily="2" charset="2"/>
              </a:rPr>
              <a:t>Balises BA émises par DSP MA </a:t>
            </a:r>
            <a:r>
              <a:rPr lang="fr-FR" sz="1200" dirty="0">
                <a:sym typeface="Wingdings" panose="05000000000000000000" pitchFamily="2" charset="2"/>
              </a:rPr>
              <a:t>	La balise comprend : </a:t>
            </a:r>
            <a:r>
              <a:rPr lang="fr-FR" sz="1200" b="1" dirty="0">
                <a:sym typeface="Wingdings" panose="05000000000000000000" pitchFamily="2" charset="2"/>
              </a:rPr>
              <a:t>allocations slot/type pour chaque PT3S </a:t>
            </a:r>
            <a:r>
              <a:rPr lang="fr-FR" sz="1200" dirty="0">
                <a:sym typeface="Wingdings" panose="05000000000000000000" pitchFamily="2" charset="2"/>
              </a:rPr>
              <a:t>de la boucle, y compris lui-même. 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(DSP MA : DSP Maître)		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Messages radio </a:t>
            </a:r>
            <a:r>
              <a:rPr lang="fr-FR" sz="1200" b="1" dirty="0">
                <a:sym typeface="Wingdings" panose="05000000000000000000" pitchFamily="2" charset="2"/>
              </a:rPr>
              <a:t>MSH/MST/MSB	</a:t>
            </a:r>
            <a:r>
              <a:rPr lang="fr-FR" sz="1200" dirty="0">
                <a:sym typeface="Wingdings" panose="05000000000000000000" pitchFamily="2" charset="2"/>
              </a:rPr>
              <a:t>Le header comprend : </a:t>
            </a:r>
            <a:r>
              <a:rPr lang="fr-FR" sz="1200" b="1" dirty="0">
                <a:sym typeface="Wingdings" panose="05000000000000000000" pitchFamily="2" charset="2"/>
              </a:rPr>
              <a:t>acquittements radio slots</a:t>
            </a:r>
            <a:r>
              <a:rPr lang="fr-FR" sz="1200" dirty="0">
                <a:sym typeface="Wingdings" panose="05000000000000000000" pitchFamily="2" charset="2"/>
              </a:rPr>
              <a:t> (super-trame n-1),</a:t>
            </a:r>
            <a:r>
              <a:rPr lang="fr-FR" sz="1200" b="1" dirty="0">
                <a:sym typeface="Wingdings" panose="05000000000000000000" pitchFamily="2" charset="2"/>
              </a:rPr>
              <a:t> demande de slots</a:t>
            </a:r>
            <a:r>
              <a:rPr lang="fr-FR" sz="1200" dirty="0">
                <a:sym typeface="Wingdings" panose="05000000000000000000" pitchFamily="2" charset="2"/>
              </a:rPr>
              <a:t>,</a:t>
            </a:r>
            <a:r>
              <a:rPr lang="fr-FR" sz="1200" b="1" dirty="0">
                <a:sym typeface="Wingdings" panose="05000000000000000000" pitchFamily="2" charset="2"/>
              </a:rPr>
              <a:t> RSSI</a:t>
            </a:r>
            <a:br>
              <a:rPr lang="fr-FR" sz="1200" b="1" dirty="0">
                <a:sym typeface="Wingdings" panose="05000000000000000000" pitchFamily="2" charset="2"/>
              </a:rPr>
            </a:br>
            <a:r>
              <a:rPr lang="fr-FR" sz="1200" b="1" dirty="0">
                <a:sym typeface="Wingdings" panose="05000000000000000000" pitchFamily="2" charset="2"/>
              </a:rPr>
              <a:t>				</a:t>
            </a:r>
            <a:r>
              <a:rPr lang="fr-FR" sz="1200" dirty="0">
                <a:sym typeface="Wingdings" panose="05000000000000000000" pitchFamily="2" charset="2"/>
              </a:rPr>
              <a:t>réception BA.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				Chaque DSP gère une FIFO de messages à émettre.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TTR : 250 ms	Intervalle fixe entre trames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PPS’ : 1000 ms 	PPS GNSS ou alignement sur réception balise</a:t>
            </a:r>
          </a:p>
          <a:p>
            <a:pPr lvl="1"/>
            <a:endParaRPr lang="fr-FR" sz="5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NTR :  8 (ACU)	Nombre de trames constituant une super-trame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NBA : 4 (ACU)	Nombre de balises (fréquences balise) ou nombre de </a:t>
            </a:r>
            <a:r>
              <a:rPr lang="fr-FR" sz="1200" b="1" dirty="0">
                <a:sym typeface="Wingdings" panose="05000000000000000000" pitchFamily="2" charset="2"/>
              </a:rPr>
              <a:t>super-trames </a:t>
            </a:r>
            <a:r>
              <a:rPr lang="fr-FR" sz="1200" dirty="0">
                <a:sym typeface="Wingdings" panose="05000000000000000000" pitchFamily="2" charset="2"/>
              </a:rPr>
              <a:t>composant</a:t>
            </a:r>
            <a:r>
              <a:rPr lang="fr-FR" sz="1200" b="1" dirty="0">
                <a:sym typeface="Wingdings" panose="05000000000000000000" pitchFamily="2" charset="2"/>
              </a:rPr>
              <a:t> </a:t>
            </a:r>
            <a:r>
              <a:rPr lang="fr-FR" sz="1200" dirty="0">
                <a:sym typeface="Wingdings" panose="05000000000000000000" pitchFamily="2" charset="2"/>
              </a:rPr>
              <a:t>une</a:t>
            </a:r>
            <a:r>
              <a:rPr lang="fr-FR" sz="1200" b="1" dirty="0">
                <a:sym typeface="Wingdings" panose="05000000000000000000" pitchFamily="2" charset="2"/>
              </a:rPr>
              <a:t> multi-trame.</a:t>
            </a:r>
            <a:br>
              <a:rPr lang="fr-FR" sz="1200" b="1" dirty="0">
                <a:sym typeface="Wingdings" panose="05000000000000000000" pitchFamily="2" charset="2"/>
              </a:rPr>
            </a:br>
            <a:r>
              <a:rPr lang="fr-FR" sz="1200" b="1" dirty="0">
                <a:sym typeface="Wingdings" panose="05000000000000000000" pitchFamily="2" charset="2"/>
              </a:rPr>
              <a:t>		</a:t>
            </a:r>
            <a:r>
              <a:rPr lang="fr-FR" sz="1200" dirty="0">
                <a:sym typeface="Wingdings" panose="05000000000000000000" pitchFamily="2" charset="2"/>
              </a:rPr>
              <a:t>Les </a:t>
            </a:r>
            <a:r>
              <a:rPr lang="fr-FR" sz="1200" b="1" dirty="0">
                <a:sym typeface="Wingdings" panose="05000000000000000000" pitchFamily="2" charset="2"/>
              </a:rPr>
              <a:t>super-trames </a:t>
            </a:r>
            <a:r>
              <a:rPr lang="fr-FR" sz="1200" dirty="0">
                <a:sym typeface="Wingdings" panose="05000000000000000000" pitchFamily="2" charset="2"/>
              </a:rPr>
              <a:t>sont émises </a:t>
            </a:r>
            <a:r>
              <a:rPr lang="fr-FR" sz="1200" b="1" dirty="0">
                <a:sym typeface="Wingdings" panose="05000000000000000000" pitchFamily="2" charset="2"/>
              </a:rPr>
              <a:t>séquentiellement.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		A corréler avec le temps de découverte (attente balise).</a:t>
            </a: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		 </a:t>
            </a:r>
          </a:p>
          <a:p>
            <a:pPr lvl="2"/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27" name="ZoneTexte 17">
            <a:extLst>
              <a:ext uri="{FF2B5EF4-FFF2-40B4-BE49-F238E27FC236}">
                <a16:creationId xmlns:a16="http://schemas.microsoft.com/office/drawing/2014/main" id="{A392AF1B-9AED-1CD5-8A86-1037A21A4F47}"/>
              </a:ext>
            </a:extLst>
          </p:cNvPr>
          <p:cNvSpPr txBox="1"/>
          <p:nvPr/>
        </p:nvSpPr>
        <p:spPr>
          <a:xfrm>
            <a:off x="11270218" y="1940146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NBA</a:t>
            </a:r>
          </a:p>
        </p:txBody>
      </p:sp>
      <p:sp>
        <p:nvSpPr>
          <p:cNvPr id="28" name="ZoneTexte 17">
            <a:extLst>
              <a:ext uri="{FF2B5EF4-FFF2-40B4-BE49-F238E27FC236}">
                <a16:creationId xmlns:a16="http://schemas.microsoft.com/office/drawing/2014/main" id="{52C511E7-A400-60FC-8341-5AE94CAF9416}"/>
              </a:ext>
            </a:extLst>
          </p:cNvPr>
          <p:cNvSpPr txBox="1"/>
          <p:nvPr/>
        </p:nvSpPr>
        <p:spPr>
          <a:xfrm>
            <a:off x="11270218" y="2759297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NBA</a:t>
            </a:r>
          </a:p>
        </p:txBody>
      </p:sp>
      <p:sp>
        <p:nvSpPr>
          <p:cNvPr id="30" name="ZoneTexte 17">
            <a:extLst>
              <a:ext uri="{FF2B5EF4-FFF2-40B4-BE49-F238E27FC236}">
                <a16:creationId xmlns:a16="http://schemas.microsoft.com/office/drawing/2014/main" id="{1B9B95D0-C6EA-6FFB-8C88-2C985DA73BE9}"/>
              </a:ext>
            </a:extLst>
          </p:cNvPr>
          <p:cNvSpPr txBox="1"/>
          <p:nvPr/>
        </p:nvSpPr>
        <p:spPr>
          <a:xfrm>
            <a:off x="9073638" y="3559114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NTR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C3184A-7402-A33B-C72B-D0A59725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33" y="1463614"/>
            <a:ext cx="71247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2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221A78-42E0-3A45-6212-B24C537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FO-UHF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0B815A-2F29-96BA-14C6-6FB93032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636072"/>
          </a:xfrm>
        </p:spPr>
        <p:txBody>
          <a:bodyPr/>
          <a:lstStyle/>
          <a:p>
            <a:r>
              <a:rPr lang="fr-FR" dirty="0"/>
              <a:t>Ordonnancement trames radio (#2)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Entrée d’un DSP dans la boucle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C9667FF-BB53-76B3-0228-5056C9A5F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413769"/>
            <a:ext cx="10664468" cy="4720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228" y="265829"/>
            <a:ext cx="4089139" cy="371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FR" sz="1000" cap="all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Diffusion restreintE</a:t>
            </a:r>
            <a:endParaRPr lang="fr-FR" sz="10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ZoneTexte 17">
            <a:extLst>
              <a:ext uri="{FF2B5EF4-FFF2-40B4-BE49-F238E27FC236}">
                <a16:creationId xmlns:a16="http://schemas.microsoft.com/office/drawing/2014/main" id="{FE67007B-EA6E-30D0-E1B2-7AEB232BB002}"/>
              </a:ext>
            </a:extLst>
          </p:cNvPr>
          <p:cNvSpPr txBox="1"/>
          <p:nvPr/>
        </p:nvSpPr>
        <p:spPr>
          <a:xfrm>
            <a:off x="5304215" y="1190921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TTR</a:t>
            </a:r>
          </a:p>
        </p:txBody>
      </p:sp>
      <p:sp>
        <p:nvSpPr>
          <p:cNvPr id="23" name="ZoneTexte 17">
            <a:extLst>
              <a:ext uri="{FF2B5EF4-FFF2-40B4-BE49-F238E27FC236}">
                <a16:creationId xmlns:a16="http://schemas.microsoft.com/office/drawing/2014/main" id="{4A0F5541-F143-88DC-59A1-00DBFA71640F}"/>
              </a:ext>
            </a:extLst>
          </p:cNvPr>
          <p:cNvSpPr txBox="1"/>
          <p:nvPr/>
        </p:nvSpPr>
        <p:spPr>
          <a:xfrm>
            <a:off x="6028115" y="1190921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TTR</a:t>
            </a:r>
          </a:p>
        </p:txBody>
      </p:sp>
      <p:sp>
        <p:nvSpPr>
          <p:cNvPr id="24" name="ZoneTexte 17">
            <a:extLst>
              <a:ext uri="{FF2B5EF4-FFF2-40B4-BE49-F238E27FC236}">
                <a16:creationId xmlns:a16="http://schemas.microsoft.com/office/drawing/2014/main" id="{93D4C85C-1455-721C-C63E-D009B5BB05F8}"/>
              </a:ext>
            </a:extLst>
          </p:cNvPr>
          <p:cNvSpPr txBox="1"/>
          <p:nvPr/>
        </p:nvSpPr>
        <p:spPr>
          <a:xfrm rot="1883797">
            <a:off x="7903593" y="1212071"/>
            <a:ext cx="50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PPS'</a:t>
            </a:r>
          </a:p>
        </p:txBody>
      </p:sp>
      <p:sp>
        <p:nvSpPr>
          <p:cNvPr id="25" name="ZoneTexte 17">
            <a:extLst>
              <a:ext uri="{FF2B5EF4-FFF2-40B4-BE49-F238E27FC236}">
                <a16:creationId xmlns:a16="http://schemas.microsoft.com/office/drawing/2014/main" id="{E6BC1C4D-FB43-7CC7-DC92-534F4902DD1D}"/>
              </a:ext>
            </a:extLst>
          </p:cNvPr>
          <p:cNvSpPr txBox="1"/>
          <p:nvPr/>
        </p:nvSpPr>
        <p:spPr>
          <a:xfrm rot="1883797">
            <a:off x="4829251" y="1212071"/>
            <a:ext cx="50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rgbClr val="173B49"/>
                </a:solidFill>
                <a:highlight>
                  <a:srgbClr val="D1D1D1"/>
                </a:highlight>
              </a:rPr>
              <a:t>PPS'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ED8A51A7-D3C9-2B3B-5201-F979E5A4FAC3}"/>
              </a:ext>
            </a:extLst>
          </p:cNvPr>
          <p:cNvSpPr txBox="1">
            <a:spLocks/>
          </p:cNvSpPr>
          <p:nvPr/>
        </p:nvSpPr>
        <p:spPr>
          <a:xfrm>
            <a:off x="136500" y="1440958"/>
            <a:ext cx="11483999" cy="469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nl-NL" sz="1600" kern="1200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Créneau </a:t>
            </a:r>
            <a:r>
              <a:rPr lang="fr-FR" sz="1200" b="1" dirty="0">
                <a:sym typeface="Wingdings" panose="05000000000000000000" pitchFamily="2" charset="2"/>
              </a:rPr>
              <a:t>SIG (MSH) </a:t>
            </a:r>
            <a:r>
              <a:rPr lang="fr-FR" sz="1200" dirty="0">
                <a:sym typeface="Wingdings" panose="05000000000000000000" pitchFamily="2" charset="2"/>
              </a:rPr>
              <a:t>: BW 41.7 KHz SF7</a:t>
            </a:r>
            <a:br>
              <a:rPr lang="fr-FR" sz="1200" dirty="0">
                <a:sym typeface="Wingdings" panose="05000000000000000000" pitchFamily="2" charset="2"/>
              </a:rPr>
            </a:br>
            <a:r>
              <a:rPr lang="fr-FR" sz="1200" dirty="0">
                <a:sym typeface="Wingdings" panose="05000000000000000000" pitchFamily="2" charset="2"/>
              </a:rPr>
              <a:t>SIG : signalement</a:t>
            </a: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endParaRPr lang="fr-FR" sz="1200" b="1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Le DSP MA alloue des slots d’entrée par super-trame :  1 à NTR</a:t>
            </a:r>
            <a:r>
              <a:rPr lang="fr-FR" sz="1200" i="1" dirty="0">
                <a:sym typeface="Wingdings" panose="05000000000000000000" pitchFamily="2" charset="2"/>
              </a:rPr>
              <a:t> </a:t>
            </a:r>
            <a:r>
              <a:rPr lang="fr-FR" sz="1200" dirty="0">
                <a:sym typeface="Wingdings" panose="05000000000000000000" pitchFamily="2" charset="2"/>
              </a:rPr>
              <a:t>– 2</a:t>
            </a: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1200" dirty="0">
                <a:sym typeface="Wingdings" panose="05000000000000000000" pitchFamily="2" charset="2"/>
              </a:rPr>
              <a:t>Dans chaque super-trame comportant des slots d’entrée, il définit un masque de 14 bits (taille </a:t>
            </a:r>
            <a:r>
              <a:rPr lang="fr-FR" sz="1200" dirty="0" err="1">
                <a:sym typeface="Wingdings" panose="05000000000000000000" pitchFamily="2" charset="2"/>
              </a:rPr>
              <a:t>idH</a:t>
            </a:r>
            <a:r>
              <a:rPr lang="fr-FR" sz="1200" dirty="0">
                <a:sym typeface="Wingdings" panose="05000000000000000000" pitchFamily="2" charset="2"/>
              </a:rPr>
              <a:t>) :</a:t>
            </a:r>
          </a:p>
          <a:p>
            <a:pPr lvl="2"/>
            <a:r>
              <a:rPr lang="fr-FR" sz="1200" dirty="0">
                <a:sym typeface="Wingdings" panose="05000000000000000000" pitchFamily="2" charset="2"/>
              </a:rPr>
              <a:t>Les DSP dont le masque correspond (ET logique),  sélectionne aléatoirement (TRNG) le slot d’entrée de la super-trame </a:t>
            </a:r>
          </a:p>
          <a:p>
            <a:pPr marL="432000" lvl="2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dans lequel il va émettre</a:t>
            </a:r>
          </a:p>
          <a:p>
            <a:pPr lvl="2"/>
            <a:r>
              <a:rPr lang="fr-FR" sz="1200" dirty="0">
                <a:sym typeface="Wingdings" panose="05000000000000000000" pitchFamily="2" charset="2"/>
              </a:rPr>
              <a:t>L’acquittement de réception est effectué par le DSP MA dans la balise de la super-trame n+1</a:t>
            </a:r>
            <a:br>
              <a:rPr lang="fr-FR" sz="1200" dirty="0">
                <a:sym typeface="Wingdings" panose="05000000000000000000" pitchFamily="2" charset="2"/>
              </a:rPr>
            </a:br>
            <a:endParaRPr lang="fr-FR" sz="1200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à"/>
            </a:pPr>
            <a:r>
              <a:rPr lang="fr-FR" sz="1200" i="1" dirty="0">
                <a:sym typeface="Wingdings" panose="05000000000000000000" pitchFamily="2" charset="2"/>
              </a:rPr>
              <a:t>Un ID technique UHF est attribué par le DSP MA lors de l’entrée dans la boucle</a:t>
            </a:r>
          </a:p>
        </p:txBody>
      </p:sp>
      <p:sp>
        <p:nvSpPr>
          <p:cNvPr id="27" name="ZoneTexte 17">
            <a:extLst>
              <a:ext uri="{FF2B5EF4-FFF2-40B4-BE49-F238E27FC236}">
                <a16:creationId xmlns:a16="http://schemas.microsoft.com/office/drawing/2014/main" id="{A392AF1B-9AED-1CD5-8A86-1037A21A4F47}"/>
              </a:ext>
            </a:extLst>
          </p:cNvPr>
          <p:cNvSpPr txBox="1"/>
          <p:nvPr/>
        </p:nvSpPr>
        <p:spPr>
          <a:xfrm>
            <a:off x="11270218" y="1940146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NBA</a:t>
            </a:r>
          </a:p>
        </p:txBody>
      </p:sp>
      <p:sp>
        <p:nvSpPr>
          <p:cNvPr id="28" name="ZoneTexte 17">
            <a:extLst>
              <a:ext uri="{FF2B5EF4-FFF2-40B4-BE49-F238E27FC236}">
                <a16:creationId xmlns:a16="http://schemas.microsoft.com/office/drawing/2014/main" id="{52C511E7-A400-60FC-8341-5AE94CAF9416}"/>
              </a:ext>
            </a:extLst>
          </p:cNvPr>
          <p:cNvSpPr txBox="1"/>
          <p:nvPr/>
        </p:nvSpPr>
        <p:spPr>
          <a:xfrm>
            <a:off x="11270218" y="2759297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NBA</a:t>
            </a:r>
          </a:p>
        </p:txBody>
      </p:sp>
      <p:sp>
        <p:nvSpPr>
          <p:cNvPr id="30" name="ZoneTexte 17">
            <a:extLst>
              <a:ext uri="{FF2B5EF4-FFF2-40B4-BE49-F238E27FC236}">
                <a16:creationId xmlns:a16="http://schemas.microsoft.com/office/drawing/2014/main" id="{1B9B95D0-C6EA-6FFB-8C88-2C985DA73BE9}"/>
              </a:ext>
            </a:extLst>
          </p:cNvPr>
          <p:cNvSpPr txBox="1"/>
          <p:nvPr/>
        </p:nvSpPr>
        <p:spPr>
          <a:xfrm>
            <a:off x="9073638" y="3559114"/>
            <a:ext cx="53058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173B49"/>
                </a:solidFill>
                <a:highlight>
                  <a:srgbClr val="D1D1D1"/>
                </a:highlight>
              </a:rPr>
              <a:t>NTR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C3184A-7402-A33B-C72B-D0A59725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33" y="1463614"/>
            <a:ext cx="7124700" cy="2095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C28A80-EF8B-3C64-3179-4980E7236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2132801"/>
            <a:ext cx="809625" cy="1608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718621-468E-FF5D-E55F-083D92D2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538" y="2132801"/>
            <a:ext cx="769396" cy="1608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11CAAB1-997F-8B42-6E36-F612FD0A0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2295981"/>
            <a:ext cx="809625" cy="1805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0189C2-6421-336A-7EDE-57790965A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538" y="2295981"/>
            <a:ext cx="769396" cy="1757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3803C9F-E8CE-5D41-501A-348F6475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771" y="2300745"/>
            <a:ext cx="751166" cy="1757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606175B-52D1-3142-7F66-7D54A2723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0" y="2295980"/>
            <a:ext cx="771525" cy="1805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4966573-FD60-772A-6F53-DB5316A2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2723352"/>
            <a:ext cx="809625" cy="1608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CAAC1F2-0676-008F-5642-D9B7C0811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538" y="2723352"/>
            <a:ext cx="769396" cy="16081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EE4282C-AF1F-79E3-2056-A18108274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043144"/>
            <a:ext cx="809625" cy="18051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3224C17-E1B4-3B54-FD49-E8DC8233B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538" y="3043144"/>
            <a:ext cx="769396" cy="17575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2AC3B56-1F11-1395-A58B-B4F9A3774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771" y="3047908"/>
            <a:ext cx="751166" cy="1757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8A27B6B-FDCE-4BEB-214B-1CC7F425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0" y="3043143"/>
            <a:ext cx="771525" cy="1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38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Spin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D43"/>
      </a:accent1>
      <a:accent2>
        <a:srgbClr val="002D3C"/>
      </a:accent2>
      <a:accent3>
        <a:srgbClr val="ECECED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Eviden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viden Orange">
      <a:srgbClr val="FF6D43"/>
    </a:custClr>
    <a:custClr name="Deep Blue">
      <a:srgbClr val="002D3C"/>
    </a:custClr>
    <a:custClr name="Light Gray">
      <a:srgbClr val="ECECED"/>
    </a:custClr>
    <a:custClr name="Black">
      <a:srgbClr val="000000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Eviden PPT Template - Public" id="{4D8A1715-AA1D-A744-874F-B6AE2736263F}" vid="{35E171B2-57A6-1841-826C-897C505A55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Eviden PPT Template - Public</Template>
  <TotalTime>0</TotalTime>
  <Words>1536</Words>
  <Application>Microsoft Office PowerPoint</Application>
  <PresentationFormat>Grand écran</PresentationFormat>
  <Paragraphs>349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Calibri</vt:lpstr>
      <vt:lpstr>Lucida Sans Unicode</vt:lpstr>
      <vt:lpstr>Montserrat</vt:lpstr>
      <vt:lpstr>Montserrat Bold</vt:lpstr>
      <vt:lpstr>Montserrat Medium</vt:lpstr>
      <vt:lpstr>Montserrat Regular</vt:lpstr>
      <vt:lpstr>Montserrat SemiBold</vt:lpstr>
      <vt:lpstr>Raleway Light</vt:lpstr>
      <vt:lpstr>Wingdings</vt:lpstr>
      <vt:lpstr>Thème Office</vt:lpstr>
      <vt:lpstr>FO – UHF</vt:lpstr>
      <vt:lpstr>FO-UHF</vt:lpstr>
      <vt:lpstr>FO-UHF</vt:lpstr>
      <vt:lpstr>FO-UHF</vt:lpstr>
      <vt:lpstr>FO-UHF</vt:lpstr>
      <vt:lpstr>FO-UHF</vt:lpstr>
      <vt:lpstr>FO-UHF</vt:lpstr>
      <vt:lpstr>FO-UHF</vt:lpstr>
      <vt:lpstr>FO-UHF</vt:lpstr>
      <vt:lpstr>FO-UHF</vt:lpstr>
      <vt:lpstr>FO-UHF</vt:lpstr>
      <vt:lpstr>FO-UHF</vt:lpstr>
      <vt:lpstr>FO-UHF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2025-12-05T09:54:31Z</dcterms:created>
  <dcterms:modified xsi:type="dcterms:W3CDTF">2025-12-05T09:55:12Z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2025-12-05T09:54:44Z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d8518034-2d0a-4ad2-93fb-bb3c85a840d5</vt:lpwstr>
  </property>
  <property fmtid="{D5CDD505-2E9C-101B-9397-08002B2CF9AE}" pid="8" name="MSIP_Label_e463cba9-5f6c-478d-9329-7b2295e4e8ed_ContentBits">
    <vt:lpwstr>0</vt:lpwstr>
  </property>
  <property fmtid="{D5CDD505-2E9C-101B-9397-08002B2CF9AE}" pid="9" name="MSIP_Label_e463cba9-5f6c-478d-9329-7b2295e4e8ed_Tag">
    <vt:lpwstr>10, 3, 0, 1</vt:lpwstr>
  </property>
</Properties>
</file>