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2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76" r:id="rId2"/>
    <p:sldMasterId id="2147483700" r:id="rId3"/>
  </p:sldMasterIdLst>
  <p:notesMasterIdLst>
    <p:notesMasterId r:id="rId20"/>
  </p:notesMasterIdLst>
  <p:handoutMasterIdLst>
    <p:handoutMasterId r:id="rId21"/>
  </p:handoutMasterIdLst>
  <p:sldIdLst>
    <p:sldId id="455" r:id="rId4"/>
    <p:sldId id="546" r:id="rId5"/>
    <p:sldId id="620" r:id="rId6"/>
    <p:sldId id="609" r:id="rId7"/>
    <p:sldId id="611" r:id="rId8"/>
    <p:sldId id="624" r:id="rId9"/>
    <p:sldId id="610" r:id="rId10"/>
    <p:sldId id="645" r:id="rId11"/>
    <p:sldId id="652" r:id="rId12"/>
    <p:sldId id="653" r:id="rId13"/>
    <p:sldId id="654" r:id="rId14"/>
    <p:sldId id="655" r:id="rId15"/>
    <p:sldId id="662" r:id="rId16"/>
    <p:sldId id="663" r:id="rId17"/>
    <p:sldId id="658" r:id="rId18"/>
    <p:sldId id="664" r:id="rId19"/>
  </p:sldIdLst>
  <p:sldSz cx="9144000" cy="5143500" type="screen16x9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5CADF929-9942-4DE9-8521-3FDF9248A987}">
          <p14:sldIdLst>
            <p14:sldId id="455"/>
            <p14:sldId id="546"/>
            <p14:sldId id="620"/>
            <p14:sldId id="609"/>
            <p14:sldId id="611"/>
            <p14:sldId id="624"/>
            <p14:sldId id="610"/>
            <p14:sldId id="645"/>
            <p14:sldId id="652"/>
            <p14:sldId id="653"/>
            <p14:sldId id="654"/>
            <p14:sldId id="655"/>
            <p14:sldId id="662"/>
            <p14:sldId id="663"/>
            <p14:sldId id="658"/>
            <p14:sldId id="66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L" initials="SL" lastIdx="1" clrIdx="0"/>
  <p:cmAuthor id="1" name="CARRIQUE, PATRICE" initials="CP" lastIdx="2" clrIdx="1">
    <p:extLst>
      <p:ext uri="{19B8F6BF-5375-455C-9EA6-DF929625EA0E}">
        <p15:presenceInfo xmlns:p15="http://schemas.microsoft.com/office/powerpoint/2012/main" userId="S-1-12-1-433154139-1146739925-1263442821-1394608227" providerId="AD"/>
      </p:ext>
    </p:extLst>
  </p:cmAuthor>
  <p:cmAuthor id="2" name="URFFER, NICOLAS" initials="UN" lastIdx="1" clrIdx="2">
    <p:extLst>
      <p:ext uri="{19B8F6BF-5375-455C-9EA6-DF929625EA0E}">
        <p15:presenceInfo xmlns:p15="http://schemas.microsoft.com/office/powerpoint/2012/main" userId="S::nicolas.urffer@atos.net::3ed24dad-d4c5-4198-95af-ab51a7ee45f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33"/>
    <a:srgbClr val="808000"/>
    <a:srgbClr val="FFFF00"/>
    <a:srgbClr val="0066A1"/>
    <a:srgbClr val="FF00FF"/>
    <a:srgbClr val="FFC409"/>
    <a:srgbClr val="0000FF"/>
    <a:srgbClr val="CCFFFF"/>
    <a:srgbClr val="565A5C"/>
    <a:srgbClr val="E1F4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Style à thème 1 - Accentuation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75DCB02-9BB8-47FD-8907-85C794F793BA}" styleName="Style à thème 1 - Accentuation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623" autoAdjust="0"/>
    <p:restoredTop sz="94394" autoAdjust="0"/>
  </p:normalViewPr>
  <p:slideViewPr>
    <p:cSldViewPr>
      <p:cViewPr>
        <p:scale>
          <a:sx n="150" d="100"/>
          <a:sy n="150" d="100"/>
        </p:scale>
        <p:origin x="-696" y="-667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180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200" d="100"/>
          <a:sy n="200" d="100"/>
        </p:scale>
        <p:origin x="1428" y="-378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6006465" y="9262735"/>
            <a:ext cx="618677" cy="40382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910B12-E528-4D59-95AD-82AFC587F8BD}" type="slidenum">
              <a:rPr lang="nl-NL" sz="1000" smtClean="0"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‹N°›</a:t>
            </a:fld>
            <a:endParaRPr lang="nl-NL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AddNotifier#2"/>
          <p:cNvSpPr txBox="1">
            <a:spLocks noChangeArrowheads="1"/>
          </p:cNvSpPr>
          <p:nvPr/>
        </p:nvSpPr>
        <p:spPr bwMode="auto">
          <a:xfrm>
            <a:off x="226885" y="9275703"/>
            <a:ext cx="5861516" cy="434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0">
            <a:noAutofit/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r>
              <a:rPr lang="en-US" sz="500" dirty="0">
                <a:latin typeface="Verdana" pitchFamily="34" charset="0"/>
                <a:ea typeface="Verdana" pitchFamily="34" charset="0"/>
                <a:cs typeface="Verdana" pitchFamily="34" charset="0"/>
              </a:rPr>
              <a:t>Atos, the Atos logo, Atos Codex, Atos Consulting, Atos </a:t>
            </a:r>
            <a:r>
              <a:rPr lang="en-US" sz="5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Worldgrid</a:t>
            </a:r>
            <a:r>
              <a:rPr lang="en-US" sz="500" dirty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sz="5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Worldline</a:t>
            </a:r>
            <a:r>
              <a:rPr lang="en-US" sz="500" dirty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sz="5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BlueKiwi</a:t>
            </a:r>
            <a:r>
              <a:rPr lang="en-US" sz="500" dirty="0">
                <a:latin typeface="Verdana" pitchFamily="34" charset="0"/>
                <a:ea typeface="Verdana" pitchFamily="34" charset="0"/>
                <a:cs typeface="Verdana" pitchFamily="34" charset="0"/>
              </a:rPr>
              <a:t>, Bull, Canopy the Open Cloud Company, Unify, </a:t>
            </a:r>
            <a:r>
              <a:rPr lang="en-US" sz="5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Yunano</a:t>
            </a:r>
            <a:r>
              <a:rPr lang="en-US" sz="500" dirty="0">
                <a:latin typeface="Verdana" pitchFamily="34" charset="0"/>
                <a:ea typeface="Verdana" pitchFamily="34" charset="0"/>
                <a:cs typeface="Verdana" pitchFamily="34" charset="0"/>
              </a:rPr>
              <a:t>, Zero Email, Zero Email Certified and The Zero Email Company are registered trademarks of the Atos group. March 2016. © 2016 Atos. Confidential information owned by Atos, to be used by the recipient only. This document, or any part of it, may not be reproduced, copied, circulated and/or distributed nor quoted without prior written approval from Atos.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61" t="29660" r="25486" b="21647"/>
          <a:stretch/>
        </p:blipFill>
        <p:spPr>
          <a:xfrm>
            <a:off x="5825573" y="109844"/>
            <a:ext cx="867998" cy="525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6912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414" y="724157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Master </a:t>
            </a:r>
            <a:r>
              <a:rPr lang="fr-FR" dirty="0" err="1"/>
              <a:t>text</a:t>
            </a:r>
            <a:r>
              <a:rPr lang="fr-FR" dirty="0"/>
              <a:t> styles</a:t>
            </a:r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/>
            <a:r>
              <a:rPr lang="fr-FR" dirty="0" err="1"/>
              <a:t>Fifth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5"/>
          </p:nvPr>
        </p:nvSpPr>
        <p:spPr>
          <a:xfrm>
            <a:off x="6006465" y="9262735"/>
            <a:ext cx="618677" cy="40382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910B12-E528-4D59-95AD-82AFC587F8BD}" type="slidenum">
              <a:rPr lang="fr-FR" sz="1000" smtClean="0"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‹N°›</a:t>
            </a:fld>
            <a:endParaRPr lang="fr-FR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AddNotifier#3"/>
          <p:cNvSpPr txBox="1">
            <a:spLocks noChangeArrowheads="1"/>
          </p:cNvSpPr>
          <p:nvPr/>
        </p:nvSpPr>
        <p:spPr bwMode="auto">
          <a:xfrm>
            <a:off x="226885" y="9275703"/>
            <a:ext cx="5861516" cy="434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0">
            <a:noAutofit/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r>
              <a:rPr lang="fr-FR" sz="500" dirty="0">
                <a:latin typeface="Verdana" pitchFamily="34" charset="0"/>
                <a:ea typeface="Verdana" pitchFamily="34" charset="0"/>
                <a:cs typeface="Verdana" pitchFamily="34" charset="0"/>
              </a:rPr>
              <a:t>Atos, the Atos logo, Atos Codex, Atos Consulting, Atos </a:t>
            </a:r>
            <a:r>
              <a:rPr lang="fr-FR" sz="5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Worldgrid</a:t>
            </a:r>
            <a:r>
              <a:rPr lang="fr-FR" sz="500" dirty="0">
                <a:latin typeface="Verdana" pitchFamily="34" charset="0"/>
                <a:ea typeface="Verdana" pitchFamily="34" charset="0"/>
                <a:cs typeface="Verdana" pitchFamily="34" charset="0"/>
              </a:rPr>
              <a:t>, Worldline, </a:t>
            </a:r>
            <a:r>
              <a:rPr lang="fr-FR" sz="5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BlueKiwi</a:t>
            </a:r>
            <a:r>
              <a:rPr lang="fr-FR" sz="500" dirty="0">
                <a:latin typeface="Verdana" pitchFamily="34" charset="0"/>
                <a:ea typeface="Verdana" pitchFamily="34" charset="0"/>
                <a:cs typeface="Verdana" pitchFamily="34" charset="0"/>
              </a:rPr>
              <a:t>, Bull, </a:t>
            </a:r>
            <a:r>
              <a:rPr lang="fr-FR" sz="5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Canopy</a:t>
            </a:r>
            <a:r>
              <a:rPr lang="fr-FR" sz="500" dirty="0">
                <a:latin typeface="Verdana" pitchFamily="34" charset="0"/>
                <a:ea typeface="Verdana" pitchFamily="34" charset="0"/>
                <a:cs typeface="Verdana" pitchFamily="34" charset="0"/>
              </a:rPr>
              <a:t> the Open Cloud </a:t>
            </a:r>
            <a:r>
              <a:rPr lang="fr-FR" sz="5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Company</a:t>
            </a:r>
            <a:r>
              <a:rPr lang="fr-FR" sz="500" dirty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fr-FR" sz="5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Unify</a:t>
            </a:r>
            <a:r>
              <a:rPr lang="fr-FR" sz="500" dirty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fr-FR" sz="5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Yunano</a:t>
            </a:r>
            <a:r>
              <a:rPr lang="fr-FR" sz="500" dirty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fr-FR" sz="5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Zero</a:t>
            </a:r>
            <a:r>
              <a:rPr lang="fr-FR" sz="500" dirty="0">
                <a:latin typeface="Verdana" pitchFamily="34" charset="0"/>
                <a:ea typeface="Verdana" pitchFamily="34" charset="0"/>
                <a:cs typeface="Verdana" pitchFamily="34" charset="0"/>
              </a:rPr>
              <a:t> Email, </a:t>
            </a:r>
            <a:r>
              <a:rPr lang="fr-FR" sz="5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Zero</a:t>
            </a:r>
            <a:r>
              <a:rPr lang="fr-FR" sz="500" dirty="0">
                <a:latin typeface="Verdana" pitchFamily="34" charset="0"/>
                <a:ea typeface="Verdana" pitchFamily="34" charset="0"/>
                <a:cs typeface="Verdana" pitchFamily="34" charset="0"/>
              </a:rPr>
              <a:t> Email </a:t>
            </a:r>
            <a:r>
              <a:rPr lang="fr-FR" sz="5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Certified</a:t>
            </a:r>
            <a:r>
              <a:rPr lang="fr-FR" sz="500" dirty="0">
                <a:latin typeface="Verdana" pitchFamily="34" charset="0"/>
                <a:ea typeface="Verdana" pitchFamily="34" charset="0"/>
                <a:cs typeface="Verdana" pitchFamily="34" charset="0"/>
              </a:rPr>
              <a:t> and The </a:t>
            </a:r>
            <a:r>
              <a:rPr lang="fr-FR" sz="5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Zero</a:t>
            </a:r>
            <a:r>
              <a:rPr lang="fr-FR" sz="500" dirty="0">
                <a:latin typeface="Verdana" pitchFamily="34" charset="0"/>
                <a:ea typeface="Verdana" pitchFamily="34" charset="0"/>
                <a:cs typeface="Verdana" pitchFamily="34" charset="0"/>
              </a:rPr>
              <a:t> Email </a:t>
            </a:r>
            <a:r>
              <a:rPr lang="fr-FR" sz="5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Company</a:t>
            </a:r>
            <a:r>
              <a:rPr lang="fr-FR" sz="500" dirty="0">
                <a:latin typeface="Verdana" pitchFamily="34" charset="0"/>
                <a:ea typeface="Verdana" pitchFamily="34" charset="0"/>
                <a:cs typeface="Verdana" pitchFamily="34" charset="0"/>
              </a:rPr>
              <a:t> are </a:t>
            </a:r>
            <a:r>
              <a:rPr lang="fr-FR" sz="5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registered</a:t>
            </a:r>
            <a:r>
              <a:rPr lang="fr-FR" sz="5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FR" sz="5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trademarks</a:t>
            </a:r>
            <a:r>
              <a:rPr lang="fr-FR" sz="500" dirty="0">
                <a:latin typeface="Verdana" pitchFamily="34" charset="0"/>
                <a:ea typeface="Verdana" pitchFamily="34" charset="0"/>
                <a:cs typeface="Verdana" pitchFamily="34" charset="0"/>
              </a:rPr>
              <a:t> of the Atos group. March 2016. © 2016 Atos. </a:t>
            </a:r>
            <a:r>
              <a:rPr lang="fr-FR" sz="5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Confidential</a:t>
            </a:r>
            <a:r>
              <a:rPr lang="fr-FR" sz="500" dirty="0">
                <a:latin typeface="Verdana" pitchFamily="34" charset="0"/>
                <a:ea typeface="Verdana" pitchFamily="34" charset="0"/>
                <a:cs typeface="Verdana" pitchFamily="34" charset="0"/>
              </a:rPr>
              <a:t> information </a:t>
            </a:r>
            <a:r>
              <a:rPr lang="fr-FR" sz="5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owned</a:t>
            </a:r>
            <a:r>
              <a:rPr lang="fr-FR" sz="500" dirty="0">
                <a:latin typeface="Verdana" pitchFamily="34" charset="0"/>
                <a:ea typeface="Verdana" pitchFamily="34" charset="0"/>
                <a:cs typeface="Verdana" pitchFamily="34" charset="0"/>
              </a:rPr>
              <a:t> by Atos, to </a:t>
            </a:r>
            <a:r>
              <a:rPr lang="fr-FR" sz="5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be</a:t>
            </a:r>
            <a:r>
              <a:rPr lang="fr-FR" sz="5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FR" sz="5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used</a:t>
            </a:r>
            <a:r>
              <a:rPr lang="fr-FR" sz="500" dirty="0">
                <a:latin typeface="Verdana" pitchFamily="34" charset="0"/>
                <a:ea typeface="Verdana" pitchFamily="34" charset="0"/>
                <a:cs typeface="Verdana" pitchFamily="34" charset="0"/>
              </a:rPr>
              <a:t> by the </a:t>
            </a:r>
            <a:r>
              <a:rPr lang="fr-FR" sz="5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recipient</a:t>
            </a:r>
            <a:r>
              <a:rPr lang="fr-FR" sz="5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FR" sz="5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only</a:t>
            </a:r>
            <a:r>
              <a:rPr lang="fr-FR" sz="500" dirty="0">
                <a:latin typeface="Verdana" pitchFamily="34" charset="0"/>
                <a:ea typeface="Verdana" pitchFamily="34" charset="0"/>
                <a:cs typeface="Verdana" pitchFamily="34" charset="0"/>
              </a:rPr>
              <a:t>. This document, or </a:t>
            </a:r>
            <a:r>
              <a:rPr lang="fr-FR" sz="5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any</a:t>
            </a:r>
            <a:r>
              <a:rPr lang="fr-FR" sz="500" dirty="0">
                <a:latin typeface="Verdana" pitchFamily="34" charset="0"/>
                <a:ea typeface="Verdana" pitchFamily="34" charset="0"/>
                <a:cs typeface="Verdana" pitchFamily="34" charset="0"/>
              </a:rPr>
              <a:t> part of </a:t>
            </a:r>
            <a:r>
              <a:rPr lang="fr-FR" sz="5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it</a:t>
            </a:r>
            <a:r>
              <a:rPr lang="fr-FR" sz="500" dirty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fr-FR" sz="5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may</a:t>
            </a:r>
            <a:r>
              <a:rPr lang="fr-FR" sz="500" dirty="0">
                <a:latin typeface="Verdana" pitchFamily="34" charset="0"/>
                <a:ea typeface="Verdana" pitchFamily="34" charset="0"/>
                <a:cs typeface="Verdana" pitchFamily="34" charset="0"/>
              </a:rPr>
              <a:t> not </a:t>
            </a:r>
            <a:r>
              <a:rPr lang="fr-FR" sz="5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be</a:t>
            </a:r>
            <a:r>
              <a:rPr lang="fr-FR" sz="5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FR" sz="5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reproduced</a:t>
            </a:r>
            <a:r>
              <a:rPr lang="fr-FR" sz="500" dirty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fr-FR" sz="5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copied</a:t>
            </a:r>
            <a:r>
              <a:rPr lang="fr-FR" sz="500" dirty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fr-FR" sz="5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circulated</a:t>
            </a:r>
            <a:r>
              <a:rPr lang="fr-FR" sz="500" dirty="0">
                <a:latin typeface="Verdana" pitchFamily="34" charset="0"/>
                <a:ea typeface="Verdana" pitchFamily="34" charset="0"/>
                <a:cs typeface="Verdana" pitchFamily="34" charset="0"/>
              </a:rPr>
              <a:t> and/or </a:t>
            </a:r>
            <a:r>
              <a:rPr lang="fr-FR" sz="5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distributed</a:t>
            </a:r>
            <a:r>
              <a:rPr lang="fr-FR" sz="5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FR" sz="5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nor</a:t>
            </a:r>
            <a:r>
              <a:rPr lang="fr-FR" sz="5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FR" sz="5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quoted</a:t>
            </a:r>
            <a:r>
              <a:rPr lang="fr-FR" sz="5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FR" sz="5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without</a:t>
            </a:r>
            <a:r>
              <a:rPr lang="fr-FR" sz="5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FR" sz="5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prior</a:t>
            </a:r>
            <a:r>
              <a:rPr lang="fr-FR" sz="5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FR" sz="5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written</a:t>
            </a:r>
            <a:r>
              <a:rPr lang="fr-FR" sz="5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FR" sz="5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approval</a:t>
            </a:r>
            <a:r>
              <a:rPr lang="fr-FR" sz="5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FR" sz="5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from</a:t>
            </a:r>
            <a:r>
              <a:rPr lang="fr-FR" sz="500" dirty="0">
                <a:latin typeface="Verdana" pitchFamily="34" charset="0"/>
                <a:ea typeface="Verdana" pitchFamily="34" charset="0"/>
                <a:cs typeface="Verdana" pitchFamily="34" charset="0"/>
              </a:rPr>
              <a:t> Atos.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61" t="29660" r="25486" b="21647"/>
          <a:stretch/>
        </p:blipFill>
        <p:spPr>
          <a:xfrm>
            <a:off x="5825573" y="109844"/>
            <a:ext cx="867998" cy="525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528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0488" y="696913"/>
            <a:ext cx="6616700" cy="3722687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910B12-E528-4D59-95AD-82AFC587F8BD}" type="slidenum">
              <a:rPr lang="fr-FR" sz="1000" smtClean="0"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1</a:t>
            </a:fld>
            <a:endParaRPr lang="fr-FR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80492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text only">
    <p:bg bwMode="gray">
      <p:bgPr>
        <a:solidFill>
          <a:srgbClr val="565A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779" y="1203598"/>
            <a:ext cx="8309346" cy="1102519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defRPr sz="3000" b="1" baseline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12931" y="2320746"/>
            <a:ext cx="8312194" cy="11151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800" b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Click to edit the sub title</a:t>
            </a:r>
          </a:p>
        </p:txBody>
      </p:sp>
      <p:sp>
        <p:nvSpPr>
          <p:cNvPr id="8" name="AddCustomDate#1"/>
          <p:cNvSpPr txBox="1"/>
          <p:nvPr userDrawn="1"/>
        </p:nvSpPr>
        <p:spPr>
          <a:xfrm>
            <a:off x="217612" y="3723878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b="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12/11/2020</a:t>
            </a:r>
          </a:p>
        </p:txBody>
      </p:sp>
      <p:sp>
        <p:nvSpPr>
          <p:cNvPr id="10" name="AddClassification"/>
          <p:cNvSpPr txBox="1">
            <a:spLocks noChangeArrowheads="1"/>
          </p:cNvSpPr>
          <p:nvPr userDrawn="1"/>
        </p:nvSpPr>
        <p:spPr bwMode="auto">
          <a:xfrm>
            <a:off x="3929036" y="4646845"/>
            <a:ext cx="128592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/>
            <a:r>
              <a:rPr lang="en-US" sz="800" b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© Atos - Confidential</a:t>
            </a:r>
            <a:endParaRPr lang="en-US" sz="800" b="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" name="Content Placeholder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66" t="44209" r="19350" b="41261"/>
          <a:stretch/>
        </p:blipFill>
        <p:spPr>
          <a:xfrm>
            <a:off x="6156176" y="4515966"/>
            <a:ext cx="2880320" cy="398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003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8">
    <p:bg>
      <p:bgPr>
        <a:solidFill>
          <a:srgbClr val="565A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5298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03848" y="1995686"/>
            <a:ext cx="5472608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341435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9">
    <p:bg>
      <p:bgPr>
        <a:solidFill>
          <a:srgbClr val="565A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20538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03848" y="1995686"/>
            <a:ext cx="5472608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2313170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0">
    <p:bg>
      <p:bgPr>
        <a:solidFill>
          <a:srgbClr val="565A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20538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7944" y="1995686"/>
            <a:ext cx="4968552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23131709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1">
    <p:bg>
      <p:bgPr>
        <a:solidFill>
          <a:srgbClr val="565A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20538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7944" y="1995686"/>
            <a:ext cx="4968552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27806259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2">
    <p:bg>
      <p:bgPr>
        <a:solidFill>
          <a:srgbClr val="565A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20538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7944" y="1995686"/>
            <a:ext cx="4968552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9177908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3">
    <p:bg>
      <p:bgPr>
        <a:solidFill>
          <a:srgbClr val="565A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5147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7944" y="1995686"/>
            <a:ext cx="4968552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9177908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4">
    <p:bg>
      <p:bgPr>
        <a:solidFill>
          <a:srgbClr val="565A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5147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7944" y="1995686"/>
            <a:ext cx="4968552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9177908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5">
    <p:bg>
      <p:bgPr>
        <a:solidFill>
          <a:srgbClr val="565A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5147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7944" y="1995686"/>
            <a:ext cx="4968552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9177908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6">
    <p:bg>
      <p:bgPr>
        <a:solidFill>
          <a:srgbClr val="565A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5147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7944" y="1995686"/>
            <a:ext cx="4968552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9177908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7">
    <p:bg>
      <p:bgPr>
        <a:solidFill>
          <a:srgbClr val="565A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5147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7944" y="1995686"/>
            <a:ext cx="4968552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917790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">
    <p:bg>
      <p:bgPr>
        <a:solidFill>
          <a:srgbClr val="565A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20538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03848" y="1995686"/>
            <a:ext cx="5472608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35072469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8">
    <p:bg>
      <p:bgPr>
        <a:solidFill>
          <a:srgbClr val="565A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5147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7944" y="1995686"/>
            <a:ext cx="4968552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9177908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9">
    <p:bg>
      <p:bgPr>
        <a:solidFill>
          <a:srgbClr val="565A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5147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7944" y="1995686"/>
            <a:ext cx="4968552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9177908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20">
    <p:bg>
      <p:bgPr>
        <a:solidFill>
          <a:srgbClr val="565A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5147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55976" y="1995686"/>
            <a:ext cx="4680520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9177908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 bwMode="gray">
      <p:bgPr>
        <a:solidFill>
          <a:srgbClr val="565A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215779" y="1203598"/>
            <a:ext cx="4950000" cy="1102519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defRPr sz="3000" b="1" baseline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nl-NL" dirty="0"/>
              <a:t>Click to edit the title</a:t>
            </a:r>
          </a:p>
        </p:txBody>
      </p:sp>
      <p:sp>
        <p:nvSpPr>
          <p:cNvPr id="7" name="AddNotifier#1"/>
          <p:cNvSpPr txBox="1">
            <a:spLocks noChangeArrowheads="1"/>
          </p:cNvSpPr>
          <p:nvPr userDrawn="1"/>
        </p:nvSpPr>
        <p:spPr bwMode="auto">
          <a:xfrm>
            <a:off x="234016" y="4240618"/>
            <a:ext cx="4914048" cy="63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0">
            <a:noAutofit/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r>
              <a:rPr lang="en-US" sz="700" kern="12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17-07-19</a:t>
            </a:r>
            <a:endParaRPr lang="en-US" sz="7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92013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text only">
    <p:bg bwMode="gray">
      <p:bgPr>
        <a:solidFill>
          <a:srgbClr val="565A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779" y="1203598"/>
            <a:ext cx="8309346" cy="1102519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defRPr sz="3000" b="1" baseline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12931" y="2320746"/>
            <a:ext cx="8312194" cy="11151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800" b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Click to edit the sub title</a:t>
            </a:r>
          </a:p>
        </p:txBody>
      </p:sp>
      <p:sp>
        <p:nvSpPr>
          <p:cNvPr id="8" name="AddCustomDate#1"/>
          <p:cNvSpPr txBox="1"/>
          <p:nvPr userDrawn="1"/>
        </p:nvSpPr>
        <p:spPr>
          <a:xfrm>
            <a:off x="217612" y="3723878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dirty="0">
                <a:solidFill>
                  <a:prstClr val="white"/>
                </a:solidFill>
                <a:ea typeface="Verdana" pitchFamily="34" charset="0"/>
                <a:cs typeface="Verdana" pitchFamily="34" charset="0"/>
              </a:rPr>
              <a:t>30/04/2020</a:t>
            </a:r>
          </a:p>
        </p:txBody>
      </p:sp>
      <p:sp>
        <p:nvSpPr>
          <p:cNvPr id="10" name="AddClassification"/>
          <p:cNvSpPr txBox="1">
            <a:spLocks noChangeArrowheads="1"/>
          </p:cNvSpPr>
          <p:nvPr userDrawn="1"/>
        </p:nvSpPr>
        <p:spPr bwMode="auto">
          <a:xfrm>
            <a:off x="3929036" y="4646845"/>
            <a:ext cx="128592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/>
            <a:r>
              <a:rPr lang="en-US" sz="800" b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© Atos - Confidential</a:t>
            </a:r>
            <a:endParaRPr lang="en-US" sz="800" b="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" name="Content Placeholder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66" t="44209" r="19350" b="41261"/>
          <a:stretch/>
        </p:blipFill>
        <p:spPr>
          <a:xfrm>
            <a:off x="6156176" y="4515966"/>
            <a:ext cx="2880320" cy="398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6041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">
    <p:bg>
      <p:bgPr>
        <a:solidFill>
          <a:srgbClr val="565A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20538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03848" y="1995686"/>
            <a:ext cx="5472608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3075798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Basic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16488" y="1090800"/>
            <a:ext cx="8748000" cy="3474900"/>
          </a:xfrm>
          <a:prstGeom prst="rect">
            <a:avLst/>
          </a:prstGeom>
        </p:spPr>
        <p:txBody>
          <a:bodyPr/>
          <a:lstStyle>
            <a:lvl1pPr>
              <a:buClr>
                <a:srgbClr val="565A5C"/>
              </a:buClr>
              <a:defRPr/>
            </a:lvl1pPr>
            <a:lvl2pPr>
              <a:buClr>
                <a:srgbClr val="565A5C"/>
              </a:buClr>
              <a:defRPr/>
            </a:lvl2pPr>
            <a:lvl3pPr>
              <a:buClr>
                <a:srgbClr val="565A5C"/>
              </a:buClr>
              <a:defRPr/>
            </a:lvl3pPr>
            <a:lvl4pPr>
              <a:buClr>
                <a:srgbClr val="565A5C"/>
              </a:buClr>
              <a:defRPr/>
            </a:lvl4pPr>
            <a:lvl5pPr>
              <a:buClr>
                <a:srgbClr val="565A5C"/>
              </a:buClr>
              <a:defRPr/>
            </a:lvl5pPr>
          </a:lstStyle>
          <a:p>
            <a:pPr lvl="0"/>
            <a:r>
              <a:rPr lang="nl-NL" dirty="0"/>
              <a:t>First level</a:t>
            </a:r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40300" y="4731989"/>
            <a:ext cx="443268" cy="216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DAF489CC-3B7A-4DA5-A8C0-4984788D0EC5}" type="slidenum">
              <a:rPr lang="nl-NL" smtClean="0">
                <a:solidFill>
                  <a:prstClr val="black"/>
                </a:solidFill>
              </a:rPr>
              <a:pPr/>
              <a:t>‹N°›</a:t>
            </a:fld>
            <a:endParaRPr lang="nl-NL" dirty="0">
              <a:solidFill>
                <a:prstClr val="black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216488" y="123478"/>
            <a:ext cx="8748000" cy="72008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 dirty="0"/>
              <a:t>Click to edit the header</a:t>
            </a:r>
          </a:p>
        </p:txBody>
      </p:sp>
      <p:cxnSp>
        <p:nvCxnSpPr>
          <p:cNvPr id="4" name="Connecteur droit 3"/>
          <p:cNvCxnSpPr/>
          <p:nvPr userDrawn="1"/>
        </p:nvCxnSpPr>
        <p:spPr>
          <a:xfrm>
            <a:off x="0" y="946046"/>
            <a:ext cx="9144000" cy="0"/>
          </a:xfrm>
          <a:prstGeom prst="line">
            <a:avLst/>
          </a:prstGeom>
          <a:ln w="15875">
            <a:solidFill>
              <a:srgbClr val="565A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 userDrawn="1"/>
        </p:nvCxnSpPr>
        <p:spPr>
          <a:xfrm>
            <a:off x="1588" y="4621882"/>
            <a:ext cx="9144000" cy="0"/>
          </a:xfrm>
          <a:prstGeom prst="line">
            <a:avLst/>
          </a:prstGeom>
          <a:ln w="15875">
            <a:solidFill>
              <a:srgbClr val="565A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e 8"/>
          <p:cNvGrpSpPr/>
          <p:nvPr userDrawn="1"/>
        </p:nvGrpSpPr>
        <p:grpSpPr>
          <a:xfrm>
            <a:off x="7596336" y="4652362"/>
            <a:ext cx="1512168" cy="397199"/>
            <a:chOff x="7596336" y="4652362"/>
            <a:chExt cx="1512168" cy="397199"/>
          </a:xfrm>
        </p:grpSpPr>
        <p:sp>
          <p:nvSpPr>
            <p:cNvPr id="5" name="Rectangle 4"/>
            <p:cNvSpPr/>
            <p:nvPr userDrawn="1"/>
          </p:nvSpPr>
          <p:spPr>
            <a:xfrm>
              <a:off x="7596336" y="4652362"/>
              <a:ext cx="1512168" cy="3971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8" name="Content Placeholder 4"/>
            <p:cNvPicPr/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263" t="41669" r="21369" b="41887"/>
            <a:stretch/>
          </p:blipFill>
          <p:spPr>
            <a:xfrm>
              <a:off x="7666385" y="4750658"/>
              <a:ext cx="1341160" cy="2684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25629923"/>
      </p:ext>
    </p:extLst>
  </p:cSld>
  <p:clrMapOvr>
    <a:masterClrMapping/>
  </p:clrMapOvr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2">
    <p:bg>
      <p:bgPr>
        <a:solidFill>
          <a:srgbClr val="565A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20538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03848" y="1995686"/>
            <a:ext cx="5472608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32917157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3">
    <p:bg>
      <p:bgPr>
        <a:solidFill>
          <a:srgbClr val="565A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6" y="20538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03848" y="1995686"/>
            <a:ext cx="5472608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10241416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4">
    <p:bg>
      <p:bgPr>
        <a:solidFill>
          <a:srgbClr val="565A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20538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03848" y="1995686"/>
            <a:ext cx="5472608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1676297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Basic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16488" y="1090800"/>
            <a:ext cx="8748000" cy="3474900"/>
          </a:xfrm>
          <a:prstGeom prst="rect">
            <a:avLst/>
          </a:prstGeom>
        </p:spPr>
        <p:txBody>
          <a:bodyPr/>
          <a:lstStyle>
            <a:lvl1pPr>
              <a:buClr>
                <a:srgbClr val="565A5C"/>
              </a:buClr>
              <a:defRPr/>
            </a:lvl1pPr>
            <a:lvl2pPr>
              <a:buClr>
                <a:srgbClr val="565A5C"/>
              </a:buClr>
              <a:defRPr/>
            </a:lvl2pPr>
            <a:lvl3pPr>
              <a:buClr>
                <a:srgbClr val="565A5C"/>
              </a:buClr>
              <a:defRPr/>
            </a:lvl3pPr>
            <a:lvl4pPr>
              <a:buClr>
                <a:srgbClr val="565A5C"/>
              </a:buClr>
              <a:defRPr/>
            </a:lvl4pPr>
            <a:lvl5pPr>
              <a:buClr>
                <a:srgbClr val="565A5C"/>
              </a:buClr>
              <a:defRPr/>
            </a:lvl5pPr>
          </a:lstStyle>
          <a:p>
            <a:pPr lvl="0"/>
            <a:r>
              <a:rPr lang="nl-NL" dirty="0"/>
              <a:t>First level</a:t>
            </a:r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40300" y="4731989"/>
            <a:ext cx="443268" cy="216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DAF489CC-3B7A-4DA5-A8C0-4984788D0EC5}" type="slidenum">
              <a:rPr lang="nl-NL" smtClean="0"/>
              <a:pPr/>
              <a:t>‹N°›</a:t>
            </a:fld>
            <a:endParaRPr lang="nl-NL" dirty="0"/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216488" y="123478"/>
            <a:ext cx="8748000" cy="72008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 dirty="0"/>
              <a:t>Click to edit the header</a:t>
            </a:r>
          </a:p>
        </p:txBody>
      </p:sp>
      <p:cxnSp>
        <p:nvCxnSpPr>
          <p:cNvPr id="4" name="Connecteur droit 3"/>
          <p:cNvCxnSpPr/>
          <p:nvPr userDrawn="1"/>
        </p:nvCxnSpPr>
        <p:spPr>
          <a:xfrm>
            <a:off x="0" y="946046"/>
            <a:ext cx="9144000" cy="0"/>
          </a:xfrm>
          <a:prstGeom prst="line">
            <a:avLst/>
          </a:prstGeom>
          <a:ln w="15875">
            <a:solidFill>
              <a:srgbClr val="565A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 userDrawn="1"/>
        </p:nvCxnSpPr>
        <p:spPr>
          <a:xfrm>
            <a:off x="1588" y="4621882"/>
            <a:ext cx="9144000" cy="0"/>
          </a:xfrm>
          <a:prstGeom prst="line">
            <a:avLst/>
          </a:prstGeom>
          <a:ln w="15875">
            <a:solidFill>
              <a:srgbClr val="565A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e 8"/>
          <p:cNvGrpSpPr/>
          <p:nvPr userDrawn="1"/>
        </p:nvGrpSpPr>
        <p:grpSpPr>
          <a:xfrm>
            <a:off x="7596336" y="4652362"/>
            <a:ext cx="1512168" cy="397199"/>
            <a:chOff x="7596336" y="4652362"/>
            <a:chExt cx="1512168" cy="397199"/>
          </a:xfrm>
        </p:grpSpPr>
        <p:sp>
          <p:nvSpPr>
            <p:cNvPr id="5" name="Rectangle 4"/>
            <p:cNvSpPr/>
            <p:nvPr userDrawn="1"/>
          </p:nvSpPr>
          <p:spPr>
            <a:xfrm>
              <a:off x="7596336" y="4652362"/>
              <a:ext cx="1512168" cy="3971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Content Placeholder 4"/>
            <p:cNvPicPr/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263" t="41669" r="21369" b="41887"/>
            <a:stretch/>
          </p:blipFill>
          <p:spPr>
            <a:xfrm>
              <a:off x="7666385" y="4750658"/>
              <a:ext cx="1341160" cy="2684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86078290"/>
      </p:ext>
    </p:extLst>
  </p:cSld>
  <p:clrMapOvr>
    <a:masterClrMapping/>
  </p:clrMapOvr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5">
    <p:bg>
      <p:bgPr>
        <a:solidFill>
          <a:srgbClr val="565A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20538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03848" y="1995686"/>
            <a:ext cx="5472608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66653349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6">
    <p:bg>
      <p:bgPr>
        <a:solidFill>
          <a:srgbClr val="565A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20538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03848" y="1995686"/>
            <a:ext cx="5472608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18385233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7">
    <p:bg>
      <p:bgPr>
        <a:solidFill>
          <a:srgbClr val="565A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9942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03848" y="1995686"/>
            <a:ext cx="5472608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29302813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8">
    <p:bg>
      <p:bgPr>
        <a:solidFill>
          <a:srgbClr val="565A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5298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03848" y="1995686"/>
            <a:ext cx="5472608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5652638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9">
    <p:bg>
      <p:bgPr>
        <a:solidFill>
          <a:srgbClr val="565A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20538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03848" y="1995686"/>
            <a:ext cx="5472608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290679287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0">
    <p:bg>
      <p:bgPr>
        <a:solidFill>
          <a:srgbClr val="565A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20538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7944" y="1995686"/>
            <a:ext cx="4968552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251985504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1">
    <p:bg>
      <p:bgPr>
        <a:solidFill>
          <a:srgbClr val="565A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20538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7944" y="1995686"/>
            <a:ext cx="4968552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228765782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2">
    <p:bg>
      <p:bgPr>
        <a:solidFill>
          <a:srgbClr val="565A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20538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7944" y="1995686"/>
            <a:ext cx="4968552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369852406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3">
    <p:bg>
      <p:bgPr>
        <a:solidFill>
          <a:srgbClr val="565A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5147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7944" y="1995686"/>
            <a:ext cx="4968552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7698141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4">
    <p:bg>
      <p:bgPr>
        <a:solidFill>
          <a:srgbClr val="565A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5147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7944" y="1995686"/>
            <a:ext cx="4968552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1567469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2">
    <p:bg>
      <p:bgPr>
        <a:solidFill>
          <a:srgbClr val="565A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20538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03848" y="1995686"/>
            <a:ext cx="5472608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344701257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5">
    <p:bg>
      <p:bgPr>
        <a:solidFill>
          <a:srgbClr val="565A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5147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7944" y="1995686"/>
            <a:ext cx="4968552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186724711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6">
    <p:bg>
      <p:bgPr>
        <a:solidFill>
          <a:srgbClr val="565A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5147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7944" y="1995686"/>
            <a:ext cx="4968552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25904810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7">
    <p:bg>
      <p:bgPr>
        <a:solidFill>
          <a:srgbClr val="565A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5147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7944" y="1995686"/>
            <a:ext cx="4968552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53858910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8">
    <p:bg>
      <p:bgPr>
        <a:solidFill>
          <a:srgbClr val="565A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5147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7944" y="1995686"/>
            <a:ext cx="4968552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61872559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9">
    <p:bg>
      <p:bgPr>
        <a:solidFill>
          <a:srgbClr val="565A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5147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7944" y="1995686"/>
            <a:ext cx="4968552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418254840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20">
    <p:bg>
      <p:bgPr>
        <a:solidFill>
          <a:srgbClr val="565A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5147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55976" y="1995686"/>
            <a:ext cx="4680520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371258347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 bwMode="gray">
      <p:bgPr>
        <a:solidFill>
          <a:srgbClr val="565A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215779" y="1203598"/>
            <a:ext cx="4950000" cy="1102519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defRPr sz="3000" b="1" baseline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nl-NL" dirty="0"/>
              <a:t>Click to edit the title</a:t>
            </a:r>
          </a:p>
        </p:txBody>
      </p:sp>
      <p:sp>
        <p:nvSpPr>
          <p:cNvPr id="7" name="AddNotifier#1"/>
          <p:cNvSpPr txBox="1">
            <a:spLocks noChangeArrowheads="1"/>
          </p:cNvSpPr>
          <p:nvPr userDrawn="1"/>
        </p:nvSpPr>
        <p:spPr bwMode="auto">
          <a:xfrm>
            <a:off x="234016" y="4240618"/>
            <a:ext cx="4914048" cy="63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0">
            <a:noAutofit/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r>
              <a:rPr lang="en-US" sz="7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17-07-19</a:t>
            </a:r>
          </a:p>
        </p:txBody>
      </p:sp>
    </p:spTree>
    <p:extLst>
      <p:ext uri="{BB962C8B-B14F-4D97-AF65-F5344CB8AC3E}">
        <p14:creationId xmlns:p14="http://schemas.microsoft.com/office/powerpoint/2010/main" val="412958911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text only">
    <p:bg bwMode="gray">
      <p:bgPr>
        <a:solidFill>
          <a:srgbClr val="565A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779" y="1203598"/>
            <a:ext cx="8309346" cy="1102519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defRPr sz="3000" b="1" baseline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12931" y="2320746"/>
            <a:ext cx="8312194" cy="11151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800" b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Click to edit the sub title</a:t>
            </a:r>
          </a:p>
        </p:txBody>
      </p:sp>
      <p:sp>
        <p:nvSpPr>
          <p:cNvPr id="8" name="AddCustomDate#1"/>
          <p:cNvSpPr txBox="1"/>
          <p:nvPr userDrawn="1"/>
        </p:nvSpPr>
        <p:spPr>
          <a:xfrm>
            <a:off x="217612" y="3723878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b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06/02/2020</a:t>
            </a:r>
            <a:endParaRPr lang="nl-NL" sz="1200" b="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AddClassification"/>
          <p:cNvSpPr txBox="1">
            <a:spLocks noChangeArrowheads="1"/>
          </p:cNvSpPr>
          <p:nvPr userDrawn="1"/>
        </p:nvSpPr>
        <p:spPr bwMode="auto">
          <a:xfrm>
            <a:off x="3929036" y="4646845"/>
            <a:ext cx="128592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/>
            <a:r>
              <a:rPr lang="en-US" sz="800" b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© Atos - Confidential</a:t>
            </a:r>
            <a:endParaRPr lang="en-US" sz="800" b="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" name="Content Placeholder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66" t="44209" r="19350" b="41261"/>
          <a:stretch/>
        </p:blipFill>
        <p:spPr>
          <a:xfrm>
            <a:off x="6156176" y="4515966"/>
            <a:ext cx="2880320" cy="398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14947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">
    <p:bg>
      <p:bgPr>
        <a:solidFill>
          <a:srgbClr val="565A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20538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03848" y="1995686"/>
            <a:ext cx="5472608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296498128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Basic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16488" y="1090800"/>
            <a:ext cx="8748000" cy="3474900"/>
          </a:xfrm>
          <a:prstGeom prst="rect">
            <a:avLst/>
          </a:prstGeom>
        </p:spPr>
        <p:txBody>
          <a:bodyPr/>
          <a:lstStyle>
            <a:lvl1pPr>
              <a:buClr>
                <a:srgbClr val="565A5C"/>
              </a:buClr>
              <a:defRPr/>
            </a:lvl1pPr>
            <a:lvl2pPr>
              <a:buClr>
                <a:srgbClr val="565A5C"/>
              </a:buClr>
              <a:defRPr/>
            </a:lvl2pPr>
            <a:lvl3pPr>
              <a:buClr>
                <a:srgbClr val="565A5C"/>
              </a:buClr>
              <a:defRPr/>
            </a:lvl3pPr>
            <a:lvl4pPr>
              <a:buClr>
                <a:srgbClr val="565A5C"/>
              </a:buClr>
              <a:defRPr/>
            </a:lvl4pPr>
            <a:lvl5pPr>
              <a:buClr>
                <a:srgbClr val="565A5C"/>
              </a:buClr>
              <a:defRPr/>
            </a:lvl5pPr>
          </a:lstStyle>
          <a:p>
            <a:pPr lvl="0"/>
            <a:r>
              <a:rPr lang="nl-NL" dirty="0"/>
              <a:t>First level</a:t>
            </a:r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40300" y="4731989"/>
            <a:ext cx="443268" cy="216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DAF489CC-3B7A-4DA5-A8C0-4984788D0EC5}" type="slidenum">
              <a:rPr lang="nl-NL" smtClean="0"/>
              <a:pPr/>
              <a:t>‹N°›</a:t>
            </a:fld>
            <a:endParaRPr lang="nl-NL" dirty="0"/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216488" y="123478"/>
            <a:ext cx="8748000" cy="72008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 dirty="0"/>
              <a:t>Click to edit the header</a:t>
            </a:r>
          </a:p>
        </p:txBody>
      </p:sp>
      <p:cxnSp>
        <p:nvCxnSpPr>
          <p:cNvPr id="4" name="Connecteur droit 3"/>
          <p:cNvCxnSpPr/>
          <p:nvPr userDrawn="1"/>
        </p:nvCxnSpPr>
        <p:spPr>
          <a:xfrm>
            <a:off x="0" y="946046"/>
            <a:ext cx="9144000" cy="0"/>
          </a:xfrm>
          <a:prstGeom prst="line">
            <a:avLst/>
          </a:prstGeom>
          <a:ln w="15875">
            <a:solidFill>
              <a:srgbClr val="565A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 userDrawn="1"/>
        </p:nvCxnSpPr>
        <p:spPr>
          <a:xfrm>
            <a:off x="1588" y="4621882"/>
            <a:ext cx="9144000" cy="0"/>
          </a:xfrm>
          <a:prstGeom prst="line">
            <a:avLst/>
          </a:prstGeom>
          <a:ln w="15875">
            <a:solidFill>
              <a:srgbClr val="565A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e 8"/>
          <p:cNvGrpSpPr/>
          <p:nvPr userDrawn="1"/>
        </p:nvGrpSpPr>
        <p:grpSpPr>
          <a:xfrm>
            <a:off x="7596336" y="4652362"/>
            <a:ext cx="1512168" cy="397199"/>
            <a:chOff x="7596336" y="4652362"/>
            <a:chExt cx="1512168" cy="397199"/>
          </a:xfrm>
        </p:grpSpPr>
        <p:sp>
          <p:nvSpPr>
            <p:cNvPr id="5" name="Rectangle 4"/>
            <p:cNvSpPr/>
            <p:nvPr userDrawn="1"/>
          </p:nvSpPr>
          <p:spPr>
            <a:xfrm>
              <a:off x="7596336" y="4652362"/>
              <a:ext cx="1512168" cy="3971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Content Placeholder 4"/>
            <p:cNvPicPr/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263" t="41669" r="21369" b="41887"/>
            <a:stretch/>
          </p:blipFill>
          <p:spPr>
            <a:xfrm>
              <a:off x="7666385" y="4750658"/>
              <a:ext cx="1341160" cy="2684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92238957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3">
    <p:bg>
      <p:bgPr>
        <a:solidFill>
          <a:srgbClr val="565A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6" y="20538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03848" y="1995686"/>
            <a:ext cx="5472608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185502626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2">
    <p:bg>
      <p:bgPr>
        <a:solidFill>
          <a:srgbClr val="565A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20538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03848" y="1995686"/>
            <a:ext cx="5472608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260460692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3">
    <p:bg>
      <p:bgPr>
        <a:solidFill>
          <a:srgbClr val="565A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6" y="20538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03848" y="1995686"/>
            <a:ext cx="5472608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5226675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4">
    <p:bg>
      <p:bgPr>
        <a:solidFill>
          <a:srgbClr val="565A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20538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03848" y="1995686"/>
            <a:ext cx="5472608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114032354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5">
    <p:bg>
      <p:bgPr>
        <a:solidFill>
          <a:srgbClr val="565A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20538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03848" y="1995686"/>
            <a:ext cx="5472608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221127094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6">
    <p:bg>
      <p:bgPr>
        <a:solidFill>
          <a:srgbClr val="565A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20538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03848" y="1995686"/>
            <a:ext cx="5472608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120017369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7">
    <p:bg>
      <p:bgPr>
        <a:solidFill>
          <a:srgbClr val="565A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9942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03848" y="1995686"/>
            <a:ext cx="5472608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87894691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8">
    <p:bg>
      <p:bgPr>
        <a:solidFill>
          <a:srgbClr val="565A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5298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03848" y="1995686"/>
            <a:ext cx="5472608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227640902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9">
    <p:bg>
      <p:bgPr>
        <a:solidFill>
          <a:srgbClr val="565A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20538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03848" y="1995686"/>
            <a:ext cx="5472608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407369021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0">
    <p:bg>
      <p:bgPr>
        <a:solidFill>
          <a:srgbClr val="565A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20538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7944" y="1995686"/>
            <a:ext cx="4968552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195564904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1">
    <p:bg>
      <p:bgPr>
        <a:solidFill>
          <a:srgbClr val="565A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20538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7944" y="1995686"/>
            <a:ext cx="4968552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903990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4">
    <p:bg>
      <p:bgPr>
        <a:solidFill>
          <a:srgbClr val="565A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20538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03848" y="1995686"/>
            <a:ext cx="5472608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187260287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2">
    <p:bg>
      <p:bgPr>
        <a:solidFill>
          <a:srgbClr val="565A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20538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7944" y="1995686"/>
            <a:ext cx="4968552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218742519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3">
    <p:bg>
      <p:bgPr>
        <a:solidFill>
          <a:srgbClr val="565A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5147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7944" y="1995686"/>
            <a:ext cx="4968552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398555297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4">
    <p:bg>
      <p:bgPr>
        <a:solidFill>
          <a:srgbClr val="565A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5147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7944" y="1995686"/>
            <a:ext cx="4968552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208185712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5">
    <p:bg>
      <p:bgPr>
        <a:solidFill>
          <a:srgbClr val="565A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5147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7944" y="1995686"/>
            <a:ext cx="4968552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411080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6">
    <p:bg>
      <p:bgPr>
        <a:solidFill>
          <a:srgbClr val="565A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5147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7944" y="1995686"/>
            <a:ext cx="4968552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172509740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7">
    <p:bg>
      <p:bgPr>
        <a:solidFill>
          <a:srgbClr val="565A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5147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7944" y="1995686"/>
            <a:ext cx="4968552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15600570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8">
    <p:bg>
      <p:bgPr>
        <a:solidFill>
          <a:srgbClr val="565A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5147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7944" y="1995686"/>
            <a:ext cx="4968552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313272466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9">
    <p:bg>
      <p:bgPr>
        <a:solidFill>
          <a:srgbClr val="565A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5147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7944" y="1995686"/>
            <a:ext cx="4968552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313136099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20">
    <p:bg>
      <p:bgPr>
        <a:solidFill>
          <a:srgbClr val="565A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5147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55976" y="1995686"/>
            <a:ext cx="4680520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199800848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 bwMode="gray">
      <p:bgPr>
        <a:solidFill>
          <a:srgbClr val="565A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215779" y="1203598"/>
            <a:ext cx="4950000" cy="1102519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defRPr sz="3000" b="1" baseline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nl-NL" dirty="0"/>
              <a:t>Click to edit the title</a:t>
            </a:r>
          </a:p>
        </p:txBody>
      </p:sp>
    </p:spTree>
    <p:extLst>
      <p:ext uri="{BB962C8B-B14F-4D97-AF65-F5344CB8AC3E}">
        <p14:creationId xmlns:p14="http://schemas.microsoft.com/office/powerpoint/2010/main" val="2527874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5">
    <p:bg>
      <p:bgPr>
        <a:solidFill>
          <a:srgbClr val="565A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20538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03848" y="1995686"/>
            <a:ext cx="5472608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2727481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6">
    <p:bg>
      <p:bgPr>
        <a:solidFill>
          <a:srgbClr val="565A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20538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03848" y="1995686"/>
            <a:ext cx="5472608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534631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7">
    <p:bg>
      <p:bgPr>
        <a:solidFill>
          <a:srgbClr val="565A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9942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03848" y="1995686"/>
            <a:ext cx="5472608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1583176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44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24" Type="http://schemas.openxmlformats.org/officeDocument/2006/relationships/theme" Target="../theme/theme2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23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33.xml"/><Relationship Id="rId19" Type="http://schemas.openxmlformats.org/officeDocument/2006/relationships/slideLayout" Target="../slideLayouts/slideLayout42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Relationship Id="rId22" Type="http://schemas.openxmlformats.org/officeDocument/2006/relationships/slideLayout" Target="../slideLayouts/slideLayout4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9.xml"/><Relationship Id="rId1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49.xml"/><Relationship Id="rId21" Type="http://schemas.openxmlformats.org/officeDocument/2006/relationships/slideLayout" Target="../slideLayouts/slideLayout67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17" Type="http://schemas.openxmlformats.org/officeDocument/2006/relationships/slideLayout" Target="../slideLayouts/slideLayout63.xml"/><Relationship Id="rId2" Type="http://schemas.openxmlformats.org/officeDocument/2006/relationships/slideLayout" Target="../slideLayouts/slideLayout48.xml"/><Relationship Id="rId16" Type="http://schemas.openxmlformats.org/officeDocument/2006/relationships/slideLayout" Target="../slideLayouts/slideLayout62.xml"/><Relationship Id="rId20" Type="http://schemas.openxmlformats.org/officeDocument/2006/relationships/slideLayout" Target="../slideLayouts/slideLayout66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24" Type="http://schemas.openxmlformats.org/officeDocument/2006/relationships/theme" Target="../theme/theme3.xml"/><Relationship Id="rId5" Type="http://schemas.openxmlformats.org/officeDocument/2006/relationships/slideLayout" Target="../slideLayouts/slideLayout51.xml"/><Relationship Id="rId15" Type="http://schemas.openxmlformats.org/officeDocument/2006/relationships/slideLayout" Target="../slideLayouts/slideLayout61.xml"/><Relationship Id="rId23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56.xml"/><Relationship Id="rId19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slideLayout" Target="../slideLayouts/slideLayout60.xml"/><Relationship Id="rId22" Type="http://schemas.openxmlformats.org/officeDocument/2006/relationships/slideLayout" Target="../slideLayouts/slideLayout6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40300" y="4731989"/>
            <a:ext cx="443268" cy="216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DAF489CC-3B7A-4DA5-A8C0-4984788D0EC5}" type="slidenum">
              <a:rPr lang="nl-NL" smtClean="0"/>
              <a:pPr/>
              <a:t>‹N°›</a:t>
            </a:fld>
            <a:endParaRPr lang="nl-NL" dirty="0"/>
          </a:p>
        </p:txBody>
      </p:sp>
      <p:sp>
        <p:nvSpPr>
          <p:cNvPr id="10" name="AddCustomFooter#1"/>
          <p:cNvSpPr txBox="1"/>
          <p:nvPr/>
        </p:nvSpPr>
        <p:spPr>
          <a:xfrm>
            <a:off x="236700" y="4729862"/>
            <a:ext cx="33650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aseline="0" dirty="0">
                <a:latin typeface="Verdana" pitchFamily="34" charset="0"/>
                <a:ea typeface="Verdana" pitchFamily="34" charset="0"/>
                <a:cs typeface="Verdana" pitchFamily="34" charset="0"/>
              </a:rPr>
              <a:t>       | 12/11/2020 | NUR | © Atos - Confidential </a:t>
            </a:r>
          </a:p>
          <a:p>
            <a:r>
              <a:rPr lang="en-US" sz="1000" baseline="0" dirty="0">
                <a:latin typeface="Verdana" pitchFamily="34" charset="0"/>
                <a:ea typeface="Verdana" pitchFamily="34" charset="0"/>
                <a:cs typeface="Verdana" pitchFamily="34" charset="0"/>
              </a:rPr>
              <a:t>BDS | MCS | </a:t>
            </a:r>
            <a:r>
              <a:rPr lang="en-US" sz="1000" baseline="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ALSe</a:t>
            </a:r>
            <a:r>
              <a:rPr lang="en-US" sz="1000" baseline="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>
          <a:xfrm>
            <a:off x="216488" y="1090800"/>
            <a:ext cx="8748000" cy="34749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nl-NL" dirty="0"/>
              <a:t>First level</a:t>
            </a:r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>
          <a:xfrm>
            <a:off x="216488" y="123478"/>
            <a:ext cx="8748000" cy="567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nl-NL" dirty="0"/>
              <a:t>Click to edit the header</a:t>
            </a:r>
          </a:p>
        </p:txBody>
      </p:sp>
    </p:spTree>
    <p:extLst>
      <p:ext uri="{BB962C8B-B14F-4D97-AF65-F5344CB8AC3E}">
        <p14:creationId xmlns:p14="http://schemas.microsoft.com/office/powerpoint/2010/main" val="1998182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6" r:id="rId2"/>
    <p:sldLayoutId id="2147483653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  <p:sldLayoutId id="2147483666" r:id="rId13"/>
    <p:sldLayoutId id="2147483667" r:id="rId14"/>
    <p:sldLayoutId id="2147483668" r:id="rId15"/>
    <p:sldLayoutId id="2147483669" r:id="rId16"/>
    <p:sldLayoutId id="2147483670" r:id="rId17"/>
    <p:sldLayoutId id="2147483671" r:id="rId18"/>
    <p:sldLayoutId id="2147483672" r:id="rId19"/>
    <p:sldLayoutId id="2147483673" r:id="rId20"/>
    <p:sldLayoutId id="2147483674" r:id="rId21"/>
    <p:sldLayoutId id="2147483675" r:id="rId22"/>
    <p:sldLayoutId id="2147483655" r:id="rId23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 baseline="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270000" indent="-270000" algn="l" defTabSz="914400" rtl="0" eaLnBrk="1" latinLnBrk="0" hangingPunct="1">
        <a:spcBef>
          <a:spcPct val="20000"/>
        </a:spcBef>
        <a:buClr>
          <a:schemeClr val="tx2"/>
        </a:buClr>
        <a:buFont typeface="Lucida Sans Unicode" pitchFamily="34" charset="0"/>
        <a:buChar char="▶"/>
        <a:defRPr sz="1600" kern="1200" baseline="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540000" indent="-270000" algn="l" defTabSz="914400" rtl="0" eaLnBrk="1" latinLnBrk="0" hangingPunct="1">
        <a:spcBef>
          <a:spcPts val="384"/>
        </a:spcBef>
        <a:buClr>
          <a:schemeClr val="tx2"/>
        </a:buClr>
        <a:buFont typeface="Arial" pitchFamily="34" charset="0"/>
        <a:buChar char="–"/>
        <a:defRPr sz="1600" kern="1200" baseline="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810000" indent="-2700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080000" indent="-2700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–"/>
        <a:defRPr sz="1600" kern="1200" baseline="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1350000" indent="-2700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»"/>
        <a:defRPr sz="1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40300" y="4731989"/>
            <a:ext cx="443268" cy="216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DAF489CC-3B7A-4DA5-A8C0-4984788D0EC5}" type="slidenum">
              <a:rPr lang="nl-NL" smtClean="0">
                <a:solidFill>
                  <a:prstClr val="black"/>
                </a:solidFill>
              </a:rPr>
              <a:pPr/>
              <a:t>‹N°›</a:t>
            </a:fld>
            <a:endParaRPr lang="nl-NL" dirty="0">
              <a:solidFill>
                <a:prstClr val="black"/>
              </a:solidFill>
            </a:endParaRPr>
          </a:p>
        </p:txBody>
      </p:sp>
      <p:sp>
        <p:nvSpPr>
          <p:cNvPr id="10" name="AddCustomFooter#1"/>
          <p:cNvSpPr txBox="1"/>
          <p:nvPr/>
        </p:nvSpPr>
        <p:spPr>
          <a:xfrm>
            <a:off x="236700" y="4729862"/>
            <a:ext cx="33650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       | 30/04/2020 | NUR | © Atos - Confidential </a:t>
            </a:r>
          </a:p>
          <a:p>
            <a:r>
              <a:rPr lang="en-US" sz="1000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BDS | MCS | </a:t>
            </a:r>
            <a:r>
              <a:rPr lang="en-US" sz="1000" dirty="0" err="1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ALSe</a:t>
            </a:r>
            <a:r>
              <a:rPr lang="en-US" sz="1000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 </a:t>
            </a:r>
            <a:endParaRPr lang="nl-NL" sz="1000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>
          <a:xfrm>
            <a:off x="216488" y="1090800"/>
            <a:ext cx="8748000" cy="34749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nl-NL" dirty="0"/>
              <a:t>First level</a:t>
            </a:r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>
          <a:xfrm>
            <a:off x="216488" y="123478"/>
            <a:ext cx="8748000" cy="567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nl-NL" dirty="0"/>
              <a:t>Click to edit the header</a:t>
            </a:r>
          </a:p>
        </p:txBody>
      </p:sp>
    </p:spTree>
    <p:extLst>
      <p:ext uri="{BB962C8B-B14F-4D97-AF65-F5344CB8AC3E}">
        <p14:creationId xmlns:p14="http://schemas.microsoft.com/office/powerpoint/2010/main" val="1613580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692" r:id="rId16"/>
    <p:sldLayoutId id="2147483693" r:id="rId17"/>
    <p:sldLayoutId id="2147483694" r:id="rId18"/>
    <p:sldLayoutId id="2147483695" r:id="rId19"/>
    <p:sldLayoutId id="2147483696" r:id="rId20"/>
    <p:sldLayoutId id="2147483697" r:id="rId21"/>
    <p:sldLayoutId id="2147483698" r:id="rId22"/>
    <p:sldLayoutId id="2147483699" r:id="rId23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 baseline="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270000" indent="-270000" algn="l" defTabSz="914400" rtl="0" eaLnBrk="1" latinLnBrk="0" hangingPunct="1">
        <a:spcBef>
          <a:spcPct val="20000"/>
        </a:spcBef>
        <a:buClr>
          <a:schemeClr val="tx2"/>
        </a:buClr>
        <a:buFont typeface="Lucida Sans Unicode" pitchFamily="34" charset="0"/>
        <a:buChar char="▶"/>
        <a:defRPr sz="1600" kern="1200" baseline="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540000" indent="-270000" algn="l" defTabSz="914400" rtl="0" eaLnBrk="1" latinLnBrk="0" hangingPunct="1">
        <a:spcBef>
          <a:spcPts val="384"/>
        </a:spcBef>
        <a:buClr>
          <a:schemeClr val="tx2"/>
        </a:buClr>
        <a:buFont typeface="Arial" pitchFamily="34" charset="0"/>
        <a:buChar char="–"/>
        <a:defRPr sz="1600" kern="1200" baseline="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810000" indent="-2700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080000" indent="-2700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–"/>
        <a:defRPr sz="1600" kern="1200" baseline="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1350000" indent="-2700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»"/>
        <a:defRPr sz="1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40300" y="4731989"/>
            <a:ext cx="443268" cy="216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DAF489CC-3B7A-4DA5-A8C0-4984788D0EC5}" type="slidenum">
              <a:rPr lang="nl-NL" smtClean="0"/>
              <a:pPr/>
              <a:t>‹N°›</a:t>
            </a:fld>
            <a:endParaRPr lang="nl-NL" dirty="0"/>
          </a:p>
        </p:txBody>
      </p:sp>
      <p:sp>
        <p:nvSpPr>
          <p:cNvPr id="10" name="AddCustomFooter#1"/>
          <p:cNvSpPr txBox="1"/>
          <p:nvPr/>
        </p:nvSpPr>
        <p:spPr>
          <a:xfrm>
            <a:off x="236700" y="4729862"/>
            <a:ext cx="33650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aseline="0">
                <a:latin typeface="Verdana" pitchFamily="34" charset="0"/>
                <a:ea typeface="Verdana" pitchFamily="34" charset="0"/>
                <a:cs typeface="Verdana" pitchFamily="34" charset="0"/>
              </a:rPr>
              <a:t>       | 06/02/2020 | NUR | © Atos - Confidential </a:t>
            </a:r>
          </a:p>
          <a:p>
            <a:r>
              <a:rPr lang="en-US" sz="1000" baseline="0">
                <a:latin typeface="Verdana" pitchFamily="34" charset="0"/>
                <a:ea typeface="Verdana" pitchFamily="34" charset="0"/>
                <a:cs typeface="Verdana" pitchFamily="34" charset="0"/>
              </a:rPr>
              <a:t>BDS | MCS | ALSe </a:t>
            </a:r>
            <a:endParaRPr lang="nl-NL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>
          <a:xfrm>
            <a:off x="216488" y="1090800"/>
            <a:ext cx="8748000" cy="34749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nl-NL" dirty="0"/>
              <a:t>First level</a:t>
            </a:r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>
          <a:xfrm>
            <a:off x="216488" y="123478"/>
            <a:ext cx="8748000" cy="567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nl-NL" dirty="0"/>
              <a:t>Click to edit the header</a:t>
            </a:r>
          </a:p>
        </p:txBody>
      </p:sp>
    </p:spTree>
    <p:extLst>
      <p:ext uri="{BB962C8B-B14F-4D97-AF65-F5344CB8AC3E}">
        <p14:creationId xmlns:p14="http://schemas.microsoft.com/office/powerpoint/2010/main" val="3632269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  <p:sldLayoutId id="2147483715" r:id="rId15"/>
    <p:sldLayoutId id="2147483716" r:id="rId16"/>
    <p:sldLayoutId id="2147483717" r:id="rId17"/>
    <p:sldLayoutId id="2147483718" r:id="rId18"/>
    <p:sldLayoutId id="2147483719" r:id="rId19"/>
    <p:sldLayoutId id="2147483720" r:id="rId20"/>
    <p:sldLayoutId id="2147483721" r:id="rId21"/>
    <p:sldLayoutId id="2147483722" r:id="rId22"/>
    <p:sldLayoutId id="2147483723" r:id="rId23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 baseline="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270000" indent="-270000" algn="l" defTabSz="914400" rtl="0" eaLnBrk="1" latinLnBrk="0" hangingPunct="1">
        <a:spcBef>
          <a:spcPct val="20000"/>
        </a:spcBef>
        <a:buClr>
          <a:schemeClr val="tx2"/>
        </a:buClr>
        <a:buFont typeface="Lucida Sans Unicode" pitchFamily="34" charset="0"/>
        <a:buChar char="▶"/>
        <a:defRPr sz="1600" kern="1200" baseline="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540000" indent="-270000" algn="l" defTabSz="914400" rtl="0" eaLnBrk="1" latinLnBrk="0" hangingPunct="1">
        <a:spcBef>
          <a:spcPts val="384"/>
        </a:spcBef>
        <a:buClr>
          <a:schemeClr val="tx2"/>
        </a:buClr>
        <a:buFont typeface="Arial" pitchFamily="34" charset="0"/>
        <a:buChar char="–"/>
        <a:defRPr sz="1600" kern="1200" baseline="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810000" indent="-2700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080000" indent="-2700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–"/>
        <a:defRPr sz="1600" kern="1200" baseline="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1350000" indent="-2700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»"/>
        <a:defRPr sz="1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56B2D4E-EE78-45EE-852E-8AE283FFFC2C}"/>
              </a:ext>
            </a:extLst>
          </p:cNvPr>
          <p:cNvSpPr/>
          <p:nvPr/>
        </p:nvSpPr>
        <p:spPr>
          <a:xfrm>
            <a:off x="0" y="-26963"/>
            <a:ext cx="6553308" cy="16626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82360" y="1419622"/>
            <a:ext cx="8309346" cy="1102519"/>
          </a:xfrm>
        </p:spPr>
        <p:txBody>
          <a:bodyPr/>
          <a:lstStyle/>
          <a:p>
            <a:br>
              <a:rPr lang="fr-FR" sz="2400" dirty="0"/>
            </a:br>
            <a:br>
              <a:rPr lang="fr-FR" sz="2400" dirty="0"/>
            </a:br>
            <a:r>
              <a:rPr lang="fr-FR" dirty="0"/>
              <a:t>Boitier Extension SNA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79512" y="2499742"/>
            <a:ext cx="8312194" cy="1115100"/>
          </a:xfrm>
        </p:spPr>
        <p:txBody>
          <a:bodyPr/>
          <a:lstStyle/>
          <a:p>
            <a:r>
              <a:rPr lang="fr-FR" dirty="0"/>
              <a:t>Comité de Pilotage N°4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0294FC54-E3F6-4D8F-9407-15C81FF1D2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308" y="-22679"/>
            <a:ext cx="2589104" cy="3386517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8F72294D-EE2A-4AF6-A4CD-AEF0B92CA5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72" y="91994"/>
            <a:ext cx="2987060" cy="135911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71BA1AD-166A-4228-AC7F-ADD085AF36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5812" y="3129688"/>
            <a:ext cx="3002915" cy="23415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0" vert="horz" wrap="square" lIns="0" tIns="0" rIns="0" bIns="0" anchor="ctr" anchorCtr="0" upright="1">
            <a:no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fr-FR" sz="100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DIFFUSION RESTREINTE – SPECIAL FRANCE </a:t>
            </a:r>
            <a:endParaRPr lang="fr-FR" sz="10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94781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9701CAF1-DC04-46FC-B3FD-F1B669217F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F489CC-3B7A-4DA5-A8C0-4984788D0EC5}" type="slidenum">
              <a:rPr lang="nl-NL" smtClean="0"/>
              <a:pPr/>
              <a:t>10</a:t>
            </a:fld>
            <a:endParaRPr lang="nl-NL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EB3E9E8-8B08-4C00-B82C-1F45CC36C2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1920" y="4744246"/>
            <a:ext cx="3002915" cy="23415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0" vert="horz" wrap="square" lIns="0" tIns="0" rIns="0" bIns="0" anchor="ctr" anchorCtr="0" upright="1">
            <a:no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fr-FR" sz="1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DIFFUSION RESTREINTE – SPECIAL FRANCE </a:t>
            </a:r>
            <a:endParaRPr lang="fr-FR" sz="1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D220BF69-317E-4D84-B795-96B3B68C7719}"/>
              </a:ext>
            </a:extLst>
          </p:cNvPr>
          <p:cNvSpPr txBox="1">
            <a:spLocks/>
          </p:cNvSpPr>
          <p:nvPr/>
        </p:nvSpPr>
        <p:spPr>
          <a:xfrm>
            <a:off x="323528" y="987574"/>
            <a:ext cx="8784976" cy="25202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0000" indent="-270000" algn="l" defTabSz="914400" rtl="0" eaLnBrk="1" latinLnBrk="0" hangingPunct="1">
              <a:spcBef>
                <a:spcPct val="20000"/>
              </a:spcBef>
              <a:buClr>
                <a:srgbClr val="565A5C"/>
              </a:buClr>
              <a:buFont typeface="Lucida Sans Unicode" pitchFamily="34" charset="0"/>
              <a:buChar char="▶"/>
              <a:defRPr sz="1600" kern="1200" baseline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540000" indent="-270000" algn="l" defTabSz="914400" rtl="0" eaLnBrk="1" latinLnBrk="0" hangingPunct="1">
              <a:spcBef>
                <a:spcPts val="384"/>
              </a:spcBef>
              <a:buClr>
                <a:srgbClr val="565A5C"/>
              </a:buClr>
              <a:buFont typeface="Arial" pitchFamily="34" charset="0"/>
              <a:buChar char="–"/>
              <a:defRPr sz="1600" kern="1200" baseline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810000" indent="-270000" algn="l" defTabSz="914400" rtl="0" eaLnBrk="1" latinLnBrk="0" hangingPunct="1">
              <a:spcBef>
                <a:spcPct val="20000"/>
              </a:spcBef>
              <a:buClr>
                <a:srgbClr val="565A5C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080000" indent="-270000" algn="l" defTabSz="914400" rtl="0" eaLnBrk="1" latinLnBrk="0" hangingPunct="1">
              <a:spcBef>
                <a:spcPct val="20000"/>
              </a:spcBef>
              <a:buClr>
                <a:srgbClr val="565A5C"/>
              </a:buClr>
              <a:buFont typeface="Arial" pitchFamily="34" charset="0"/>
              <a:buChar char="–"/>
              <a:defRPr sz="1600" kern="1200" baseline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1350000" indent="-270000" algn="l" defTabSz="914400" rtl="0" eaLnBrk="1" latinLnBrk="0" hangingPunct="1">
              <a:spcBef>
                <a:spcPct val="20000"/>
              </a:spcBef>
              <a:buClr>
                <a:srgbClr val="565A5C"/>
              </a:buClr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40000" lvl="2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à"/>
            </a:pPr>
            <a:r>
              <a:rPr lang="fr-FR" sz="1000" dirty="0">
                <a:sym typeface="Wingdings" panose="05000000000000000000" pitchFamily="2" charset="2"/>
              </a:rPr>
              <a:t>Cas 2 sans réchauffeurs:</a:t>
            </a:r>
          </a:p>
          <a:p>
            <a:pPr marL="270000" lvl="2" indent="0">
              <a:spcBef>
                <a:spcPts val="450"/>
              </a:spcBef>
              <a:spcAft>
                <a:spcPts val="450"/>
              </a:spcAft>
              <a:buNone/>
            </a:pPr>
            <a:r>
              <a:rPr lang="fr-FR" sz="900" dirty="0">
                <a:sym typeface="Wingdings" panose="05000000000000000000" pitchFamily="2" charset="2"/>
              </a:rPr>
              <a:t>	</a:t>
            </a:r>
            <a:endParaRPr lang="fr-FR" sz="1000" dirty="0">
              <a:sym typeface="Wingdings" panose="05000000000000000000" pitchFamily="2" charset="2"/>
            </a:endParaRPr>
          </a:p>
          <a:p>
            <a:pPr marL="270000" lvl="2" indent="0">
              <a:spcBef>
                <a:spcPts val="450"/>
              </a:spcBef>
              <a:spcAft>
                <a:spcPts val="450"/>
              </a:spcAft>
              <a:buNone/>
            </a:pPr>
            <a:endParaRPr lang="fr-FR" sz="1000" dirty="0">
              <a:sym typeface="Wingdings" panose="05000000000000000000" pitchFamily="2" charset="2"/>
            </a:endParaRPr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37EF526D-363C-4289-A21F-890B5A286762}"/>
              </a:ext>
            </a:extLst>
          </p:cNvPr>
          <p:cNvSpPr txBox="1">
            <a:spLocks/>
          </p:cNvSpPr>
          <p:nvPr/>
        </p:nvSpPr>
        <p:spPr>
          <a:xfrm>
            <a:off x="1257300" y="282179"/>
            <a:ext cx="6843092" cy="57030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baseline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fr-FR" dirty="0"/>
              <a:t>Comité de pilotage N°4 eSNA</a:t>
            </a:r>
          </a:p>
          <a:p>
            <a:r>
              <a:rPr lang="fr-FR" sz="1500" dirty="0"/>
              <a:t>Maturité technique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8770B2C-5239-4694-A5B6-F83FF851B46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153"/>
          <a:stretch/>
        </p:blipFill>
        <p:spPr>
          <a:xfrm>
            <a:off x="73241" y="1267742"/>
            <a:ext cx="3994703" cy="2839059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34EC168E-D7A5-4731-9CCB-23971A789BE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201"/>
          <a:stretch/>
        </p:blipFill>
        <p:spPr>
          <a:xfrm>
            <a:off x="4049987" y="1273694"/>
            <a:ext cx="5023666" cy="283310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C2B32CE-6FE0-4766-98E9-4F50606F3FBD}"/>
              </a:ext>
            </a:extLst>
          </p:cNvPr>
          <p:cNvSpPr/>
          <p:nvPr/>
        </p:nvSpPr>
        <p:spPr>
          <a:xfrm>
            <a:off x="323528" y="4263858"/>
            <a:ext cx="510588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57175" lvl="1" indent="-257175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à"/>
            </a:pPr>
            <a:r>
              <a:rPr lang="fr-FR" sz="1000" dirty="0">
                <a:sym typeface="Wingdings" panose="05000000000000000000" pitchFamily="2" charset="2"/>
              </a:rPr>
              <a:t>Les i350 redescendent en dessous des -10°C après 850 s (env. 14 min).</a:t>
            </a:r>
          </a:p>
        </p:txBody>
      </p:sp>
    </p:spTree>
    <p:extLst>
      <p:ext uri="{BB962C8B-B14F-4D97-AF65-F5344CB8AC3E}">
        <p14:creationId xmlns:p14="http://schemas.microsoft.com/office/powerpoint/2010/main" val="41122941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9701CAF1-DC04-46FC-B3FD-F1B669217F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F489CC-3B7A-4DA5-A8C0-4984788D0EC5}" type="slidenum">
              <a:rPr lang="nl-NL" smtClean="0"/>
              <a:pPr/>
              <a:t>11</a:t>
            </a:fld>
            <a:endParaRPr lang="nl-NL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EB3E9E8-8B08-4C00-B82C-1F45CC36C2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1920" y="4744246"/>
            <a:ext cx="3002915" cy="23415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0" vert="horz" wrap="square" lIns="0" tIns="0" rIns="0" bIns="0" anchor="ctr" anchorCtr="0" upright="1">
            <a:no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fr-FR" sz="1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DIFFUSION RESTREINTE – SPECIAL FRANCE </a:t>
            </a:r>
            <a:endParaRPr lang="fr-FR" sz="1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D220BF69-317E-4D84-B795-96B3B68C7719}"/>
              </a:ext>
            </a:extLst>
          </p:cNvPr>
          <p:cNvSpPr txBox="1">
            <a:spLocks/>
          </p:cNvSpPr>
          <p:nvPr/>
        </p:nvSpPr>
        <p:spPr>
          <a:xfrm>
            <a:off x="323528" y="987574"/>
            <a:ext cx="8784976" cy="25202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0000" indent="-270000" algn="l" defTabSz="914400" rtl="0" eaLnBrk="1" latinLnBrk="0" hangingPunct="1">
              <a:spcBef>
                <a:spcPct val="20000"/>
              </a:spcBef>
              <a:buClr>
                <a:srgbClr val="565A5C"/>
              </a:buClr>
              <a:buFont typeface="Lucida Sans Unicode" pitchFamily="34" charset="0"/>
              <a:buChar char="▶"/>
              <a:defRPr sz="1600" kern="1200" baseline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540000" indent="-270000" algn="l" defTabSz="914400" rtl="0" eaLnBrk="1" latinLnBrk="0" hangingPunct="1">
              <a:spcBef>
                <a:spcPts val="384"/>
              </a:spcBef>
              <a:buClr>
                <a:srgbClr val="565A5C"/>
              </a:buClr>
              <a:buFont typeface="Arial" pitchFamily="34" charset="0"/>
              <a:buChar char="–"/>
              <a:defRPr sz="1600" kern="1200" baseline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810000" indent="-270000" algn="l" defTabSz="914400" rtl="0" eaLnBrk="1" latinLnBrk="0" hangingPunct="1">
              <a:spcBef>
                <a:spcPct val="20000"/>
              </a:spcBef>
              <a:buClr>
                <a:srgbClr val="565A5C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080000" indent="-270000" algn="l" defTabSz="914400" rtl="0" eaLnBrk="1" latinLnBrk="0" hangingPunct="1">
              <a:spcBef>
                <a:spcPct val="20000"/>
              </a:spcBef>
              <a:buClr>
                <a:srgbClr val="565A5C"/>
              </a:buClr>
              <a:buFont typeface="Arial" pitchFamily="34" charset="0"/>
              <a:buChar char="–"/>
              <a:defRPr sz="1600" kern="1200" baseline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1350000" indent="-270000" algn="l" defTabSz="914400" rtl="0" eaLnBrk="1" latinLnBrk="0" hangingPunct="1">
              <a:spcBef>
                <a:spcPct val="20000"/>
              </a:spcBef>
              <a:buClr>
                <a:srgbClr val="565A5C"/>
              </a:buClr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40000" lvl="2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à"/>
            </a:pPr>
            <a:r>
              <a:rPr lang="fr-FR" sz="1000" dirty="0">
                <a:sym typeface="Wingdings" panose="05000000000000000000" pitchFamily="2" charset="2"/>
              </a:rPr>
              <a:t>Cas 1 avec réchauffeurs globaux:</a:t>
            </a:r>
          </a:p>
          <a:p>
            <a:pPr marL="270000" lvl="2" indent="0">
              <a:spcBef>
                <a:spcPts val="450"/>
              </a:spcBef>
              <a:spcAft>
                <a:spcPts val="450"/>
              </a:spcAft>
              <a:buNone/>
            </a:pPr>
            <a:r>
              <a:rPr lang="fr-FR" sz="900" dirty="0">
                <a:sym typeface="Wingdings" panose="05000000000000000000" pitchFamily="2" charset="2"/>
              </a:rPr>
              <a:t>	</a:t>
            </a:r>
            <a:endParaRPr lang="fr-FR" sz="1000" dirty="0">
              <a:sym typeface="Wingdings" panose="05000000000000000000" pitchFamily="2" charset="2"/>
            </a:endParaRPr>
          </a:p>
          <a:p>
            <a:pPr marL="270000" lvl="2" indent="0">
              <a:spcBef>
                <a:spcPts val="450"/>
              </a:spcBef>
              <a:spcAft>
                <a:spcPts val="450"/>
              </a:spcAft>
              <a:buNone/>
            </a:pPr>
            <a:endParaRPr lang="fr-FR" sz="1000" dirty="0">
              <a:sym typeface="Wingdings" panose="05000000000000000000" pitchFamily="2" charset="2"/>
            </a:endParaRPr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37EF526D-363C-4289-A21F-890B5A286762}"/>
              </a:ext>
            </a:extLst>
          </p:cNvPr>
          <p:cNvSpPr txBox="1">
            <a:spLocks/>
          </p:cNvSpPr>
          <p:nvPr/>
        </p:nvSpPr>
        <p:spPr>
          <a:xfrm>
            <a:off x="1257300" y="282179"/>
            <a:ext cx="6843092" cy="57030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baseline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fr-FR" dirty="0"/>
              <a:t>Comité de pilotage N°4 eSNA</a:t>
            </a:r>
          </a:p>
          <a:p>
            <a:r>
              <a:rPr lang="fr-FR" sz="1500" dirty="0"/>
              <a:t>Maturité technique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CD75445F-FFFD-46F6-A14D-67CAACAFDCD1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228"/>
          <a:stretch/>
        </p:blipFill>
        <p:spPr bwMode="auto">
          <a:xfrm>
            <a:off x="703901" y="1203598"/>
            <a:ext cx="3458526" cy="3024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35A719FE-193F-4DA3-9354-6499E7B0C4D8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856"/>
          <a:stretch/>
        </p:blipFill>
        <p:spPr bwMode="auto">
          <a:xfrm>
            <a:off x="5501783" y="1171336"/>
            <a:ext cx="2166561" cy="305659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448ECEC-BF38-410B-8E72-BC99152BF70B}"/>
              </a:ext>
            </a:extLst>
          </p:cNvPr>
          <p:cNvSpPr/>
          <p:nvPr/>
        </p:nvSpPr>
        <p:spPr>
          <a:xfrm>
            <a:off x="323528" y="4341753"/>
            <a:ext cx="676178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57175" lvl="1" indent="-257175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à"/>
            </a:pPr>
            <a:r>
              <a:rPr lang="fr-FR" sz="1000" dirty="0">
                <a:sym typeface="Wingdings" panose="05000000000000000000" pitchFamily="2" charset="2"/>
              </a:rPr>
              <a:t>Le temps de réchauffage des i350 pour qu’ils passent au-dessus des -10°C est de 250s (4,5 min).</a:t>
            </a:r>
          </a:p>
        </p:txBody>
      </p:sp>
    </p:spTree>
    <p:extLst>
      <p:ext uri="{BB962C8B-B14F-4D97-AF65-F5344CB8AC3E}">
        <p14:creationId xmlns:p14="http://schemas.microsoft.com/office/powerpoint/2010/main" val="37105202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9701CAF1-DC04-46FC-B3FD-F1B669217F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F489CC-3B7A-4DA5-A8C0-4984788D0EC5}" type="slidenum">
              <a:rPr lang="nl-NL" smtClean="0"/>
              <a:pPr/>
              <a:t>12</a:t>
            </a:fld>
            <a:endParaRPr lang="nl-NL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EB3E9E8-8B08-4C00-B82C-1F45CC36C2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1920" y="4744246"/>
            <a:ext cx="3002915" cy="23415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0" vert="horz" wrap="square" lIns="0" tIns="0" rIns="0" bIns="0" anchor="ctr" anchorCtr="0" upright="1">
            <a:no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fr-FR" sz="1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DIFFUSION RESTREINTE – SPECIAL FRANCE </a:t>
            </a:r>
            <a:endParaRPr lang="fr-FR" sz="1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D220BF69-317E-4D84-B795-96B3B68C7719}"/>
              </a:ext>
            </a:extLst>
          </p:cNvPr>
          <p:cNvSpPr txBox="1">
            <a:spLocks/>
          </p:cNvSpPr>
          <p:nvPr/>
        </p:nvSpPr>
        <p:spPr>
          <a:xfrm>
            <a:off x="323528" y="987574"/>
            <a:ext cx="8784976" cy="25202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0000" indent="-270000" algn="l" defTabSz="914400" rtl="0" eaLnBrk="1" latinLnBrk="0" hangingPunct="1">
              <a:spcBef>
                <a:spcPct val="20000"/>
              </a:spcBef>
              <a:buClr>
                <a:srgbClr val="565A5C"/>
              </a:buClr>
              <a:buFont typeface="Lucida Sans Unicode" pitchFamily="34" charset="0"/>
              <a:buChar char="▶"/>
              <a:defRPr sz="1600" kern="1200" baseline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540000" indent="-270000" algn="l" defTabSz="914400" rtl="0" eaLnBrk="1" latinLnBrk="0" hangingPunct="1">
              <a:spcBef>
                <a:spcPts val="384"/>
              </a:spcBef>
              <a:buClr>
                <a:srgbClr val="565A5C"/>
              </a:buClr>
              <a:buFont typeface="Arial" pitchFamily="34" charset="0"/>
              <a:buChar char="–"/>
              <a:defRPr sz="1600" kern="1200" baseline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810000" indent="-270000" algn="l" defTabSz="914400" rtl="0" eaLnBrk="1" latinLnBrk="0" hangingPunct="1">
              <a:spcBef>
                <a:spcPct val="20000"/>
              </a:spcBef>
              <a:buClr>
                <a:srgbClr val="565A5C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080000" indent="-270000" algn="l" defTabSz="914400" rtl="0" eaLnBrk="1" latinLnBrk="0" hangingPunct="1">
              <a:spcBef>
                <a:spcPct val="20000"/>
              </a:spcBef>
              <a:buClr>
                <a:srgbClr val="565A5C"/>
              </a:buClr>
              <a:buFont typeface="Arial" pitchFamily="34" charset="0"/>
              <a:buChar char="–"/>
              <a:defRPr sz="1600" kern="1200" baseline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1350000" indent="-270000" algn="l" defTabSz="914400" rtl="0" eaLnBrk="1" latinLnBrk="0" hangingPunct="1">
              <a:spcBef>
                <a:spcPct val="20000"/>
              </a:spcBef>
              <a:buClr>
                <a:srgbClr val="565A5C"/>
              </a:buClr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40000" lvl="2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à"/>
            </a:pPr>
            <a:r>
              <a:rPr lang="fr-FR" sz="1000" dirty="0">
                <a:sym typeface="Wingdings" panose="05000000000000000000" pitchFamily="2" charset="2"/>
              </a:rPr>
              <a:t>Cas 2 avec réchauffeurs globaux:</a:t>
            </a:r>
          </a:p>
          <a:p>
            <a:pPr marL="270000" lvl="2" indent="0">
              <a:spcBef>
                <a:spcPts val="450"/>
              </a:spcBef>
              <a:spcAft>
                <a:spcPts val="450"/>
              </a:spcAft>
              <a:buNone/>
            </a:pPr>
            <a:r>
              <a:rPr lang="fr-FR" sz="900" dirty="0">
                <a:sym typeface="Wingdings" panose="05000000000000000000" pitchFamily="2" charset="2"/>
              </a:rPr>
              <a:t>	</a:t>
            </a:r>
            <a:endParaRPr lang="fr-FR" sz="1000" dirty="0">
              <a:sym typeface="Wingdings" panose="05000000000000000000" pitchFamily="2" charset="2"/>
            </a:endParaRPr>
          </a:p>
          <a:p>
            <a:pPr marL="270000" lvl="2" indent="0">
              <a:spcBef>
                <a:spcPts val="450"/>
              </a:spcBef>
              <a:spcAft>
                <a:spcPts val="450"/>
              </a:spcAft>
              <a:buNone/>
            </a:pPr>
            <a:endParaRPr lang="fr-FR" sz="1000" dirty="0">
              <a:sym typeface="Wingdings" panose="05000000000000000000" pitchFamily="2" charset="2"/>
            </a:endParaRPr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37EF526D-363C-4289-A21F-890B5A286762}"/>
              </a:ext>
            </a:extLst>
          </p:cNvPr>
          <p:cNvSpPr txBox="1">
            <a:spLocks/>
          </p:cNvSpPr>
          <p:nvPr/>
        </p:nvSpPr>
        <p:spPr>
          <a:xfrm>
            <a:off x="1257300" y="282179"/>
            <a:ext cx="6843092" cy="57030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baseline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fr-FR" dirty="0"/>
              <a:t>Comité de pilotage N°4 eSNA</a:t>
            </a:r>
          </a:p>
          <a:p>
            <a:r>
              <a:rPr lang="fr-FR" sz="1500" dirty="0"/>
              <a:t>Maturité technique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B32ABA3B-3DF2-417E-82C5-E2ED174075A7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420"/>
          <a:stretch/>
        </p:blipFill>
        <p:spPr bwMode="auto">
          <a:xfrm>
            <a:off x="179512" y="1277093"/>
            <a:ext cx="3888432" cy="30948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4103705C-3131-486F-92CD-7AB74EE1C365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558"/>
          <a:stretch/>
        </p:blipFill>
        <p:spPr bwMode="auto">
          <a:xfrm>
            <a:off x="4139952" y="1347614"/>
            <a:ext cx="4896544" cy="301252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D44543E-5B24-49D7-9257-B76B0C74BB21}"/>
              </a:ext>
            </a:extLst>
          </p:cNvPr>
          <p:cNvSpPr/>
          <p:nvPr/>
        </p:nvSpPr>
        <p:spPr>
          <a:xfrm>
            <a:off x="323528" y="4413761"/>
            <a:ext cx="337464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57175" lvl="1" indent="-257175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à"/>
            </a:pPr>
            <a:r>
              <a:rPr lang="fr-FR" sz="1000" dirty="0">
                <a:sym typeface="Wingdings" panose="05000000000000000000" pitchFamily="2" charset="2"/>
              </a:rPr>
              <a:t>Les i350 ne passe plus en dessous des -10°C</a:t>
            </a:r>
          </a:p>
        </p:txBody>
      </p:sp>
    </p:spTree>
    <p:extLst>
      <p:ext uri="{BB962C8B-B14F-4D97-AF65-F5344CB8AC3E}">
        <p14:creationId xmlns:p14="http://schemas.microsoft.com/office/powerpoint/2010/main" val="8738351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9701CAF1-DC04-46FC-B3FD-F1B669217F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F489CC-3B7A-4DA5-A8C0-4984788D0EC5}" type="slidenum">
              <a:rPr lang="nl-NL" smtClean="0"/>
              <a:pPr/>
              <a:t>13</a:t>
            </a:fld>
            <a:endParaRPr lang="nl-NL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EB3E9E8-8B08-4C00-B82C-1F45CC36C2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1920" y="4744246"/>
            <a:ext cx="3002915" cy="23415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0" vert="horz" wrap="square" lIns="0" tIns="0" rIns="0" bIns="0" anchor="ctr" anchorCtr="0" upright="1">
            <a:no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fr-FR" sz="1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DIFFUSION RESTREINTE – SPECIAL FRANCE </a:t>
            </a:r>
            <a:endParaRPr lang="fr-FR" sz="1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D220BF69-317E-4D84-B795-96B3B68C7719}"/>
              </a:ext>
            </a:extLst>
          </p:cNvPr>
          <p:cNvSpPr txBox="1">
            <a:spLocks/>
          </p:cNvSpPr>
          <p:nvPr/>
        </p:nvSpPr>
        <p:spPr>
          <a:xfrm>
            <a:off x="323528" y="987574"/>
            <a:ext cx="8784976" cy="25202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0000" indent="-270000" algn="l" defTabSz="914400" rtl="0" eaLnBrk="1" latinLnBrk="0" hangingPunct="1">
              <a:spcBef>
                <a:spcPct val="20000"/>
              </a:spcBef>
              <a:buClr>
                <a:srgbClr val="565A5C"/>
              </a:buClr>
              <a:buFont typeface="Lucida Sans Unicode" pitchFamily="34" charset="0"/>
              <a:buChar char="▶"/>
              <a:defRPr sz="1600" kern="1200" baseline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540000" indent="-270000" algn="l" defTabSz="914400" rtl="0" eaLnBrk="1" latinLnBrk="0" hangingPunct="1">
              <a:spcBef>
                <a:spcPts val="384"/>
              </a:spcBef>
              <a:buClr>
                <a:srgbClr val="565A5C"/>
              </a:buClr>
              <a:buFont typeface="Arial" pitchFamily="34" charset="0"/>
              <a:buChar char="–"/>
              <a:defRPr sz="1600" kern="1200" baseline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810000" indent="-270000" algn="l" defTabSz="914400" rtl="0" eaLnBrk="1" latinLnBrk="0" hangingPunct="1">
              <a:spcBef>
                <a:spcPct val="20000"/>
              </a:spcBef>
              <a:buClr>
                <a:srgbClr val="565A5C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080000" indent="-270000" algn="l" defTabSz="914400" rtl="0" eaLnBrk="1" latinLnBrk="0" hangingPunct="1">
              <a:spcBef>
                <a:spcPct val="20000"/>
              </a:spcBef>
              <a:buClr>
                <a:srgbClr val="565A5C"/>
              </a:buClr>
              <a:buFont typeface="Arial" pitchFamily="34" charset="0"/>
              <a:buChar char="–"/>
              <a:defRPr sz="1600" kern="1200" baseline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1350000" indent="-270000" algn="l" defTabSz="914400" rtl="0" eaLnBrk="1" latinLnBrk="0" hangingPunct="1">
              <a:spcBef>
                <a:spcPct val="20000"/>
              </a:spcBef>
              <a:buClr>
                <a:srgbClr val="565A5C"/>
              </a:buClr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40000" lvl="2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à"/>
            </a:pPr>
            <a:r>
              <a:rPr lang="fr-FR" sz="1000" dirty="0">
                <a:sym typeface="Wingdings" panose="05000000000000000000" pitchFamily="2" charset="2"/>
              </a:rPr>
              <a:t>Cas 1 avec réchauffeurs locaux:</a:t>
            </a:r>
          </a:p>
          <a:p>
            <a:pPr marL="270000" lvl="2" indent="0">
              <a:spcBef>
                <a:spcPts val="450"/>
              </a:spcBef>
              <a:spcAft>
                <a:spcPts val="450"/>
              </a:spcAft>
              <a:buNone/>
            </a:pPr>
            <a:r>
              <a:rPr lang="fr-FR" sz="900" dirty="0">
                <a:sym typeface="Wingdings" panose="05000000000000000000" pitchFamily="2" charset="2"/>
              </a:rPr>
              <a:t>	</a:t>
            </a:r>
            <a:endParaRPr lang="fr-FR" sz="1000" dirty="0">
              <a:sym typeface="Wingdings" panose="05000000000000000000" pitchFamily="2" charset="2"/>
            </a:endParaRPr>
          </a:p>
          <a:p>
            <a:pPr marL="270000" lvl="2" indent="0">
              <a:spcBef>
                <a:spcPts val="450"/>
              </a:spcBef>
              <a:spcAft>
                <a:spcPts val="450"/>
              </a:spcAft>
              <a:buNone/>
            </a:pPr>
            <a:endParaRPr lang="fr-FR" sz="1000" dirty="0">
              <a:sym typeface="Wingdings" panose="05000000000000000000" pitchFamily="2" charset="2"/>
            </a:endParaRPr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37EF526D-363C-4289-A21F-890B5A286762}"/>
              </a:ext>
            </a:extLst>
          </p:cNvPr>
          <p:cNvSpPr txBox="1">
            <a:spLocks/>
          </p:cNvSpPr>
          <p:nvPr/>
        </p:nvSpPr>
        <p:spPr>
          <a:xfrm>
            <a:off x="1257300" y="282179"/>
            <a:ext cx="6843092" cy="57030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baseline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fr-FR" dirty="0"/>
              <a:t>Comité de pilotage N°4 eSNA</a:t>
            </a:r>
          </a:p>
          <a:p>
            <a:r>
              <a:rPr lang="fr-FR" sz="1500" dirty="0"/>
              <a:t>Maturité technique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448ECEC-BF38-410B-8E72-BC99152BF70B}"/>
              </a:ext>
            </a:extLst>
          </p:cNvPr>
          <p:cNvSpPr/>
          <p:nvPr/>
        </p:nvSpPr>
        <p:spPr>
          <a:xfrm>
            <a:off x="323528" y="4341753"/>
            <a:ext cx="676178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57175" lvl="1" indent="-257175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à"/>
            </a:pPr>
            <a:r>
              <a:rPr lang="fr-FR" sz="1000" dirty="0">
                <a:sym typeface="Wingdings" panose="05000000000000000000" pitchFamily="2" charset="2"/>
              </a:rPr>
              <a:t>Le temps de réchauffage des i350 pour qu’ils passent au-dessus des -10°C est de 480s (8 min).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8F51BE15-6F97-47D9-8934-CD4EB1E478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3" t="1010" b="1"/>
          <a:stretch/>
        </p:blipFill>
        <p:spPr>
          <a:xfrm>
            <a:off x="857250" y="1171150"/>
            <a:ext cx="2490614" cy="3144495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F734AA8C-8875-4E7C-81C2-85C93F4422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025" y="1091392"/>
            <a:ext cx="3240360" cy="3250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8499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9701CAF1-DC04-46FC-B3FD-F1B669217F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F489CC-3B7A-4DA5-A8C0-4984788D0EC5}" type="slidenum">
              <a:rPr lang="nl-NL" smtClean="0"/>
              <a:pPr/>
              <a:t>14</a:t>
            </a:fld>
            <a:endParaRPr lang="nl-NL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EB3E9E8-8B08-4C00-B82C-1F45CC36C2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1920" y="4744246"/>
            <a:ext cx="3002915" cy="23415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0" vert="horz" wrap="square" lIns="0" tIns="0" rIns="0" bIns="0" anchor="ctr" anchorCtr="0" upright="1">
            <a:no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fr-FR" sz="1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DIFFUSION RESTREINTE – SPECIAL FRANCE </a:t>
            </a:r>
            <a:endParaRPr lang="fr-FR" sz="1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D220BF69-317E-4D84-B795-96B3B68C7719}"/>
              </a:ext>
            </a:extLst>
          </p:cNvPr>
          <p:cNvSpPr txBox="1">
            <a:spLocks/>
          </p:cNvSpPr>
          <p:nvPr/>
        </p:nvSpPr>
        <p:spPr>
          <a:xfrm>
            <a:off x="323528" y="987574"/>
            <a:ext cx="8784976" cy="25202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0000" indent="-270000" algn="l" defTabSz="914400" rtl="0" eaLnBrk="1" latinLnBrk="0" hangingPunct="1">
              <a:spcBef>
                <a:spcPct val="20000"/>
              </a:spcBef>
              <a:buClr>
                <a:srgbClr val="565A5C"/>
              </a:buClr>
              <a:buFont typeface="Lucida Sans Unicode" pitchFamily="34" charset="0"/>
              <a:buChar char="▶"/>
              <a:defRPr sz="1600" kern="1200" baseline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540000" indent="-270000" algn="l" defTabSz="914400" rtl="0" eaLnBrk="1" latinLnBrk="0" hangingPunct="1">
              <a:spcBef>
                <a:spcPts val="384"/>
              </a:spcBef>
              <a:buClr>
                <a:srgbClr val="565A5C"/>
              </a:buClr>
              <a:buFont typeface="Arial" pitchFamily="34" charset="0"/>
              <a:buChar char="–"/>
              <a:defRPr sz="1600" kern="1200" baseline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810000" indent="-270000" algn="l" defTabSz="914400" rtl="0" eaLnBrk="1" latinLnBrk="0" hangingPunct="1">
              <a:spcBef>
                <a:spcPct val="20000"/>
              </a:spcBef>
              <a:buClr>
                <a:srgbClr val="565A5C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080000" indent="-270000" algn="l" defTabSz="914400" rtl="0" eaLnBrk="1" latinLnBrk="0" hangingPunct="1">
              <a:spcBef>
                <a:spcPct val="20000"/>
              </a:spcBef>
              <a:buClr>
                <a:srgbClr val="565A5C"/>
              </a:buClr>
              <a:buFont typeface="Arial" pitchFamily="34" charset="0"/>
              <a:buChar char="–"/>
              <a:defRPr sz="1600" kern="1200" baseline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1350000" indent="-270000" algn="l" defTabSz="914400" rtl="0" eaLnBrk="1" latinLnBrk="0" hangingPunct="1">
              <a:spcBef>
                <a:spcPct val="20000"/>
              </a:spcBef>
              <a:buClr>
                <a:srgbClr val="565A5C"/>
              </a:buClr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40000" lvl="2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à"/>
            </a:pPr>
            <a:r>
              <a:rPr lang="fr-FR" sz="1000" dirty="0">
                <a:sym typeface="Wingdings" panose="05000000000000000000" pitchFamily="2" charset="2"/>
              </a:rPr>
              <a:t>Cas 2 avec réchauffeurs locaux:</a:t>
            </a:r>
          </a:p>
          <a:p>
            <a:pPr marL="270000" lvl="2" indent="0">
              <a:spcBef>
                <a:spcPts val="450"/>
              </a:spcBef>
              <a:spcAft>
                <a:spcPts val="450"/>
              </a:spcAft>
              <a:buNone/>
            </a:pPr>
            <a:r>
              <a:rPr lang="fr-FR" sz="900" dirty="0">
                <a:sym typeface="Wingdings" panose="05000000000000000000" pitchFamily="2" charset="2"/>
              </a:rPr>
              <a:t>	</a:t>
            </a:r>
            <a:endParaRPr lang="fr-FR" sz="1000" dirty="0">
              <a:sym typeface="Wingdings" panose="05000000000000000000" pitchFamily="2" charset="2"/>
            </a:endParaRPr>
          </a:p>
          <a:p>
            <a:pPr marL="270000" lvl="2" indent="0">
              <a:spcBef>
                <a:spcPts val="450"/>
              </a:spcBef>
              <a:spcAft>
                <a:spcPts val="450"/>
              </a:spcAft>
              <a:buNone/>
            </a:pPr>
            <a:endParaRPr lang="fr-FR" sz="1000" dirty="0">
              <a:sym typeface="Wingdings" panose="05000000000000000000" pitchFamily="2" charset="2"/>
            </a:endParaRPr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37EF526D-363C-4289-A21F-890B5A286762}"/>
              </a:ext>
            </a:extLst>
          </p:cNvPr>
          <p:cNvSpPr txBox="1">
            <a:spLocks/>
          </p:cNvSpPr>
          <p:nvPr/>
        </p:nvSpPr>
        <p:spPr>
          <a:xfrm>
            <a:off x="1257300" y="282179"/>
            <a:ext cx="6843092" cy="57030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baseline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fr-FR" dirty="0"/>
              <a:t>Comité de pilotage N°4 eSNA</a:t>
            </a:r>
          </a:p>
          <a:p>
            <a:r>
              <a:rPr lang="fr-FR" sz="1500" dirty="0"/>
              <a:t>Maturité technique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A8ADEFEE-AD4D-4FCC-A1BA-66E6770CBC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8274"/>
          <a:stretch/>
        </p:blipFill>
        <p:spPr>
          <a:xfrm>
            <a:off x="323528" y="1203598"/>
            <a:ext cx="3718632" cy="3185884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B72AE955-BC19-4140-AE80-3192D91CD7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0558" y="1454077"/>
            <a:ext cx="4932333" cy="285603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BB8CF89-B6AD-42B7-BE79-028B7F69D9EA}"/>
              </a:ext>
            </a:extLst>
          </p:cNvPr>
          <p:cNvSpPr/>
          <p:nvPr/>
        </p:nvSpPr>
        <p:spPr>
          <a:xfrm>
            <a:off x="323528" y="4341753"/>
            <a:ext cx="536076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57175" lvl="1" indent="-257175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à"/>
            </a:pPr>
            <a:r>
              <a:rPr lang="fr-FR" sz="1000" dirty="0">
                <a:sym typeface="Wingdings" panose="05000000000000000000" pitchFamily="2" charset="2"/>
              </a:rPr>
              <a:t>Les i350 redescendent en dessous des -10°C après 1000 s (env. 16,5 min).</a:t>
            </a:r>
          </a:p>
        </p:txBody>
      </p:sp>
    </p:spTree>
    <p:extLst>
      <p:ext uri="{BB962C8B-B14F-4D97-AF65-F5344CB8AC3E}">
        <p14:creationId xmlns:p14="http://schemas.microsoft.com/office/powerpoint/2010/main" val="35938459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9701CAF1-DC04-46FC-B3FD-F1B669217F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F489CC-3B7A-4DA5-A8C0-4984788D0EC5}" type="slidenum">
              <a:rPr lang="nl-NL" smtClean="0"/>
              <a:pPr/>
              <a:t>15</a:t>
            </a:fld>
            <a:endParaRPr lang="nl-NL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EB3E9E8-8B08-4C00-B82C-1F45CC36C2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1920" y="4744246"/>
            <a:ext cx="3002915" cy="23415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0" vert="horz" wrap="square" lIns="0" tIns="0" rIns="0" bIns="0" anchor="ctr" anchorCtr="0" upright="1">
            <a:no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fr-FR" sz="1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DIFFUSION RESTREINTE – SPECIAL FRANCE </a:t>
            </a:r>
            <a:endParaRPr lang="fr-FR" sz="1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37EF526D-363C-4289-A21F-890B5A286762}"/>
              </a:ext>
            </a:extLst>
          </p:cNvPr>
          <p:cNvSpPr txBox="1">
            <a:spLocks/>
          </p:cNvSpPr>
          <p:nvPr/>
        </p:nvSpPr>
        <p:spPr>
          <a:xfrm>
            <a:off x="1257300" y="282179"/>
            <a:ext cx="6843092" cy="57030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baseline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fr-FR" dirty="0"/>
              <a:t>Comité de pilotage N°4 eSNA</a:t>
            </a:r>
          </a:p>
          <a:p>
            <a:r>
              <a:rPr lang="fr-FR" sz="1500" dirty="0"/>
              <a:t>Maturité technique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AC30F028-90F0-4CF9-B44F-8725E306E927}"/>
              </a:ext>
            </a:extLst>
          </p:cNvPr>
          <p:cNvSpPr txBox="1">
            <a:spLocks/>
          </p:cNvSpPr>
          <p:nvPr/>
        </p:nvSpPr>
        <p:spPr>
          <a:xfrm>
            <a:off x="611560" y="915566"/>
            <a:ext cx="7792316" cy="15121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0000" indent="-270000" algn="l" defTabSz="914400" rtl="0" eaLnBrk="1" latinLnBrk="0" hangingPunct="1">
              <a:spcBef>
                <a:spcPct val="20000"/>
              </a:spcBef>
              <a:buClr>
                <a:srgbClr val="565A5C"/>
              </a:buClr>
              <a:buFont typeface="Lucida Sans Unicode" pitchFamily="34" charset="0"/>
              <a:buChar char="▶"/>
              <a:defRPr sz="1600" kern="1200" baseline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540000" indent="-270000" algn="l" defTabSz="914400" rtl="0" eaLnBrk="1" latinLnBrk="0" hangingPunct="1">
              <a:spcBef>
                <a:spcPts val="384"/>
              </a:spcBef>
              <a:buClr>
                <a:srgbClr val="565A5C"/>
              </a:buClr>
              <a:buFont typeface="Arial" pitchFamily="34" charset="0"/>
              <a:buChar char="–"/>
              <a:defRPr sz="1600" kern="1200" baseline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810000" indent="-270000" algn="l" defTabSz="914400" rtl="0" eaLnBrk="1" latinLnBrk="0" hangingPunct="1">
              <a:spcBef>
                <a:spcPct val="20000"/>
              </a:spcBef>
              <a:buClr>
                <a:srgbClr val="565A5C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080000" indent="-270000" algn="l" defTabSz="914400" rtl="0" eaLnBrk="1" latinLnBrk="0" hangingPunct="1">
              <a:spcBef>
                <a:spcPct val="20000"/>
              </a:spcBef>
              <a:buClr>
                <a:srgbClr val="565A5C"/>
              </a:buClr>
              <a:buFont typeface="Arial" pitchFamily="34" charset="0"/>
              <a:buChar char="–"/>
              <a:defRPr sz="1600" kern="1200" baseline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1350000" indent="-270000" algn="l" defTabSz="914400" rtl="0" eaLnBrk="1" latinLnBrk="0" hangingPunct="1">
              <a:spcBef>
                <a:spcPct val="20000"/>
              </a:spcBef>
              <a:buClr>
                <a:srgbClr val="565A5C"/>
              </a:buClr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7175" lvl="1" indent="-257175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à"/>
            </a:pPr>
            <a:r>
              <a:rPr lang="fr-FR" sz="1000" dirty="0">
                <a:sym typeface="Wingdings" panose="05000000000000000000" pitchFamily="2" charset="2"/>
              </a:rPr>
              <a:t>Analyse Impacts techniques:</a:t>
            </a:r>
          </a:p>
          <a:p>
            <a:pPr marL="257175" lvl="1" indent="-257175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à"/>
            </a:pPr>
            <a:endParaRPr lang="fr-FR" sz="1000" dirty="0">
              <a:sym typeface="Wingdings" panose="05000000000000000000" pitchFamily="2" charset="2"/>
            </a:endParaRPr>
          </a:p>
          <a:p>
            <a:pPr marL="527175" lvl="2" indent="-257175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à"/>
            </a:pPr>
            <a:r>
              <a:rPr lang="fr-FR" sz="1000" dirty="0">
                <a:sym typeface="Wingdings" panose="05000000000000000000" pitchFamily="2" charset="2"/>
              </a:rPr>
              <a:t>Pour les réchauffeurs globaux</a:t>
            </a:r>
          </a:p>
          <a:p>
            <a:pPr marL="441450" lvl="2" indent="-171450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§"/>
            </a:pPr>
            <a:r>
              <a:rPr lang="fr-FR" sz="1000" b="1" dirty="0">
                <a:sym typeface="Wingdings" panose="05000000000000000000" pitchFamily="2" charset="2"/>
              </a:rPr>
              <a:t>Puissance typique: 167 W  287 W</a:t>
            </a:r>
          </a:p>
          <a:p>
            <a:pPr marL="441450" lvl="2" indent="-171450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§"/>
            </a:pPr>
            <a:r>
              <a:rPr lang="fr-FR" sz="1000" b="1" dirty="0">
                <a:sym typeface="Wingdings" panose="05000000000000000000" pitchFamily="2" charset="2"/>
              </a:rPr>
              <a:t>Puissance maximale: 227 W  347 W</a:t>
            </a:r>
          </a:p>
          <a:p>
            <a:pPr marL="441450" lvl="2" indent="-171450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§"/>
            </a:pPr>
            <a:r>
              <a:rPr lang="fr-FR" sz="1000" b="1" dirty="0">
                <a:sym typeface="Wingdings" panose="05000000000000000000" pitchFamily="2" charset="2"/>
              </a:rPr>
              <a:t>Masse totale eSNA: 8,42 kg  8,57 kg</a:t>
            </a:r>
          </a:p>
          <a:p>
            <a:pPr marL="441450" lvl="2" indent="-171450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§"/>
            </a:pPr>
            <a:r>
              <a:rPr lang="fr-FR" sz="1000" b="1" dirty="0">
                <a:sym typeface="Wingdings" panose="05000000000000000000" pitchFamily="2" charset="2"/>
              </a:rPr>
              <a:t>Puissance cumulée des rechauffeurs non compatible du module alimentation actuellement conçu. </a:t>
            </a:r>
          </a:p>
          <a:p>
            <a:pPr marL="441450" lvl="2" indent="-171450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§"/>
            </a:pPr>
            <a:endParaRPr lang="fr-FR" sz="1000" b="1" dirty="0">
              <a:sym typeface="Wingdings" panose="05000000000000000000" pitchFamily="2" charset="2"/>
            </a:endParaRPr>
          </a:p>
          <a:p>
            <a:pPr marL="527175" lvl="2" indent="-257175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à"/>
            </a:pPr>
            <a:r>
              <a:rPr lang="fr-FR" sz="1000" dirty="0">
                <a:sym typeface="Wingdings" panose="05000000000000000000" pitchFamily="2" charset="2"/>
              </a:rPr>
              <a:t>Pour les réchauffeurs locaux</a:t>
            </a:r>
          </a:p>
          <a:p>
            <a:pPr marL="441450" lvl="2" indent="-171450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§"/>
            </a:pPr>
            <a:r>
              <a:rPr lang="fr-FR" sz="1000" b="1" dirty="0">
                <a:sym typeface="Wingdings" panose="05000000000000000000" pitchFamily="2" charset="2"/>
              </a:rPr>
              <a:t>Puissance typique: 167 W  189 W</a:t>
            </a:r>
          </a:p>
          <a:p>
            <a:pPr marL="441450" lvl="2" indent="-171450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§"/>
            </a:pPr>
            <a:r>
              <a:rPr lang="fr-FR" sz="1000" b="1" dirty="0">
                <a:sym typeface="Wingdings" panose="05000000000000000000" pitchFamily="2" charset="2"/>
              </a:rPr>
              <a:t>Puissance maximale: 227 W  249 W</a:t>
            </a:r>
          </a:p>
          <a:p>
            <a:pPr marL="441450" lvl="2" indent="-171450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§"/>
            </a:pPr>
            <a:r>
              <a:rPr lang="fr-FR" sz="1000" b="1" dirty="0">
                <a:sym typeface="Wingdings" panose="05000000000000000000" pitchFamily="2" charset="2"/>
              </a:rPr>
              <a:t>Masse totale eSNA: 8,42 kg  8,50 kg</a:t>
            </a:r>
          </a:p>
          <a:p>
            <a:pPr marL="257175" lvl="1" indent="-257175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à"/>
            </a:pPr>
            <a:endParaRPr lang="fr-FR" sz="1000" dirty="0">
              <a:sym typeface="Wingdings" panose="05000000000000000000" pitchFamily="2" charset="2"/>
            </a:endParaRPr>
          </a:p>
          <a:p>
            <a:pPr marL="257175" lvl="1" indent="-257175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à"/>
            </a:pPr>
            <a:endParaRPr lang="fr-FR" sz="1000" dirty="0">
              <a:sym typeface="Wingdings" panose="05000000000000000000" pitchFamily="2" charset="2"/>
            </a:endParaRPr>
          </a:p>
          <a:p>
            <a:pPr marL="171450" lvl="1" indent="-171450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§"/>
            </a:pPr>
            <a:endParaRPr lang="fr-FR" sz="1000" dirty="0">
              <a:sym typeface="Wingdings" panose="05000000000000000000" pitchFamily="2" charset="2"/>
            </a:endParaRPr>
          </a:p>
          <a:p>
            <a:pPr marL="257175" lvl="1" indent="-257175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à"/>
            </a:pPr>
            <a:endParaRPr lang="fr-FR" sz="1000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225539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9701CAF1-DC04-46FC-B3FD-F1B669217F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F489CC-3B7A-4DA5-A8C0-4984788D0EC5}" type="slidenum">
              <a:rPr lang="nl-NL" smtClean="0"/>
              <a:pPr/>
              <a:t>16</a:t>
            </a:fld>
            <a:endParaRPr lang="nl-NL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EB3E9E8-8B08-4C00-B82C-1F45CC36C2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1920" y="4744246"/>
            <a:ext cx="3002915" cy="23415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0" vert="horz" wrap="square" lIns="0" tIns="0" rIns="0" bIns="0" anchor="ctr" anchorCtr="0" upright="1">
            <a:no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fr-FR" sz="1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DIFFUSION RESTREINTE – SPECIAL FRANCE </a:t>
            </a:r>
            <a:endParaRPr lang="fr-FR" sz="1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37EF526D-363C-4289-A21F-890B5A286762}"/>
              </a:ext>
            </a:extLst>
          </p:cNvPr>
          <p:cNvSpPr txBox="1">
            <a:spLocks/>
          </p:cNvSpPr>
          <p:nvPr/>
        </p:nvSpPr>
        <p:spPr>
          <a:xfrm>
            <a:off x="1257300" y="282179"/>
            <a:ext cx="6843092" cy="57030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baseline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fr-FR" dirty="0"/>
              <a:t>Comité de pilotage N°4 eSNA</a:t>
            </a:r>
          </a:p>
          <a:p>
            <a:r>
              <a:rPr lang="fr-FR" sz="1500" dirty="0"/>
              <a:t>Maturité technique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AC30F028-90F0-4CF9-B44F-8725E306E927}"/>
              </a:ext>
            </a:extLst>
          </p:cNvPr>
          <p:cNvSpPr txBox="1">
            <a:spLocks/>
          </p:cNvSpPr>
          <p:nvPr/>
        </p:nvSpPr>
        <p:spPr>
          <a:xfrm>
            <a:off x="611560" y="987574"/>
            <a:ext cx="7920880" cy="35283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0000" indent="-270000" algn="l" defTabSz="914400" rtl="0" eaLnBrk="1" latinLnBrk="0" hangingPunct="1">
              <a:spcBef>
                <a:spcPct val="20000"/>
              </a:spcBef>
              <a:buClr>
                <a:srgbClr val="565A5C"/>
              </a:buClr>
              <a:buFont typeface="Lucida Sans Unicode" pitchFamily="34" charset="0"/>
              <a:buChar char="▶"/>
              <a:defRPr sz="1600" kern="1200" baseline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540000" indent="-270000" algn="l" defTabSz="914400" rtl="0" eaLnBrk="1" latinLnBrk="0" hangingPunct="1">
              <a:spcBef>
                <a:spcPts val="384"/>
              </a:spcBef>
              <a:buClr>
                <a:srgbClr val="565A5C"/>
              </a:buClr>
              <a:buFont typeface="Arial" pitchFamily="34" charset="0"/>
              <a:buChar char="–"/>
              <a:defRPr sz="1600" kern="1200" baseline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810000" indent="-270000" algn="l" defTabSz="914400" rtl="0" eaLnBrk="1" latinLnBrk="0" hangingPunct="1">
              <a:spcBef>
                <a:spcPct val="20000"/>
              </a:spcBef>
              <a:buClr>
                <a:srgbClr val="565A5C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080000" indent="-270000" algn="l" defTabSz="914400" rtl="0" eaLnBrk="1" latinLnBrk="0" hangingPunct="1">
              <a:spcBef>
                <a:spcPct val="20000"/>
              </a:spcBef>
              <a:buClr>
                <a:srgbClr val="565A5C"/>
              </a:buClr>
              <a:buFont typeface="Arial" pitchFamily="34" charset="0"/>
              <a:buChar char="–"/>
              <a:defRPr sz="1600" kern="1200" baseline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1350000" indent="-270000" algn="l" defTabSz="914400" rtl="0" eaLnBrk="1" latinLnBrk="0" hangingPunct="1">
              <a:spcBef>
                <a:spcPct val="20000"/>
              </a:spcBef>
              <a:buClr>
                <a:srgbClr val="565A5C"/>
              </a:buClr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7175" lvl="1" indent="-257175" algn="just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à"/>
            </a:pPr>
            <a:r>
              <a:rPr lang="fr-FR" sz="1000" dirty="0">
                <a:sym typeface="Wingdings" panose="05000000000000000000" pitchFamily="2" charset="2"/>
              </a:rPr>
              <a:t>Conclusions:</a:t>
            </a:r>
          </a:p>
          <a:p>
            <a:pPr marL="257175" lvl="1" indent="-257175" algn="just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à"/>
            </a:pPr>
            <a:endParaRPr lang="fr-FR" sz="1000" dirty="0">
              <a:sym typeface="Wingdings" panose="05000000000000000000" pitchFamily="2" charset="2"/>
            </a:endParaRPr>
          </a:p>
          <a:p>
            <a:pPr marL="257175" lvl="1" indent="-257175" algn="just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à"/>
            </a:pPr>
            <a:r>
              <a:rPr lang="fr-FR" sz="1000" dirty="0">
                <a:sym typeface="Wingdings" panose="05000000000000000000" pitchFamily="2" charset="2"/>
              </a:rPr>
              <a:t>Les réchauffeurs globaux apporte un réel gain en terme sur les températures basses</a:t>
            </a:r>
          </a:p>
          <a:p>
            <a:pPr marL="257175" lvl="1" indent="-257175" algn="just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à"/>
            </a:pPr>
            <a:r>
              <a:rPr lang="fr-FR" sz="1000" dirty="0">
                <a:sym typeface="Wingdings" panose="05000000000000000000" pitchFamily="2" charset="2"/>
              </a:rPr>
              <a:t>La puissance cumulée ne peut être intégrée aisément dans le coffret eSNA et nécessite un grand nombre de reprises (modules alimentations par exemple).</a:t>
            </a:r>
          </a:p>
          <a:p>
            <a:pPr marL="257175" lvl="1" indent="-257175" algn="just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à"/>
            </a:pPr>
            <a:endParaRPr lang="fr-FR" sz="1000" dirty="0">
              <a:sym typeface="Wingdings" panose="05000000000000000000" pitchFamily="2" charset="2"/>
            </a:endParaRPr>
          </a:p>
          <a:p>
            <a:pPr marL="257175" lvl="1" indent="-257175" algn="just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à"/>
            </a:pPr>
            <a:r>
              <a:rPr lang="fr-FR" sz="1000" dirty="0">
                <a:sym typeface="Wingdings" panose="05000000000000000000" pitchFamily="2" charset="2"/>
              </a:rPr>
              <a:t>Les réchauffeurs locaux apporte un gain trop limité par rapport à l’absence de rechauffeurs </a:t>
            </a:r>
          </a:p>
          <a:p>
            <a:pPr marL="257175" lvl="1" indent="-257175" algn="just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à"/>
            </a:pPr>
            <a:r>
              <a:rPr lang="fr-FR" sz="1000" dirty="0">
                <a:sym typeface="Wingdings" panose="05000000000000000000" pitchFamily="2" charset="2"/>
              </a:rPr>
              <a:t>Cette solution ne permet pas à Avantix de confirmer la tenue en températures basses des i350 telle qu’exigée dans la STB.</a:t>
            </a:r>
          </a:p>
          <a:p>
            <a:pPr marL="257175" lvl="1" indent="-257175" algn="just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à"/>
            </a:pPr>
            <a:endParaRPr lang="fr-FR" sz="1000" dirty="0">
              <a:sym typeface="Wingdings" panose="05000000000000000000" pitchFamily="2" charset="2"/>
            </a:endParaRPr>
          </a:p>
          <a:p>
            <a:pPr marL="257175" lvl="1" indent="-257175" algn="just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à"/>
            </a:pPr>
            <a:r>
              <a:rPr lang="fr-FR" sz="1000" dirty="0">
                <a:sym typeface="Wingdings" panose="05000000000000000000" pitchFamily="2" charset="2"/>
              </a:rPr>
              <a:t>Le pilotage de ces réchauffeurs pose question et comporte un risque sur la fiabilité (en cas de déclenchement dans les conditions de température élevée).</a:t>
            </a:r>
          </a:p>
          <a:p>
            <a:pPr marL="257175" lvl="1" indent="-257175" algn="just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à"/>
            </a:pPr>
            <a:endParaRPr lang="fr-FR" sz="1000" dirty="0">
              <a:sym typeface="Wingdings" panose="05000000000000000000" pitchFamily="2" charset="2"/>
            </a:endParaRPr>
          </a:p>
          <a:p>
            <a:pPr marL="257175" lvl="1" indent="-257175" algn="just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à"/>
            </a:pPr>
            <a:r>
              <a:rPr lang="fr-FR" sz="1000" b="1" dirty="0">
                <a:sym typeface="Wingdings" panose="05000000000000000000" pitchFamily="2" charset="2"/>
              </a:rPr>
              <a:t>Avantix préconise la solution « i210 » pour palier aux problèmes de tenue aux températures basses.</a:t>
            </a:r>
          </a:p>
          <a:p>
            <a:pPr marL="257175" lvl="1" indent="-257175" algn="just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à"/>
            </a:pPr>
            <a:endParaRPr lang="fr-FR" sz="1000" dirty="0">
              <a:sym typeface="Wingdings" panose="05000000000000000000" pitchFamily="2" charset="2"/>
            </a:endParaRPr>
          </a:p>
          <a:p>
            <a:pPr marL="257175" lvl="1" indent="-257175" algn="just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à"/>
            </a:pPr>
            <a:endParaRPr lang="fr-FR" sz="1000" dirty="0">
              <a:sym typeface="Wingdings" panose="05000000000000000000" pitchFamily="2" charset="2"/>
            </a:endParaRPr>
          </a:p>
          <a:p>
            <a:pPr marL="171450" lvl="1" indent="-171450" algn="just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§"/>
            </a:pPr>
            <a:endParaRPr lang="fr-FR" sz="1000" dirty="0">
              <a:sym typeface="Wingdings" panose="05000000000000000000" pitchFamily="2" charset="2"/>
            </a:endParaRPr>
          </a:p>
          <a:p>
            <a:pPr marL="257175" lvl="1" indent="-257175" algn="just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à"/>
            </a:pPr>
            <a:endParaRPr lang="fr-FR" sz="1000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882407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9701CAF1-DC04-46FC-B3FD-F1B669217F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F489CC-3B7A-4DA5-A8C0-4984788D0EC5}" type="slidenum">
              <a:rPr lang="nl-NL" smtClean="0"/>
              <a:pPr/>
              <a:t>2</a:t>
            </a:fld>
            <a:endParaRPr lang="nl-NL" dirty="0"/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E0FB4363-6B5D-4C87-93E8-EF2C479780D4}"/>
              </a:ext>
            </a:extLst>
          </p:cNvPr>
          <p:cNvSpPr txBox="1">
            <a:spLocks/>
          </p:cNvSpPr>
          <p:nvPr/>
        </p:nvSpPr>
        <p:spPr>
          <a:xfrm>
            <a:off x="1257300" y="282179"/>
            <a:ext cx="6843092" cy="57030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baseline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fr-FR" dirty="0"/>
              <a:t>Comité de pilotage N°4 eSNA</a:t>
            </a:r>
          </a:p>
          <a:p>
            <a:r>
              <a:rPr lang="fr-FR" sz="1500" dirty="0"/>
              <a:t>Maturité technique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EB3E9E8-8B08-4C00-B82C-1F45CC36C2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1920" y="4744246"/>
            <a:ext cx="3002915" cy="23415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0" vert="horz" wrap="square" lIns="0" tIns="0" rIns="0" bIns="0" anchor="ctr" anchorCtr="0" upright="1">
            <a:no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fr-FR" sz="1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DIFFUSION RESTREINTE – SPECIAL FRANCE </a:t>
            </a:r>
            <a:endParaRPr lang="fr-FR" sz="1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919F9ABD-A943-44F3-9250-3B568E8CEF3C}"/>
              </a:ext>
            </a:extLst>
          </p:cNvPr>
          <p:cNvSpPr txBox="1">
            <a:spLocks/>
          </p:cNvSpPr>
          <p:nvPr/>
        </p:nvSpPr>
        <p:spPr>
          <a:xfrm>
            <a:off x="498292" y="987574"/>
            <a:ext cx="7170052" cy="3600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0000" indent="-270000" algn="l" defTabSz="914400" rtl="0" eaLnBrk="1" latinLnBrk="0" hangingPunct="1">
              <a:spcBef>
                <a:spcPct val="20000"/>
              </a:spcBef>
              <a:buClr>
                <a:srgbClr val="565A5C"/>
              </a:buClr>
              <a:buFont typeface="Lucida Sans Unicode" pitchFamily="34" charset="0"/>
              <a:buChar char="▶"/>
              <a:defRPr sz="1600" kern="1200" baseline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540000" indent="-270000" algn="l" defTabSz="914400" rtl="0" eaLnBrk="1" latinLnBrk="0" hangingPunct="1">
              <a:spcBef>
                <a:spcPts val="384"/>
              </a:spcBef>
              <a:buClr>
                <a:srgbClr val="565A5C"/>
              </a:buClr>
              <a:buFont typeface="Arial" pitchFamily="34" charset="0"/>
              <a:buChar char="–"/>
              <a:defRPr sz="1600" kern="1200" baseline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810000" indent="-270000" algn="l" defTabSz="914400" rtl="0" eaLnBrk="1" latinLnBrk="0" hangingPunct="1">
              <a:spcBef>
                <a:spcPct val="20000"/>
              </a:spcBef>
              <a:buClr>
                <a:srgbClr val="565A5C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080000" indent="-270000" algn="l" defTabSz="914400" rtl="0" eaLnBrk="1" latinLnBrk="0" hangingPunct="1">
              <a:spcBef>
                <a:spcPct val="20000"/>
              </a:spcBef>
              <a:buClr>
                <a:srgbClr val="565A5C"/>
              </a:buClr>
              <a:buFont typeface="Arial" pitchFamily="34" charset="0"/>
              <a:buChar char="–"/>
              <a:defRPr sz="1600" kern="1200" baseline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1350000" indent="-270000" algn="l" defTabSz="914400" rtl="0" eaLnBrk="1" latinLnBrk="0" hangingPunct="1">
              <a:spcBef>
                <a:spcPct val="20000"/>
              </a:spcBef>
              <a:buClr>
                <a:srgbClr val="565A5C"/>
              </a:buClr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7175" lvl="1" indent="-257175">
              <a:spcBef>
                <a:spcPts val="450"/>
              </a:spcBef>
              <a:spcAft>
                <a:spcPts val="450"/>
              </a:spcAft>
              <a:buFont typeface="Arial" pitchFamily="34" charset="0"/>
              <a:buNone/>
            </a:pPr>
            <a:r>
              <a:rPr lang="fr-FR" sz="1000" b="1" dirty="0">
                <a:solidFill>
                  <a:srgbClr val="0070C0"/>
                </a:solidFill>
              </a:rPr>
              <a:t>Conception mécanique détaillée coffret:</a:t>
            </a:r>
          </a:p>
          <a:p>
            <a:pPr marL="257175" lvl="1" indent="-257175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Ø"/>
            </a:pPr>
            <a:endParaRPr lang="fr-FR" sz="1000" dirty="0">
              <a:ea typeface="MS PGothic" pitchFamily="34" charset="-128"/>
            </a:endParaRPr>
          </a:p>
          <a:p>
            <a:pPr marL="270000" lvl="2" indent="0">
              <a:spcBef>
                <a:spcPts val="450"/>
              </a:spcBef>
              <a:spcAft>
                <a:spcPts val="450"/>
              </a:spcAft>
              <a:buFont typeface="Arial" pitchFamily="34" charset="0"/>
              <a:buNone/>
            </a:pPr>
            <a:endParaRPr lang="fr-FR" sz="1000" dirty="0">
              <a:highlight>
                <a:srgbClr val="FFFF00"/>
              </a:highlight>
              <a:ea typeface="MS PGothic" pitchFamily="34" charset="-128"/>
            </a:endParaRPr>
          </a:p>
          <a:p>
            <a:pPr marL="257175" lvl="1" indent="-257175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Ø"/>
            </a:pPr>
            <a:endParaRPr lang="fr-FR" sz="1000" dirty="0">
              <a:ea typeface="MS PGothic" pitchFamily="34" charset="-128"/>
            </a:endParaRPr>
          </a:p>
        </p:txBody>
      </p:sp>
      <p:sp>
        <p:nvSpPr>
          <p:cNvPr id="13" name="Espace réservé du contenu 2">
            <a:extLst>
              <a:ext uri="{FF2B5EF4-FFF2-40B4-BE49-F238E27FC236}">
                <a16:creationId xmlns:a16="http://schemas.microsoft.com/office/drawing/2014/main" id="{03BA20F9-0A19-450B-B360-EAE45EE18169}"/>
              </a:ext>
            </a:extLst>
          </p:cNvPr>
          <p:cNvSpPr txBox="1">
            <a:spLocks/>
          </p:cNvSpPr>
          <p:nvPr/>
        </p:nvSpPr>
        <p:spPr>
          <a:xfrm>
            <a:off x="611560" y="944016"/>
            <a:ext cx="6243275" cy="11521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0000" indent="-270000" algn="l" defTabSz="914400" rtl="0" eaLnBrk="1" latinLnBrk="0" hangingPunct="1">
              <a:spcBef>
                <a:spcPct val="20000"/>
              </a:spcBef>
              <a:buClr>
                <a:srgbClr val="565A5C"/>
              </a:buClr>
              <a:buFont typeface="Lucida Sans Unicode" pitchFamily="34" charset="0"/>
              <a:buChar char="▶"/>
              <a:defRPr sz="1600" kern="1200" baseline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540000" indent="-270000" algn="l" defTabSz="914400" rtl="0" eaLnBrk="1" latinLnBrk="0" hangingPunct="1">
              <a:spcBef>
                <a:spcPts val="384"/>
              </a:spcBef>
              <a:buClr>
                <a:srgbClr val="565A5C"/>
              </a:buClr>
              <a:buFont typeface="Arial" pitchFamily="34" charset="0"/>
              <a:buChar char="–"/>
              <a:defRPr sz="1600" kern="1200" baseline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810000" indent="-270000" algn="l" defTabSz="914400" rtl="0" eaLnBrk="1" latinLnBrk="0" hangingPunct="1">
              <a:spcBef>
                <a:spcPct val="20000"/>
              </a:spcBef>
              <a:buClr>
                <a:srgbClr val="565A5C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080000" indent="-270000" algn="l" defTabSz="914400" rtl="0" eaLnBrk="1" latinLnBrk="0" hangingPunct="1">
              <a:spcBef>
                <a:spcPct val="20000"/>
              </a:spcBef>
              <a:buClr>
                <a:srgbClr val="565A5C"/>
              </a:buClr>
              <a:buFont typeface="Arial" pitchFamily="34" charset="0"/>
              <a:buChar char="–"/>
              <a:defRPr sz="1600" kern="1200" baseline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1350000" indent="-270000" algn="l" defTabSz="914400" rtl="0" eaLnBrk="1" latinLnBrk="0" hangingPunct="1">
              <a:spcBef>
                <a:spcPct val="20000"/>
              </a:spcBef>
              <a:buClr>
                <a:srgbClr val="565A5C"/>
              </a:buClr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7175" lvl="1" indent="-257175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à"/>
            </a:pPr>
            <a:endParaRPr lang="fr-FR" sz="800" dirty="0">
              <a:sym typeface="Wingdings" panose="05000000000000000000" pitchFamily="2" charset="2"/>
            </a:endParaRPr>
          </a:p>
          <a:p>
            <a:pPr marL="257175" lvl="1" indent="-257175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à"/>
            </a:pPr>
            <a:r>
              <a:rPr lang="fr-FR" sz="800" dirty="0">
                <a:sym typeface="Wingdings" panose="05000000000000000000" pitchFamily="2" charset="2"/>
              </a:rPr>
              <a:t>Travail sur les scellés en collaboration avec SERMA</a:t>
            </a:r>
          </a:p>
          <a:p>
            <a:pPr marL="257175" lvl="1" indent="-257175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à"/>
            </a:pPr>
            <a:r>
              <a:rPr lang="fr-FR" sz="800" dirty="0">
                <a:sym typeface="Wingdings" panose="05000000000000000000" pitchFamily="2" charset="2"/>
              </a:rPr>
              <a:t>Modèle 3D et plan d’interface, version CDR, validé par D.A.</a:t>
            </a:r>
          </a:p>
          <a:p>
            <a:pPr marL="257175" lvl="1" indent="-257175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à"/>
            </a:pPr>
            <a:r>
              <a:rPr lang="fr-FR" sz="800" dirty="0">
                <a:ea typeface="MS PGothic" pitchFamily="34" charset="-128"/>
                <a:sym typeface="Wingdings" panose="05000000000000000000" pitchFamily="2" charset="2"/>
              </a:rPr>
              <a:t>Maquette perte de charge fabriquée. En attente visserie D.A. pour finalisation montage et livraison</a:t>
            </a:r>
            <a:endParaRPr lang="fr-FR" sz="1000" dirty="0">
              <a:ea typeface="MS PGothic" pitchFamily="34" charset="-128"/>
            </a:endParaRPr>
          </a:p>
          <a:p>
            <a:pPr marL="270000" lvl="2" indent="0">
              <a:spcBef>
                <a:spcPts val="450"/>
              </a:spcBef>
              <a:spcAft>
                <a:spcPts val="450"/>
              </a:spcAft>
              <a:buFont typeface="Arial" pitchFamily="34" charset="0"/>
              <a:buNone/>
            </a:pPr>
            <a:endParaRPr lang="fr-FR" sz="1000" b="1" dirty="0">
              <a:highlight>
                <a:srgbClr val="FFFF00"/>
              </a:highlight>
              <a:ea typeface="MS PGothic" pitchFamily="34" charset="-128"/>
            </a:endParaRPr>
          </a:p>
          <a:p>
            <a:pPr marL="257175" lvl="1" indent="-257175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Ø"/>
            </a:pPr>
            <a:endParaRPr lang="fr-FR" sz="1000" dirty="0">
              <a:ea typeface="MS PGothic" pitchFamily="34" charset="-128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D9DD5DA5-83CE-41F3-B4F6-496FF88A3C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611"/>
          <a:stretch/>
        </p:blipFill>
        <p:spPr>
          <a:xfrm>
            <a:off x="1120025" y="1995686"/>
            <a:ext cx="3744417" cy="2592288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B6078C11-4BC6-4FF7-A75D-C29C815E06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1007" y="1203598"/>
            <a:ext cx="2009149" cy="3153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194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C60A9E5F-5B37-435D-9F7D-FF89B5FB9EFF}"/>
              </a:ext>
            </a:extLst>
          </p:cNvPr>
          <p:cNvSpPr txBox="1">
            <a:spLocks/>
          </p:cNvSpPr>
          <p:nvPr/>
        </p:nvSpPr>
        <p:spPr>
          <a:xfrm>
            <a:off x="539552" y="951820"/>
            <a:ext cx="7928606" cy="2875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0000" indent="-270000" algn="l" defTabSz="914400" rtl="0" eaLnBrk="1" latinLnBrk="0" hangingPunct="1">
              <a:spcBef>
                <a:spcPct val="20000"/>
              </a:spcBef>
              <a:buClr>
                <a:srgbClr val="565A5C"/>
              </a:buClr>
              <a:buFont typeface="Lucida Sans Unicode" pitchFamily="34" charset="0"/>
              <a:buChar char="▶"/>
              <a:defRPr sz="1600" kern="1200" baseline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540000" indent="-270000" algn="l" defTabSz="914400" rtl="0" eaLnBrk="1" latinLnBrk="0" hangingPunct="1">
              <a:spcBef>
                <a:spcPts val="384"/>
              </a:spcBef>
              <a:buClr>
                <a:srgbClr val="565A5C"/>
              </a:buClr>
              <a:buFont typeface="Arial" pitchFamily="34" charset="0"/>
              <a:buChar char="–"/>
              <a:defRPr sz="1600" kern="1200" baseline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810000" indent="-270000" algn="l" defTabSz="914400" rtl="0" eaLnBrk="1" latinLnBrk="0" hangingPunct="1">
              <a:spcBef>
                <a:spcPct val="20000"/>
              </a:spcBef>
              <a:buClr>
                <a:srgbClr val="565A5C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080000" indent="-270000" algn="l" defTabSz="914400" rtl="0" eaLnBrk="1" latinLnBrk="0" hangingPunct="1">
              <a:spcBef>
                <a:spcPct val="20000"/>
              </a:spcBef>
              <a:buClr>
                <a:srgbClr val="565A5C"/>
              </a:buClr>
              <a:buFont typeface="Arial" pitchFamily="34" charset="0"/>
              <a:buChar char="–"/>
              <a:defRPr sz="1600" kern="1200" baseline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1350000" indent="-270000" algn="l" defTabSz="914400" rtl="0" eaLnBrk="1" latinLnBrk="0" hangingPunct="1">
              <a:spcBef>
                <a:spcPct val="20000"/>
              </a:spcBef>
              <a:buClr>
                <a:srgbClr val="565A5C"/>
              </a:buClr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7175" lvl="1" indent="-257175">
              <a:spcBef>
                <a:spcPts val="450"/>
              </a:spcBef>
              <a:spcAft>
                <a:spcPts val="450"/>
              </a:spcAft>
              <a:buFont typeface="Arial" pitchFamily="34" charset="0"/>
              <a:buNone/>
            </a:pPr>
            <a:r>
              <a:rPr lang="fr-FR" sz="1000" b="1" dirty="0">
                <a:solidFill>
                  <a:srgbClr val="0070C0"/>
                </a:solidFill>
              </a:rPr>
              <a:t>Simulations thermiques:</a:t>
            </a:r>
          </a:p>
          <a:p>
            <a:pPr marL="257175" lvl="1" indent="-257175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Ø"/>
            </a:pPr>
            <a:endParaRPr lang="fr-FR" sz="1000" dirty="0">
              <a:ea typeface="MS PGothic" pitchFamily="34" charset="-128"/>
            </a:endParaRPr>
          </a:p>
          <a:p>
            <a:pPr marL="270000" lvl="2" indent="0">
              <a:spcBef>
                <a:spcPts val="450"/>
              </a:spcBef>
              <a:spcAft>
                <a:spcPts val="450"/>
              </a:spcAft>
              <a:buFont typeface="Arial" pitchFamily="34" charset="0"/>
              <a:buNone/>
            </a:pPr>
            <a:endParaRPr lang="fr-FR" sz="1000" dirty="0">
              <a:highlight>
                <a:srgbClr val="FFFF00"/>
              </a:highlight>
              <a:ea typeface="MS PGothic" pitchFamily="34" charset="-128"/>
            </a:endParaRPr>
          </a:p>
          <a:p>
            <a:pPr marL="257175" lvl="1" indent="-257175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Ø"/>
            </a:pPr>
            <a:endParaRPr lang="fr-FR" sz="1000" dirty="0">
              <a:ea typeface="MS PGothic" pitchFamily="34" charset="-128"/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9701CAF1-DC04-46FC-B3FD-F1B669217F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F489CC-3B7A-4DA5-A8C0-4984788D0EC5}" type="slidenum">
              <a:rPr lang="nl-NL" smtClean="0"/>
              <a:pPr/>
              <a:t>3</a:t>
            </a:fld>
            <a:endParaRPr lang="nl-NL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EB3E9E8-8B08-4C00-B82C-1F45CC36C2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1920" y="4744246"/>
            <a:ext cx="3002915" cy="23415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0" vert="horz" wrap="square" lIns="0" tIns="0" rIns="0" bIns="0" anchor="ctr" anchorCtr="0" upright="1">
            <a:no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fr-FR" sz="1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DIFFUSION RESTREINTE – SPECIAL FRANCE </a:t>
            </a:r>
            <a:endParaRPr lang="fr-FR" sz="1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Espace réservé du contenu 2">
            <a:extLst>
              <a:ext uri="{FF2B5EF4-FFF2-40B4-BE49-F238E27FC236}">
                <a16:creationId xmlns:a16="http://schemas.microsoft.com/office/drawing/2014/main" id="{33D220B7-BA26-4742-BBEB-92573D73FA3C}"/>
              </a:ext>
            </a:extLst>
          </p:cNvPr>
          <p:cNvSpPr txBox="1">
            <a:spLocks/>
          </p:cNvSpPr>
          <p:nvPr/>
        </p:nvSpPr>
        <p:spPr>
          <a:xfrm>
            <a:off x="683568" y="1131307"/>
            <a:ext cx="7792316" cy="12673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0000" indent="-270000" algn="l" defTabSz="914400" rtl="0" eaLnBrk="1" latinLnBrk="0" hangingPunct="1">
              <a:spcBef>
                <a:spcPct val="20000"/>
              </a:spcBef>
              <a:buClr>
                <a:srgbClr val="565A5C"/>
              </a:buClr>
              <a:buFont typeface="Lucida Sans Unicode" pitchFamily="34" charset="0"/>
              <a:buChar char="▶"/>
              <a:defRPr sz="1600" kern="1200" baseline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540000" indent="-270000" algn="l" defTabSz="914400" rtl="0" eaLnBrk="1" latinLnBrk="0" hangingPunct="1">
              <a:spcBef>
                <a:spcPts val="384"/>
              </a:spcBef>
              <a:buClr>
                <a:srgbClr val="565A5C"/>
              </a:buClr>
              <a:buFont typeface="Arial" pitchFamily="34" charset="0"/>
              <a:buChar char="–"/>
              <a:defRPr sz="1600" kern="1200" baseline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810000" indent="-270000" algn="l" defTabSz="914400" rtl="0" eaLnBrk="1" latinLnBrk="0" hangingPunct="1">
              <a:spcBef>
                <a:spcPct val="20000"/>
              </a:spcBef>
              <a:buClr>
                <a:srgbClr val="565A5C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080000" indent="-270000" algn="l" defTabSz="914400" rtl="0" eaLnBrk="1" latinLnBrk="0" hangingPunct="1">
              <a:spcBef>
                <a:spcPct val="20000"/>
              </a:spcBef>
              <a:buClr>
                <a:srgbClr val="565A5C"/>
              </a:buClr>
              <a:buFont typeface="Arial" pitchFamily="34" charset="0"/>
              <a:buChar char="–"/>
              <a:defRPr sz="1600" kern="1200" baseline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1350000" indent="-270000" algn="l" defTabSz="914400" rtl="0" eaLnBrk="1" latinLnBrk="0" hangingPunct="1">
              <a:spcBef>
                <a:spcPct val="20000"/>
              </a:spcBef>
              <a:buClr>
                <a:srgbClr val="565A5C"/>
              </a:buClr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7175" lvl="1" indent="-257175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à"/>
            </a:pPr>
            <a:r>
              <a:rPr lang="fr-FR" sz="800" dirty="0">
                <a:sym typeface="Wingdings" panose="05000000000000000000" pitchFamily="2" charset="2"/>
              </a:rPr>
              <a:t>Optimisation des flancs du coffret par simulation.</a:t>
            </a:r>
          </a:p>
          <a:p>
            <a:pPr marL="257175" lvl="1" indent="-257175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à"/>
            </a:pPr>
            <a:endParaRPr lang="fr-FR" sz="800" dirty="0">
              <a:ea typeface="MS PGothic" pitchFamily="34" charset="-128"/>
              <a:sym typeface="Wingdings" panose="05000000000000000000" pitchFamily="2" charset="2"/>
            </a:endParaRPr>
          </a:p>
          <a:p>
            <a:pPr marL="257175" lvl="1" indent="-257175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à"/>
            </a:pPr>
            <a:endParaRPr lang="fr-FR" sz="800" dirty="0">
              <a:ea typeface="MS PGothic" pitchFamily="34" charset="-128"/>
              <a:sym typeface="Wingdings" panose="05000000000000000000" pitchFamily="2" charset="2"/>
            </a:endParaRPr>
          </a:p>
          <a:p>
            <a:pPr marL="257175" lvl="1" indent="-257175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à"/>
            </a:pPr>
            <a:endParaRPr lang="fr-FR" sz="800" dirty="0">
              <a:ea typeface="MS PGothic" pitchFamily="34" charset="-128"/>
              <a:sym typeface="Wingdings" panose="05000000000000000000" pitchFamily="2" charset="2"/>
            </a:endParaRPr>
          </a:p>
          <a:p>
            <a:pPr marL="257175" lvl="1" indent="-257175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à"/>
            </a:pPr>
            <a:endParaRPr lang="fr-FR" sz="800" dirty="0">
              <a:ea typeface="MS PGothic" pitchFamily="34" charset="-128"/>
              <a:sym typeface="Wingdings" panose="05000000000000000000" pitchFamily="2" charset="2"/>
            </a:endParaRPr>
          </a:p>
          <a:p>
            <a:pPr marL="257175" lvl="1" indent="-257175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à"/>
            </a:pPr>
            <a:endParaRPr lang="fr-FR" sz="800" dirty="0">
              <a:ea typeface="MS PGothic" pitchFamily="34" charset="-128"/>
              <a:sym typeface="Wingdings" panose="05000000000000000000" pitchFamily="2" charset="2"/>
            </a:endParaRPr>
          </a:p>
          <a:p>
            <a:pPr marL="257175" lvl="1" indent="-257175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à"/>
            </a:pPr>
            <a:endParaRPr lang="fr-FR" sz="800" dirty="0">
              <a:ea typeface="MS PGothic" pitchFamily="34" charset="-128"/>
              <a:sym typeface="Wingdings" panose="05000000000000000000" pitchFamily="2" charset="2"/>
            </a:endParaRPr>
          </a:p>
          <a:p>
            <a:pPr marL="257175" lvl="1" indent="-257175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à"/>
            </a:pPr>
            <a:endParaRPr lang="fr-FR" sz="800" dirty="0">
              <a:ea typeface="MS PGothic" pitchFamily="34" charset="-128"/>
              <a:sym typeface="Wingdings" panose="05000000000000000000" pitchFamily="2" charset="2"/>
            </a:endParaRPr>
          </a:p>
          <a:p>
            <a:pPr marL="257175" lvl="1" indent="-257175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à"/>
            </a:pPr>
            <a:endParaRPr lang="fr-FR" sz="800" dirty="0">
              <a:ea typeface="MS PGothic" pitchFamily="34" charset="-128"/>
              <a:sym typeface="Wingdings" panose="05000000000000000000" pitchFamily="2" charset="2"/>
            </a:endParaRPr>
          </a:p>
          <a:p>
            <a:pPr marL="257175" lvl="1" indent="-257175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à"/>
            </a:pPr>
            <a:endParaRPr lang="fr-FR" sz="800" dirty="0">
              <a:ea typeface="MS PGothic" pitchFamily="34" charset="-128"/>
              <a:sym typeface="Wingdings" panose="05000000000000000000" pitchFamily="2" charset="2"/>
            </a:endParaRPr>
          </a:p>
          <a:p>
            <a:pPr marL="257175" lvl="1" indent="-257175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à"/>
            </a:pPr>
            <a:endParaRPr lang="fr-FR" sz="800" dirty="0">
              <a:ea typeface="MS PGothic" pitchFamily="34" charset="-128"/>
              <a:sym typeface="Wingdings" panose="05000000000000000000" pitchFamily="2" charset="2"/>
            </a:endParaRPr>
          </a:p>
          <a:p>
            <a:pPr marL="257175" lvl="1" indent="-257175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à"/>
            </a:pPr>
            <a:endParaRPr lang="fr-FR" sz="800" dirty="0">
              <a:ea typeface="MS PGothic" pitchFamily="34" charset="-128"/>
              <a:sym typeface="Wingdings" panose="05000000000000000000" pitchFamily="2" charset="2"/>
            </a:endParaRPr>
          </a:p>
          <a:p>
            <a:pPr marL="257175" lvl="1" indent="-257175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à"/>
            </a:pPr>
            <a:endParaRPr lang="fr-FR" sz="800" dirty="0">
              <a:ea typeface="MS PGothic" pitchFamily="34" charset="-128"/>
              <a:sym typeface="Wingdings" panose="05000000000000000000" pitchFamily="2" charset="2"/>
            </a:endParaRPr>
          </a:p>
          <a:p>
            <a:pPr marL="257175" lvl="1" indent="-257175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à"/>
            </a:pPr>
            <a:r>
              <a:rPr lang="fr-FR" sz="800" dirty="0">
                <a:ea typeface="MS PGothic" pitchFamily="34" charset="-128"/>
                <a:sym typeface="Wingdings" panose="05000000000000000000" pitchFamily="2" charset="2"/>
              </a:rPr>
              <a:t>A noter, la zone chaude, en rouge, est dépourvue d’électronique.</a:t>
            </a:r>
            <a:endParaRPr lang="fr-FR" sz="1000" dirty="0">
              <a:ea typeface="MS PGothic" pitchFamily="34" charset="-128"/>
            </a:endParaRPr>
          </a:p>
          <a:p>
            <a:pPr marL="270000" lvl="2" indent="0">
              <a:spcBef>
                <a:spcPts val="450"/>
              </a:spcBef>
              <a:spcAft>
                <a:spcPts val="450"/>
              </a:spcAft>
              <a:buFont typeface="Arial" pitchFamily="34" charset="0"/>
              <a:buNone/>
            </a:pPr>
            <a:endParaRPr lang="fr-FR" sz="1000" b="1" dirty="0">
              <a:highlight>
                <a:srgbClr val="FFFF00"/>
              </a:highlight>
              <a:ea typeface="MS PGothic" pitchFamily="34" charset="-128"/>
            </a:endParaRPr>
          </a:p>
          <a:p>
            <a:pPr marL="257175" lvl="1" indent="-257175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Ø"/>
            </a:pPr>
            <a:endParaRPr lang="fr-FR" sz="1000" dirty="0">
              <a:ea typeface="MS PGothic" pitchFamily="34" charset="-128"/>
            </a:endParaRPr>
          </a:p>
        </p:txBody>
      </p:sp>
      <p:sp>
        <p:nvSpPr>
          <p:cNvPr id="15" name="Titre 1">
            <a:extLst>
              <a:ext uri="{FF2B5EF4-FFF2-40B4-BE49-F238E27FC236}">
                <a16:creationId xmlns:a16="http://schemas.microsoft.com/office/drawing/2014/main" id="{9311024C-FEB9-4B21-AB25-7A5CB42EBA12}"/>
              </a:ext>
            </a:extLst>
          </p:cNvPr>
          <p:cNvSpPr txBox="1">
            <a:spLocks/>
          </p:cNvSpPr>
          <p:nvPr/>
        </p:nvSpPr>
        <p:spPr>
          <a:xfrm>
            <a:off x="1257300" y="282179"/>
            <a:ext cx="6843092" cy="57030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baseline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fr-FR" dirty="0"/>
              <a:t>Comité de pilotage N°4 eSNA</a:t>
            </a:r>
          </a:p>
          <a:p>
            <a:r>
              <a:rPr lang="fr-FR" sz="1500" dirty="0"/>
              <a:t>Maturité technique</a:t>
            </a:r>
          </a:p>
        </p:txBody>
      </p:sp>
      <p:pic>
        <p:nvPicPr>
          <p:cNvPr id="4" name="Image 3" descr="Une image contenant capture d’écran, ordinateur&#10;&#10;Description générée automatiquement">
            <a:extLst>
              <a:ext uri="{FF2B5EF4-FFF2-40B4-BE49-F238E27FC236}">
                <a16:creationId xmlns:a16="http://schemas.microsoft.com/office/drawing/2014/main" id="{1DE07444-427F-4C27-BE03-E06CE2222D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317349"/>
            <a:ext cx="6480720" cy="3044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1598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9701CAF1-DC04-46FC-B3FD-F1B669217F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F489CC-3B7A-4DA5-A8C0-4984788D0EC5}" type="slidenum">
              <a:rPr lang="nl-NL" smtClean="0"/>
              <a:pPr/>
              <a:t>4</a:t>
            </a:fld>
            <a:endParaRPr lang="nl-NL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EB3E9E8-8B08-4C00-B82C-1F45CC36C2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1920" y="4744246"/>
            <a:ext cx="3002915" cy="23415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0" vert="horz" wrap="square" lIns="0" tIns="0" rIns="0" bIns="0" anchor="ctr" anchorCtr="0" upright="1">
            <a:no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fr-FR" sz="1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DIFFUSION RESTREINTE – SPECIAL FRANCE </a:t>
            </a:r>
            <a:endParaRPr lang="fr-FR" sz="1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3E2EC754-3722-44B7-922B-ADA6BD1A0590}"/>
              </a:ext>
            </a:extLst>
          </p:cNvPr>
          <p:cNvSpPr txBox="1">
            <a:spLocks/>
          </p:cNvSpPr>
          <p:nvPr/>
        </p:nvSpPr>
        <p:spPr>
          <a:xfrm>
            <a:off x="675842" y="1203598"/>
            <a:ext cx="7792316" cy="11521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0000" indent="-270000" algn="l" defTabSz="914400" rtl="0" eaLnBrk="1" latinLnBrk="0" hangingPunct="1">
              <a:spcBef>
                <a:spcPct val="20000"/>
              </a:spcBef>
              <a:buClr>
                <a:srgbClr val="565A5C"/>
              </a:buClr>
              <a:buFont typeface="Lucida Sans Unicode" pitchFamily="34" charset="0"/>
              <a:buChar char="▶"/>
              <a:defRPr sz="1600" kern="1200" baseline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540000" indent="-270000" algn="l" defTabSz="914400" rtl="0" eaLnBrk="1" latinLnBrk="0" hangingPunct="1">
              <a:spcBef>
                <a:spcPts val="384"/>
              </a:spcBef>
              <a:buClr>
                <a:srgbClr val="565A5C"/>
              </a:buClr>
              <a:buFont typeface="Arial" pitchFamily="34" charset="0"/>
              <a:buChar char="–"/>
              <a:defRPr sz="1600" kern="1200" baseline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810000" indent="-270000" algn="l" defTabSz="914400" rtl="0" eaLnBrk="1" latinLnBrk="0" hangingPunct="1">
              <a:spcBef>
                <a:spcPct val="20000"/>
              </a:spcBef>
              <a:buClr>
                <a:srgbClr val="565A5C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080000" indent="-270000" algn="l" defTabSz="914400" rtl="0" eaLnBrk="1" latinLnBrk="0" hangingPunct="1">
              <a:spcBef>
                <a:spcPct val="20000"/>
              </a:spcBef>
              <a:buClr>
                <a:srgbClr val="565A5C"/>
              </a:buClr>
              <a:buFont typeface="Arial" pitchFamily="34" charset="0"/>
              <a:buChar char="–"/>
              <a:defRPr sz="1600" kern="1200" baseline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1350000" indent="-270000" algn="l" defTabSz="914400" rtl="0" eaLnBrk="1" latinLnBrk="0" hangingPunct="1">
              <a:spcBef>
                <a:spcPct val="20000"/>
              </a:spcBef>
              <a:buClr>
                <a:srgbClr val="565A5C"/>
              </a:buClr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7175" lvl="1" indent="-257175" algn="just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à"/>
            </a:pPr>
            <a:r>
              <a:rPr lang="fr-FR" sz="900" dirty="0">
                <a:ea typeface="MS PGothic" pitchFamily="34" charset="-128"/>
                <a:sym typeface="Wingdings" panose="05000000000000000000" pitchFamily="2" charset="2"/>
              </a:rPr>
              <a:t>Seconde campagne lancée en prenant en compte les valeurs de débits d’air forcé convergé avec D.A:</a:t>
            </a:r>
          </a:p>
          <a:p>
            <a:pPr marL="527175" lvl="2" indent="-257175" algn="just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§"/>
            </a:pPr>
            <a:r>
              <a:rPr lang="fr-FR" sz="900" dirty="0">
                <a:ea typeface="MS PGothic" pitchFamily="34" charset="-128"/>
                <a:sym typeface="Wingdings" panose="05000000000000000000" pitchFamily="2" charset="2"/>
              </a:rPr>
              <a:t>Simulation à Température maximum (+55°C) avec Puissance maximum (220W) et débit minimum (0,825 kg/min) avec i350</a:t>
            </a:r>
          </a:p>
          <a:p>
            <a:pPr marL="527175" lvl="2" indent="-257175" algn="just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§"/>
            </a:pPr>
            <a:r>
              <a:rPr lang="fr-FR" sz="900" dirty="0">
                <a:ea typeface="MS PGothic" pitchFamily="34" charset="-128"/>
                <a:sym typeface="Wingdings" panose="05000000000000000000" pitchFamily="2" charset="2"/>
              </a:rPr>
              <a:t>Sera relancé avec définition finale suivant choix en lien avec problème tenue en température i350</a:t>
            </a:r>
          </a:p>
          <a:p>
            <a:pPr marL="257175" lvl="1" indent="-257175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à"/>
            </a:pPr>
            <a:endParaRPr lang="fr-FR" sz="900" dirty="0">
              <a:highlight>
                <a:srgbClr val="FFFF00"/>
              </a:highlight>
              <a:ea typeface="MS PGothic" pitchFamily="34" charset="-128"/>
              <a:sym typeface="Wingdings" panose="05000000000000000000" pitchFamily="2" charset="2"/>
            </a:endParaRPr>
          </a:p>
          <a:p>
            <a:pPr marL="257175" lvl="1" indent="-257175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à"/>
            </a:pPr>
            <a:endParaRPr lang="fr-FR" sz="900" dirty="0">
              <a:highlight>
                <a:srgbClr val="FFFF00"/>
              </a:highlight>
              <a:ea typeface="MS PGothic" pitchFamily="34" charset="-128"/>
              <a:sym typeface="Wingdings" panose="05000000000000000000" pitchFamily="2" charset="2"/>
            </a:endParaRPr>
          </a:p>
          <a:p>
            <a:pPr marL="257175" lvl="1" indent="-257175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à"/>
            </a:pPr>
            <a:endParaRPr lang="fr-FR" sz="900" dirty="0">
              <a:highlight>
                <a:srgbClr val="FFFF00"/>
              </a:highlight>
              <a:ea typeface="MS PGothic" pitchFamily="34" charset="-128"/>
              <a:sym typeface="Wingdings" panose="05000000000000000000" pitchFamily="2" charset="2"/>
            </a:endParaRPr>
          </a:p>
          <a:p>
            <a:pPr marL="257175" lvl="1" indent="-257175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à"/>
            </a:pPr>
            <a:endParaRPr lang="fr-FR" sz="900" dirty="0">
              <a:highlight>
                <a:srgbClr val="FFFF00"/>
              </a:highlight>
              <a:ea typeface="MS PGothic" pitchFamily="34" charset="-128"/>
              <a:sym typeface="Wingdings" panose="05000000000000000000" pitchFamily="2" charset="2"/>
            </a:endParaRPr>
          </a:p>
          <a:p>
            <a:pPr marL="257175" lvl="1" indent="-257175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à"/>
            </a:pPr>
            <a:endParaRPr lang="fr-FR" sz="900" dirty="0">
              <a:highlight>
                <a:srgbClr val="FFFF00"/>
              </a:highlight>
              <a:ea typeface="MS PGothic" pitchFamily="34" charset="-128"/>
              <a:sym typeface="Wingdings" panose="05000000000000000000" pitchFamily="2" charset="2"/>
            </a:endParaRPr>
          </a:p>
          <a:p>
            <a:pPr marL="257175" lvl="1" indent="-257175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à"/>
            </a:pPr>
            <a:endParaRPr lang="fr-FR" sz="900" dirty="0">
              <a:highlight>
                <a:srgbClr val="FFFF00"/>
              </a:highlight>
              <a:ea typeface="MS PGothic" pitchFamily="34" charset="-128"/>
              <a:sym typeface="Wingdings" panose="05000000000000000000" pitchFamily="2" charset="2"/>
            </a:endParaRPr>
          </a:p>
          <a:p>
            <a:pPr marL="0" lvl="1" indent="0">
              <a:spcBef>
                <a:spcPts val="450"/>
              </a:spcBef>
              <a:spcAft>
                <a:spcPts val="450"/>
              </a:spcAft>
              <a:buNone/>
            </a:pPr>
            <a:endParaRPr lang="fr-FR" sz="900" dirty="0">
              <a:highlight>
                <a:srgbClr val="FFFF00"/>
              </a:highlight>
              <a:ea typeface="MS PGothic" pitchFamily="34" charset="-128"/>
            </a:endParaRPr>
          </a:p>
          <a:p>
            <a:pPr marL="270000" lvl="2" indent="0">
              <a:spcBef>
                <a:spcPts val="450"/>
              </a:spcBef>
              <a:spcAft>
                <a:spcPts val="450"/>
              </a:spcAft>
              <a:buFont typeface="Arial" pitchFamily="34" charset="0"/>
              <a:buNone/>
            </a:pPr>
            <a:endParaRPr lang="fr-FR" sz="900" b="1" dirty="0">
              <a:highlight>
                <a:srgbClr val="FFFF00"/>
              </a:highlight>
              <a:ea typeface="MS PGothic" pitchFamily="34" charset="-128"/>
            </a:endParaRPr>
          </a:p>
          <a:p>
            <a:pPr marL="257175" lvl="1" indent="-257175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Ø"/>
            </a:pPr>
            <a:endParaRPr lang="fr-FR" sz="900" dirty="0">
              <a:highlight>
                <a:srgbClr val="FFFF00"/>
              </a:highlight>
              <a:ea typeface="MS PGothic" pitchFamily="34" charset="-128"/>
            </a:endParaRPr>
          </a:p>
        </p:txBody>
      </p:sp>
      <p:sp>
        <p:nvSpPr>
          <p:cNvPr id="14" name="Espace réservé du contenu 2">
            <a:extLst>
              <a:ext uri="{FF2B5EF4-FFF2-40B4-BE49-F238E27FC236}">
                <a16:creationId xmlns:a16="http://schemas.microsoft.com/office/drawing/2014/main" id="{82FC47C1-EE08-423E-89CD-00C9F8C5F993}"/>
              </a:ext>
            </a:extLst>
          </p:cNvPr>
          <p:cNvSpPr txBox="1">
            <a:spLocks/>
          </p:cNvSpPr>
          <p:nvPr/>
        </p:nvSpPr>
        <p:spPr>
          <a:xfrm>
            <a:off x="539552" y="987573"/>
            <a:ext cx="7928606" cy="2160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0000" indent="-270000" algn="l" defTabSz="914400" rtl="0" eaLnBrk="1" latinLnBrk="0" hangingPunct="1">
              <a:spcBef>
                <a:spcPct val="20000"/>
              </a:spcBef>
              <a:buClr>
                <a:srgbClr val="565A5C"/>
              </a:buClr>
              <a:buFont typeface="Lucida Sans Unicode" pitchFamily="34" charset="0"/>
              <a:buChar char="▶"/>
              <a:defRPr sz="1600" kern="1200" baseline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540000" indent="-270000" algn="l" defTabSz="914400" rtl="0" eaLnBrk="1" latinLnBrk="0" hangingPunct="1">
              <a:spcBef>
                <a:spcPts val="384"/>
              </a:spcBef>
              <a:buClr>
                <a:srgbClr val="565A5C"/>
              </a:buClr>
              <a:buFont typeface="Arial" pitchFamily="34" charset="0"/>
              <a:buChar char="–"/>
              <a:defRPr sz="1600" kern="1200" baseline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810000" indent="-270000" algn="l" defTabSz="914400" rtl="0" eaLnBrk="1" latinLnBrk="0" hangingPunct="1">
              <a:spcBef>
                <a:spcPct val="20000"/>
              </a:spcBef>
              <a:buClr>
                <a:srgbClr val="565A5C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080000" indent="-270000" algn="l" defTabSz="914400" rtl="0" eaLnBrk="1" latinLnBrk="0" hangingPunct="1">
              <a:spcBef>
                <a:spcPct val="20000"/>
              </a:spcBef>
              <a:buClr>
                <a:srgbClr val="565A5C"/>
              </a:buClr>
              <a:buFont typeface="Arial" pitchFamily="34" charset="0"/>
              <a:buChar char="–"/>
              <a:defRPr sz="1600" kern="1200" baseline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1350000" indent="-270000" algn="l" defTabSz="914400" rtl="0" eaLnBrk="1" latinLnBrk="0" hangingPunct="1">
              <a:spcBef>
                <a:spcPct val="20000"/>
              </a:spcBef>
              <a:buClr>
                <a:srgbClr val="565A5C"/>
              </a:buClr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7175" lvl="1" indent="-257175">
              <a:spcBef>
                <a:spcPts val="450"/>
              </a:spcBef>
              <a:spcAft>
                <a:spcPts val="450"/>
              </a:spcAft>
              <a:buFont typeface="Arial" pitchFamily="34" charset="0"/>
              <a:buNone/>
            </a:pPr>
            <a:r>
              <a:rPr lang="fr-FR" sz="1000" b="1" dirty="0">
                <a:solidFill>
                  <a:srgbClr val="0070C0"/>
                </a:solidFill>
              </a:rPr>
              <a:t>Simulations thermiques :</a:t>
            </a:r>
          </a:p>
          <a:p>
            <a:pPr marL="257175" lvl="1" indent="-257175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Ø"/>
            </a:pPr>
            <a:endParaRPr lang="fr-FR" sz="1000" dirty="0">
              <a:ea typeface="MS PGothic" pitchFamily="34" charset="-128"/>
            </a:endParaRPr>
          </a:p>
          <a:p>
            <a:pPr marL="270000" lvl="2" indent="0">
              <a:spcBef>
                <a:spcPts val="450"/>
              </a:spcBef>
              <a:spcAft>
                <a:spcPts val="450"/>
              </a:spcAft>
              <a:buFont typeface="Arial" pitchFamily="34" charset="0"/>
              <a:buNone/>
            </a:pPr>
            <a:endParaRPr lang="fr-FR" sz="1000" dirty="0">
              <a:highlight>
                <a:srgbClr val="FFFF00"/>
              </a:highlight>
              <a:ea typeface="MS PGothic" pitchFamily="34" charset="-128"/>
            </a:endParaRPr>
          </a:p>
          <a:p>
            <a:pPr marL="257175" lvl="1" indent="-257175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Ø"/>
            </a:pPr>
            <a:endParaRPr lang="fr-FR" sz="1000" dirty="0">
              <a:ea typeface="MS PGothic" pitchFamily="34" charset="-128"/>
            </a:endParaRP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7B6DD6BD-0CC8-46A5-8A71-CAC3E1B1EA21}"/>
              </a:ext>
            </a:extLst>
          </p:cNvPr>
          <p:cNvSpPr txBox="1">
            <a:spLocks/>
          </p:cNvSpPr>
          <p:nvPr/>
        </p:nvSpPr>
        <p:spPr>
          <a:xfrm>
            <a:off x="1257300" y="282179"/>
            <a:ext cx="6843092" cy="57030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baseline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fr-FR" dirty="0"/>
              <a:t>Comité de pilotage N°4 eSNA</a:t>
            </a:r>
          </a:p>
          <a:p>
            <a:r>
              <a:rPr lang="fr-FR" sz="1500" dirty="0"/>
              <a:t>Maturité technique</a:t>
            </a:r>
          </a:p>
        </p:txBody>
      </p:sp>
    </p:spTree>
    <p:extLst>
      <p:ext uri="{BB962C8B-B14F-4D97-AF65-F5344CB8AC3E}">
        <p14:creationId xmlns:p14="http://schemas.microsoft.com/office/powerpoint/2010/main" val="33852674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9701CAF1-DC04-46FC-B3FD-F1B669217F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F489CC-3B7A-4DA5-A8C0-4984788D0EC5}" type="slidenum">
              <a:rPr lang="nl-NL" smtClean="0"/>
              <a:pPr/>
              <a:t>5</a:t>
            </a:fld>
            <a:endParaRPr lang="nl-NL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EB3E9E8-8B08-4C00-B82C-1F45CC36C2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1920" y="4744246"/>
            <a:ext cx="3002915" cy="23415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0" vert="horz" wrap="square" lIns="0" tIns="0" rIns="0" bIns="0" anchor="ctr" anchorCtr="0" upright="1">
            <a:no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fr-FR" sz="1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DIFFUSION RESTREINTE – SPECIAL FRANCE </a:t>
            </a:r>
            <a:endParaRPr lang="fr-FR" sz="1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Espace réservé du contenu 2">
            <a:extLst>
              <a:ext uri="{FF2B5EF4-FFF2-40B4-BE49-F238E27FC236}">
                <a16:creationId xmlns:a16="http://schemas.microsoft.com/office/drawing/2014/main" id="{33D220B7-BA26-4742-BBEB-92573D73FA3C}"/>
              </a:ext>
            </a:extLst>
          </p:cNvPr>
          <p:cNvSpPr txBox="1">
            <a:spLocks/>
          </p:cNvSpPr>
          <p:nvPr/>
        </p:nvSpPr>
        <p:spPr>
          <a:xfrm>
            <a:off x="656726" y="1095429"/>
            <a:ext cx="7792316" cy="2341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0000" indent="-270000" algn="l" defTabSz="914400" rtl="0" eaLnBrk="1" latinLnBrk="0" hangingPunct="1">
              <a:spcBef>
                <a:spcPct val="20000"/>
              </a:spcBef>
              <a:buClr>
                <a:srgbClr val="565A5C"/>
              </a:buClr>
              <a:buFont typeface="Lucida Sans Unicode" pitchFamily="34" charset="0"/>
              <a:buChar char="▶"/>
              <a:defRPr sz="1600" kern="1200" baseline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540000" indent="-270000" algn="l" defTabSz="914400" rtl="0" eaLnBrk="1" latinLnBrk="0" hangingPunct="1">
              <a:spcBef>
                <a:spcPts val="384"/>
              </a:spcBef>
              <a:buClr>
                <a:srgbClr val="565A5C"/>
              </a:buClr>
              <a:buFont typeface="Arial" pitchFamily="34" charset="0"/>
              <a:buChar char="–"/>
              <a:defRPr sz="1600" kern="1200" baseline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810000" indent="-270000" algn="l" defTabSz="914400" rtl="0" eaLnBrk="1" latinLnBrk="0" hangingPunct="1">
              <a:spcBef>
                <a:spcPct val="20000"/>
              </a:spcBef>
              <a:buClr>
                <a:srgbClr val="565A5C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080000" indent="-270000" algn="l" defTabSz="914400" rtl="0" eaLnBrk="1" latinLnBrk="0" hangingPunct="1">
              <a:spcBef>
                <a:spcPct val="20000"/>
              </a:spcBef>
              <a:buClr>
                <a:srgbClr val="565A5C"/>
              </a:buClr>
              <a:buFont typeface="Arial" pitchFamily="34" charset="0"/>
              <a:buChar char="–"/>
              <a:defRPr sz="1600" kern="1200" baseline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1350000" indent="-270000" algn="l" defTabSz="914400" rtl="0" eaLnBrk="1" latinLnBrk="0" hangingPunct="1">
              <a:spcBef>
                <a:spcPct val="20000"/>
              </a:spcBef>
              <a:buClr>
                <a:srgbClr val="565A5C"/>
              </a:buClr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7175" lvl="1" indent="-257175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à"/>
            </a:pPr>
            <a:endParaRPr lang="fr-FR" sz="800" dirty="0">
              <a:sym typeface="Wingdings" panose="05000000000000000000" pitchFamily="2" charset="2"/>
            </a:endParaRPr>
          </a:p>
          <a:p>
            <a:pPr marL="257175" lvl="1" indent="-257175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à"/>
            </a:pPr>
            <a:r>
              <a:rPr lang="fr-FR" sz="800" dirty="0">
                <a:sym typeface="Wingdings" panose="05000000000000000000" pitchFamily="2" charset="2"/>
              </a:rPr>
              <a:t>Conception des drains définitifs : Focus sur la solution implémentée pour refroidir les CPU</a:t>
            </a:r>
          </a:p>
          <a:p>
            <a:pPr marL="257175" lvl="1" indent="-257175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à"/>
            </a:pPr>
            <a:endParaRPr lang="fr-FR" sz="800" dirty="0">
              <a:sym typeface="Wingdings" panose="05000000000000000000" pitchFamily="2" charset="2"/>
            </a:endParaRPr>
          </a:p>
          <a:p>
            <a:pPr marL="257175" lvl="1" indent="-257175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à"/>
            </a:pPr>
            <a:r>
              <a:rPr lang="fr-FR" sz="800" dirty="0">
                <a:sym typeface="Wingdings" panose="05000000000000000000" pitchFamily="2" charset="2"/>
              </a:rPr>
              <a:t>Simulation en cours pour les températures élevées en cours avec paramètres suivants:</a:t>
            </a:r>
          </a:p>
          <a:p>
            <a:pPr marL="527175" lvl="2" indent="-257175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à"/>
            </a:pPr>
            <a:r>
              <a:rPr lang="fr-FR" sz="800" dirty="0">
                <a:sym typeface="Wingdings" panose="05000000000000000000" pitchFamily="2" charset="2"/>
              </a:rPr>
              <a:t>Puissance maximale (227W)</a:t>
            </a:r>
          </a:p>
          <a:p>
            <a:pPr marL="527175" lvl="2" indent="-257175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à"/>
            </a:pPr>
            <a:r>
              <a:rPr lang="fr-FR" sz="800" dirty="0">
                <a:sym typeface="Wingdings" panose="05000000000000000000" pitchFamily="2" charset="2"/>
              </a:rPr>
              <a:t>Débit d’air forcé minimum (0,825 kg/min)</a:t>
            </a:r>
          </a:p>
          <a:p>
            <a:pPr marL="257175" lvl="1" indent="-257175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Ø"/>
            </a:pPr>
            <a:endParaRPr lang="fr-FR" sz="1000" b="1" dirty="0">
              <a:ea typeface="MS PGothic" pitchFamily="34" charset="-128"/>
            </a:endParaRPr>
          </a:p>
          <a:p>
            <a:pPr marL="270000" lvl="2" indent="0">
              <a:spcBef>
                <a:spcPts val="450"/>
              </a:spcBef>
              <a:spcAft>
                <a:spcPts val="450"/>
              </a:spcAft>
              <a:buFont typeface="Arial" pitchFamily="34" charset="0"/>
              <a:buNone/>
            </a:pPr>
            <a:endParaRPr lang="fr-FR" sz="1000" b="1" dirty="0">
              <a:ea typeface="MS PGothic" pitchFamily="34" charset="-128"/>
            </a:endParaRPr>
          </a:p>
          <a:p>
            <a:pPr marL="257175" lvl="1" indent="-257175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Ø"/>
            </a:pPr>
            <a:endParaRPr lang="fr-FR" sz="1000" dirty="0">
              <a:ea typeface="MS PGothic" pitchFamily="34" charset="-128"/>
            </a:endParaRPr>
          </a:p>
        </p:txBody>
      </p:sp>
      <p:pic>
        <p:nvPicPr>
          <p:cNvPr id="6146" name="Image 4">
            <a:extLst>
              <a:ext uri="{FF2B5EF4-FFF2-40B4-BE49-F238E27FC236}">
                <a16:creationId xmlns:a16="http://schemas.microsoft.com/office/drawing/2014/main" id="{5D839ED1-219A-4EE4-A7FE-77122C20CD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877833"/>
            <a:ext cx="3065917" cy="241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DC8F709D-6D05-49DC-BF09-04ED8C35430C}"/>
              </a:ext>
            </a:extLst>
          </p:cNvPr>
          <p:cNvSpPr txBox="1">
            <a:spLocks/>
          </p:cNvSpPr>
          <p:nvPr/>
        </p:nvSpPr>
        <p:spPr>
          <a:xfrm>
            <a:off x="498292" y="987574"/>
            <a:ext cx="7170052" cy="3600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0000" indent="-270000" algn="l" defTabSz="914400" rtl="0" eaLnBrk="1" latinLnBrk="0" hangingPunct="1">
              <a:spcBef>
                <a:spcPct val="20000"/>
              </a:spcBef>
              <a:buClr>
                <a:srgbClr val="565A5C"/>
              </a:buClr>
              <a:buFont typeface="Lucida Sans Unicode" pitchFamily="34" charset="0"/>
              <a:buChar char="▶"/>
              <a:defRPr sz="1600" kern="1200" baseline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540000" indent="-270000" algn="l" defTabSz="914400" rtl="0" eaLnBrk="1" latinLnBrk="0" hangingPunct="1">
              <a:spcBef>
                <a:spcPts val="384"/>
              </a:spcBef>
              <a:buClr>
                <a:srgbClr val="565A5C"/>
              </a:buClr>
              <a:buFont typeface="Arial" pitchFamily="34" charset="0"/>
              <a:buChar char="–"/>
              <a:defRPr sz="1600" kern="1200" baseline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810000" indent="-270000" algn="l" defTabSz="914400" rtl="0" eaLnBrk="1" latinLnBrk="0" hangingPunct="1">
              <a:spcBef>
                <a:spcPct val="20000"/>
              </a:spcBef>
              <a:buClr>
                <a:srgbClr val="565A5C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080000" indent="-270000" algn="l" defTabSz="914400" rtl="0" eaLnBrk="1" latinLnBrk="0" hangingPunct="1">
              <a:spcBef>
                <a:spcPct val="20000"/>
              </a:spcBef>
              <a:buClr>
                <a:srgbClr val="565A5C"/>
              </a:buClr>
              <a:buFont typeface="Arial" pitchFamily="34" charset="0"/>
              <a:buChar char="–"/>
              <a:defRPr sz="1600" kern="1200" baseline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1350000" indent="-270000" algn="l" defTabSz="914400" rtl="0" eaLnBrk="1" latinLnBrk="0" hangingPunct="1">
              <a:spcBef>
                <a:spcPct val="20000"/>
              </a:spcBef>
              <a:buClr>
                <a:srgbClr val="565A5C"/>
              </a:buClr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7175" lvl="1" indent="-257175">
              <a:spcBef>
                <a:spcPts val="450"/>
              </a:spcBef>
              <a:spcAft>
                <a:spcPts val="450"/>
              </a:spcAft>
              <a:buFont typeface="Arial" pitchFamily="34" charset="0"/>
              <a:buNone/>
            </a:pPr>
            <a:r>
              <a:rPr lang="fr-FR" sz="1000" b="1" dirty="0">
                <a:solidFill>
                  <a:srgbClr val="0070C0"/>
                </a:solidFill>
              </a:rPr>
              <a:t>Conception mécanique détaillée des drains:</a:t>
            </a:r>
          </a:p>
          <a:p>
            <a:pPr marL="257175" lvl="1" indent="-257175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Ø"/>
            </a:pPr>
            <a:endParaRPr lang="fr-FR" sz="1000" dirty="0">
              <a:ea typeface="MS PGothic" pitchFamily="34" charset="-128"/>
            </a:endParaRPr>
          </a:p>
          <a:p>
            <a:pPr marL="270000" lvl="2" indent="0">
              <a:spcBef>
                <a:spcPts val="450"/>
              </a:spcBef>
              <a:spcAft>
                <a:spcPts val="450"/>
              </a:spcAft>
              <a:buFont typeface="Arial" pitchFamily="34" charset="0"/>
              <a:buNone/>
            </a:pPr>
            <a:endParaRPr lang="fr-FR" sz="1000" dirty="0">
              <a:highlight>
                <a:srgbClr val="FFFF00"/>
              </a:highlight>
              <a:ea typeface="MS PGothic" pitchFamily="34" charset="-128"/>
            </a:endParaRPr>
          </a:p>
          <a:p>
            <a:pPr marL="257175" lvl="1" indent="-257175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Ø"/>
            </a:pPr>
            <a:endParaRPr lang="fr-FR" sz="1000" dirty="0">
              <a:ea typeface="MS PGothic" pitchFamily="34" charset="-128"/>
            </a:endParaRPr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9E59543B-D431-4637-B555-97976B027C68}"/>
              </a:ext>
            </a:extLst>
          </p:cNvPr>
          <p:cNvSpPr txBox="1">
            <a:spLocks/>
          </p:cNvSpPr>
          <p:nvPr/>
        </p:nvSpPr>
        <p:spPr>
          <a:xfrm>
            <a:off x="1257300" y="282179"/>
            <a:ext cx="6843092" cy="57030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baseline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fr-FR" dirty="0"/>
              <a:t>Comité de pilotage N°4 eSNA</a:t>
            </a:r>
          </a:p>
          <a:p>
            <a:r>
              <a:rPr lang="fr-FR" sz="1500" dirty="0"/>
              <a:t>Maturité technique</a:t>
            </a:r>
          </a:p>
        </p:txBody>
      </p:sp>
    </p:spTree>
    <p:extLst>
      <p:ext uri="{BB962C8B-B14F-4D97-AF65-F5344CB8AC3E}">
        <p14:creationId xmlns:p14="http://schemas.microsoft.com/office/powerpoint/2010/main" val="7023056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9701CAF1-DC04-46FC-B3FD-F1B669217F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F489CC-3B7A-4DA5-A8C0-4984788D0EC5}" type="slidenum">
              <a:rPr lang="nl-NL" smtClean="0"/>
              <a:pPr/>
              <a:t>6</a:t>
            </a:fld>
            <a:endParaRPr lang="nl-NL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EB3E9E8-8B08-4C00-B82C-1F45CC36C2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1920" y="4744246"/>
            <a:ext cx="3002915" cy="23415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0" vert="horz" wrap="square" lIns="0" tIns="0" rIns="0" bIns="0" anchor="ctr" anchorCtr="0" upright="1">
            <a:no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fr-FR" sz="1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DIFFUSION RESTREINTE – SPECIAL FRANCE </a:t>
            </a:r>
            <a:endParaRPr lang="fr-FR" sz="1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55870EA4-ABE4-4922-81C3-14589A979EB7}"/>
              </a:ext>
            </a:extLst>
          </p:cNvPr>
          <p:cNvSpPr txBox="1">
            <a:spLocks/>
          </p:cNvSpPr>
          <p:nvPr/>
        </p:nvSpPr>
        <p:spPr>
          <a:xfrm>
            <a:off x="498292" y="987574"/>
            <a:ext cx="7170052" cy="3600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0000" indent="-270000" algn="l" defTabSz="914400" rtl="0" eaLnBrk="1" latinLnBrk="0" hangingPunct="1">
              <a:spcBef>
                <a:spcPct val="20000"/>
              </a:spcBef>
              <a:buClr>
                <a:srgbClr val="565A5C"/>
              </a:buClr>
              <a:buFont typeface="Lucida Sans Unicode" pitchFamily="34" charset="0"/>
              <a:buChar char="▶"/>
              <a:defRPr sz="1600" kern="1200" baseline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540000" indent="-270000" algn="l" defTabSz="914400" rtl="0" eaLnBrk="1" latinLnBrk="0" hangingPunct="1">
              <a:spcBef>
                <a:spcPts val="384"/>
              </a:spcBef>
              <a:buClr>
                <a:srgbClr val="565A5C"/>
              </a:buClr>
              <a:buFont typeface="Arial" pitchFamily="34" charset="0"/>
              <a:buChar char="–"/>
              <a:defRPr sz="1600" kern="1200" baseline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810000" indent="-270000" algn="l" defTabSz="914400" rtl="0" eaLnBrk="1" latinLnBrk="0" hangingPunct="1">
              <a:spcBef>
                <a:spcPct val="20000"/>
              </a:spcBef>
              <a:buClr>
                <a:srgbClr val="565A5C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080000" indent="-270000" algn="l" defTabSz="914400" rtl="0" eaLnBrk="1" latinLnBrk="0" hangingPunct="1">
              <a:spcBef>
                <a:spcPct val="20000"/>
              </a:spcBef>
              <a:buClr>
                <a:srgbClr val="565A5C"/>
              </a:buClr>
              <a:buFont typeface="Arial" pitchFamily="34" charset="0"/>
              <a:buChar char="–"/>
              <a:defRPr sz="1600" kern="1200" baseline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1350000" indent="-270000" algn="l" defTabSz="914400" rtl="0" eaLnBrk="1" latinLnBrk="0" hangingPunct="1">
              <a:spcBef>
                <a:spcPct val="20000"/>
              </a:spcBef>
              <a:buClr>
                <a:srgbClr val="565A5C"/>
              </a:buClr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7175" lvl="1" indent="-257175">
              <a:spcBef>
                <a:spcPts val="450"/>
              </a:spcBef>
              <a:spcAft>
                <a:spcPts val="450"/>
              </a:spcAft>
              <a:buFont typeface="Arial" pitchFamily="34" charset="0"/>
              <a:buNone/>
            </a:pPr>
            <a:r>
              <a:rPr lang="fr-FR" sz="1000" b="1" dirty="0">
                <a:solidFill>
                  <a:srgbClr val="0070C0"/>
                </a:solidFill>
              </a:rPr>
              <a:t>Simulations vibratoires du coffret (sous-traitées à EMITECH):</a:t>
            </a:r>
          </a:p>
          <a:p>
            <a:pPr marL="257175" lvl="1" indent="-257175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Ø"/>
            </a:pPr>
            <a:endParaRPr lang="fr-FR" sz="1000" dirty="0">
              <a:ea typeface="MS PGothic" pitchFamily="34" charset="-128"/>
            </a:endParaRPr>
          </a:p>
          <a:p>
            <a:pPr marL="270000" lvl="2" indent="0">
              <a:spcBef>
                <a:spcPts val="450"/>
              </a:spcBef>
              <a:spcAft>
                <a:spcPts val="450"/>
              </a:spcAft>
              <a:buFont typeface="Arial" pitchFamily="34" charset="0"/>
              <a:buNone/>
            </a:pPr>
            <a:endParaRPr lang="fr-FR" sz="1000" dirty="0">
              <a:highlight>
                <a:srgbClr val="FFFF00"/>
              </a:highlight>
              <a:ea typeface="MS PGothic" pitchFamily="34" charset="-128"/>
            </a:endParaRPr>
          </a:p>
          <a:p>
            <a:pPr marL="257175" lvl="1" indent="-257175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Ø"/>
            </a:pPr>
            <a:endParaRPr lang="fr-FR" sz="1000" dirty="0">
              <a:ea typeface="MS PGothic" pitchFamily="34" charset="-128"/>
            </a:endParaRPr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8D51EC86-2245-4501-BFF5-B21843A669FE}"/>
              </a:ext>
            </a:extLst>
          </p:cNvPr>
          <p:cNvSpPr txBox="1">
            <a:spLocks/>
          </p:cNvSpPr>
          <p:nvPr/>
        </p:nvSpPr>
        <p:spPr>
          <a:xfrm>
            <a:off x="656726" y="1095428"/>
            <a:ext cx="7792316" cy="34205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0000" indent="-270000" algn="l" defTabSz="914400" rtl="0" eaLnBrk="1" latinLnBrk="0" hangingPunct="1">
              <a:spcBef>
                <a:spcPct val="20000"/>
              </a:spcBef>
              <a:buClr>
                <a:srgbClr val="565A5C"/>
              </a:buClr>
              <a:buFont typeface="Lucida Sans Unicode" pitchFamily="34" charset="0"/>
              <a:buChar char="▶"/>
              <a:defRPr sz="1600" kern="1200" baseline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540000" indent="-270000" algn="l" defTabSz="914400" rtl="0" eaLnBrk="1" latinLnBrk="0" hangingPunct="1">
              <a:spcBef>
                <a:spcPts val="384"/>
              </a:spcBef>
              <a:buClr>
                <a:srgbClr val="565A5C"/>
              </a:buClr>
              <a:buFont typeface="Arial" pitchFamily="34" charset="0"/>
              <a:buChar char="–"/>
              <a:defRPr sz="1600" kern="1200" baseline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810000" indent="-270000" algn="l" defTabSz="914400" rtl="0" eaLnBrk="1" latinLnBrk="0" hangingPunct="1">
              <a:spcBef>
                <a:spcPct val="20000"/>
              </a:spcBef>
              <a:buClr>
                <a:srgbClr val="565A5C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080000" indent="-270000" algn="l" defTabSz="914400" rtl="0" eaLnBrk="1" latinLnBrk="0" hangingPunct="1">
              <a:spcBef>
                <a:spcPct val="20000"/>
              </a:spcBef>
              <a:buClr>
                <a:srgbClr val="565A5C"/>
              </a:buClr>
              <a:buFont typeface="Arial" pitchFamily="34" charset="0"/>
              <a:buChar char="–"/>
              <a:defRPr sz="1600" kern="1200" baseline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1350000" indent="-270000" algn="l" defTabSz="914400" rtl="0" eaLnBrk="1" latinLnBrk="0" hangingPunct="1">
              <a:spcBef>
                <a:spcPct val="20000"/>
              </a:spcBef>
              <a:buClr>
                <a:srgbClr val="565A5C"/>
              </a:buClr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7175" lvl="1" indent="-257175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à"/>
            </a:pPr>
            <a:endParaRPr lang="fr-FR" sz="800" dirty="0">
              <a:sym typeface="Wingdings" panose="05000000000000000000" pitchFamily="2" charset="2"/>
            </a:endParaRPr>
          </a:p>
          <a:p>
            <a:pPr marL="257175" lvl="1" indent="-257175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à"/>
            </a:pPr>
            <a:r>
              <a:rPr lang="fr-FR" sz="800" dirty="0">
                <a:sym typeface="Wingdings" panose="05000000000000000000" pitchFamily="2" charset="2"/>
              </a:rPr>
              <a:t>3 simulations réalisées et partagées avec DASSAULT Aviation pour les deux configurations d’implantation(montage horizontal et vertical):</a:t>
            </a:r>
          </a:p>
          <a:p>
            <a:pPr marL="527175" lvl="2" indent="-257175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à"/>
            </a:pPr>
            <a:r>
              <a:rPr lang="fr-FR" sz="800" dirty="0">
                <a:sym typeface="Wingdings" panose="05000000000000000000" pitchFamily="2" charset="2"/>
              </a:rPr>
              <a:t>Analyse Modale</a:t>
            </a:r>
          </a:p>
          <a:p>
            <a:pPr marL="527175" lvl="2" indent="-257175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à"/>
            </a:pPr>
            <a:r>
              <a:rPr lang="fr-FR" sz="800" dirty="0">
                <a:sym typeface="Wingdings" panose="05000000000000000000" pitchFamily="2" charset="2"/>
              </a:rPr>
              <a:t>Tir canon</a:t>
            </a:r>
          </a:p>
          <a:p>
            <a:pPr marL="527175" lvl="2" indent="-257175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à"/>
            </a:pPr>
            <a:r>
              <a:rPr lang="fr-FR" sz="800" dirty="0">
                <a:sym typeface="Wingdings" panose="05000000000000000000" pitchFamily="2" charset="2"/>
              </a:rPr>
              <a:t>Choc marin (catapultage, sortie de dièdre)</a:t>
            </a:r>
          </a:p>
          <a:p>
            <a:pPr marL="527175" lvl="2" indent="-257175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à"/>
            </a:pPr>
            <a:r>
              <a:rPr lang="fr-FR" sz="800" dirty="0">
                <a:sym typeface="Wingdings" panose="05000000000000000000" pitchFamily="2" charset="2"/>
              </a:rPr>
              <a:t>Tenue des Calmarks aux efforts</a:t>
            </a:r>
          </a:p>
          <a:p>
            <a:pPr marL="257175" lvl="1" indent="-257175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à"/>
            </a:pPr>
            <a:endParaRPr lang="fr-FR" sz="800" dirty="0">
              <a:sym typeface="Wingdings" panose="05000000000000000000" pitchFamily="2" charset="2"/>
            </a:endParaRPr>
          </a:p>
          <a:p>
            <a:pPr marL="257175" lvl="1" indent="-257175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à"/>
            </a:pPr>
            <a:endParaRPr lang="fr-FR" sz="800" b="1" dirty="0">
              <a:solidFill>
                <a:srgbClr val="00B050"/>
              </a:solidFill>
              <a:sym typeface="Wingdings" panose="05000000000000000000" pitchFamily="2" charset="2"/>
            </a:endParaRPr>
          </a:p>
          <a:p>
            <a:pPr marL="257175" lvl="1" indent="-257175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à"/>
            </a:pPr>
            <a:endParaRPr lang="fr-FR" sz="800" b="1" dirty="0">
              <a:solidFill>
                <a:srgbClr val="00B050"/>
              </a:solidFill>
              <a:sym typeface="Wingdings" panose="05000000000000000000" pitchFamily="2" charset="2"/>
            </a:endParaRPr>
          </a:p>
          <a:p>
            <a:pPr marL="257175" lvl="1" indent="-257175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à"/>
            </a:pPr>
            <a:endParaRPr lang="fr-FR" sz="800" b="1" dirty="0">
              <a:solidFill>
                <a:srgbClr val="00B050"/>
              </a:solidFill>
              <a:sym typeface="Wingdings" panose="05000000000000000000" pitchFamily="2" charset="2"/>
            </a:endParaRPr>
          </a:p>
          <a:p>
            <a:pPr marL="257175" lvl="1" indent="-257175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à"/>
            </a:pPr>
            <a:r>
              <a:rPr lang="fr-FR" sz="800" b="1" dirty="0">
                <a:solidFill>
                  <a:srgbClr val="00B050"/>
                </a:solidFill>
                <a:sym typeface="Wingdings" panose="05000000000000000000" pitchFamily="2" charset="2"/>
              </a:rPr>
              <a:t>Les simulations n’ont identifié aucune faiblesse dans le coffret (le coefficient de sécurité est compris entre 1,8 et 6,25). </a:t>
            </a:r>
          </a:p>
          <a:p>
            <a:pPr marL="257175" lvl="1" indent="-257175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à"/>
            </a:pPr>
            <a:r>
              <a:rPr lang="fr-FR" sz="800" b="1" dirty="0">
                <a:solidFill>
                  <a:srgbClr val="00B050"/>
                </a:solidFill>
                <a:sym typeface="Wingdings" panose="05000000000000000000" pitchFamily="2" charset="2"/>
              </a:rPr>
              <a:t>Quelques concentrations de contraintes présentes mais écartées car localisées (due aux simplifications de maillage notamment).</a:t>
            </a:r>
          </a:p>
          <a:p>
            <a:pPr marL="257175" lvl="1" indent="-257175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à"/>
            </a:pPr>
            <a:r>
              <a:rPr lang="fr-FR" sz="800" b="1" dirty="0">
                <a:solidFill>
                  <a:srgbClr val="00B050"/>
                </a:solidFill>
                <a:sym typeface="Wingdings" panose="05000000000000000000" pitchFamily="2" charset="2"/>
              </a:rPr>
              <a:t>Ces simulations n’ont été réalisées qu’à des fins de dérisquage de la conception mécanique. Les essais de qualification en environnement seront réalisés comme prévu.</a:t>
            </a:r>
          </a:p>
          <a:p>
            <a:pPr marL="257175" lvl="1" indent="-257175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à"/>
            </a:pPr>
            <a:endParaRPr lang="fr-FR" sz="800" b="1" dirty="0">
              <a:solidFill>
                <a:srgbClr val="00B050"/>
              </a:solidFill>
              <a:sym typeface="Wingdings" panose="05000000000000000000" pitchFamily="2" charset="2"/>
            </a:endParaRPr>
          </a:p>
          <a:p>
            <a:pPr marL="257175" lvl="1" indent="-257175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Ø"/>
            </a:pPr>
            <a:endParaRPr lang="fr-FR" sz="1000" b="1" dirty="0">
              <a:ea typeface="MS PGothic" pitchFamily="34" charset="-128"/>
            </a:endParaRPr>
          </a:p>
          <a:p>
            <a:pPr marL="270000" lvl="2" indent="0">
              <a:spcBef>
                <a:spcPts val="450"/>
              </a:spcBef>
              <a:spcAft>
                <a:spcPts val="450"/>
              </a:spcAft>
              <a:buFont typeface="Arial" pitchFamily="34" charset="0"/>
              <a:buNone/>
            </a:pPr>
            <a:endParaRPr lang="fr-FR" sz="1000" b="1" dirty="0">
              <a:ea typeface="MS PGothic" pitchFamily="34" charset="-128"/>
            </a:endParaRPr>
          </a:p>
          <a:p>
            <a:pPr marL="257175" lvl="1" indent="-257175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Ø"/>
            </a:pPr>
            <a:endParaRPr lang="fr-FR" sz="1000" dirty="0">
              <a:ea typeface="MS PGothic" pitchFamily="34" charset="-128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C1C6305A-4B88-43B7-9B45-1E6476D22B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721" b="19156"/>
          <a:stretch/>
        </p:blipFill>
        <p:spPr>
          <a:xfrm>
            <a:off x="6084168" y="1582576"/>
            <a:ext cx="2663099" cy="1972941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79357F94-A63D-47D9-9EDA-E8B5430198F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9005"/>
          <a:stretch/>
        </p:blipFill>
        <p:spPr>
          <a:xfrm>
            <a:off x="3491880" y="1582577"/>
            <a:ext cx="2448272" cy="1972940"/>
          </a:xfrm>
          <a:prstGeom prst="rect">
            <a:avLst/>
          </a:prstGeom>
        </p:spPr>
      </p:pic>
      <p:sp>
        <p:nvSpPr>
          <p:cNvPr id="11" name="Titre 1">
            <a:extLst>
              <a:ext uri="{FF2B5EF4-FFF2-40B4-BE49-F238E27FC236}">
                <a16:creationId xmlns:a16="http://schemas.microsoft.com/office/drawing/2014/main" id="{28244FCA-6C81-4C37-A0FF-1CDA7226300A}"/>
              </a:ext>
            </a:extLst>
          </p:cNvPr>
          <p:cNvSpPr txBox="1">
            <a:spLocks/>
          </p:cNvSpPr>
          <p:nvPr/>
        </p:nvSpPr>
        <p:spPr>
          <a:xfrm>
            <a:off x="1257300" y="282179"/>
            <a:ext cx="6843092" cy="57030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baseline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fr-FR" dirty="0"/>
              <a:t>Comité de pilotage N°4 eSNA</a:t>
            </a:r>
          </a:p>
          <a:p>
            <a:r>
              <a:rPr lang="fr-FR" sz="1500" dirty="0"/>
              <a:t>Maturité technique</a:t>
            </a:r>
          </a:p>
        </p:txBody>
      </p:sp>
    </p:spTree>
    <p:extLst>
      <p:ext uri="{BB962C8B-B14F-4D97-AF65-F5344CB8AC3E}">
        <p14:creationId xmlns:p14="http://schemas.microsoft.com/office/powerpoint/2010/main" val="33650239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9701CAF1-DC04-46FC-B3FD-F1B669217F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F489CC-3B7A-4DA5-A8C0-4984788D0EC5}" type="slidenum">
              <a:rPr lang="nl-NL" smtClean="0"/>
              <a:pPr/>
              <a:t>7</a:t>
            </a:fld>
            <a:endParaRPr lang="nl-NL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EB3E9E8-8B08-4C00-B82C-1F45CC36C2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1920" y="4744246"/>
            <a:ext cx="3002915" cy="23415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0" vert="horz" wrap="square" lIns="0" tIns="0" rIns="0" bIns="0" anchor="ctr" anchorCtr="0" upright="1">
            <a:no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fr-FR" sz="1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DIFFUSION RESTREINTE – SPECIAL FRANCE </a:t>
            </a:r>
            <a:endParaRPr lang="fr-FR" sz="1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Espace réservé du contenu 2">
            <a:extLst>
              <a:ext uri="{FF2B5EF4-FFF2-40B4-BE49-F238E27FC236}">
                <a16:creationId xmlns:a16="http://schemas.microsoft.com/office/drawing/2014/main" id="{33D220B7-BA26-4742-BBEB-92573D73FA3C}"/>
              </a:ext>
            </a:extLst>
          </p:cNvPr>
          <p:cNvSpPr txBox="1">
            <a:spLocks/>
          </p:cNvSpPr>
          <p:nvPr/>
        </p:nvSpPr>
        <p:spPr>
          <a:xfrm>
            <a:off x="675842" y="1227722"/>
            <a:ext cx="3176078" cy="33335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0000" indent="-270000" algn="l" defTabSz="914400" rtl="0" eaLnBrk="1" latinLnBrk="0" hangingPunct="1">
              <a:spcBef>
                <a:spcPct val="20000"/>
              </a:spcBef>
              <a:buClr>
                <a:srgbClr val="565A5C"/>
              </a:buClr>
              <a:buFont typeface="Lucida Sans Unicode" pitchFamily="34" charset="0"/>
              <a:buChar char="▶"/>
              <a:defRPr sz="1600" kern="1200" baseline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540000" indent="-270000" algn="l" defTabSz="914400" rtl="0" eaLnBrk="1" latinLnBrk="0" hangingPunct="1">
              <a:spcBef>
                <a:spcPts val="384"/>
              </a:spcBef>
              <a:buClr>
                <a:srgbClr val="565A5C"/>
              </a:buClr>
              <a:buFont typeface="Arial" pitchFamily="34" charset="0"/>
              <a:buChar char="–"/>
              <a:defRPr sz="1600" kern="1200" baseline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810000" indent="-270000" algn="l" defTabSz="914400" rtl="0" eaLnBrk="1" latinLnBrk="0" hangingPunct="1">
              <a:spcBef>
                <a:spcPct val="20000"/>
              </a:spcBef>
              <a:buClr>
                <a:srgbClr val="565A5C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080000" indent="-270000" algn="l" defTabSz="914400" rtl="0" eaLnBrk="1" latinLnBrk="0" hangingPunct="1">
              <a:spcBef>
                <a:spcPct val="20000"/>
              </a:spcBef>
              <a:buClr>
                <a:srgbClr val="565A5C"/>
              </a:buClr>
              <a:buFont typeface="Arial" pitchFamily="34" charset="0"/>
              <a:buChar char="–"/>
              <a:defRPr sz="1600" kern="1200" baseline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1350000" indent="-270000" algn="l" defTabSz="914400" rtl="0" eaLnBrk="1" latinLnBrk="0" hangingPunct="1">
              <a:spcBef>
                <a:spcPct val="20000"/>
              </a:spcBef>
              <a:buClr>
                <a:srgbClr val="565A5C"/>
              </a:buClr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7175" lvl="1" indent="-257175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à"/>
            </a:pPr>
            <a:r>
              <a:rPr lang="fr-FR" sz="700" dirty="0">
                <a:ea typeface="MS PGothic" pitchFamily="34" charset="-128"/>
                <a:sym typeface="Wingdings" panose="05000000000000000000" pitchFamily="2" charset="2"/>
              </a:rPr>
              <a:t>Schématique:</a:t>
            </a:r>
          </a:p>
          <a:p>
            <a:pPr marL="527175" lvl="2" indent="-257175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§"/>
            </a:pPr>
            <a:r>
              <a:rPr lang="fr-FR" sz="700" dirty="0">
                <a:ea typeface="MS PGothic" pitchFamily="34" charset="-128"/>
                <a:sym typeface="Wingdings" panose="05000000000000000000" pitchFamily="2" charset="2"/>
              </a:rPr>
              <a:t>Carte CPU A: 100%</a:t>
            </a:r>
          </a:p>
          <a:p>
            <a:pPr marL="527175" lvl="2" indent="-257175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§"/>
            </a:pPr>
            <a:r>
              <a:rPr lang="fr-FR" sz="700" dirty="0">
                <a:ea typeface="MS PGothic" pitchFamily="34" charset="-128"/>
                <a:sym typeface="Wingdings" panose="05000000000000000000" pitchFamily="2" charset="2"/>
              </a:rPr>
              <a:t>Carte CPU B, D, E: 100 %</a:t>
            </a:r>
          </a:p>
          <a:p>
            <a:pPr marL="527175" lvl="2" indent="-257175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§"/>
            </a:pPr>
            <a:r>
              <a:rPr lang="fr-FR" sz="700" dirty="0">
                <a:ea typeface="MS PGothic" pitchFamily="34" charset="-128"/>
                <a:sym typeface="Wingdings" panose="05000000000000000000" pitchFamily="2" charset="2"/>
              </a:rPr>
              <a:t>Carte CPU C: 100% (re-use CPU B, D, E)</a:t>
            </a:r>
          </a:p>
          <a:p>
            <a:pPr marL="527175" lvl="2" indent="-257175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§"/>
            </a:pPr>
            <a:r>
              <a:rPr lang="fr-FR" sz="700" dirty="0">
                <a:ea typeface="MS PGothic" pitchFamily="34" charset="-128"/>
                <a:sym typeface="Wingdings" panose="05000000000000000000" pitchFamily="2" charset="2"/>
              </a:rPr>
              <a:t>Module alimentation: 100 %</a:t>
            </a:r>
          </a:p>
          <a:p>
            <a:pPr marL="527175" lvl="2" indent="-257175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§"/>
            </a:pPr>
            <a:r>
              <a:rPr lang="fr-FR" sz="700" dirty="0">
                <a:ea typeface="MS PGothic" pitchFamily="34" charset="-128"/>
                <a:sym typeface="Wingdings" panose="05000000000000000000" pitchFamily="2" charset="2"/>
              </a:rPr>
              <a:t>Cartes FDP, connectique, protection: 100%</a:t>
            </a:r>
          </a:p>
          <a:p>
            <a:pPr marL="270000" lvl="2" indent="0">
              <a:spcBef>
                <a:spcPts val="450"/>
              </a:spcBef>
              <a:spcAft>
                <a:spcPts val="450"/>
              </a:spcAft>
              <a:buNone/>
            </a:pPr>
            <a:endParaRPr lang="fr-FR" sz="700" dirty="0">
              <a:ea typeface="MS PGothic" pitchFamily="34" charset="-128"/>
              <a:sym typeface="Wingdings" panose="05000000000000000000" pitchFamily="2" charset="2"/>
            </a:endParaRPr>
          </a:p>
          <a:p>
            <a:pPr marL="257175" lvl="1" indent="-257175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à"/>
            </a:pPr>
            <a:r>
              <a:rPr lang="fr-FR" sz="700" dirty="0">
                <a:ea typeface="MS PGothic" pitchFamily="34" charset="-128"/>
                <a:sym typeface="Wingdings" panose="05000000000000000000" pitchFamily="2" charset="2"/>
              </a:rPr>
              <a:t>Placement :</a:t>
            </a:r>
          </a:p>
          <a:p>
            <a:pPr marL="441450" lvl="2" indent="-171450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§"/>
            </a:pPr>
            <a:r>
              <a:rPr lang="fr-FR" sz="700" dirty="0">
                <a:ea typeface="MS PGothic" pitchFamily="34" charset="-128"/>
                <a:sym typeface="Wingdings" panose="05000000000000000000" pitchFamily="2" charset="2"/>
              </a:rPr>
              <a:t>Carte CPU A: 100%</a:t>
            </a:r>
          </a:p>
          <a:p>
            <a:pPr marL="441450" lvl="2" indent="-171450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§"/>
            </a:pPr>
            <a:r>
              <a:rPr lang="fr-FR" sz="700" dirty="0">
                <a:ea typeface="MS PGothic" pitchFamily="34" charset="-128"/>
                <a:sym typeface="Wingdings" panose="05000000000000000000" pitchFamily="2" charset="2"/>
              </a:rPr>
              <a:t>Carte CPU B, D, E: 100%</a:t>
            </a:r>
          </a:p>
          <a:p>
            <a:pPr marL="441450" lvl="2" indent="-171450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§"/>
            </a:pPr>
            <a:r>
              <a:rPr lang="fr-FR" sz="700" dirty="0">
                <a:ea typeface="MS PGothic" pitchFamily="34" charset="-128"/>
                <a:sym typeface="Wingdings" panose="05000000000000000000" pitchFamily="2" charset="2"/>
              </a:rPr>
              <a:t>Carte CPU C: 50% (re-use CPU B, D, E)</a:t>
            </a:r>
          </a:p>
          <a:p>
            <a:pPr marL="441450" lvl="2" indent="-171450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§"/>
            </a:pPr>
            <a:r>
              <a:rPr lang="fr-FR" sz="700" dirty="0">
                <a:ea typeface="MS PGothic" pitchFamily="34" charset="-128"/>
                <a:sym typeface="Wingdings" panose="05000000000000000000" pitchFamily="2" charset="2"/>
              </a:rPr>
              <a:t>Module alimentation: 100%</a:t>
            </a:r>
          </a:p>
          <a:p>
            <a:pPr marL="441450" lvl="2" indent="-171450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§"/>
            </a:pPr>
            <a:r>
              <a:rPr lang="fr-FR" sz="700" dirty="0">
                <a:ea typeface="MS PGothic" pitchFamily="34" charset="-128"/>
                <a:sym typeface="Wingdings" panose="05000000000000000000" pitchFamily="2" charset="2"/>
              </a:rPr>
              <a:t>Cartes FDP, connectique, protection: 100%</a:t>
            </a:r>
          </a:p>
          <a:p>
            <a:pPr marL="527175" lvl="2" indent="-257175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à"/>
            </a:pPr>
            <a:endParaRPr lang="fr-FR" sz="700" dirty="0">
              <a:ea typeface="MS PGothic" pitchFamily="34" charset="-128"/>
            </a:endParaRPr>
          </a:p>
          <a:p>
            <a:pPr marL="270000" lvl="2" indent="0">
              <a:spcBef>
                <a:spcPts val="450"/>
              </a:spcBef>
              <a:spcAft>
                <a:spcPts val="450"/>
              </a:spcAft>
              <a:buFont typeface="Arial" pitchFamily="34" charset="0"/>
              <a:buNone/>
            </a:pPr>
            <a:endParaRPr lang="fr-FR" sz="700" dirty="0">
              <a:highlight>
                <a:srgbClr val="FFFF00"/>
              </a:highlight>
              <a:ea typeface="MS PGothic" pitchFamily="34" charset="-128"/>
            </a:endParaRPr>
          </a:p>
          <a:p>
            <a:pPr marL="257175" lvl="1" indent="-257175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Ø"/>
            </a:pPr>
            <a:endParaRPr lang="fr-FR" sz="900" dirty="0">
              <a:ea typeface="MS PGothic" pitchFamily="34" charset="-128"/>
            </a:endParaRPr>
          </a:p>
        </p:txBody>
      </p:sp>
      <p:sp>
        <p:nvSpPr>
          <p:cNvPr id="13" name="Espace réservé du contenu 2">
            <a:extLst>
              <a:ext uri="{FF2B5EF4-FFF2-40B4-BE49-F238E27FC236}">
                <a16:creationId xmlns:a16="http://schemas.microsoft.com/office/drawing/2014/main" id="{5B2AADCC-B7C7-4F1B-804D-4603842CB98F}"/>
              </a:ext>
            </a:extLst>
          </p:cNvPr>
          <p:cNvSpPr txBox="1">
            <a:spLocks/>
          </p:cNvSpPr>
          <p:nvPr/>
        </p:nvSpPr>
        <p:spPr>
          <a:xfrm>
            <a:off x="498292" y="915566"/>
            <a:ext cx="7170052" cy="2160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0000" indent="-270000" algn="l" defTabSz="914400" rtl="0" eaLnBrk="1" latinLnBrk="0" hangingPunct="1">
              <a:spcBef>
                <a:spcPct val="20000"/>
              </a:spcBef>
              <a:buClr>
                <a:srgbClr val="565A5C"/>
              </a:buClr>
              <a:buFont typeface="Lucida Sans Unicode" pitchFamily="34" charset="0"/>
              <a:buChar char="▶"/>
              <a:defRPr sz="1600" kern="1200" baseline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540000" indent="-270000" algn="l" defTabSz="914400" rtl="0" eaLnBrk="1" latinLnBrk="0" hangingPunct="1">
              <a:spcBef>
                <a:spcPts val="384"/>
              </a:spcBef>
              <a:buClr>
                <a:srgbClr val="565A5C"/>
              </a:buClr>
              <a:buFont typeface="Arial" pitchFamily="34" charset="0"/>
              <a:buChar char="–"/>
              <a:defRPr sz="1600" kern="1200" baseline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810000" indent="-270000" algn="l" defTabSz="914400" rtl="0" eaLnBrk="1" latinLnBrk="0" hangingPunct="1">
              <a:spcBef>
                <a:spcPct val="20000"/>
              </a:spcBef>
              <a:buClr>
                <a:srgbClr val="565A5C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080000" indent="-270000" algn="l" defTabSz="914400" rtl="0" eaLnBrk="1" latinLnBrk="0" hangingPunct="1">
              <a:spcBef>
                <a:spcPct val="20000"/>
              </a:spcBef>
              <a:buClr>
                <a:srgbClr val="565A5C"/>
              </a:buClr>
              <a:buFont typeface="Arial" pitchFamily="34" charset="0"/>
              <a:buChar char="–"/>
              <a:defRPr sz="1600" kern="1200" baseline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1350000" indent="-270000" algn="l" defTabSz="914400" rtl="0" eaLnBrk="1" latinLnBrk="0" hangingPunct="1">
              <a:spcBef>
                <a:spcPct val="20000"/>
              </a:spcBef>
              <a:buClr>
                <a:srgbClr val="565A5C"/>
              </a:buClr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7175" lvl="1" indent="-257175">
              <a:spcBef>
                <a:spcPts val="450"/>
              </a:spcBef>
              <a:spcAft>
                <a:spcPts val="450"/>
              </a:spcAft>
              <a:buFont typeface="Arial" pitchFamily="34" charset="0"/>
              <a:buNone/>
            </a:pPr>
            <a:r>
              <a:rPr lang="fr-FR" sz="1000" b="1" dirty="0">
                <a:solidFill>
                  <a:srgbClr val="0070C0"/>
                </a:solidFill>
              </a:rPr>
              <a:t>Conception hardware détaillée (hors reprise i350):</a:t>
            </a:r>
            <a:endParaRPr lang="fr-FR" sz="1000" dirty="0">
              <a:highlight>
                <a:srgbClr val="FFFF00"/>
              </a:highlight>
              <a:ea typeface="MS PGothic" pitchFamily="34" charset="-128"/>
            </a:endParaRPr>
          </a:p>
          <a:p>
            <a:pPr marL="257175" lvl="1" indent="-257175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Ø"/>
            </a:pPr>
            <a:endParaRPr lang="fr-FR" sz="1000" dirty="0">
              <a:ea typeface="MS PGothic" pitchFamily="34" charset="-128"/>
            </a:endParaRPr>
          </a:p>
        </p:txBody>
      </p:sp>
      <p:sp>
        <p:nvSpPr>
          <p:cNvPr id="15" name="Espace réservé du contenu 2">
            <a:extLst>
              <a:ext uri="{FF2B5EF4-FFF2-40B4-BE49-F238E27FC236}">
                <a16:creationId xmlns:a16="http://schemas.microsoft.com/office/drawing/2014/main" id="{9287C459-9161-48A9-9D7D-34FCC59E41AE}"/>
              </a:ext>
            </a:extLst>
          </p:cNvPr>
          <p:cNvSpPr txBox="1">
            <a:spLocks/>
          </p:cNvSpPr>
          <p:nvPr/>
        </p:nvSpPr>
        <p:spPr>
          <a:xfrm>
            <a:off x="3635897" y="1150726"/>
            <a:ext cx="3002915" cy="17437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0000" indent="-270000" algn="l" defTabSz="914400" rtl="0" eaLnBrk="1" latinLnBrk="0" hangingPunct="1">
              <a:spcBef>
                <a:spcPct val="20000"/>
              </a:spcBef>
              <a:buClr>
                <a:srgbClr val="565A5C"/>
              </a:buClr>
              <a:buFont typeface="Lucida Sans Unicode" pitchFamily="34" charset="0"/>
              <a:buChar char="▶"/>
              <a:defRPr sz="1600" kern="1200" baseline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540000" indent="-270000" algn="l" defTabSz="914400" rtl="0" eaLnBrk="1" latinLnBrk="0" hangingPunct="1">
              <a:spcBef>
                <a:spcPts val="384"/>
              </a:spcBef>
              <a:buClr>
                <a:srgbClr val="565A5C"/>
              </a:buClr>
              <a:buFont typeface="Arial" pitchFamily="34" charset="0"/>
              <a:buChar char="–"/>
              <a:defRPr sz="1600" kern="1200" baseline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810000" indent="-270000" algn="l" defTabSz="914400" rtl="0" eaLnBrk="1" latinLnBrk="0" hangingPunct="1">
              <a:spcBef>
                <a:spcPct val="20000"/>
              </a:spcBef>
              <a:buClr>
                <a:srgbClr val="565A5C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080000" indent="-270000" algn="l" defTabSz="914400" rtl="0" eaLnBrk="1" latinLnBrk="0" hangingPunct="1">
              <a:spcBef>
                <a:spcPct val="20000"/>
              </a:spcBef>
              <a:buClr>
                <a:srgbClr val="565A5C"/>
              </a:buClr>
              <a:buFont typeface="Arial" pitchFamily="34" charset="0"/>
              <a:buChar char="–"/>
              <a:defRPr sz="1600" kern="1200" baseline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1350000" indent="-270000" algn="l" defTabSz="914400" rtl="0" eaLnBrk="1" latinLnBrk="0" hangingPunct="1">
              <a:spcBef>
                <a:spcPct val="20000"/>
              </a:spcBef>
              <a:buClr>
                <a:srgbClr val="565A5C"/>
              </a:buClr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7175" lvl="1" indent="-257175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à"/>
            </a:pPr>
            <a:r>
              <a:rPr lang="fr-FR" sz="700" dirty="0">
                <a:ea typeface="MS PGothic" pitchFamily="34" charset="-128"/>
                <a:sym typeface="Wingdings" panose="05000000000000000000" pitchFamily="2" charset="2"/>
              </a:rPr>
              <a:t>Routage:</a:t>
            </a:r>
          </a:p>
          <a:p>
            <a:pPr marL="527175" lvl="2" indent="-257175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§"/>
            </a:pPr>
            <a:r>
              <a:rPr lang="fr-FR" sz="700" dirty="0">
                <a:ea typeface="MS PGothic" pitchFamily="34" charset="-128"/>
                <a:sym typeface="Wingdings" panose="05000000000000000000" pitchFamily="2" charset="2"/>
              </a:rPr>
              <a:t>Carte CPU A: 95%</a:t>
            </a:r>
          </a:p>
          <a:p>
            <a:pPr marL="527175" lvl="2" indent="-257175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§"/>
            </a:pPr>
            <a:r>
              <a:rPr lang="fr-FR" sz="700" dirty="0">
                <a:ea typeface="MS PGothic" pitchFamily="34" charset="-128"/>
                <a:sym typeface="Wingdings" panose="05000000000000000000" pitchFamily="2" charset="2"/>
              </a:rPr>
              <a:t>Carte CPU B, D, E: 95% (re-use carte prototype CPU AVANTIX)</a:t>
            </a:r>
          </a:p>
          <a:p>
            <a:pPr marL="527175" lvl="2" indent="-257175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§"/>
            </a:pPr>
            <a:r>
              <a:rPr lang="fr-FR" sz="700" dirty="0">
                <a:ea typeface="MS PGothic" pitchFamily="34" charset="-128"/>
                <a:sym typeface="Wingdings" panose="05000000000000000000" pitchFamily="2" charset="2"/>
              </a:rPr>
              <a:t>Carte CPU C: 50% (re-use carte prototype CPU AVANTIX)</a:t>
            </a:r>
          </a:p>
          <a:p>
            <a:pPr marL="527175" lvl="2" indent="-257175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§"/>
            </a:pPr>
            <a:r>
              <a:rPr lang="fr-FR" sz="700" dirty="0">
                <a:ea typeface="MS PGothic" pitchFamily="34" charset="-128"/>
                <a:sym typeface="Wingdings" panose="05000000000000000000" pitchFamily="2" charset="2"/>
              </a:rPr>
              <a:t>Module alimentation: 100%</a:t>
            </a:r>
          </a:p>
          <a:p>
            <a:pPr marL="527175" lvl="2" indent="-257175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§"/>
            </a:pPr>
            <a:r>
              <a:rPr lang="fr-FR" sz="700" dirty="0">
                <a:ea typeface="MS PGothic" pitchFamily="34" charset="-128"/>
                <a:sym typeface="Wingdings" panose="05000000000000000000" pitchFamily="2" charset="2"/>
              </a:rPr>
              <a:t>Cartes FDP, connectique, protection: 90%</a:t>
            </a:r>
          </a:p>
          <a:p>
            <a:pPr marL="527175" lvl="2" indent="-257175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à"/>
            </a:pPr>
            <a:endParaRPr lang="fr-FR" sz="700" dirty="0">
              <a:ea typeface="MS PGothic" pitchFamily="34" charset="-128"/>
            </a:endParaRPr>
          </a:p>
          <a:p>
            <a:pPr marL="270000" lvl="2" indent="0">
              <a:spcBef>
                <a:spcPts val="450"/>
              </a:spcBef>
              <a:spcAft>
                <a:spcPts val="450"/>
              </a:spcAft>
              <a:buFont typeface="Arial" pitchFamily="34" charset="0"/>
              <a:buNone/>
            </a:pPr>
            <a:endParaRPr lang="fr-FR" sz="700" dirty="0">
              <a:highlight>
                <a:srgbClr val="FFFF00"/>
              </a:highlight>
              <a:ea typeface="MS PGothic" pitchFamily="34" charset="-128"/>
            </a:endParaRPr>
          </a:p>
          <a:p>
            <a:pPr marL="257175" lvl="1" indent="-257175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Ø"/>
            </a:pPr>
            <a:endParaRPr lang="fr-FR" sz="900" dirty="0">
              <a:ea typeface="MS PGothic" pitchFamily="34" charset="-128"/>
            </a:endParaRPr>
          </a:p>
        </p:txBody>
      </p:sp>
      <p:pic>
        <p:nvPicPr>
          <p:cNvPr id="1026" name="Image 4">
            <a:extLst>
              <a:ext uri="{FF2B5EF4-FFF2-40B4-BE49-F238E27FC236}">
                <a16:creationId xmlns:a16="http://schemas.microsoft.com/office/drawing/2014/main" id="{CB6ED50C-9B2B-43A7-A601-3D475F360D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9154" y="2833193"/>
            <a:ext cx="2962955" cy="1702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4" descr="Une image contenant équipement électronique, circuit&#10;&#10;Description générée automatiquement">
            <a:extLst>
              <a:ext uri="{FF2B5EF4-FFF2-40B4-BE49-F238E27FC236}">
                <a16:creationId xmlns:a16="http://schemas.microsoft.com/office/drawing/2014/main" id="{34A598D8-CDD2-4AF8-A3F3-8F77D72757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64501" y="1982196"/>
            <a:ext cx="3511739" cy="1594505"/>
          </a:xfrm>
          <a:prstGeom prst="rect">
            <a:avLst/>
          </a:prstGeom>
        </p:spPr>
      </p:pic>
      <p:sp>
        <p:nvSpPr>
          <p:cNvPr id="10" name="Titre 1">
            <a:extLst>
              <a:ext uri="{FF2B5EF4-FFF2-40B4-BE49-F238E27FC236}">
                <a16:creationId xmlns:a16="http://schemas.microsoft.com/office/drawing/2014/main" id="{72668EEC-A0EB-4D29-B4C2-0EA01ACBCE8E}"/>
              </a:ext>
            </a:extLst>
          </p:cNvPr>
          <p:cNvSpPr txBox="1">
            <a:spLocks/>
          </p:cNvSpPr>
          <p:nvPr/>
        </p:nvSpPr>
        <p:spPr>
          <a:xfrm>
            <a:off x="1257300" y="282179"/>
            <a:ext cx="6843092" cy="57030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baseline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fr-FR" dirty="0"/>
              <a:t>Comité de pilotage N°4 eSNA</a:t>
            </a:r>
          </a:p>
          <a:p>
            <a:r>
              <a:rPr lang="fr-FR" sz="1500" dirty="0"/>
              <a:t>Maturité technique</a:t>
            </a:r>
          </a:p>
        </p:txBody>
      </p:sp>
    </p:spTree>
    <p:extLst>
      <p:ext uri="{BB962C8B-B14F-4D97-AF65-F5344CB8AC3E}">
        <p14:creationId xmlns:p14="http://schemas.microsoft.com/office/powerpoint/2010/main" val="9386923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9701CAF1-DC04-46FC-B3FD-F1B669217F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F489CC-3B7A-4DA5-A8C0-4984788D0EC5}" type="slidenum">
              <a:rPr lang="nl-NL" smtClean="0"/>
              <a:pPr/>
              <a:t>8</a:t>
            </a:fld>
            <a:endParaRPr lang="nl-NL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EB3E9E8-8B08-4C00-B82C-1F45CC36C2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1920" y="4744246"/>
            <a:ext cx="3002915" cy="23415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0" vert="horz" wrap="square" lIns="0" tIns="0" rIns="0" bIns="0" anchor="ctr" anchorCtr="0" upright="1">
            <a:no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fr-FR" sz="1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DIFFUSION RESTREINTE – SPECIAL FRANCE </a:t>
            </a:r>
            <a:endParaRPr lang="fr-FR" sz="1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D220BF69-317E-4D84-B795-96B3B68C7719}"/>
              </a:ext>
            </a:extLst>
          </p:cNvPr>
          <p:cNvSpPr txBox="1">
            <a:spLocks/>
          </p:cNvSpPr>
          <p:nvPr/>
        </p:nvSpPr>
        <p:spPr>
          <a:xfrm>
            <a:off x="323528" y="987574"/>
            <a:ext cx="8784976" cy="11521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0000" indent="-270000" algn="l" defTabSz="914400" rtl="0" eaLnBrk="1" latinLnBrk="0" hangingPunct="1">
              <a:spcBef>
                <a:spcPct val="20000"/>
              </a:spcBef>
              <a:buClr>
                <a:srgbClr val="565A5C"/>
              </a:buClr>
              <a:buFont typeface="Lucida Sans Unicode" pitchFamily="34" charset="0"/>
              <a:buChar char="▶"/>
              <a:defRPr sz="1600" kern="1200" baseline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540000" indent="-270000" algn="l" defTabSz="914400" rtl="0" eaLnBrk="1" latinLnBrk="0" hangingPunct="1">
              <a:spcBef>
                <a:spcPts val="384"/>
              </a:spcBef>
              <a:buClr>
                <a:srgbClr val="565A5C"/>
              </a:buClr>
              <a:buFont typeface="Arial" pitchFamily="34" charset="0"/>
              <a:buChar char="–"/>
              <a:defRPr sz="1600" kern="1200" baseline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810000" indent="-270000" algn="l" defTabSz="914400" rtl="0" eaLnBrk="1" latinLnBrk="0" hangingPunct="1">
              <a:spcBef>
                <a:spcPct val="20000"/>
              </a:spcBef>
              <a:buClr>
                <a:srgbClr val="565A5C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080000" indent="-270000" algn="l" defTabSz="914400" rtl="0" eaLnBrk="1" latinLnBrk="0" hangingPunct="1">
              <a:spcBef>
                <a:spcPct val="20000"/>
              </a:spcBef>
              <a:buClr>
                <a:srgbClr val="565A5C"/>
              </a:buClr>
              <a:buFont typeface="Arial" pitchFamily="34" charset="0"/>
              <a:buChar char="–"/>
              <a:defRPr sz="1600" kern="1200" baseline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1350000" indent="-270000" algn="l" defTabSz="914400" rtl="0" eaLnBrk="1" latinLnBrk="0" hangingPunct="1">
              <a:spcBef>
                <a:spcPct val="20000"/>
              </a:spcBef>
              <a:buClr>
                <a:srgbClr val="565A5C"/>
              </a:buClr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7175" lvl="1" indent="-257175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à"/>
            </a:pPr>
            <a:r>
              <a:rPr lang="fr-FR" sz="800" b="1" u="sng" dirty="0">
                <a:sym typeface="Wingdings" panose="05000000000000000000" pitchFamily="2" charset="2"/>
              </a:rPr>
              <a:t>Réchauffeurs i350 (étude suivant ECM019):</a:t>
            </a:r>
          </a:p>
          <a:p>
            <a:pPr marL="540000" lvl="2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à"/>
            </a:pPr>
            <a:r>
              <a:rPr lang="fr-FR" sz="800" dirty="0">
                <a:sym typeface="Wingdings" panose="05000000000000000000" pitchFamily="2" charset="2"/>
              </a:rPr>
              <a:t>Cas 1 et 2 simulés:</a:t>
            </a:r>
          </a:p>
          <a:p>
            <a:pPr marL="270000" lvl="2" indent="0">
              <a:spcBef>
                <a:spcPts val="450"/>
              </a:spcBef>
              <a:spcAft>
                <a:spcPts val="450"/>
              </a:spcAft>
              <a:buNone/>
            </a:pPr>
            <a:r>
              <a:rPr lang="fr-FR" sz="800" dirty="0">
                <a:sym typeface="Wingdings" panose="05000000000000000000" pitchFamily="2" charset="2"/>
              </a:rPr>
              <a:t>		o T soute = -35°C / T air forcé = -20°C</a:t>
            </a:r>
          </a:p>
          <a:p>
            <a:pPr marL="270000" lvl="2" indent="0">
              <a:spcBef>
                <a:spcPts val="450"/>
              </a:spcBef>
              <a:spcAft>
                <a:spcPts val="450"/>
              </a:spcAft>
              <a:buNone/>
            </a:pPr>
            <a:r>
              <a:rPr lang="fr-FR" sz="800" dirty="0">
                <a:sym typeface="Wingdings" panose="05000000000000000000" pitchFamily="2" charset="2"/>
              </a:rPr>
              <a:t>		o débit d’air forcé = 1.6 kg/min</a:t>
            </a:r>
          </a:p>
          <a:p>
            <a:pPr marL="270000" lvl="2" indent="0">
              <a:spcBef>
                <a:spcPts val="450"/>
              </a:spcBef>
              <a:spcAft>
                <a:spcPts val="450"/>
              </a:spcAft>
              <a:buNone/>
            </a:pPr>
            <a:endParaRPr lang="fr-FR" sz="800" dirty="0">
              <a:sym typeface="Wingdings" panose="05000000000000000000" pitchFamily="2" charset="2"/>
            </a:endParaRPr>
          </a:p>
          <a:p>
            <a:pPr marL="270000" lvl="2" indent="0">
              <a:spcBef>
                <a:spcPts val="450"/>
              </a:spcBef>
              <a:spcAft>
                <a:spcPts val="450"/>
              </a:spcAft>
              <a:buNone/>
            </a:pPr>
            <a:r>
              <a:rPr lang="fr-FR" sz="800" dirty="0">
                <a:sym typeface="Wingdings" panose="05000000000000000000" pitchFamily="2" charset="2"/>
              </a:rPr>
              <a:t>		o Passage de la T air forcé = -20°C  5°C (montée T° en 6mn), pas de palier  -35°C(descente T° en 4mn) palier 3h</a:t>
            </a:r>
          </a:p>
          <a:p>
            <a:pPr marL="270000" lvl="2" indent="0">
              <a:spcBef>
                <a:spcPts val="450"/>
              </a:spcBef>
              <a:spcAft>
                <a:spcPts val="450"/>
              </a:spcAft>
              <a:buNone/>
            </a:pPr>
            <a:r>
              <a:rPr lang="fr-FR" sz="800" dirty="0">
                <a:sym typeface="Wingdings" panose="05000000000000000000" pitchFamily="2" charset="2"/>
              </a:rPr>
              <a:t>		o Passage T soute = -35°C  10°C (montée en T° en 6mn)  -35°C (descente T° en 10mn), palier 3h</a:t>
            </a:r>
          </a:p>
          <a:p>
            <a:pPr marL="270000" lvl="2" indent="0">
              <a:spcBef>
                <a:spcPts val="450"/>
              </a:spcBef>
              <a:spcAft>
                <a:spcPts val="450"/>
              </a:spcAft>
              <a:buNone/>
            </a:pPr>
            <a:r>
              <a:rPr lang="fr-FR" sz="800" dirty="0">
                <a:sym typeface="Wingdings" panose="05000000000000000000" pitchFamily="2" charset="2"/>
              </a:rPr>
              <a:t>		o débit d’air forcé = 1.6 kg/min</a:t>
            </a:r>
          </a:p>
          <a:p>
            <a:pPr marL="270000" lvl="2" indent="0">
              <a:spcBef>
                <a:spcPts val="450"/>
              </a:spcBef>
              <a:spcAft>
                <a:spcPts val="450"/>
              </a:spcAft>
              <a:buNone/>
            </a:pPr>
            <a:endParaRPr lang="fr-FR" sz="800" dirty="0">
              <a:sym typeface="Wingdings" panose="05000000000000000000" pitchFamily="2" charset="2"/>
            </a:endParaRPr>
          </a:p>
          <a:p>
            <a:pPr marL="540000" lvl="2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à"/>
            </a:pPr>
            <a:r>
              <a:rPr lang="fr-FR" sz="800" dirty="0">
                <a:sym typeface="Wingdings" panose="05000000000000000000" pitchFamily="2" charset="2"/>
              </a:rPr>
              <a:t>2 types de réchauffeurs retenus pour les simulation:</a:t>
            </a:r>
          </a:p>
          <a:p>
            <a:pPr marL="810000" lvl="3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à"/>
            </a:pPr>
            <a:r>
              <a:rPr lang="fr-FR" sz="800" dirty="0">
                <a:sym typeface="Wingdings" panose="05000000000000000000" pitchFamily="2" charset="2"/>
              </a:rPr>
              <a:t>1 réchauffeur global par carte de 30W, soit 4 au total (solution simulée pour avoir une tendance mais déraisonnable aux vue de la consommation électrique ajoutée).</a:t>
            </a:r>
          </a:p>
          <a:p>
            <a:pPr marL="810000" lvl="3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à"/>
            </a:pPr>
            <a:r>
              <a:rPr lang="fr-FR" sz="800" dirty="0">
                <a:sym typeface="Wingdings" panose="05000000000000000000" pitchFamily="2" charset="2"/>
              </a:rPr>
              <a:t>1 réchauffeur local par i350 de 1,8W; soit 3 par cartes, soit 12 au total</a:t>
            </a:r>
          </a:p>
          <a:p>
            <a:pPr marL="540000" lvl="2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à"/>
            </a:pPr>
            <a:endParaRPr lang="fr-FR" sz="800" dirty="0">
              <a:sym typeface="Wingdings" panose="05000000000000000000" pitchFamily="2" charset="2"/>
            </a:endParaRPr>
          </a:p>
          <a:p>
            <a:pPr marL="270000" lvl="2" indent="0">
              <a:spcBef>
                <a:spcPts val="450"/>
              </a:spcBef>
              <a:spcAft>
                <a:spcPts val="450"/>
              </a:spcAft>
              <a:buNone/>
            </a:pPr>
            <a:endParaRPr lang="fr-FR" sz="800" dirty="0">
              <a:sym typeface="Wingdings" panose="05000000000000000000" pitchFamily="2" charset="2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FD6E0AF-8382-42FD-BB93-4556D0AE80CB}"/>
              </a:ext>
            </a:extLst>
          </p:cNvPr>
          <p:cNvSpPr/>
          <p:nvPr/>
        </p:nvSpPr>
        <p:spPr>
          <a:xfrm>
            <a:off x="395536" y="1563638"/>
            <a:ext cx="1800200" cy="3429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b="1" dirty="0"/>
              <a:t>CAS 1 - Cas du démarrage à froid sur APU</a:t>
            </a:r>
            <a:endParaRPr lang="fr-FR" sz="8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156EC1B-5DC2-4047-A808-B1135BC54CB2}"/>
              </a:ext>
            </a:extLst>
          </p:cNvPr>
          <p:cNvSpPr/>
          <p:nvPr/>
        </p:nvSpPr>
        <p:spPr>
          <a:xfrm>
            <a:off x="395536" y="2274788"/>
            <a:ext cx="1800200" cy="60465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b="1" dirty="0"/>
              <a:t>CAS 2 - </a:t>
            </a:r>
            <a:r>
              <a:rPr lang="nl-NL" sz="800" b="1" dirty="0"/>
              <a:t>Cas de vol 0kft </a:t>
            </a:r>
            <a:r>
              <a:rPr lang="nl-NL" sz="800" dirty="0"/>
              <a:t> </a:t>
            </a:r>
            <a:r>
              <a:rPr lang="nl-NL" sz="800" b="1" dirty="0"/>
              <a:t>40kft</a:t>
            </a:r>
            <a:endParaRPr lang="fr-FR" sz="800" dirty="0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37EF526D-363C-4289-A21F-890B5A286762}"/>
              </a:ext>
            </a:extLst>
          </p:cNvPr>
          <p:cNvSpPr txBox="1">
            <a:spLocks/>
          </p:cNvSpPr>
          <p:nvPr/>
        </p:nvSpPr>
        <p:spPr>
          <a:xfrm>
            <a:off x="1257300" y="282179"/>
            <a:ext cx="6843092" cy="57030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baseline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fr-FR" dirty="0"/>
              <a:t>Comité de pilotage N°4 eSNA</a:t>
            </a:r>
          </a:p>
          <a:p>
            <a:r>
              <a:rPr lang="fr-FR" sz="1500" dirty="0"/>
              <a:t>Maturité technique</a:t>
            </a:r>
          </a:p>
        </p:txBody>
      </p:sp>
    </p:spTree>
    <p:extLst>
      <p:ext uri="{BB962C8B-B14F-4D97-AF65-F5344CB8AC3E}">
        <p14:creationId xmlns:p14="http://schemas.microsoft.com/office/powerpoint/2010/main" val="166073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9701CAF1-DC04-46FC-B3FD-F1B669217F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F489CC-3B7A-4DA5-A8C0-4984788D0EC5}" type="slidenum">
              <a:rPr lang="nl-NL" smtClean="0"/>
              <a:pPr/>
              <a:t>9</a:t>
            </a:fld>
            <a:endParaRPr lang="nl-NL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EB3E9E8-8B08-4C00-B82C-1F45CC36C2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1920" y="4744246"/>
            <a:ext cx="3002915" cy="23415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0" vert="horz" wrap="square" lIns="0" tIns="0" rIns="0" bIns="0" anchor="ctr" anchorCtr="0" upright="1">
            <a:no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fr-FR" sz="1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DIFFUSION RESTREINTE – SPECIAL FRANCE </a:t>
            </a:r>
            <a:endParaRPr lang="fr-FR" sz="1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D220BF69-317E-4D84-B795-96B3B68C7719}"/>
              </a:ext>
            </a:extLst>
          </p:cNvPr>
          <p:cNvSpPr txBox="1">
            <a:spLocks/>
          </p:cNvSpPr>
          <p:nvPr/>
        </p:nvSpPr>
        <p:spPr>
          <a:xfrm>
            <a:off x="323528" y="987574"/>
            <a:ext cx="8784976" cy="25202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0000" indent="-270000" algn="l" defTabSz="914400" rtl="0" eaLnBrk="1" latinLnBrk="0" hangingPunct="1">
              <a:spcBef>
                <a:spcPct val="20000"/>
              </a:spcBef>
              <a:buClr>
                <a:srgbClr val="565A5C"/>
              </a:buClr>
              <a:buFont typeface="Lucida Sans Unicode" pitchFamily="34" charset="0"/>
              <a:buChar char="▶"/>
              <a:defRPr sz="1600" kern="1200" baseline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540000" indent="-270000" algn="l" defTabSz="914400" rtl="0" eaLnBrk="1" latinLnBrk="0" hangingPunct="1">
              <a:spcBef>
                <a:spcPts val="384"/>
              </a:spcBef>
              <a:buClr>
                <a:srgbClr val="565A5C"/>
              </a:buClr>
              <a:buFont typeface="Arial" pitchFamily="34" charset="0"/>
              <a:buChar char="–"/>
              <a:defRPr sz="1600" kern="1200" baseline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810000" indent="-270000" algn="l" defTabSz="914400" rtl="0" eaLnBrk="1" latinLnBrk="0" hangingPunct="1">
              <a:spcBef>
                <a:spcPct val="20000"/>
              </a:spcBef>
              <a:buClr>
                <a:srgbClr val="565A5C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080000" indent="-270000" algn="l" defTabSz="914400" rtl="0" eaLnBrk="1" latinLnBrk="0" hangingPunct="1">
              <a:spcBef>
                <a:spcPct val="20000"/>
              </a:spcBef>
              <a:buClr>
                <a:srgbClr val="565A5C"/>
              </a:buClr>
              <a:buFont typeface="Arial" pitchFamily="34" charset="0"/>
              <a:buChar char="–"/>
              <a:defRPr sz="1600" kern="1200" baseline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1350000" indent="-270000" algn="l" defTabSz="914400" rtl="0" eaLnBrk="1" latinLnBrk="0" hangingPunct="1">
              <a:spcBef>
                <a:spcPct val="20000"/>
              </a:spcBef>
              <a:buClr>
                <a:srgbClr val="565A5C"/>
              </a:buClr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40000" lvl="2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à"/>
            </a:pPr>
            <a:r>
              <a:rPr lang="fr-FR" sz="1000" dirty="0">
                <a:sym typeface="Wingdings" panose="05000000000000000000" pitchFamily="2" charset="2"/>
              </a:rPr>
              <a:t>Cas 1 sans réchauffeurs:</a:t>
            </a:r>
          </a:p>
          <a:p>
            <a:pPr marL="270000" lvl="2" indent="0">
              <a:spcBef>
                <a:spcPts val="450"/>
              </a:spcBef>
              <a:spcAft>
                <a:spcPts val="450"/>
              </a:spcAft>
              <a:buNone/>
            </a:pPr>
            <a:r>
              <a:rPr lang="fr-FR" sz="900" dirty="0">
                <a:sym typeface="Wingdings" panose="05000000000000000000" pitchFamily="2" charset="2"/>
              </a:rPr>
              <a:t>	</a:t>
            </a:r>
            <a:endParaRPr lang="fr-FR" sz="1000" dirty="0">
              <a:sym typeface="Wingdings" panose="05000000000000000000" pitchFamily="2" charset="2"/>
            </a:endParaRPr>
          </a:p>
          <a:p>
            <a:pPr marL="270000" lvl="2" indent="0">
              <a:spcBef>
                <a:spcPts val="450"/>
              </a:spcBef>
              <a:spcAft>
                <a:spcPts val="450"/>
              </a:spcAft>
              <a:buNone/>
            </a:pPr>
            <a:endParaRPr lang="fr-FR" sz="1000" dirty="0">
              <a:sym typeface="Wingdings" panose="05000000000000000000" pitchFamily="2" charset="2"/>
            </a:endParaRPr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37EF526D-363C-4289-A21F-890B5A286762}"/>
              </a:ext>
            </a:extLst>
          </p:cNvPr>
          <p:cNvSpPr txBox="1">
            <a:spLocks/>
          </p:cNvSpPr>
          <p:nvPr/>
        </p:nvSpPr>
        <p:spPr>
          <a:xfrm>
            <a:off x="1257300" y="282179"/>
            <a:ext cx="6843092" cy="57030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baseline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fr-FR" dirty="0"/>
              <a:t>Comité de pilotage N°4 eSNA</a:t>
            </a:r>
          </a:p>
          <a:p>
            <a:r>
              <a:rPr lang="fr-FR" sz="1500" dirty="0"/>
              <a:t>Maturité technique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00073EE7-E8F1-4D07-903E-61F4C846C467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164"/>
          <a:stretch/>
        </p:blipFill>
        <p:spPr>
          <a:xfrm>
            <a:off x="461934" y="1275606"/>
            <a:ext cx="3179572" cy="288032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E452A9A5-87F7-4FE4-8AA2-239E49792B63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105"/>
          <a:stretch/>
        </p:blipFill>
        <p:spPr>
          <a:xfrm>
            <a:off x="4508407" y="1197234"/>
            <a:ext cx="3733196" cy="303706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06500F5-7A65-49C2-A3C0-446EA15E6CF0}"/>
              </a:ext>
            </a:extLst>
          </p:cNvPr>
          <p:cNvSpPr/>
          <p:nvPr/>
        </p:nvSpPr>
        <p:spPr>
          <a:xfrm>
            <a:off x="323528" y="4263858"/>
            <a:ext cx="676178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57175" lvl="1" indent="-257175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à"/>
            </a:pPr>
            <a:r>
              <a:rPr lang="fr-FR" sz="1000" dirty="0">
                <a:sym typeface="Wingdings" panose="05000000000000000000" pitchFamily="2" charset="2"/>
              </a:rPr>
              <a:t>Le temps de réchauffage des i350 pour qu’ils passent au-dessus des -10°C est de 600s (10 min).</a:t>
            </a:r>
          </a:p>
        </p:txBody>
      </p:sp>
    </p:spTree>
    <p:extLst>
      <p:ext uri="{BB962C8B-B14F-4D97-AF65-F5344CB8AC3E}">
        <p14:creationId xmlns:p14="http://schemas.microsoft.com/office/powerpoint/2010/main" val="3441796028"/>
      </p:ext>
    </p:extLst>
  </p:cSld>
  <p:clrMapOvr>
    <a:masterClrMapping/>
  </p:clrMapOvr>
</p:sld>
</file>

<file path=ppt/theme/theme1.xml><?xml version="1.0" encoding="utf-8"?>
<a:theme xmlns:a="http://schemas.openxmlformats.org/drawingml/2006/main" name="Atos v4.0">
  <a:themeElements>
    <a:clrScheme name="Atos Theme">
      <a:dk1>
        <a:sysClr val="windowText" lastClr="000000"/>
      </a:dk1>
      <a:lt1>
        <a:sysClr val="window" lastClr="FFFFFF"/>
      </a:lt1>
      <a:dk2>
        <a:srgbClr val="0066A1"/>
      </a:dk2>
      <a:lt2>
        <a:srgbClr val="829DC7"/>
      </a:lt2>
      <a:accent1>
        <a:srgbClr val="0066A1"/>
      </a:accent1>
      <a:accent2>
        <a:srgbClr val="829DC7"/>
      </a:accent2>
      <a:accent3>
        <a:srgbClr val="000000"/>
      </a:accent3>
      <a:accent4>
        <a:srgbClr val="808080"/>
      </a:accent4>
      <a:accent5>
        <a:srgbClr val="FFFFFF"/>
      </a:accent5>
      <a:accent6>
        <a:srgbClr val="BFBFBF"/>
      </a:accent6>
      <a:hlink>
        <a:srgbClr val="0066A1"/>
      </a:hlink>
      <a:folHlink>
        <a:srgbClr val="829DC7"/>
      </a:folHlink>
    </a:clrScheme>
    <a:fontScheme name="Atos Font PP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Atos v4.0">
  <a:themeElements>
    <a:clrScheme name="Atos Theme">
      <a:dk1>
        <a:sysClr val="windowText" lastClr="000000"/>
      </a:dk1>
      <a:lt1>
        <a:sysClr val="window" lastClr="FFFFFF"/>
      </a:lt1>
      <a:dk2>
        <a:srgbClr val="0066A1"/>
      </a:dk2>
      <a:lt2>
        <a:srgbClr val="829DC7"/>
      </a:lt2>
      <a:accent1>
        <a:srgbClr val="0066A1"/>
      </a:accent1>
      <a:accent2>
        <a:srgbClr val="829DC7"/>
      </a:accent2>
      <a:accent3>
        <a:srgbClr val="000000"/>
      </a:accent3>
      <a:accent4>
        <a:srgbClr val="808080"/>
      </a:accent4>
      <a:accent5>
        <a:srgbClr val="FFFFFF"/>
      </a:accent5>
      <a:accent6>
        <a:srgbClr val="BFBFBF"/>
      </a:accent6>
      <a:hlink>
        <a:srgbClr val="0066A1"/>
      </a:hlink>
      <a:folHlink>
        <a:srgbClr val="829DC7"/>
      </a:folHlink>
    </a:clrScheme>
    <a:fontScheme name="Atos Font PP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Atos v4.0">
  <a:themeElements>
    <a:clrScheme name="Atos Theme">
      <a:dk1>
        <a:sysClr val="windowText" lastClr="000000"/>
      </a:dk1>
      <a:lt1>
        <a:sysClr val="window" lastClr="FFFFFF"/>
      </a:lt1>
      <a:dk2>
        <a:srgbClr val="0066A1"/>
      </a:dk2>
      <a:lt2>
        <a:srgbClr val="829DC7"/>
      </a:lt2>
      <a:accent1>
        <a:srgbClr val="0066A1"/>
      </a:accent1>
      <a:accent2>
        <a:srgbClr val="829DC7"/>
      </a:accent2>
      <a:accent3>
        <a:srgbClr val="000000"/>
      </a:accent3>
      <a:accent4>
        <a:srgbClr val="808080"/>
      </a:accent4>
      <a:accent5>
        <a:srgbClr val="FFFFFF"/>
      </a:accent5>
      <a:accent6>
        <a:srgbClr val="BFBFBF"/>
      </a:accent6>
      <a:hlink>
        <a:srgbClr val="0066A1"/>
      </a:hlink>
      <a:folHlink>
        <a:srgbClr val="829DC7"/>
      </a:folHlink>
    </a:clrScheme>
    <a:fontScheme name="Atos Font PP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3084</TotalTime>
  <Words>1243</Words>
  <Application>Microsoft Office PowerPoint</Application>
  <PresentationFormat>Affichage à l'écran (16:9)</PresentationFormat>
  <Paragraphs>205</Paragraphs>
  <Slides>16</Slides>
  <Notes>1</Notes>
  <HiddenSlides>1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16</vt:i4>
      </vt:variant>
    </vt:vector>
  </HeadingPairs>
  <TitlesOfParts>
    <vt:vector size="25" baseType="lpstr">
      <vt:lpstr>Arial</vt:lpstr>
      <vt:lpstr>Calibri</vt:lpstr>
      <vt:lpstr>Lucida Sans Unicode</vt:lpstr>
      <vt:lpstr>Times New Roman</vt:lpstr>
      <vt:lpstr>Verdana</vt:lpstr>
      <vt:lpstr>Wingdings</vt:lpstr>
      <vt:lpstr>Atos v4.0</vt:lpstr>
      <vt:lpstr>1_Atos v4.0</vt:lpstr>
      <vt:lpstr>2_Atos v4.0</vt:lpstr>
      <vt:lpstr>  Boitier Extension SNA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Atos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Boitier Extension SNA</dc:title>
  <dc:creator>Katoen, Ronald</dc:creator>
  <cp:lastModifiedBy>di costanzo, norbert</cp:lastModifiedBy>
  <cp:revision>2106</cp:revision>
  <cp:lastPrinted>2018-11-21T14:03:08Z</cp:lastPrinted>
  <dcterms:created xsi:type="dcterms:W3CDTF">2016-04-04T15:49:24Z</dcterms:created>
  <dcterms:modified xsi:type="dcterms:W3CDTF">2021-03-10T13:50:01Z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atum">
    <vt:lpwstr>06/02/2020</vt:lpwstr>
  </property>
  <property fmtid="{D5CDD505-2E9C-101B-9397-08002B2CF9AE}" pid="3" name="Author">
    <vt:lpwstr>NUR</vt:lpwstr>
  </property>
  <property fmtid="{D5CDD505-2E9C-101B-9397-08002B2CF9AE}" pid="4" name="GBU">
    <vt:lpwstr>BDS</vt:lpwstr>
  </property>
  <property fmtid="{D5CDD505-2E9C-101B-9397-08002B2CF9AE}" pid="5" name="Division">
    <vt:lpwstr>MCS</vt:lpwstr>
  </property>
  <property fmtid="{D5CDD505-2E9C-101B-9397-08002B2CF9AE}" pid="6" name="Department">
    <vt:lpwstr>ALSe</vt:lpwstr>
  </property>
  <property fmtid="{D5CDD505-2E9C-101B-9397-08002B2CF9AE}" pid="7" name="Classification">
    <vt:lpwstr>© Atos - Confidential</vt:lpwstr>
  </property>
  <property fmtid="{D5CDD505-2E9C-101B-9397-08002B2CF9AE}" pid="8" name="_NewReviewCycle">
    <vt:lpwstr/>
  </property>
  <property fmtid="{D5CDD505-2E9C-101B-9397-08002B2CF9AE}" pid="9" name="MSIP_Label_5ae51613-0857-4737-a1b1-3f4dc2d8c862_Enabled">
    <vt:lpwstr>true</vt:lpwstr>
  </property>
  <property fmtid="{D5CDD505-2E9C-101B-9397-08002B2CF9AE}" pid="10" name="MSIP_Label_5ae51613-0857-4737-a1b1-3f4dc2d8c862_SetDate">
    <vt:lpwstr>2020-11-02T10:10:06Z</vt:lpwstr>
  </property>
  <property fmtid="{D5CDD505-2E9C-101B-9397-08002B2CF9AE}" pid="11" name="MSIP_Label_5ae51613-0857-4737-a1b1-3f4dc2d8c862_Method">
    <vt:lpwstr>Privileged</vt:lpwstr>
  </property>
  <property fmtid="{D5CDD505-2E9C-101B-9397-08002B2CF9AE}" pid="12" name="MSIP_Label_5ae51613-0857-4737-a1b1-3f4dc2d8c862_Name">
    <vt:lpwstr>Authorised diffusion to 3rd parties</vt:lpwstr>
  </property>
  <property fmtid="{D5CDD505-2E9C-101B-9397-08002B2CF9AE}" pid="13" name="MSIP_Label_5ae51613-0857-4737-a1b1-3f4dc2d8c862_SiteId">
    <vt:lpwstr>33440fc6-b7c7-412c-bb73-0e70b0198d5a</vt:lpwstr>
  </property>
  <property fmtid="{D5CDD505-2E9C-101B-9397-08002B2CF9AE}" pid="14" name="MSIP_Label_5ae51613-0857-4737-a1b1-3f4dc2d8c862_ActionId">
    <vt:lpwstr>24592e71-bcf4-43a3-92e4-850a92ae8a44</vt:lpwstr>
  </property>
  <property fmtid="{D5CDD505-2E9C-101B-9397-08002B2CF9AE}" pid="15" name="MSIP_Label_5ae51613-0857-4737-a1b1-3f4dc2d8c862_ContentBits">
    <vt:lpwstr>0</vt:lpwstr>
  </property>
</Properties>
</file>