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0" r:id="rId3"/>
    <p:sldMasterId id="2147483683" r:id="rId4"/>
    <p:sldMasterId id="2147483687" r:id="rId5"/>
    <p:sldMasterId id="2147483689" r:id="rId6"/>
  </p:sldMasterIdLst>
  <p:notesMasterIdLst>
    <p:notesMasterId r:id="rId9"/>
  </p:notesMasterIdLst>
  <p:sldIdLst>
    <p:sldId id="330" r:id="rId7"/>
    <p:sldId id="337" r:id="rId8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OUSSEL, AMELIE" initials="TA" lastIdx="11" clrIdx="0">
    <p:extLst>
      <p:ext uri="{19B8F6BF-5375-455C-9EA6-DF929625EA0E}">
        <p15:presenceInfo xmlns:p15="http://schemas.microsoft.com/office/powerpoint/2012/main" userId="S-1-5-21-1014176260-98930707-4043447730-7232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5A5C"/>
    <a:srgbClr val="0062C8"/>
    <a:srgbClr val="FFFFFF"/>
    <a:srgbClr val="000000"/>
    <a:srgbClr val="777777"/>
    <a:srgbClr val="2B2D2E"/>
    <a:srgbClr val="404040"/>
    <a:srgbClr val="393C3D"/>
    <a:srgbClr val="585B5C"/>
    <a:srgbClr val="666A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7" autoAdjust="0"/>
    <p:restoredTop sz="94286" autoAdjust="0"/>
  </p:normalViewPr>
  <p:slideViewPr>
    <p:cSldViewPr snapToGrid="0">
      <p:cViewPr varScale="1">
        <p:scale>
          <a:sx n="107" d="100"/>
          <a:sy n="107" d="100"/>
        </p:scale>
        <p:origin x="960" y="126"/>
      </p:cViewPr>
      <p:guideLst/>
    </p:cSldViewPr>
  </p:slideViewPr>
  <p:outlineViewPr>
    <p:cViewPr>
      <p:scale>
        <a:sx n="33" d="100"/>
        <a:sy n="33" d="100"/>
      </p:scale>
      <p:origin x="0" y="-592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C4FAB51-121B-49AD-910F-46FDC3B288AA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0CEC513-E43A-4A0B-B035-44E8F3609A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5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EC513-E43A-4A0B-B035-44E8F3609A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12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EC513-E43A-4A0B-B035-44E8F3609A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6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4D57A0-CB5C-47FC-9E67-CD4974720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24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EDE840-7332-43DA-94C3-CECD1CE1C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059C6F-7AA1-4C64-8A5F-01ABEF112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3702-A045-4C40-A80C-2BC92E435CDD}" type="datetime1">
              <a:rPr lang="en-US" smtClean="0"/>
              <a:t>3/10/2021</a:t>
            </a:fld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DB2425-4FC0-4CCF-B81C-7F9C24A4D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346F-016E-43ED-938B-A6F68F61F4C1}" type="slidenum">
              <a:rPr lang="en-US" smtClean="0"/>
              <a:t>‹N°›</a:t>
            </a:fld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8BDC7AD-AC35-4BC0-8461-41F5859AF2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0236" y="6499254"/>
            <a:ext cx="1151527" cy="11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80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3133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185"/>
            <a:ext cx="10363200" cy="1500716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FE21-765D-47AE-AC38-04ED082A68F8}" type="datetime3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 March 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- Mission Critical Systems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B7EB2-05F6-437D-86FB-D25DB109A8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94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3133"/>
          </a:xfrm>
        </p:spPr>
        <p:txBody>
          <a:bodyPr anchor="t"/>
          <a:lstStyle>
            <a:lvl1pPr algn="l">
              <a:defRPr sz="5333" b="1" cap="all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185"/>
            <a:ext cx="10363200" cy="1500716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54C09-D2C0-499C-844B-B3BA25626A2C}" type="datetime3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 March 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- Mission Critical Systems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17E0-A6FA-4DA9-A514-BE1A9A9951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763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3133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185"/>
            <a:ext cx="10363200" cy="1500716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707B1-5BAC-49C1-BC1F-194F3663BF39}" type="datetime3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 March 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- Mission Critical Systems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E9D7-01BD-44A3-8819-4C857DF0AC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03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B68CA1-375D-4086-B689-7C99C50DB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D4EA3A-2D8B-42E5-BF65-55490817D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1BB6237-B075-4966-98B5-0C85B33AC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489E57-3595-4B10-B585-EA6B45E2C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B62A-FA03-44AF-9DBD-CBF6EC03A5A9}" type="datetime1">
              <a:rPr lang="en-US" smtClean="0"/>
              <a:t>3/10/2021</a:t>
            </a:fld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52DB82-6A43-4E4B-9A30-3D5CC955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346F-016E-43ED-938B-A6F68F61F4C1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797D872-7DAD-4307-9513-6E67133F2D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0236" y="6499254"/>
            <a:ext cx="1151527" cy="11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00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057B3B-E1A1-44D2-8534-F9572AF0F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54CF06-8F1C-4A2D-898D-BE638571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D09E-AF94-4192-9E1C-FBCBD31BB3D5}" type="datetime1">
              <a:rPr lang="en-US" smtClean="0"/>
              <a:t>3/10/2021</a:t>
            </a:fld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278DB14-7577-44F5-A22F-573559991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346F-016E-43ED-938B-A6F68F61F4C1}" type="slidenum">
              <a:rPr lang="en-US" smtClean="0"/>
              <a:t>‹N°›</a:t>
            </a:fld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A6CE360-EB3D-44B9-98E3-A8991701F5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0236" y="6499254"/>
            <a:ext cx="1151527" cy="11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36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24DEC0D-17C9-4866-9F83-2CBCC889D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82ECA-FDDD-4DBC-8181-700FB6D98F3B}" type="datetime1">
              <a:rPr lang="en-US" smtClean="0"/>
              <a:t>3/10/2021</a:t>
            </a:fld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0AB007-2D42-42CD-A540-F32A7E2FC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9346F-016E-43ED-938B-A6F68F61F4C1}" type="slidenum">
              <a:rPr lang="en-US" smtClean="0"/>
              <a:t>‹N°›</a:t>
            </a:fld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25A3868-FE02-4D2E-ABB0-49AA264322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0236" y="6499254"/>
            <a:ext cx="1151527" cy="11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294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se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32EACB-4390-4912-A586-3D58EFD97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0331F2-AC84-4507-B831-221AADCDA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4230806"/>
            <a:ext cx="5181600" cy="1946156"/>
          </a:xfrm>
          <a:solidFill>
            <a:schemeClr val="accent6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fr-FR" dirty="0"/>
            </a:lvl1pPr>
            <a:lvl2pPr>
              <a:defRPr lang="fr-FR" dirty="0"/>
            </a:lvl2pPr>
            <a:lvl3pPr>
              <a:defRPr lang="fr-FR" dirty="0"/>
            </a:lvl3pPr>
            <a:lvl4pPr>
              <a:defRPr lang="fr-FR" dirty="0"/>
            </a:lvl4pPr>
            <a:lvl5pPr>
              <a:defRPr lang="en-US" dirty="0"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A82180-4B69-4784-9A07-A14636C72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8A1830-69E3-487B-9FDA-71E49A63F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B032-94E8-45C3-B35C-8BB89DEF6737}" type="datetime1">
              <a:rPr lang="en-US" smtClean="0"/>
              <a:t>3/10/2021</a:t>
            </a:fld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384AC2-E4AB-4003-A3FB-0E15C73E3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6189-7D90-42B6-A979-88B1E50D13D9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75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CF0D5-39A4-426B-AF3D-1219D6BB5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D237C35-7CD2-4D26-9A8F-E3C6A20B5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F1A1-092D-4272-9972-67E04681B321}" type="datetime1">
              <a:rPr lang="en-US" smtClean="0"/>
              <a:t>3/10/2021</a:t>
            </a:fld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9C6628-6863-4007-9598-A2E4C0FD3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6189-7D90-42B6-A979-88B1E50D13D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09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00317DE-FEAF-486F-BF4B-C9C83D2D0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3A2C-B024-4813-903D-2930177944FC}" type="datetime1">
              <a:rPr lang="en-US" smtClean="0"/>
              <a:t>3/10/2021</a:t>
            </a:fld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3BEF8F-2EAE-429C-9C2C-3757D3E0E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6189-7D90-42B6-A979-88B1E50D13D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8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20400" y="1534637"/>
            <a:ext cx="11664000" cy="4633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dirty="0"/>
              <a:t>First level</a:t>
            </a:r>
          </a:p>
          <a:p>
            <a:pPr lvl="1"/>
            <a:r>
              <a:rPr lang="nl-NL" dirty="0"/>
              <a:t>Second level</a:t>
            </a:r>
          </a:p>
          <a:p>
            <a:pPr lvl="2"/>
            <a:r>
              <a:rPr lang="nl-NL" dirty="0" err="1"/>
              <a:t>Third</a:t>
            </a:r>
            <a:r>
              <a:rPr lang="nl-NL" dirty="0"/>
              <a:t> level</a:t>
            </a:r>
          </a:p>
          <a:p>
            <a:pPr lvl="3"/>
            <a:r>
              <a:rPr lang="nl-NL" dirty="0" err="1"/>
              <a:t>Fourth</a:t>
            </a:r>
            <a:r>
              <a:rPr lang="nl-NL" dirty="0"/>
              <a:t> level</a:t>
            </a:r>
          </a:p>
          <a:p>
            <a:pPr lvl="4"/>
            <a:r>
              <a:rPr lang="nl-NL" dirty="0" err="1"/>
              <a:t>Fifth</a:t>
            </a:r>
            <a:r>
              <a:rPr lang="nl-NL" dirty="0"/>
              <a:t>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25139" y="6370557"/>
            <a:ext cx="591024" cy="288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288651" y="164637"/>
            <a:ext cx="11664000" cy="96010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the header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154" y="6392292"/>
            <a:ext cx="833125" cy="272499"/>
          </a:xfrm>
          <a:prstGeom prst="rect">
            <a:avLst/>
          </a:prstGeom>
        </p:spPr>
      </p:pic>
      <p:cxnSp>
        <p:nvCxnSpPr>
          <p:cNvPr id="5" name="Straight Connector 4"/>
          <p:cNvCxnSpPr>
            <a:cxnSpLocks/>
          </p:cNvCxnSpPr>
          <p:nvPr userDrawn="1"/>
        </p:nvCxnSpPr>
        <p:spPr>
          <a:xfrm>
            <a:off x="435832" y="6167837"/>
            <a:ext cx="1176062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438946" y="1259909"/>
            <a:ext cx="1176062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1090F0E-B50D-44E5-9761-76195990980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32" y="6468330"/>
            <a:ext cx="2180299" cy="11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14061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>
          <a:xfrm>
            <a:off x="719667" y="1508787"/>
            <a:ext cx="10847917" cy="4224867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31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6"/>
            </a:gs>
            <a:gs pos="41000">
              <a:srgbClr val="393C3D"/>
            </a:gs>
            <a:gs pos="58000">
              <a:schemeClr val="accent6">
                <a:lumMod val="93000"/>
                <a:lumOff val="7000"/>
              </a:schemeClr>
            </a:gs>
            <a:gs pos="53000">
              <a:schemeClr val="accent6">
                <a:lumMod val="75000"/>
                <a:lumOff val="25000"/>
              </a:schemeClr>
            </a:gs>
            <a:gs pos="50000">
              <a:srgbClr val="585B5C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7EABFA8-A716-49C5-81D9-620905875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2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br>
              <a:rPr lang="fr-FR" dirty="0"/>
            </a:br>
            <a:r>
              <a:rPr lang="fr-FR" dirty="0"/>
              <a:t>Sous-titre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9A9966-7C6E-4B6D-B7BB-8EB061A99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803C70-27B4-4E75-B7E3-8B24BA1BAE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E45C9-3563-46BD-B779-05C65687266E}" type="datetime1">
              <a:rPr lang="en-US" smtClean="0"/>
              <a:t>3/10/2021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A7F4A-9E38-4AFD-AD98-520F5A2052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FD6777-6472-4CC9-AD8F-8ED74B8CF6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9346F-016E-43ED-938B-A6F68F61F4C1}" type="slidenum">
              <a:rPr lang="en-US" smtClean="0"/>
              <a:t>‹N°›</a:t>
            </a:fld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44C284D-C7C8-4E7A-BA35-E858E675FB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0236" y="6499254"/>
            <a:ext cx="1151527" cy="11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413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6" r:id="rId3"/>
    <p:sldLayoutId id="2147483667" r:id="rId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/>
        </a:buClr>
        <a:buSzPct val="70000"/>
        <a:buFont typeface="Franklin Gothic Medium Cond" panose="020B0606030402020204" pitchFamily="34" charset="0"/>
        <a:buChar char="►"/>
        <a:defRPr sz="2800" kern="1200">
          <a:solidFill>
            <a:schemeClr val="bg1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bg1"/>
        </a:buClr>
        <a:buSzPct val="100000"/>
        <a:buFont typeface="Franklin Gothic Medium Cond" panose="020B0606030402020204" pitchFamily="34" charset="0"/>
        <a:buChar char="&gt;"/>
        <a:defRPr sz="2400" kern="1200">
          <a:solidFill>
            <a:schemeClr val="bg1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/>
        </a:buClr>
        <a:buSzPct val="70000"/>
        <a:buFont typeface="Franklin Gothic Medium Cond" panose="020B0606030402020204" pitchFamily="34" charset="0"/>
        <a:buChar char="►"/>
        <a:defRPr sz="2000" kern="1200">
          <a:solidFill>
            <a:schemeClr val="bg1"/>
          </a:solidFill>
          <a:latin typeface="Franklin Gothic Medium Cond" panose="020B06060304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/>
        </a:buClr>
        <a:buSzPct val="70000"/>
        <a:buFont typeface="Franklin Gothic Medium Cond" panose="020B0606030402020204" pitchFamily="34" charset="0"/>
        <a:buChar char="►"/>
        <a:defRPr sz="1800" kern="1200">
          <a:solidFill>
            <a:schemeClr val="bg1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/>
        </a:buClr>
        <a:buSzPct val="70000"/>
        <a:buFont typeface="Franklin Gothic Medium Cond" panose="020B0606030402020204" pitchFamily="34" charset="0"/>
        <a:buChar char="►"/>
        <a:defRPr sz="1800" kern="1200">
          <a:solidFill>
            <a:schemeClr val="bg1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221BDF-C33F-406C-A3C0-188A9E9BC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err="1"/>
              <a:t>CinModifier</a:t>
            </a:r>
            <a:r>
              <a:rPr lang="fr-FR" dirty="0"/>
              <a:t>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 err="1"/>
              <a:t>quième</a:t>
            </a:r>
            <a:r>
              <a:rPr lang="fr-FR" dirty="0"/>
              <a:t> niveau</a:t>
            </a:r>
            <a:endParaRPr lang="en-US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000B22-FFAB-49FF-A06D-6467000E59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00461-8D72-4975-AE01-5817A561BC7E}" type="datetime1">
              <a:rPr lang="en-US" smtClean="0"/>
              <a:t>3/10/2021</a:t>
            </a:fld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90C840-7B14-4770-8879-6E7430283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86189-7D90-42B6-A979-88B1E50D13D9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ogner un rectangle avec un coin diagonal 6">
            <a:extLst>
              <a:ext uri="{FF2B5EF4-FFF2-40B4-BE49-F238E27FC236}">
                <a16:creationId xmlns:a16="http://schemas.microsoft.com/office/drawing/2014/main" id="{D6371CC0-BEE3-48D7-B534-DE9D97AEB58B}"/>
              </a:ext>
            </a:extLst>
          </p:cNvPr>
          <p:cNvSpPr/>
          <p:nvPr userDrawn="1"/>
        </p:nvSpPr>
        <p:spPr>
          <a:xfrm rot="10800000">
            <a:off x="107504" y="96857"/>
            <a:ext cx="11976644" cy="1095403"/>
          </a:xfrm>
          <a:prstGeom prst="snip2DiagRect">
            <a:avLst>
              <a:gd name="adj1" fmla="val 0"/>
              <a:gd name="adj2" fmla="val 50000"/>
            </a:avLst>
          </a:prstGeom>
          <a:gradFill>
            <a:gsLst>
              <a:gs pos="0">
                <a:schemeClr val="accent6"/>
              </a:gs>
              <a:gs pos="21000">
                <a:srgbClr val="393C3D"/>
              </a:gs>
              <a:gs pos="80000">
                <a:schemeClr val="accent6">
                  <a:lumMod val="93000"/>
                  <a:lumOff val="7000"/>
                </a:schemeClr>
              </a:gs>
              <a:gs pos="61000">
                <a:schemeClr val="accent6">
                  <a:lumMod val="75000"/>
                  <a:lumOff val="25000"/>
                </a:schemeClr>
              </a:gs>
              <a:gs pos="39000">
                <a:srgbClr val="585B5C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rectangle 7">
            <a:extLst>
              <a:ext uri="{FF2B5EF4-FFF2-40B4-BE49-F238E27FC236}">
                <a16:creationId xmlns:a16="http://schemas.microsoft.com/office/drawing/2014/main" id="{EF4218BF-3466-420B-B3EF-4E96B772202B}"/>
              </a:ext>
            </a:extLst>
          </p:cNvPr>
          <p:cNvSpPr/>
          <p:nvPr userDrawn="1"/>
        </p:nvSpPr>
        <p:spPr>
          <a:xfrm rot="13474234">
            <a:off x="-198824" y="905949"/>
            <a:ext cx="612654" cy="621908"/>
          </a:xfrm>
          <a:prstGeom prst="rt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3924193-A6DD-4BC4-8E16-945916EE2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857"/>
            <a:ext cx="10515600" cy="10954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  <a:br>
              <a:rPr lang="fr-FR" dirty="0"/>
            </a:br>
            <a:r>
              <a:rPr lang="fr-FR" dirty="0"/>
              <a:t>Sous-titre</a:t>
            </a:r>
            <a:endParaRPr lang="en-US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1A6CB93-35B6-4D36-B2A5-D320AD3B0A2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0235" y="6488176"/>
            <a:ext cx="1151527" cy="11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4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9" r:id="rId3"/>
    <p:sldLayoutId id="2147483693" r:id="rId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bg1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6"/>
        </a:buClr>
        <a:buSzPct val="70000"/>
        <a:buFont typeface="Franklin Gothic Medium Cond" panose="020B0606030402020204" pitchFamily="34" charset="0"/>
        <a:buChar char="►"/>
        <a:defRPr lang="fr-FR" sz="2800" kern="1200" dirty="0" smtClean="0">
          <a:solidFill>
            <a:schemeClr val="accent6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914400" indent="-4572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SzPct val="100000"/>
        <a:buFont typeface="Franklin Gothic Medium Cond" panose="020B0606030402020204" pitchFamily="34" charset="0"/>
        <a:buChar char="&gt;"/>
        <a:defRPr lang="fr-FR" sz="2800" kern="1200" dirty="0" smtClean="0">
          <a:solidFill>
            <a:schemeClr val="accent6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70000"/>
        <a:buFont typeface="Franklin Gothic Medium Cond" panose="020B0606030402020204" pitchFamily="34" charset="0"/>
        <a:buChar char="►"/>
        <a:defRPr lang="fr-FR" sz="2800" kern="1200" dirty="0" smtClean="0">
          <a:solidFill>
            <a:schemeClr val="accent6"/>
          </a:solidFill>
          <a:latin typeface="Franklin Gothic Medium Cond" panose="020B06060304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70000"/>
        <a:buFont typeface="Franklin Gothic Medium Cond" panose="020B0606030402020204" pitchFamily="34" charset="0"/>
        <a:buChar char="►"/>
        <a:defRPr lang="fr-FR" sz="2800" kern="1200" dirty="0" smtClean="0">
          <a:solidFill>
            <a:schemeClr val="accent6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70000"/>
        <a:buFont typeface="Franklin Gothic Medium Cond" panose="020B0606030402020204" pitchFamily="34" charset="0"/>
        <a:buChar char="►"/>
        <a:defRPr lang="en-US" sz="2800" kern="1200" dirty="0" smtClean="0">
          <a:solidFill>
            <a:schemeClr val="accent6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Rogner un rectangle avec un coin diagonal 6"/>
          <p:cNvSpPr/>
          <p:nvPr/>
        </p:nvSpPr>
        <p:spPr>
          <a:xfrm rot="10800000">
            <a:off x="143339" y="129147"/>
            <a:ext cx="11905323" cy="950269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riangle rectangle 7"/>
          <p:cNvSpPr/>
          <p:nvPr/>
        </p:nvSpPr>
        <p:spPr>
          <a:xfrm rot="13474234">
            <a:off x="-136983" y="878803"/>
            <a:ext cx="560643" cy="559832"/>
          </a:xfrm>
          <a:prstGeom prst="rt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27381" y="129145"/>
            <a:ext cx="10972800" cy="950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0" name="Espace réservé de la date 3"/>
          <p:cNvSpPr txBox="1">
            <a:spLocks/>
          </p:cNvSpPr>
          <p:nvPr/>
        </p:nvSpPr>
        <p:spPr>
          <a:xfrm>
            <a:off x="609600" y="6519202"/>
            <a:ext cx="2844800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4DBAB9-09C4-4534-8402-CC9BCE166F0B}" type="datetime3">
              <a:rPr lang="en-US" sz="1067" smtClean="0"/>
              <a:pPr/>
              <a:t>10 March 2021</a:t>
            </a:fld>
            <a:endParaRPr lang="en-US" sz="1067" dirty="0"/>
          </a:p>
        </p:txBody>
      </p:sp>
      <p:sp>
        <p:nvSpPr>
          <p:cNvPr id="11" name="Espace réservé du pied de page 4"/>
          <p:cNvSpPr txBox="1">
            <a:spLocks/>
          </p:cNvSpPr>
          <p:nvPr/>
        </p:nvSpPr>
        <p:spPr>
          <a:xfrm>
            <a:off x="4165600" y="6519202"/>
            <a:ext cx="3860800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/>
              <a:t>- Mission Critical Systems -</a:t>
            </a:r>
            <a:endParaRPr lang="en-US" sz="1200" dirty="0"/>
          </a:p>
        </p:txBody>
      </p:sp>
      <p:sp>
        <p:nvSpPr>
          <p:cNvPr id="12" name="Espace réservé du numéro de diapositive 5"/>
          <p:cNvSpPr txBox="1">
            <a:spLocks/>
          </p:cNvSpPr>
          <p:nvPr/>
        </p:nvSpPr>
        <p:spPr>
          <a:xfrm>
            <a:off x="-109173" y="6501342"/>
            <a:ext cx="2844800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r" defTabSz="914400" rtl="0" eaLnBrk="1" latinLnBrk="0" hangingPunct="1"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E2276B-7F69-44A4-8DCE-C3778BD34F00}" type="slidenum">
              <a:rPr lang="en-US" sz="1067" smtClean="0"/>
              <a:pPr/>
              <a:t>‹N°›</a:t>
            </a:fld>
            <a:endParaRPr lang="en-US" sz="1067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8502" y="6643933"/>
            <a:ext cx="1439177" cy="14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25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/>
  <p:txStyles>
    <p:titleStyle>
      <a:lvl1pPr algn="l" defTabSz="1219170" rtl="0" eaLnBrk="1" latinLnBrk="0" hangingPunct="1">
        <a:spcBef>
          <a:spcPct val="0"/>
        </a:spcBef>
        <a:buNone/>
        <a:defRPr sz="5333" kern="1200">
          <a:solidFill>
            <a:schemeClr val="bg1"/>
          </a:solidFill>
          <a:latin typeface="Dotum" panose="020B0600000101010101" pitchFamily="34" charset="-127"/>
          <a:ea typeface="Dotum" panose="020B0600000101010101" pitchFamily="34" charset="-127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Tx/>
        <a:buChar char="►"/>
        <a:defRPr sz="4267" kern="1200">
          <a:solidFill>
            <a:schemeClr val="tx1"/>
          </a:solidFill>
          <a:latin typeface="Dotum" panose="020B0600000101010101" pitchFamily="34" charset="-127"/>
          <a:ea typeface="Dotum" panose="020B0600000101010101" pitchFamily="34" charset="-127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Calibri" panose="020F0502020204030204" pitchFamily="34" charset="0"/>
        <a:buChar char="&gt;"/>
        <a:defRPr sz="3733" kern="1200">
          <a:solidFill>
            <a:schemeClr val="tx1"/>
          </a:solidFill>
          <a:latin typeface="Dotum" panose="020B0600000101010101" pitchFamily="34" charset="-127"/>
          <a:ea typeface="Dotum" panose="020B0600000101010101" pitchFamily="34" charset="-127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Calibri" panose="020F0502020204030204" pitchFamily="34" charset="0"/>
        <a:buChar char="&gt;"/>
        <a:defRPr sz="3200" kern="1200">
          <a:solidFill>
            <a:schemeClr val="tx1"/>
          </a:solidFill>
          <a:latin typeface="Dotum" panose="020B0600000101010101" pitchFamily="34" charset="-127"/>
          <a:ea typeface="Dotum" panose="020B0600000101010101" pitchFamily="34" charset="-127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Dotum" panose="020B0600000101010101" pitchFamily="34" charset="-127"/>
          <a:ea typeface="Dotum" panose="020B0600000101010101" pitchFamily="34" charset="-127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Dotum" panose="020B0600000101010101" pitchFamily="34" charset="-127"/>
          <a:ea typeface="Dotum" panose="020B0600000101010101" pitchFamily="34" charset="-127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516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D92C1-0DF1-4E4B-AD40-7F3E95F47E0A}" type="datetime3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 March 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- Mission Critical Systems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B7EB2-05F6-437D-86FB-D25DB109A8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20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hf hdr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516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99B63-9CA1-4EF7-B1B1-0CF4A8F24A22}" type="datetime3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 March 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- Mission Critical Systems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A17E0-A6FA-4DA9-A514-BE1A9A9951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07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hdr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516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65564-89A9-49B7-AC68-BCE631DB5ED0}" type="datetime3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 March 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- Mission Critical Systems -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7E9D7-01BD-44A3-8819-4C857DF0AC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45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hf hdr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FABDCA-7A2F-400D-AD1D-CA53EEA3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FLIGHT TEST INSTRUMENTATION</a:t>
            </a:r>
            <a:br>
              <a:rPr lang="en-US" dirty="0"/>
            </a:br>
            <a:r>
              <a:rPr lang="en-US" sz="3200" dirty="0"/>
              <a:t>DIANE</a:t>
            </a:r>
            <a:endParaRPr lang="en-US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BA8D8D3-6549-4044-90C6-343B9E410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945467"/>
            <a:ext cx="4796266" cy="2231495"/>
          </a:xfrm>
        </p:spPr>
        <p:txBody>
          <a:bodyPr numCol="1"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At the heart of embedded telemetry installation</a:t>
            </a:r>
          </a:p>
          <a:p>
            <a:pPr algn="ctr"/>
            <a:r>
              <a:rPr lang="en-US" sz="2400" dirty="0"/>
              <a:t>Data concentrator for collection, processing and formatting for telemeter or recorder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8E6D98-3775-4AA6-95D8-936C71D9E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9998" y="1485041"/>
            <a:ext cx="6078942" cy="3691395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Spy all data or parse in real-time</a:t>
            </a:r>
          </a:p>
          <a:p>
            <a:r>
              <a:rPr lang="en-US" sz="2400" dirty="0"/>
              <a:t>Embedded storage </a:t>
            </a:r>
          </a:p>
          <a:p>
            <a:r>
              <a:rPr lang="en-US" sz="2400" dirty="0"/>
              <a:t>Data recording: digital, analog</a:t>
            </a:r>
          </a:p>
          <a:p>
            <a:r>
              <a:rPr lang="en-US" sz="2400" dirty="0"/>
              <a:t>Software for:</a:t>
            </a:r>
          </a:p>
          <a:p>
            <a:pPr lvl="1"/>
            <a:r>
              <a:rPr lang="en-US" sz="2000" dirty="0"/>
              <a:t>setup, </a:t>
            </a:r>
          </a:p>
          <a:p>
            <a:pPr lvl="1"/>
            <a:r>
              <a:rPr lang="en-US" sz="2000" dirty="0"/>
              <a:t>data conditioning,</a:t>
            </a:r>
          </a:p>
          <a:p>
            <a:pPr lvl="1"/>
            <a:r>
              <a:rPr lang="en-US" sz="2000" dirty="0"/>
              <a:t>data processing,</a:t>
            </a:r>
          </a:p>
          <a:p>
            <a:pPr lvl="1"/>
            <a:r>
              <a:rPr lang="en-US" sz="2000" dirty="0"/>
              <a:t>data counting</a:t>
            </a:r>
          </a:p>
          <a:p>
            <a:pPr lvl="1"/>
            <a:r>
              <a:rPr lang="en-US" sz="2000" dirty="0"/>
              <a:t>maintenance. </a:t>
            </a:r>
          </a:p>
          <a:p>
            <a:r>
              <a:rPr lang="en-US" sz="2400" dirty="0"/>
              <a:t>Platform for recording, telemetry, output IENA.</a:t>
            </a:r>
          </a:p>
          <a:p>
            <a:endParaRPr lang="en-US" sz="900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B98497-2BBD-41E9-A4DB-5A560C09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B032-94E8-45C3-B35C-8BB89DEF6737}" type="datetime1">
              <a:rPr lang="en-US" smtClean="0"/>
              <a:t>3/10/2021</a:t>
            </a:fld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32D2BD-9FA4-4DB9-8B0D-3DE6010F6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6189-7D90-42B6-A979-88B1E50D13D9}" type="slidenum">
              <a:rPr lang="en-US" smtClean="0"/>
              <a:t>1</a:t>
            </a:fld>
            <a:endParaRPr lang="en-US"/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68D8E455-C8A7-43B1-8E75-8C835F21A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6275" y="1527002"/>
            <a:ext cx="2374071" cy="1734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5" descr="Diane">
            <a:extLst>
              <a:ext uri="{FF2B5EF4-FFF2-40B4-BE49-F238E27FC236}">
                <a16:creationId xmlns:a16="http://schemas.microsoft.com/office/drawing/2014/main" id="{F55CE8EA-FEFF-4424-BCBE-85E1D5AF1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65878" y="1527002"/>
            <a:ext cx="2234169" cy="1760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07C7FC2C-FB8E-4AE4-82A7-B38DA3CDF82B}"/>
              </a:ext>
            </a:extLst>
          </p:cNvPr>
          <p:cNvGraphicFramePr>
            <a:graphicFrameLocks noGrp="1"/>
          </p:cNvGraphicFramePr>
          <p:nvPr/>
        </p:nvGraphicFramePr>
        <p:xfrm>
          <a:off x="5769998" y="5160737"/>
          <a:ext cx="6078944" cy="101622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849752">
                  <a:extLst>
                    <a:ext uri="{9D8B030D-6E8A-4147-A177-3AD203B41FA5}">
                      <a16:colId xmlns:a16="http://schemas.microsoft.com/office/drawing/2014/main" val="2903850322"/>
                    </a:ext>
                  </a:extLst>
                </a:gridCol>
                <a:gridCol w="4229192">
                  <a:extLst>
                    <a:ext uri="{9D8B030D-6E8A-4147-A177-3AD203B41FA5}">
                      <a16:colId xmlns:a16="http://schemas.microsoft.com/office/drawing/2014/main" val="2830146995"/>
                    </a:ext>
                  </a:extLst>
                </a:gridCol>
              </a:tblGrid>
              <a:tr h="423911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Franklin Gothic Book" panose="020B0503020102020204" pitchFamily="34" charset="0"/>
                        </a:rPr>
                        <a:t>Embedded 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Franklin Gothic Book" panose="020B0503020102020204" pitchFamily="34" charset="0"/>
                        </a:rPr>
                        <a:t>RAFALE, MIRAGE, ATL2, FALCON, NEURON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156333"/>
                  </a:ext>
                </a:extLst>
              </a:tr>
              <a:tr h="5923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Franklin Gothic Book" panose="020B0503020102020204" pitchFamily="34" charset="0"/>
                        </a:rPr>
                        <a:t>Several kind of 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r-FR" sz="1400" noProof="0" dirty="0">
                          <a:latin typeface="Franklin Gothic Book" panose="020B0503020102020204" pitchFamily="34" charset="0"/>
                        </a:rPr>
                        <a:t>1553B, 3910, DGBS,A429, CCE,CAN,PCM, LS, </a:t>
                      </a:r>
                      <a:r>
                        <a:rPr lang="fr-FR" sz="1400" noProof="0" dirty="0" err="1">
                          <a:latin typeface="Franklin Gothic Book" panose="020B0503020102020204" pitchFamily="34" charset="0"/>
                        </a:rPr>
                        <a:t>ethernet</a:t>
                      </a:r>
                      <a:r>
                        <a:rPr lang="fr-FR" sz="1400" noProof="0" dirty="0">
                          <a:latin typeface="Franklin Gothic Book" panose="020B0503020102020204" pitchFamily="34" charset="0"/>
                        </a:rPr>
                        <a:t>, </a:t>
                      </a:r>
                      <a:r>
                        <a:rPr lang="fr-FR" sz="1400" noProof="0" dirty="0" err="1">
                          <a:latin typeface="Franklin Gothic Book" panose="020B0503020102020204" pitchFamily="34" charset="0"/>
                        </a:rPr>
                        <a:t>various</a:t>
                      </a:r>
                      <a:r>
                        <a:rPr lang="fr-FR" sz="1400" noProof="0" dirty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fr-FR" sz="1400" noProof="0" dirty="0" err="1">
                          <a:latin typeface="Franklin Gothic Book" panose="020B0503020102020204" pitchFamily="34" charset="0"/>
                        </a:rPr>
                        <a:t>sensors</a:t>
                      </a:r>
                      <a:r>
                        <a:rPr lang="fr-FR" sz="1400" noProof="0" dirty="0">
                          <a:latin typeface="Franklin Gothic Book" panose="020B0503020102020204" pitchFamily="34" charset="0"/>
                        </a:rPr>
                        <a:t>, audio/</a:t>
                      </a:r>
                      <a:r>
                        <a:rPr lang="fr-FR" sz="1400" noProof="0" dirty="0" err="1">
                          <a:latin typeface="Franklin Gothic Book" panose="020B0503020102020204" pitchFamily="34" charset="0"/>
                        </a:rPr>
                        <a:t>video</a:t>
                      </a:r>
                      <a:r>
                        <a:rPr lang="fr-FR" sz="1400" noProof="0" dirty="0">
                          <a:latin typeface="Franklin Gothic Book" panose="020B05030201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158864"/>
                  </a:ext>
                </a:extLst>
              </a:tr>
            </a:tbl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E102FAD0-D09D-4533-8ED5-30FDCE4609F7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07788" y="750122"/>
            <a:ext cx="684212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Résultat de recherche d'images pour &quot;logo avion blanc&quot;">
            <a:extLst>
              <a:ext uri="{FF2B5EF4-FFF2-40B4-BE49-F238E27FC236}">
                <a16:creationId xmlns:a16="http://schemas.microsoft.com/office/drawing/2014/main" id="{CA3446D0-2112-4F00-A810-FDD75375C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8940" y="421957"/>
            <a:ext cx="518160" cy="51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" descr="Image18">
            <a:extLst>
              <a:ext uri="{FF2B5EF4-FFF2-40B4-BE49-F238E27FC236}">
                <a16:creationId xmlns:a16="http://schemas.microsoft.com/office/drawing/2014/main" id="{8ED258A0-D69E-4EDE-AC62-767B8E8F308D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9013" y="2874685"/>
            <a:ext cx="2106712" cy="17934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26BE36C-A58D-41C7-9963-FE6AD1A89E63}"/>
              </a:ext>
            </a:extLst>
          </p:cNvPr>
          <p:cNvPicPr/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2646" y="1527002"/>
            <a:ext cx="1165142" cy="9155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4011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FABDCA-7A2F-400D-AD1D-CA53EEA3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FLIGHT TEST INSTRUMENTATION</a:t>
            </a:r>
            <a:br>
              <a:rPr lang="en-US" dirty="0"/>
            </a:br>
            <a:r>
              <a:rPr lang="en-US" sz="3200" dirty="0"/>
              <a:t>DIANE</a:t>
            </a:r>
            <a:endParaRPr lang="en-US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B98497-2BBD-41E9-A4DB-5A560C09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6B032-94E8-45C3-B35C-8BB89DEF6737}" type="datetime1">
              <a:rPr lang="en-US" smtClean="0"/>
              <a:t>3/10/2021</a:t>
            </a:fld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32D2BD-9FA4-4DB9-8B0D-3DE6010F6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6189-7D90-42B6-A979-88B1E50D13D9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14" name="Espace réservé du contenu 13">
            <a:extLst>
              <a:ext uri="{FF2B5EF4-FFF2-40B4-BE49-F238E27FC236}">
                <a16:creationId xmlns:a16="http://schemas.microsoft.com/office/drawing/2014/main" id="{5425C4AA-3970-4FD4-BC4B-773CE971D46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14629846"/>
              </p:ext>
            </p:extLst>
          </p:nvPr>
        </p:nvGraphicFramePr>
        <p:xfrm>
          <a:off x="648116" y="4201309"/>
          <a:ext cx="6213529" cy="1584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086432">
                  <a:extLst>
                    <a:ext uri="{9D8B030D-6E8A-4147-A177-3AD203B41FA5}">
                      <a16:colId xmlns:a16="http://schemas.microsoft.com/office/drawing/2014/main" val="2715323580"/>
                    </a:ext>
                  </a:extLst>
                </a:gridCol>
                <a:gridCol w="2395876">
                  <a:extLst>
                    <a:ext uri="{9D8B030D-6E8A-4147-A177-3AD203B41FA5}">
                      <a16:colId xmlns:a16="http://schemas.microsoft.com/office/drawing/2014/main" val="3783815862"/>
                    </a:ext>
                  </a:extLst>
                </a:gridCol>
                <a:gridCol w="2731221">
                  <a:extLst>
                    <a:ext uri="{9D8B030D-6E8A-4147-A177-3AD203B41FA5}">
                      <a16:colId xmlns:a16="http://schemas.microsoft.com/office/drawing/2014/main" val="1640361301"/>
                    </a:ext>
                  </a:extLst>
                </a:gridCol>
              </a:tblGrid>
              <a:tr h="195100">
                <a:tc>
                  <a:txBody>
                    <a:bodyPr/>
                    <a:lstStyle/>
                    <a:p>
                      <a:endParaRPr lang="en-US" sz="1600" b="1" dirty="0"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8 slots </a:t>
                      </a:r>
                      <a:r>
                        <a:rPr lang="en-US" sz="1600" b="1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version</a:t>
                      </a:r>
                      <a:r>
                        <a:rPr lang="en-US" sz="160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 (9.5 dm3)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5 slots </a:t>
                      </a:r>
                      <a:r>
                        <a:rPr lang="en-US" sz="1600" b="1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version</a:t>
                      </a:r>
                      <a:r>
                        <a:rPr lang="en-US" sz="160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 (7.5 dm3)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647900"/>
                  </a:ext>
                </a:extLst>
              </a:tr>
              <a:tr h="195100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Size (L*H*P)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202 x 152 x 314  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124 x 194 x 314 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272485"/>
                  </a:ext>
                </a:extLst>
              </a:tr>
              <a:tr h="195100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&lt; 10Kg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&lt; 6Kg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330941"/>
                  </a:ext>
                </a:extLst>
              </a:tr>
              <a:tr h="195100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Time frame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10µs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10µs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787722"/>
                  </a:ext>
                </a:extLst>
              </a:tr>
            </a:tbl>
          </a:graphicData>
        </a:graphic>
      </p:graphicFrame>
      <p:pic>
        <p:nvPicPr>
          <p:cNvPr id="13" name="Picture 9">
            <a:extLst>
              <a:ext uri="{FF2B5EF4-FFF2-40B4-BE49-F238E27FC236}">
                <a16:creationId xmlns:a16="http://schemas.microsoft.com/office/drawing/2014/main" id="{21FD51E1-6B2F-41E0-BDE6-A8BAD9273A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3841172" y="1619064"/>
            <a:ext cx="2545851" cy="2150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A951F217-8376-4B56-B96A-1CB7A6AD0070}"/>
              </a:ext>
            </a:extLst>
          </p:cNvPr>
          <p:cNvSpPr txBox="1">
            <a:spLocks/>
          </p:cNvSpPr>
          <p:nvPr/>
        </p:nvSpPr>
        <p:spPr>
          <a:xfrm>
            <a:off x="838200" y="3034145"/>
            <a:ext cx="6005945" cy="3142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6"/>
              </a:buClr>
              <a:buSzPct val="90000"/>
              <a:buFont typeface="Franklin Gothic Medium Cond" panose="020B0606030402020204" pitchFamily="34" charset="0"/>
              <a:buChar char="►"/>
              <a:defRPr lang="fr-FR" sz="2800" kern="1200" dirty="0" smtClean="0">
                <a:solidFill>
                  <a:schemeClr val="accent6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6"/>
              </a:buClr>
              <a:buFont typeface="Franklin Gothic Medium Cond" panose="020B0606030402020204" pitchFamily="34" charset="0"/>
              <a:buChar char="–"/>
              <a:defRPr lang="fr-FR" sz="2800" kern="1200" dirty="0" smtClean="0">
                <a:solidFill>
                  <a:schemeClr val="accent6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fr-FR" sz="2800" kern="1200" dirty="0" smtClean="0">
                <a:solidFill>
                  <a:schemeClr val="accent6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fr-FR" sz="2800" kern="1200" dirty="0" smtClean="0">
                <a:solidFill>
                  <a:schemeClr val="accent6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800" kern="1200" dirty="0" smtClean="0">
                <a:solidFill>
                  <a:schemeClr val="accent6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FA9B2321-1C0B-4E56-868C-255431C8D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747655"/>
              </p:ext>
            </p:extLst>
          </p:nvPr>
        </p:nvGraphicFramePr>
        <p:xfrm>
          <a:off x="7188200" y="1578029"/>
          <a:ext cx="4822825" cy="445208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607608">
                  <a:extLst>
                    <a:ext uri="{9D8B030D-6E8A-4147-A177-3AD203B41FA5}">
                      <a16:colId xmlns:a16="http://schemas.microsoft.com/office/drawing/2014/main" val="1290924777"/>
                    </a:ext>
                  </a:extLst>
                </a:gridCol>
                <a:gridCol w="1000124">
                  <a:extLst>
                    <a:ext uri="{9D8B030D-6E8A-4147-A177-3AD203B41FA5}">
                      <a16:colId xmlns:a16="http://schemas.microsoft.com/office/drawing/2014/main" val="1770287657"/>
                    </a:ext>
                  </a:extLst>
                </a:gridCol>
                <a:gridCol w="2215093">
                  <a:extLst>
                    <a:ext uri="{9D8B030D-6E8A-4147-A177-3AD203B41FA5}">
                      <a16:colId xmlns:a16="http://schemas.microsoft.com/office/drawing/2014/main" val="1675322107"/>
                    </a:ext>
                  </a:extLst>
                </a:gridCol>
              </a:tblGrid>
              <a:tr h="404735">
                <a:tc>
                  <a:txBody>
                    <a:bodyPr/>
                    <a:lstStyle/>
                    <a:p>
                      <a:r>
                        <a:rPr lang="en-US" sz="1600" b="1" kern="1200" dirty="0" err="1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Digibuses</a:t>
                      </a:r>
                      <a:endParaRPr lang="en-US" sz="1600" b="1" kern="1200" dirty="0">
                        <a:solidFill>
                          <a:schemeClr val="accent6"/>
                        </a:solidFill>
                        <a:latin typeface="Franklin Gothic Medium Cond" panose="020B06060304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Channels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009674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 err="1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Digibus</a:t>
                      </a:r>
                      <a:endParaRPr lang="en-US" sz="1600" b="0" kern="1200" dirty="0">
                        <a:solidFill>
                          <a:schemeClr val="accent6"/>
                        </a:solidFill>
                        <a:latin typeface="Franklin Gothic Medium Cond" panose="020B06060304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GAMT101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504354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1553B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fr-FR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MIL STD 1553 B</a:t>
                      </a:r>
                      <a:r>
                        <a:rPr lang="fr-FR" altLang="fr-FR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66873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3910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STANAG 3910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677437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Serial links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RS232 / RS422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753610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PCM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Telemetry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309154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CCE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0" kern="1200" dirty="0">
                        <a:solidFill>
                          <a:schemeClr val="accent6"/>
                        </a:solidFill>
                        <a:latin typeface="Franklin Gothic Medium Cond" panose="020B06060304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646582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ARINC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429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752413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Manchester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M88-BTM-IPS-UMP33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752304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SAEJ 1939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066905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TOR/ frequency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accent6"/>
                          </a:solidFill>
                          <a:latin typeface="Franklin Gothic Medium Cond" panose="020B0606030402020204" pitchFamily="34" charset="0"/>
                          <a:ea typeface="+mn-ea"/>
                          <a:cs typeface="+mn-cs"/>
                        </a:rPr>
                        <a:t>Isolated inputs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170707"/>
                  </a:ext>
                </a:extLst>
              </a:tr>
            </a:tbl>
          </a:graphicData>
        </a:graphic>
      </p:graphicFrame>
      <p:pic>
        <p:nvPicPr>
          <p:cNvPr id="18" name="Picture 9">
            <a:extLst>
              <a:ext uri="{FF2B5EF4-FFF2-40B4-BE49-F238E27FC236}">
                <a16:creationId xmlns:a16="http://schemas.microsoft.com/office/drawing/2014/main" id="{1D31E8F2-56A7-4F2A-98B9-31F0AA7F2A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37860" y="1578029"/>
            <a:ext cx="2650525" cy="224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97C9D258-8115-4A5B-8E1E-7CACB2EB178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07788" y="750122"/>
            <a:ext cx="684212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Résultat de recherche d'images pour &quot;logo avion blanc&quot;">
            <a:extLst>
              <a:ext uri="{FF2B5EF4-FFF2-40B4-BE49-F238E27FC236}">
                <a16:creationId xmlns:a16="http://schemas.microsoft.com/office/drawing/2014/main" id="{31EAE515-CDB6-4DC5-A7CF-DA2CEB4BE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8940" y="421957"/>
            <a:ext cx="518160" cy="51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58461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AVANTIX">
      <a:dk1>
        <a:srgbClr val="000000"/>
      </a:dk1>
      <a:lt1>
        <a:sysClr val="window" lastClr="FFFFFF"/>
      </a:lt1>
      <a:dk2>
        <a:srgbClr val="565A5C"/>
      </a:dk2>
      <a:lt2>
        <a:srgbClr val="A5ACAF"/>
      </a:lt2>
      <a:accent1>
        <a:srgbClr val="0062C8"/>
      </a:accent1>
      <a:accent2>
        <a:srgbClr val="AACAE6"/>
      </a:accent2>
      <a:accent3>
        <a:srgbClr val="83BFFF"/>
      </a:accent3>
      <a:accent4>
        <a:srgbClr val="45A0FF"/>
      </a:accent4>
      <a:accent5>
        <a:srgbClr val="2D679A"/>
      </a:accent5>
      <a:accent6>
        <a:srgbClr val="2B2D2E"/>
      </a:accent6>
      <a:hlink>
        <a:srgbClr val="2D679A"/>
      </a:hlink>
      <a:folHlink>
        <a:srgbClr val="0062C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onception personnalisée">
  <a:themeElements>
    <a:clrScheme name="AVANTIX">
      <a:dk1>
        <a:srgbClr val="000000"/>
      </a:dk1>
      <a:lt1>
        <a:sysClr val="window" lastClr="FFFFFF"/>
      </a:lt1>
      <a:dk2>
        <a:srgbClr val="565A5C"/>
      </a:dk2>
      <a:lt2>
        <a:srgbClr val="A5ACAF"/>
      </a:lt2>
      <a:accent1>
        <a:srgbClr val="0062C8"/>
      </a:accent1>
      <a:accent2>
        <a:srgbClr val="AACAE6"/>
      </a:accent2>
      <a:accent3>
        <a:srgbClr val="83BFFF"/>
      </a:accent3>
      <a:accent4>
        <a:srgbClr val="45A0FF"/>
      </a:accent4>
      <a:accent5>
        <a:srgbClr val="2D679A"/>
      </a:accent5>
      <a:accent6>
        <a:srgbClr val="2B2D2E"/>
      </a:accent6>
      <a:hlink>
        <a:srgbClr val="2D679A"/>
      </a:hlink>
      <a:folHlink>
        <a:srgbClr val="0062C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tent">
  <a:themeElements>
    <a:clrScheme name="AVANTIX">
      <a:dk1>
        <a:srgbClr val="000000"/>
      </a:dk1>
      <a:lt1>
        <a:sysClr val="window" lastClr="FFFFFF"/>
      </a:lt1>
      <a:dk2>
        <a:srgbClr val="565A5C"/>
      </a:dk2>
      <a:lt2>
        <a:srgbClr val="A5ACAF"/>
      </a:lt2>
      <a:accent1>
        <a:srgbClr val="0062C8"/>
      </a:accent1>
      <a:accent2>
        <a:srgbClr val="AACAE6"/>
      </a:accent2>
      <a:accent3>
        <a:srgbClr val="FF0000"/>
      </a:accent3>
      <a:accent4>
        <a:srgbClr val="FFFF00"/>
      </a:accent4>
      <a:accent5>
        <a:srgbClr val="FE19FF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Interleaf COM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Interleaf EL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Interleaf JAM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204</Words>
  <Application>Microsoft Office PowerPoint</Application>
  <PresentationFormat>Grand écran</PresentationFormat>
  <Paragraphs>67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2</vt:i4>
      </vt:variant>
    </vt:vector>
  </HeadingPairs>
  <TitlesOfParts>
    <vt:vector size="14" baseType="lpstr">
      <vt:lpstr>Dotum</vt:lpstr>
      <vt:lpstr>Arial</vt:lpstr>
      <vt:lpstr>Calibri</vt:lpstr>
      <vt:lpstr>Franklin Gothic Book</vt:lpstr>
      <vt:lpstr>Franklin Gothic Medium Cond</vt:lpstr>
      <vt:lpstr>Verdana</vt:lpstr>
      <vt:lpstr>Conception personnalisée</vt:lpstr>
      <vt:lpstr>1_Conception personnalisée</vt:lpstr>
      <vt:lpstr>Content</vt:lpstr>
      <vt:lpstr>1_Interleaf COMINT</vt:lpstr>
      <vt:lpstr>1_Interleaf ELINT</vt:lpstr>
      <vt:lpstr>1_Interleaf JAMMING</vt:lpstr>
      <vt:lpstr>FLIGHT TEST INSTRUMENTATION DIANE</vt:lpstr>
      <vt:lpstr>FLIGHT TEST INSTRUMENTATION DIANE</vt:lpstr>
    </vt:vector>
  </TitlesOfParts>
  <Company>Avantix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TROUSSEL, AMELIE</dc:creator>
  <cp:lastModifiedBy>di costanzo, norbert</cp:lastModifiedBy>
  <cp:revision>368</cp:revision>
  <cp:lastPrinted>2019-03-07T10:24:12Z</cp:lastPrinted>
  <dcterms:created xsi:type="dcterms:W3CDTF">2018-11-12T13:46:35Z</dcterms:created>
  <dcterms:modified xsi:type="dcterms:W3CDTF">2021-03-10T14:48:55Z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2021-03-10T14:48:05Z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/>
  </property>
  <property fmtid="{D5CDD505-2E9C-101B-9397-08002B2CF9AE}" pid="8" name="MSIP_Label_e463cba9-5f6c-478d-9329-7b2295e4e8ed_ContentBits">
    <vt:lpwstr>0</vt:lpwstr>
  </property>
</Properties>
</file>