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8" r:id="rId4"/>
    <p:sldId id="263" r:id="rId5"/>
    <p:sldId id="274" r:id="rId6"/>
    <p:sldId id="273" r:id="rId7"/>
    <p:sldId id="270" r:id="rId8"/>
    <p:sldId id="271" r:id="rId9"/>
    <p:sldId id="272" r:id="rId10"/>
    <p:sldId id="275" r:id="rId11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78" userDrawn="1">
          <p15:clr>
            <a:srgbClr val="A4A3A4"/>
          </p15:clr>
        </p15:guide>
        <p15:guide id="2" pos="2068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-Marc STAERCK" initials="JMS" lastIdx="1" clrIdx="0">
    <p:extLst>
      <p:ext uri="{19B8F6BF-5375-455C-9EA6-DF929625EA0E}">
        <p15:presenceInfo xmlns:p15="http://schemas.microsoft.com/office/powerpoint/2012/main" userId="S::jean-marc.staerck@technogenia.com::34a94bb8-cd97-4b6a-a179-e6b46c06ea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FFFFFF"/>
    <a:srgbClr val="99CC00"/>
    <a:srgbClr val="BFBFB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67" autoAdjust="0"/>
    <p:restoredTop sz="78378" autoAdjust="0"/>
  </p:normalViewPr>
  <p:slideViewPr>
    <p:cSldViewPr snapToGrid="0">
      <p:cViewPr varScale="1">
        <p:scale>
          <a:sx n="111" d="100"/>
          <a:sy n="111" d="100"/>
        </p:scale>
        <p:origin x="18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954" y="72"/>
      </p:cViewPr>
      <p:guideLst>
        <p:guide orient="horz" pos="2778"/>
        <p:guide pos="2068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03950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1256117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0" y="6381328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140" y="1"/>
            <a:ext cx="6588125" cy="75882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6624736" cy="43204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6456" y="6014815"/>
            <a:ext cx="360000" cy="71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7845295" y="6536938"/>
            <a:ext cx="288925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fld id="{D5F7731E-748C-4910-8B3E-FAB8964BCD80}" type="slidenum">
              <a:rPr lang="fr-FR" sz="800">
                <a:solidFill>
                  <a:srgbClr val="626469"/>
                </a:solidFill>
              </a:rPr>
              <a:pPr defTabSz="66198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dirty="0">
              <a:solidFill>
                <a:srgbClr val="626469"/>
              </a:solidFill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1" y="3573464"/>
            <a:ext cx="6481763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773239"/>
            <a:ext cx="658812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467544" y="6453992"/>
            <a:ext cx="1493999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800" dirty="0" err="1">
                <a:solidFill>
                  <a:srgbClr val="626469"/>
                </a:solidFill>
              </a:rPr>
              <a:t>Technogenia</a:t>
            </a:r>
            <a:r>
              <a:rPr lang="en-GB" sz="800" dirty="0">
                <a:solidFill>
                  <a:srgbClr val="626469"/>
                </a:solidFill>
              </a:rPr>
              <a:t> – R&amp;D – </a:t>
            </a:r>
            <a:r>
              <a:rPr lang="en-GB" sz="800" dirty="0" err="1">
                <a:solidFill>
                  <a:srgbClr val="626469"/>
                </a:solidFill>
              </a:rPr>
              <a:t>Juin</a:t>
            </a:r>
            <a:r>
              <a:rPr lang="en-GB" sz="800" dirty="0">
                <a:solidFill>
                  <a:srgbClr val="626469"/>
                </a:solidFill>
              </a:rPr>
              <a:t> 2023</a:t>
            </a:r>
          </a:p>
        </p:txBody>
      </p:sp>
      <p:pic>
        <p:nvPicPr>
          <p:cNvPr id="1030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1"/>
            <a:ext cx="2163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13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541338" indent="-1809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2pPr>
      <a:lvl3pPr marL="901700" indent="-841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3pPr>
      <a:lvl4pPr marL="17510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5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1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73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30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87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1"/>
            <a:ext cx="8636808" cy="5195001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Problématique:</a:t>
            </a:r>
          </a:p>
          <a:p>
            <a:pPr>
              <a:buFontTx/>
              <a:buChar char="-"/>
            </a:pPr>
            <a:r>
              <a:rPr lang="fr-FR" sz="1600" dirty="0" err="1"/>
              <a:t>Sur-stock</a:t>
            </a:r>
            <a:r>
              <a:rPr lang="fr-FR" sz="1600" dirty="0"/>
              <a:t> de poudre de </a:t>
            </a:r>
            <a:r>
              <a:rPr lang="fr-FR" sz="1600" dirty="0" err="1"/>
              <a:t>Sphérotène</a:t>
            </a:r>
            <a:r>
              <a:rPr lang="fr-FR" sz="1600" dirty="0"/>
              <a:t> GN  (450-750 µm)</a:t>
            </a:r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r>
              <a:rPr lang="fr-FR" sz="1800" b="1" dirty="0"/>
              <a:t>Objectif:</a:t>
            </a:r>
            <a:endParaRPr lang="fr-FR" sz="1600" dirty="0"/>
          </a:p>
          <a:p>
            <a:pPr>
              <a:buFontTx/>
              <a:buChar char="-"/>
            </a:pPr>
            <a:r>
              <a:rPr lang="fr-FR" sz="1600" dirty="0"/>
              <a:t>Mise en production machine de broyage pour fabrication de </a:t>
            </a:r>
            <a:r>
              <a:rPr lang="fr-FR" sz="1600" dirty="0" err="1"/>
              <a:t>Sphérotène</a:t>
            </a:r>
            <a:r>
              <a:rPr lang="fr-FR" sz="1600" dirty="0"/>
              <a:t> concassés de granulométrie 50µm-450µm.</a:t>
            </a:r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Opportunités:</a:t>
            </a:r>
            <a:endParaRPr lang="fr-FR" sz="1600" dirty="0"/>
          </a:p>
          <a:p>
            <a:pPr marL="0" indent="0">
              <a:buNone/>
            </a:pPr>
            <a:r>
              <a:rPr lang="fr-FR" sz="1600" dirty="0"/>
              <a:t>Les grains de </a:t>
            </a:r>
            <a:r>
              <a:rPr lang="fr-FR" sz="1600" dirty="0" err="1"/>
              <a:t>Sphérotène</a:t>
            </a:r>
            <a:r>
              <a:rPr lang="fr-FR" sz="1600" dirty="0"/>
              <a:t> broyés pourront être utilisé:</a:t>
            </a:r>
          </a:p>
          <a:p>
            <a:pPr>
              <a:buFontTx/>
              <a:buChar char="-"/>
            </a:pPr>
            <a:r>
              <a:rPr lang="fr-FR" sz="1600" dirty="0"/>
              <a:t>50-160 µm: Poudre Kuhn</a:t>
            </a:r>
          </a:p>
          <a:p>
            <a:pPr>
              <a:buFontTx/>
              <a:buChar char="-"/>
            </a:pPr>
            <a:r>
              <a:rPr lang="fr-FR" sz="1600" dirty="0"/>
              <a:t>160-210 µm: Fil fourré</a:t>
            </a:r>
          </a:p>
          <a:p>
            <a:pPr>
              <a:buFontTx/>
              <a:buChar char="-"/>
            </a:pPr>
            <a:r>
              <a:rPr lang="fr-FR" sz="1600" dirty="0"/>
              <a:t>210-450 µm: </a:t>
            </a:r>
            <a:r>
              <a:rPr lang="fr-FR" sz="1600" dirty="0" err="1"/>
              <a:t>Technodur</a:t>
            </a: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Avantages:</a:t>
            </a:r>
          </a:p>
          <a:p>
            <a:pPr>
              <a:buFontTx/>
              <a:buChar char="-"/>
            </a:pPr>
            <a:r>
              <a:rPr lang="fr-FR" sz="1600" dirty="0"/>
              <a:t>Diminution des stocks dormants de </a:t>
            </a:r>
            <a:r>
              <a:rPr lang="fr-FR" sz="1600" dirty="0" err="1"/>
              <a:t>Sphérotène</a:t>
            </a:r>
            <a:endParaRPr lang="fr-FR" sz="1600" dirty="0"/>
          </a:p>
          <a:p>
            <a:pPr>
              <a:buFontTx/>
              <a:buChar char="-"/>
            </a:pPr>
            <a:r>
              <a:rPr lang="fr-FR" sz="1600" dirty="0"/>
              <a:t>Plus besoin d’acheter du carbure fondu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594329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1"/>
            <a:ext cx="8636808" cy="5195001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Conclusion:</a:t>
            </a:r>
          </a:p>
          <a:p>
            <a:pPr marL="0" indent="0">
              <a:buNone/>
            </a:pPr>
            <a:r>
              <a:rPr lang="fr-FR" sz="1600" dirty="0"/>
              <a:t> </a:t>
            </a:r>
          </a:p>
          <a:p>
            <a:pPr>
              <a:buFontTx/>
              <a:buChar char="-"/>
            </a:pPr>
            <a:r>
              <a:rPr lang="fr-FR" sz="1600" dirty="0"/>
              <a:t>Le broyeur à disques ne permet pas le broyage d’une grande quantité de carbures: Lots de 50 à 100 kg au mieux avant changement des disques (carbures)</a:t>
            </a:r>
          </a:p>
          <a:p>
            <a:pPr>
              <a:buFontTx/>
              <a:buChar char="-"/>
            </a:pPr>
            <a:r>
              <a:rPr lang="fr-FR" sz="1600" dirty="0"/>
              <a:t>Consommables onéreux </a:t>
            </a:r>
          </a:p>
          <a:p>
            <a:pPr>
              <a:buFontTx/>
              <a:buChar char="-"/>
            </a:pPr>
            <a:r>
              <a:rPr lang="fr-FR" sz="1600" dirty="0"/>
              <a:t>Besoin de la présence d’un opérateur près de la machine pour resserrer les disques</a:t>
            </a:r>
          </a:p>
          <a:p>
            <a:pPr>
              <a:buFontTx/>
              <a:buChar char="-"/>
            </a:pPr>
            <a:r>
              <a:rPr lang="fr-FR" sz="1600" dirty="0"/>
              <a:t>Le tamisage doit s’effectuer manuellement pour ne pas polluer la tour d’atomisation</a:t>
            </a:r>
          </a:p>
          <a:p>
            <a:pPr>
              <a:buFontTx/>
              <a:buChar char="-"/>
            </a:pPr>
            <a:endParaRPr lang="fr-FR" sz="1600" dirty="0"/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Perspectives: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dirty="0"/>
              <a:t>La machine peut servir ponctuellement à fournir des lots de 100Kg -200Kg de </a:t>
            </a:r>
            <a:r>
              <a:rPr lang="fr-FR" sz="1600" dirty="0" err="1"/>
              <a:t>Sbérotène</a:t>
            </a:r>
            <a:r>
              <a:rPr lang="fr-FR" sz="1600" dirty="0"/>
              <a:t> en anticipant l’achat de disques en carbure frittés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 Campagne de 1t sur les 9 stockées</a:t>
            </a:r>
            <a:endParaRPr lang="fr-FR" sz="16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fr-FR" sz="1600" dirty="0"/>
              <a:t>Le débit est relativement intéressant compte tenu de la quantité à produire</a:t>
            </a:r>
          </a:p>
          <a:p>
            <a:pPr>
              <a:buFontTx/>
              <a:buChar char="-"/>
            </a:pPr>
            <a:r>
              <a:rPr lang="fr-FR" sz="1600" dirty="0"/>
              <a:t>Le </a:t>
            </a:r>
            <a:r>
              <a:rPr lang="fr-FR" sz="1600" dirty="0" err="1"/>
              <a:t>Sbérotène</a:t>
            </a:r>
            <a:r>
              <a:rPr lang="fr-FR" sz="1600" dirty="0"/>
              <a:t> a des propriétés mécaniques équivalentes au </a:t>
            </a:r>
            <a:r>
              <a:rPr lang="fr-FR" sz="1600" dirty="0" err="1"/>
              <a:t>Sphérotène</a:t>
            </a:r>
            <a:r>
              <a:rPr lang="fr-FR" sz="1600" dirty="0"/>
              <a:t>, avec une géométrie irrégulière intéressante pour certaines applications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56219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7901CC4-FA3D-4641-8846-B5F47DB009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4844" r="5601" b="12399"/>
          <a:stretch/>
        </p:blipFill>
        <p:spPr>
          <a:xfrm rot="16200000">
            <a:off x="2260121" y="3668142"/>
            <a:ext cx="3053751" cy="70736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19A36C9-8EBE-47B8-AE18-3DE836D5FDA0}"/>
              </a:ext>
            </a:extLst>
          </p:cNvPr>
          <p:cNvSpPr/>
          <p:nvPr/>
        </p:nvSpPr>
        <p:spPr bwMode="auto">
          <a:xfrm>
            <a:off x="1009291" y="3027887"/>
            <a:ext cx="2664632" cy="226012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1"/>
            <a:ext cx="8636808" cy="5195001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Principe de fonctionnement:</a:t>
            </a:r>
          </a:p>
          <a:p>
            <a:pPr marL="0" indent="0">
              <a:buNone/>
            </a:pPr>
            <a:r>
              <a:rPr lang="fr-FR" sz="1600" dirty="0"/>
              <a:t>On injecte la poudre initiale dans une chambre au milieu de 2 disques. Le broyage s’effectue par cisaillement entre deux disques, dont l’un tourne.</a:t>
            </a:r>
          </a:p>
          <a:p>
            <a:pPr marL="0" indent="0">
              <a:buNone/>
            </a:pPr>
            <a:r>
              <a:rPr lang="fr-FR" sz="1600" dirty="0"/>
              <a:t>Pour pouvoir sortir, la poudre doit passer par l’écartement entre les disques, qui lui est fixée au début du broyage. Ainsi, l’écartement des disques détermine la granulométrie finale.</a:t>
            </a:r>
            <a:endParaRPr lang="fr-FR" sz="14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7092F6-EBEE-46C9-95A9-A83A7A9534A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948265" y="2710812"/>
            <a:ext cx="1601754" cy="162140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0A951EC-F822-4939-93FB-3C71EC3B807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3140"/>
          <a:stretch/>
        </p:blipFill>
        <p:spPr>
          <a:xfrm rot="5400000">
            <a:off x="2938310" y="3798867"/>
            <a:ext cx="3038475" cy="51295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665E02D-8B00-4399-9ACB-E9682C44CCB6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75019" y="4628802"/>
            <a:ext cx="1548246" cy="1509899"/>
          </a:xfrm>
          <a:prstGeom prst="rect">
            <a:avLst/>
          </a:prstGeom>
        </p:spPr>
      </p:pic>
      <p:cxnSp>
        <p:nvCxnSpPr>
          <p:cNvPr id="9" name="Connecteur : en angle 8">
            <a:extLst>
              <a:ext uri="{FF2B5EF4-FFF2-40B4-BE49-F238E27FC236}">
                <a16:creationId xmlns:a16="http://schemas.microsoft.com/office/drawing/2014/main" id="{0ABDE22C-25A1-412C-A5CD-02940CDEB741}"/>
              </a:ext>
            </a:extLst>
          </p:cNvPr>
          <p:cNvCxnSpPr/>
          <p:nvPr/>
        </p:nvCxnSpPr>
        <p:spPr bwMode="auto">
          <a:xfrm rot="5400000">
            <a:off x="4597324" y="3303870"/>
            <a:ext cx="819383" cy="414068"/>
          </a:xfrm>
          <a:prstGeom prst="bentConnector3">
            <a:avLst>
              <a:gd name="adj1" fmla="val 99481"/>
            </a:avLst>
          </a:prstGeom>
          <a:ln>
            <a:headEnd type="none" w="sm" len="sm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A24E845E-6E1E-4450-88D7-5D72589ED836}"/>
              </a:ext>
            </a:extLst>
          </p:cNvPr>
          <p:cNvSpPr txBox="1"/>
          <p:nvPr/>
        </p:nvSpPr>
        <p:spPr>
          <a:xfrm>
            <a:off x="4834794" y="2824213"/>
            <a:ext cx="1540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1"/>
                </a:solidFill>
              </a:rPr>
              <a:t>Injection de poudre</a:t>
            </a:r>
          </a:p>
        </p:txBody>
      </p:sp>
      <p:sp>
        <p:nvSpPr>
          <p:cNvPr id="12" name="Flèche : courbe vers le bas 11">
            <a:extLst>
              <a:ext uri="{FF2B5EF4-FFF2-40B4-BE49-F238E27FC236}">
                <a16:creationId xmlns:a16="http://schemas.microsoft.com/office/drawing/2014/main" id="{C500A864-BFEB-420E-B6B2-2A48232B6CAD}"/>
              </a:ext>
            </a:extLst>
          </p:cNvPr>
          <p:cNvSpPr/>
          <p:nvPr/>
        </p:nvSpPr>
        <p:spPr bwMode="auto">
          <a:xfrm rot="10800000">
            <a:off x="3120902" y="3251223"/>
            <a:ext cx="414068" cy="1733910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CA0CC45-5B48-4CD5-AE51-784F4F277B29}"/>
              </a:ext>
            </a:extLst>
          </p:cNvPr>
          <p:cNvSpPr txBox="1"/>
          <p:nvPr/>
        </p:nvSpPr>
        <p:spPr>
          <a:xfrm>
            <a:off x="1987342" y="3027887"/>
            <a:ext cx="929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</a:rPr>
              <a:t>Moteur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4AFF70B-3D41-4D33-BAAB-DFF4F154F992}"/>
              </a:ext>
            </a:extLst>
          </p:cNvPr>
          <p:cNvCxnSpPr/>
          <p:nvPr/>
        </p:nvCxnSpPr>
        <p:spPr bwMode="auto">
          <a:xfrm>
            <a:off x="4149314" y="5773323"/>
            <a:ext cx="0" cy="4211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C0477AA8-32F5-48D6-8871-043B2DA0DE53}"/>
              </a:ext>
            </a:extLst>
          </p:cNvPr>
          <p:cNvSpPr txBox="1"/>
          <p:nvPr/>
        </p:nvSpPr>
        <p:spPr>
          <a:xfrm>
            <a:off x="4291017" y="5995693"/>
            <a:ext cx="1540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</a:rPr>
              <a:t>Sortie de poudres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9916123-E10D-4284-A40C-C9C9303CEE47}"/>
              </a:ext>
            </a:extLst>
          </p:cNvPr>
          <p:cNvSpPr txBox="1"/>
          <p:nvPr/>
        </p:nvSpPr>
        <p:spPr>
          <a:xfrm>
            <a:off x="7141723" y="2476132"/>
            <a:ext cx="1214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</a:rPr>
              <a:t>Disque mobile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33E5420-07CD-4EDF-9DB8-BE562057BE51}"/>
              </a:ext>
            </a:extLst>
          </p:cNvPr>
          <p:cNvSpPr txBox="1"/>
          <p:nvPr/>
        </p:nvSpPr>
        <p:spPr>
          <a:xfrm>
            <a:off x="7203183" y="4351803"/>
            <a:ext cx="1214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</a:rPr>
              <a:t>Disque fixe</a:t>
            </a:r>
          </a:p>
        </p:txBody>
      </p:sp>
    </p:spTree>
    <p:extLst>
      <p:ext uri="{BB962C8B-B14F-4D97-AF65-F5344CB8AC3E}">
        <p14:creationId xmlns:p14="http://schemas.microsoft.com/office/powerpoint/2010/main" val="993975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1354347"/>
            <a:ext cx="8636808" cy="4822165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Principe de fonctionnement:</a:t>
            </a:r>
          </a:p>
          <a:p>
            <a:pPr marL="0" indent="0">
              <a:buNone/>
            </a:pPr>
            <a:r>
              <a:rPr lang="fr-FR" sz="1600" dirty="0"/>
              <a:t>Comme le broyage s’effectue par cisaillement lors du passage des particules sphériques, on produit moins de poudre fine ( à l’instar du broyage à boulet classique)</a:t>
            </a:r>
            <a:endParaRPr lang="fr-FR" sz="14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FE61736-8680-4BC9-9639-91093B1342F2}"/>
              </a:ext>
            </a:extLst>
          </p:cNvPr>
          <p:cNvSpPr/>
          <p:nvPr/>
        </p:nvSpPr>
        <p:spPr bwMode="auto">
          <a:xfrm>
            <a:off x="1915063" y="2980426"/>
            <a:ext cx="923027" cy="89714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0" name="Corde 9">
            <a:extLst>
              <a:ext uri="{FF2B5EF4-FFF2-40B4-BE49-F238E27FC236}">
                <a16:creationId xmlns:a16="http://schemas.microsoft.com/office/drawing/2014/main" id="{109D491B-06DA-47AE-B37F-E3BB8D79EA5F}"/>
              </a:ext>
            </a:extLst>
          </p:cNvPr>
          <p:cNvSpPr/>
          <p:nvPr/>
        </p:nvSpPr>
        <p:spPr bwMode="auto">
          <a:xfrm>
            <a:off x="5498641" y="2681863"/>
            <a:ext cx="877358" cy="897148"/>
          </a:xfrm>
          <a:prstGeom prst="chord">
            <a:avLst>
              <a:gd name="adj1" fmla="val 5126520"/>
              <a:gd name="adj2" fmla="val 17328882"/>
            </a:avLst>
          </a:prstGeom>
          <a:gradFill flip="none" rotWithShape="1">
            <a:gsLst>
              <a:gs pos="0">
                <a:schemeClr val="bg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20" name="Corde 19">
            <a:extLst>
              <a:ext uri="{FF2B5EF4-FFF2-40B4-BE49-F238E27FC236}">
                <a16:creationId xmlns:a16="http://schemas.microsoft.com/office/drawing/2014/main" id="{9207860C-85BA-45E5-B98D-A892449A06FC}"/>
              </a:ext>
            </a:extLst>
          </p:cNvPr>
          <p:cNvSpPr/>
          <p:nvPr/>
        </p:nvSpPr>
        <p:spPr bwMode="auto">
          <a:xfrm rot="861358" flipH="1">
            <a:off x="6032739" y="3347049"/>
            <a:ext cx="1012166" cy="897148"/>
          </a:xfrm>
          <a:prstGeom prst="chord">
            <a:avLst>
              <a:gd name="adj1" fmla="val 5126520"/>
              <a:gd name="adj2" fmla="val 17328882"/>
            </a:avLst>
          </a:prstGeom>
          <a:gradFill flip="none" rotWithShape="1">
            <a:gsLst>
              <a:gs pos="0">
                <a:schemeClr val="bg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CA4BE311-DEB5-4869-AA50-EF42AA1E96CA}"/>
              </a:ext>
            </a:extLst>
          </p:cNvPr>
          <p:cNvSpPr/>
          <p:nvPr/>
        </p:nvSpPr>
        <p:spPr bwMode="auto">
          <a:xfrm rot="16200000">
            <a:off x="4149749" y="3044204"/>
            <a:ext cx="420855" cy="1026544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DEBB0A3-FF57-42EC-8027-5B906D6575B2}"/>
              </a:ext>
            </a:extLst>
          </p:cNvPr>
          <p:cNvSpPr txBox="1"/>
          <p:nvPr/>
        </p:nvSpPr>
        <p:spPr>
          <a:xfrm>
            <a:off x="3846904" y="2980426"/>
            <a:ext cx="122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Broyage</a:t>
            </a:r>
          </a:p>
        </p:txBody>
      </p:sp>
    </p:spTree>
    <p:extLst>
      <p:ext uri="{BB962C8B-B14F-4D97-AF65-F5344CB8AC3E}">
        <p14:creationId xmlns:p14="http://schemas.microsoft.com/office/powerpoint/2010/main" val="199381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839325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Récapitulatif des essais: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b="1" dirty="0"/>
              <a:t>Test disques rechargés WC-Ni</a:t>
            </a:r>
          </a:p>
          <a:p>
            <a:pPr>
              <a:buFontTx/>
              <a:buChar char="-"/>
            </a:pPr>
            <a:r>
              <a:rPr lang="fr-FR" sz="1600" b="1" dirty="0"/>
              <a:t>Test disques rechargés WC-Fe</a:t>
            </a:r>
          </a:p>
          <a:p>
            <a:pPr>
              <a:buFontTx/>
              <a:buChar char="-"/>
            </a:pPr>
            <a:r>
              <a:rPr lang="fr-FR" sz="1600" b="1" dirty="0"/>
              <a:t>Test disques carbures frittés (support acier+ anneaux carbures frittés)</a:t>
            </a:r>
          </a:p>
          <a:p>
            <a:pPr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16CF06C-C3ED-435B-9D24-46F3C725185E}"/>
              </a:ext>
            </a:extLst>
          </p:cNvPr>
          <p:cNvSpPr txBox="1">
            <a:spLocks/>
          </p:cNvSpPr>
          <p:nvPr/>
        </p:nvSpPr>
        <p:spPr bwMode="auto">
          <a:xfrm>
            <a:off x="253596" y="3692106"/>
            <a:ext cx="8636808" cy="2555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fr-FR" sz="1800" b="1" kern="0" dirty="0"/>
              <a:t>Prix des disques:</a:t>
            </a:r>
          </a:p>
          <a:p>
            <a:pPr marL="0" indent="0">
              <a:buFont typeface="Arial" charset="0"/>
              <a:buNone/>
            </a:pPr>
            <a:endParaRPr lang="fr-FR" sz="1800" b="1" kern="0" dirty="0"/>
          </a:p>
          <a:p>
            <a:pPr>
              <a:buFontTx/>
              <a:buChar char="-"/>
            </a:pPr>
            <a:r>
              <a:rPr lang="fr-FR" sz="1600" b="1" kern="0" dirty="0"/>
              <a:t>Support acier (914€ x2) + rechargement WC-Ni (</a:t>
            </a:r>
            <a:r>
              <a:rPr lang="fr-FR" sz="1600" b="1" kern="0" dirty="0" err="1"/>
              <a:t>laser+rectif</a:t>
            </a:r>
            <a:r>
              <a:rPr lang="fr-FR" sz="1600" b="1" kern="0" dirty="0"/>
              <a:t>)</a:t>
            </a:r>
          </a:p>
          <a:p>
            <a:pPr>
              <a:buFontTx/>
              <a:buChar char="-"/>
            </a:pPr>
            <a:r>
              <a:rPr lang="fr-FR" sz="1600" b="1" kern="0" dirty="0"/>
              <a:t>Support acier (914€ x2) + rechargement WC-Fe (</a:t>
            </a:r>
            <a:r>
              <a:rPr lang="fr-FR" sz="1600" b="1" kern="0" dirty="0" err="1"/>
              <a:t>laser+rectif</a:t>
            </a:r>
            <a:r>
              <a:rPr lang="fr-FR" sz="1600" b="1" kern="0" dirty="0"/>
              <a:t>)</a:t>
            </a:r>
          </a:p>
          <a:p>
            <a:pPr>
              <a:buFontTx/>
              <a:buChar char="-"/>
            </a:pPr>
            <a:r>
              <a:rPr lang="fr-FR" sz="1600" b="1" kern="0" dirty="0"/>
              <a:t>Support acier custom (350€ x2) + anneau carbure </a:t>
            </a:r>
            <a:r>
              <a:rPr lang="fr-FR" sz="1600" i="1" kern="0" dirty="0" err="1"/>
              <a:t>Carbure</a:t>
            </a:r>
            <a:r>
              <a:rPr lang="fr-FR" sz="1600" i="1" kern="0" dirty="0"/>
              <a:t> du </a:t>
            </a:r>
            <a:r>
              <a:rPr lang="fr-FR" sz="1600" i="1" kern="0" dirty="0" err="1"/>
              <a:t>Chéran</a:t>
            </a:r>
            <a:r>
              <a:rPr lang="fr-FR" sz="1600" i="1" kern="0" dirty="0"/>
              <a:t> </a:t>
            </a:r>
            <a:r>
              <a:rPr lang="fr-FR" sz="1600" b="1" kern="0" dirty="0"/>
              <a:t>(712€ x2)</a:t>
            </a:r>
          </a:p>
          <a:p>
            <a:pPr>
              <a:buFontTx/>
              <a:buChar char="-"/>
            </a:pPr>
            <a:endParaRPr lang="fr-FR" sz="1600" b="1" kern="0" dirty="0"/>
          </a:p>
          <a:p>
            <a:pPr marL="0" indent="0">
              <a:buNone/>
            </a:pPr>
            <a:r>
              <a:rPr lang="fr-FR" sz="1600" b="1" i="1" kern="0" dirty="0"/>
              <a:t>(Pour info: disque carbure fritté </a:t>
            </a:r>
            <a:r>
              <a:rPr lang="fr-FR" sz="1600" b="1" i="1" kern="0" dirty="0" err="1"/>
              <a:t>fristch</a:t>
            </a:r>
            <a:r>
              <a:rPr lang="fr-FR" sz="1600" b="1" i="1" kern="0" dirty="0"/>
              <a:t> (8056€ x2))</a:t>
            </a:r>
          </a:p>
          <a:p>
            <a:pPr>
              <a:buFontTx/>
              <a:buChar char="-"/>
            </a:pPr>
            <a:endParaRPr lang="fr-FR" sz="1600" kern="0" dirty="0"/>
          </a:p>
        </p:txBody>
      </p:sp>
    </p:spTree>
    <p:extLst>
      <p:ext uri="{BB962C8B-B14F-4D97-AF65-F5344CB8AC3E}">
        <p14:creationId xmlns:p14="http://schemas.microsoft.com/office/powerpoint/2010/main" val="22066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839325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Récapitulatif des essais: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chemeClr val="tx1"/>
                </a:solidFill>
              </a:rPr>
              <a:t>Test disques rechargés WC-Ni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chemeClr val="tx1"/>
                </a:solidFill>
              </a:rPr>
              <a:t>Test disques rechargés WC-Fe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chemeClr val="tx1"/>
                </a:solidFill>
              </a:rPr>
              <a:t>Test disques carbures frittés (support acier+ anneaux carbures frittés)</a:t>
            </a:r>
          </a:p>
          <a:p>
            <a:pPr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16CF06C-C3ED-435B-9D24-46F3C725185E}"/>
              </a:ext>
            </a:extLst>
          </p:cNvPr>
          <p:cNvSpPr txBox="1">
            <a:spLocks/>
          </p:cNvSpPr>
          <p:nvPr/>
        </p:nvSpPr>
        <p:spPr bwMode="auto">
          <a:xfrm>
            <a:off x="253596" y="2511593"/>
            <a:ext cx="8636808" cy="2555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fr-FR" sz="1800" b="1" kern="0" dirty="0"/>
              <a:t>Prix des disques:</a:t>
            </a:r>
          </a:p>
          <a:p>
            <a:pPr>
              <a:buFontTx/>
              <a:buChar char="-"/>
            </a:pPr>
            <a:r>
              <a:rPr lang="fr-FR" sz="1600" kern="0" dirty="0">
                <a:solidFill>
                  <a:schemeClr val="tx1"/>
                </a:solidFill>
              </a:rPr>
              <a:t>Support acier (914€ x2) + rechargement WC-Ni (</a:t>
            </a:r>
            <a:r>
              <a:rPr lang="fr-FR" sz="1600" kern="0" dirty="0" err="1">
                <a:solidFill>
                  <a:schemeClr val="tx1"/>
                </a:solidFill>
              </a:rPr>
              <a:t>laser+rectif</a:t>
            </a:r>
            <a:r>
              <a:rPr lang="fr-FR" sz="1600" kern="0" dirty="0">
                <a:solidFill>
                  <a:schemeClr val="tx1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fr-FR" sz="1600" kern="0" dirty="0">
                <a:solidFill>
                  <a:schemeClr val="tx1"/>
                </a:solidFill>
              </a:rPr>
              <a:t>Support acier (914€ x2) + rechargement WC-Fe (</a:t>
            </a:r>
            <a:r>
              <a:rPr lang="fr-FR" sz="1600" kern="0" dirty="0" err="1">
                <a:solidFill>
                  <a:schemeClr val="tx1"/>
                </a:solidFill>
              </a:rPr>
              <a:t>laser+rectif</a:t>
            </a:r>
            <a:r>
              <a:rPr lang="fr-FR" sz="1600" kern="0" dirty="0">
                <a:solidFill>
                  <a:schemeClr val="tx1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fr-FR" sz="1600" kern="0" dirty="0">
                <a:solidFill>
                  <a:schemeClr val="tx1"/>
                </a:solidFill>
              </a:rPr>
              <a:t>Support acier custom (350€ x2) + anneau carbure </a:t>
            </a:r>
            <a:r>
              <a:rPr lang="fr-FR" sz="1600" i="1" kern="0" dirty="0" err="1">
                <a:solidFill>
                  <a:schemeClr val="tx1"/>
                </a:solidFill>
              </a:rPr>
              <a:t>Carbure</a:t>
            </a:r>
            <a:r>
              <a:rPr lang="fr-FR" sz="1600" i="1" kern="0" dirty="0">
                <a:solidFill>
                  <a:schemeClr val="tx1"/>
                </a:solidFill>
              </a:rPr>
              <a:t> du </a:t>
            </a:r>
            <a:r>
              <a:rPr lang="fr-FR" sz="1600" i="1" kern="0" dirty="0" err="1">
                <a:solidFill>
                  <a:schemeClr val="tx1"/>
                </a:solidFill>
              </a:rPr>
              <a:t>Chéran</a:t>
            </a:r>
            <a:r>
              <a:rPr lang="fr-FR" sz="1600" i="1" kern="0" dirty="0">
                <a:solidFill>
                  <a:schemeClr val="tx1"/>
                </a:solidFill>
              </a:rPr>
              <a:t> </a:t>
            </a:r>
            <a:r>
              <a:rPr lang="fr-FR" sz="1600" kern="0" dirty="0">
                <a:solidFill>
                  <a:schemeClr val="tx1"/>
                </a:solidFill>
              </a:rPr>
              <a:t>(712€ x2)</a:t>
            </a:r>
            <a:endParaRPr lang="fr-FR" sz="1600" b="1" kern="0" dirty="0"/>
          </a:p>
          <a:p>
            <a:pPr marL="0" indent="0">
              <a:buNone/>
            </a:pPr>
            <a:r>
              <a:rPr lang="fr-FR" sz="1600" b="1" i="1" kern="0" dirty="0"/>
              <a:t>(Pour info: disque carbure fritté </a:t>
            </a:r>
            <a:r>
              <a:rPr lang="fr-FR" sz="1600" b="1" i="1" kern="0" dirty="0" err="1"/>
              <a:t>fristch</a:t>
            </a:r>
            <a:r>
              <a:rPr lang="fr-FR" sz="1600" b="1" i="1" kern="0" dirty="0"/>
              <a:t> (8056€ x2))</a:t>
            </a:r>
          </a:p>
          <a:p>
            <a:pPr>
              <a:buFontTx/>
              <a:buChar char="-"/>
            </a:pPr>
            <a:endParaRPr lang="fr-FR" sz="1600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47B0500-EBA7-46CB-B205-513917291B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99" b="6016"/>
          <a:stretch/>
        </p:blipFill>
        <p:spPr>
          <a:xfrm>
            <a:off x="4208139" y="4204684"/>
            <a:ext cx="2024112" cy="199401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45F9526-75ED-4398-8C36-0518C3E371F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54" b="11327"/>
          <a:stretch/>
        </p:blipFill>
        <p:spPr>
          <a:xfrm>
            <a:off x="2023873" y="4204684"/>
            <a:ext cx="2073674" cy="199401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296EC8A-747D-4415-A6F5-347E5816FAB2}"/>
              </a:ext>
            </a:extLst>
          </p:cNvPr>
          <p:cNvSpPr txBox="1"/>
          <p:nvPr/>
        </p:nvSpPr>
        <p:spPr>
          <a:xfrm>
            <a:off x="2242256" y="6164677"/>
            <a:ext cx="15786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>
                <a:solidFill>
                  <a:schemeClr val="tx1"/>
                </a:solidFill>
              </a:rPr>
              <a:t>Support acier custom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0F3CA29-EAC1-4D0C-8EA3-1FF4A9961CE4}"/>
              </a:ext>
            </a:extLst>
          </p:cNvPr>
          <p:cNvSpPr txBox="1"/>
          <p:nvPr/>
        </p:nvSpPr>
        <p:spPr>
          <a:xfrm>
            <a:off x="3992478" y="6164677"/>
            <a:ext cx="27401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>
                <a:solidFill>
                  <a:schemeClr val="tx1"/>
                </a:solidFill>
              </a:rPr>
              <a:t>Support acier custom+ anneau carbure</a:t>
            </a:r>
          </a:p>
        </p:txBody>
      </p:sp>
    </p:spTree>
    <p:extLst>
      <p:ext uri="{BB962C8B-B14F-4D97-AF65-F5344CB8AC3E}">
        <p14:creationId xmlns:p14="http://schemas.microsoft.com/office/powerpoint/2010/main" val="64719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839325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Déroulement du projet: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16CF06C-C3ED-435B-9D24-46F3C725185E}"/>
              </a:ext>
            </a:extLst>
          </p:cNvPr>
          <p:cNvSpPr txBox="1">
            <a:spLocks/>
          </p:cNvSpPr>
          <p:nvPr/>
        </p:nvSpPr>
        <p:spPr bwMode="auto">
          <a:xfrm>
            <a:off x="360140" y="1576736"/>
            <a:ext cx="8636808" cy="466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Novembre 2021: Commande de la machine (broyeur + </a:t>
            </a:r>
            <a:r>
              <a:rPr lang="fr-FR" sz="1600" kern="0" dirty="0" err="1">
                <a:solidFill>
                  <a:schemeClr val="tx1"/>
                </a:solidFill>
              </a:rPr>
              <a:t>tremis</a:t>
            </a:r>
            <a:r>
              <a:rPr lang="fr-FR" sz="1600" kern="0" dirty="0">
                <a:solidFill>
                  <a:schemeClr val="tx1"/>
                </a:solidFill>
              </a:rPr>
              <a:t> + jeu de disques aciers)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Janvier 2022: Réception de la machine </a:t>
            </a:r>
            <a:r>
              <a:rPr lang="fr-FR" sz="1600" kern="0" dirty="0" err="1">
                <a:solidFill>
                  <a:schemeClr val="tx1"/>
                </a:solidFill>
              </a:rPr>
              <a:t>Technogenia</a:t>
            </a: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Février 2022: 1</a:t>
            </a:r>
            <a:r>
              <a:rPr lang="fr-FR" sz="1600" kern="0" baseline="30000" dirty="0">
                <a:solidFill>
                  <a:schemeClr val="tx1"/>
                </a:solidFill>
              </a:rPr>
              <a:t>er</a:t>
            </a:r>
            <a:r>
              <a:rPr lang="fr-FR" sz="1600" kern="0" dirty="0">
                <a:solidFill>
                  <a:schemeClr val="tx1"/>
                </a:solidFill>
              </a:rPr>
              <a:t> essais disques acier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Mai 2022: Support de machine (Serrurerie du Villaret)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Septembre 2022: 1</a:t>
            </a:r>
            <a:r>
              <a:rPr lang="fr-FR" sz="1600" kern="0" baseline="30000" dirty="0">
                <a:solidFill>
                  <a:schemeClr val="tx1"/>
                </a:solidFill>
              </a:rPr>
              <a:t>er</a:t>
            </a:r>
            <a:r>
              <a:rPr lang="fr-FR" sz="1600" kern="0" dirty="0">
                <a:solidFill>
                  <a:schemeClr val="tx1"/>
                </a:solidFill>
              </a:rPr>
              <a:t> essais disques rechargés WC-Ni (+ commande nouveau jeu de disques)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Novembre 2022: 1</a:t>
            </a:r>
            <a:r>
              <a:rPr lang="fr-FR" sz="1600" kern="0" baseline="30000" dirty="0">
                <a:solidFill>
                  <a:schemeClr val="tx1"/>
                </a:solidFill>
              </a:rPr>
              <a:t>er</a:t>
            </a:r>
            <a:r>
              <a:rPr lang="fr-FR" sz="1600" kern="0" dirty="0">
                <a:solidFill>
                  <a:schemeClr val="tx1"/>
                </a:solidFill>
              </a:rPr>
              <a:t> essais disques rechargés WC-Fe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Avril 2023: 1</a:t>
            </a:r>
            <a:r>
              <a:rPr lang="fr-FR" sz="1600" kern="0" baseline="30000" dirty="0">
                <a:solidFill>
                  <a:schemeClr val="tx1"/>
                </a:solidFill>
              </a:rPr>
              <a:t>er</a:t>
            </a:r>
            <a:r>
              <a:rPr lang="fr-FR" sz="1600" kern="0" dirty="0">
                <a:solidFill>
                  <a:schemeClr val="tx1"/>
                </a:solidFill>
              </a:rPr>
              <a:t> essais disques carbures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600" kern="0" dirty="0">
                <a:solidFill>
                  <a:schemeClr val="tx1"/>
                </a:solidFill>
              </a:rPr>
              <a:t>Mai 2023: Fin des essais</a:t>
            </a: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1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9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14058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Résultats des essais: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b="1" dirty="0"/>
              <a:t>Test disques rechargés WC-Ni/ WC-Fe</a:t>
            </a:r>
          </a:p>
          <a:p>
            <a:pPr lvl="1">
              <a:buFontTx/>
              <a:buChar char="-"/>
            </a:pPr>
            <a:endParaRPr lang="fr-FR" sz="1400" b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BCB7D2E-FC18-4E69-B7AC-92C57C3885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20" t="2167" r="4272" b="9925"/>
          <a:stretch/>
        </p:blipFill>
        <p:spPr>
          <a:xfrm>
            <a:off x="4797943" y="2277374"/>
            <a:ext cx="3894240" cy="3303917"/>
          </a:xfrm>
          <a:prstGeom prst="rect">
            <a:avLst/>
          </a:prstGeom>
        </p:spPr>
      </p:pic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2F69336-91D4-4EB4-ABD6-20A731879AC4}"/>
              </a:ext>
            </a:extLst>
          </p:cNvPr>
          <p:cNvSpPr txBox="1">
            <a:spLocks/>
          </p:cNvSpPr>
          <p:nvPr/>
        </p:nvSpPr>
        <p:spPr bwMode="auto">
          <a:xfrm>
            <a:off x="253596" y="2936837"/>
            <a:ext cx="4092463" cy="2014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Les disques s’usent très vite et des sillons se créent rapidement : </a:t>
            </a:r>
            <a:r>
              <a:rPr lang="fr-FR" sz="1200" b="1" kern="0" dirty="0">
                <a:solidFill>
                  <a:schemeClr val="tx1"/>
                </a:solidFill>
              </a:rPr>
              <a:t>max 5-10kg </a:t>
            </a:r>
            <a:r>
              <a:rPr lang="fr-FR" sz="1200" kern="0" dirty="0">
                <a:solidFill>
                  <a:schemeClr val="tx1"/>
                </a:solidFill>
              </a:rPr>
              <a:t>avant de les changer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Il faut régulièrement resserrer l’écart afin de conserver le même rendement de broyage 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Les disques peuvent être utilisés plusieurs fois avec des étapes de rechargement-rectification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La granulométrie &gt; 450 µm ne se broie plus très bien sur les passages suivants: le grains est déjà concassé et passe entre les disques à cause de sa géométrie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Débit :70-100 kg/h</a:t>
            </a:r>
            <a:endParaRPr lang="fr-FR" sz="1100" kern="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endParaRPr lang="fr-FR" sz="105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50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14058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Résultats des essais:</a:t>
            </a:r>
          </a:p>
          <a:p>
            <a:pPr>
              <a:buFontTx/>
              <a:buChar char="-"/>
            </a:pPr>
            <a:r>
              <a:rPr lang="fr-FR" sz="1600" b="1" dirty="0"/>
              <a:t>Test disques carbures frittés (support acier+ anneaux carbures frittés)</a:t>
            </a:r>
          </a:p>
          <a:p>
            <a:pPr lvl="1">
              <a:buFontTx/>
              <a:buChar char="-"/>
            </a:pPr>
            <a:endParaRPr lang="fr-FR" sz="1400" b="1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2F69336-91D4-4EB4-ABD6-20A731879AC4}"/>
              </a:ext>
            </a:extLst>
          </p:cNvPr>
          <p:cNvSpPr txBox="1">
            <a:spLocks/>
          </p:cNvSpPr>
          <p:nvPr/>
        </p:nvSpPr>
        <p:spPr bwMode="auto">
          <a:xfrm>
            <a:off x="253596" y="2755667"/>
            <a:ext cx="3283234" cy="21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Les disques s’usent moins vite que les disques rechargés: </a:t>
            </a:r>
            <a:r>
              <a:rPr lang="fr-FR" sz="1200" b="1" kern="0" dirty="0">
                <a:solidFill>
                  <a:schemeClr val="tx1"/>
                </a:solidFill>
              </a:rPr>
              <a:t>max 50kg </a:t>
            </a:r>
            <a:r>
              <a:rPr lang="fr-FR" sz="1200" kern="0" dirty="0">
                <a:solidFill>
                  <a:schemeClr val="tx1"/>
                </a:solidFill>
              </a:rPr>
              <a:t>avant de les changer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Il faut régulièrement resserrer l’écart afin de conserver le même rendement de broyage 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Lorsque les disques ont été rectifié, mauvais résultats obtenus au broyage + casse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La granulométrie &gt; 450 µm ne se broie plus très bien sur les passages suivants: le grain est déjà concassé et passe entre les disques à cause de sa géométrie</a:t>
            </a:r>
          </a:p>
          <a:p>
            <a:pPr>
              <a:buFontTx/>
              <a:buChar char="-"/>
            </a:pPr>
            <a:r>
              <a:rPr lang="fr-FR" sz="1200" kern="0" dirty="0">
                <a:solidFill>
                  <a:schemeClr val="tx1"/>
                </a:solidFill>
              </a:rPr>
              <a:t>Débit :70-100 kg/h</a:t>
            </a:r>
            <a:endParaRPr lang="fr-FR" sz="1100" kern="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fr-FR" sz="1200" kern="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fr-FR" sz="1050" kern="0" dirty="0">
              <a:solidFill>
                <a:schemeClr val="tx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0D25160-C63A-4FB9-ADF6-7BFA441A90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758" t="22912" r="8685" b="12704"/>
          <a:stretch/>
        </p:blipFill>
        <p:spPr>
          <a:xfrm>
            <a:off x="6422670" y="1785668"/>
            <a:ext cx="2662466" cy="287259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05482CC-D083-455A-8556-1EB182CE75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585" t="18237" r="2815" b="12956"/>
          <a:stretch/>
        </p:blipFill>
        <p:spPr>
          <a:xfrm>
            <a:off x="3648517" y="1785668"/>
            <a:ext cx="2662466" cy="287259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D07F93F-03B8-4733-98A7-7F95A537BE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044" t="21510" r="6119" b="12076"/>
          <a:stretch/>
        </p:blipFill>
        <p:spPr>
          <a:xfrm>
            <a:off x="5262478" y="4580627"/>
            <a:ext cx="2132579" cy="221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58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Broyeur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D33258B-E391-4A51-B647-FB3F5B887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714" y="1606991"/>
            <a:ext cx="7830538" cy="4506660"/>
          </a:xfrm>
          <a:prstGeom prst="rect">
            <a:avLst/>
          </a:prstGeom>
        </p:spPr>
      </p:pic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E5F17EF-002E-4042-A382-92C4DAFE9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96" y="1136788"/>
            <a:ext cx="8636808" cy="114058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Coûts:</a:t>
            </a:r>
            <a:endParaRPr lang="fr-FR" sz="1600" b="1" dirty="0"/>
          </a:p>
          <a:p>
            <a:pPr lvl="1">
              <a:buFontTx/>
              <a:buChar char="-"/>
            </a:pP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110285050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chnogenia  14-03-19">
  <a:themeElements>
    <a:clrScheme name="presentation-telemecanique 2">
      <a:dk1>
        <a:srgbClr val="000000"/>
      </a:dk1>
      <a:lt1>
        <a:srgbClr val="FFFFFF"/>
      </a:lt1>
      <a:dk2>
        <a:srgbClr val="000000"/>
      </a:dk2>
      <a:lt2>
        <a:srgbClr val="626469"/>
      </a:lt2>
      <a:accent1>
        <a:srgbClr val="009530"/>
      </a:accent1>
      <a:accent2>
        <a:srgbClr val="B10043"/>
      </a:accent2>
      <a:accent3>
        <a:srgbClr val="FFFFFF"/>
      </a:accent3>
      <a:accent4>
        <a:srgbClr val="000000"/>
      </a:accent4>
      <a:accent5>
        <a:srgbClr val="AAC8AD"/>
      </a:accent5>
      <a:accent6>
        <a:srgbClr val="A0003C"/>
      </a:accent6>
      <a:hlink>
        <a:srgbClr val="42B4E6"/>
      </a:hlink>
      <a:folHlink>
        <a:srgbClr val="4FA600"/>
      </a:folHlink>
    </a:clrScheme>
    <a:fontScheme name="presentation-telemeca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-telemecanique 1">
        <a:dk1>
          <a:srgbClr val="FFFFFF"/>
        </a:dk1>
        <a:lt1>
          <a:srgbClr val="FFFFFF"/>
        </a:lt1>
        <a:dk2>
          <a:srgbClr val="B10043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D5AAB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9FA0A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2">
        <a:dk1>
          <a:srgbClr val="000000"/>
        </a:dk1>
        <a:lt1>
          <a:srgbClr val="FFFFFF"/>
        </a:lt1>
        <a:dk2>
          <a:srgbClr val="000000"/>
        </a:dk2>
        <a:lt2>
          <a:srgbClr val="626469"/>
        </a:lt2>
        <a:accent1>
          <a:srgbClr val="009530"/>
        </a:accent1>
        <a:accent2>
          <a:srgbClr val="B10043"/>
        </a:accent2>
        <a:accent3>
          <a:srgbClr val="FFFFFF"/>
        </a:accent3>
        <a:accent4>
          <a:srgbClr val="000000"/>
        </a:accent4>
        <a:accent5>
          <a:srgbClr val="AAC8AD"/>
        </a:accent5>
        <a:accent6>
          <a:srgbClr val="A0003C"/>
        </a:accent6>
        <a:hlink>
          <a:srgbClr val="42B4E6"/>
        </a:hlink>
        <a:folHlink>
          <a:srgbClr val="4FA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telemecanique 3">
        <a:dk1>
          <a:srgbClr val="FFFFFF"/>
        </a:dk1>
        <a:lt1>
          <a:srgbClr val="FFFFFF"/>
        </a:lt1>
        <a:dk2>
          <a:srgbClr val="42B4E6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B0D6F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4">
        <a:dk1>
          <a:srgbClr val="FFFFFF"/>
        </a:dk1>
        <a:lt1>
          <a:srgbClr val="FFFFFF"/>
        </a:lt1>
        <a:dk2>
          <a:srgbClr val="4FA60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B2D0AA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5">
        <a:dk1>
          <a:srgbClr val="FFFFFF"/>
        </a:dk1>
        <a:lt1>
          <a:srgbClr val="FFFFFF"/>
        </a:lt1>
        <a:dk2>
          <a:srgbClr val="00953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AC8AD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Technogenia</Template>
  <TotalTime>7121</TotalTime>
  <Words>770</Words>
  <Application>Microsoft Office PowerPoint</Application>
  <PresentationFormat>Affichage à l'écran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Presentation Technogenia  14-03-19</vt:lpstr>
      <vt:lpstr>Broyeur</vt:lpstr>
      <vt:lpstr>Broyeur</vt:lpstr>
      <vt:lpstr>Broyeur</vt:lpstr>
      <vt:lpstr>Broyeur</vt:lpstr>
      <vt:lpstr>Broyeur</vt:lpstr>
      <vt:lpstr>Broyeur</vt:lpstr>
      <vt:lpstr>Broyeur</vt:lpstr>
      <vt:lpstr>Broyeur</vt:lpstr>
      <vt:lpstr>Broyeur</vt:lpstr>
      <vt:lpstr>Broyeur</vt:lpstr>
    </vt:vector>
  </TitlesOfParts>
  <Company>Schneider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Jean-Marc Staerck</dc:creator>
  <cp:lastModifiedBy>Zoe ROULON</cp:lastModifiedBy>
  <cp:revision>486</cp:revision>
  <cp:lastPrinted>2021-06-15T06:00:32Z</cp:lastPrinted>
  <dcterms:created xsi:type="dcterms:W3CDTF">2008-12-18T13:04:39Z</dcterms:created>
  <dcterms:modified xsi:type="dcterms:W3CDTF">2023-06-28T11:48:22Z</dcterms:modified>
</cp:coreProperties>
</file>