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9144000" cy="6858000" type="screen4x3"/>
  <p:notesSz cx="6797675" cy="987266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78" userDrawn="1">
          <p15:clr>
            <a:srgbClr val="A4A3A4"/>
          </p15:clr>
        </p15:guide>
        <p15:guide id="2" pos="2068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an-Marc STAERCK" initials="JMS" lastIdx="1" clrIdx="0">
    <p:extLst>
      <p:ext uri="{19B8F6BF-5375-455C-9EA6-DF929625EA0E}">
        <p15:presenceInfo xmlns:p15="http://schemas.microsoft.com/office/powerpoint/2012/main" userId="S::jean-marc.staerck@technogenia.com::34a94bb8-cd97-4b6a-a179-e6b46c06ea9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FF"/>
    <a:srgbClr val="99CC00"/>
    <a:srgbClr val="BFBFB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67" autoAdjust="0"/>
    <p:restoredTop sz="78378" autoAdjust="0"/>
  </p:normalViewPr>
  <p:slideViewPr>
    <p:cSldViewPr snapToGrid="0">
      <p:cViewPr varScale="1">
        <p:scale>
          <a:sx n="114" d="100"/>
          <a:sy n="114" d="100"/>
        </p:scale>
        <p:origin x="180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3954" y="72"/>
      </p:cViewPr>
      <p:guideLst>
        <p:guide orient="horz" pos="2778"/>
        <p:guide pos="2068"/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803950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395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4125611795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8"/>
          <p:cNvSpPr>
            <a:spLocks noChangeShapeType="1"/>
          </p:cNvSpPr>
          <p:nvPr/>
        </p:nvSpPr>
        <p:spPr bwMode="auto">
          <a:xfrm flipV="1">
            <a:off x="0" y="838200"/>
            <a:ext cx="91440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V="1">
            <a:off x="0" y="6381328"/>
            <a:ext cx="91440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0140" y="1"/>
            <a:ext cx="6588125" cy="758825"/>
          </a:xfrm>
        </p:spPr>
        <p:txBody>
          <a:bodyPr/>
          <a:lstStyle>
            <a:lvl1pPr algn="l">
              <a:defRPr b="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340768"/>
            <a:ext cx="6624736" cy="432048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 flipV="1">
            <a:off x="0" y="838200"/>
            <a:ext cx="91440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76456" y="6014815"/>
            <a:ext cx="360000" cy="712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199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7845295" y="6536938"/>
            <a:ext cx="288925" cy="6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661988" eaLnBrk="0" fontAlgn="base" hangingPunct="0">
              <a:spcBef>
                <a:spcPct val="0"/>
              </a:spcBef>
              <a:spcAft>
                <a:spcPct val="0"/>
              </a:spcAft>
            </a:pPr>
            <a:fld id="{D5F7731E-748C-4910-8B3E-FAB8964BCD80}" type="slidenum">
              <a:rPr lang="fr-FR" sz="800">
                <a:solidFill>
                  <a:srgbClr val="626469"/>
                </a:solidFill>
              </a:rPr>
              <a:pPr defTabSz="661988" eaLnBrk="0" fontAlgn="base" hangingPunct="0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sz="800" dirty="0">
              <a:solidFill>
                <a:srgbClr val="626469"/>
              </a:solidFill>
            </a:endParaRP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03351" y="3573464"/>
            <a:ext cx="6481763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D1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18000" bIns="1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First level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1773239"/>
            <a:ext cx="6588125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800" rIns="0" bIns="1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9" name="Rectangle 6"/>
          <p:cNvSpPr>
            <a:spLocks noChangeArrowheads="1"/>
          </p:cNvSpPr>
          <p:nvPr userDrawn="1"/>
        </p:nvSpPr>
        <p:spPr bwMode="auto">
          <a:xfrm>
            <a:off x="467544" y="6453992"/>
            <a:ext cx="1493999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66198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800" dirty="0" err="1">
                <a:solidFill>
                  <a:srgbClr val="626469"/>
                </a:solidFill>
              </a:rPr>
              <a:t>Technogenia</a:t>
            </a:r>
            <a:r>
              <a:rPr lang="en-GB" sz="800" dirty="0">
                <a:solidFill>
                  <a:srgbClr val="626469"/>
                </a:solidFill>
              </a:rPr>
              <a:t> – R&amp;D – </a:t>
            </a:r>
            <a:r>
              <a:rPr lang="en-GB" sz="800" dirty="0" err="1">
                <a:solidFill>
                  <a:srgbClr val="626469"/>
                </a:solidFill>
              </a:rPr>
              <a:t>Juin</a:t>
            </a:r>
            <a:r>
              <a:rPr lang="en-GB" sz="800" dirty="0">
                <a:solidFill>
                  <a:srgbClr val="626469"/>
                </a:solidFill>
              </a:rPr>
              <a:t> 2021</a:t>
            </a:r>
          </a:p>
        </p:txBody>
      </p:sp>
      <p:pic>
        <p:nvPicPr>
          <p:cNvPr id="1030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260351"/>
            <a:ext cx="2163763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7137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9pPr>
    </p:titleStyle>
    <p:bodyStyle>
      <a:lvl1pPr marL="180975" indent="-18097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●"/>
        <a:defRPr sz="2000">
          <a:solidFill>
            <a:schemeClr val="accent1"/>
          </a:solidFill>
          <a:latin typeface="+mn-lt"/>
          <a:ea typeface="+mn-ea"/>
          <a:cs typeface="+mn-cs"/>
        </a:defRPr>
      </a:lvl1pPr>
      <a:lvl2pPr marL="541338" indent="-180975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●"/>
        <a:defRPr>
          <a:solidFill>
            <a:schemeClr val="bg2"/>
          </a:solidFill>
          <a:latin typeface="+mn-lt"/>
        </a:defRPr>
      </a:lvl2pPr>
      <a:lvl3pPr marL="901700" indent="-84138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●"/>
        <a:defRPr>
          <a:solidFill>
            <a:schemeClr val="bg2"/>
          </a:solidFill>
          <a:latin typeface="+mn-lt"/>
        </a:defRPr>
      </a:lvl3pPr>
      <a:lvl4pPr marL="1751013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15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61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073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530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987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31F11-B382-4479-847C-0D185673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Projet Broyage poudres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7F04E1-18CB-40C2-861F-335BB4ECA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53" y="981512"/>
            <a:ext cx="8636808" cy="4679736"/>
          </a:xfrm>
        </p:spPr>
        <p:txBody>
          <a:bodyPr/>
          <a:lstStyle/>
          <a:p>
            <a:pPr marL="0" indent="0">
              <a:buNone/>
            </a:pPr>
            <a:r>
              <a:rPr lang="fr-FR" sz="1800" b="1" dirty="0"/>
              <a:t>Contexte:</a:t>
            </a:r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r>
              <a:rPr lang="fr-FR" sz="1600" dirty="0"/>
              <a:t>Parmi les différentes granulométries de poudres produites par le procédé de creuset froid, certaines répartitions sont moins utilisées que d’autres dans les produits </a:t>
            </a:r>
            <a:r>
              <a:rPr lang="fr-FR" sz="1600" dirty="0" err="1"/>
              <a:t>Technogenia</a:t>
            </a:r>
            <a:r>
              <a:rPr lang="fr-FR" sz="1600" dirty="0"/>
              <a:t> et génèrent un stock dormant important.</a:t>
            </a:r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r>
              <a:rPr lang="fr-FR" sz="1600" dirty="0"/>
              <a:t>La granulométrie la plus concernée par cette problématique est la </a:t>
            </a:r>
            <a:r>
              <a:rPr lang="fr-FR" sz="1600" b="1" dirty="0"/>
              <a:t>300-750 µm</a:t>
            </a:r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r>
              <a:rPr lang="fr-FR" sz="1600" dirty="0"/>
              <a:t>En effet:</a:t>
            </a:r>
          </a:p>
          <a:p>
            <a:pPr>
              <a:buFontTx/>
              <a:buChar char="-"/>
            </a:pPr>
            <a:r>
              <a:rPr lang="fr-FR" sz="1600" dirty="0"/>
              <a:t>Cette poudre est uniquement utilisée pour la fabrication du </a:t>
            </a:r>
            <a:r>
              <a:rPr lang="fr-FR" sz="1600" dirty="0" err="1"/>
              <a:t>Technosphère</a:t>
            </a:r>
            <a:r>
              <a:rPr lang="fr-FR" sz="1600" dirty="0"/>
              <a:t> GF &amp; GN</a:t>
            </a:r>
          </a:p>
          <a:p>
            <a:pPr>
              <a:buFontTx/>
              <a:buChar char="-"/>
            </a:pPr>
            <a:r>
              <a:rPr lang="fr-FR" sz="1600" dirty="0"/>
              <a:t>Cette poudre est trop fine pour être réutilisée dans le creuset froid</a:t>
            </a:r>
          </a:p>
        </p:txBody>
      </p:sp>
    </p:spTree>
    <p:extLst>
      <p:ext uri="{BB962C8B-B14F-4D97-AF65-F5344CB8AC3E}">
        <p14:creationId xmlns:p14="http://schemas.microsoft.com/office/powerpoint/2010/main" val="594329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31F11-B382-4479-847C-0D185673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Projet Broyage poudres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7F04E1-18CB-40C2-861F-335BB4ECA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53" y="981512"/>
            <a:ext cx="8636808" cy="4679736"/>
          </a:xfrm>
        </p:spPr>
        <p:txBody>
          <a:bodyPr/>
          <a:lstStyle/>
          <a:p>
            <a:pPr marL="0" indent="0">
              <a:buNone/>
            </a:pPr>
            <a:r>
              <a:rPr lang="fr-FR" sz="1800" b="1" dirty="0"/>
              <a:t>But de l’étude:</a:t>
            </a:r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r>
              <a:rPr lang="fr-FR" sz="1600" dirty="0"/>
              <a:t>Réduire le stock de la poudre 300-750 µm</a:t>
            </a:r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r>
              <a:rPr lang="fr-FR" sz="1800" b="1" dirty="0"/>
              <a:t>Solutions envisagées:</a:t>
            </a:r>
          </a:p>
          <a:p>
            <a:pPr marL="0" indent="0">
              <a:buNone/>
            </a:pPr>
            <a:endParaRPr lang="fr-FR" sz="1600" dirty="0"/>
          </a:p>
          <a:p>
            <a:pPr>
              <a:buFontTx/>
              <a:buChar char="-"/>
            </a:pPr>
            <a:r>
              <a:rPr lang="fr-FR" sz="1600" dirty="0"/>
              <a:t>Réduire la granulométrie des poudres par broyage pour obtenir une granulométrie plus fine (40-160 µm) en produisant un minimum de poudre fine (&lt;40 µm)</a:t>
            </a:r>
          </a:p>
          <a:p>
            <a:pPr>
              <a:buFontTx/>
              <a:buChar char="-"/>
            </a:pPr>
            <a:endParaRPr lang="fr-FR" sz="1600" dirty="0"/>
          </a:p>
          <a:p>
            <a:pPr>
              <a:buFontTx/>
              <a:buChar char="-"/>
            </a:pPr>
            <a:r>
              <a:rPr lang="fr-FR" sz="1600" dirty="0"/>
              <a:t>Trouver une application pour la granulométrie 300-750 µm</a:t>
            </a:r>
          </a:p>
        </p:txBody>
      </p:sp>
    </p:spTree>
    <p:extLst>
      <p:ext uri="{BB962C8B-B14F-4D97-AF65-F5344CB8AC3E}">
        <p14:creationId xmlns:p14="http://schemas.microsoft.com/office/powerpoint/2010/main" val="3344097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31F11-B382-4479-847C-0D185673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Projet Broyage poudres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7F04E1-18CB-40C2-861F-335BB4ECA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53" y="981512"/>
            <a:ext cx="8636808" cy="4679736"/>
          </a:xfrm>
        </p:spPr>
        <p:txBody>
          <a:bodyPr/>
          <a:lstStyle/>
          <a:p>
            <a:pPr marL="0" indent="0">
              <a:buNone/>
            </a:pPr>
            <a:r>
              <a:rPr lang="fr-FR" sz="1800" b="1" dirty="0"/>
              <a:t>Technique de Broyages adaptées pour les matériaux durs type minerai:</a:t>
            </a:r>
          </a:p>
          <a:p>
            <a:pPr marL="0" indent="0">
              <a:buNone/>
            </a:pPr>
            <a:endParaRPr lang="fr-FR" sz="1800" b="1" dirty="0"/>
          </a:p>
          <a:p>
            <a:pPr>
              <a:buFontTx/>
              <a:buChar char="-"/>
            </a:pPr>
            <a:r>
              <a:rPr lang="fr-FR" sz="1600" u="sng" dirty="0"/>
              <a:t>Broyeurs planétaires:</a:t>
            </a:r>
          </a:p>
          <a:p>
            <a:pPr marL="0" indent="0">
              <a:buNone/>
            </a:pPr>
            <a:r>
              <a:rPr lang="fr-FR" sz="1600" dirty="0"/>
              <a:t>Broyage grâce à des chocs à grande vitesse qui lui sont soumis par des billes dans un bol de broyage en rotation</a:t>
            </a:r>
          </a:p>
          <a:p>
            <a:pPr marL="0" indent="0">
              <a:buNone/>
            </a:pPr>
            <a:endParaRPr lang="fr-FR" sz="1800" b="1" dirty="0"/>
          </a:p>
          <a:p>
            <a:pPr>
              <a:buFontTx/>
              <a:buChar char="-"/>
            </a:pPr>
            <a:r>
              <a:rPr lang="fr-FR" sz="1600" u="sng" dirty="0"/>
              <a:t>Broyeurs à billes:</a:t>
            </a:r>
          </a:p>
          <a:p>
            <a:pPr marL="0" indent="0">
              <a:buNone/>
            </a:pPr>
            <a:r>
              <a:rPr lang="fr-FR" sz="1600" dirty="0"/>
              <a:t>Broyage par des effets de friction et d’impact multiples entre l’échantillon, les billes et les parois internes du bol ou du mortier</a:t>
            </a:r>
          </a:p>
          <a:p>
            <a:pPr marL="0" indent="0">
              <a:buNone/>
            </a:pPr>
            <a:endParaRPr lang="fr-FR" sz="1600" dirty="0"/>
          </a:p>
          <a:p>
            <a:pPr>
              <a:buFontTx/>
              <a:buChar char="-"/>
            </a:pPr>
            <a:r>
              <a:rPr lang="fr-FR" sz="1600" u="sng" dirty="0"/>
              <a:t>Concasseurs à mâchoires: </a:t>
            </a:r>
          </a:p>
          <a:p>
            <a:pPr marL="0" indent="0">
              <a:buNone/>
            </a:pPr>
            <a:r>
              <a:rPr lang="fr-FR" sz="1600" dirty="0"/>
              <a:t>Broyage par effet de pression entre deux plaques de concassage, l’une fixe et l’autre mobile</a:t>
            </a:r>
          </a:p>
          <a:p>
            <a:pPr marL="0" indent="0">
              <a:buNone/>
            </a:pPr>
            <a:endParaRPr lang="fr-FR" sz="1600" dirty="0"/>
          </a:p>
          <a:p>
            <a:pPr>
              <a:buFontTx/>
              <a:buChar char="-"/>
            </a:pPr>
            <a:r>
              <a:rPr lang="fr-FR" sz="1600" u="sng" dirty="0"/>
              <a:t>Broyeurs à disques:</a:t>
            </a:r>
          </a:p>
          <a:p>
            <a:pPr marL="0" indent="0">
              <a:buNone/>
            </a:pPr>
            <a:r>
              <a:rPr lang="fr-FR" sz="1600" dirty="0"/>
              <a:t>Broyage par actions simultanées de compression et de cisaillement entre des disques nervurés</a:t>
            </a:r>
          </a:p>
          <a:p>
            <a:pPr>
              <a:buFontTx/>
              <a:buChar char="-"/>
            </a:pPr>
            <a:endParaRPr lang="fr-FR" sz="1600" b="1" dirty="0"/>
          </a:p>
          <a:p>
            <a:pPr marL="0" indent="0">
              <a:buNone/>
            </a:pPr>
            <a:endParaRPr lang="fr-FR" sz="1600" dirty="0"/>
          </a:p>
          <a:p>
            <a:pPr>
              <a:buFontTx/>
              <a:buChar char="-"/>
            </a:pPr>
            <a:endParaRPr lang="fr-FR" sz="1600" dirty="0"/>
          </a:p>
          <a:p>
            <a:pPr marL="0" indent="0">
              <a:buNone/>
            </a:pPr>
            <a:endParaRPr lang="fr-FR" sz="1800" b="1" dirty="0"/>
          </a:p>
          <a:p>
            <a:pPr marL="0" indent="0">
              <a:buNone/>
            </a:pPr>
            <a:endParaRPr lang="fr-FR" sz="1800" b="1" dirty="0"/>
          </a:p>
          <a:p>
            <a:pPr marL="0" indent="0">
              <a:buNone/>
            </a:pPr>
            <a:endParaRPr lang="fr-FR" sz="1800" b="1" dirty="0"/>
          </a:p>
          <a:p>
            <a:pPr marL="0" indent="0">
              <a:buNone/>
            </a:pP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4170007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31F11-B382-4479-847C-0D185673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Projet Broyage poudres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7F04E1-18CB-40C2-861F-335BB4ECA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53" y="981512"/>
            <a:ext cx="8636808" cy="4679736"/>
          </a:xfrm>
        </p:spPr>
        <p:txBody>
          <a:bodyPr/>
          <a:lstStyle/>
          <a:p>
            <a:pPr marL="0" indent="0">
              <a:buNone/>
            </a:pPr>
            <a:r>
              <a:rPr lang="fr-FR" sz="1800" b="1" dirty="0"/>
              <a:t>Technique de Broyages adaptées pour les matériaux durs type minerai:</a:t>
            </a:r>
          </a:p>
          <a:p>
            <a:pPr marL="0" indent="0">
              <a:buNone/>
            </a:pPr>
            <a:endParaRPr lang="fr-FR" sz="1800" b="1" dirty="0"/>
          </a:p>
          <a:p>
            <a:pPr>
              <a:buFontTx/>
              <a:buChar char="-"/>
            </a:pPr>
            <a:r>
              <a:rPr lang="fr-FR" sz="1600" u="sng" dirty="0"/>
              <a:t>Broyeurs planétaires: </a:t>
            </a:r>
            <a:r>
              <a:rPr lang="fr-FR" sz="1400" dirty="0">
                <a:solidFill>
                  <a:srgbClr val="FF0000"/>
                </a:solidFill>
                <a:sym typeface="Wingdings" panose="05000000000000000000" pitchFamily="2" charset="2"/>
              </a:rPr>
              <a:t> Broyage </a:t>
            </a:r>
            <a:r>
              <a:rPr lang="fr-FR" sz="1400" dirty="0" err="1">
                <a:solidFill>
                  <a:srgbClr val="FF0000"/>
                </a:solidFill>
                <a:sym typeface="Wingdings" panose="05000000000000000000" pitchFamily="2" charset="2"/>
              </a:rPr>
              <a:t>ultra-fin</a:t>
            </a:r>
            <a:r>
              <a:rPr lang="fr-FR" sz="1400" dirty="0">
                <a:solidFill>
                  <a:srgbClr val="FF0000"/>
                </a:solidFill>
                <a:sym typeface="Wingdings" panose="05000000000000000000" pitchFamily="2" charset="2"/>
              </a:rPr>
              <a:t> &lt; 5 µm (équipement de laboratoire)</a:t>
            </a:r>
            <a:endParaRPr lang="fr-FR" sz="1400" u="sng" dirty="0"/>
          </a:p>
          <a:p>
            <a:pPr marL="0" indent="0">
              <a:buNone/>
            </a:pPr>
            <a:r>
              <a:rPr lang="fr-FR" sz="1600" dirty="0"/>
              <a:t>Broyage grâce à des chocs à grande vitesse qui lui sont soumis par des billes dans un bol de broyage en rotation</a:t>
            </a:r>
          </a:p>
          <a:p>
            <a:pPr marL="0" indent="0">
              <a:buNone/>
            </a:pPr>
            <a:endParaRPr lang="fr-FR" sz="1800" b="1" dirty="0"/>
          </a:p>
          <a:p>
            <a:pPr>
              <a:buFontTx/>
              <a:buChar char="-"/>
            </a:pPr>
            <a:r>
              <a:rPr lang="fr-FR" sz="1600" u="sng" dirty="0"/>
              <a:t>Broyeurs à billes: </a:t>
            </a:r>
            <a:r>
              <a:rPr lang="fr-FR" sz="1400" dirty="0">
                <a:solidFill>
                  <a:srgbClr val="FF0000"/>
                </a:solidFill>
                <a:sym typeface="Wingdings" panose="05000000000000000000" pitchFamily="2" charset="2"/>
              </a:rPr>
              <a:t> Broyage fin ≈ 10 µm (équipement de laboratoire)</a:t>
            </a:r>
            <a:endParaRPr lang="fr-FR" sz="1400" u="sng" dirty="0"/>
          </a:p>
          <a:p>
            <a:pPr marL="0" indent="0">
              <a:buNone/>
            </a:pPr>
            <a:r>
              <a:rPr lang="fr-FR" sz="1600" dirty="0"/>
              <a:t>Broyage par des effets de friction et d’impact multiples entre l’échantillon, les billes et les parois internes du bol ou du mortier</a:t>
            </a:r>
          </a:p>
          <a:p>
            <a:pPr marL="0" indent="0">
              <a:buNone/>
            </a:pPr>
            <a:endParaRPr lang="fr-FR" sz="1600" dirty="0"/>
          </a:p>
          <a:p>
            <a:pPr>
              <a:buFontTx/>
              <a:buChar char="-"/>
            </a:pPr>
            <a:r>
              <a:rPr lang="fr-FR" sz="1600" u="sng" dirty="0"/>
              <a:t>Concasseurs à mâchoires </a:t>
            </a:r>
            <a:r>
              <a:rPr lang="fr-FR" sz="1600" dirty="0"/>
              <a:t>:  </a:t>
            </a:r>
            <a:r>
              <a:rPr lang="fr-FR" sz="1400" dirty="0">
                <a:solidFill>
                  <a:srgbClr val="FF0000"/>
                </a:solidFill>
                <a:sym typeface="Wingdings" panose="05000000000000000000" pitchFamily="2" charset="2"/>
              </a:rPr>
              <a:t> Pré-broyage &gt; 50 µm (uniquement en équipement de laboratoire)</a:t>
            </a:r>
            <a:endParaRPr lang="fr-FR" sz="1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1600" dirty="0"/>
              <a:t>Broyage par effet de pression entre deux plaques de concassage, l’une fixe et l’autre mobile</a:t>
            </a:r>
          </a:p>
          <a:p>
            <a:pPr marL="0" indent="0">
              <a:buNone/>
            </a:pPr>
            <a:endParaRPr lang="fr-FR" sz="1600" dirty="0"/>
          </a:p>
          <a:p>
            <a:pPr>
              <a:buFontTx/>
              <a:buChar char="-"/>
            </a:pPr>
            <a:r>
              <a:rPr lang="fr-FR" sz="1600" u="sng" dirty="0"/>
              <a:t>Broyeurs à disques:</a:t>
            </a:r>
          </a:p>
          <a:p>
            <a:pPr marL="0" indent="0">
              <a:buNone/>
            </a:pPr>
            <a:r>
              <a:rPr lang="fr-FR" sz="1600" dirty="0"/>
              <a:t>Broyage par actions simultanées de compression et de cisaillement entre des disques nervurés</a:t>
            </a:r>
          </a:p>
          <a:p>
            <a:pPr>
              <a:buFontTx/>
              <a:buChar char="-"/>
            </a:pPr>
            <a:endParaRPr lang="fr-FR" sz="1600" b="1" dirty="0"/>
          </a:p>
          <a:p>
            <a:pPr marL="0" indent="0">
              <a:buNone/>
            </a:pPr>
            <a:endParaRPr lang="fr-FR" sz="1600" dirty="0"/>
          </a:p>
          <a:p>
            <a:pPr>
              <a:buFontTx/>
              <a:buChar char="-"/>
            </a:pPr>
            <a:endParaRPr lang="fr-FR" sz="1600" dirty="0"/>
          </a:p>
          <a:p>
            <a:pPr marL="0" indent="0">
              <a:buNone/>
            </a:pPr>
            <a:endParaRPr lang="fr-FR" sz="1800" b="1" dirty="0"/>
          </a:p>
          <a:p>
            <a:pPr marL="0" indent="0">
              <a:buNone/>
            </a:pPr>
            <a:endParaRPr lang="fr-FR" sz="1800" b="1" dirty="0"/>
          </a:p>
          <a:p>
            <a:pPr marL="0" indent="0">
              <a:buNone/>
            </a:pPr>
            <a:endParaRPr lang="fr-FR" sz="1800" b="1" dirty="0"/>
          </a:p>
          <a:p>
            <a:pPr marL="0" indent="0">
              <a:buNone/>
            </a:pPr>
            <a:endParaRPr lang="fr-FR" sz="1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9A97A6-1913-47EB-8DE2-E24C560DB8F3}"/>
              </a:ext>
            </a:extLst>
          </p:cNvPr>
          <p:cNvSpPr/>
          <p:nvPr/>
        </p:nvSpPr>
        <p:spPr bwMode="auto">
          <a:xfrm>
            <a:off x="75501" y="4773336"/>
            <a:ext cx="8825218" cy="671119"/>
          </a:xfrm>
          <a:prstGeom prst="rect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598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E024A3D4-F01B-4F34-BD2E-FEFC5656D1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414"/>
          <a:stretch/>
        </p:blipFill>
        <p:spPr>
          <a:xfrm>
            <a:off x="3556931" y="2420993"/>
            <a:ext cx="5431816" cy="320267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4431F11-B382-4479-847C-0D185673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Projet Broyage poudres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7F04E1-18CB-40C2-861F-335BB4ECA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53" y="981512"/>
            <a:ext cx="8636808" cy="4679736"/>
          </a:xfrm>
        </p:spPr>
        <p:txBody>
          <a:bodyPr/>
          <a:lstStyle/>
          <a:p>
            <a:pPr marL="0" indent="0">
              <a:buNone/>
            </a:pPr>
            <a:r>
              <a:rPr lang="fr-FR" sz="1800" b="1" dirty="0"/>
              <a:t>Technique de Broyages adaptées pour les matériaux durs type minerai:</a:t>
            </a:r>
            <a:endParaRPr lang="fr-FR" sz="1600" dirty="0"/>
          </a:p>
          <a:p>
            <a:pPr>
              <a:buFontTx/>
              <a:buChar char="-"/>
            </a:pPr>
            <a:r>
              <a:rPr lang="fr-FR" sz="1600" u="sng" dirty="0"/>
              <a:t>Broyeurs à disques:</a:t>
            </a:r>
          </a:p>
          <a:p>
            <a:pPr marL="0" indent="0">
              <a:buNone/>
            </a:pPr>
            <a:r>
              <a:rPr lang="fr-FR" sz="1600" dirty="0"/>
              <a:t>Broyage par actions simultanées de compression et de cisaillement entre des disques nervurés</a:t>
            </a:r>
          </a:p>
          <a:p>
            <a:pPr marL="0" indent="0">
              <a:buNone/>
            </a:pPr>
            <a:endParaRPr lang="fr-FR" sz="1800" b="1" dirty="0"/>
          </a:p>
          <a:p>
            <a:pPr marL="0" indent="0">
              <a:buNone/>
            </a:pPr>
            <a:endParaRPr lang="fr-FR" sz="1800" b="1" dirty="0"/>
          </a:p>
          <a:p>
            <a:pPr marL="0" indent="0">
              <a:buNone/>
            </a:pPr>
            <a:endParaRPr lang="fr-FR" sz="1600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5631580-4A57-4EB3-B41E-23AF6027F7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91238" y="2033946"/>
            <a:ext cx="6649397" cy="3708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15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31F11-B382-4479-847C-0D185673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Projet Broyage poudres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7F04E1-18CB-40C2-861F-335BB4ECA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53" y="981511"/>
            <a:ext cx="8636808" cy="5578679"/>
          </a:xfrm>
        </p:spPr>
        <p:txBody>
          <a:bodyPr/>
          <a:lstStyle/>
          <a:p>
            <a:pPr marL="0" indent="0">
              <a:buNone/>
            </a:pPr>
            <a:endParaRPr lang="fr-FR" sz="1800" b="1" dirty="0"/>
          </a:p>
          <a:p>
            <a:pPr marL="0" indent="0">
              <a:buNone/>
            </a:pPr>
            <a:r>
              <a:rPr lang="fr-FR" sz="1800" b="1" dirty="0"/>
              <a:t>Avantages:</a:t>
            </a:r>
          </a:p>
          <a:p>
            <a:pPr>
              <a:buFontTx/>
              <a:buChar char="-"/>
            </a:pPr>
            <a:r>
              <a:rPr lang="fr-FR" sz="1600" dirty="0"/>
              <a:t>La granulométrie est contrôlée par l’écartement entre les disques: </a:t>
            </a:r>
          </a:p>
          <a:p>
            <a:pPr lvl="1">
              <a:buFontTx/>
              <a:buChar char="-"/>
            </a:pPr>
            <a:r>
              <a:rPr lang="fr-FR" sz="1400" dirty="0"/>
              <a:t>peu de production de fine, plage étroite de granulométrie, très bon contrôle de la granulométrie finale.</a:t>
            </a:r>
          </a:p>
          <a:p>
            <a:pPr>
              <a:buFontTx/>
              <a:buChar char="-"/>
            </a:pPr>
            <a:r>
              <a:rPr lang="fr-FR" sz="1600" dirty="0"/>
              <a:t>Alimentation continue possible</a:t>
            </a:r>
          </a:p>
          <a:p>
            <a:pPr>
              <a:buFontTx/>
              <a:buChar char="-"/>
            </a:pPr>
            <a:r>
              <a:rPr lang="fr-FR" sz="1600" dirty="0"/>
              <a:t>Pas besoin de système d’aspiration</a:t>
            </a:r>
          </a:p>
          <a:p>
            <a:pPr>
              <a:buFontTx/>
              <a:buChar char="-"/>
            </a:pPr>
            <a:r>
              <a:rPr lang="fr-FR" sz="1600" dirty="0"/>
              <a:t>Nettoyage simple</a:t>
            </a:r>
          </a:p>
          <a:p>
            <a:pPr>
              <a:buFontTx/>
              <a:buChar char="-"/>
            </a:pPr>
            <a:r>
              <a:rPr lang="fr-FR" sz="1600" dirty="0"/>
              <a:t>Ergonomie</a:t>
            </a:r>
          </a:p>
          <a:p>
            <a:pPr>
              <a:buFontTx/>
              <a:buChar char="-"/>
            </a:pPr>
            <a:endParaRPr lang="fr-FR" sz="1600" dirty="0"/>
          </a:p>
          <a:p>
            <a:pPr marL="0" indent="0">
              <a:buNone/>
            </a:pPr>
            <a:r>
              <a:rPr lang="fr-FR" sz="1800" b="1" dirty="0"/>
              <a:t>Inconvénients:</a:t>
            </a:r>
          </a:p>
          <a:p>
            <a:pPr>
              <a:buFontTx/>
              <a:buChar char="-"/>
            </a:pPr>
            <a:r>
              <a:rPr lang="fr-FR" sz="1600" dirty="0"/>
              <a:t>Taille: équipement laboratoire/ semi-production ( Débit max 150 kg/h)</a:t>
            </a:r>
          </a:p>
          <a:p>
            <a:pPr>
              <a:buFontTx/>
              <a:buChar char="-"/>
            </a:pPr>
            <a:r>
              <a:rPr lang="fr-FR" sz="1600" dirty="0"/>
              <a:t>Usure des disques de WC-Co / disques aciers</a:t>
            </a:r>
          </a:p>
          <a:p>
            <a:pPr>
              <a:buFontTx/>
              <a:buChar char="-"/>
            </a:pPr>
            <a:endParaRPr lang="fr-FR" sz="1600" dirty="0"/>
          </a:p>
          <a:p>
            <a:pPr marL="0" indent="0">
              <a:buNone/>
            </a:pPr>
            <a:r>
              <a:rPr lang="fr-FR" sz="1800" b="1" dirty="0"/>
              <a:t>Opportunités:</a:t>
            </a:r>
          </a:p>
          <a:p>
            <a:pPr>
              <a:buFontTx/>
              <a:buChar char="-"/>
            </a:pPr>
            <a:r>
              <a:rPr lang="fr-FR" sz="1600" dirty="0"/>
              <a:t>Possibilité de fabriquer nos propres disques (plans accessibles)</a:t>
            </a:r>
          </a:p>
          <a:p>
            <a:pPr>
              <a:buFontTx/>
              <a:buChar char="-"/>
            </a:pPr>
            <a:r>
              <a:rPr lang="fr-FR" sz="1600" dirty="0"/>
              <a:t>Opportunité de clients pour fabrications des disques WC (</a:t>
            </a:r>
            <a:r>
              <a:rPr lang="fr-FR" sz="1600" dirty="0" err="1"/>
              <a:t>Technogenia</a:t>
            </a:r>
            <a:r>
              <a:rPr lang="fr-FR" sz="1600" dirty="0"/>
              <a:t> ou Carbure du </a:t>
            </a:r>
            <a:r>
              <a:rPr lang="fr-FR" sz="1600" dirty="0" err="1"/>
              <a:t>Chéran</a:t>
            </a:r>
            <a:r>
              <a:rPr lang="fr-FR" sz="1600" dirty="0"/>
              <a:t>)</a:t>
            </a:r>
          </a:p>
          <a:p>
            <a:pPr marL="0" indent="0">
              <a:buNone/>
            </a:pPr>
            <a:endParaRPr lang="fr-FR" sz="1800" b="1" dirty="0"/>
          </a:p>
          <a:p>
            <a:pPr marL="0" indent="0">
              <a:buNone/>
            </a:pP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300394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4466A3-F454-4DD3-8F7C-181018F9A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Projet Broyage poudres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63B5141-F21D-4198-853F-C21097AB29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77"/>
          <a:stretch/>
        </p:blipFill>
        <p:spPr>
          <a:xfrm>
            <a:off x="63245" y="1543575"/>
            <a:ext cx="4390882" cy="3206972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2BCA8BE1-9DCA-4B60-8772-1948032F18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7349" y="1571225"/>
            <a:ext cx="4479704" cy="3179322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30913A8-281A-458A-99DF-C7E49684CCFC}"/>
              </a:ext>
            </a:extLst>
          </p:cNvPr>
          <p:cNvSpPr/>
          <p:nvPr/>
        </p:nvSpPr>
        <p:spPr bwMode="auto">
          <a:xfrm>
            <a:off x="6795065" y="4531732"/>
            <a:ext cx="2121988" cy="255150"/>
          </a:xfrm>
          <a:prstGeom prst="rect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84FF0CC-0759-43D3-A356-9665FA809B0C}"/>
              </a:ext>
            </a:extLst>
          </p:cNvPr>
          <p:cNvSpPr/>
          <p:nvPr/>
        </p:nvSpPr>
        <p:spPr bwMode="auto">
          <a:xfrm>
            <a:off x="2340528" y="4495397"/>
            <a:ext cx="2121988" cy="255150"/>
          </a:xfrm>
          <a:prstGeom prst="rect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D0EB3CE-F312-4816-95AC-882965F2AFFC}"/>
              </a:ext>
            </a:extLst>
          </p:cNvPr>
          <p:cNvSpPr txBox="1"/>
          <p:nvPr/>
        </p:nvSpPr>
        <p:spPr>
          <a:xfrm>
            <a:off x="3284290" y="5444455"/>
            <a:ext cx="2575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Livraison début 2022</a:t>
            </a:r>
          </a:p>
        </p:txBody>
      </p:sp>
    </p:spTree>
    <p:extLst>
      <p:ext uri="{BB962C8B-B14F-4D97-AF65-F5344CB8AC3E}">
        <p14:creationId xmlns:p14="http://schemas.microsoft.com/office/powerpoint/2010/main" val="1778217743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 Technogenia  14-03-19">
  <a:themeElements>
    <a:clrScheme name="presentation-telemecanique 2">
      <a:dk1>
        <a:srgbClr val="000000"/>
      </a:dk1>
      <a:lt1>
        <a:srgbClr val="FFFFFF"/>
      </a:lt1>
      <a:dk2>
        <a:srgbClr val="000000"/>
      </a:dk2>
      <a:lt2>
        <a:srgbClr val="626469"/>
      </a:lt2>
      <a:accent1>
        <a:srgbClr val="009530"/>
      </a:accent1>
      <a:accent2>
        <a:srgbClr val="B10043"/>
      </a:accent2>
      <a:accent3>
        <a:srgbClr val="FFFFFF"/>
      </a:accent3>
      <a:accent4>
        <a:srgbClr val="000000"/>
      </a:accent4>
      <a:accent5>
        <a:srgbClr val="AAC8AD"/>
      </a:accent5>
      <a:accent6>
        <a:srgbClr val="A0003C"/>
      </a:accent6>
      <a:hlink>
        <a:srgbClr val="42B4E6"/>
      </a:hlink>
      <a:folHlink>
        <a:srgbClr val="4FA600"/>
      </a:folHlink>
    </a:clrScheme>
    <a:fontScheme name="presentation-telemecaniqu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-telemecanique 1">
        <a:dk1>
          <a:srgbClr val="FFFFFF"/>
        </a:dk1>
        <a:lt1>
          <a:srgbClr val="FFFFFF"/>
        </a:lt1>
        <a:dk2>
          <a:srgbClr val="B10043"/>
        </a:dk2>
        <a:lt2>
          <a:srgbClr val="FFFFFF"/>
        </a:lt2>
        <a:accent1>
          <a:srgbClr val="FFFFFF"/>
        </a:accent1>
        <a:accent2>
          <a:srgbClr val="B10043"/>
        </a:accent2>
        <a:accent3>
          <a:srgbClr val="D5AAB0"/>
        </a:accent3>
        <a:accent4>
          <a:srgbClr val="DADADA"/>
        </a:accent4>
        <a:accent5>
          <a:srgbClr val="FFFFFF"/>
        </a:accent5>
        <a:accent6>
          <a:srgbClr val="A0003C"/>
        </a:accent6>
        <a:hlink>
          <a:srgbClr val="42B4E6"/>
        </a:hlink>
        <a:folHlink>
          <a:srgbClr val="9FA0A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telemecanique 2">
        <a:dk1>
          <a:srgbClr val="000000"/>
        </a:dk1>
        <a:lt1>
          <a:srgbClr val="FFFFFF"/>
        </a:lt1>
        <a:dk2>
          <a:srgbClr val="000000"/>
        </a:dk2>
        <a:lt2>
          <a:srgbClr val="626469"/>
        </a:lt2>
        <a:accent1>
          <a:srgbClr val="009530"/>
        </a:accent1>
        <a:accent2>
          <a:srgbClr val="B10043"/>
        </a:accent2>
        <a:accent3>
          <a:srgbClr val="FFFFFF"/>
        </a:accent3>
        <a:accent4>
          <a:srgbClr val="000000"/>
        </a:accent4>
        <a:accent5>
          <a:srgbClr val="AAC8AD"/>
        </a:accent5>
        <a:accent6>
          <a:srgbClr val="A0003C"/>
        </a:accent6>
        <a:hlink>
          <a:srgbClr val="42B4E6"/>
        </a:hlink>
        <a:folHlink>
          <a:srgbClr val="4FA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-telemecanique 3">
        <a:dk1>
          <a:srgbClr val="FFFFFF"/>
        </a:dk1>
        <a:lt1>
          <a:srgbClr val="FFFFFF"/>
        </a:lt1>
        <a:dk2>
          <a:srgbClr val="42B4E6"/>
        </a:dk2>
        <a:lt2>
          <a:srgbClr val="FFFFFF"/>
        </a:lt2>
        <a:accent1>
          <a:srgbClr val="FFFFFF"/>
        </a:accent1>
        <a:accent2>
          <a:srgbClr val="B10043"/>
        </a:accent2>
        <a:accent3>
          <a:srgbClr val="B0D6F0"/>
        </a:accent3>
        <a:accent4>
          <a:srgbClr val="DADADA"/>
        </a:accent4>
        <a:accent5>
          <a:srgbClr val="FFFFFF"/>
        </a:accent5>
        <a:accent6>
          <a:srgbClr val="A0003C"/>
        </a:accent6>
        <a:hlink>
          <a:srgbClr val="42B4E6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telemecanique 4">
        <a:dk1>
          <a:srgbClr val="FFFFFF"/>
        </a:dk1>
        <a:lt1>
          <a:srgbClr val="FFFFFF"/>
        </a:lt1>
        <a:dk2>
          <a:srgbClr val="4FA600"/>
        </a:dk2>
        <a:lt2>
          <a:srgbClr val="FFFFFF"/>
        </a:lt2>
        <a:accent1>
          <a:srgbClr val="FFFFFF"/>
        </a:accent1>
        <a:accent2>
          <a:srgbClr val="FFFFFF"/>
        </a:accent2>
        <a:accent3>
          <a:srgbClr val="B2D0AA"/>
        </a:accent3>
        <a:accent4>
          <a:srgbClr val="DADADA"/>
        </a:accent4>
        <a:accent5>
          <a:srgbClr val="FFFFFF"/>
        </a:accent5>
        <a:accent6>
          <a:srgbClr val="E7E7E7"/>
        </a:accent6>
        <a:hlink>
          <a:srgbClr val="FFFF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telemecanique 5">
        <a:dk1>
          <a:srgbClr val="FFFFFF"/>
        </a:dk1>
        <a:lt1>
          <a:srgbClr val="FFFFFF"/>
        </a:lt1>
        <a:dk2>
          <a:srgbClr val="009530"/>
        </a:dk2>
        <a:lt2>
          <a:srgbClr val="FFFFFF"/>
        </a:lt2>
        <a:accent1>
          <a:srgbClr val="FFFFFF"/>
        </a:accent1>
        <a:accent2>
          <a:srgbClr val="FFFFFF"/>
        </a:accent2>
        <a:accent3>
          <a:srgbClr val="AAC8AD"/>
        </a:accent3>
        <a:accent4>
          <a:srgbClr val="DADADA"/>
        </a:accent4>
        <a:accent5>
          <a:srgbClr val="FFFFFF"/>
        </a:accent5>
        <a:accent6>
          <a:srgbClr val="E7E7E7"/>
        </a:accent6>
        <a:hlink>
          <a:srgbClr val="FFFF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Technogenia</Template>
  <TotalTime>6398</TotalTime>
  <Words>504</Words>
  <Application>Microsoft Office PowerPoint</Application>
  <PresentationFormat>Affichage à l'écran (4:3)</PresentationFormat>
  <Paragraphs>84</Paragraphs>
  <Slides>7</Slides>
  <Notes>0</Notes>
  <HiddenSlides>2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0" baseType="lpstr">
      <vt:lpstr>Arial</vt:lpstr>
      <vt:lpstr>Wingdings</vt:lpstr>
      <vt:lpstr>Presentation Technogenia  14-03-19</vt:lpstr>
      <vt:lpstr>Projet Broyage poudres</vt:lpstr>
      <vt:lpstr>Projet Broyage poudres</vt:lpstr>
      <vt:lpstr>Projet Broyage poudres</vt:lpstr>
      <vt:lpstr>Projet Broyage poudres</vt:lpstr>
      <vt:lpstr>Projet Broyage poudres</vt:lpstr>
      <vt:lpstr>Projet Broyage poudres</vt:lpstr>
      <vt:lpstr>Projet Broyage poudres</vt:lpstr>
    </vt:vector>
  </TitlesOfParts>
  <Company>Schneider Electric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Jean-Marc Staerck</dc:creator>
  <cp:lastModifiedBy>Zoe ROULON</cp:lastModifiedBy>
  <cp:revision>446</cp:revision>
  <cp:lastPrinted>2021-06-15T06:00:32Z</cp:lastPrinted>
  <dcterms:created xsi:type="dcterms:W3CDTF">2008-12-18T13:04:39Z</dcterms:created>
  <dcterms:modified xsi:type="dcterms:W3CDTF">2021-10-28T09:38:10Z</dcterms:modified>
</cp:coreProperties>
</file>