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71" r:id="rId6"/>
    <p:sldId id="272" r:id="rId7"/>
    <p:sldId id="266" r:id="rId8"/>
    <p:sldId id="273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ECD2E-AA20-441F-AC08-F8FCDE05E6E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929DB76-27D6-458C-AEAF-8F99FADE5AE0}">
      <dgm:prSet phldrT="[Texte]"/>
      <dgm:spPr/>
      <dgm:t>
        <a:bodyPr/>
        <a:lstStyle/>
        <a:p>
          <a:r>
            <a:rPr lang="fr-FR" b="1" dirty="0"/>
            <a:t>Forces</a:t>
          </a:r>
        </a:p>
        <a:p>
          <a:r>
            <a:rPr lang="fr-FR" dirty="0"/>
            <a:t>- Nouvelle méthode de production de poudres sphériques</a:t>
          </a:r>
        </a:p>
        <a:p>
          <a:r>
            <a:rPr lang="fr-FR" dirty="0"/>
            <a:t>- Granulométrie contrôlée (taille poudre entrée = taille poudre sortie)</a:t>
          </a:r>
        </a:p>
        <a:p>
          <a:r>
            <a:rPr lang="fr-FR" dirty="0"/>
            <a:t>- Très bonne sphéricité</a:t>
          </a:r>
        </a:p>
      </dgm:t>
    </dgm:pt>
    <dgm:pt modelId="{544785C2-370B-4421-BF0D-20B0F7BE8A2A}" type="parTrans" cxnId="{9249057B-AE11-4DF4-B2CA-66E3072C2AF5}">
      <dgm:prSet/>
      <dgm:spPr/>
      <dgm:t>
        <a:bodyPr/>
        <a:lstStyle/>
        <a:p>
          <a:endParaRPr lang="fr-FR"/>
        </a:p>
      </dgm:t>
    </dgm:pt>
    <dgm:pt modelId="{5A073571-F0FB-408C-9D81-3E66CE90D0E2}" type="sibTrans" cxnId="{9249057B-AE11-4DF4-B2CA-66E3072C2AF5}">
      <dgm:prSet/>
      <dgm:spPr/>
      <dgm:t>
        <a:bodyPr/>
        <a:lstStyle/>
        <a:p>
          <a:endParaRPr lang="fr-FR"/>
        </a:p>
      </dgm:t>
    </dgm:pt>
    <dgm:pt modelId="{46F12BBE-E04D-48C2-9985-3189F8743BCC}">
      <dgm:prSet phldrT="[Texte]"/>
      <dgm:spPr/>
      <dgm:t>
        <a:bodyPr/>
        <a:lstStyle/>
        <a:p>
          <a:r>
            <a:rPr lang="fr-FR" b="1" dirty="0"/>
            <a:t>Faiblesses</a:t>
          </a:r>
        </a:p>
        <a:p>
          <a:r>
            <a:rPr lang="fr-FR" dirty="0"/>
            <a:t>- Faible quantité de production (30 kg/jour)</a:t>
          </a:r>
        </a:p>
        <a:p>
          <a:r>
            <a:rPr lang="fr-FR" dirty="0"/>
            <a:t>- Temps de nettoyage des filtres</a:t>
          </a:r>
        </a:p>
        <a:p>
          <a:r>
            <a:rPr lang="fr-FR" dirty="0"/>
            <a:t>-Tamisage à intégrer au process</a:t>
          </a:r>
        </a:p>
        <a:p>
          <a:r>
            <a:rPr lang="fr-FR" dirty="0"/>
            <a:t>- Coût</a:t>
          </a:r>
        </a:p>
      </dgm:t>
    </dgm:pt>
    <dgm:pt modelId="{91ADE25F-464A-48EB-9D95-5251D7A0FC24}" type="parTrans" cxnId="{6D4661F9-34B8-4260-9A40-602EE0B16AE5}">
      <dgm:prSet/>
      <dgm:spPr/>
      <dgm:t>
        <a:bodyPr/>
        <a:lstStyle/>
        <a:p>
          <a:endParaRPr lang="fr-FR"/>
        </a:p>
      </dgm:t>
    </dgm:pt>
    <dgm:pt modelId="{C196EF59-A0BA-48F9-8CA2-FAA0C3155A0F}" type="sibTrans" cxnId="{6D4661F9-34B8-4260-9A40-602EE0B16AE5}">
      <dgm:prSet/>
      <dgm:spPr/>
      <dgm:t>
        <a:bodyPr/>
        <a:lstStyle/>
        <a:p>
          <a:endParaRPr lang="fr-FR"/>
        </a:p>
      </dgm:t>
    </dgm:pt>
    <dgm:pt modelId="{AF212B93-C797-4D98-9AF3-58A904EC62B9}">
      <dgm:prSet phldrT="[Texte]"/>
      <dgm:spPr/>
      <dgm:t>
        <a:bodyPr/>
        <a:lstStyle/>
        <a:p>
          <a:r>
            <a:rPr lang="fr-FR" b="1" dirty="0"/>
            <a:t>Opportunités</a:t>
          </a:r>
        </a:p>
        <a:p>
          <a:r>
            <a:rPr lang="fr-FR" dirty="0"/>
            <a:t>- Production de nouvelles alliages de poudres (WC, </a:t>
          </a:r>
          <a:r>
            <a:rPr lang="fr-FR" dirty="0" err="1"/>
            <a:t>TiC</a:t>
          </a:r>
          <a:r>
            <a:rPr lang="fr-FR" dirty="0"/>
            <a:t>, </a:t>
          </a:r>
          <a:r>
            <a:rPr lang="fr-FR" dirty="0" err="1"/>
            <a:t>NbC</a:t>
          </a:r>
          <a:r>
            <a:rPr lang="fr-FR" dirty="0"/>
            <a:t> </a:t>
          </a:r>
          <a:r>
            <a:rPr lang="fr-FR" dirty="0" err="1"/>
            <a:t>etc</a:t>
          </a:r>
          <a:r>
            <a:rPr lang="fr-FR" dirty="0"/>
            <a:t>)</a:t>
          </a:r>
        </a:p>
        <a:p>
          <a:r>
            <a:rPr lang="fr-FR" dirty="0"/>
            <a:t>- Flexibilité et réactivité au niveau des stocks</a:t>
          </a:r>
        </a:p>
      </dgm:t>
    </dgm:pt>
    <dgm:pt modelId="{CBB92653-E898-4C3A-B866-92C1DBCEBBDE}" type="parTrans" cxnId="{0088B89C-8F6C-43DA-8140-EF3C85B4B1A1}">
      <dgm:prSet/>
      <dgm:spPr/>
      <dgm:t>
        <a:bodyPr/>
        <a:lstStyle/>
        <a:p>
          <a:endParaRPr lang="fr-FR"/>
        </a:p>
      </dgm:t>
    </dgm:pt>
    <dgm:pt modelId="{33E0844B-FCB0-45C6-B8C5-A3FC8B2207D6}" type="sibTrans" cxnId="{0088B89C-8F6C-43DA-8140-EF3C85B4B1A1}">
      <dgm:prSet/>
      <dgm:spPr/>
      <dgm:t>
        <a:bodyPr/>
        <a:lstStyle/>
        <a:p>
          <a:endParaRPr lang="fr-FR"/>
        </a:p>
      </dgm:t>
    </dgm:pt>
    <dgm:pt modelId="{3C313438-92EC-42BD-B1B5-A100AD42CFBC}">
      <dgm:prSet phldrT="[Texte]"/>
      <dgm:spPr/>
      <dgm:t>
        <a:bodyPr/>
        <a:lstStyle/>
        <a:p>
          <a:r>
            <a:rPr lang="fr-FR" b="1" dirty="0"/>
            <a:t>Menaces</a:t>
          </a:r>
        </a:p>
        <a:p>
          <a:r>
            <a:rPr lang="fr-FR" dirty="0"/>
            <a:t>- Procédé peu industrialisable</a:t>
          </a:r>
        </a:p>
        <a:p>
          <a:r>
            <a:rPr lang="fr-FR" dirty="0"/>
            <a:t>- Pureté de la poudre finale (pollution noir de carbone)</a:t>
          </a:r>
        </a:p>
        <a:p>
          <a:endParaRPr lang="fr-FR" dirty="0"/>
        </a:p>
      </dgm:t>
    </dgm:pt>
    <dgm:pt modelId="{785E190A-A69B-400E-A822-BB91D2991A46}" type="parTrans" cxnId="{9EB7F13C-80E3-42D2-A76B-E078866C6489}">
      <dgm:prSet/>
      <dgm:spPr/>
      <dgm:t>
        <a:bodyPr/>
        <a:lstStyle/>
        <a:p>
          <a:endParaRPr lang="fr-FR"/>
        </a:p>
      </dgm:t>
    </dgm:pt>
    <dgm:pt modelId="{C8D44F9A-3787-4E77-A0BE-F4DFF0A16427}" type="sibTrans" cxnId="{9EB7F13C-80E3-42D2-A76B-E078866C6489}">
      <dgm:prSet/>
      <dgm:spPr/>
      <dgm:t>
        <a:bodyPr/>
        <a:lstStyle/>
        <a:p>
          <a:endParaRPr lang="fr-FR"/>
        </a:p>
      </dgm:t>
    </dgm:pt>
    <dgm:pt modelId="{395CF219-4E01-4549-A90E-E8F50CC0C5FF}" type="pres">
      <dgm:prSet presAssocID="{E8CECD2E-AA20-441F-AC08-F8FCDE05E6E0}" presName="matrix" presStyleCnt="0">
        <dgm:presLayoutVars>
          <dgm:chMax val="1"/>
          <dgm:dir/>
          <dgm:resizeHandles val="exact"/>
        </dgm:presLayoutVars>
      </dgm:prSet>
      <dgm:spPr/>
    </dgm:pt>
    <dgm:pt modelId="{53CD06D5-AA86-441A-8669-D264E1166A03}" type="pres">
      <dgm:prSet presAssocID="{E8CECD2E-AA20-441F-AC08-F8FCDE05E6E0}" presName="diamond" presStyleLbl="bgShp" presStyleIdx="0" presStyleCnt="1"/>
      <dgm:spPr/>
    </dgm:pt>
    <dgm:pt modelId="{D487F205-A765-482D-B260-D940E871CB8D}" type="pres">
      <dgm:prSet presAssocID="{E8CECD2E-AA20-441F-AC08-F8FCDE05E6E0}" presName="quad1" presStyleLbl="node1" presStyleIdx="0" presStyleCnt="4" custScaleX="172880" custLinFactNeighborX="-34864" custLinFactNeighborY="420">
        <dgm:presLayoutVars>
          <dgm:chMax val="0"/>
          <dgm:chPref val="0"/>
          <dgm:bulletEnabled val="1"/>
        </dgm:presLayoutVars>
      </dgm:prSet>
      <dgm:spPr/>
    </dgm:pt>
    <dgm:pt modelId="{F142D121-4E99-4437-A793-0FF492A533A2}" type="pres">
      <dgm:prSet presAssocID="{E8CECD2E-AA20-441F-AC08-F8FCDE05E6E0}" presName="quad2" presStyleLbl="node1" presStyleIdx="1" presStyleCnt="4" custScaleX="180218" custLinFactNeighborX="39484">
        <dgm:presLayoutVars>
          <dgm:chMax val="0"/>
          <dgm:chPref val="0"/>
          <dgm:bulletEnabled val="1"/>
        </dgm:presLayoutVars>
      </dgm:prSet>
      <dgm:spPr/>
    </dgm:pt>
    <dgm:pt modelId="{FA2C78F1-2E5A-4887-8E05-619E7778B766}" type="pres">
      <dgm:prSet presAssocID="{E8CECD2E-AA20-441F-AC08-F8FCDE05E6E0}" presName="quad3" presStyleLbl="node1" presStyleIdx="2" presStyleCnt="4" custScaleX="174253" custLinFactNeighborX="-35283" custLinFactNeighborY="-1746">
        <dgm:presLayoutVars>
          <dgm:chMax val="0"/>
          <dgm:chPref val="0"/>
          <dgm:bulletEnabled val="1"/>
        </dgm:presLayoutVars>
      </dgm:prSet>
      <dgm:spPr/>
    </dgm:pt>
    <dgm:pt modelId="{0DDB34BF-03C2-4EDF-8809-8155BDA61292}" type="pres">
      <dgm:prSet presAssocID="{E8CECD2E-AA20-441F-AC08-F8FCDE05E6E0}" presName="quad4" presStyleLbl="node1" presStyleIdx="3" presStyleCnt="4" custScaleX="180998" custLinFactNeighborX="41370" custLinFactNeighborY="-2166">
        <dgm:presLayoutVars>
          <dgm:chMax val="0"/>
          <dgm:chPref val="0"/>
          <dgm:bulletEnabled val="1"/>
        </dgm:presLayoutVars>
      </dgm:prSet>
      <dgm:spPr/>
    </dgm:pt>
  </dgm:ptLst>
  <dgm:cxnLst>
    <dgm:cxn modelId="{9EB7F13C-80E3-42D2-A76B-E078866C6489}" srcId="{E8CECD2E-AA20-441F-AC08-F8FCDE05E6E0}" destId="{3C313438-92EC-42BD-B1B5-A100AD42CFBC}" srcOrd="3" destOrd="0" parTransId="{785E190A-A69B-400E-A822-BB91D2991A46}" sibTransId="{C8D44F9A-3787-4E77-A0BE-F4DFF0A16427}"/>
    <dgm:cxn modelId="{82456967-091E-4251-A8C5-EC0792F60828}" type="presOf" srcId="{AF212B93-C797-4D98-9AF3-58A904EC62B9}" destId="{FA2C78F1-2E5A-4887-8E05-619E7778B766}" srcOrd="0" destOrd="0" presId="urn:microsoft.com/office/officeart/2005/8/layout/matrix3"/>
    <dgm:cxn modelId="{EE37C352-3DFF-436B-9109-48291534F244}" type="presOf" srcId="{46F12BBE-E04D-48C2-9985-3189F8743BCC}" destId="{F142D121-4E99-4437-A793-0FF492A533A2}" srcOrd="0" destOrd="0" presId="urn:microsoft.com/office/officeart/2005/8/layout/matrix3"/>
    <dgm:cxn modelId="{C62FF259-01B3-4BA1-AA0F-2B7C1752737D}" type="presOf" srcId="{F929DB76-27D6-458C-AEAF-8F99FADE5AE0}" destId="{D487F205-A765-482D-B260-D940E871CB8D}" srcOrd="0" destOrd="0" presId="urn:microsoft.com/office/officeart/2005/8/layout/matrix3"/>
    <dgm:cxn modelId="{9249057B-AE11-4DF4-B2CA-66E3072C2AF5}" srcId="{E8CECD2E-AA20-441F-AC08-F8FCDE05E6E0}" destId="{F929DB76-27D6-458C-AEAF-8F99FADE5AE0}" srcOrd="0" destOrd="0" parTransId="{544785C2-370B-4421-BF0D-20B0F7BE8A2A}" sibTransId="{5A073571-F0FB-408C-9D81-3E66CE90D0E2}"/>
    <dgm:cxn modelId="{0544379B-92A2-4B8F-AD10-E198A64037B9}" type="presOf" srcId="{E8CECD2E-AA20-441F-AC08-F8FCDE05E6E0}" destId="{395CF219-4E01-4549-A90E-E8F50CC0C5FF}" srcOrd="0" destOrd="0" presId="urn:microsoft.com/office/officeart/2005/8/layout/matrix3"/>
    <dgm:cxn modelId="{0088B89C-8F6C-43DA-8140-EF3C85B4B1A1}" srcId="{E8CECD2E-AA20-441F-AC08-F8FCDE05E6E0}" destId="{AF212B93-C797-4D98-9AF3-58A904EC62B9}" srcOrd="2" destOrd="0" parTransId="{CBB92653-E898-4C3A-B866-92C1DBCEBBDE}" sibTransId="{33E0844B-FCB0-45C6-B8C5-A3FC8B2207D6}"/>
    <dgm:cxn modelId="{20E20EB9-08DD-43EF-ABE3-486684483F8B}" type="presOf" srcId="{3C313438-92EC-42BD-B1B5-A100AD42CFBC}" destId="{0DDB34BF-03C2-4EDF-8809-8155BDA61292}" srcOrd="0" destOrd="0" presId="urn:microsoft.com/office/officeart/2005/8/layout/matrix3"/>
    <dgm:cxn modelId="{6D4661F9-34B8-4260-9A40-602EE0B16AE5}" srcId="{E8CECD2E-AA20-441F-AC08-F8FCDE05E6E0}" destId="{46F12BBE-E04D-48C2-9985-3189F8743BCC}" srcOrd="1" destOrd="0" parTransId="{91ADE25F-464A-48EB-9D95-5251D7A0FC24}" sibTransId="{C196EF59-A0BA-48F9-8CA2-FAA0C3155A0F}"/>
    <dgm:cxn modelId="{8E96F802-82A3-43C2-82AE-9CA5BF0F9AA3}" type="presParOf" srcId="{395CF219-4E01-4549-A90E-E8F50CC0C5FF}" destId="{53CD06D5-AA86-441A-8669-D264E1166A03}" srcOrd="0" destOrd="0" presId="urn:microsoft.com/office/officeart/2005/8/layout/matrix3"/>
    <dgm:cxn modelId="{B743A083-AA7D-4196-BB76-CC84CDF774AE}" type="presParOf" srcId="{395CF219-4E01-4549-A90E-E8F50CC0C5FF}" destId="{D487F205-A765-482D-B260-D940E871CB8D}" srcOrd="1" destOrd="0" presId="urn:microsoft.com/office/officeart/2005/8/layout/matrix3"/>
    <dgm:cxn modelId="{3672B44D-891E-47EB-9F19-FD64AB387CBB}" type="presParOf" srcId="{395CF219-4E01-4549-A90E-E8F50CC0C5FF}" destId="{F142D121-4E99-4437-A793-0FF492A533A2}" srcOrd="2" destOrd="0" presId="urn:microsoft.com/office/officeart/2005/8/layout/matrix3"/>
    <dgm:cxn modelId="{E41C5A3A-92D9-4854-AAF1-FDB7CA123245}" type="presParOf" srcId="{395CF219-4E01-4549-A90E-E8F50CC0C5FF}" destId="{FA2C78F1-2E5A-4887-8E05-619E7778B766}" srcOrd="3" destOrd="0" presId="urn:microsoft.com/office/officeart/2005/8/layout/matrix3"/>
    <dgm:cxn modelId="{2D2DF460-B09E-47C2-BFB7-B03FFF09090C}" type="presParOf" srcId="{395CF219-4E01-4549-A90E-E8F50CC0C5FF}" destId="{0DDB34BF-03C2-4EDF-8809-8155BDA612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ECD2E-AA20-441F-AC08-F8FCDE05E6E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929DB76-27D6-458C-AEAF-8F99FADE5AE0}">
      <dgm:prSet phldrT="[Texte]"/>
      <dgm:spPr/>
      <dgm:t>
        <a:bodyPr/>
        <a:lstStyle/>
        <a:p>
          <a:r>
            <a:rPr lang="fr-FR" b="1" dirty="0"/>
            <a:t>Forces</a:t>
          </a:r>
        </a:p>
        <a:p>
          <a:r>
            <a:rPr lang="fr-FR" dirty="0"/>
            <a:t>- Meilleure sphéricité de la poudre</a:t>
          </a:r>
        </a:p>
        <a:p>
          <a:r>
            <a:rPr lang="fr-FR" dirty="0"/>
            <a:t>- Plus grande capacité de production  </a:t>
          </a:r>
        </a:p>
        <a:p>
          <a:endParaRPr lang="fr-FR" dirty="0"/>
        </a:p>
      </dgm:t>
    </dgm:pt>
    <dgm:pt modelId="{544785C2-370B-4421-BF0D-20B0F7BE8A2A}" type="parTrans" cxnId="{9249057B-AE11-4DF4-B2CA-66E3072C2AF5}">
      <dgm:prSet/>
      <dgm:spPr/>
      <dgm:t>
        <a:bodyPr/>
        <a:lstStyle/>
        <a:p>
          <a:endParaRPr lang="fr-FR"/>
        </a:p>
      </dgm:t>
    </dgm:pt>
    <dgm:pt modelId="{5A073571-F0FB-408C-9D81-3E66CE90D0E2}" type="sibTrans" cxnId="{9249057B-AE11-4DF4-B2CA-66E3072C2AF5}">
      <dgm:prSet/>
      <dgm:spPr/>
      <dgm:t>
        <a:bodyPr/>
        <a:lstStyle/>
        <a:p>
          <a:endParaRPr lang="fr-FR"/>
        </a:p>
      </dgm:t>
    </dgm:pt>
    <dgm:pt modelId="{46F12BBE-E04D-48C2-9985-3189F8743BCC}">
      <dgm:prSet phldrT="[Texte]"/>
      <dgm:spPr/>
      <dgm:t>
        <a:bodyPr/>
        <a:lstStyle/>
        <a:p>
          <a:r>
            <a:rPr lang="fr-FR" b="1" dirty="0"/>
            <a:t>Faiblesses</a:t>
          </a:r>
        </a:p>
        <a:p>
          <a:r>
            <a:rPr lang="fr-FR" dirty="0"/>
            <a:t>- Investissement important</a:t>
          </a:r>
        </a:p>
        <a:p>
          <a:r>
            <a:rPr lang="fr-FR" dirty="0"/>
            <a:t>- Changement de l’emplacement du dispositif</a:t>
          </a:r>
        </a:p>
      </dgm:t>
    </dgm:pt>
    <dgm:pt modelId="{91ADE25F-464A-48EB-9D95-5251D7A0FC24}" type="parTrans" cxnId="{6D4661F9-34B8-4260-9A40-602EE0B16AE5}">
      <dgm:prSet/>
      <dgm:spPr/>
      <dgm:t>
        <a:bodyPr/>
        <a:lstStyle/>
        <a:p>
          <a:endParaRPr lang="fr-FR"/>
        </a:p>
      </dgm:t>
    </dgm:pt>
    <dgm:pt modelId="{C196EF59-A0BA-48F9-8CA2-FAA0C3155A0F}" type="sibTrans" cxnId="{6D4661F9-34B8-4260-9A40-602EE0B16AE5}">
      <dgm:prSet/>
      <dgm:spPr/>
      <dgm:t>
        <a:bodyPr/>
        <a:lstStyle/>
        <a:p>
          <a:endParaRPr lang="fr-FR"/>
        </a:p>
      </dgm:t>
    </dgm:pt>
    <dgm:pt modelId="{AF212B93-C797-4D98-9AF3-58A904EC62B9}">
      <dgm:prSet phldrT="[Texte]"/>
      <dgm:spPr/>
      <dgm:t>
        <a:bodyPr/>
        <a:lstStyle/>
        <a:p>
          <a:r>
            <a:rPr lang="fr-FR" b="1" dirty="0"/>
            <a:t>Opportunités</a:t>
          </a:r>
        </a:p>
        <a:p>
          <a:r>
            <a:rPr lang="fr-FR" dirty="0"/>
            <a:t>- Plus grande proportion de poudres fines ( 35% de 40 µm-160 µm)</a:t>
          </a:r>
        </a:p>
        <a:p>
          <a:r>
            <a:rPr lang="fr-FR" dirty="0"/>
            <a:t>- Modernisation de l’installation</a:t>
          </a:r>
        </a:p>
      </dgm:t>
    </dgm:pt>
    <dgm:pt modelId="{CBB92653-E898-4C3A-B866-92C1DBCEBBDE}" type="parTrans" cxnId="{0088B89C-8F6C-43DA-8140-EF3C85B4B1A1}">
      <dgm:prSet/>
      <dgm:spPr/>
      <dgm:t>
        <a:bodyPr/>
        <a:lstStyle/>
        <a:p>
          <a:endParaRPr lang="fr-FR"/>
        </a:p>
      </dgm:t>
    </dgm:pt>
    <dgm:pt modelId="{33E0844B-FCB0-45C6-B8C5-A3FC8B2207D6}" type="sibTrans" cxnId="{0088B89C-8F6C-43DA-8140-EF3C85B4B1A1}">
      <dgm:prSet/>
      <dgm:spPr/>
      <dgm:t>
        <a:bodyPr/>
        <a:lstStyle/>
        <a:p>
          <a:endParaRPr lang="fr-FR"/>
        </a:p>
      </dgm:t>
    </dgm:pt>
    <dgm:pt modelId="{3C313438-92EC-42BD-B1B5-A100AD42CFBC}">
      <dgm:prSet phldrT="[Texte]"/>
      <dgm:spPr/>
      <dgm:t>
        <a:bodyPr/>
        <a:lstStyle/>
        <a:p>
          <a:r>
            <a:rPr lang="fr-FR" b="1" dirty="0"/>
            <a:t>Menaces</a:t>
          </a:r>
        </a:p>
        <a:p>
          <a:r>
            <a:rPr lang="fr-FR" dirty="0"/>
            <a:t>- Pas de changement dans la répartition de la distribution </a:t>
          </a:r>
        </a:p>
        <a:p>
          <a:r>
            <a:rPr lang="fr-FR" dirty="0"/>
            <a:t>- Retard de la production à cause de la mise en place du nouveau dispositif</a:t>
          </a:r>
        </a:p>
      </dgm:t>
    </dgm:pt>
    <dgm:pt modelId="{785E190A-A69B-400E-A822-BB91D2991A46}" type="parTrans" cxnId="{9EB7F13C-80E3-42D2-A76B-E078866C6489}">
      <dgm:prSet/>
      <dgm:spPr/>
      <dgm:t>
        <a:bodyPr/>
        <a:lstStyle/>
        <a:p>
          <a:endParaRPr lang="fr-FR"/>
        </a:p>
      </dgm:t>
    </dgm:pt>
    <dgm:pt modelId="{C8D44F9A-3787-4E77-A0BE-F4DFF0A16427}" type="sibTrans" cxnId="{9EB7F13C-80E3-42D2-A76B-E078866C6489}">
      <dgm:prSet/>
      <dgm:spPr/>
      <dgm:t>
        <a:bodyPr/>
        <a:lstStyle/>
        <a:p>
          <a:endParaRPr lang="fr-FR"/>
        </a:p>
      </dgm:t>
    </dgm:pt>
    <dgm:pt modelId="{395CF219-4E01-4549-A90E-E8F50CC0C5FF}" type="pres">
      <dgm:prSet presAssocID="{E8CECD2E-AA20-441F-AC08-F8FCDE05E6E0}" presName="matrix" presStyleCnt="0">
        <dgm:presLayoutVars>
          <dgm:chMax val="1"/>
          <dgm:dir/>
          <dgm:resizeHandles val="exact"/>
        </dgm:presLayoutVars>
      </dgm:prSet>
      <dgm:spPr/>
    </dgm:pt>
    <dgm:pt modelId="{53CD06D5-AA86-441A-8669-D264E1166A03}" type="pres">
      <dgm:prSet presAssocID="{E8CECD2E-AA20-441F-AC08-F8FCDE05E6E0}" presName="diamond" presStyleLbl="bgShp" presStyleIdx="0" presStyleCnt="1"/>
      <dgm:spPr/>
    </dgm:pt>
    <dgm:pt modelId="{D487F205-A765-482D-B260-D940E871CB8D}" type="pres">
      <dgm:prSet presAssocID="{E8CECD2E-AA20-441F-AC08-F8FCDE05E6E0}" presName="quad1" presStyleLbl="node1" presStyleIdx="0" presStyleCnt="4" custScaleX="172880" custLinFactNeighborX="-34864" custLinFactNeighborY="420">
        <dgm:presLayoutVars>
          <dgm:chMax val="0"/>
          <dgm:chPref val="0"/>
          <dgm:bulletEnabled val="1"/>
        </dgm:presLayoutVars>
      </dgm:prSet>
      <dgm:spPr/>
    </dgm:pt>
    <dgm:pt modelId="{F142D121-4E99-4437-A793-0FF492A533A2}" type="pres">
      <dgm:prSet presAssocID="{E8CECD2E-AA20-441F-AC08-F8FCDE05E6E0}" presName="quad2" presStyleLbl="node1" presStyleIdx="1" presStyleCnt="4" custScaleX="180218" custLinFactNeighborX="39484">
        <dgm:presLayoutVars>
          <dgm:chMax val="0"/>
          <dgm:chPref val="0"/>
          <dgm:bulletEnabled val="1"/>
        </dgm:presLayoutVars>
      </dgm:prSet>
      <dgm:spPr/>
    </dgm:pt>
    <dgm:pt modelId="{FA2C78F1-2E5A-4887-8E05-619E7778B766}" type="pres">
      <dgm:prSet presAssocID="{E8CECD2E-AA20-441F-AC08-F8FCDE05E6E0}" presName="quad3" presStyleLbl="node1" presStyleIdx="2" presStyleCnt="4" custScaleX="174253" custLinFactNeighborX="-35283" custLinFactNeighborY="-1746">
        <dgm:presLayoutVars>
          <dgm:chMax val="0"/>
          <dgm:chPref val="0"/>
          <dgm:bulletEnabled val="1"/>
        </dgm:presLayoutVars>
      </dgm:prSet>
      <dgm:spPr/>
    </dgm:pt>
    <dgm:pt modelId="{0DDB34BF-03C2-4EDF-8809-8155BDA61292}" type="pres">
      <dgm:prSet presAssocID="{E8CECD2E-AA20-441F-AC08-F8FCDE05E6E0}" presName="quad4" presStyleLbl="node1" presStyleIdx="3" presStyleCnt="4" custScaleX="180998" custLinFactNeighborX="41370" custLinFactNeighborY="-2166">
        <dgm:presLayoutVars>
          <dgm:chMax val="0"/>
          <dgm:chPref val="0"/>
          <dgm:bulletEnabled val="1"/>
        </dgm:presLayoutVars>
      </dgm:prSet>
      <dgm:spPr/>
    </dgm:pt>
  </dgm:ptLst>
  <dgm:cxnLst>
    <dgm:cxn modelId="{9EB7F13C-80E3-42D2-A76B-E078866C6489}" srcId="{E8CECD2E-AA20-441F-AC08-F8FCDE05E6E0}" destId="{3C313438-92EC-42BD-B1B5-A100AD42CFBC}" srcOrd="3" destOrd="0" parTransId="{785E190A-A69B-400E-A822-BB91D2991A46}" sibTransId="{C8D44F9A-3787-4E77-A0BE-F4DFF0A16427}"/>
    <dgm:cxn modelId="{82456967-091E-4251-A8C5-EC0792F60828}" type="presOf" srcId="{AF212B93-C797-4D98-9AF3-58A904EC62B9}" destId="{FA2C78F1-2E5A-4887-8E05-619E7778B766}" srcOrd="0" destOrd="0" presId="urn:microsoft.com/office/officeart/2005/8/layout/matrix3"/>
    <dgm:cxn modelId="{EE37C352-3DFF-436B-9109-48291534F244}" type="presOf" srcId="{46F12BBE-E04D-48C2-9985-3189F8743BCC}" destId="{F142D121-4E99-4437-A793-0FF492A533A2}" srcOrd="0" destOrd="0" presId="urn:microsoft.com/office/officeart/2005/8/layout/matrix3"/>
    <dgm:cxn modelId="{C62FF259-01B3-4BA1-AA0F-2B7C1752737D}" type="presOf" srcId="{F929DB76-27D6-458C-AEAF-8F99FADE5AE0}" destId="{D487F205-A765-482D-B260-D940E871CB8D}" srcOrd="0" destOrd="0" presId="urn:microsoft.com/office/officeart/2005/8/layout/matrix3"/>
    <dgm:cxn modelId="{9249057B-AE11-4DF4-B2CA-66E3072C2AF5}" srcId="{E8CECD2E-AA20-441F-AC08-F8FCDE05E6E0}" destId="{F929DB76-27D6-458C-AEAF-8F99FADE5AE0}" srcOrd="0" destOrd="0" parTransId="{544785C2-370B-4421-BF0D-20B0F7BE8A2A}" sibTransId="{5A073571-F0FB-408C-9D81-3E66CE90D0E2}"/>
    <dgm:cxn modelId="{0544379B-92A2-4B8F-AD10-E198A64037B9}" type="presOf" srcId="{E8CECD2E-AA20-441F-AC08-F8FCDE05E6E0}" destId="{395CF219-4E01-4549-A90E-E8F50CC0C5FF}" srcOrd="0" destOrd="0" presId="urn:microsoft.com/office/officeart/2005/8/layout/matrix3"/>
    <dgm:cxn modelId="{0088B89C-8F6C-43DA-8140-EF3C85B4B1A1}" srcId="{E8CECD2E-AA20-441F-AC08-F8FCDE05E6E0}" destId="{AF212B93-C797-4D98-9AF3-58A904EC62B9}" srcOrd="2" destOrd="0" parTransId="{CBB92653-E898-4C3A-B866-92C1DBCEBBDE}" sibTransId="{33E0844B-FCB0-45C6-B8C5-A3FC8B2207D6}"/>
    <dgm:cxn modelId="{20E20EB9-08DD-43EF-ABE3-486684483F8B}" type="presOf" srcId="{3C313438-92EC-42BD-B1B5-A100AD42CFBC}" destId="{0DDB34BF-03C2-4EDF-8809-8155BDA61292}" srcOrd="0" destOrd="0" presId="urn:microsoft.com/office/officeart/2005/8/layout/matrix3"/>
    <dgm:cxn modelId="{6D4661F9-34B8-4260-9A40-602EE0B16AE5}" srcId="{E8CECD2E-AA20-441F-AC08-F8FCDE05E6E0}" destId="{46F12BBE-E04D-48C2-9985-3189F8743BCC}" srcOrd="1" destOrd="0" parTransId="{91ADE25F-464A-48EB-9D95-5251D7A0FC24}" sibTransId="{C196EF59-A0BA-48F9-8CA2-FAA0C3155A0F}"/>
    <dgm:cxn modelId="{8E96F802-82A3-43C2-82AE-9CA5BF0F9AA3}" type="presParOf" srcId="{395CF219-4E01-4549-A90E-E8F50CC0C5FF}" destId="{53CD06D5-AA86-441A-8669-D264E1166A03}" srcOrd="0" destOrd="0" presId="urn:microsoft.com/office/officeart/2005/8/layout/matrix3"/>
    <dgm:cxn modelId="{B743A083-AA7D-4196-BB76-CC84CDF774AE}" type="presParOf" srcId="{395CF219-4E01-4549-A90E-E8F50CC0C5FF}" destId="{D487F205-A765-482D-B260-D940E871CB8D}" srcOrd="1" destOrd="0" presId="urn:microsoft.com/office/officeart/2005/8/layout/matrix3"/>
    <dgm:cxn modelId="{3672B44D-891E-47EB-9F19-FD64AB387CBB}" type="presParOf" srcId="{395CF219-4E01-4549-A90E-E8F50CC0C5FF}" destId="{F142D121-4E99-4437-A793-0FF492A533A2}" srcOrd="2" destOrd="0" presId="urn:microsoft.com/office/officeart/2005/8/layout/matrix3"/>
    <dgm:cxn modelId="{E41C5A3A-92D9-4854-AAF1-FDB7CA123245}" type="presParOf" srcId="{395CF219-4E01-4549-A90E-E8F50CC0C5FF}" destId="{FA2C78F1-2E5A-4887-8E05-619E7778B766}" srcOrd="3" destOrd="0" presId="urn:microsoft.com/office/officeart/2005/8/layout/matrix3"/>
    <dgm:cxn modelId="{2D2DF460-B09E-47C2-BFB7-B03FFF09090C}" type="presParOf" srcId="{395CF219-4E01-4549-A90E-E8F50CC0C5FF}" destId="{0DDB34BF-03C2-4EDF-8809-8155BDA612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ECD2E-AA20-441F-AC08-F8FCDE05E6E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929DB76-27D6-458C-AEAF-8F99FADE5AE0}">
      <dgm:prSet phldrT="[Texte]"/>
      <dgm:spPr/>
      <dgm:t>
        <a:bodyPr/>
        <a:lstStyle/>
        <a:p>
          <a:r>
            <a:rPr lang="fr-FR" b="1" dirty="0"/>
            <a:t>Forces</a:t>
          </a:r>
        </a:p>
        <a:p>
          <a:r>
            <a:rPr lang="fr-FR" dirty="0"/>
            <a:t>- Meilleure sphéricité de la poudre</a:t>
          </a:r>
        </a:p>
        <a:p>
          <a:r>
            <a:rPr lang="fr-FR" dirty="0"/>
            <a:t>- Meilleur contrôle de la granulométrie</a:t>
          </a:r>
        </a:p>
        <a:p>
          <a:r>
            <a:rPr lang="fr-FR" dirty="0"/>
            <a:t>- Mise en place rapide par l’opérateur</a:t>
          </a:r>
        </a:p>
        <a:p>
          <a:endParaRPr lang="fr-FR" dirty="0"/>
        </a:p>
      </dgm:t>
    </dgm:pt>
    <dgm:pt modelId="{544785C2-370B-4421-BF0D-20B0F7BE8A2A}" type="parTrans" cxnId="{9249057B-AE11-4DF4-B2CA-66E3072C2AF5}">
      <dgm:prSet/>
      <dgm:spPr/>
      <dgm:t>
        <a:bodyPr/>
        <a:lstStyle/>
        <a:p>
          <a:endParaRPr lang="fr-FR"/>
        </a:p>
      </dgm:t>
    </dgm:pt>
    <dgm:pt modelId="{5A073571-F0FB-408C-9D81-3E66CE90D0E2}" type="sibTrans" cxnId="{9249057B-AE11-4DF4-B2CA-66E3072C2AF5}">
      <dgm:prSet/>
      <dgm:spPr/>
      <dgm:t>
        <a:bodyPr/>
        <a:lstStyle/>
        <a:p>
          <a:endParaRPr lang="fr-FR"/>
        </a:p>
      </dgm:t>
    </dgm:pt>
    <dgm:pt modelId="{46F12BBE-E04D-48C2-9985-3189F8743BCC}">
      <dgm:prSet phldrT="[Texte]"/>
      <dgm:spPr/>
      <dgm:t>
        <a:bodyPr/>
        <a:lstStyle/>
        <a:p>
          <a:r>
            <a:rPr lang="fr-FR" b="1" dirty="0"/>
            <a:t>Faiblesses</a:t>
          </a:r>
        </a:p>
        <a:p>
          <a:r>
            <a:rPr lang="fr-FR" dirty="0"/>
            <a:t>- Design/Coût de fabrication du plateau</a:t>
          </a:r>
        </a:p>
        <a:p>
          <a:r>
            <a:rPr lang="fr-FR" dirty="0"/>
            <a:t>- Encrassement rapide du plateau</a:t>
          </a:r>
        </a:p>
        <a:p>
          <a:endParaRPr lang="fr-FR" dirty="0"/>
        </a:p>
      </dgm:t>
    </dgm:pt>
    <dgm:pt modelId="{91ADE25F-464A-48EB-9D95-5251D7A0FC24}" type="parTrans" cxnId="{6D4661F9-34B8-4260-9A40-602EE0B16AE5}">
      <dgm:prSet/>
      <dgm:spPr/>
      <dgm:t>
        <a:bodyPr/>
        <a:lstStyle/>
        <a:p>
          <a:endParaRPr lang="fr-FR"/>
        </a:p>
      </dgm:t>
    </dgm:pt>
    <dgm:pt modelId="{C196EF59-A0BA-48F9-8CA2-FAA0C3155A0F}" type="sibTrans" cxnId="{6D4661F9-34B8-4260-9A40-602EE0B16AE5}">
      <dgm:prSet/>
      <dgm:spPr/>
      <dgm:t>
        <a:bodyPr/>
        <a:lstStyle/>
        <a:p>
          <a:endParaRPr lang="fr-FR"/>
        </a:p>
      </dgm:t>
    </dgm:pt>
    <dgm:pt modelId="{AF212B93-C797-4D98-9AF3-58A904EC62B9}">
      <dgm:prSet phldrT="[Texte]"/>
      <dgm:spPr/>
      <dgm:t>
        <a:bodyPr/>
        <a:lstStyle/>
        <a:p>
          <a:r>
            <a:rPr lang="fr-FR" b="1" dirty="0"/>
            <a:t>Opportunités</a:t>
          </a:r>
        </a:p>
        <a:p>
          <a:r>
            <a:rPr lang="fr-FR" dirty="0"/>
            <a:t>- Plus grande proportion de poudres fines ( 35% de 40 µm-160 µm)</a:t>
          </a:r>
        </a:p>
      </dgm:t>
    </dgm:pt>
    <dgm:pt modelId="{CBB92653-E898-4C3A-B866-92C1DBCEBBDE}" type="parTrans" cxnId="{0088B89C-8F6C-43DA-8140-EF3C85B4B1A1}">
      <dgm:prSet/>
      <dgm:spPr/>
      <dgm:t>
        <a:bodyPr/>
        <a:lstStyle/>
        <a:p>
          <a:endParaRPr lang="fr-FR"/>
        </a:p>
      </dgm:t>
    </dgm:pt>
    <dgm:pt modelId="{33E0844B-FCB0-45C6-B8C5-A3FC8B2207D6}" type="sibTrans" cxnId="{0088B89C-8F6C-43DA-8140-EF3C85B4B1A1}">
      <dgm:prSet/>
      <dgm:spPr/>
      <dgm:t>
        <a:bodyPr/>
        <a:lstStyle/>
        <a:p>
          <a:endParaRPr lang="fr-FR"/>
        </a:p>
      </dgm:t>
    </dgm:pt>
    <dgm:pt modelId="{3C313438-92EC-42BD-B1B5-A100AD42CFBC}">
      <dgm:prSet phldrT="[Texte]"/>
      <dgm:spPr/>
      <dgm:t>
        <a:bodyPr/>
        <a:lstStyle/>
        <a:p>
          <a:r>
            <a:rPr lang="fr-FR" b="1" dirty="0"/>
            <a:t>Menaces</a:t>
          </a:r>
        </a:p>
        <a:p>
          <a:r>
            <a:rPr lang="fr-FR" dirty="0"/>
            <a:t>- Pas de changement dans la répartition de la distribution </a:t>
          </a:r>
        </a:p>
        <a:p>
          <a:r>
            <a:rPr lang="fr-FR" dirty="0"/>
            <a:t>- Modification de la sphéricité</a:t>
          </a:r>
        </a:p>
      </dgm:t>
    </dgm:pt>
    <dgm:pt modelId="{785E190A-A69B-400E-A822-BB91D2991A46}" type="parTrans" cxnId="{9EB7F13C-80E3-42D2-A76B-E078866C6489}">
      <dgm:prSet/>
      <dgm:spPr/>
      <dgm:t>
        <a:bodyPr/>
        <a:lstStyle/>
        <a:p>
          <a:endParaRPr lang="fr-FR"/>
        </a:p>
      </dgm:t>
    </dgm:pt>
    <dgm:pt modelId="{C8D44F9A-3787-4E77-A0BE-F4DFF0A16427}" type="sibTrans" cxnId="{9EB7F13C-80E3-42D2-A76B-E078866C6489}">
      <dgm:prSet/>
      <dgm:spPr/>
      <dgm:t>
        <a:bodyPr/>
        <a:lstStyle/>
        <a:p>
          <a:endParaRPr lang="fr-FR"/>
        </a:p>
      </dgm:t>
    </dgm:pt>
    <dgm:pt modelId="{395CF219-4E01-4549-A90E-E8F50CC0C5FF}" type="pres">
      <dgm:prSet presAssocID="{E8CECD2E-AA20-441F-AC08-F8FCDE05E6E0}" presName="matrix" presStyleCnt="0">
        <dgm:presLayoutVars>
          <dgm:chMax val="1"/>
          <dgm:dir/>
          <dgm:resizeHandles val="exact"/>
        </dgm:presLayoutVars>
      </dgm:prSet>
      <dgm:spPr/>
    </dgm:pt>
    <dgm:pt modelId="{53CD06D5-AA86-441A-8669-D264E1166A03}" type="pres">
      <dgm:prSet presAssocID="{E8CECD2E-AA20-441F-AC08-F8FCDE05E6E0}" presName="diamond" presStyleLbl="bgShp" presStyleIdx="0" presStyleCnt="1"/>
      <dgm:spPr/>
    </dgm:pt>
    <dgm:pt modelId="{D487F205-A765-482D-B260-D940E871CB8D}" type="pres">
      <dgm:prSet presAssocID="{E8CECD2E-AA20-441F-AC08-F8FCDE05E6E0}" presName="quad1" presStyleLbl="node1" presStyleIdx="0" presStyleCnt="4" custScaleX="172880" custLinFactNeighborX="-34864" custLinFactNeighborY="420">
        <dgm:presLayoutVars>
          <dgm:chMax val="0"/>
          <dgm:chPref val="0"/>
          <dgm:bulletEnabled val="1"/>
        </dgm:presLayoutVars>
      </dgm:prSet>
      <dgm:spPr/>
    </dgm:pt>
    <dgm:pt modelId="{F142D121-4E99-4437-A793-0FF492A533A2}" type="pres">
      <dgm:prSet presAssocID="{E8CECD2E-AA20-441F-AC08-F8FCDE05E6E0}" presName="quad2" presStyleLbl="node1" presStyleIdx="1" presStyleCnt="4" custScaleX="180218" custLinFactNeighborX="39484">
        <dgm:presLayoutVars>
          <dgm:chMax val="0"/>
          <dgm:chPref val="0"/>
          <dgm:bulletEnabled val="1"/>
        </dgm:presLayoutVars>
      </dgm:prSet>
      <dgm:spPr/>
    </dgm:pt>
    <dgm:pt modelId="{FA2C78F1-2E5A-4887-8E05-619E7778B766}" type="pres">
      <dgm:prSet presAssocID="{E8CECD2E-AA20-441F-AC08-F8FCDE05E6E0}" presName="quad3" presStyleLbl="node1" presStyleIdx="2" presStyleCnt="4" custScaleX="174253" custLinFactNeighborX="-35283" custLinFactNeighborY="-1746">
        <dgm:presLayoutVars>
          <dgm:chMax val="0"/>
          <dgm:chPref val="0"/>
          <dgm:bulletEnabled val="1"/>
        </dgm:presLayoutVars>
      </dgm:prSet>
      <dgm:spPr/>
    </dgm:pt>
    <dgm:pt modelId="{0DDB34BF-03C2-4EDF-8809-8155BDA61292}" type="pres">
      <dgm:prSet presAssocID="{E8CECD2E-AA20-441F-AC08-F8FCDE05E6E0}" presName="quad4" presStyleLbl="node1" presStyleIdx="3" presStyleCnt="4" custScaleX="180998" custLinFactNeighborX="41370" custLinFactNeighborY="-2166">
        <dgm:presLayoutVars>
          <dgm:chMax val="0"/>
          <dgm:chPref val="0"/>
          <dgm:bulletEnabled val="1"/>
        </dgm:presLayoutVars>
      </dgm:prSet>
      <dgm:spPr/>
    </dgm:pt>
  </dgm:ptLst>
  <dgm:cxnLst>
    <dgm:cxn modelId="{9EB7F13C-80E3-42D2-A76B-E078866C6489}" srcId="{E8CECD2E-AA20-441F-AC08-F8FCDE05E6E0}" destId="{3C313438-92EC-42BD-B1B5-A100AD42CFBC}" srcOrd="3" destOrd="0" parTransId="{785E190A-A69B-400E-A822-BB91D2991A46}" sibTransId="{C8D44F9A-3787-4E77-A0BE-F4DFF0A16427}"/>
    <dgm:cxn modelId="{82456967-091E-4251-A8C5-EC0792F60828}" type="presOf" srcId="{AF212B93-C797-4D98-9AF3-58A904EC62B9}" destId="{FA2C78F1-2E5A-4887-8E05-619E7778B766}" srcOrd="0" destOrd="0" presId="urn:microsoft.com/office/officeart/2005/8/layout/matrix3"/>
    <dgm:cxn modelId="{EE37C352-3DFF-436B-9109-48291534F244}" type="presOf" srcId="{46F12BBE-E04D-48C2-9985-3189F8743BCC}" destId="{F142D121-4E99-4437-A793-0FF492A533A2}" srcOrd="0" destOrd="0" presId="urn:microsoft.com/office/officeart/2005/8/layout/matrix3"/>
    <dgm:cxn modelId="{C62FF259-01B3-4BA1-AA0F-2B7C1752737D}" type="presOf" srcId="{F929DB76-27D6-458C-AEAF-8F99FADE5AE0}" destId="{D487F205-A765-482D-B260-D940E871CB8D}" srcOrd="0" destOrd="0" presId="urn:microsoft.com/office/officeart/2005/8/layout/matrix3"/>
    <dgm:cxn modelId="{9249057B-AE11-4DF4-B2CA-66E3072C2AF5}" srcId="{E8CECD2E-AA20-441F-AC08-F8FCDE05E6E0}" destId="{F929DB76-27D6-458C-AEAF-8F99FADE5AE0}" srcOrd="0" destOrd="0" parTransId="{544785C2-370B-4421-BF0D-20B0F7BE8A2A}" sibTransId="{5A073571-F0FB-408C-9D81-3E66CE90D0E2}"/>
    <dgm:cxn modelId="{0544379B-92A2-4B8F-AD10-E198A64037B9}" type="presOf" srcId="{E8CECD2E-AA20-441F-AC08-F8FCDE05E6E0}" destId="{395CF219-4E01-4549-A90E-E8F50CC0C5FF}" srcOrd="0" destOrd="0" presId="urn:microsoft.com/office/officeart/2005/8/layout/matrix3"/>
    <dgm:cxn modelId="{0088B89C-8F6C-43DA-8140-EF3C85B4B1A1}" srcId="{E8CECD2E-AA20-441F-AC08-F8FCDE05E6E0}" destId="{AF212B93-C797-4D98-9AF3-58A904EC62B9}" srcOrd="2" destOrd="0" parTransId="{CBB92653-E898-4C3A-B866-92C1DBCEBBDE}" sibTransId="{33E0844B-FCB0-45C6-B8C5-A3FC8B2207D6}"/>
    <dgm:cxn modelId="{20E20EB9-08DD-43EF-ABE3-486684483F8B}" type="presOf" srcId="{3C313438-92EC-42BD-B1B5-A100AD42CFBC}" destId="{0DDB34BF-03C2-4EDF-8809-8155BDA61292}" srcOrd="0" destOrd="0" presId="urn:microsoft.com/office/officeart/2005/8/layout/matrix3"/>
    <dgm:cxn modelId="{6D4661F9-34B8-4260-9A40-602EE0B16AE5}" srcId="{E8CECD2E-AA20-441F-AC08-F8FCDE05E6E0}" destId="{46F12BBE-E04D-48C2-9985-3189F8743BCC}" srcOrd="1" destOrd="0" parTransId="{91ADE25F-464A-48EB-9D95-5251D7A0FC24}" sibTransId="{C196EF59-A0BA-48F9-8CA2-FAA0C3155A0F}"/>
    <dgm:cxn modelId="{8E96F802-82A3-43C2-82AE-9CA5BF0F9AA3}" type="presParOf" srcId="{395CF219-4E01-4549-A90E-E8F50CC0C5FF}" destId="{53CD06D5-AA86-441A-8669-D264E1166A03}" srcOrd="0" destOrd="0" presId="urn:microsoft.com/office/officeart/2005/8/layout/matrix3"/>
    <dgm:cxn modelId="{B743A083-AA7D-4196-BB76-CC84CDF774AE}" type="presParOf" srcId="{395CF219-4E01-4549-A90E-E8F50CC0C5FF}" destId="{D487F205-A765-482D-B260-D940E871CB8D}" srcOrd="1" destOrd="0" presId="urn:microsoft.com/office/officeart/2005/8/layout/matrix3"/>
    <dgm:cxn modelId="{3672B44D-891E-47EB-9F19-FD64AB387CBB}" type="presParOf" srcId="{395CF219-4E01-4549-A90E-E8F50CC0C5FF}" destId="{F142D121-4E99-4437-A793-0FF492A533A2}" srcOrd="2" destOrd="0" presId="urn:microsoft.com/office/officeart/2005/8/layout/matrix3"/>
    <dgm:cxn modelId="{E41C5A3A-92D9-4854-AAF1-FDB7CA123245}" type="presParOf" srcId="{395CF219-4E01-4549-A90E-E8F50CC0C5FF}" destId="{FA2C78F1-2E5A-4887-8E05-619E7778B766}" srcOrd="3" destOrd="0" presId="urn:microsoft.com/office/officeart/2005/8/layout/matrix3"/>
    <dgm:cxn modelId="{2D2DF460-B09E-47C2-BFB7-B03FFF09090C}" type="presParOf" srcId="{395CF219-4E01-4549-A90E-E8F50CC0C5FF}" destId="{0DDB34BF-03C2-4EDF-8809-8155BDA612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06D5-AA86-441A-8669-D264E1166A03}">
      <dsp:nvSpPr>
        <dsp:cNvPr id="0" name=""/>
        <dsp:cNvSpPr/>
      </dsp:nvSpPr>
      <dsp:spPr>
        <a:xfrm>
          <a:off x="1738747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F205-A765-482D-B260-D940E871CB8D}">
      <dsp:nvSpPr>
        <dsp:cNvPr id="0" name=""/>
        <dsp:cNvSpPr/>
      </dsp:nvSpPr>
      <dsp:spPr>
        <a:xfrm>
          <a:off x="746667" y="523649"/>
          <a:ext cx="3653438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Forces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Nouvelle méthode de production de poudres sphériques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Granulométrie contrôlée (taille poudre entrée = taille poudre sortie)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Très bonne sphéricité</a:t>
          </a:r>
        </a:p>
      </dsp:txBody>
      <dsp:txXfrm>
        <a:off x="849829" y="626811"/>
        <a:ext cx="3447114" cy="1906956"/>
      </dsp:txXfrm>
    </dsp:sp>
    <dsp:sp modelId="{F142D121-4E99-4437-A793-0FF492A533A2}">
      <dsp:nvSpPr>
        <dsp:cNvPr id="0" name=""/>
        <dsp:cNvSpPr/>
      </dsp:nvSpPr>
      <dsp:spPr>
        <a:xfrm>
          <a:off x="4516153" y="514773"/>
          <a:ext cx="3808511" cy="21132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Faiblesses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Faible quantité de production (30 kg/jour)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Temps de nettoyage des filtres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-Tamisage à intégrer au process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Coût</a:t>
          </a:r>
        </a:p>
      </dsp:txBody>
      <dsp:txXfrm>
        <a:off x="4619315" y="617935"/>
        <a:ext cx="3602187" cy="1906956"/>
      </dsp:txXfrm>
    </dsp:sp>
    <dsp:sp modelId="{FA2C78F1-2E5A-4887-8E05-619E7778B766}">
      <dsp:nvSpPr>
        <dsp:cNvPr id="0" name=""/>
        <dsp:cNvSpPr/>
      </dsp:nvSpPr>
      <dsp:spPr>
        <a:xfrm>
          <a:off x="723305" y="2753715"/>
          <a:ext cx="3682454" cy="21132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Opportunités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Production de nouvelles alliages de poudres (WC, </a:t>
          </a:r>
          <a:r>
            <a:rPr lang="fr-FR" sz="1400" kern="1200" dirty="0" err="1"/>
            <a:t>TiC</a:t>
          </a:r>
          <a:r>
            <a:rPr lang="fr-FR" sz="1400" kern="1200" dirty="0"/>
            <a:t>, </a:t>
          </a:r>
          <a:r>
            <a:rPr lang="fr-FR" sz="1400" kern="1200" dirty="0" err="1"/>
            <a:t>NbC</a:t>
          </a:r>
          <a:r>
            <a:rPr lang="fr-FR" sz="1400" kern="1200" dirty="0"/>
            <a:t> </a:t>
          </a:r>
          <a:r>
            <a:rPr lang="fr-FR" sz="1400" kern="1200" dirty="0" err="1"/>
            <a:t>etc</a:t>
          </a:r>
          <a:r>
            <a:rPr lang="fr-FR" sz="1400" kern="1200" dirty="0"/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Flexibilité et réactivité au niveau des stocks</a:t>
          </a:r>
        </a:p>
      </dsp:txBody>
      <dsp:txXfrm>
        <a:off x="826467" y="2856877"/>
        <a:ext cx="3476130" cy="1906956"/>
      </dsp:txXfrm>
    </dsp:sp>
    <dsp:sp modelId="{0DDB34BF-03C2-4EDF-8809-8155BDA61292}">
      <dsp:nvSpPr>
        <dsp:cNvPr id="0" name=""/>
        <dsp:cNvSpPr/>
      </dsp:nvSpPr>
      <dsp:spPr>
        <a:xfrm>
          <a:off x="4547767" y="2744839"/>
          <a:ext cx="3824994" cy="21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Menaces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Procédé peu industrialisable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- Pureté de la poudre finale (pollution noir de carbone)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4650929" y="2848001"/>
        <a:ext cx="3618670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06D5-AA86-441A-8669-D264E1166A03}">
      <dsp:nvSpPr>
        <dsp:cNvPr id="0" name=""/>
        <dsp:cNvSpPr/>
      </dsp:nvSpPr>
      <dsp:spPr>
        <a:xfrm>
          <a:off x="1738747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F205-A765-482D-B260-D940E871CB8D}">
      <dsp:nvSpPr>
        <dsp:cNvPr id="0" name=""/>
        <dsp:cNvSpPr/>
      </dsp:nvSpPr>
      <dsp:spPr>
        <a:xfrm>
          <a:off x="746667" y="523649"/>
          <a:ext cx="3653438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Forces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Meilleure sphéricité de la poudre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Plus grande capacité de production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849829" y="626811"/>
        <a:ext cx="3447114" cy="1906956"/>
      </dsp:txXfrm>
    </dsp:sp>
    <dsp:sp modelId="{F142D121-4E99-4437-A793-0FF492A533A2}">
      <dsp:nvSpPr>
        <dsp:cNvPr id="0" name=""/>
        <dsp:cNvSpPr/>
      </dsp:nvSpPr>
      <dsp:spPr>
        <a:xfrm>
          <a:off x="4516153" y="514773"/>
          <a:ext cx="3808511" cy="21132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Faiblesses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Investissement important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Changement de l’emplacement du dispositif</a:t>
          </a:r>
        </a:p>
      </dsp:txBody>
      <dsp:txXfrm>
        <a:off x="4619315" y="617935"/>
        <a:ext cx="3602187" cy="1906956"/>
      </dsp:txXfrm>
    </dsp:sp>
    <dsp:sp modelId="{FA2C78F1-2E5A-4887-8E05-619E7778B766}">
      <dsp:nvSpPr>
        <dsp:cNvPr id="0" name=""/>
        <dsp:cNvSpPr/>
      </dsp:nvSpPr>
      <dsp:spPr>
        <a:xfrm>
          <a:off x="723305" y="2753715"/>
          <a:ext cx="3682454" cy="21132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Opportunités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Plus grande proportion de poudres fines ( 35% de 40 µm-160 µm)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 Modernisation de l’installation</a:t>
          </a:r>
        </a:p>
      </dsp:txBody>
      <dsp:txXfrm>
        <a:off x="826467" y="2856877"/>
        <a:ext cx="3476130" cy="1906956"/>
      </dsp:txXfrm>
    </dsp:sp>
    <dsp:sp modelId="{0DDB34BF-03C2-4EDF-8809-8155BDA61292}">
      <dsp:nvSpPr>
        <dsp:cNvPr id="0" name=""/>
        <dsp:cNvSpPr/>
      </dsp:nvSpPr>
      <dsp:spPr>
        <a:xfrm>
          <a:off x="4547767" y="2744839"/>
          <a:ext cx="3824994" cy="21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Menaces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Pas de changement dans la répartition de la distribution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Retard de la production à cause de la mise en place du nouveau dispositif</a:t>
          </a:r>
        </a:p>
      </dsp:txBody>
      <dsp:txXfrm>
        <a:off x="4650929" y="2848001"/>
        <a:ext cx="3618670" cy="190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06D5-AA86-441A-8669-D264E1166A03}">
      <dsp:nvSpPr>
        <dsp:cNvPr id="0" name=""/>
        <dsp:cNvSpPr/>
      </dsp:nvSpPr>
      <dsp:spPr>
        <a:xfrm>
          <a:off x="1738747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7F205-A765-482D-B260-D940E871CB8D}">
      <dsp:nvSpPr>
        <dsp:cNvPr id="0" name=""/>
        <dsp:cNvSpPr/>
      </dsp:nvSpPr>
      <dsp:spPr>
        <a:xfrm>
          <a:off x="746667" y="523649"/>
          <a:ext cx="3653438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Forces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Meilleure sphéricité de la poudre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Meilleur contrôle de la granulométrie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Mise en place rapide par l’opérateur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849829" y="626811"/>
        <a:ext cx="3447114" cy="1906956"/>
      </dsp:txXfrm>
    </dsp:sp>
    <dsp:sp modelId="{F142D121-4E99-4437-A793-0FF492A533A2}">
      <dsp:nvSpPr>
        <dsp:cNvPr id="0" name=""/>
        <dsp:cNvSpPr/>
      </dsp:nvSpPr>
      <dsp:spPr>
        <a:xfrm>
          <a:off x="4516153" y="514773"/>
          <a:ext cx="3808511" cy="21132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Faiblesses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Design/Coût de fabrication du plateau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Encrassement rapide du plateau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4619315" y="617935"/>
        <a:ext cx="3602187" cy="1906956"/>
      </dsp:txXfrm>
    </dsp:sp>
    <dsp:sp modelId="{FA2C78F1-2E5A-4887-8E05-619E7778B766}">
      <dsp:nvSpPr>
        <dsp:cNvPr id="0" name=""/>
        <dsp:cNvSpPr/>
      </dsp:nvSpPr>
      <dsp:spPr>
        <a:xfrm>
          <a:off x="723305" y="2753715"/>
          <a:ext cx="3682454" cy="21132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Opportunités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Plus grande proportion de poudres fines ( 35% de 40 µm-160 µm)</a:t>
          </a:r>
        </a:p>
      </dsp:txBody>
      <dsp:txXfrm>
        <a:off x="826467" y="2856877"/>
        <a:ext cx="3476130" cy="1906956"/>
      </dsp:txXfrm>
    </dsp:sp>
    <dsp:sp modelId="{0DDB34BF-03C2-4EDF-8809-8155BDA61292}">
      <dsp:nvSpPr>
        <dsp:cNvPr id="0" name=""/>
        <dsp:cNvSpPr/>
      </dsp:nvSpPr>
      <dsp:spPr>
        <a:xfrm>
          <a:off x="4547767" y="2744839"/>
          <a:ext cx="3824994" cy="21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Menaces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Pas de changement dans la répartition de la distribution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- Modification de la sphéricité</a:t>
          </a:r>
        </a:p>
      </dsp:txBody>
      <dsp:txXfrm>
        <a:off x="4650929" y="2848001"/>
        <a:ext cx="3618670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0E275-14BE-45AC-BDC7-706F66C38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38C22C-DF15-4320-995F-887FCA99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22C80-E859-428A-BEFC-9CEC9225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CD7B7-1F5B-4A29-B2DC-36339D55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F6FD5-DCAF-4C2A-AF70-95D30225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5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6FCAD-9F7C-4542-A0C7-68DF7E83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6B145D-6F15-4B6E-A1F7-3FEBDE6BC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28C630-B62C-4948-8430-9643051C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BCB445-759B-4D59-B896-9E88A6F8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DD51D-E984-4BBD-B92A-6E061A58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15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AD68B0-2BCF-4C42-A76B-4022665F0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A40CC9-BD45-4881-BA84-89875B73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6AFF3-EF81-466E-A36D-32823D3D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5C0C4-EDD5-46D0-8CFF-4A9BAD91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182C15-B81A-4411-902B-E3ED43D7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40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4874F-52F7-4639-9712-3D7DBC48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D6F59-3F1F-4842-9932-A4C9829D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04618-D44F-47F9-BE42-0F38C4EE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778C8-D157-44C8-B329-E92685D1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9906E-3014-4681-A691-48AEB4B5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78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2A1C4-0A1E-4DDE-9EAB-8A615EDC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5CE413-3241-4C08-B9CA-CD7A03E6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AE227C-91C5-427F-93B8-A6169229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F9FE4-D25F-42A8-BA83-74F1CFD0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933B6-151A-424B-B439-F3B607D3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62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08556-23BD-49F9-A4A2-D1F7BF3B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64F092-B044-4DCA-8AB8-B37955002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BBE8C-F48D-4974-B1A5-91B411B85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B927F7-6A0C-41DF-9E1F-A1C624EC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A99D8B-4AC2-49C1-8EC2-2CBDDA60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FCA748-D13C-45C3-A3DE-C05BFFDB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43D64-5B23-4A6D-B670-FADD6B2D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0A106-9EE9-4EE7-897B-31BB1F41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69DB64-7EB5-4EC3-8E4B-DB92CFEB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E2132E-DE31-428C-AE43-47FF43DE9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5D2B24-7CCF-4789-80A4-27253901C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6C511A-2F90-4AE9-809A-59FF3DAC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17B07-DCC4-4327-A9B1-3F99A6AC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5F0AA1-A786-48BB-B242-65399EDC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1411F-1726-4457-97AA-DF7BFE51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297421-A18E-4EB7-B26A-1EBD7212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14C4F9-3520-418C-9827-A1D0C92C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394E9B-23C9-42A1-9AD0-4801EEA5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0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D9EEDE-1F74-4CF6-AC10-876E38D8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0D96F7-5E44-4CC4-915E-362C8F9C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188440-AB61-42CA-93B1-F3BF6A14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B0E97-C01F-4A7D-8E08-B79A332E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6775D-CF5C-4E50-B042-C60DC2AF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7F29D-14F7-4DFB-B489-7376E3518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D696AD-E9BF-4107-BC49-8AB61C52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E62FDE-4915-4F77-8ECD-67B96576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064BF1-3DB4-4CAC-9CAE-D8FB47B1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96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71821-02AA-4214-90BA-C5C8CE0E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F92119-ED27-43AC-9966-E1C5B09C9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ADF8B9-FC82-4D63-A391-775F74DD6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2265FA-51D0-4E66-9D61-54C4B2A4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BDAF7-848B-4074-BFDB-CC86DE1E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2A7AB4-E9C3-4F70-87F2-1CA5C2D3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6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261830-593A-4267-9B6D-69AC8C17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F207D6-073C-4148-93E1-DA8C96B5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008A5-6099-4617-8761-C4ECB6B6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9C4A-425F-41DD-B343-A8DFF8A97FD2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6A744-7992-4B21-BB13-4C7CBE413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95B730-C19C-40FB-9DF0-91DFC53E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5846-3EDF-4843-BFA0-889A1807F2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9D8E3-10E6-494D-A682-7BE837641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9417"/>
            <a:ext cx="9144000" cy="1290545"/>
          </a:xfrm>
        </p:spPr>
        <p:txBody>
          <a:bodyPr>
            <a:normAutofit/>
          </a:bodyPr>
          <a:lstStyle/>
          <a:p>
            <a:r>
              <a:rPr lang="fr-FR" sz="4000" dirty="0"/>
              <a:t>Contrôle de la granulométrie de poudres sphériques produites par </a:t>
            </a:r>
            <a:r>
              <a:rPr lang="fr-FR" sz="4000" dirty="0" err="1"/>
              <a:t>Technogenia</a:t>
            </a:r>
            <a:endParaRPr lang="fr-FR" sz="40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FF14F2D-C23A-4CAA-8226-6561DF4706B1}"/>
              </a:ext>
            </a:extLst>
          </p:cNvPr>
          <p:cNvSpPr txBox="1">
            <a:spLocks/>
          </p:cNvSpPr>
          <p:nvPr/>
        </p:nvSpPr>
        <p:spPr>
          <a:xfrm>
            <a:off x="4421079" y="3888420"/>
            <a:ext cx="3104225" cy="565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Septembre 2021</a:t>
            </a:r>
          </a:p>
        </p:txBody>
      </p:sp>
    </p:spTree>
    <p:extLst>
      <p:ext uri="{BB962C8B-B14F-4D97-AF65-F5344CB8AC3E}">
        <p14:creationId xmlns:p14="http://schemas.microsoft.com/office/powerpoint/2010/main" val="285611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r-FR" dirty="0"/>
              <a:t>Procédés de fabrication de poudre à </a:t>
            </a:r>
            <a:r>
              <a:rPr lang="fr-FR" dirty="0" err="1"/>
              <a:t>Technogenia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A59DB-D0B5-42C0-A9A3-A36B3519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222"/>
            <a:ext cx="10515600" cy="4440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Creuset froid:</a:t>
            </a:r>
          </a:p>
          <a:p>
            <a:pPr>
              <a:buFontTx/>
              <a:buChar char="-"/>
            </a:pPr>
            <a:r>
              <a:rPr lang="fr-FR" sz="1800" dirty="0"/>
              <a:t>Distribution de granulométrie:</a:t>
            </a:r>
          </a:p>
          <a:p>
            <a:pPr marL="0" indent="0">
              <a:buNone/>
            </a:pPr>
            <a:r>
              <a:rPr lang="fr-FR" sz="1100" dirty="0"/>
              <a:t>	</a:t>
            </a:r>
            <a:r>
              <a:rPr lang="fr-FR" sz="1600" dirty="0"/>
              <a:t>- 20-40 µm: 3%</a:t>
            </a:r>
          </a:p>
          <a:p>
            <a:pPr marL="0" indent="0">
              <a:buNone/>
            </a:pPr>
            <a:r>
              <a:rPr lang="fr-FR" sz="1600" dirty="0"/>
              <a:t>	- 40-210 µm: 30% </a:t>
            </a:r>
            <a:r>
              <a:rPr lang="fr-FR" sz="1600" dirty="0">
                <a:sym typeface="Wingdings" panose="05000000000000000000" pitchFamily="2" charset="2"/>
              </a:rPr>
              <a:t> Laser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- 210-500 µm: 30%  </a:t>
            </a:r>
            <a:r>
              <a:rPr lang="fr-FR" sz="1600" dirty="0">
                <a:sym typeface="Wingdings" panose="05000000000000000000" pitchFamily="2" charset="2"/>
              </a:rPr>
              <a:t> GF</a:t>
            </a:r>
            <a:endParaRPr lang="fr-FR" sz="1600" dirty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600" dirty="0"/>
              <a:t>- 500-750 µm: 12%  </a:t>
            </a:r>
            <a:r>
              <a:rPr lang="fr-FR" sz="1600" dirty="0">
                <a:sym typeface="Wingdings" panose="05000000000000000000" pitchFamily="2" charset="2"/>
              </a:rPr>
              <a:t> GN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- 750-1200 µm: 15% </a:t>
            </a:r>
            <a:r>
              <a:rPr lang="fr-FR" sz="1600" dirty="0">
                <a:sym typeface="Wingdings" panose="05000000000000000000" pitchFamily="2" charset="2"/>
              </a:rPr>
              <a:t> GG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- 1200-2400 µm: 6%  </a:t>
            </a:r>
            <a:r>
              <a:rPr lang="fr-FR" sz="1600" dirty="0">
                <a:sym typeface="Wingdings" panose="05000000000000000000" pitchFamily="2" charset="2"/>
              </a:rPr>
              <a:t> TGG</a:t>
            </a:r>
            <a:endParaRPr lang="fr-FR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 Plasma inductif:</a:t>
            </a:r>
          </a:p>
          <a:p>
            <a:pPr>
              <a:buFontTx/>
              <a:buChar char="-"/>
            </a:pPr>
            <a:r>
              <a:rPr lang="fr-FR" sz="1800" dirty="0">
                <a:sym typeface="Wingdings" panose="05000000000000000000" pitchFamily="2" charset="2"/>
              </a:rPr>
              <a:t>Granulométrie finale en fonction de la granulométrie de poudre de départ</a:t>
            </a:r>
          </a:p>
          <a:p>
            <a:pPr>
              <a:buFontTx/>
              <a:buChar char="-"/>
            </a:pPr>
            <a:r>
              <a:rPr lang="fr-FR" sz="1800" dirty="0">
                <a:sym typeface="Wingdings" panose="05000000000000000000" pitchFamily="2" charset="2"/>
              </a:rPr>
              <a:t>Bonne sphéricité</a:t>
            </a: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20BB6E-20FE-4B8A-AC79-96514521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28" y="1567875"/>
            <a:ext cx="3391272" cy="34611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7BBB84D-4B47-443E-A8F6-5761AD58FC45}"/>
              </a:ext>
            </a:extLst>
          </p:cNvPr>
          <p:cNvSpPr txBox="1"/>
          <p:nvPr/>
        </p:nvSpPr>
        <p:spPr>
          <a:xfrm>
            <a:off x="9179511" y="4844404"/>
            <a:ext cx="111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119068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A59DB-D0B5-42C0-A9A3-A36B3519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082"/>
            <a:ext cx="11022367" cy="17861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Poudres de granulométrie différentes utilisées en fonction des procédés et applications</a:t>
            </a:r>
          </a:p>
          <a:p>
            <a:pPr lvl="1">
              <a:buFontTx/>
              <a:buChar char="-"/>
            </a:pPr>
            <a:r>
              <a:rPr lang="fr-FR" sz="2000" dirty="0"/>
              <a:t>Laser : 40 µm- 160 µm</a:t>
            </a:r>
          </a:p>
          <a:p>
            <a:pPr lvl="1">
              <a:buFontTx/>
              <a:buChar char="-"/>
            </a:pPr>
            <a:r>
              <a:rPr lang="fr-FR" sz="2000" dirty="0"/>
              <a:t>Cordon : 200 µm- 2400 µm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Production de poudres par procédé de creuset froid avec une distribution de granulométrie peu malléable et peu contrôlable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Difficulté à contrôler les stocks de matière en fonction des commandes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4EF0FA3-75A9-48D6-B783-5AE889085ECC}"/>
              </a:ext>
            </a:extLst>
          </p:cNvPr>
          <p:cNvSpPr txBox="1">
            <a:spLocks/>
          </p:cNvSpPr>
          <p:nvPr/>
        </p:nvSpPr>
        <p:spPr>
          <a:xfrm>
            <a:off x="946212" y="32784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Objectif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1F56914-DCB3-4A88-8426-33CFEF749B9B}"/>
              </a:ext>
            </a:extLst>
          </p:cNvPr>
          <p:cNvSpPr txBox="1">
            <a:spLocks/>
          </p:cNvSpPr>
          <p:nvPr/>
        </p:nvSpPr>
        <p:spPr>
          <a:xfrm>
            <a:off x="838200" y="4387042"/>
            <a:ext cx="11155532" cy="159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900" dirty="0"/>
              <a:t>Contrôler au mieux la production d’une granulométrie donnée.</a:t>
            </a:r>
          </a:p>
          <a:p>
            <a:pPr marL="0" indent="0">
              <a:buNone/>
            </a:pPr>
            <a:r>
              <a:rPr lang="fr-FR" sz="1900" dirty="0"/>
              <a:t>Dans le cas d’une forte demande en poudre à destination du laser:</a:t>
            </a:r>
          </a:p>
          <a:p>
            <a:pPr marL="0" indent="0">
              <a:buNone/>
            </a:pPr>
            <a:r>
              <a:rPr lang="fr-FR" sz="1900" dirty="0"/>
              <a:t>	- Déplacer la répartition granulométrique de la poudre Sphérotène produite vers plus de 40 µm-	160 µm (actuellement environ 30% de la production d’un lot de </a:t>
            </a:r>
            <a:r>
              <a:rPr lang="fr-FR" sz="1900" dirty="0" err="1"/>
              <a:t>Sphérotène</a:t>
            </a:r>
            <a:r>
              <a:rPr lang="fr-FR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347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envisagées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A59DB-D0B5-42C0-A9A3-A36B3519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939"/>
            <a:ext cx="10515600" cy="28421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u="sng" dirty="0"/>
              <a:t>Utilisation du Plasma inductif 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 Agrandissement de la cellule du creuset froid</a:t>
            </a:r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 Agrandissement de la cellule + modification du plateau de pulvérisation</a:t>
            </a:r>
          </a:p>
          <a:p>
            <a:pPr marL="0" indent="0">
              <a:buNone/>
            </a:pP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6036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Utilisation du Plasma inductif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5499A5B-11B2-4FB5-8593-BC2DADB24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789375"/>
              </p:ext>
            </p:extLst>
          </p:nvPr>
        </p:nvGraphicFramePr>
        <p:xfrm>
          <a:off x="1685770" y="1296714"/>
          <a:ext cx="8967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3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Agrandissement de la cellule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5499A5B-11B2-4FB5-8593-BC2DADB24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6650"/>
              </p:ext>
            </p:extLst>
          </p:nvPr>
        </p:nvGraphicFramePr>
        <p:xfrm>
          <a:off x="1685770" y="1296714"/>
          <a:ext cx="8967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43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2BBAD24-E32B-46BC-9C13-AC698502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186" y="288811"/>
            <a:ext cx="3561421" cy="29512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111B48-95DB-487B-AFEE-D9F12365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186" y="3316388"/>
            <a:ext cx="3561422" cy="33831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D8DE93-AFC6-4CE3-9239-CE953E27C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1" t="1150" r="1014"/>
          <a:stretch/>
        </p:blipFill>
        <p:spPr>
          <a:xfrm>
            <a:off x="1296140" y="1595492"/>
            <a:ext cx="6298704" cy="474857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0F7FE2F-0F75-4F21-A570-A524D2C4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u="sng" dirty="0"/>
              <a:t>Agrandissement de la cellule</a:t>
            </a:r>
          </a:p>
        </p:txBody>
      </p:sp>
    </p:spTree>
    <p:extLst>
      <p:ext uri="{BB962C8B-B14F-4D97-AF65-F5344CB8AC3E}">
        <p14:creationId xmlns:p14="http://schemas.microsoft.com/office/powerpoint/2010/main" val="428407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8DCE4-09E3-41BC-9168-9FA3388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Modification du plateau de pulvérisation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5499A5B-11B2-4FB5-8593-BC2DADB24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04071"/>
              </p:ext>
            </p:extLst>
          </p:nvPr>
        </p:nvGraphicFramePr>
        <p:xfrm>
          <a:off x="1685770" y="1296714"/>
          <a:ext cx="8967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62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6314D4-265A-4AC2-9566-DA231D8D0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95"/>
          <a:stretch/>
        </p:blipFill>
        <p:spPr>
          <a:xfrm>
            <a:off x="6383045" y="2423421"/>
            <a:ext cx="5241488" cy="273689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605251A-4EA0-4271-9501-109639AA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87" y="2613602"/>
            <a:ext cx="5444370" cy="23565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Avec plateau graphite (nuance G348 Tokai):</a:t>
            </a:r>
          </a:p>
          <a:p>
            <a:pPr>
              <a:buFontTx/>
              <a:buChar char="-"/>
            </a:pPr>
            <a:r>
              <a:rPr lang="fr-FR" sz="1800" dirty="0"/>
              <a:t>Distribution de granulométrie:</a:t>
            </a:r>
          </a:p>
          <a:p>
            <a:pPr marL="0" indent="0">
              <a:buNone/>
            </a:pPr>
            <a:r>
              <a:rPr lang="fr-FR" sz="1100" dirty="0"/>
              <a:t>	</a:t>
            </a:r>
            <a:r>
              <a:rPr lang="fr-FR" sz="1600" dirty="0"/>
              <a:t>- 20-40 µm: 4%</a:t>
            </a:r>
          </a:p>
          <a:p>
            <a:pPr marL="0" indent="0">
              <a:buNone/>
            </a:pPr>
            <a:r>
              <a:rPr lang="fr-FR" sz="1600" dirty="0"/>
              <a:t>	- 40-210 µm: 56% </a:t>
            </a:r>
            <a:r>
              <a:rPr lang="fr-FR" sz="1600" dirty="0">
                <a:sym typeface="Wingdings" panose="05000000000000000000" pitchFamily="2" charset="2"/>
              </a:rPr>
              <a:t> Laser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- 210- 2400 µm: 40%  </a:t>
            </a:r>
            <a:r>
              <a:rPr lang="fr-FR" sz="1600" dirty="0">
                <a:sym typeface="Wingdings" panose="05000000000000000000" pitchFamily="2" charset="2"/>
              </a:rPr>
              <a:t> GF</a:t>
            </a:r>
          </a:p>
          <a:p>
            <a:pPr marL="0" indent="0">
              <a:buNone/>
            </a:pPr>
            <a:r>
              <a:rPr lang="fr-FR" sz="1700" dirty="0"/>
              <a:t>-  Ø 320mm 3 ailettes sur Ø245mm hauteur 15mm à 45°</a:t>
            </a:r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8FB62B8-CED3-4239-B0BD-3DACED52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u="sng" dirty="0"/>
              <a:t>Modification du plateau de pulvérisation</a:t>
            </a:r>
          </a:p>
        </p:txBody>
      </p:sp>
    </p:spTree>
    <p:extLst>
      <p:ext uri="{BB962C8B-B14F-4D97-AF65-F5344CB8AC3E}">
        <p14:creationId xmlns:p14="http://schemas.microsoft.com/office/powerpoint/2010/main" val="3877063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538</Words>
  <Application>Microsoft Office PowerPoint</Application>
  <PresentationFormat>Grand écran</PresentationFormat>
  <Paragraphs>82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Contrôle de la granulométrie de poudres sphériques produites par Technogenia</vt:lpstr>
      <vt:lpstr>Procédés de fabrication de poudre à Technogenia</vt:lpstr>
      <vt:lpstr>Problématique</vt:lpstr>
      <vt:lpstr>Solutions envisagées</vt:lpstr>
      <vt:lpstr>Utilisation du Plasma inductif </vt:lpstr>
      <vt:lpstr>Agrandissement de la cellule</vt:lpstr>
      <vt:lpstr>Agrandissement de la cellule</vt:lpstr>
      <vt:lpstr>Modification du plateau de pulvérisation</vt:lpstr>
      <vt:lpstr>Modification du plateau de pulvérisation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Creuset Froid</dc:title>
  <dc:creator>Zoe ROULON</dc:creator>
  <cp:lastModifiedBy>Zoe ROULON</cp:lastModifiedBy>
  <cp:revision>69</cp:revision>
  <dcterms:created xsi:type="dcterms:W3CDTF">2021-06-17T07:20:43Z</dcterms:created>
  <dcterms:modified xsi:type="dcterms:W3CDTF">2021-08-02T14:48:26Z</dcterms:modified>
</cp:coreProperties>
</file>