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18"/>
  </p:notesMasterIdLst>
  <p:handoutMasterIdLst>
    <p:handoutMasterId r:id="rId19"/>
  </p:handoutMasterIdLst>
  <p:sldIdLst>
    <p:sldId id="299" r:id="rId2"/>
    <p:sldId id="300" r:id="rId3"/>
    <p:sldId id="304" r:id="rId4"/>
    <p:sldId id="301" r:id="rId5"/>
    <p:sldId id="302" r:id="rId6"/>
    <p:sldId id="303" r:id="rId7"/>
    <p:sldId id="305" r:id="rId8"/>
    <p:sldId id="313" r:id="rId9"/>
    <p:sldId id="306" r:id="rId10"/>
    <p:sldId id="307" r:id="rId11"/>
    <p:sldId id="308" r:id="rId12"/>
    <p:sldId id="309" r:id="rId13"/>
    <p:sldId id="312" r:id="rId14"/>
    <p:sldId id="311" r:id="rId15"/>
    <p:sldId id="310" r:id="rId16"/>
    <p:sldId id="314" r:id="rId17"/>
  </p:sldIdLst>
  <p:sldSz cx="9144000" cy="6858000" type="screen4x3"/>
  <p:notesSz cx="7099300"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FB91126B-3F67-4439-98A4-CAC1B7B11576}">
          <p14:sldIdLst>
            <p14:sldId id="299"/>
            <p14:sldId id="300"/>
            <p14:sldId id="304"/>
            <p14:sldId id="301"/>
            <p14:sldId id="302"/>
            <p14:sldId id="303"/>
            <p14:sldId id="305"/>
            <p14:sldId id="313"/>
            <p14:sldId id="306"/>
            <p14:sldId id="307"/>
            <p14:sldId id="308"/>
            <p14:sldId id="309"/>
            <p14:sldId id="312"/>
            <p14:sldId id="311"/>
            <p14:sldId id="310"/>
            <p14:sldId id="31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guide id="3" pos="2101">
          <p15:clr>
            <a:srgbClr val="A4A3A4"/>
          </p15:clr>
        </p15:guide>
        <p15:guide id="4" orient="horz" pos="3224">
          <p15:clr>
            <a:srgbClr val="A4A3A4"/>
          </p15:clr>
        </p15:guide>
        <p15:guide id="5" pos="2279">
          <p15:clr>
            <a:srgbClr val="A4A3A4"/>
          </p15:clr>
        </p15:guide>
        <p15:guide id="6" pos="223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ierre BRUNET" initials="PB" lastIdx="1" clrIdx="0">
    <p:extLst>
      <p:ext uri="{19B8F6BF-5375-455C-9EA6-DF929625EA0E}">
        <p15:presenceInfo xmlns:p15="http://schemas.microsoft.com/office/powerpoint/2012/main" userId="S-1-5-21-673328678-1301285653-7473742-101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F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53" autoAdjust="0"/>
    <p:restoredTop sz="58012" autoAdjust="0"/>
  </p:normalViewPr>
  <p:slideViewPr>
    <p:cSldViewPr>
      <p:cViewPr varScale="1">
        <p:scale>
          <a:sx n="66" d="100"/>
          <a:sy n="66" d="100"/>
        </p:scale>
        <p:origin x="2862"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30" d="100"/>
        <a:sy n="130" d="100"/>
      </p:scale>
      <p:origin x="0" y="0"/>
    </p:cViewPr>
  </p:sorterViewPr>
  <p:notesViewPr>
    <p:cSldViewPr>
      <p:cViewPr>
        <p:scale>
          <a:sx n="90" d="100"/>
          <a:sy n="90" d="100"/>
        </p:scale>
        <p:origin x="3708" y="-300"/>
      </p:cViewPr>
      <p:guideLst>
        <p:guide orient="horz" pos="3127"/>
        <p:guide pos="2141"/>
        <p:guide pos="2101"/>
        <p:guide orient="horz" pos="3224"/>
        <p:guide pos="2279"/>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4CD8AF-F151-45FC-B2AF-7C54E9871907}" type="doc">
      <dgm:prSet loTypeId="urn:microsoft.com/office/officeart/2005/8/layout/cycle6" loCatId="relationship" qsTypeId="urn:microsoft.com/office/officeart/2005/8/quickstyle/simple1" qsCatId="simple" csTypeId="urn:microsoft.com/office/officeart/2005/8/colors/accent1_2" csCatId="accent1" phldr="1"/>
      <dgm:spPr/>
      <dgm:t>
        <a:bodyPr/>
        <a:lstStyle/>
        <a:p>
          <a:endParaRPr lang="fr-FR"/>
        </a:p>
      </dgm:t>
    </dgm:pt>
    <dgm:pt modelId="{7B9F0AF8-62FF-4213-9BD4-F3BC497ADD75}">
      <dgm:prSet phldrT="[Texte]"/>
      <dgm:spPr/>
      <dgm:t>
        <a:bodyPr/>
        <a:lstStyle/>
        <a:p>
          <a:r>
            <a:rPr lang="fr-FR" dirty="0"/>
            <a:t>Réfractaire</a:t>
          </a:r>
        </a:p>
      </dgm:t>
    </dgm:pt>
    <dgm:pt modelId="{A32AAEDB-2A14-44CC-BB31-AAF0CAB830D8}" type="parTrans" cxnId="{31C6602C-351C-4227-ACD2-D986A06BCD83}">
      <dgm:prSet/>
      <dgm:spPr/>
      <dgm:t>
        <a:bodyPr/>
        <a:lstStyle/>
        <a:p>
          <a:endParaRPr lang="fr-FR"/>
        </a:p>
      </dgm:t>
    </dgm:pt>
    <dgm:pt modelId="{48B35F7A-BA55-49FA-BE60-CF17C1E6EDC2}" type="sibTrans" cxnId="{31C6602C-351C-4227-ACD2-D986A06BCD83}">
      <dgm:prSet/>
      <dgm:spPr/>
      <dgm:t>
        <a:bodyPr/>
        <a:lstStyle/>
        <a:p>
          <a:endParaRPr lang="fr-FR"/>
        </a:p>
      </dgm:t>
    </dgm:pt>
    <dgm:pt modelId="{08A60F56-3496-4CD4-A994-1F872E77AB75}">
      <dgm:prSet phldrT="[Texte]"/>
      <dgm:spPr/>
      <dgm:t>
        <a:bodyPr/>
        <a:lstStyle/>
        <a:p>
          <a:r>
            <a:rPr lang="fr-FR" dirty="0"/>
            <a:t>Non-mouillant</a:t>
          </a:r>
        </a:p>
      </dgm:t>
    </dgm:pt>
    <dgm:pt modelId="{25AC61A3-3219-46E2-9B45-368FD11298A2}" type="parTrans" cxnId="{B77B5A47-35BD-4189-8059-0693AC3001EA}">
      <dgm:prSet/>
      <dgm:spPr/>
      <dgm:t>
        <a:bodyPr/>
        <a:lstStyle/>
        <a:p>
          <a:endParaRPr lang="fr-FR"/>
        </a:p>
      </dgm:t>
    </dgm:pt>
    <dgm:pt modelId="{9FE0EFDE-2FD7-4B0A-8296-DC5C2789D80E}" type="sibTrans" cxnId="{B77B5A47-35BD-4189-8059-0693AC3001EA}">
      <dgm:prSet/>
      <dgm:spPr/>
      <dgm:t>
        <a:bodyPr/>
        <a:lstStyle/>
        <a:p>
          <a:endParaRPr lang="fr-FR"/>
        </a:p>
      </dgm:t>
    </dgm:pt>
    <dgm:pt modelId="{88CC4E7F-A2A9-41F5-ACD1-8C93DB39D457}">
      <dgm:prSet phldrT="[Texte]"/>
      <dgm:spPr/>
      <dgm:t>
        <a:bodyPr/>
        <a:lstStyle/>
        <a:p>
          <a:r>
            <a:rPr lang="fr-FR" dirty="0"/>
            <a:t>Diffusant thermique</a:t>
          </a:r>
        </a:p>
      </dgm:t>
    </dgm:pt>
    <dgm:pt modelId="{FE63173C-58FE-4FEA-A9D8-2B5B522DB6D2}" type="parTrans" cxnId="{832D7B33-D63B-4C1C-991B-2C5B4A6F39E0}">
      <dgm:prSet/>
      <dgm:spPr/>
      <dgm:t>
        <a:bodyPr/>
        <a:lstStyle/>
        <a:p>
          <a:endParaRPr lang="fr-FR"/>
        </a:p>
      </dgm:t>
    </dgm:pt>
    <dgm:pt modelId="{3427ACDA-74D2-4084-8427-24967C00E38D}" type="sibTrans" cxnId="{832D7B33-D63B-4C1C-991B-2C5B4A6F39E0}">
      <dgm:prSet/>
      <dgm:spPr/>
      <dgm:t>
        <a:bodyPr/>
        <a:lstStyle/>
        <a:p>
          <a:endParaRPr lang="fr-FR"/>
        </a:p>
      </dgm:t>
    </dgm:pt>
    <dgm:pt modelId="{7CF9B71D-39CB-41A1-98E2-95558CF60F5F}">
      <dgm:prSet phldrT="[Texte]"/>
      <dgm:spPr/>
      <dgm:t>
        <a:bodyPr/>
        <a:lstStyle/>
        <a:p>
          <a:r>
            <a:rPr lang="fr-FR" dirty="0"/>
            <a:t>Producteur de sphères</a:t>
          </a:r>
        </a:p>
      </dgm:t>
    </dgm:pt>
    <dgm:pt modelId="{FD064E29-ACB4-4E0A-906E-CA612958E235}" type="parTrans" cxnId="{EB7050A2-D247-4B75-A7E7-20BC2668100A}">
      <dgm:prSet/>
      <dgm:spPr/>
      <dgm:t>
        <a:bodyPr/>
        <a:lstStyle/>
        <a:p>
          <a:endParaRPr lang="fr-FR"/>
        </a:p>
      </dgm:t>
    </dgm:pt>
    <dgm:pt modelId="{33C14700-D1B3-4F75-9140-14D91D96BB0C}" type="sibTrans" cxnId="{EB7050A2-D247-4B75-A7E7-20BC2668100A}">
      <dgm:prSet/>
      <dgm:spPr/>
      <dgm:t>
        <a:bodyPr/>
        <a:lstStyle/>
        <a:p>
          <a:endParaRPr lang="fr-FR"/>
        </a:p>
      </dgm:t>
    </dgm:pt>
    <dgm:pt modelId="{32329677-2CE1-4B1F-A148-6A021461110E}">
      <dgm:prSet phldrT="[Texte]"/>
      <dgm:spPr/>
      <dgm:t>
        <a:bodyPr/>
        <a:lstStyle/>
        <a:p>
          <a:r>
            <a:rPr lang="fr-FR" dirty="0"/>
            <a:t>Résistant à l’érosion</a:t>
          </a:r>
        </a:p>
      </dgm:t>
    </dgm:pt>
    <dgm:pt modelId="{12D43B0B-12CE-4650-AEFC-D7CD7CF6C219}" type="parTrans" cxnId="{BFDB9A82-BB11-43C8-85C2-DD40B44CCFEB}">
      <dgm:prSet/>
      <dgm:spPr/>
      <dgm:t>
        <a:bodyPr/>
        <a:lstStyle/>
        <a:p>
          <a:endParaRPr lang="fr-FR"/>
        </a:p>
      </dgm:t>
    </dgm:pt>
    <dgm:pt modelId="{E8E9B06E-F37B-4EF2-B05E-8FFC8DC3375B}" type="sibTrans" cxnId="{BFDB9A82-BB11-43C8-85C2-DD40B44CCFEB}">
      <dgm:prSet/>
      <dgm:spPr/>
      <dgm:t>
        <a:bodyPr/>
        <a:lstStyle/>
        <a:p>
          <a:endParaRPr lang="fr-FR"/>
        </a:p>
      </dgm:t>
    </dgm:pt>
    <dgm:pt modelId="{6CBCE361-13CA-470F-9374-9CCB18E71645}">
      <dgm:prSet phldrT="[Texte]"/>
      <dgm:spPr/>
      <dgm:t>
        <a:bodyPr/>
        <a:lstStyle/>
        <a:p>
          <a:r>
            <a:rPr lang="fr-FR" dirty="0"/>
            <a:t>Tenace</a:t>
          </a:r>
        </a:p>
      </dgm:t>
    </dgm:pt>
    <dgm:pt modelId="{E55719B2-9D48-401C-B321-F864BFBEC1F3}" type="parTrans" cxnId="{7C22E535-E86C-4FD8-9A9A-7635EE0C1281}">
      <dgm:prSet/>
      <dgm:spPr/>
      <dgm:t>
        <a:bodyPr/>
        <a:lstStyle/>
        <a:p>
          <a:endParaRPr lang="fr-FR"/>
        </a:p>
      </dgm:t>
    </dgm:pt>
    <dgm:pt modelId="{C4E6DAB0-3AF9-4AA4-99DA-A6521A919C9E}" type="sibTrans" cxnId="{7C22E535-E86C-4FD8-9A9A-7635EE0C1281}">
      <dgm:prSet/>
      <dgm:spPr/>
      <dgm:t>
        <a:bodyPr/>
        <a:lstStyle/>
        <a:p>
          <a:endParaRPr lang="fr-FR"/>
        </a:p>
      </dgm:t>
    </dgm:pt>
    <dgm:pt modelId="{FDFB38CC-1A5F-4F40-8DF8-04726DFC1274}">
      <dgm:prSet phldrT="[Texte]"/>
      <dgm:spPr/>
      <dgm:t>
        <a:bodyPr/>
        <a:lstStyle/>
        <a:p>
          <a:r>
            <a:rPr lang="fr-FR" dirty="0"/>
            <a:t>Stable</a:t>
          </a:r>
        </a:p>
      </dgm:t>
    </dgm:pt>
    <dgm:pt modelId="{60F24519-BD92-4757-8C40-948533297EF2}" type="parTrans" cxnId="{440373EA-DD42-494C-A0C1-19B6DFFF7FFD}">
      <dgm:prSet/>
      <dgm:spPr/>
      <dgm:t>
        <a:bodyPr/>
        <a:lstStyle/>
        <a:p>
          <a:endParaRPr lang="fr-FR"/>
        </a:p>
      </dgm:t>
    </dgm:pt>
    <dgm:pt modelId="{DBD2E381-4701-451F-A334-E4317A1974B1}" type="sibTrans" cxnId="{440373EA-DD42-494C-A0C1-19B6DFFF7FFD}">
      <dgm:prSet/>
      <dgm:spPr/>
      <dgm:t>
        <a:bodyPr/>
        <a:lstStyle/>
        <a:p>
          <a:endParaRPr lang="fr-FR"/>
        </a:p>
      </dgm:t>
    </dgm:pt>
    <dgm:pt modelId="{AD8B421F-7EA4-4593-93A1-0AD9C9F52DA0}">
      <dgm:prSet phldrT="[Texte]"/>
      <dgm:spPr/>
      <dgm:t>
        <a:bodyPr/>
        <a:lstStyle/>
        <a:p>
          <a:r>
            <a:rPr lang="fr-FR" dirty="0"/>
            <a:t>Facile à nettoyer</a:t>
          </a:r>
        </a:p>
      </dgm:t>
    </dgm:pt>
    <dgm:pt modelId="{4794D91E-F6CB-4891-BF09-4DA7B74F8A19}" type="parTrans" cxnId="{292994C6-3D0F-467E-8044-34D88E43704D}">
      <dgm:prSet/>
      <dgm:spPr/>
      <dgm:t>
        <a:bodyPr/>
        <a:lstStyle/>
        <a:p>
          <a:endParaRPr lang="fr-FR"/>
        </a:p>
      </dgm:t>
    </dgm:pt>
    <dgm:pt modelId="{503DAFE8-3860-471F-859F-947289389CB9}" type="sibTrans" cxnId="{292994C6-3D0F-467E-8044-34D88E43704D}">
      <dgm:prSet/>
      <dgm:spPr/>
      <dgm:t>
        <a:bodyPr/>
        <a:lstStyle/>
        <a:p>
          <a:endParaRPr lang="fr-FR"/>
        </a:p>
      </dgm:t>
    </dgm:pt>
    <dgm:pt modelId="{FA15C1CD-B579-4FE8-BFA8-0FE88F6D8497}">
      <dgm:prSet phldrT="[Texte]"/>
      <dgm:spPr/>
      <dgm:t>
        <a:bodyPr/>
        <a:lstStyle/>
        <a:p>
          <a:r>
            <a:rPr lang="fr-FR" dirty="0"/>
            <a:t>Robuste</a:t>
          </a:r>
        </a:p>
      </dgm:t>
    </dgm:pt>
    <dgm:pt modelId="{3476FC6F-B661-4974-B7BC-72F283AFA4E0}" type="parTrans" cxnId="{354965DE-4D4D-4DA9-9B4A-2029DAD3F340}">
      <dgm:prSet/>
      <dgm:spPr/>
      <dgm:t>
        <a:bodyPr/>
        <a:lstStyle/>
        <a:p>
          <a:endParaRPr lang="fr-FR"/>
        </a:p>
      </dgm:t>
    </dgm:pt>
    <dgm:pt modelId="{171079D1-83F0-42A9-B9DA-7ED1BF9AC750}" type="sibTrans" cxnId="{354965DE-4D4D-4DA9-9B4A-2029DAD3F340}">
      <dgm:prSet/>
      <dgm:spPr/>
      <dgm:t>
        <a:bodyPr/>
        <a:lstStyle/>
        <a:p>
          <a:endParaRPr lang="fr-FR"/>
        </a:p>
      </dgm:t>
    </dgm:pt>
    <dgm:pt modelId="{685A7D97-BDCC-48B7-A4D2-A4E9752E311A}" type="pres">
      <dgm:prSet presAssocID="{A54CD8AF-F151-45FC-B2AF-7C54E9871907}" presName="cycle" presStyleCnt="0">
        <dgm:presLayoutVars>
          <dgm:dir/>
          <dgm:resizeHandles val="exact"/>
        </dgm:presLayoutVars>
      </dgm:prSet>
      <dgm:spPr/>
    </dgm:pt>
    <dgm:pt modelId="{1A6DA966-9044-43F3-8D1C-1037F338B49E}" type="pres">
      <dgm:prSet presAssocID="{7B9F0AF8-62FF-4213-9BD4-F3BC497ADD75}" presName="node" presStyleLbl="node1" presStyleIdx="0" presStyleCnt="9">
        <dgm:presLayoutVars>
          <dgm:bulletEnabled val="1"/>
        </dgm:presLayoutVars>
      </dgm:prSet>
      <dgm:spPr/>
    </dgm:pt>
    <dgm:pt modelId="{09DEA44C-82DA-45E1-9C2F-9BA69E56C13A}" type="pres">
      <dgm:prSet presAssocID="{7B9F0AF8-62FF-4213-9BD4-F3BC497ADD75}" presName="spNode" presStyleCnt="0"/>
      <dgm:spPr/>
    </dgm:pt>
    <dgm:pt modelId="{17B89384-36E4-4757-A0E5-D2F3E1755B0A}" type="pres">
      <dgm:prSet presAssocID="{48B35F7A-BA55-49FA-BE60-CF17C1E6EDC2}" presName="sibTrans" presStyleLbl="sibTrans1D1" presStyleIdx="0" presStyleCnt="9"/>
      <dgm:spPr/>
    </dgm:pt>
    <dgm:pt modelId="{CF77C65F-8FC7-4C26-9920-5AC8E1551854}" type="pres">
      <dgm:prSet presAssocID="{08A60F56-3496-4CD4-A994-1F872E77AB75}" presName="node" presStyleLbl="node1" presStyleIdx="1" presStyleCnt="9">
        <dgm:presLayoutVars>
          <dgm:bulletEnabled val="1"/>
        </dgm:presLayoutVars>
      </dgm:prSet>
      <dgm:spPr/>
    </dgm:pt>
    <dgm:pt modelId="{6DD3D555-ED5C-44C8-A5E2-EC80EDF519F9}" type="pres">
      <dgm:prSet presAssocID="{08A60F56-3496-4CD4-A994-1F872E77AB75}" presName="spNode" presStyleCnt="0"/>
      <dgm:spPr/>
    </dgm:pt>
    <dgm:pt modelId="{409978C6-19E6-45A2-AFE7-1DAA5FAB914F}" type="pres">
      <dgm:prSet presAssocID="{9FE0EFDE-2FD7-4B0A-8296-DC5C2789D80E}" presName="sibTrans" presStyleLbl="sibTrans1D1" presStyleIdx="1" presStyleCnt="9"/>
      <dgm:spPr/>
    </dgm:pt>
    <dgm:pt modelId="{DE3B9ECC-ED58-45A2-B5B9-04DDB0D19BE7}" type="pres">
      <dgm:prSet presAssocID="{6CBCE361-13CA-470F-9374-9CCB18E71645}" presName="node" presStyleLbl="node1" presStyleIdx="2" presStyleCnt="9">
        <dgm:presLayoutVars>
          <dgm:bulletEnabled val="1"/>
        </dgm:presLayoutVars>
      </dgm:prSet>
      <dgm:spPr/>
    </dgm:pt>
    <dgm:pt modelId="{841272B0-44D0-4081-9A04-48AFADFF234F}" type="pres">
      <dgm:prSet presAssocID="{6CBCE361-13CA-470F-9374-9CCB18E71645}" presName="spNode" presStyleCnt="0"/>
      <dgm:spPr/>
    </dgm:pt>
    <dgm:pt modelId="{2D9A3DC2-F23C-42A3-9FC3-09EAB47B7E30}" type="pres">
      <dgm:prSet presAssocID="{C4E6DAB0-3AF9-4AA4-99DA-A6521A919C9E}" presName="sibTrans" presStyleLbl="sibTrans1D1" presStyleIdx="2" presStyleCnt="9"/>
      <dgm:spPr/>
    </dgm:pt>
    <dgm:pt modelId="{D9046090-B94F-4023-B54B-B6BEF9EF22BE}" type="pres">
      <dgm:prSet presAssocID="{88CC4E7F-A2A9-41F5-ACD1-8C93DB39D457}" presName="node" presStyleLbl="node1" presStyleIdx="3" presStyleCnt="9">
        <dgm:presLayoutVars>
          <dgm:bulletEnabled val="1"/>
        </dgm:presLayoutVars>
      </dgm:prSet>
      <dgm:spPr/>
    </dgm:pt>
    <dgm:pt modelId="{93BAD8BE-A952-46CD-ABCA-22236988C4CF}" type="pres">
      <dgm:prSet presAssocID="{88CC4E7F-A2A9-41F5-ACD1-8C93DB39D457}" presName="spNode" presStyleCnt="0"/>
      <dgm:spPr/>
    </dgm:pt>
    <dgm:pt modelId="{0BDAC874-8E44-4F52-A0DF-574F8B5A64AA}" type="pres">
      <dgm:prSet presAssocID="{3427ACDA-74D2-4084-8427-24967C00E38D}" presName="sibTrans" presStyleLbl="sibTrans1D1" presStyleIdx="3" presStyleCnt="9"/>
      <dgm:spPr/>
    </dgm:pt>
    <dgm:pt modelId="{5053D567-B9A4-4B58-8D13-1BF83AF0B24F}" type="pres">
      <dgm:prSet presAssocID="{7CF9B71D-39CB-41A1-98E2-95558CF60F5F}" presName="node" presStyleLbl="node1" presStyleIdx="4" presStyleCnt="9">
        <dgm:presLayoutVars>
          <dgm:bulletEnabled val="1"/>
        </dgm:presLayoutVars>
      </dgm:prSet>
      <dgm:spPr/>
    </dgm:pt>
    <dgm:pt modelId="{B49E770D-ADDD-4393-8828-99A62938F956}" type="pres">
      <dgm:prSet presAssocID="{7CF9B71D-39CB-41A1-98E2-95558CF60F5F}" presName="spNode" presStyleCnt="0"/>
      <dgm:spPr/>
    </dgm:pt>
    <dgm:pt modelId="{21EE9EB9-F69F-4993-A834-7953392BDFF1}" type="pres">
      <dgm:prSet presAssocID="{33C14700-D1B3-4F75-9140-14D91D96BB0C}" presName="sibTrans" presStyleLbl="sibTrans1D1" presStyleIdx="4" presStyleCnt="9"/>
      <dgm:spPr/>
    </dgm:pt>
    <dgm:pt modelId="{305418D8-198A-4F26-9C0C-4347518742E3}" type="pres">
      <dgm:prSet presAssocID="{32329677-2CE1-4B1F-A148-6A021461110E}" presName="node" presStyleLbl="node1" presStyleIdx="5" presStyleCnt="9">
        <dgm:presLayoutVars>
          <dgm:bulletEnabled val="1"/>
        </dgm:presLayoutVars>
      </dgm:prSet>
      <dgm:spPr/>
    </dgm:pt>
    <dgm:pt modelId="{AA2CCBB4-960F-47A1-9EF1-3289C7CFAAC5}" type="pres">
      <dgm:prSet presAssocID="{32329677-2CE1-4B1F-A148-6A021461110E}" presName="spNode" presStyleCnt="0"/>
      <dgm:spPr/>
    </dgm:pt>
    <dgm:pt modelId="{967A51F6-E9D1-4305-BD40-0E13FA8BC90E}" type="pres">
      <dgm:prSet presAssocID="{E8E9B06E-F37B-4EF2-B05E-8FFC8DC3375B}" presName="sibTrans" presStyleLbl="sibTrans1D1" presStyleIdx="5" presStyleCnt="9"/>
      <dgm:spPr/>
    </dgm:pt>
    <dgm:pt modelId="{F18A75E5-A4A6-4652-89B3-71A6B5022E4C}" type="pres">
      <dgm:prSet presAssocID="{FDFB38CC-1A5F-4F40-8DF8-04726DFC1274}" presName="node" presStyleLbl="node1" presStyleIdx="6" presStyleCnt="9">
        <dgm:presLayoutVars>
          <dgm:bulletEnabled val="1"/>
        </dgm:presLayoutVars>
      </dgm:prSet>
      <dgm:spPr/>
    </dgm:pt>
    <dgm:pt modelId="{398C2932-DCFB-4D5E-8770-0AD4514154F7}" type="pres">
      <dgm:prSet presAssocID="{FDFB38CC-1A5F-4F40-8DF8-04726DFC1274}" presName="spNode" presStyleCnt="0"/>
      <dgm:spPr/>
    </dgm:pt>
    <dgm:pt modelId="{4B20847C-0C34-47B7-9199-80C6295334BB}" type="pres">
      <dgm:prSet presAssocID="{DBD2E381-4701-451F-A334-E4317A1974B1}" presName="sibTrans" presStyleLbl="sibTrans1D1" presStyleIdx="6" presStyleCnt="9"/>
      <dgm:spPr/>
    </dgm:pt>
    <dgm:pt modelId="{07154FE3-C122-433D-BE4C-818A6216DC91}" type="pres">
      <dgm:prSet presAssocID="{AD8B421F-7EA4-4593-93A1-0AD9C9F52DA0}" presName="node" presStyleLbl="node1" presStyleIdx="7" presStyleCnt="9">
        <dgm:presLayoutVars>
          <dgm:bulletEnabled val="1"/>
        </dgm:presLayoutVars>
      </dgm:prSet>
      <dgm:spPr/>
    </dgm:pt>
    <dgm:pt modelId="{F33169C5-2F91-4CA7-87E7-67CBEFDB9D95}" type="pres">
      <dgm:prSet presAssocID="{AD8B421F-7EA4-4593-93A1-0AD9C9F52DA0}" presName="spNode" presStyleCnt="0"/>
      <dgm:spPr/>
    </dgm:pt>
    <dgm:pt modelId="{B9B3F363-E165-4837-8CEE-6835B9D6597C}" type="pres">
      <dgm:prSet presAssocID="{503DAFE8-3860-471F-859F-947289389CB9}" presName="sibTrans" presStyleLbl="sibTrans1D1" presStyleIdx="7" presStyleCnt="9"/>
      <dgm:spPr/>
    </dgm:pt>
    <dgm:pt modelId="{69232FA6-BB59-4318-AF3F-28D69864A436}" type="pres">
      <dgm:prSet presAssocID="{FA15C1CD-B579-4FE8-BFA8-0FE88F6D8497}" presName="node" presStyleLbl="node1" presStyleIdx="8" presStyleCnt="9">
        <dgm:presLayoutVars>
          <dgm:bulletEnabled val="1"/>
        </dgm:presLayoutVars>
      </dgm:prSet>
      <dgm:spPr/>
    </dgm:pt>
    <dgm:pt modelId="{13FC0F34-B5E2-420B-ADF7-E6319E227E47}" type="pres">
      <dgm:prSet presAssocID="{FA15C1CD-B579-4FE8-BFA8-0FE88F6D8497}" presName="spNode" presStyleCnt="0"/>
      <dgm:spPr/>
    </dgm:pt>
    <dgm:pt modelId="{AF61E1CE-918E-46AE-8DCE-DC9D1C1068F4}" type="pres">
      <dgm:prSet presAssocID="{171079D1-83F0-42A9-B9DA-7ED1BF9AC750}" presName="sibTrans" presStyleLbl="sibTrans1D1" presStyleIdx="8" presStyleCnt="9"/>
      <dgm:spPr/>
    </dgm:pt>
  </dgm:ptLst>
  <dgm:cxnLst>
    <dgm:cxn modelId="{C11BB401-BB4D-446C-8B77-0A9CEFE3B30E}" type="presOf" srcId="{7CF9B71D-39CB-41A1-98E2-95558CF60F5F}" destId="{5053D567-B9A4-4B58-8D13-1BF83AF0B24F}" srcOrd="0" destOrd="0" presId="urn:microsoft.com/office/officeart/2005/8/layout/cycle6"/>
    <dgm:cxn modelId="{E3E4A913-7A71-4971-A301-B8E2163B974E}" type="presOf" srcId="{3427ACDA-74D2-4084-8427-24967C00E38D}" destId="{0BDAC874-8E44-4F52-A0DF-574F8B5A64AA}" srcOrd="0" destOrd="0" presId="urn:microsoft.com/office/officeart/2005/8/layout/cycle6"/>
    <dgm:cxn modelId="{AEDD6C21-6B52-42A7-9386-65DC7DB713CE}" type="presOf" srcId="{48B35F7A-BA55-49FA-BE60-CF17C1E6EDC2}" destId="{17B89384-36E4-4757-A0E5-D2F3E1755B0A}" srcOrd="0" destOrd="0" presId="urn:microsoft.com/office/officeart/2005/8/layout/cycle6"/>
    <dgm:cxn modelId="{31C6602C-351C-4227-ACD2-D986A06BCD83}" srcId="{A54CD8AF-F151-45FC-B2AF-7C54E9871907}" destId="{7B9F0AF8-62FF-4213-9BD4-F3BC497ADD75}" srcOrd="0" destOrd="0" parTransId="{A32AAEDB-2A14-44CC-BB31-AAF0CAB830D8}" sibTransId="{48B35F7A-BA55-49FA-BE60-CF17C1E6EDC2}"/>
    <dgm:cxn modelId="{832D7B33-D63B-4C1C-991B-2C5B4A6F39E0}" srcId="{A54CD8AF-F151-45FC-B2AF-7C54E9871907}" destId="{88CC4E7F-A2A9-41F5-ACD1-8C93DB39D457}" srcOrd="3" destOrd="0" parTransId="{FE63173C-58FE-4FEA-A9D8-2B5B522DB6D2}" sibTransId="{3427ACDA-74D2-4084-8427-24967C00E38D}"/>
    <dgm:cxn modelId="{7C22E535-E86C-4FD8-9A9A-7635EE0C1281}" srcId="{A54CD8AF-F151-45FC-B2AF-7C54E9871907}" destId="{6CBCE361-13CA-470F-9374-9CCB18E71645}" srcOrd="2" destOrd="0" parTransId="{E55719B2-9D48-401C-B321-F864BFBEC1F3}" sibTransId="{C4E6DAB0-3AF9-4AA4-99DA-A6521A919C9E}"/>
    <dgm:cxn modelId="{B77B5A47-35BD-4189-8059-0693AC3001EA}" srcId="{A54CD8AF-F151-45FC-B2AF-7C54E9871907}" destId="{08A60F56-3496-4CD4-A994-1F872E77AB75}" srcOrd="1" destOrd="0" parTransId="{25AC61A3-3219-46E2-9B45-368FD11298A2}" sibTransId="{9FE0EFDE-2FD7-4B0A-8296-DC5C2789D80E}"/>
    <dgm:cxn modelId="{81CED448-235C-41FD-B4AC-403A1B11F15E}" type="presOf" srcId="{88CC4E7F-A2A9-41F5-ACD1-8C93DB39D457}" destId="{D9046090-B94F-4023-B54B-B6BEF9EF22BE}" srcOrd="0" destOrd="0" presId="urn:microsoft.com/office/officeart/2005/8/layout/cycle6"/>
    <dgm:cxn modelId="{18632E4B-EC5C-4E33-84F0-28985D7D4F3A}" type="presOf" srcId="{33C14700-D1B3-4F75-9140-14D91D96BB0C}" destId="{21EE9EB9-F69F-4993-A834-7953392BDFF1}" srcOrd="0" destOrd="0" presId="urn:microsoft.com/office/officeart/2005/8/layout/cycle6"/>
    <dgm:cxn modelId="{CAD3E14C-1F4C-4B9D-BF68-703EE88EA355}" type="presOf" srcId="{32329677-2CE1-4B1F-A148-6A021461110E}" destId="{305418D8-198A-4F26-9C0C-4347518742E3}" srcOrd="0" destOrd="0" presId="urn:microsoft.com/office/officeart/2005/8/layout/cycle6"/>
    <dgm:cxn modelId="{ADBD2552-C2D9-48FD-BD41-8F8160F41D31}" type="presOf" srcId="{FDFB38CC-1A5F-4F40-8DF8-04726DFC1274}" destId="{F18A75E5-A4A6-4652-89B3-71A6B5022E4C}" srcOrd="0" destOrd="0" presId="urn:microsoft.com/office/officeart/2005/8/layout/cycle6"/>
    <dgm:cxn modelId="{BFDB9A82-BB11-43C8-85C2-DD40B44CCFEB}" srcId="{A54CD8AF-F151-45FC-B2AF-7C54E9871907}" destId="{32329677-2CE1-4B1F-A148-6A021461110E}" srcOrd="5" destOrd="0" parTransId="{12D43B0B-12CE-4650-AEFC-D7CD7CF6C219}" sibTransId="{E8E9B06E-F37B-4EF2-B05E-8FFC8DC3375B}"/>
    <dgm:cxn modelId="{4FC58A89-4095-4248-A31F-7E19C4174F98}" type="presOf" srcId="{08A60F56-3496-4CD4-A994-1F872E77AB75}" destId="{CF77C65F-8FC7-4C26-9920-5AC8E1551854}" srcOrd="0" destOrd="0" presId="urn:microsoft.com/office/officeart/2005/8/layout/cycle6"/>
    <dgm:cxn modelId="{F536468D-D188-4D77-8071-67BAECE0C331}" type="presOf" srcId="{DBD2E381-4701-451F-A334-E4317A1974B1}" destId="{4B20847C-0C34-47B7-9199-80C6295334BB}" srcOrd="0" destOrd="0" presId="urn:microsoft.com/office/officeart/2005/8/layout/cycle6"/>
    <dgm:cxn modelId="{33408C92-D924-44D4-B8D8-96B58CBD5D5E}" type="presOf" srcId="{E8E9B06E-F37B-4EF2-B05E-8FFC8DC3375B}" destId="{967A51F6-E9D1-4305-BD40-0E13FA8BC90E}" srcOrd="0" destOrd="0" presId="urn:microsoft.com/office/officeart/2005/8/layout/cycle6"/>
    <dgm:cxn modelId="{9F260497-96EE-4CC7-B3DF-B1412400663B}" type="presOf" srcId="{9FE0EFDE-2FD7-4B0A-8296-DC5C2789D80E}" destId="{409978C6-19E6-45A2-AFE7-1DAA5FAB914F}" srcOrd="0" destOrd="0" presId="urn:microsoft.com/office/officeart/2005/8/layout/cycle6"/>
    <dgm:cxn modelId="{6429B998-5B11-4BB9-91A7-3BAD1812ACB2}" type="presOf" srcId="{503DAFE8-3860-471F-859F-947289389CB9}" destId="{B9B3F363-E165-4837-8CEE-6835B9D6597C}" srcOrd="0" destOrd="0" presId="urn:microsoft.com/office/officeart/2005/8/layout/cycle6"/>
    <dgm:cxn modelId="{3713199C-5298-412D-97E0-D1DF5C6D8098}" type="presOf" srcId="{AD8B421F-7EA4-4593-93A1-0AD9C9F52DA0}" destId="{07154FE3-C122-433D-BE4C-818A6216DC91}" srcOrd="0" destOrd="0" presId="urn:microsoft.com/office/officeart/2005/8/layout/cycle6"/>
    <dgm:cxn modelId="{EB7050A2-D247-4B75-A7E7-20BC2668100A}" srcId="{A54CD8AF-F151-45FC-B2AF-7C54E9871907}" destId="{7CF9B71D-39CB-41A1-98E2-95558CF60F5F}" srcOrd="4" destOrd="0" parTransId="{FD064E29-ACB4-4E0A-906E-CA612958E235}" sibTransId="{33C14700-D1B3-4F75-9140-14D91D96BB0C}"/>
    <dgm:cxn modelId="{1025F8AB-3D5C-4DF5-9BE7-C5650E767643}" type="presOf" srcId="{FA15C1CD-B579-4FE8-BFA8-0FE88F6D8497}" destId="{69232FA6-BB59-4318-AF3F-28D69864A436}" srcOrd="0" destOrd="0" presId="urn:microsoft.com/office/officeart/2005/8/layout/cycle6"/>
    <dgm:cxn modelId="{18DE11B3-D880-4D69-95D7-97D743F57198}" type="presOf" srcId="{171079D1-83F0-42A9-B9DA-7ED1BF9AC750}" destId="{AF61E1CE-918E-46AE-8DCE-DC9D1C1068F4}" srcOrd="0" destOrd="0" presId="urn:microsoft.com/office/officeart/2005/8/layout/cycle6"/>
    <dgm:cxn modelId="{EE7009BA-1D94-4AF1-BA1E-9EF175264D7C}" type="presOf" srcId="{7B9F0AF8-62FF-4213-9BD4-F3BC497ADD75}" destId="{1A6DA966-9044-43F3-8D1C-1037F338B49E}" srcOrd="0" destOrd="0" presId="urn:microsoft.com/office/officeart/2005/8/layout/cycle6"/>
    <dgm:cxn modelId="{292994C6-3D0F-467E-8044-34D88E43704D}" srcId="{A54CD8AF-F151-45FC-B2AF-7C54E9871907}" destId="{AD8B421F-7EA4-4593-93A1-0AD9C9F52DA0}" srcOrd="7" destOrd="0" parTransId="{4794D91E-F6CB-4891-BF09-4DA7B74F8A19}" sibTransId="{503DAFE8-3860-471F-859F-947289389CB9}"/>
    <dgm:cxn modelId="{67BE01C9-47B0-4AA6-BB12-9540629EF0A4}" type="presOf" srcId="{6CBCE361-13CA-470F-9374-9CCB18E71645}" destId="{DE3B9ECC-ED58-45A2-B5B9-04DDB0D19BE7}" srcOrd="0" destOrd="0" presId="urn:microsoft.com/office/officeart/2005/8/layout/cycle6"/>
    <dgm:cxn modelId="{354965DE-4D4D-4DA9-9B4A-2029DAD3F340}" srcId="{A54CD8AF-F151-45FC-B2AF-7C54E9871907}" destId="{FA15C1CD-B579-4FE8-BFA8-0FE88F6D8497}" srcOrd="8" destOrd="0" parTransId="{3476FC6F-B661-4974-B7BC-72F283AFA4E0}" sibTransId="{171079D1-83F0-42A9-B9DA-7ED1BF9AC750}"/>
    <dgm:cxn modelId="{31DDE4E1-B1E7-46FA-B5D6-4067FF460652}" type="presOf" srcId="{A54CD8AF-F151-45FC-B2AF-7C54E9871907}" destId="{685A7D97-BDCC-48B7-A4D2-A4E9752E311A}" srcOrd="0" destOrd="0" presId="urn:microsoft.com/office/officeart/2005/8/layout/cycle6"/>
    <dgm:cxn modelId="{440373EA-DD42-494C-A0C1-19B6DFFF7FFD}" srcId="{A54CD8AF-F151-45FC-B2AF-7C54E9871907}" destId="{FDFB38CC-1A5F-4F40-8DF8-04726DFC1274}" srcOrd="6" destOrd="0" parTransId="{60F24519-BD92-4757-8C40-948533297EF2}" sibTransId="{DBD2E381-4701-451F-A334-E4317A1974B1}"/>
    <dgm:cxn modelId="{F66434ED-271A-4082-89AB-A650366FE31D}" type="presOf" srcId="{C4E6DAB0-3AF9-4AA4-99DA-A6521A919C9E}" destId="{2D9A3DC2-F23C-42A3-9FC3-09EAB47B7E30}" srcOrd="0" destOrd="0" presId="urn:microsoft.com/office/officeart/2005/8/layout/cycle6"/>
    <dgm:cxn modelId="{5F1BA4A7-57E0-4BB0-A893-292E326910AA}" type="presParOf" srcId="{685A7D97-BDCC-48B7-A4D2-A4E9752E311A}" destId="{1A6DA966-9044-43F3-8D1C-1037F338B49E}" srcOrd="0" destOrd="0" presId="urn:microsoft.com/office/officeart/2005/8/layout/cycle6"/>
    <dgm:cxn modelId="{A70853BE-405C-45CB-9283-49365E2BED99}" type="presParOf" srcId="{685A7D97-BDCC-48B7-A4D2-A4E9752E311A}" destId="{09DEA44C-82DA-45E1-9C2F-9BA69E56C13A}" srcOrd="1" destOrd="0" presId="urn:microsoft.com/office/officeart/2005/8/layout/cycle6"/>
    <dgm:cxn modelId="{9E6B843E-D821-4B08-8427-4E46DB7BBE92}" type="presParOf" srcId="{685A7D97-BDCC-48B7-A4D2-A4E9752E311A}" destId="{17B89384-36E4-4757-A0E5-D2F3E1755B0A}" srcOrd="2" destOrd="0" presId="urn:microsoft.com/office/officeart/2005/8/layout/cycle6"/>
    <dgm:cxn modelId="{E23BAE73-B5FB-494B-A8D8-ECA3782D13E0}" type="presParOf" srcId="{685A7D97-BDCC-48B7-A4D2-A4E9752E311A}" destId="{CF77C65F-8FC7-4C26-9920-5AC8E1551854}" srcOrd="3" destOrd="0" presId="urn:microsoft.com/office/officeart/2005/8/layout/cycle6"/>
    <dgm:cxn modelId="{D534CB59-E7FF-4042-8983-EFC6904FFF02}" type="presParOf" srcId="{685A7D97-BDCC-48B7-A4D2-A4E9752E311A}" destId="{6DD3D555-ED5C-44C8-A5E2-EC80EDF519F9}" srcOrd="4" destOrd="0" presId="urn:microsoft.com/office/officeart/2005/8/layout/cycle6"/>
    <dgm:cxn modelId="{05E08A9D-7379-4C0C-863E-4336F51C1A16}" type="presParOf" srcId="{685A7D97-BDCC-48B7-A4D2-A4E9752E311A}" destId="{409978C6-19E6-45A2-AFE7-1DAA5FAB914F}" srcOrd="5" destOrd="0" presId="urn:microsoft.com/office/officeart/2005/8/layout/cycle6"/>
    <dgm:cxn modelId="{642E5C0F-470C-452D-ACF4-C7CB07B449EB}" type="presParOf" srcId="{685A7D97-BDCC-48B7-A4D2-A4E9752E311A}" destId="{DE3B9ECC-ED58-45A2-B5B9-04DDB0D19BE7}" srcOrd="6" destOrd="0" presId="urn:microsoft.com/office/officeart/2005/8/layout/cycle6"/>
    <dgm:cxn modelId="{A317C1BB-1F0E-4E50-B007-3B54921A3CB8}" type="presParOf" srcId="{685A7D97-BDCC-48B7-A4D2-A4E9752E311A}" destId="{841272B0-44D0-4081-9A04-48AFADFF234F}" srcOrd="7" destOrd="0" presId="urn:microsoft.com/office/officeart/2005/8/layout/cycle6"/>
    <dgm:cxn modelId="{A130895D-C4BB-4D9F-A8AB-13F6A43E39EA}" type="presParOf" srcId="{685A7D97-BDCC-48B7-A4D2-A4E9752E311A}" destId="{2D9A3DC2-F23C-42A3-9FC3-09EAB47B7E30}" srcOrd="8" destOrd="0" presId="urn:microsoft.com/office/officeart/2005/8/layout/cycle6"/>
    <dgm:cxn modelId="{E9BE9014-DF8E-4119-AEEA-CDAB56D39A89}" type="presParOf" srcId="{685A7D97-BDCC-48B7-A4D2-A4E9752E311A}" destId="{D9046090-B94F-4023-B54B-B6BEF9EF22BE}" srcOrd="9" destOrd="0" presId="urn:microsoft.com/office/officeart/2005/8/layout/cycle6"/>
    <dgm:cxn modelId="{26DE4E40-9769-4959-9C32-DBA4EC8E3FAB}" type="presParOf" srcId="{685A7D97-BDCC-48B7-A4D2-A4E9752E311A}" destId="{93BAD8BE-A952-46CD-ABCA-22236988C4CF}" srcOrd="10" destOrd="0" presId="urn:microsoft.com/office/officeart/2005/8/layout/cycle6"/>
    <dgm:cxn modelId="{B5B4F7E9-CF3A-49A5-8A3E-9344C791A6FC}" type="presParOf" srcId="{685A7D97-BDCC-48B7-A4D2-A4E9752E311A}" destId="{0BDAC874-8E44-4F52-A0DF-574F8B5A64AA}" srcOrd="11" destOrd="0" presId="urn:microsoft.com/office/officeart/2005/8/layout/cycle6"/>
    <dgm:cxn modelId="{E40D5F8C-06A6-490E-9A8E-653E247B9E91}" type="presParOf" srcId="{685A7D97-BDCC-48B7-A4D2-A4E9752E311A}" destId="{5053D567-B9A4-4B58-8D13-1BF83AF0B24F}" srcOrd="12" destOrd="0" presId="urn:microsoft.com/office/officeart/2005/8/layout/cycle6"/>
    <dgm:cxn modelId="{D23FEDC5-0F55-4142-AC42-F7276658C04C}" type="presParOf" srcId="{685A7D97-BDCC-48B7-A4D2-A4E9752E311A}" destId="{B49E770D-ADDD-4393-8828-99A62938F956}" srcOrd="13" destOrd="0" presId="urn:microsoft.com/office/officeart/2005/8/layout/cycle6"/>
    <dgm:cxn modelId="{F7D28BC9-2FC1-44CE-B7FE-65801562696F}" type="presParOf" srcId="{685A7D97-BDCC-48B7-A4D2-A4E9752E311A}" destId="{21EE9EB9-F69F-4993-A834-7953392BDFF1}" srcOrd="14" destOrd="0" presId="urn:microsoft.com/office/officeart/2005/8/layout/cycle6"/>
    <dgm:cxn modelId="{B9222F54-654E-42EB-9F33-33968C91FC17}" type="presParOf" srcId="{685A7D97-BDCC-48B7-A4D2-A4E9752E311A}" destId="{305418D8-198A-4F26-9C0C-4347518742E3}" srcOrd="15" destOrd="0" presId="urn:microsoft.com/office/officeart/2005/8/layout/cycle6"/>
    <dgm:cxn modelId="{81D3C95A-8665-4F3F-A624-A6FD041F987D}" type="presParOf" srcId="{685A7D97-BDCC-48B7-A4D2-A4E9752E311A}" destId="{AA2CCBB4-960F-47A1-9EF1-3289C7CFAAC5}" srcOrd="16" destOrd="0" presId="urn:microsoft.com/office/officeart/2005/8/layout/cycle6"/>
    <dgm:cxn modelId="{433E23A8-A605-4639-B0B8-66CEE98BBB7F}" type="presParOf" srcId="{685A7D97-BDCC-48B7-A4D2-A4E9752E311A}" destId="{967A51F6-E9D1-4305-BD40-0E13FA8BC90E}" srcOrd="17" destOrd="0" presId="urn:microsoft.com/office/officeart/2005/8/layout/cycle6"/>
    <dgm:cxn modelId="{5F62396B-05DA-4927-9A83-08D1C3B6387D}" type="presParOf" srcId="{685A7D97-BDCC-48B7-A4D2-A4E9752E311A}" destId="{F18A75E5-A4A6-4652-89B3-71A6B5022E4C}" srcOrd="18" destOrd="0" presId="urn:microsoft.com/office/officeart/2005/8/layout/cycle6"/>
    <dgm:cxn modelId="{2419D3F7-0AA9-4EFB-957E-F822F5BCE237}" type="presParOf" srcId="{685A7D97-BDCC-48B7-A4D2-A4E9752E311A}" destId="{398C2932-DCFB-4D5E-8770-0AD4514154F7}" srcOrd="19" destOrd="0" presId="urn:microsoft.com/office/officeart/2005/8/layout/cycle6"/>
    <dgm:cxn modelId="{90F571C5-34BD-474C-9F6A-71DDB9A92407}" type="presParOf" srcId="{685A7D97-BDCC-48B7-A4D2-A4E9752E311A}" destId="{4B20847C-0C34-47B7-9199-80C6295334BB}" srcOrd="20" destOrd="0" presId="urn:microsoft.com/office/officeart/2005/8/layout/cycle6"/>
    <dgm:cxn modelId="{B78AF6E1-9057-4BD7-89DB-DA311C8CDBE6}" type="presParOf" srcId="{685A7D97-BDCC-48B7-A4D2-A4E9752E311A}" destId="{07154FE3-C122-433D-BE4C-818A6216DC91}" srcOrd="21" destOrd="0" presId="urn:microsoft.com/office/officeart/2005/8/layout/cycle6"/>
    <dgm:cxn modelId="{2EF97B93-ABCE-42FC-9FB2-3756BAB0E136}" type="presParOf" srcId="{685A7D97-BDCC-48B7-A4D2-A4E9752E311A}" destId="{F33169C5-2F91-4CA7-87E7-67CBEFDB9D95}" srcOrd="22" destOrd="0" presId="urn:microsoft.com/office/officeart/2005/8/layout/cycle6"/>
    <dgm:cxn modelId="{C51B7CC8-DC0C-4084-96F8-4D8B5E67D787}" type="presParOf" srcId="{685A7D97-BDCC-48B7-A4D2-A4E9752E311A}" destId="{B9B3F363-E165-4837-8CEE-6835B9D6597C}" srcOrd="23" destOrd="0" presId="urn:microsoft.com/office/officeart/2005/8/layout/cycle6"/>
    <dgm:cxn modelId="{E1921BC5-58C4-45B7-B49A-8697F7791B2F}" type="presParOf" srcId="{685A7D97-BDCC-48B7-A4D2-A4E9752E311A}" destId="{69232FA6-BB59-4318-AF3F-28D69864A436}" srcOrd="24" destOrd="0" presId="urn:microsoft.com/office/officeart/2005/8/layout/cycle6"/>
    <dgm:cxn modelId="{5545296C-C23D-485B-B9C2-BB4B97A6BCB0}" type="presParOf" srcId="{685A7D97-BDCC-48B7-A4D2-A4E9752E311A}" destId="{13FC0F34-B5E2-420B-ADF7-E6319E227E47}" srcOrd="25" destOrd="0" presId="urn:microsoft.com/office/officeart/2005/8/layout/cycle6"/>
    <dgm:cxn modelId="{0AF4B3F7-D559-400C-9E70-15C2CFFDE5C6}" type="presParOf" srcId="{685A7D97-BDCC-48B7-A4D2-A4E9752E311A}" destId="{AF61E1CE-918E-46AE-8DCE-DC9D1C1068F4}" srcOrd="26"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CE39302-AD04-452B-B76D-FF354F5C4A64}"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fr-FR"/>
        </a:p>
      </dgm:t>
    </dgm:pt>
    <dgm:pt modelId="{686D545A-B57A-48C9-A999-8D52A1774DFB}">
      <dgm:prSet phldrT="[Texte]"/>
      <dgm:spPr/>
      <dgm:t>
        <a:bodyPr/>
        <a:lstStyle/>
        <a:p>
          <a:r>
            <a:rPr lang="fr-FR" dirty="0"/>
            <a:t>Densité, porosité, taille des pores.</a:t>
          </a:r>
        </a:p>
      </dgm:t>
    </dgm:pt>
    <dgm:pt modelId="{3B513324-BFF9-4ADF-ADB3-1EC446670CE3}" type="parTrans" cxnId="{2554A2BD-DD38-4122-A345-F2048C724EA6}">
      <dgm:prSet/>
      <dgm:spPr/>
      <dgm:t>
        <a:bodyPr/>
        <a:lstStyle/>
        <a:p>
          <a:endParaRPr lang="fr-FR"/>
        </a:p>
      </dgm:t>
    </dgm:pt>
    <dgm:pt modelId="{FBFC8F16-C785-482D-B76C-595529F5565F}" type="sibTrans" cxnId="{2554A2BD-DD38-4122-A345-F2048C724EA6}">
      <dgm:prSet/>
      <dgm:spPr/>
      <dgm:t>
        <a:bodyPr/>
        <a:lstStyle/>
        <a:p>
          <a:endParaRPr lang="fr-FR"/>
        </a:p>
      </dgm:t>
    </dgm:pt>
    <dgm:pt modelId="{A7894B44-E5DA-41E6-BCA1-871D285EEBC7}">
      <dgm:prSet phldrT="[Texte]"/>
      <dgm:spPr/>
      <dgm:t>
        <a:bodyPr/>
        <a:lstStyle/>
        <a:p>
          <a:r>
            <a:rPr lang="fr-FR" dirty="0"/>
            <a:t>Dureté, élasticité, rebond.</a:t>
          </a:r>
        </a:p>
      </dgm:t>
    </dgm:pt>
    <dgm:pt modelId="{601278ED-6104-4CA4-99ED-F3A391930544}" type="parTrans" cxnId="{550A3939-7F5F-417B-AE45-203B18893650}">
      <dgm:prSet/>
      <dgm:spPr/>
      <dgm:t>
        <a:bodyPr/>
        <a:lstStyle/>
        <a:p>
          <a:endParaRPr lang="fr-FR"/>
        </a:p>
      </dgm:t>
    </dgm:pt>
    <dgm:pt modelId="{38DE7E0B-3E24-4A4E-8966-0A290F669770}" type="sibTrans" cxnId="{550A3939-7F5F-417B-AE45-203B18893650}">
      <dgm:prSet/>
      <dgm:spPr/>
      <dgm:t>
        <a:bodyPr/>
        <a:lstStyle/>
        <a:p>
          <a:endParaRPr lang="fr-FR"/>
        </a:p>
      </dgm:t>
    </dgm:pt>
    <dgm:pt modelId="{15F517AF-592F-4504-A4BF-BF2B60489E24}">
      <dgm:prSet phldrT="[Texte]"/>
      <dgm:spPr/>
      <dgm:t>
        <a:bodyPr/>
        <a:lstStyle/>
        <a:p>
          <a:r>
            <a:rPr lang="fr-FR" dirty="0"/>
            <a:t>Dilatation thermique, conductivité thermique, résistance aux chocs thermiques.</a:t>
          </a:r>
        </a:p>
      </dgm:t>
    </dgm:pt>
    <dgm:pt modelId="{1214820C-F648-4425-A78E-1EA5B29D53CF}" type="parTrans" cxnId="{C864DE99-5807-4405-BC04-7DBCDB21D5DC}">
      <dgm:prSet/>
      <dgm:spPr/>
      <dgm:t>
        <a:bodyPr/>
        <a:lstStyle/>
        <a:p>
          <a:endParaRPr lang="fr-FR"/>
        </a:p>
      </dgm:t>
    </dgm:pt>
    <dgm:pt modelId="{5B554558-4B93-4AA4-86C2-10B97BFC83FC}" type="sibTrans" cxnId="{C864DE99-5807-4405-BC04-7DBCDB21D5DC}">
      <dgm:prSet/>
      <dgm:spPr/>
      <dgm:t>
        <a:bodyPr/>
        <a:lstStyle/>
        <a:p>
          <a:endParaRPr lang="fr-FR"/>
        </a:p>
      </dgm:t>
    </dgm:pt>
    <dgm:pt modelId="{3598E1C0-96CB-4610-BBE6-384145AC5EDE}">
      <dgm:prSet phldrT="[Texte]"/>
      <dgm:spPr/>
      <dgm:t>
        <a:bodyPr/>
        <a:lstStyle/>
        <a:p>
          <a:r>
            <a:rPr lang="fr-FR" dirty="0"/>
            <a:t>Résistance à l’abrasion, état de surface, rugosité.</a:t>
          </a:r>
        </a:p>
      </dgm:t>
    </dgm:pt>
    <dgm:pt modelId="{0BFC98E9-23BB-48F0-B4DD-78067E371924}" type="parTrans" cxnId="{70B16D48-D0BD-44FC-8D92-CC547F0721D6}">
      <dgm:prSet/>
      <dgm:spPr/>
      <dgm:t>
        <a:bodyPr/>
        <a:lstStyle/>
        <a:p>
          <a:endParaRPr lang="fr-FR"/>
        </a:p>
      </dgm:t>
    </dgm:pt>
    <dgm:pt modelId="{28B7C5BC-5D90-4F6E-9C0A-E2BC91E3CA61}" type="sibTrans" cxnId="{70B16D48-D0BD-44FC-8D92-CC547F0721D6}">
      <dgm:prSet/>
      <dgm:spPr/>
      <dgm:t>
        <a:bodyPr/>
        <a:lstStyle/>
        <a:p>
          <a:endParaRPr lang="fr-FR"/>
        </a:p>
      </dgm:t>
    </dgm:pt>
    <dgm:pt modelId="{AE685B21-8B24-4BC6-A2ED-F4FD474B6986}" type="pres">
      <dgm:prSet presAssocID="{6CE39302-AD04-452B-B76D-FF354F5C4A64}" presName="matrix" presStyleCnt="0">
        <dgm:presLayoutVars>
          <dgm:chMax val="1"/>
          <dgm:dir/>
          <dgm:resizeHandles val="exact"/>
        </dgm:presLayoutVars>
      </dgm:prSet>
      <dgm:spPr/>
    </dgm:pt>
    <dgm:pt modelId="{A18FF3B4-0081-41BB-8154-CA9965D50B52}" type="pres">
      <dgm:prSet presAssocID="{6CE39302-AD04-452B-B76D-FF354F5C4A64}" presName="diamond" presStyleLbl="bgShp" presStyleIdx="0" presStyleCnt="1"/>
      <dgm:spPr/>
    </dgm:pt>
    <dgm:pt modelId="{F008555E-CA7C-47C4-867A-16239DC6ECDA}" type="pres">
      <dgm:prSet presAssocID="{6CE39302-AD04-452B-B76D-FF354F5C4A64}" presName="quad1" presStyleLbl="node1" presStyleIdx="0" presStyleCnt="4">
        <dgm:presLayoutVars>
          <dgm:chMax val="0"/>
          <dgm:chPref val="0"/>
          <dgm:bulletEnabled val="1"/>
        </dgm:presLayoutVars>
      </dgm:prSet>
      <dgm:spPr/>
    </dgm:pt>
    <dgm:pt modelId="{9746F3F8-7108-426E-906E-D8CAA53A00C4}" type="pres">
      <dgm:prSet presAssocID="{6CE39302-AD04-452B-B76D-FF354F5C4A64}" presName="quad2" presStyleLbl="node1" presStyleIdx="1" presStyleCnt="4">
        <dgm:presLayoutVars>
          <dgm:chMax val="0"/>
          <dgm:chPref val="0"/>
          <dgm:bulletEnabled val="1"/>
        </dgm:presLayoutVars>
      </dgm:prSet>
      <dgm:spPr/>
    </dgm:pt>
    <dgm:pt modelId="{AF4D88C7-285B-4EC7-82F9-CEBAE16F2D5E}" type="pres">
      <dgm:prSet presAssocID="{6CE39302-AD04-452B-B76D-FF354F5C4A64}" presName="quad3" presStyleLbl="node1" presStyleIdx="2" presStyleCnt="4">
        <dgm:presLayoutVars>
          <dgm:chMax val="0"/>
          <dgm:chPref val="0"/>
          <dgm:bulletEnabled val="1"/>
        </dgm:presLayoutVars>
      </dgm:prSet>
      <dgm:spPr/>
    </dgm:pt>
    <dgm:pt modelId="{09D4A49D-6135-4FC2-BBD4-EB1487408C6E}" type="pres">
      <dgm:prSet presAssocID="{6CE39302-AD04-452B-B76D-FF354F5C4A64}" presName="quad4" presStyleLbl="node1" presStyleIdx="3" presStyleCnt="4">
        <dgm:presLayoutVars>
          <dgm:chMax val="0"/>
          <dgm:chPref val="0"/>
          <dgm:bulletEnabled val="1"/>
        </dgm:presLayoutVars>
      </dgm:prSet>
      <dgm:spPr/>
    </dgm:pt>
  </dgm:ptLst>
  <dgm:cxnLst>
    <dgm:cxn modelId="{20F2BF01-19F7-4B94-9534-0E4B042F9CD5}" type="presOf" srcId="{6CE39302-AD04-452B-B76D-FF354F5C4A64}" destId="{AE685B21-8B24-4BC6-A2ED-F4FD474B6986}" srcOrd="0" destOrd="0" presId="urn:microsoft.com/office/officeart/2005/8/layout/matrix3"/>
    <dgm:cxn modelId="{77B9E50A-B22A-4A7D-8C4F-9E514D7A2934}" type="presOf" srcId="{686D545A-B57A-48C9-A999-8D52A1774DFB}" destId="{F008555E-CA7C-47C4-867A-16239DC6ECDA}" srcOrd="0" destOrd="0" presId="urn:microsoft.com/office/officeart/2005/8/layout/matrix3"/>
    <dgm:cxn modelId="{550A3939-7F5F-417B-AE45-203B18893650}" srcId="{6CE39302-AD04-452B-B76D-FF354F5C4A64}" destId="{A7894B44-E5DA-41E6-BCA1-871D285EEBC7}" srcOrd="1" destOrd="0" parTransId="{601278ED-6104-4CA4-99ED-F3A391930544}" sibTransId="{38DE7E0B-3E24-4A4E-8966-0A290F669770}"/>
    <dgm:cxn modelId="{70B16D48-D0BD-44FC-8D92-CC547F0721D6}" srcId="{6CE39302-AD04-452B-B76D-FF354F5C4A64}" destId="{3598E1C0-96CB-4610-BBE6-384145AC5EDE}" srcOrd="3" destOrd="0" parTransId="{0BFC98E9-23BB-48F0-B4DD-78067E371924}" sibTransId="{28B7C5BC-5D90-4F6E-9C0A-E2BC91E3CA61}"/>
    <dgm:cxn modelId="{9EEFE08D-485A-497C-8C1B-814F4E7BA7EF}" type="presOf" srcId="{A7894B44-E5DA-41E6-BCA1-871D285EEBC7}" destId="{9746F3F8-7108-426E-906E-D8CAA53A00C4}" srcOrd="0" destOrd="0" presId="urn:microsoft.com/office/officeart/2005/8/layout/matrix3"/>
    <dgm:cxn modelId="{C864DE99-5807-4405-BC04-7DBCDB21D5DC}" srcId="{6CE39302-AD04-452B-B76D-FF354F5C4A64}" destId="{15F517AF-592F-4504-A4BF-BF2B60489E24}" srcOrd="2" destOrd="0" parTransId="{1214820C-F648-4425-A78E-1EA5B29D53CF}" sibTransId="{5B554558-4B93-4AA4-86C2-10B97BFC83FC}"/>
    <dgm:cxn modelId="{296342B1-7993-4232-9871-2A23C95F10EA}" type="presOf" srcId="{15F517AF-592F-4504-A4BF-BF2B60489E24}" destId="{AF4D88C7-285B-4EC7-82F9-CEBAE16F2D5E}" srcOrd="0" destOrd="0" presId="urn:microsoft.com/office/officeart/2005/8/layout/matrix3"/>
    <dgm:cxn modelId="{2554A2BD-DD38-4122-A345-F2048C724EA6}" srcId="{6CE39302-AD04-452B-B76D-FF354F5C4A64}" destId="{686D545A-B57A-48C9-A999-8D52A1774DFB}" srcOrd="0" destOrd="0" parTransId="{3B513324-BFF9-4ADF-ADB3-1EC446670CE3}" sibTransId="{FBFC8F16-C785-482D-B76C-595529F5565F}"/>
    <dgm:cxn modelId="{E235A6D2-E26F-4634-BBD7-12CEDA5CF87E}" type="presOf" srcId="{3598E1C0-96CB-4610-BBE6-384145AC5EDE}" destId="{09D4A49D-6135-4FC2-BBD4-EB1487408C6E}" srcOrd="0" destOrd="0" presId="urn:microsoft.com/office/officeart/2005/8/layout/matrix3"/>
    <dgm:cxn modelId="{EE0B41D1-7FA4-40D3-98C3-8E9DD0037770}" type="presParOf" srcId="{AE685B21-8B24-4BC6-A2ED-F4FD474B6986}" destId="{A18FF3B4-0081-41BB-8154-CA9965D50B52}" srcOrd="0" destOrd="0" presId="urn:microsoft.com/office/officeart/2005/8/layout/matrix3"/>
    <dgm:cxn modelId="{A56CD876-F1C5-4DEE-A0E1-213BF565C31D}" type="presParOf" srcId="{AE685B21-8B24-4BC6-A2ED-F4FD474B6986}" destId="{F008555E-CA7C-47C4-867A-16239DC6ECDA}" srcOrd="1" destOrd="0" presId="urn:microsoft.com/office/officeart/2005/8/layout/matrix3"/>
    <dgm:cxn modelId="{35D9341B-79E8-4487-B317-FAAF760BBDB7}" type="presParOf" srcId="{AE685B21-8B24-4BC6-A2ED-F4FD474B6986}" destId="{9746F3F8-7108-426E-906E-D8CAA53A00C4}" srcOrd="2" destOrd="0" presId="urn:microsoft.com/office/officeart/2005/8/layout/matrix3"/>
    <dgm:cxn modelId="{9BEBFFD7-E8A9-43D2-95AC-80C043691BB2}" type="presParOf" srcId="{AE685B21-8B24-4BC6-A2ED-F4FD474B6986}" destId="{AF4D88C7-285B-4EC7-82F9-CEBAE16F2D5E}" srcOrd="3" destOrd="0" presId="urn:microsoft.com/office/officeart/2005/8/layout/matrix3"/>
    <dgm:cxn modelId="{0BD69088-E847-4ECE-9D75-3A114C05CA95}" type="presParOf" srcId="{AE685B21-8B24-4BC6-A2ED-F4FD474B6986}" destId="{09D4A49D-6135-4FC2-BBD4-EB1487408C6E}"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6DA966-9044-43F3-8D1C-1037F338B49E}">
      <dsp:nvSpPr>
        <dsp:cNvPr id="0" name=""/>
        <dsp:cNvSpPr/>
      </dsp:nvSpPr>
      <dsp:spPr>
        <a:xfrm>
          <a:off x="4032870" y="5008"/>
          <a:ext cx="1078259" cy="7008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kern="1200" dirty="0"/>
            <a:t>Réfractaire</a:t>
          </a:r>
        </a:p>
      </dsp:txBody>
      <dsp:txXfrm>
        <a:off x="4067084" y="39222"/>
        <a:ext cx="1009831" cy="632440"/>
      </dsp:txXfrm>
    </dsp:sp>
    <dsp:sp modelId="{17B89384-36E4-4757-A0E5-D2F3E1755B0A}">
      <dsp:nvSpPr>
        <dsp:cNvPr id="0" name=""/>
        <dsp:cNvSpPr/>
      </dsp:nvSpPr>
      <dsp:spPr>
        <a:xfrm>
          <a:off x="1882962" y="355443"/>
          <a:ext cx="5378075" cy="5378075"/>
        </a:xfrm>
        <a:custGeom>
          <a:avLst/>
          <a:gdLst/>
          <a:ahLst/>
          <a:cxnLst/>
          <a:rect l="0" t="0" r="0" b="0"/>
          <a:pathLst>
            <a:path>
              <a:moveTo>
                <a:pt x="3234929" y="55992"/>
              </a:moveTo>
              <a:arcTo wR="2689037" hR="2689037" stAng="16902769" swAng="86735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F77C65F-8FC7-4C26-9920-5AC8E1551854}">
      <dsp:nvSpPr>
        <dsp:cNvPr id="0" name=""/>
        <dsp:cNvSpPr/>
      </dsp:nvSpPr>
      <dsp:spPr>
        <a:xfrm>
          <a:off x="5761350" y="634124"/>
          <a:ext cx="1078259" cy="7008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kern="1200" dirty="0"/>
            <a:t>Non-mouillant</a:t>
          </a:r>
        </a:p>
      </dsp:txBody>
      <dsp:txXfrm>
        <a:off x="5795564" y="668338"/>
        <a:ext cx="1009831" cy="632440"/>
      </dsp:txXfrm>
    </dsp:sp>
    <dsp:sp modelId="{409978C6-19E6-45A2-AFE7-1DAA5FAB914F}">
      <dsp:nvSpPr>
        <dsp:cNvPr id="0" name=""/>
        <dsp:cNvSpPr/>
      </dsp:nvSpPr>
      <dsp:spPr>
        <a:xfrm>
          <a:off x="1882962" y="355443"/>
          <a:ext cx="5378075" cy="5378075"/>
        </a:xfrm>
        <a:custGeom>
          <a:avLst/>
          <a:gdLst/>
          <a:ahLst/>
          <a:cxnLst/>
          <a:rect l="0" t="0" r="0" b="0"/>
          <a:pathLst>
            <a:path>
              <a:moveTo>
                <a:pt x="4771191" y="987404"/>
              </a:moveTo>
              <a:arcTo wR="2689037" hR="2689037" stAng="19244562" swAng="128068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E3B9ECC-ED58-45A2-B5B9-04DDB0D19BE7}">
      <dsp:nvSpPr>
        <dsp:cNvPr id="0" name=""/>
        <dsp:cNvSpPr/>
      </dsp:nvSpPr>
      <dsp:spPr>
        <a:xfrm>
          <a:off x="6681055" y="2227099"/>
          <a:ext cx="1078259" cy="7008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kern="1200" dirty="0"/>
            <a:t>Tenace</a:t>
          </a:r>
        </a:p>
      </dsp:txBody>
      <dsp:txXfrm>
        <a:off x="6715269" y="2261313"/>
        <a:ext cx="1009831" cy="632440"/>
      </dsp:txXfrm>
    </dsp:sp>
    <dsp:sp modelId="{2D9A3DC2-F23C-42A3-9FC3-09EAB47B7E30}">
      <dsp:nvSpPr>
        <dsp:cNvPr id="0" name=""/>
        <dsp:cNvSpPr/>
      </dsp:nvSpPr>
      <dsp:spPr>
        <a:xfrm>
          <a:off x="1882962" y="355443"/>
          <a:ext cx="5378075" cy="5378075"/>
        </a:xfrm>
        <a:custGeom>
          <a:avLst/>
          <a:gdLst/>
          <a:ahLst/>
          <a:cxnLst/>
          <a:rect l="0" t="0" r="0" b="0"/>
          <a:pathLst>
            <a:path>
              <a:moveTo>
                <a:pt x="5376014" y="2583779"/>
              </a:moveTo>
              <a:arcTo wR="2689037" hR="2689037" stAng="21465401" swAng="1421953"/>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9046090-B94F-4023-B54B-B6BEF9EF22BE}">
      <dsp:nvSpPr>
        <dsp:cNvPr id="0" name=""/>
        <dsp:cNvSpPr/>
      </dsp:nvSpPr>
      <dsp:spPr>
        <a:xfrm>
          <a:off x="6361645" y="4038565"/>
          <a:ext cx="1078259" cy="7008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kern="1200" dirty="0"/>
            <a:t>Diffusant thermique</a:t>
          </a:r>
        </a:p>
      </dsp:txBody>
      <dsp:txXfrm>
        <a:off x="6395859" y="4072779"/>
        <a:ext cx="1009831" cy="632440"/>
      </dsp:txXfrm>
    </dsp:sp>
    <dsp:sp modelId="{0BDAC874-8E44-4F52-A0DF-574F8B5A64AA}">
      <dsp:nvSpPr>
        <dsp:cNvPr id="0" name=""/>
        <dsp:cNvSpPr/>
      </dsp:nvSpPr>
      <dsp:spPr>
        <a:xfrm>
          <a:off x="1882962" y="355443"/>
          <a:ext cx="5378075" cy="5378075"/>
        </a:xfrm>
        <a:custGeom>
          <a:avLst/>
          <a:gdLst/>
          <a:ahLst/>
          <a:cxnLst/>
          <a:rect l="0" t="0" r="0" b="0"/>
          <a:pathLst>
            <a:path>
              <a:moveTo>
                <a:pt x="4771299" y="4390539"/>
              </a:moveTo>
              <a:arcTo wR="2689037" hR="2689037" stAng="2355221" swAng="1062693"/>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053D567-B9A4-4B58-8D13-1BF83AF0B24F}">
      <dsp:nvSpPr>
        <dsp:cNvPr id="0" name=""/>
        <dsp:cNvSpPr/>
      </dsp:nvSpPr>
      <dsp:spPr>
        <a:xfrm>
          <a:off x="4952575" y="5220915"/>
          <a:ext cx="1078259" cy="7008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kern="1200" dirty="0"/>
            <a:t>Producteur de sphères</a:t>
          </a:r>
        </a:p>
      </dsp:txBody>
      <dsp:txXfrm>
        <a:off x="4986789" y="5255129"/>
        <a:ext cx="1009831" cy="632440"/>
      </dsp:txXfrm>
    </dsp:sp>
    <dsp:sp modelId="{21EE9EB9-F69F-4993-A834-7953392BDFF1}">
      <dsp:nvSpPr>
        <dsp:cNvPr id="0" name=""/>
        <dsp:cNvSpPr/>
      </dsp:nvSpPr>
      <dsp:spPr>
        <a:xfrm>
          <a:off x="1882962" y="355443"/>
          <a:ext cx="5378075" cy="5378075"/>
        </a:xfrm>
        <a:custGeom>
          <a:avLst/>
          <a:gdLst/>
          <a:ahLst/>
          <a:cxnLst/>
          <a:rect l="0" t="0" r="0" b="0"/>
          <a:pathLst>
            <a:path>
              <a:moveTo>
                <a:pt x="3062076" y="5352074"/>
              </a:moveTo>
              <a:arcTo wR="2689037" hR="2689037" stAng="4921553" swAng="956894"/>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05418D8-198A-4F26-9C0C-4347518742E3}">
      <dsp:nvSpPr>
        <dsp:cNvPr id="0" name=""/>
        <dsp:cNvSpPr/>
      </dsp:nvSpPr>
      <dsp:spPr>
        <a:xfrm>
          <a:off x="3113165" y="5220915"/>
          <a:ext cx="1078259" cy="7008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kern="1200" dirty="0"/>
            <a:t>Résistant à l’érosion</a:t>
          </a:r>
        </a:p>
      </dsp:txBody>
      <dsp:txXfrm>
        <a:off x="3147379" y="5255129"/>
        <a:ext cx="1009831" cy="632440"/>
      </dsp:txXfrm>
    </dsp:sp>
    <dsp:sp modelId="{967A51F6-E9D1-4305-BD40-0E13FA8BC90E}">
      <dsp:nvSpPr>
        <dsp:cNvPr id="0" name=""/>
        <dsp:cNvSpPr/>
      </dsp:nvSpPr>
      <dsp:spPr>
        <a:xfrm>
          <a:off x="1882962" y="355443"/>
          <a:ext cx="5378075" cy="5378075"/>
        </a:xfrm>
        <a:custGeom>
          <a:avLst/>
          <a:gdLst/>
          <a:ahLst/>
          <a:cxnLst/>
          <a:rect l="0" t="0" r="0" b="0"/>
          <a:pathLst>
            <a:path>
              <a:moveTo>
                <a:pt x="1223114" y="4943365"/>
              </a:moveTo>
              <a:arcTo wR="2689037" hR="2689037" stAng="7382086" swAng="1062693"/>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18A75E5-A4A6-4652-89B3-71A6B5022E4C}">
      <dsp:nvSpPr>
        <dsp:cNvPr id="0" name=""/>
        <dsp:cNvSpPr/>
      </dsp:nvSpPr>
      <dsp:spPr>
        <a:xfrm>
          <a:off x="1704095" y="4038565"/>
          <a:ext cx="1078259" cy="7008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kern="1200" dirty="0"/>
            <a:t>Stable</a:t>
          </a:r>
        </a:p>
      </dsp:txBody>
      <dsp:txXfrm>
        <a:off x="1738309" y="4072779"/>
        <a:ext cx="1009831" cy="632440"/>
      </dsp:txXfrm>
    </dsp:sp>
    <dsp:sp modelId="{4B20847C-0C34-47B7-9199-80C6295334BB}">
      <dsp:nvSpPr>
        <dsp:cNvPr id="0" name=""/>
        <dsp:cNvSpPr/>
      </dsp:nvSpPr>
      <dsp:spPr>
        <a:xfrm>
          <a:off x="1882962" y="355443"/>
          <a:ext cx="5378075" cy="5378075"/>
        </a:xfrm>
        <a:custGeom>
          <a:avLst/>
          <a:gdLst/>
          <a:ahLst/>
          <a:cxnLst/>
          <a:rect l="0" t="0" r="0" b="0"/>
          <a:pathLst>
            <a:path>
              <a:moveTo>
                <a:pt x="186352" y="3672647"/>
              </a:moveTo>
              <a:arcTo wR="2689037" hR="2689037" stAng="9512646" swAng="1421953"/>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7154FE3-C122-433D-BE4C-818A6216DC91}">
      <dsp:nvSpPr>
        <dsp:cNvPr id="0" name=""/>
        <dsp:cNvSpPr/>
      </dsp:nvSpPr>
      <dsp:spPr>
        <a:xfrm>
          <a:off x="1384685" y="2227099"/>
          <a:ext cx="1078259" cy="7008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kern="1200" dirty="0"/>
            <a:t>Facile à nettoyer</a:t>
          </a:r>
        </a:p>
      </dsp:txBody>
      <dsp:txXfrm>
        <a:off x="1418899" y="2261313"/>
        <a:ext cx="1009831" cy="632440"/>
      </dsp:txXfrm>
    </dsp:sp>
    <dsp:sp modelId="{B9B3F363-E165-4837-8CEE-6835B9D6597C}">
      <dsp:nvSpPr>
        <dsp:cNvPr id="0" name=""/>
        <dsp:cNvSpPr/>
      </dsp:nvSpPr>
      <dsp:spPr>
        <a:xfrm>
          <a:off x="1882962" y="355443"/>
          <a:ext cx="5378075" cy="5378075"/>
        </a:xfrm>
        <a:custGeom>
          <a:avLst/>
          <a:gdLst/>
          <a:ahLst/>
          <a:cxnLst/>
          <a:rect l="0" t="0" r="0" b="0"/>
          <a:pathLst>
            <a:path>
              <a:moveTo>
                <a:pt x="130345" y="1861983"/>
              </a:moveTo>
              <a:arcTo wR="2689037" hR="2689037" stAng="11874753" swAng="128068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9232FA6-BB59-4318-AF3F-28D69864A436}">
      <dsp:nvSpPr>
        <dsp:cNvPr id="0" name=""/>
        <dsp:cNvSpPr/>
      </dsp:nvSpPr>
      <dsp:spPr>
        <a:xfrm>
          <a:off x="2304390" y="634124"/>
          <a:ext cx="1078259" cy="7008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kern="1200" dirty="0"/>
            <a:t>Robuste</a:t>
          </a:r>
        </a:p>
      </dsp:txBody>
      <dsp:txXfrm>
        <a:off x="2338604" y="668338"/>
        <a:ext cx="1009831" cy="632440"/>
      </dsp:txXfrm>
    </dsp:sp>
    <dsp:sp modelId="{AF61E1CE-918E-46AE-8DCE-DC9D1C1068F4}">
      <dsp:nvSpPr>
        <dsp:cNvPr id="0" name=""/>
        <dsp:cNvSpPr/>
      </dsp:nvSpPr>
      <dsp:spPr>
        <a:xfrm>
          <a:off x="1882962" y="355443"/>
          <a:ext cx="5378075" cy="5378075"/>
        </a:xfrm>
        <a:custGeom>
          <a:avLst/>
          <a:gdLst/>
          <a:ahLst/>
          <a:cxnLst/>
          <a:rect l="0" t="0" r="0" b="0"/>
          <a:pathLst>
            <a:path>
              <a:moveTo>
                <a:pt x="1503129" y="275628"/>
              </a:moveTo>
              <a:arcTo wR="2689037" hR="2689037" stAng="14629877" swAng="86735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8FF3B4-0081-41BB-8154-CA9965D50B52}">
      <dsp:nvSpPr>
        <dsp:cNvPr id="0" name=""/>
        <dsp:cNvSpPr/>
      </dsp:nvSpPr>
      <dsp:spPr>
        <a:xfrm>
          <a:off x="1068773" y="0"/>
          <a:ext cx="5855341" cy="5855341"/>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008555E-CA7C-47C4-867A-16239DC6ECDA}">
      <dsp:nvSpPr>
        <dsp:cNvPr id="0" name=""/>
        <dsp:cNvSpPr/>
      </dsp:nvSpPr>
      <dsp:spPr>
        <a:xfrm>
          <a:off x="1625030" y="556257"/>
          <a:ext cx="2283582" cy="228358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sz="2000" kern="1200" dirty="0"/>
            <a:t>Densité, porosité, taille des pores.</a:t>
          </a:r>
        </a:p>
      </dsp:txBody>
      <dsp:txXfrm>
        <a:off x="1736505" y="667732"/>
        <a:ext cx="2060632" cy="2060632"/>
      </dsp:txXfrm>
    </dsp:sp>
    <dsp:sp modelId="{9746F3F8-7108-426E-906E-D8CAA53A00C4}">
      <dsp:nvSpPr>
        <dsp:cNvPr id="0" name=""/>
        <dsp:cNvSpPr/>
      </dsp:nvSpPr>
      <dsp:spPr>
        <a:xfrm>
          <a:off x="4084274" y="556257"/>
          <a:ext cx="2283582" cy="228358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sz="2000" kern="1200" dirty="0"/>
            <a:t>Dureté, élasticité, rebond.</a:t>
          </a:r>
        </a:p>
      </dsp:txBody>
      <dsp:txXfrm>
        <a:off x="4195749" y="667732"/>
        <a:ext cx="2060632" cy="2060632"/>
      </dsp:txXfrm>
    </dsp:sp>
    <dsp:sp modelId="{AF4D88C7-285B-4EC7-82F9-CEBAE16F2D5E}">
      <dsp:nvSpPr>
        <dsp:cNvPr id="0" name=""/>
        <dsp:cNvSpPr/>
      </dsp:nvSpPr>
      <dsp:spPr>
        <a:xfrm>
          <a:off x="1625030" y="3015500"/>
          <a:ext cx="2283582" cy="228358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sz="2000" kern="1200" dirty="0"/>
            <a:t>Dilatation thermique, conductivité thermique, résistance aux chocs thermiques.</a:t>
          </a:r>
        </a:p>
      </dsp:txBody>
      <dsp:txXfrm>
        <a:off x="1736505" y="3126975"/>
        <a:ext cx="2060632" cy="2060632"/>
      </dsp:txXfrm>
    </dsp:sp>
    <dsp:sp modelId="{09D4A49D-6135-4FC2-BBD4-EB1487408C6E}">
      <dsp:nvSpPr>
        <dsp:cNvPr id="0" name=""/>
        <dsp:cNvSpPr/>
      </dsp:nvSpPr>
      <dsp:spPr>
        <a:xfrm>
          <a:off x="4084274" y="3015500"/>
          <a:ext cx="2283582" cy="228358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sz="2000" kern="1200" dirty="0"/>
            <a:t>Résistance à l’abrasion, état de surface, rugosité.</a:t>
          </a:r>
        </a:p>
      </dsp:txBody>
      <dsp:txXfrm>
        <a:off x="4195749" y="3126975"/>
        <a:ext cx="2060632" cy="2060632"/>
      </dsp:txXfrm>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4" y="0"/>
            <a:ext cx="3076363" cy="511732"/>
          </a:xfrm>
          <a:prstGeom prst="rect">
            <a:avLst/>
          </a:prstGeom>
        </p:spPr>
        <p:txBody>
          <a:bodyPr vert="horz" lIns="94741" tIns="47370" rIns="94741" bIns="47370" rtlCol="0"/>
          <a:lstStyle>
            <a:lvl1pPr algn="l">
              <a:defRPr sz="1400"/>
            </a:lvl1pPr>
          </a:lstStyle>
          <a:p>
            <a:endParaRPr lang="fr-FR" dirty="0"/>
          </a:p>
        </p:txBody>
      </p:sp>
      <p:sp>
        <p:nvSpPr>
          <p:cNvPr id="3" name="Espace réservé de la date 2"/>
          <p:cNvSpPr>
            <a:spLocks noGrp="1"/>
          </p:cNvSpPr>
          <p:nvPr>
            <p:ph type="dt" sz="quarter" idx="1"/>
          </p:nvPr>
        </p:nvSpPr>
        <p:spPr>
          <a:xfrm>
            <a:off x="4021299" y="0"/>
            <a:ext cx="3076363" cy="511732"/>
          </a:xfrm>
          <a:prstGeom prst="rect">
            <a:avLst/>
          </a:prstGeom>
        </p:spPr>
        <p:txBody>
          <a:bodyPr vert="horz" lIns="94741" tIns="47370" rIns="94741" bIns="47370" rtlCol="0"/>
          <a:lstStyle>
            <a:lvl1pPr algn="r">
              <a:defRPr sz="1400"/>
            </a:lvl1pPr>
          </a:lstStyle>
          <a:p>
            <a:fld id="{885BFDBE-B7B7-4440-825A-3912454DEBB7}" type="datetimeFigureOut">
              <a:rPr lang="fr-FR" smtClean="0"/>
              <a:t>11/01/2023</a:t>
            </a:fld>
            <a:endParaRPr lang="fr-FR" dirty="0"/>
          </a:p>
        </p:txBody>
      </p:sp>
      <p:sp>
        <p:nvSpPr>
          <p:cNvPr id="5" name="Espace réservé du numéro de diapositive 4"/>
          <p:cNvSpPr>
            <a:spLocks noGrp="1"/>
          </p:cNvSpPr>
          <p:nvPr>
            <p:ph type="sldNum" sz="quarter" idx="3"/>
          </p:nvPr>
        </p:nvSpPr>
        <p:spPr>
          <a:xfrm>
            <a:off x="4021299" y="9721106"/>
            <a:ext cx="3076363" cy="511732"/>
          </a:xfrm>
          <a:prstGeom prst="rect">
            <a:avLst/>
          </a:prstGeom>
        </p:spPr>
        <p:txBody>
          <a:bodyPr vert="horz" lIns="94741" tIns="47370" rIns="94741" bIns="47370" rtlCol="0" anchor="b"/>
          <a:lstStyle>
            <a:lvl1pPr algn="r">
              <a:defRPr sz="1400"/>
            </a:lvl1pPr>
          </a:lstStyle>
          <a:p>
            <a:fld id="{71B74A07-1C43-412A-8D8E-32644E9E05BA}" type="slidenum">
              <a:rPr lang="fr-FR" smtClean="0"/>
              <a:t>‹N°›</a:t>
            </a:fld>
            <a:endParaRPr lang="fr-FR" dirty="0"/>
          </a:p>
        </p:txBody>
      </p:sp>
      <p:sp>
        <p:nvSpPr>
          <p:cNvPr id="6" name="Espace réservé du pied de page 5"/>
          <p:cNvSpPr>
            <a:spLocks noGrp="1"/>
          </p:cNvSpPr>
          <p:nvPr>
            <p:ph type="ftr" sz="quarter" idx="2"/>
          </p:nvPr>
        </p:nvSpPr>
        <p:spPr>
          <a:xfrm>
            <a:off x="4" y="9721106"/>
            <a:ext cx="3076363" cy="511732"/>
          </a:xfrm>
          <a:prstGeom prst="rect">
            <a:avLst/>
          </a:prstGeom>
        </p:spPr>
        <p:txBody>
          <a:bodyPr vert="horz" lIns="94741" tIns="47370" rIns="94741" bIns="47370" rtlCol="0" anchor="b"/>
          <a:lstStyle>
            <a:lvl1pPr algn="l">
              <a:defRPr sz="1400"/>
            </a:lvl1pPr>
          </a:lstStyle>
          <a:p>
            <a:endParaRPr lang="fr-FR" dirty="0"/>
          </a:p>
        </p:txBody>
      </p:sp>
    </p:spTree>
    <p:extLst>
      <p:ext uri="{BB962C8B-B14F-4D97-AF65-F5344CB8AC3E}">
        <p14:creationId xmlns:p14="http://schemas.microsoft.com/office/powerpoint/2010/main" val="42391123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4" y="0"/>
            <a:ext cx="3076363" cy="511732"/>
          </a:xfrm>
          <a:prstGeom prst="rect">
            <a:avLst/>
          </a:prstGeom>
        </p:spPr>
        <p:txBody>
          <a:bodyPr vert="horz" lIns="94741" tIns="47370" rIns="94741" bIns="47370" rtlCol="0"/>
          <a:lstStyle>
            <a:lvl1pPr algn="l">
              <a:defRPr sz="1400"/>
            </a:lvl1pPr>
          </a:lstStyle>
          <a:p>
            <a:endParaRPr lang="fr-FR" dirty="0"/>
          </a:p>
        </p:txBody>
      </p:sp>
      <p:sp>
        <p:nvSpPr>
          <p:cNvPr id="3" name="Espace réservé de la date 2"/>
          <p:cNvSpPr>
            <a:spLocks noGrp="1"/>
          </p:cNvSpPr>
          <p:nvPr>
            <p:ph type="dt" idx="1"/>
          </p:nvPr>
        </p:nvSpPr>
        <p:spPr>
          <a:xfrm>
            <a:off x="4021299" y="0"/>
            <a:ext cx="3076363" cy="511732"/>
          </a:xfrm>
          <a:prstGeom prst="rect">
            <a:avLst/>
          </a:prstGeom>
        </p:spPr>
        <p:txBody>
          <a:bodyPr vert="horz" lIns="94741" tIns="47370" rIns="94741" bIns="47370" rtlCol="0"/>
          <a:lstStyle>
            <a:lvl1pPr algn="r">
              <a:defRPr sz="1400"/>
            </a:lvl1pPr>
          </a:lstStyle>
          <a:p>
            <a:fld id="{EB3F700D-1354-48A1-BA44-7CDB01FA6DB6}" type="datetimeFigureOut">
              <a:rPr lang="fr-FR" smtClean="0"/>
              <a:t>11/01/2023</a:t>
            </a:fld>
            <a:endParaRPr lang="fr-FR" dirty="0"/>
          </a:p>
        </p:txBody>
      </p:sp>
      <p:sp>
        <p:nvSpPr>
          <p:cNvPr id="4" name="Espace réservé de l'image des diapositives 3"/>
          <p:cNvSpPr>
            <a:spLocks noGrp="1" noRot="1" noChangeAspect="1"/>
          </p:cNvSpPr>
          <p:nvPr>
            <p:ph type="sldImg" idx="2"/>
          </p:nvPr>
        </p:nvSpPr>
        <p:spPr>
          <a:xfrm>
            <a:off x="996950" y="768350"/>
            <a:ext cx="4899025" cy="3673475"/>
          </a:xfrm>
          <a:prstGeom prst="rect">
            <a:avLst/>
          </a:prstGeom>
          <a:noFill/>
          <a:ln w="12700">
            <a:solidFill>
              <a:prstClr val="black"/>
            </a:solidFill>
          </a:ln>
        </p:spPr>
        <p:txBody>
          <a:bodyPr vert="horz" lIns="94741" tIns="47370" rIns="94741" bIns="47370" rtlCol="0" anchor="ctr"/>
          <a:lstStyle/>
          <a:p>
            <a:endParaRPr lang="fr-FR" dirty="0"/>
          </a:p>
        </p:txBody>
      </p:sp>
      <p:sp>
        <p:nvSpPr>
          <p:cNvPr id="6" name="Espace réservé du pied de page 5"/>
          <p:cNvSpPr>
            <a:spLocks noGrp="1"/>
          </p:cNvSpPr>
          <p:nvPr>
            <p:ph type="ftr" sz="quarter" idx="4"/>
          </p:nvPr>
        </p:nvSpPr>
        <p:spPr>
          <a:xfrm>
            <a:off x="4" y="9721106"/>
            <a:ext cx="3076363" cy="511732"/>
          </a:xfrm>
          <a:prstGeom prst="rect">
            <a:avLst/>
          </a:prstGeom>
        </p:spPr>
        <p:txBody>
          <a:bodyPr vert="horz" lIns="94741" tIns="47370" rIns="94741" bIns="47370" rtlCol="0" anchor="b"/>
          <a:lstStyle>
            <a:lvl1pPr algn="l">
              <a:defRPr sz="1400"/>
            </a:lvl1pPr>
          </a:lstStyle>
          <a:p>
            <a:endParaRPr lang="fr-FR" dirty="0"/>
          </a:p>
        </p:txBody>
      </p:sp>
      <p:sp>
        <p:nvSpPr>
          <p:cNvPr id="7" name="Espace réservé du numéro de diapositive 6"/>
          <p:cNvSpPr>
            <a:spLocks noGrp="1"/>
          </p:cNvSpPr>
          <p:nvPr>
            <p:ph type="sldNum" sz="quarter" idx="5"/>
          </p:nvPr>
        </p:nvSpPr>
        <p:spPr>
          <a:xfrm>
            <a:off x="4021299" y="9721106"/>
            <a:ext cx="3076363" cy="511732"/>
          </a:xfrm>
          <a:prstGeom prst="rect">
            <a:avLst/>
          </a:prstGeom>
        </p:spPr>
        <p:txBody>
          <a:bodyPr vert="horz" lIns="94741" tIns="47370" rIns="94741" bIns="47370" rtlCol="0" anchor="b"/>
          <a:lstStyle>
            <a:lvl1pPr algn="r">
              <a:defRPr sz="1400"/>
            </a:lvl1pPr>
          </a:lstStyle>
          <a:p>
            <a:fld id="{BEBF9F49-420D-433D-9749-FC0AB43B2C86}" type="slidenum">
              <a:rPr lang="fr-FR" smtClean="0"/>
              <a:t>‹N°›</a:t>
            </a:fld>
            <a:endParaRPr lang="fr-FR" dirty="0"/>
          </a:p>
        </p:txBody>
      </p:sp>
    </p:spTree>
    <p:extLst>
      <p:ext uri="{BB962C8B-B14F-4D97-AF65-F5344CB8AC3E}">
        <p14:creationId xmlns:p14="http://schemas.microsoft.com/office/powerpoint/2010/main" val="399044588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5363" y="768350"/>
            <a:ext cx="4897437" cy="3673475"/>
          </a:xfrm>
        </p:spPr>
      </p:sp>
      <p:sp>
        <p:nvSpPr>
          <p:cNvPr id="4" name="Espace réservé du numéro de diapositive 3"/>
          <p:cNvSpPr>
            <a:spLocks noGrp="1"/>
          </p:cNvSpPr>
          <p:nvPr>
            <p:ph type="sldNum" sz="quarter" idx="10"/>
          </p:nvPr>
        </p:nvSpPr>
        <p:spPr/>
        <p:txBody>
          <a:bodyPr/>
          <a:lstStyle/>
          <a:p>
            <a:fld id="{BEBF9F49-420D-433D-9749-FC0AB43B2C86}" type="slidenum">
              <a:rPr lang="fr-FR">
                <a:solidFill>
                  <a:prstClr val="black"/>
                </a:solidFill>
              </a:rPr>
              <a:pPr/>
              <a:t>1</a:t>
            </a:fld>
            <a:endParaRPr lang="fr-FR" dirty="0">
              <a:solidFill>
                <a:prstClr val="black"/>
              </a:solidFill>
            </a:endParaRPr>
          </a:p>
        </p:txBody>
      </p:sp>
      <p:sp>
        <p:nvSpPr>
          <p:cNvPr id="3" name="Espace réservé des commentaires 2"/>
          <p:cNvSpPr>
            <a:spLocks noGrp="1"/>
          </p:cNvSpPr>
          <p:nvPr>
            <p:ph type="body" idx="1"/>
          </p:nvPr>
        </p:nvSpPr>
        <p:spPr>
          <a:xfrm>
            <a:off x="709762" y="4861158"/>
            <a:ext cx="5679778" cy="4605821"/>
          </a:xfrm>
          <a:prstGeom prst="rect">
            <a:avLst/>
          </a:prstGeom>
        </p:spPr>
        <p:txBody>
          <a:bodyPr lIns="95485" tIns="47742" rIns="95485" bIns="47742"/>
          <a:lstStyle/>
          <a:p>
            <a:r>
              <a:rPr lang="fr-FR" sz="800" noProof="0" dirty="0"/>
              <a:t>Voici les aspects que nous allons évoquer.</a:t>
            </a:r>
          </a:p>
          <a:p>
            <a:r>
              <a:rPr lang="fr-FR" sz="800" noProof="0" dirty="0"/>
              <a:t>C’est le sommaire de l’exposé.</a:t>
            </a:r>
          </a:p>
        </p:txBody>
      </p:sp>
    </p:spTree>
    <p:extLst>
      <p:ext uri="{BB962C8B-B14F-4D97-AF65-F5344CB8AC3E}">
        <p14:creationId xmlns:p14="http://schemas.microsoft.com/office/powerpoint/2010/main" val="34046775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5363" y="768350"/>
            <a:ext cx="4897437" cy="3673475"/>
          </a:xfrm>
        </p:spPr>
      </p:sp>
      <p:sp>
        <p:nvSpPr>
          <p:cNvPr id="4" name="Espace réservé du numéro de diapositive 3"/>
          <p:cNvSpPr>
            <a:spLocks noGrp="1"/>
          </p:cNvSpPr>
          <p:nvPr>
            <p:ph type="sldNum" sz="quarter" idx="10"/>
          </p:nvPr>
        </p:nvSpPr>
        <p:spPr/>
        <p:txBody>
          <a:bodyPr/>
          <a:lstStyle/>
          <a:p>
            <a:fld id="{BEBF9F49-420D-433D-9749-FC0AB43B2C86}" type="slidenum">
              <a:rPr lang="fr-FR">
                <a:solidFill>
                  <a:prstClr val="black"/>
                </a:solidFill>
              </a:rPr>
              <a:pPr/>
              <a:t>10</a:t>
            </a:fld>
            <a:endParaRPr lang="fr-FR" dirty="0">
              <a:solidFill>
                <a:prstClr val="black"/>
              </a:solidFill>
            </a:endParaRPr>
          </a:p>
        </p:txBody>
      </p:sp>
      <p:sp>
        <p:nvSpPr>
          <p:cNvPr id="3" name="Espace réservé des commentaires 2"/>
          <p:cNvSpPr>
            <a:spLocks noGrp="1"/>
          </p:cNvSpPr>
          <p:nvPr>
            <p:ph type="body" idx="1"/>
          </p:nvPr>
        </p:nvSpPr>
        <p:spPr>
          <a:xfrm>
            <a:off x="709762" y="4861158"/>
            <a:ext cx="5679778" cy="4605821"/>
          </a:xfrm>
          <a:prstGeom prst="rect">
            <a:avLst/>
          </a:prstGeom>
        </p:spPr>
        <p:txBody>
          <a:bodyPr lIns="95485" tIns="47742" rIns="95485" bIns="47742"/>
          <a:lstStyle/>
          <a:p>
            <a:endParaRPr lang="fr-FR" sz="800" noProof="0" dirty="0"/>
          </a:p>
        </p:txBody>
      </p:sp>
    </p:spTree>
    <p:extLst>
      <p:ext uri="{BB962C8B-B14F-4D97-AF65-F5344CB8AC3E}">
        <p14:creationId xmlns:p14="http://schemas.microsoft.com/office/powerpoint/2010/main" val="36652506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5363" y="768350"/>
            <a:ext cx="4897437" cy="3673475"/>
          </a:xfrm>
        </p:spPr>
      </p:sp>
      <p:sp>
        <p:nvSpPr>
          <p:cNvPr id="4" name="Espace réservé du numéro de diapositive 3"/>
          <p:cNvSpPr>
            <a:spLocks noGrp="1"/>
          </p:cNvSpPr>
          <p:nvPr>
            <p:ph type="sldNum" sz="quarter" idx="10"/>
          </p:nvPr>
        </p:nvSpPr>
        <p:spPr/>
        <p:txBody>
          <a:bodyPr/>
          <a:lstStyle/>
          <a:p>
            <a:fld id="{BEBF9F49-420D-433D-9749-FC0AB43B2C86}" type="slidenum">
              <a:rPr lang="fr-FR">
                <a:solidFill>
                  <a:prstClr val="black"/>
                </a:solidFill>
              </a:rPr>
              <a:pPr/>
              <a:t>11</a:t>
            </a:fld>
            <a:endParaRPr lang="fr-FR" dirty="0">
              <a:solidFill>
                <a:prstClr val="black"/>
              </a:solidFill>
            </a:endParaRPr>
          </a:p>
        </p:txBody>
      </p:sp>
      <p:sp>
        <p:nvSpPr>
          <p:cNvPr id="3" name="Espace réservé des commentaires 2"/>
          <p:cNvSpPr>
            <a:spLocks noGrp="1"/>
          </p:cNvSpPr>
          <p:nvPr>
            <p:ph type="body" idx="1"/>
          </p:nvPr>
        </p:nvSpPr>
        <p:spPr>
          <a:xfrm>
            <a:off x="709762" y="4861158"/>
            <a:ext cx="5679778" cy="4605821"/>
          </a:xfrm>
          <a:prstGeom prst="rect">
            <a:avLst/>
          </a:prstGeom>
        </p:spPr>
        <p:txBody>
          <a:bodyPr lIns="95485" tIns="47742" rIns="95485" bIns="47742"/>
          <a:lstStyle/>
          <a:p>
            <a:endParaRPr lang="fr-FR" sz="800" noProof="0" dirty="0"/>
          </a:p>
        </p:txBody>
      </p:sp>
    </p:spTree>
    <p:extLst>
      <p:ext uri="{BB962C8B-B14F-4D97-AF65-F5344CB8AC3E}">
        <p14:creationId xmlns:p14="http://schemas.microsoft.com/office/powerpoint/2010/main" val="18216557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5363" y="768350"/>
            <a:ext cx="4897437" cy="3673475"/>
          </a:xfrm>
        </p:spPr>
      </p:sp>
      <p:sp>
        <p:nvSpPr>
          <p:cNvPr id="4" name="Espace réservé du numéro de diapositive 3"/>
          <p:cNvSpPr>
            <a:spLocks noGrp="1"/>
          </p:cNvSpPr>
          <p:nvPr>
            <p:ph type="sldNum" sz="quarter" idx="10"/>
          </p:nvPr>
        </p:nvSpPr>
        <p:spPr/>
        <p:txBody>
          <a:bodyPr/>
          <a:lstStyle/>
          <a:p>
            <a:fld id="{BEBF9F49-420D-433D-9749-FC0AB43B2C86}" type="slidenum">
              <a:rPr lang="fr-FR">
                <a:solidFill>
                  <a:prstClr val="black"/>
                </a:solidFill>
              </a:rPr>
              <a:pPr/>
              <a:t>12</a:t>
            </a:fld>
            <a:endParaRPr lang="fr-FR" dirty="0">
              <a:solidFill>
                <a:prstClr val="black"/>
              </a:solidFill>
            </a:endParaRPr>
          </a:p>
        </p:txBody>
      </p:sp>
      <p:sp>
        <p:nvSpPr>
          <p:cNvPr id="3" name="Espace réservé des commentaires 2"/>
          <p:cNvSpPr>
            <a:spLocks noGrp="1"/>
          </p:cNvSpPr>
          <p:nvPr>
            <p:ph type="body" idx="1"/>
          </p:nvPr>
        </p:nvSpPr>
        <p:spPr>
          <a:xfrm>
            <a:off x="709762" y="4861158"/>
            <a:ext cx="5679778" cy="4605821"/>
          </a:xfrm>
          <a:prstGeom prst="rect">
            <a:avLst/>
          </a:prstGeom>
        </p:spPr>
        <p:txBody>
          <a:bodyPr lIns="95485" tIns="47742" rIns="95485" bIns="47742"/>
          <a:lstStyle/>
          <a:p>
            <a:endParaRPr lang="fr-FR" sz="800" noProof="0" dirty="0"/>
          </a:p>
        </p:txBody>
      </p:sp>
    </p:spTree>
    <p:extLst>
      <p:ext uri="{BB962C8B-B14F-4D97-AF65-F5344CB8AC3E}">
        <p14:creationId xmlns:p14="http://schemas.microsoft.com/office/powerpoint/2010/main" val="38671195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5363" y="768350"/>
            <a:ext cx="4897437" cy="3673475"/>
          </a:xfrm>
        </p:spPr>
      </p:sp>
      <p:sp>
        <p:nvSpPr>
          <p:cNvPr id="4" name="Espace réservé du numéro de diapositive 3"/>
          <p:cNvSpPr>
            <a:spLocks noGrp="1"/>
          </p:cNvSpPr>
          <p:nvPr>
            <p:ph type="sldNum" sz="quarter" idx="10"/>
          </p:nvPr>
        </p:nvSpPr>
        <p:spPr/>
        <p:txBody>
          <a:bodyPr/>
          <a:lstStyle/>
          <a:p>
            <a:fld id="{BEBF9F49-420D-433D-9749-FC0AB43B2C86}" type="slidenum">
              <a:rPr lang="fr-FR">
                <a:solidFill>
                  <a:prstClr val="black"/>
                </a:solidFill>
              </a:rPr>
              <a:pPr/>
              <a:t>13</a:t>
            </a:fld>
            <a:endParaRPr lang="fr-FR" dirty="0">
              <a:solidFill>
                <a:prstClr val="black"/>
              </a:solidFill>
            </a:endParaRPr>
          </a:p>
        </p:txBody>
      </p:sp>
      <p:sp>
        <p:nvSpPr>
          <p:cNvPr id="3" name="Espace réservé des commentaires 2"/>
          <p:cNvSpPr>
            <a:spLocks noGrp="1"/>
          </p:cNvSpPr>
          <p:nvPr>
            <p:ph type="body" idx="1"/>
          </p:nvPr>
        </p:nvSpPr>
        <p:spPr>
          <a:xfrm>
            <a:off x="709762" y="4861158"/>
            <a:ext cx="5679778" cy="4605821"/>
          </a:xfrm>
          <a:prstGeom prst="rect">
            <a:avLst/>
          </a:prstGeom>
        </p:spPr>
        <p:txBody>
          <a:bodyPr lIns="95485" tIns="47742" rIns="95485" bIns="47742"/>
          <a:lstStyle/>
          <a:p>
            <a:endParaRPr lang="fr-FR" sz="800" noProof="0" dirty="0"/>
          </a:p>
        </p:txBody>
      </p:sp>
    </p:spTree>
    <p:extLst>
      <p:ext uri="{BB962C8B-B14F-4D97-AF65-F5344CB8AC3E}">
        <p14:creationId xmlns:p14="http://schemas.microsoft.com/office/powerpoint/2010/main" val="40515192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5363" y="768350"/>
            <a:ext cx="4897437" cy="3673475"/>
          </a:xfrm>
        </p:spPr>
      </p:sp>
      <p:sp>
        <p:nvSpPr>
          <p:cNvPr id="4" name="Espace réservé du numéro de diapositive 3"/>
          <p:cNvSpPr>
            <a:spLocks noGrp="1"/>
          </p:cNvSpPr>
          <p:nvPr>
            <p:ph type="sldNum" sz="quarter" idx="10"/>
          </p:nvPr>
        </p:nvSpPr>
        <p:spPr/>
        <p:txBody>
          <a:bodyPr/>
          <a:lstStyle/>
          <a:p>
            <a:fld id="{BEBF9F49-420D-433D-9749-FC0AB43B2C86}" type="slidenum">
              <a:rPr lang="fr-FR">
                <a:solidFill>
                  <a:prstClr val="black"/>
                </a:solidFill>
              </a:rPr>
              <a:pPr/>
              <a:t>14</a:t>
            </a:fld>
            <a:endParaRPr lang="fr-FR" dirty="0">
              <a:solidFill>
                <a:prstClr val="black"/>
              </a:solidFill>
            </a:endParaRPr>
          </a:p>
        </p:txBody>
      </p:sp>
      <p:sp>
        <p:nvSpPr>
          <p:cNvPr id="3" name="Espace réservé des commentaires 2"/>
          <p:cNvSpPr>
            <a:spLocks noGrp="1"/>
          </p:cNvSpPr>
          <p:nvPr>
            <p:ph type="body" idx="1"/>
          </p:nvPr>
        </p:nvSpPr>
        <p:spPr>
          <a:xfrm>
            <a:off x="709762" y="4861158"/>
            <a:ext cx="5679778" cy="4605821"/>
          </a:xfrm>
          <a:prstGeom prst="rect">
            <a:avLst/>
          </a:prstGeom>
        </p:spPr>
        <p:txBody>
          <a:bodyPr lIns="95485" tIns="47742" rIns="95485" bIns="47742"/>
          <a:lstStyle/>
          <a:p>
            <a:endParaRPr lang="fr-FR" sz="800" noProof="0" dirty="0"/>
          </a:p>
        </p:txBody>
      </p:sp>
    </p:spTree>
    <p:extLst>
      <p:ext uri="{BB962C8B-B14F-4D97-AF65-F5344CB8AC3E}">
        <p14:creationId xmlns:p14="http://schemas.microsoft.com/office/powerpoint/2010/main" val="9179134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5363" y="768350"/>
            <a:ext cx="4897437" cy="3673475"/>
          </a:xfrm>
        </p:spPr>
      </p:sp>
      <p:sp>
        <p:nvSpPr>
          <p:cNvPr id="4" name="Espace réservé du numéro de diapositive 3"/>
          <p:cNvSpPr>
            <a:spLocks noGrp="1"/>
          </p:cNvSpPr>
          <p:nvPr>
            <p:ph type="sldNum" sz="quarter" idx="10"/>
          </p:nvPr>
        </p:nvSpPr>
        <p:spPr/>
        <p:txBody>
          <a:bodyPr/>
          <a:lstStyle/>
          <a:p>
            <a:fld id="{BEBF9F49-420D-433D-9749-FC0AB43B2C86}" type="slidenum">
              <a:rPr lang="fr-FR">
                <a:solidFill>
                  <a:prstClr val="black"/>
                </a:solidFill>
              </a:rPr>
              <a:pPr/>
              <a:t>15</a:t>
            </a:fld>
            <a:endParaRPr lang="fr-FR" dirty="0">
              <a:solidFill>
                <a:prstClr val="black"/>
              </a:solidFill>
            </a:endParaRPr>
          </a:p>
        </p:txBody>
      </p:sp>
      <p:sp>
        <p:nvSpPr>
          <p:cNvPr id="3" name="Espace réservé des commentaires 2"/>
          <p:cNvSpPr>
            <a:spLocks noGrp="1"/>
          </p:cNvSpPr>
          <p:nvPr>
            <p:ph type="body" idx="1"/>
          </p:nvPr>
        </p:nvSpPr>
        <p:spPr>
          <a:xfrm>
            <a:off x="709762" y="4861158"/>
            <a:ext cx="5679778" cy="4605821"/>
          </a:xfrm>
          <a:prstGeom prst="rect">
            <a:avLst/>
          </a:prstGeom>
        </p:spPr>
        <p:txBody>
          <a:bodyPr lIns="95485" tIns="47742" rIns="95485" bIns="47742"/>
          <a:lstStyle/>
          <a:p>
            <a:endParaRPr lang="fr-FR" sz="800" noProof="0" dirty="0"/>
          </a:p>
        </p:txBody>
      </p:sp>
    </p:spTree>
    <p:extLst>
      <p:ext uri="{BB962C8B-B14F-4D97-AF65-F5344CB8AC3E}">
        <p14:creationId xmlns:p14="http://schemas.microsoft.com/office/powerpoint/2010/main" val="11637001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5363" y="768350"/>
            <a:ext cx="4897437" cy="3673475"/>
          </a:xfrm>
        </p:spPr>
      </p:sp>
      <p:sp>
        <p:nvSpPr>
          <p:cNvPr id="4" name="Espace réservé du numéro de diapositive 3"/>
          <p:cNvSpPr>
            <a:spLocks noGrp="1"/>
          </p:cNvSpPr>
          <p:nvPr>
            <p:ph type="sldNum" sz="quarter" idx="10"/>
          </p:nvPr>
        </p:nvSpPr>
        <p:spPr/>
        <p:txBody>
          <a:bodyPr/>
          <a:lstStyle/>
          <a:p>
            <a:fld id="{BEBF9F49-420D-433D-9749-FC0AB43B2C86}" type="slidenum">
              <a:rPr lang="fr-FR">
                <a:solidFill>
                  <a:prstClr val="black"/>
                </a:solidFill>
              </a:rPr>
              <a:pPr/>
              <a:t>16</a:t>
            </a:fld>
            <a:endParaRPr lang="fr-FR" dirty="0">
              <a:solidFill>
                <a:prstClr val="black"/>
              </a:solidFill>
            </a:endParaRPr>
          </a:p>
        </p:txBody>
      </p:sp>
      <p:sp>
        <p:nvSpPr>
          <p:cNvPr id="3" name="Espace réservé des commentaires 2"/>
          <p:cNvSpPr>
            <a:spLocks noGrp="1"/>
          </p:cNvSpPr>
          <p:nvPr>
            <p:ph type="body" idx="1"/>
          </p:nvPr>
        </p:nvSpPr>
        <p:spPr>
          <a:xfrm>
            <a:off x="709762" y="4861158"/>
            <a:ext cx="5679778" cy="4605821"/>
          </a:xfrm>
          <a:prstGeom prst="rect">
            <a:avLst/>
          </a:prstGeom>
        </p:spPr>
        <p:txBody>
          <a:bodyPr lIns="95485" tIns="47742" rIns="95485" bIns="47742"/>
          <a:lstStyle/>
          <a:p>
            <a:endParaRPr lang="fr-FR" sz="800" noProof="0" dirty="0"/>
          </a:p>
        </p:txBody>
      </p:sp>
    </p:spTree>
    <p:extLst>
      <p:ext uri="{BB962C8B-B14F-4D97-AF65-F5344CB8AC3E}">
        <p14:creationId xmlns:p14="http://schemas.microsoft.com/office/powerpoint/2010/main" val="19548736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5363" y="768350"/>
            <a:ext cx="4897437" cy="3673475"/>
          </a:xfrm>
        </p:spPr>
      </p:sp>
      <p:sp>
        <p:nvSpPr>
          <p:cNvPr id="4" name="Espace réservé du numéro de diapositive 3"/>
          <p:cNvSpPr>
            <a:spLocks noGrp="1"/>
          </p:cNvSpPr>
          <p:nvPr>
            <p:ph type="sldNum" sz="quarter" idx="10"/>
          </p:nvPr>
        </p:nvSpPr>
        <p:spPr/>
        <p:txBody>
          <a:bodyPr/>
          <a:lstStyle/>
          <a:p>
            <a:fld id="{BEBF9F49-420D-433D-9749-FC0AB43B2C86}" type="slidenum">
              <a:rPr lang="fr-FR">
                <a:solidFill>
                  <a:prstClr val="black"/>
                </a:solidFill>
              </a:rPr>
              <a:pPr/>
              <a:t>2</a:t>
            </a:fld>
            <a:endParaRPr lang="fr-FR" dirty="0">
              <a:solidFill>
                <a:prstClr val="black"/>
              </a:solidFill>
            </a:endParaRPr>
          </a:p>
        </p:txBody>
      </p:sp>
      <p:sp>
        <p:nvSpPr>
          <p:cNvPr id="3" name="Espace réservé des commentaires 2"/>
          <p:cNvSpPr>
            <a:spLocks noGrp="1"/>
          </p:cNvSpPr>
          <p:nvPr>
            <p:ph type="body" idx="1"/>
          </p:nvPr>
        </p:nvSpPr>
        <p:spPr>
          <a:xfrm>
            <a:off x="709762" y="4861158"/>
            <a:ext cx="5679778" cy="4605821"/>
          </a:xfrm>
          <a:prstGeom prst="rect">
            <a:avLst/>
          </a:prstGeom>
        </p:spPr>
        <p:txBody>
          <a:bodyPr lIns="95485" tIns="47742" rIns="95485" bIns="47742"/>
          <a:lstStyle/>
          <a:p>
            <a:endParaRPr lang="fr-FR"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Reprenons les travaux de Corinne Durand.</a:t>
            </a:r>
          </a:p>
          <a:p>
            <a:r>
              <a:rPr lang="fr-FR" sz="1200" kern="1200" dirty="0">
                <a:solidFill>
                  <a:schemeClr val="tx1"/>
                </a:solidFill>
                <a:effectLst/>
                <a:latin typeface="+mn-lt"/>
                <a:ea typeface="+mn-ea"/>
                <a:cs typeface="+mn-cs"/>
              </a:rPr>
              <a:t>Le carbure liquide s’écoule librement du creuset sous forme d’un jet. Puis il se transforme en un train de gouttes.</a:t>
            </a:r>
          </a:p>
          <a:p>
            <a:r>
              <a:rPr lang="fr-FR" sz="1200" kern="1200" dirty="0">
                <a:solidFill>
                  <a:schemeClr val="tx1"/>
                </a:solidFill>
                <a:effectLst/>
                <a:latin typeface="+mn-lt"/>
                <a:ea typeface="+mn-ea"/>
                <a:cs typeface="+mn-cs"/>
              </a:rPr>
              <a:t>La longueur du jet est appelée longueur de cohérence et vaut entre 100 et 130 mm. (p 36)</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Chaque goutte parcourt un trajet vertical et atteint la cible en graphite sous le seul effet de la gravité. La vitesse moyenne avant le contact est 3.3 m/s et le diamètre moyen 5.8 mm. Ces valeurs ont été obtenues par Romain Dezert  avec des images en caméra rapide.(p 18)</a:t>
            </a:r>
          </a:p>
          <a:p>
            <a:r>
              <a:rPr lang="fr-FR" sz="1200" kern="1200" noProof="0" dirty="0">
                <a:solidFill>
                  <a:schemeClr val="tx1"/>
                </a:solidFill>
                <a:effectLst/>
                <a:latin typeface="+mn-lt"/>
                <a:ea typeface="+mn-ea"/>
                <a:cs typeface="+mn-cs"/>
              </a:rPr>
              <a:t>17 ms entre 2 gouttes : 59 gouttes par minute.</a:t>
            </a:r>
            <a:endParaRPr lang="fr-FR" sz="800" noProof="0" dirty="0"/>
          </a:p>
        </p:txBody>
      </p:sp>
    </p:spTree>
    <p:extLst>
      <p:ext uri="{BB962C8B-B14F-4D97-AF65-F5344CB8AC3E}">
        <p14:creationId xmlns:p14="http://schemas.microsoft.com/office/powerpoint/2010/main" val="38358730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5363" y="768350"/>
            <a:ext cx="4897437" cy="3673475"/>
          </a:xfrm>
        </p:spPr>
      </p:sp>
      <p:sp>
        <p:nvSpPr>
          <p:cNvPr id="4" name="Espace réservé du numéro de diapositive 3"/>
          <p:cNvSpPr>
            <a:spLocks noGrp="1"/>
          </p:cNvSpPr>
          <p:nvPr>
            <p:ph type="sldNum" sz="quarter" idx="10"/>
          </p:nvPr>
        </p:nvSpPr>
        <p:spPr/>
        <p:txBody>
          <a:bodyPr/>
          <a:lstStyle/>
          <a:p>
            <a:fld id="{BEBF9F49-420D-433D-9749-FC0AB43B2C86}" type="slidenum">
              <a:rPr lang="fr-FR">
                <a:solidFill>
                  <a:prstClr val="black"/>
                </a:solidFill>
              </a:rPr>
              <a:pPr/>
              <a:t>3</a:t>
            </a:fld>
            <a:endParaRPr lang="fr-FR" dirty="0">
              <a:solidFill>
                <a:prstClr val="black"/>
              </a:solidFill>
            </a:endParaRPr>
          </a:p>
        </p:txBody>
      </p:sp>
      <p:sp>
        <p:nvSpPr>
          <p:cNvPr id="3" name="Espace réservé des commentaires 2"/>
          <p:cNvSpPr>
            <a:spLocks noGrp="1"/>
          </p:cNvSpPr>
          <p:nvPr>
            <p:ph type="body" idx="1"/>
          </p:nvPr>
        </p:nvSpPr>
        <p:spPr>
          <a:xfrm>
            <a:off x="709762" y="4861158"/>
            <a:ext cx="5679778" cy="4605821"/>
          </a:xfrm>
          <a:prstGeom prst="rect">
            <a:avLst/>
          </a:prstGeom>
        </p:spPr>
        <p:txBody>
          <a:bodyPr lIns="95485" tIns="47742" rIns="95485" bIns="47742"/>
          <a:lstStyle/>
          <a:p>
            <a:r>
              <a:rPr lang="fr-FR" sz="1200" kern="1200" dirty="0">
                <a:solidFill>
                  <a:schemeClr val="tx1"/>
                </a:solidFill>
                <a:effectLst/>
                <a:latin typeface="+mn-lt"/>
                <a:ea typeface="+mn-ea"/>
                <a:cs typeface="+mn-cs"/>
              </a:rPr>
              <a:t>A l’impact la goutte s’étale en une nappe circulaire d’environ 12 mm. A la périphérie de cette nappe, il apparaît une instabilité et il se forme de petits jets périphériques qui se transforment rapidement en gouttelettes fines. Corinne parle de corna splash = éclaboussure en couronne. Le cœur de la nappe ne se fragmente pas et se rétracte brutalement. Ce mouvement rapide entraine une rupture et produit aussi des gouttelettes. Puis l’ensemble des fragments est dispersé par le disque en rotation.</a:t>
            </a:r>
          </a:p>
          <a:p>
            <a:r>
              <a:rPr lang="fr-FR" sz="1200" kern="1200" dirty="0">
                <a:solidFill>
                  <a:schemeClr val="tx1"/>
                </a:solidFill>
                <a:effectLst/>
                <a:latin typeface="+mn-lt"/>
                <a:ea typeface="+mn-ea"/>
                <a:cs typeface="+mn-cs"/>
              </a:rPr>
              <a:t>Les gouttelettes produites effectuent un vol pendant lequel elles  se refroidissent et quelquefois elles heurtent les parois et produisent de nouvelles éclaboussures. Cependant la quantité d’éclaboussures diminue avec la température de la goutte. La viscosité du liquide qui augmente au refroidissement et  gène la production d’éclaboussures.</a:t>
            </a:r>
          </a:p>
          <a:p>
            <a:r>
              <a:rPr lang="fr-FR" sz="1200" kern="1200" dirty="0">
                <a:solidFill>
                  <a:schemeClr val="tx1"/>
                </a:solidFill>
                <a:effectLst/>
                <a:latin typeface="+mn-lt"/>
                <a:ea typeface="+mn-ea"/>
                <a:cs typeface="+mn-cs"/>
              </a:rPr>
              <a:t>La vitesse d’impact favorise la production d’éclaboussures.</a:t>
            </a:r>
          </a:p>
          <a:p>
            <a:endParaRPr lang="fr-FR" sz="800" noProof="0" dirty="0"/>
          </a:p>
        </p:txBody>
      </p:sp>
    </p:spTree>
    <p:extLst>
      <p:ext uri="{BB962C8B-B14F-4D97-AF65-F5344CB8AC3E}">
        <p14:creationId xmlns:p14="http://schemas.microsoft.com/office/powerpoint/2010/main" val="41913650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5363" y="768350"/>
            <a:ext cx="4897437" cy="3673475"/>
          </a:xfrm>
        </p:spPr>
      </p:sp>
      <p:sp>
        <p:nvSpPr>
          <p:cNvPr id="4" name="Espace réservé du numéro de diapositive 3"/>
          <p:cNvSpPr>
            <a:spLocks noGrp="1"/>
          </p:cNvSpPr>
          <p:nvPr>
            <p:ph type="sldNum" sz="quarter" idx="10"/>
          </p:nvPr>
        </p:nvSpPr>
        <p:spPr/>
        <p:txBody>
          <a:bodyPr/>
          <a:lstStyle/>
          <a:p>
            <a:fld id="{BEBF9F49-420D-433D-9749-FC0AB43B2C86}" type="slidenum">
              <a:rPr lang="fr-FR">
                <a:solidFill>
                  <a:prstClr val="black"/>
                </a:solidFill>
              </a:rPr>
              <a:pPr/>
              <a:t>4</a:t>
            </a:fld>
            <a:endParaRPr lang="fr-FR" dirty="0">
              <a:solidFill>
                <a:prstClr val="black"/>
              </a:solidFill>
            </a:endParaRPr>
          </a:p>
        </p:txBody>
      </p:sp>
      <p:sp>
        <p:nvSpPr>
          <p:cNvPr id="3" name="Espace réservé des commentaires 2"/>
          <p:cNvSpPr>
            <a:spLocks noGrp="1"/>
          </p:cNvSpPr>
          <p:nvPr>
            <p:ph type="body" idx="1"/>
          </p:nvPr>
        </p:nvSpPr>
        <p:spPr>
          <a:xfrm>
            <a:off x="709762" y="4861158"/>
            <a:ext cx="5679778" cy="4605821"/>
          </a:xfrm>
          <a:prstGeom prst="rect">
            <a:avLst/>
          </a:prstGeom>
        </p:spPr>
        <p:txBody>
          <a:bodyPr lIns="95485" tIns="47742" rIns="95485" bIns="47742"/>
          <a:lstStyle/>
          <a:p>
            <a:r>
              <a:rPr lang="fr-FR" sz="1200" kern="1200" dirty="0">
                <a:solidFill>
                  <a:schemeClr val="tx1"/>
                </a:solidFill>
                <a:effectLst/>
                <a:latin typeface="+mn-lt"/>
                <a:ea typeface="+mn-ea"/>
                <a:cs typeface="+mn-cs"/>
              </a:rPr>
              <a:t>Quand une goutte liquide entre en contact avec une surface, on peut décrire 3 mécanismes : rebond, éclaboussure et étalement.</a:t>
            </a:r>
          </a:p>
          <a:p>
            <a:r>
              <a:rPr lang="fr-FR" sz="1200" kern="1200" dirty="0">
                <a:solidFill>
                  <a:schemeClr val="tx1"/>
                </a:solidFill>
                <a:effectLst/>
                <a:latin typeface="+mn-lt"/>
                <a:ea typeface="+mn-ea"/>
                <a:cs typeface="+mn-cs"/>
              </a:rPr>
              <a:t>Pour obtenir l’éclaboussure, il faut que les effets inertiels soient prépondérants sur ceux du mouillage et de la tension superficielle.</a:t>
            </a:r>
          </a:p>
          <a:p>
            <a:endParaRPr lang="fr-FR" sz="800" noProof="0" dirty="0"/>
          </a:p>
        </p:txBody>
      </p:sp>
    </p:spTree>
    <p:extLst>
      <p:ext uri="{BB962C8B-B14F-4D97-AF65-F5344CB8AC3E}">
        <p14:creationId xmlns:p14="http://schemas.microsoft.com/office/powerpoint/2010/main" val="18510619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5363" y="768350"/>
            <a:ext cx="4897437" cy="3673475"/>
          </a:xfrm>
        </p:spPr>
      </p:sp>
      <p:sp>
        <p:nvSpPr>
          <p:cNvPr id="4" name="Espace réservé du numéro de diapositive 3"/>
          <p:cNvSpPr>
            <a:spLocks noGrp="1"/>
          </p:cNvSpPr>
          <p:nvPr>
            <p:ph type="sldNum" sz="quarter" idx="10"/>
          </p:nvPr>
        </p:nvSpPr>
        <p:spPr/>
        <p:txBody>
          <a:bodyPr/>
          <a:lstStyle/>
          <a:p>
            <a:fld id="{BEBF9F49-420D-433D-9749-FC0AB43B2C86}" type="slidenum">
              <a:rPr lang="fr-FR">
                <a:solidFill>
                  <a:prstClr val="black"/>
                </a:solidFill>
              </a:rPr>
              <a:pPr/>
              <a:t>5</a:t>
            </a:fld>
            <a:endParaRPr lang="fr-FR" dirty="0">
              <a:solidFill>
                <a:prstClr val="black"/>
              </a:solidFill>
            </a:endParaRPr>
          </a:p>
        </p:txBody>
      </p:sp>
      <p:sp>
        <p:nvSpPr>
          <p:cNvPr id="3" name="Espace réservé des commentaires 2"/>
          <p:cNvSpPr>
            <a:spLocks noGrp="1"/>
          </p:cNvSpPr>
          <p:nvPr>
            <p:ph type="body" idx="1"/>
          </p:nvPr>
        </p:nvSpPr>
        <p:spPr>
          <a:xfrm>
            <a:off x="709762" y="4861158"/>
            <a:ext cx="5679778" cy="4605821"/>
          </a:xfrm>
          <a:prstGeom prst="rect">
            <a:avLst/>
          </a:prstGeom>
        </p:spPr>
        <p:txBody>
          <a:bodyPr lIns="95485" tIns="47742" rIns="95485" bIns="47742"/>
          <a:lstStyle/>
          <a:p>
            <a:endParaRPr lang="fr-FR" sz="800" noProof="0" dirty="0"/>
          </a:p>
        </p:txBody>
      </p:sp>
    </p:spTree>
    <p:extLst>
      <p:ext uri="{BB962C8B-B14F-4D97-AF65-F5344CB8AC3E}">
        <p14:creationId xmlns:p14="http://schemas.microsoft.com/office/powerpoint/2010/main" val="75118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5363" y="768350"/>
            <a:ext cx="4897437" cy="3673475"/>
          </a:xfrm>
        </p:spPr>
      </p:sp>
      <p:sp>
        <p:nvSpPr>
          <p:cNvPr id="4" name="Espace réservé du numéro de diapositive 3"/>
          <p:cNvSpPr>
            <a:spLocks noGrp="1"/>
          </p:cNvSpPr>
          <p:nvPr>
            <p:ph type="sldNum" sz="quarter" idx="10"/>
          </p:nvPr>
        </p:nvSpPr>
        <p:spPr/>
        <p:txBody>
          <a:bodyPr/>
          <a:lstStyle/>
          <a:p>
            <a:fld id="{BEBF9F49-420D-433D-9749-FC0AB43B2C86}" type="slidenum">
              <a:rPr lang="fr-FR">
                <a:solidFill>
                  <a:prstClr val="black"/>
                </a:solidFill>
              </a:rPr>
              <a:pPr/>
              <a:t>6</a:t>
            </a:fld>
            <a:endParaRPr lang="fr-FR" dirty="0">
              <a:solidFill>
                <a:prstClr val="black"/>
              </a:solidFill>
            </a:endParaRPr>
          </a:p>
        </p:txBody>
      </p:sp>
      <p:sp>
        <p:nvSpPr>
          <p:cNvPr id="3" name="Espace réservé des commentaires 2"/>
          <p:cNvSpPr>
            <a:spLocks noGrp="1"/>
          </p:cNvSpPr>
          <p:nvPr>
            <p:ph type="body" idx="1"/>
          </p:nvPr>
        </p:nvSpPr>
        <p:spPr>
          <a:xfrm>
            <a:off x="709762" y="4861158"/>
            <a:ext cx="5679778" cy="4605821"/>
          </a:xfrm>
          <a:prstGeom prst="rect">
            <a:avLst/>
          </a:prstGeom>
        </p:spPr>
        <p:txBody>
          <a:bodyPr lIns="95485" tIns="47742" rIns="95485" bIns="47742"/>
          <a:lstStyle/>
          <a:p>
            <a:endParaRPr lang="fr-FR" sz="800" noProof="0" dirty="0"/>
          </a:p>
        </p:txBody>
      </p:sp>
    </p:spTree>
    <p:extLst>
      <p:ext uri="{BB962C8B-B14F-4D97-AF65-F5344CB8AC3E}">
        <p14:creationId xmlns:p14="http://schemas.microsoft.com/office/powerpoint/2010/main" val="7068555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5363" y="768350"/>
            <a:ext cx="4897437" cy="3673475"/>
          </a:xfrm>
        </p:spPr>
      </p:sp>
      <p:sp>
        <p:nvSpPr>
          <p:cNvPr id="4" name="Espace réservé du numéro de diapositive 3"/>
          <p:cNvSpPr>
            <a:spLocks noGrp="1"/>
          </p:cNvSpPr>
          <p:nvPr>
            <p:ph type="sldNum" sz="quarter" idx="10"/>
          </p:nvPr>
        </p:nvSpPr>
        <p:spPr/>
        <p:txBody>
          <a:bodyPr/>
          <a:lstStyle/>
          <a:p>
            <a:fld id="{BEBF9F49-420D-433D-9749-FC0AB43B2C86}" type="slidenum">
              <a:rPr lang="fr-FR">
                <a:solidFill>
                  <a:prstClr val="black"/>
                </a:solidFill>
              </a:rPr>
              <a:pPr/>
              <a:t>7</a:t>
            </a:fld>
            <a:endParaRPr lang="fr-FR" dirty="0">
              <a:solidFill>
                <a:prstClr val="black"/>
              </a:solidFill>
            </a:endParaRPr>
          </a:p>
        </p:txBody>
      </p:sp>
      <p:sp>
        <p:nvSpPr>
          <p:cNvPr id="3" name="Espace réservé des commentaires 2"/>
          <p:cNvSpPr>
            <a:spLocks noGrp="1"/>
          </p:cNvSpPr>
          <p:nvPr>
            <p:ph type="body" idx="1"/>
          </p:nvPr>
        </p:nvSpPr>
        <p:spPr>
          <a:xfrm>
            <a:off x="709762" y="4861158"/>
            <a:ext cx="5679778" cy="4605821"/>
          </a:xfrm>
          <a:prstGeom prst="rect">
            <a:avLst/>
          </a:prstGeom>
        </p:spPr>
        <p:txBody>
          <a:bodyPr lIns="95485" tIns="47742" rIns="95485" bIns="47742"/>
          <a:lstStyle/>
          <a:p>
            <a:r>
              <a:rPr lang="fr-FR" sz="800" noProof="0" dirty="0"/>
              <a:t>La rugosité du disque favorise l’apparition des éclaboussures.</a:t>
            </a:r>
          </a:p>
          <a:p>
            <a:r>
              <a:rPr lang="fr-FR" sz="800" noProof="0" dirty="0"/>
              <a:t>Les systèmes non-mouillants favorisent la rétractation et le rebond.</a:t>
            </a:r>
          </a:p>
          <a:p>
            <a:endParaRPr lang="fr-FR" sz="800" noProof="0" dirty="0"/>
          </a:p>
        </p:txBody>
      </p:sp>
    </p:spTree>
    <p:extLst>
      <p:ext uri="{BB962C8B-B14F-4D97-AF65-F5344CB8AC3E}">
        <p14:creationId xmlns:p14="http://schemas.microsoft.com/office/powerpoint/2010/main" val="38106448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5363" y="768350"/>
            <a:ext cx="4897437" cy="3673475"/>
          </a:xfrm>
        </p:spPr>
      </p:sp>
      <p:sp>
        <p:nvSpPr>
          <p:cNvPr id="4" name="Espace réservé du numéro de diapositive 3"/>
          <p:cNvSpPr>
            <a:spLocks noGrp="1"/>
          </p:cNvSpPr>
          <p:nvPr>
            <p:ph type="sldNum" sz="quarter" idx="10"/>
          </p:nvPr>
        </p:nvSpPr>
        <p:spPr/>
        <p:txBody>
          <a:bodyPr/>
          <a:lstStyle/>
          <a:p>
            <a:fld id="{BEBF9F49-420D-433D-9749-FC0AB43B2C86}" type="slidenum">
              <a:rPr lang="fr-FR">
                <a:solidFill>
                  <a:prstClr val="black"/>
                </a:solidFill>
              </a:rPr>
              <a:pPr/>
              <a:t>8</a:t>
            </a:fld>
            <a:endParaRPr lang="fr-FR" dirty="0">
              <a:solidFill>
                <a:prstClr val="black"/>
              </a:solidFill>
            </a:endParaRPr>
          </a:p>
        </p:txBody>
      </p:sp>
      <p:sp>
        <p:nvSpPr>
          <p:cNvPr id="3" name="Espace réservé des commentaires 2"/>
          <p:cNvSpPr>
            <a:spLocks noGrp="1"/>
          </p:cNvSpPr>
          <p:nvPr>
            <p:ph type="body" idx="1"/>
          </p:nvPr>
        </p:nvSpPr>
        <p:spPr>
          <a:xfrm>
            <a:off x="709762" y="4861158"/>
            <a:ext cx="5679778" cy="4605821"/>
          </a:xfrm>
          <a:prstGeom prst="rect">
            <a:avLst/>
          </a:prstGeom>
        </p:spPr>
        <p:txBody>
          <a:bodyPr lIns="95485" tIns="47742" rIns="95485" bIns="47742"/>
          <a:lstStyle/>
          <a:p>
            <a:r>
              <a:rPr lang="fr-FR" sz="800" noProof="0" dirty="0"/>
              <a:t>Réfractaire : supporter la température du carbure liquide, pas de réaction chimique, pas de fusion, pas de détérioration.</a:t>
            </a:r>
          </a:p>
          <a:p>
            <a:r>
              <a:rPr lang="fr-FR" sz="800" noProof="0" dirty="0"/>
              <a:t>Non-mouillant : pas de collage, pas d’agglomération, pas de solidification.</a:t>
            </a:r>
          </a:p>
          <a:p>
            <a:r>
              <a:rPr lang="fr-FR" sz="800" noProof="0" dirty="0"/>
              <a:t>Ténacité : supporter les contraintes mécaniques, la rotation, les impacts, les collages et les </a:t>
            </a:r>
            <a:r>
              <a:rPr lang="fr-FR" sz="800" noProof="0"/>
              <a:t>balourds dus </a:t>
            </a:r>
            <a:r>
              <a:rPr lang="fr-FR" sz="800" noProof="0" dirty="0"/>
              <a:t>à l’accumulation de carbure.</a:t>
            </a:r>
          </a:p>
          <a:p>
            <a:r>
              <a:rPr lang="fr-FR" sz="800" noProof="0" dirty="0"/>
              <a:t>Diffusion de la chaleur : supporte le contact avec les gouttelettes, éphémère mais très haut en température. Evacuer la chaleur le plus vite possible pour limiter le collage. Supporter les chocs thermiques.</a:t>
            </a:r>
          </a:p>
          <a:p>
            <a:r>
              <a:rPr lang="fr-FR" sz="800" noProof="0" dirty="0"/>
              <a:t>Produire des sphères : pas des plats ou des aiguilles. Produire des sphères tout de suite et le plus longtemps possible.</a:t>
            </a:r>
          </a:p>
          <a:p>
            <a:r>
              <a:rPr lang="fr-FR" sz="800" noProof="0" dirty="0"/>
              <a:t>Résistance à l’érosion : l’état de surface doit rester le plus constant possible, ne pas se dégrader.</a:t>
            </a:r>
          </a:p>
          <a:p>
            <a:r>
              <a:rPr lang="fr-FR" sz="800" noProof="0" dirty="0"/>
              <a:t>Stable : il faut que la réaction ou l’activité du disque évolue le moins possible. Par exemple, le collage ne doit pas s’amplifier et devenir catastrophique.</a:t>
            </a:r>
          </a:p>
          <a:p>
            <a:r>
              <a:rPr lang="fr-FR" sz="800" noProof="0" dirty="0"/>
              <a:t>Sans trace : le disque doit être facile à nettoyer. L’opérateur doit pouvoir le remettre en état de fonctionnement de manière simple.</a:t>
            </a:r>
          </a:p>
          <a:p>
            <a:r>
              <a:rPr lang="fr-FR" sz="800" noProof="0" dirty="0"/>
              <a:t>Robuste : le disque doit pouvoir pulvériser sur une période assez longue (plusieurs jours) et ne pas exploser en quelques minutes</a:t>
            </a:r>
          </a:p>
        </p:txBody>
      </p:sp>
    </p:spTree>
    <p:extLst>
      <p:ext uri="{BB962C8B-B14F-4D97-AF65-F5344CB8AC3E}">
        <p14:creationId xmlns:p14="http://schemas.microsoft.com/office/powerpoint/2010/main" val="14591591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5363" y="768350"/>
            <a:ext cx="4897437" cy="3673475"/>
          </a:xfrm>
        </p:spPr>
      </p:sp>
      <p:sp>
        <p:nvSpPr>
          <p:cNvPr id="4" name="Espace réservé du numéro de diapositive 3"/>
          <p:cNvSpPr>
            <a:spLocks noGrp="1"/>
          </p:cNvSpPr>
          <p:nvPr>
            <p:ph type="sldNum" sz="quarter" idx="10"/>
          </p:nvPr>
        </p:nvSpPr>
        <p:spPr/>
        <p:txBody>
          <a:bodyPr/>
          <a:lstStyle/>
          <a:p>
            <a:fld id="{BEBF9F49-420D-433D-9749-FC0AB43B2C86}" type="slidenum">
              <a:rPr lang="fr-FR">
                <a:solidFill>
                  <a:prstClr val="black"/>
                </a:solidFill>
              </a:rPr>
              <a:pPr/>
              <a:t>9</a:t>
            </a:fld>
            <a:endParaRPr lang="fr-FR" dirty="0">
              <a:solidFill>
                <a:prstClr val="black"/>
              </a:solidFill>
            </a:endParaRPr>
          </a:p>
        </p:txBody>
      </p:sp>
      <p:sp>
        <p:nvSpPr>
          <p:cNvPr id="3" name="Espace réservé des commentaires 2"/>
          <p:cNvSpPr>
            <a:spLocks noGrp="1"/>
          </p:cNvSpPr>
          <p:nvPr>
            <p:ph type="body" idx="1"/>
          </p:nvPr>
        </p:nvSpPr>
        <p:spPr>
          <a:xfrm>
            <a:off x="709762" y="4861158"/>
            <a:ext cx="5679778" cy="4605821"/>
          </a:xfrm>
          <a:prstGeom prst="rect">
            <a:avLst/>
          </a:prstGeom>
        </p:spPr>
        <p:txBody>
          <a:bodyPr lIns="95485" tIns="47742" rIns="95485" bIns="47742"/>
          <a:lstStyle/>
          <a:p>
            <a:pPr indent="-457200">
              <a:buFont typeface="Arial" panose="020B0604020202020204" pitchFamily="34" charset="0"/>
              <a:buChar char="•"/>
            </a:pPr>
            <a:r>
              <a:rPr lang="fr-FR" sz="2000" dirty="0"/>
              <a:t>Masse spécifique</a:t>
            </a:r>
          </a:p>
          <a:p>
            <a:pPr indent="-457200">
              <a:buFont typeface="Arial" panose="020B0604020202020204" pitchFamily="34" charset="0"/>
              <a:buChar char="•"/>
            </a:pPr>
            <a:r>
              <a:rPr lang="fr-FR" sz="2000" dirty="0"/>
              <a:t>Porosité</a:t>
            </a:r>
          </a:p>
          <a:p>
            <a:pPr indent="-457200">
              <a:buFont typeface="Arial" panose="020B0604020202020204" pitchFamily="34" charset="0"/>
              <a:buChar char="•"/>
            </a:pPr>
            <a:r>
              <a:rPr lang="fr-FR" sz="2000" dirty="0"/>
              <a:t>Taille des pores</a:t>
            </a:r>
          </a:p>
          <a:p>
            <a:pPr indent="-457200">
              <a:buFont typeface="Arial" panose="020B0604020202020204" pitchFamily="34" charset="0"/>
              <a:buChar char="•"/>
            </a:pPr>
            <a:r>
              <a:rPr lang="fr-FR" sz="2000" dirty="0"/>
              <a:t>Dureté (élasticité rebond)</a:t>
            </a:r>
          </a:p>
          <a:p>
            <a:pPr indent="-457200">
              <a:buFont typeface="Arial" panose="020B0604020202020204" pitchFamily="34" charset="0"/>
              <a:buChar char="•"/>
            </a:pPr>
            <a:r>
              <a:rPr lang="fr-FR" sz="2000" dirty="0"/>
              <a:t>Coefficient de dilatation thermique (CTE)</a:t>
            </a:r>
          </a:p>
          <a:p>
            <a:pPr indent="-457200">
              <a:buFont typeface="Arial" panose="020B0604020202020204" pitchFamily="34" charset="0"/>
              <a:buChar char="•"/>
            </a:pPr>
            <a:r>
              <a:rPr lang="fr-FR" sz="2000" dirty="0"/>
              <a:t>Conductivité thermique</a:t>
            </a:r>
          </a:p>
          <a:p>
            <a:pPr indent="-457200">
              <a:buFont typeface="Arial" panose="020B0604020202020204" pitchFamily="34" charset="0"/>
              <a:buChar char="•"/>
            </a:pPr>
            <a:r>
              <a:rPr lang="fr-FR" sz="2000" dirty="0"/>
              <a:t>Résistance aux chocs thermiques </a:t>
            </a:r>
          </a:p>
          <a:p>
            <a:pPr lvl="2" indent="-457200">
              <a:buFont typeface="Arial" panose="020B0604020202020204" pitchFamily="34" charset="0"/>
              <a:buChar char="•"/>
            </a:pPr>
            <a:r>
              <a:rPr lang="fr-FR" sz="2000" dirty="0"/>
              <a:t>Haute limite élastique et bonne conductivité thermique</a:t>
            </a:r>
          </a:p>
          <a:p>
            <a:pPr lvl="2" indent="-457200">
              <a:buFont typeface="Arial" panose="020B0604020202020204" pitchFamily="34" charset="0"/>
              <a:buChar char="•"/>
            </a:pPr>
            <a:r>
              <a:rPr lang="fr-FR" sz="2000" dirty="0"/>
              <a:t>Bas CTE et faible module d’élasticité</a:t>
            </a:r>
          </a:p>
          <a:p>
            <a:pPr marL="0" lvl="2" indent="-457200">
              <a:buFont typeface="Arial" panose="020B0604020202020204" pitchFamily="34" charset="0"/>
              <a:buChar char="•"/>
            </a:pPr>
            <a:r>
              <a:rPr lang="fr-FR" sz="2000" dirty="0"/>
              <a:t>Résistance à l’abrasion</a:t>
            </a:r>
          </a:p>
          <a:p>
            <a:pPr marL="0" lvl="2" indent="-457200">
              <a:buFont typeface="Arial" panose="020B0604020202020204" pitchFamily="34" charset="0"/>
              <a:buChar char="•"/>
            </a:pPr>
            <a:r>
              <a:rPr lang="fr-FR" sz="2000" dirty="0"/>
              <a:t>Etat de surface, rugosité, taille des grains</a:t>
            </a:r>
          </a:p>
          <a:p>
            <a:endParaRPr lang="fr-FR" sz="800" noProof="0" dirty="0"/>
          </a:p>
        </p:txBody>
      </p:sp>
    </p:spTree>
    <p:extLst>
      <p:ext uri="{BB962C8B-B14F-4D97-AF65-F5344CB8AC3E}">
        <p14:creationId xmlns:p14="http://schemas.microsoft.com/office/powerpoint/2010/main" val="576728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360141" y="1"/>
            <a:ext cx="6516115" cy="620687"/>
          </a:xfrm>
          <a:prstGeom prst="rect">
            <a:avLst/>
          </a:prstGeom>
        </p:spPr>
        <p:txBody>
          <a:bodyPr/>
          <a:lstStyle>
            <a:lvl1pPr algn="l">
              <a:defRPr sz="3000" b="0" baseline="0">
                <a:solidFill>
                  <a:schemeClr val="tx1"/>
                </a:solidFill>
              </a:defRPr>
            </a:lvl1pPr>
          </a:lstStyle>
          <a:p>
            <a:r>
              <a:rPr lang="fr-FR" dirty="0"/>
              <a:t>Modifiez le style du titre</a:t>
            </a:r>
          </a:p>
        </p:txBody>
      </p:sp>
      <p:sp>
        <p:nvSpPr>
          <p:cNvPr id="3" name="Espace réservé du contenu 2"/>
          <p:cNvSpPr>
            <a:spLocks noGrp="1"/>
          </p:cNvSpPr>
          <p:nvPr>
            <p:ph idx="1"/>
          </p:nvPr>
        </p:nvSpPr>
        <p:spPr>
          <a:xfrm>
            <a:off x="395536" y="980728"/>
            <a:ext cx="8280920" cy="5256584"/>
          </a:xfrm>
          <a:prstGeom prst="rect">
            <a:avLst/>
          </a:prstGeom>
        </p:spPr>
        <p:txBody>
          <a:bodyPr/>
          <a:lstStyle>
            <a:lvl1pPr>
              <a:defRPr sz="3000" baseline="0">
                <a:solidFill>
                  <a:schemeClr val="tx1"/>
                </a:solidFill>
              </a:defRPr>
            </a:lvl1pPr>
            <a:lvl2pPr>
              <a:defRPr sz="3000"/>
            </a:lvl2pPr>
            <a:lvl3pPr>
              <a:defRPr sz="3000"/>
            </a:lvl3pPr>
            <a:lvl4pPr>
              <a:defRPr sz="3000"/>
            </a:lvl4pPr>
            <a:lvl5pPr>
              <a:defRPr sz="30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8" name="Line 8"/>
          <p:cNvSpPr>
            <a:spLocks noChangeShapeType="1"/>
          </p:cNvSpPr>
          <p:nvPr userDrawn="1"/>
        </p:nvSpPr>
        <p:spPr bwMode="auto">
          <a:xfrm flipV="1">
            <a:off x="0" y="620688"/>
            <a:ext cx="9144000" cy="0"/>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wrap="none" anchor="ctr"/>
          <a:lstStyle/>
          <a:p>
            <a:pPr fontAlgn="base">
              <a:spcBef>
                <a:spcPct val="0"/>
              </a:spcBef>
              <a:spcAft>
                <a:spcPct val="0"/>
              </a:spcAft>
              <a:defRPr/>
            </a:pPr>
            <a:endParaRPr lang="en-US" dirty="0">
              <a:solidFill>
                <a:srgbClr val="000000"/>
              </a:solidFill>
            </a:endParaRPr>
          </a:p>
        </p:txBody>
      </p:sp>
      <p:sp>
        <p:nvSpPr>
          <p:cNvPr id="9" name="Line 8"/>
          <p:cNvSpPr>
            <a:spLocks noChangeShapeType="1"/>
          </p:cNvSpPr>
          <p:nvPr userDrawn="1"/>
        </p:nvSpPr>
        <p:spPr bwMode="auto">
          <a:xfrm flipV="1">
            <a:off x="0" y="6525344"/>
            <a:ext cx="9144000" cy="0"/>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wrap="none" anchor="ctr"/>
          <a:lstStyle/>
          <a:p>
            <a:pPr fontAlgn="base">
              <a:spcBef>
                <a:spcPct val="0"/>
              </a:spcBef>
              <a:spcAft>
                <a:spcPct val="0"/>
              </a:spcAft>
              <a:defRPr/>
            </a:pPr>
            <a:endParaRPr lang="en-US" dirty="0">
              <a:solidFill>
                <a:srgbClr val="000000"/>
              </a:solidFill>
            </a:endParaRPr>
          </a:p>
        </p:txBody>
      </p:sp>
      <p:sp>
        <p:nvSpPr>
          <p:cNvPr id="5" name="Espace réservé du contenu 4">
            <a:extLst>
              <a:ext uri="{FF2B5EF4-FFF2-40B4-BE49-F238E27FC236}">
                <a16:creationId xmlns:a16="http://schemas.microsoft.com/office/drawing/2014/main" id="{C352B2F3-A2A7-433A-976E-C968E938579C}"/>
              </a:ext>
            </a:extLst>
          </p:cNvPr>
          <p:cNvSpPr>
            <a:spLocks noGrp="1"/>
          </p:cNvSpPr>
          <p:nvPr>
            <p:ph sz="quarter" idx="10"/>
          </p:nvPr>
        </p:nvSpPr>
        <p:spPr>
          <a:xfrm>
            <a:off x="395288" y="6669088"/>
            <a:ext cx="914400" cy="914400"/>
          </a:xfrm>
          <a:prstGeom prst="rect">
            <a:avLst/>
          </a:prstGeo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32419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ChangeArrowheads="1"/>
          </p:cNvSpPr>
          <p:nvPr/>
        </p:nvSpPr>
        <p:spPr bwMode="auto">
          <a:xfrm>
            <a:off x="8532441" y="6598494"/>
            <a:ext cx="360736" cy="1118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pPr defTabSz="661988" eaLnBrk="0" fontAlgn="base" hangingPunct="0">
              <a:spcBef>
                <a:spcPct val="0"/>
              </a:spcBef>
              <a:spcAft>
                <a:spcPct val="0"/>
              </a:spcAft>
            </a:pPr>
            <a:fld id="{D5F7731E-748C-4910-8B3E-FAB8964BCD80}" type="slidenum">
              <a:rPr lang="fr-FR" sz="1000">
                <a:solidFill>
                  <a:srgbClr val="626469"/>
                </a:solidFill>
                <a:latin typeface="+mj-lt"/>
              </a:rPr>
              <a:pPr defTabSz="661988" eaLnBrk="0" fontAlgn="base" hangingPunct="0">
                <a:spcBef>
                  <a:spcPct val="0"/>
                </a:spcBef>
                <a:spcAft>
                  <a:spcPct val="0"/>
                </a:spcAft>
              </a:pPr>
              <a:t>‹N°›</a:t>
            </a:fld>
            <a:endParaRPr lang="fr-FR" sz="1000" dirty="0">
              <a:solidFill>
                <a:srgbClr val="626469"/>
              </a:solidFill>
              <a:latin typeface="+mj-lt"/>
            </a:endParaRPr>
          </a:p>
        </p:txBody>
      </p:sp>
      <p:sp>
        <p:nvSpPr>
          <p:cNvPr id="1029" name="Rectangle 6"/>
          <p:cNvSpPr>
            <a:spLocks noChangeArrowheads="1"/>
          </p:cNvSpPr>
          <p:nvPr userDrawn="1"/>
        </p:nvSpPr>
        <p:spPr bwMode="auto">
          <a:xfrm>
            <a:off x="107504" y="6598494"/>
            <a:ext cx="302056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defTabSz="661988" eaLnBrk="0" fontAlgn="base" hangingPunct="0">
              <a:spcBef>
                <a:spcPct val="0"/>
              </a:spcBef>
              <a:spcAft>
                <a:spcPct val="0"/>
              </a:spcAft>
            </a:pPr>
            <a:r>
              <a:rPr lang="fr-FR" sz="1000" baseline="0" noProof="0" dirty="0">
                <a:solidFill>
                  <a:srgbClr val="626469"/>
                </a:solidFill>
                <a:latin typeface="+mj-lt"/>
              </a:rPr>
              <a:t>Graphite_Pulvérisation_2022_06</a:t>
            </a:r>
          </a:p>
          <a:p>
            <a:pPr defTabSz="661988" eaLnBrk="0" fontAlgn="base" hangingPunct="0">
              <a:spcBef>
                <a:spcPct val="0"/>
              </a:spcBef>
              <a:spcAft>
                <a:spcPct val="0"/>
              </a:spcAft>
            </a:pPr>
            <a:endParaRPr lang="fr-FR" sz="1000" noProof="0" dirty="0">
              <a:solidFill>
                <a:srgbClr val="626469"/>
              </a:solidFill>
              <a:latin typeface="+mj-lt"/>
            </a:endParaRPr>
          </a:p>
        </p:txBody>
      </p:sp>
      <p:pic>
        <p:nvPicPr>
          <p:cNvPr id="7" name="Image 1"/>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860555" y="116632"/>
            <a:ext cx="216376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36854361"/>
      </p:ext>
    </p:extLst>
  </p:cSld>
  <p:clrMap bg1="lt1" tx1="dk1" bg2="lt2" tx2="dk2" accent1="accent1" accent2="accent2" accent3="accent3" accent4="accent4" accent5="accent5" accent6="accent6" hlink="hlink" folHlink="folHlink"/>
  <p:sldLayoutIdLst>
    <p:sldLayoutId id="2147483661" r:id="rId1"/>
  </p:sldLayoutIdLst>
  <p:hf hdr="0" dt="0"/>
  <p:txStyles>
    <p:titleStyle>
      <a:lvl1pPr algn="ctr" rtl="0" eaLnBrk="1" fontAlgn="base" hangingPunct="1">
        <a:spcBef>
          <a:spcPct val="0"/>
        </a:spcBef>
        <a:spcAft>
          <a:spcPct val="0"/>
        </a:spcAft>
        <a:defRPr sz="3600" b="1">
          <a:solidFill>
            <a:schemeClr val="accent1"/>
          </a:solidFill>
          <a:latin typeface="+mj-lt"/>
          <a:ea typeface="+mj-ea"/>
          <a:cs typeface="+mj-cs"/>
        </a:defRPr>
      </a:lvl1pPr>
      <a:lvl2pPr algn="ctr" rtl="0" eaLnBrk="1" fontAlgn="base" hangingPunct="1">
        <a:spcBef>
          <a:spcPct val="0"/>
        </a:spcBef>
        <a:spcAft>
          <a:spcPct val="0"/>
        </a:spcAft>
        <a:defRPr sz="3600" b="1">
          <a:solidFill>
            <a:schemeClr val="accent1"/>
          </a:solidFill>
          <a:latin typeface="Arial" charset="0"/>
        </a:defRPr>
      </a:lvl2pPr>
      <a:lvl3pPr algn="ctr" rtl="0" eaLnBrk="1" fontAlgn="base" hangingPunct="1">
        <a:spcBef>
          <a:spcPct val="0"/>
        </a:spcBef>
        <a:spcAft>
          <a:spcPct val="0"/>
        </a:spcAft>
        <a:defRPr sz="3600" b="1">
          <a:solidFill>
            <a:schemeClr val="accent1"/>
          </a:solidFill>
          <a:latin typeface="Arial" charset="0"/>
        </a:defRPr>
      </a:lvl3pPr>
      <a:lvl4pPr algn="ctr" rtl="0" eaLnBrk="1" fontAlgn="base" hangingPunct="1">
        <a:spcBef>
          <a:spcPct val="0"/>
        </a:spcBef>
        <a:spcAft>
          <a:spcPct val="0"/>
        </a:spcAft>
        <a:defRPr sz="3600" b="1">
          <a:solidFill>
            <a:schemeClr val="accent1"/>
          </a:solidFill>
          <a:latin typeface="Arial" charset="0"/>
        </a:defRPr>
      </a:lvl4pPr>
      <a:lvl5pPr algn="ctr" rtl="0" eaLnBrk="1" fontAlgn="base" hangingPunct="1">
        <a:spcBef>
          <a:spcPct val="0"/>
        </a:spcBef>
        <a:spcAft>
          <a:spcPct val="0"/>
        </a:spcAft>
        <a:defRPr sz="3600" b="1">
          <a:solidFill>
            <a:schemeClr val="accent1"/>
          </a:solidFill>
          <a:latin typeface="Arial" charset="0"/>
        </a:defRPr>
      </a:lvl5pPr>
      <a:lvl6pPr marL="457200" algn="l" rtl="0" eaLnBrk="1" fontAlgn="base" hangingPunct="1">
        <a:spcBef>
          <a:spcPct val="0"/>
        </a:spcBef>
        <a:spcAft>
          <a:spcPct val="0"/>
        </a:spcAft>
        <a:defRPr sz="3600">
          <a:solidFill>
            <a:schemeClr val="accent1"/>
          </a:solidFill>
          <a:latin typeface="Arial" charset="0"/>
        </a:defRPr>
      </a:lvl6pPr>
      <a:lvl7pPr marL="914400" algn="l" rtl="0" eaLnBrk="1" fontAlgn="base" hangingPunct="1">
        <a:spcBef>
          <a:spcPct val="0"/>
        </a:spcBef>
        <a:spcAft>
          <a:spcPct val="0"/>
        </a:spcAft>
        <a:defRPr sz="3600">
          <a:solidFill>
            <a:schemeClr val="accent1"/>
          </a:solidFill>
          <a:latin typeface="Arial" charset="0"/>
        </a:defRPr>
      </a:lvl7pPr>
      <a:lvl8pPr marL="1371600" algn="l" rtl="0" eaLnBrk="1" fontAlgn="base" hangingPunct="1">
        <a:spcBef>
          <a:spcPct val="0"/>
        </a:spcBef>
        <a:spcAft>
          <a:spcPct val="0"/>
        </a:spcAft>
        <a:defRPr sz="3600">
          <a:solidFill>
            <a:schemeClr val="accent1"/>
          </a:solidFill>
          <a:latin typeface="Arial" charset="0"/>
        </a:defRPr>
      </a:lvl8pPr>
      <a:lvl9pPr marL="1828800" algn="l" rtl="0" eaLnBrk="1" fontAlgn="base" hangingPunct="1">
        <a:spcBef>
          <a:spcPct val="0"/>
        </a:spcBef>
        <a:spcAft>
          <a:spcPct val="0"/>
        </a:spcAft>
        <a:defRPr sz="3600">
          <a:solidFill>
            <a:schemeClr val="accent1"/>
          </a:solidFill>
          <a:latin typeface="Arial" charset="0"/>
        </a:defRPr>
      </a:lvl9pPr>
    </p:titleStyle>
    <p:bodyStyle>
      <a:lvl1pPr marL="180975" indent="-180975" algn="l" rtl="0" eaLnBrk="1" fontAlgn="base" hangingPunct="1">
        <a:spcBef>
          <a:spcPct val="20000"/>
        </a:spcBef>
        <a:spcAft>
          <a:spcPct val="0"/>
        </a:spcAft>
        <a:buClr>
          <a:schemeClr val="accent1"/>
        </a:buClr>
        <a:buFont typeface="Arial" charset="0"/>
        <a:buChar char="●"/>
        <a:defRPr sz="2000">
          <a:solidFill>
            <a:schemeClr val="accent1"/>
          </a:solidFill>
          <a:latin typeface="+mn-lt"/>
          <a:ea typeface="+mn-ea"/>
          <a:cs typeface="+mn-cs"/>
        </a:defRPr>
      </a:lvl1pPr>
      <a:lvl2pPr marL="541338" indent="-180975" algn="l" rtl="0" eaLnBrk="1" fontAlgn="base" hangingPunct="1">
        <a:spcBef>
          <a:spcPct val="20000"/>
        </a:spcBef>
        <a:spcAft>
          <a:spcPct val="0"/>
        </a:spcAft>
        <a:buClr>
          <a:schemeClr val="bg2"/>
        </a:buClr>
        <a:buFont typeface="Arial" charset="0"/>
        <a:buChar char="●"/>
        <a:defRPr>
          <a:solidFill>
            <a:schemeClr val="bg2"/>
          </a:solidFill>
          <a:latin typeface="+mn-lt"/>
        </a:defRPr>
      </a:lvl2pPr>
      <a:lvl3pPr marL="901700" indent="-84138" algn="l" rtl="0" eaLnBrk="1" fontAlgn="base" hangingPunct="1">
        <a:spcBef>
          <a:spcPct val="20000"/>
        </a:spcBef>
        <a:spcAft>
          <a:spcPct val="0"/>
        </a:spcAft>
        <a:buClr>
          <a:schemeClr val="bg2"/>
        </a:buClr>
        <a:buFont typeface="Arial" charset="0"/>
        <a:buChar char="●"/>
        <a:defRPr>
          <a:solidFill>
            <a:schemeClr val="bg2"/>
          </a:solidFill>
          <a:latin typeface="+mn-lt"/>
        </a:defRPr>
      </a:lvl3pPr>
      <a:lvl4pPr marL="1751013" indent="-228600" algn="l" rtl="0" eaLnBrk="1" fontAlgn="base" hangingPunct="1">
        <a:spcBef>
          <a:spcPct val="20000"/>
        </a:spcBef>
        <a:spcAft>
          <a:spcPct val="0"/>
        </a:spcAft>
        <a:buChar char="–"/>
        <a:defRPr sz="2000">
          <a:solidFill>
            <a:schemeClr val="tx1"/>
          </a:solidFill>
          <a:latin typeface="+mn-lt"/>
        </a:defRPr>
      </a:lvl4pPr>
      <a:lvl5pPr marL="2159000" indent="-228600" algn="l" rtl="0" eaLnBrk="1" fontAlgn="base" hangingPunct="1">
        <a:spcBef>
          <a:spcPct val="20000"/>
        </a:spcBef>
        <a:spcAft>
          <a:spcPct val="0"/>
        </a:spcAft>
        <a:buChar char="»"/>
        <a:defRPr sz="2000">
          <a:solidFill>
            <a:schemeClr val="tx1"/>
          </a:solidFill>
          <a:latin typeface="+mn-lt"/>
        </a:defRPr>
      </a:lvl5pPr>
      <a:lvl6pPr marL="2616200" indent="-228600" algn="l" rtl="0" eaLnBrk="1" fontAlgn="base" hangingPunct="1">
        <a:spcBef>
          <a:spcPct val="20000"/>
        </a:spcBef>
        <a:spcAft>
          <a:spcPct val="0"/>
        </a:spcAft>
        <a:buChar char="»"/>
        <a:defRPr sz="2000">
          <a:solidFill>
            <a:schemeClr val="tx1"/>
          </a:solidFill>
          <a:latin typeface="+mn-lt"/>
        </a:defRPr>
      </a:lvl6pPr>
      <a:lvl7pPr marL="3073400" indent="-228600" algn="l" rtl="0" eaLnBrk="1" fontAlgn="base" hangingPunct="1">
        <a:spcBef>
          <a:spcPct val="20000"/>
        </a:spcBef>
        <a:spcAft>
          <a:spcPct val="0"/>
        </a:spcAft>
        <a:buChar char="»"/>
        <a:defRPr sz="2000">
          <a:solidFill>
            <a:schemeClr val="tx1"/>
          </a:solidFill>
          <a:latin typeface="+mn-lt"/>
        </a:defRPr>
      </a:lvl7pPr>
      <a:lvl8pPr marL="3530600" indent="-228600" algn="l" rtl="0" eaLnBrk="1" fontAlgn="base" hangingPunct="1">
        <a:spcBef>
          <a:spcPct val="20000"/>
        </a:spcBef>
        <a:spcAft>
          <a:spcPct val="0"/>
        </a:spcAft>
        <a:buChar char="»"/>
        <a:defRPr sz="2000">
          <a:solidFill>
            <a:schemeClr val="tx1"/>
          </a:solidFill>
          <a:latin typeface="+mn-lt"/>
        </a:defRPr>
      </a:lvl8pPr>
      <a:lvl9pPr marL="39878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5536" y="44624"/>
            <a:ext cx="6552728" cy="584775"/>
          </a:xfrm>
          <a:prstGeom prst="rect">
            <a:avLst/>
          </a:prstGeom>
          <a:noFill/>
        </p:spPr>
        <p:txBody>
          <a:bodyPr wrap="square" rtlCol="0">
            <a:spAutoFit/>
          </a:bodyPr>
          <a:lstStyle/>
          <a:p>
            <a:r>
              <a:rPr lang="fr-FR" sz="3200" dirty="0"/>
              <a:t>Pulvérisation</a:t>
            </a:r>
          </a:p>
        </p:txBody>
      </p:sp>
      <p:sp>
        <p:nvSpPr>
          <p:cNvPr id="4" name="ZoneTexte 3">
            <a:extLst>
              <a:ext uri="{FF2B5EF4-FFF2-40B4-BE49-F238E27FC236}">
                <a16:creationId xmlns:a16="http://schemas.microsoft.com/office/drawing/2014/main" id="{1933D724-EF22-44D7-B6A3-C7F6439105CB}"/>
              </a:ext>
            </a:extLst>
          </p:cNvPr>
          <p:cNvSpPr txBox="1"/>
          <p:nvPr/>
        </p:nvSpPr>
        <p:spPr>
          <a:xfrm>
            <a:off x="-10189640" y="337011"/>
            <a:ext cx="8855158" cy="5693866"/>
          </a:xfrm>
          <a:prstGeom prst="rect">
            <a:avLst/>
          </a:prstGeom>
          <a:noFill/>
        </p:spPr>
        <p:txBody>
          <a:bodyPr wrap="square" rtlCol="0">
            <a:spAutoFit/>
          </a:bodyPr>
          <a:lstStyle/>
          <a:p>
            <a:pPr marL="285750" indent="-285750">
              <a:buFont typeface="Arial" panose="020B0604020202020204" pitchFamily="34" charset="0"/>
              <a:buChar char="•"/>
            </a:pPr>
            <a:r>
              <a:rPr lang="fr-FR" sz="3200" dirty="0"/>
              <a:t>Train de gouttes</a:t>
            </a:r>
          </a:p>
          <a:p>
            <a:pPr marL="285750" indent="-285750">
              <a:buFont typeface="Arial" panose="020B0604020202020204" pitchFamily="34" charset="0"/>
              <a:buChar char="•"/>
            </a:pPr>
            <a:r>
              <a:rPr lang="fr-FR" sz="3200" dirty="0"/>
              <a:t>Contact avec surface</a:t>
            </a:r>
          </a:p>
          <a:p>
            <a:pPr marL="285750" indent="-285750">
              <a:buFont typeface="Arial" panose="020B0604020202020204" pitchFamily="34" charset="0"/>
              <a:buChar char="•"/>
            </a:pPr>
            <a:r>
              <a:rPr lang="fr-FR" sz="3200" dirty="0"/>
              <a:t>Eclaboussures</a:t>
            </a:r>
          </a:p>
          <a:p>
            <a:pPr marL="285750" indent="-285750">
              <a:buFont typeface="Arial" panose="020B0604020202020204" pitchFamily="34" charset="0"/>
              <a:buChar char="•"/>
            </a:pPr>
            <a:r>
              <a:rPr lang="fr-FR" sz="3200" dirty="0"/>
              <a:t>Carbure liquide hydrophobe</a:t>
            </a:r>
          </a:p>
          <a:p>
            <a:pPr marL="285750" indent="-285750">
              <a:buFont typeface="Arial" panose="020B0604020202020204" pitchFamily="34" charset="0"/>
              <a:buChar char="•"/>
            </a:pPr>
            <a:r>
              <a:rPr lang="fr-FR" sz="3200" dirty="0"/>
              <a:t>Quantité de mouvement / tension superficielle / viscosité</a:t>
            </a:r>
          </a:p>
          <a:p>
            <a:pPr marL="285750" indent="-285750">
              <a:buFont typeface="Arial" panose="020B0604020202020204" pitchFamily="34" charset="0"/>
              <a:buChar char="•"/>
            </a:pPr>
            <a:r>
              <a:rPr lang="fr-FR" sz="3200"/>
              <a:t>Comment augmenter </a:t>
            </a:r>
            <a:r>
              <a:rPr lang="fr-FR" sz="3200" dirty="0"/>
              <a:t>les éclaboussures</a:t>
            </a:r>
          </a:p>
          <a:p>
            <a:pPr marL="285750" indent="-285750">
              <a:buFont typeface="Arial" panose="020B0604020202020204" pitchFamily="34" charset="0"/>
              <a:buChar char="•"/>
            </a:pPr>
            <a:r>
              <a:rPr lang="fr-FR" sz="2800" dirty="0"/>
              <a:t>Augmenter la vitesse d’impact</a:t>
            </a:r>
          </a:p>
          <a:p>
            <a:pPr marL="285750" indent="-285750">
              <a:buFont typeface="Arial" panose="020B0604020202020204" pitchFamily="34" charset="0"/>
              <a:buChar char="•"/>
            </a:pPr>
            <a:r>
              <a:rPr lang="fr-FR" sz="2800" dirty="0"/>
              <a:t>Disque à ailettes</a:t>
            </a:r>
          </a:p>
          <a:p>
            <a:pPr marL="285750" indent="-285750">
              <a:buFont typeface="Arial" panose="020B0604020202020204" pitchFamily="34" charset="0"/>
              <a:buChar char="•"/>
            </a:pPr>
            <a:r>
              <a:rPr lang="fr-FR" sz="2800" dirty="0"/>
              <a:t>Optimisation</a:t>
            </a:r>
          </a:p>
          <a:p>
            <a:pPr marL="285750" indent="-285750">
              <a:buFont typeface="Arial" panose="020B0604020202020204" pitchFamily="34" charset="0"/>
              <a:buChar char="•"/>
            </a:pPr>
            <a:r>
              <a:rPr lang="fr-FR" sz="2800" dirty="0"/>
              <a:t>Pourquoi agrandir la cellule</a:t>
            </a:r>
          </a:p>
          <a:p>
            <a:pPr marL="285750" indent="-285750">
              <a:buFont typeface="Arial" panose="020B0604020202020204" pitchFamily="34" charset="0"/>
              <a:buChar char="•"/>
            </a:pPr>
            <a:r>
              <a:rPr lang="fr-FR" sz="2800" dirty="0"/>
              <a:t>Quelle dimension</a:t>
            </a:r>
            <a:endParaRPr lang="fr-FR" sz="4000" dirty="0"/>
          </a:p>
        </p:txBody>
      </p:sp>
      <p:sp>
        <p:nvSpPr>
          <p:cNvPr id="6" name="ZoneTexte 5">
            <a:extLst>
              <a:ext uri="{FF2B5EF4-FFF2-40B4-BE49-F238E27FC236}">
                <a16:creationId xmlns:a16="http://schemas.microsoft.com/office/drawing/2014/main" id="{988E7736-7033-46D8-B743-5BA3015D9BE6}"/>
              </a:ext>
            </a:extLst>
          </p:cNvPr>
          <p:cNvSpPr txBox="1"/>
          <p:nvPr/>
        </p:nvSpPr>
        <p:spPr>
          <a:xfrm>
            <a:off x="-18054" y="682094"/>
            <a:ext cx="9180107" cy="5493812"/>
          </a:xfrm>
          <a:prstGeom prst="rect">
            <a:avLst/>
          </a:prstGeom>
          <a:noFill/>
        </p:spPr>
        <p:txBody>
          <a:bodyPr wrap="square" rtlCol="0">
            <a:spAutoFit/>
          </a:bodyPr>
          <a:lstStyle/>
          <a:p>
            <a:pPr marL="285750" indent="-285750">
              <a:buFont typeface="Arial" panose="020B0604020202020204" pitchFamily="34" charset="0"/>
              <a:buChar char="•"/>
            </a:pPr>
            <a:r>
              <a:rPr lang="fr-FR" sz="2700" dirty="0"/>
              <a:t>Train de gouttes. Contact avec surface</a:t>
            </a:r>
          </a:p>
          <a:p>
            <a:pPr marL="285750" indent="-285750">
              <a:buFont typeface="Arial" panose="020B0604020202020204" pitchFamily="34" charset="0"/>
              <a:buChar char="•"/>
            </a:pPr>
            <a:r>
              <a:rPr lang="fr-FR" sz="2700" dirty="0"/>
              <a:t>Eclaboussures</a:t>
            </a:r>
          </a:p>
          <a:p>
            <a:pPr marL="285750" indent="-285750">
              <a:buFont typeface="Arial" panose="020B0604020202020204" pitchFamily="34" charset="0"/>
              <a:buChar char="•"/>
            </a:pPr>
            <a:r>
              <a:rPr lang="fr-FR" sz="2700" dirty="0"/>
              <a:t>Propriétés du carbure liquide</a:t>
            </a:r>
          </a:p>
          <a:p>
            <a:pPr marL="285750" indent="-285750">
              <a:buFont typeface="Arial" panose="020B0604020202020204" pitchFamily="34" charset="0"/>
              <a:buChar char="•"/>
            </a:pPr>
            <a:r>
              <a:rPr lang="fr-FR" sz="2700" dirty="0"/>
              <a:t>Quantité de mouvement / tension superficielle / viscosité</a:t>
            </a:r>
          </a:p>
          <a:p>
            <a:pPr marL="285750" indent="-285750">
              <a:buFont typeface="Arial" panose="020B0604020202020204" pitchFamily="34" charset="0"/>
              <a:buChar char="•"/>
            </a:pPr>
            <a:r>
              <a:rPr lang="fr-FR" sz="2700" dirty="0"/>
              <a:t>Paramètres des éclaboussures</a:t>
            </a:r>
          </a:p>
          <a:p>
            <a:pPr marL="285750" indent="-285750">
              <a:buFont typeface="Arial" panose="020B0604020202020204" pitchFamily="34" charset="0"/>
              <a:buChar char="•"/>
            </a:pPr>
            <a:r>
              <a:rPr lang="fr-FR" sz="2700" dirty="0"/>
              <a:t>Disque de pulvérisation</a:t>
            </a:r>
          </a:p>
          <a:p>
            <a:pPr marL="285750" indent="-285750">
              <a:buFont typeface="Arial" panose="020B0604020202020204" pitchFamily="34" charset="0"/>
              <a:buChar char="•"/>
            </a:pPr>
            <a:r>
              <a:rPr lang="fr-FR" sz="2700" dirty="0"/>
              <a:t>Caractéristiques du graphite</a:t>
            </a:r>
          </a:p>
          <a:p>
            <a:pPr marL="285750" indent="-285750">
              <a:buFont typeface="Arial" panose="020B0604020202020204" pitchFamily="34" charset="0"/>
              <a:buChar char="•"/>
            </a:pPr>
            <a:r>
              <a:rPr lang="fr-FR" sz="2700" dirty="0"/>
              <a:t>Masse volumique porosité</a:t>
            </a:r>
          </a:p>
          <a:p>
            <a:pPr marL="285750" indent="-285750">
              <a:buFont typeface="Arial" panose="020B0604020202020204" pitchFamily="34" charset="0"/>
              <a:buChar char="•"/>
            </a:pPr>
            <a:r>
              <a:rPr lang="fr-FR" sz="2700" dirty="0"/>
              <a:t>Dureté</a:t>
            </a:r>
          </a:p>
          <a:p>
            <a:pPr marL="285750" indent="-285750">
              <a:buFont typeface="Arial" panose="020B0604020202020204" pitchFamily="34" charset="0"/>
              <a:buChar char="•"/>
            </a:pPr>
            <a:r>
              <a:rPr lang="fr-FR" sz="2700" dirty="0"/>
              <a:t>Résistance mécanique</a:t>
            </a:r>
          </a:p>
          <a:p>
            <a:pPr marL="285750" indent="-285750">
              <a:buFont typeface="Arial" panose="020B0604020202020204" pitchFamily="34" charset="0"/>
              <a:buChar char="•"/>
            </a:pPr>
            <a:r>
              <a:rPr lang="fr-FR" sz="2700" dirty="0"/>
              <a:t>Coefficient d’expansion thermique</a:t>
            </a:r>
          </a:p>
          <a:p>
            <a:pPr marL="285750" indent="-285750">
              <a:buFont typeface="Arial" panose="020B0604020202020204" pitchFamily="34" charset="0"/>
              <a:buChar char="•"/>
            </a:pPr>
            <a:r>
              <a:rPr lang="fr-FR" sz="2700" dirty="0"/>
              <a:t>Résistance aux chocs thermiques</a:t>
            </a:r>
          </a:p>
          <a:p>
            <a:pPr marL="285750" indent="-285750">
              <a:buFont typeface="Arial" panose="020B0604020202020204" pitchFamily="34" charset="0"/>
              <a:buChar char="•"/>
            </a:pPr>
            <a:r>
              <a:rPr lang="fr-FR" sz="2700" dirty="0"/>
              <a:t>Nitrure de bore</a:t>
            </a:r>
            <a:endParaRPr lang="fr-FR" sz="3200" dirty="0"/>
          </a:p>
        </p:txBody>
      </p:sp>
    </p:spTree>
    <p:extLst>
      <p:ext uri="{BB962C8B-B14F-4D97-AF65-F5344CB8AC3E}">
        <p14:creationId xmlns:p14="http://schemas.microsoft.com/office/powerpoint/2010/main" val="713578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13220"/>
            <a:ext cx="6552728" cy="584775"/>
          </a:xfrm>
          <a:prstGeom prst="rect">
            <a:avLst/>
          </a:prstGeom>
          <a:noFill/>
        </p:spPr>
        <p:txBody>
          <a:bodyPr wrap="square" rtlCol="0">
            <a:spAutoFit/>
          </a:bodyPr>
          <a:lstStyle/>
          <a:p>
            <a:r>
              <a:rPr lang="fr-FR" sz="3200" dirty="0"/>
              <a:t>Masse volumique, porosité.</a:t>
            </a:r>
          </a:p>
        </p:txBody>
      </p:sp>
      <p:sp>
        <p:nvSpPr>
          <p:cNvPr id="5" name="ZoneTexte 4"/>
          <p:cNvSpPr txBox="1"/>
          <p:nvPr/>
        </p:nvSpPr>
        <p:spPr>
          <a:xfrm>
            <a:off x="5508104" y="6524788"/>
            <a:ext cx="2626928" cy="338554"/>
          </a:xfrm>
          <a:prstGeom prst="rect">
            <a:avLst/>
          </a:prstGeom>
          <a:noFill/>
        </p:spPr>
        <p:txBody>
          <a:bodyPr wrap="square" rtlCol="0">
            <a:spAutoFit/>
          </a:bodyPr>
          <a:lstStyle/>
          <a:p>
            <a:r>
              <a:rPr lang="fr-FR" sz="1600" dirty="0"/>
              <a:t>Source : Entegris.</a:t>
            </a:r>
          </a:p>
        </p:txBody>
      </p:sp>
      <p:sp>
        <p:nvSpPr>
          <p:cNvPr id="6" name="ZoneTexte 5">
            <a:extLst>
              <a:ext uri="{FF2B5EF4-FFF2-40B4-BE49-F238E27FC236}">
                <a16:creationId xmlns:a16="http://schemas.microsoft.com/office/drawing/2014/main" id="{326987F1-7CE9-4303-AAAA-2D537449FEA0}"/>
              </a:ext>
            </a:extLst>
          </p:cNvPr>
          <p:cNvSpPr txBox="1"/>
          <p:nvPr/>
        </p:nvSpPr>
        <p:spPr>
          <a:xfrm>
            <a:off x="0" y="797510"/>
            <a:ext cx="9144000" cy="3970318"/>
          </a:xfrm>
          <a:prstGeom prst="rect">
            <a:avLst/>
          </a:prstGeom>
          <a:noFill/>
        </p:spPr>
        <p:txBody>
          <a:bodyPr wrap="square" rtlCol="0">
            <a:spAutoFit/>
          </a:bodyPr>
          <a:lstStyle/>
          <a:p>
            <a:pPr marL="457200" indent="-457200">
              <a:buFont typeface="Arial" panose="020B0604020202020204" pitchFamily="34" charset="0"/>
              <a:buChar char="•"/>
            </a:pPr>
            <a:r>
              <a:rPr lang="fr-FR" sz="2800" dirty="0"/>
              <a:t>Valeur théorique  2,26 g/cm3,</a:t>
            </a:r>
          </a:p>
          <a:p>
            <a:pPr marL="457200" indent="-457200">
              <a:buFont typeface="Arial" panose="020B0604020202020204" pitchFamily="34" charset="0"/>
              <a:buChar char="•"/>
            </a:pPr>
            <a:r>
              <a:rPr lang="fr-FR" sz="2800" dirty="0"/>
              <a:t>Masse volumique apparente 1,3 à 1,88 g/cm3,</a:t>
            </a:r>
          </a:p>
          <a:p>
            <a:pPr marL="457200" indent="-457200">
              <a:buFont typeface="Arial" panose="020B0604020202020204" pitchFamily="34" charset="0"/>
              <a:buChar char="•"/>
            </a:pPr>
            <a:r>
              <a:rPr lang="fr-FR" sz="2800" dirty="0"/>
              <a:t>&gt;80% valeur théorique.</a:t>
            </a:r>
          </a:p>
          <a:p>
            <a:pPr marL="457200" indent="-457200">
              <a:buFont typeface="Arial" panose="020B0604020202020204" pitchFamily="34" charset="0"/>
              <a:buChar char="•"/>
            </a:pPr>
            <a:r>
              <a:rPr lang="fr-FR" sz="2800" dirty="0"/>
              <a:t>Porosité : ouverte, fermée. (% en volume)</a:t>
            </a:r>
          </a:p>
          <a:p>
            <a:pPr marL="457200" indent="-457200">
              <a:buFont typeface="Arial" panose="020B0604020202020204" pitchFamily="34" charset="0"/>
              <a:buChar char="•"/>
            </a:pPr>
            <a:r>
              <a:rPr lang="fr-FR" sz="2800" dirty="0"/>
              <a:t>Les caractéristiques mécaniques augmentent avec la densité.</a:t>
            </a:r>
          </a:p>
          <a:p>
            <a:pPr marL="457200" indent="-457200">
              <a:buFont typeface="Arial" panose="020B0604020202020204" pitchFamily="34" charset="0"/>
              <a:buChar char="•"/>
            </a:pPr>
            <a:r>
              <a:rPr lang="fr-FR" sz="2800" dirty="0"/>
              <a:t>Le coefficient de dilation thermique augmente avec la densité.</a:t>
            </a:r>
          </a:p>
          <a:p>
            <a:pPr marL="457200" indent="-457200">
              <a:buFont typeface="Arial" panose="020B0604020202020204" pitchFamily="34" charset="0"/>
              <a:buChar char="•"/>
            </a:pPr>
            <a:endParaRPr lang="fr-FR" sz="2800" dirty="0"/>
          </a:p>
        </p:txBody>
      </p:sp>
    </p:spTree>
    <p:extLst>
      <p:ext uri="{BB962C8B-B14F-4D97-AF65-F5344CB8AC3E}">
        <p14:creationId xmlns:p14="http://schemas.microsoft.com/office/powerpoint/2010/main" val="96383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13220"/>
            <a:ext cx="6552728" cy="584775"/>
          </a:xfrm>
          <a:prstGeom prst="rect">
            <a:avLst/>
          </a:prstGeom>
          <a:noFill/>
        </p:spPr>
        <p:txBody>
          <a:bodyPr wrap="square" rtlCol="0">
            <a:spAutoFit/>
          </a:bodyPr>
          <a:lstStyle/>
          <a:p>
            <a:r>
              <a:rPr lang="fr-FR" sz="3200" dirty="0"/>
              <a:t>Dureté</a:t>
            </a:r>
          </a:p>
        </p:txBody>
      </p:sp>
      <p:sp>
        <p:nvSpPr>
          <p:cNvPr id="5" name="ZoneTexte 4"/>
          <p:cNvSpPr txBox="1"/>
          <p:nvPr/>
        </p:nvSpPr>
        <p:spPr>
          <a:xfrm>
            <a:off x="5508104" y="6524788"/>
            <a:ext cx="2626928" cy="338554"/>
          </a:xfrm>
          <a:prstGeom prst="rect">
            <a:avLst/>
          </a:prstGeom>
          <a:noFill/>
        </p:spPr>
        <p:txBody>
          <a:bodyPr wrap="square" rtlCol="0">
            <a:spAutoFit/>
          </a:bodyPr>
          <a:lstStyle/>
          <a:p>
            <a:r>
              <a:rPr lang="fr-FR" sz="1600" dirty="0"/>
              <a:t>Source : Entegris.</a:t>
            </a:r>
          </a:p>
        </p:txBody>
      </p:sp>
      <p:sp>
        <p:nvSpPr>
          <p:cNvPr id="6" name="ZoneTexte 5">
            <a:extLst>
              <a:ext uri="{FF2B5EF4-FFF2-40B4-BE49-F238E27FC236}">
                <a16:creationId xmlns:a16="http://schemas.microsoft.com/office/drawing/2014/main" id="{326987F1-7CE9-4303-AAAA-2D537449FEA0}"/>
              </a:ext>
            </a:extLst>
          </p:cNvPr>
          <p:cNvSpPr txBox="1"/>
          <p:nvPr/>
        </p:nvSpPr>
        <p:spPr>
          <a:xfrm>
            <a:off x="0" y="1012954"/>
            <a:ext cx="9144000" cy="5262979"/>
          </a:xfrm>
          <a:prstGeom prst="rect">
            <a:avLst/>
          </a:prstGeom>
          <a:noFill/>
        </p:spPr>
        <p:txBody>
          <a:bodyPr wrap="square" rtlCol="0">
            <a:spAutoFit/>
          </a:bodyPr>
          <a:lstStyle/>
          <a:p>
            <a:pPr marL="457200" indent="-457200">
              <a:buFont typeface="Arial" panose="020B0604020202020204" pitchFamily="34" charset="0"/>
              <a:buChar char="•"/>
            </a:pPr>
            <a:r>
              <a:rPr lang="fr-FR" sz="2800" dirty="0"/>
              <a:t>Résistance à une déformation permanente.</a:t>
            </a:r>
          </a:p>
          <a:p>
            <a:pPr lvl="1" indent="-457200">
              <a:buFont typeface="Arial" panose="020B0604020202020204" pitchFamily="34" charset="0"/>
              <a:buChar char="•"/>
            </a:pPr>
            <a:r>
              <a:rPr lang="fr-FR" sz="2800" dirty="0"/>
              <a:t>Croît avec </a:t>
            </a:r>
          </a:p>
          <a:p>
            <a:pPr lvl="2" indent="-457200">
              <a:buFont typeface="Arial" panose="020B0604020202020204" pitchFamily="34" charset="0"/>
              <a:buChar char="•"/>
            </a:pPr>
            <a:r>
              <a:rPr lang="fr-FR" sz="2800" dirty="0"/>
              <a:t>la taille des particules,</a:t>
            </a:r>
          </a:p>
          <a:p>
            <a:pPr lvl="2" indent="-457200">
              <a:buFont typeface="Arial" panose="020B0604020202020204" pitchFamily="34" charset="0"/>
              <a:buChar char="•"/>
            </a:pPr>
            <a:r>
              <a:rPr lang="fr-FR" sz="2800" dirty="0"/>
              <a:t>la densité apparente.</a:t>
            </a:r>
          </a:p>
          <a:p>
            <a:pPr lvl="1" indent="-457200">
              <a:buFont typeface="Arial" panose="020B0604020202020204" pitchFamily="34" charset="0"/>
              <a:buChar char="•"/>
            </a:pPr>
            <a:r>
              <a:rPr lang="fr-FR" sz="2800" dirty="0"/>
              <a:t>Diminue avec la porosité</a:t>
            </a:r>
          </a:p>
          <a:p>
            <a:pPr lvl="1" indent="-457200">
              <a:buFont typeface="Arial" panose="020B0604020202020204" pitchFamily="34" charset="0"/>
              <a:buChar char="•"/>
            </a:pPr>
            <a:r>
              <a:rPr lang="fr-FR" sz="2800" dirty="0"/>
              <a:t>Modifiée par température de graphitisation.</a:t>
            </a:r>
          </a:p>
          <a:p>
            <a:pPr marL="457200" indent="-457200">
              <a:buFont typeface="Arial" panose="020B0604020202020204" pitchFamily="34" charset="0"/>
              <a:buChar char="•"/>
            </a:pPr>
            <a:r>
              <a:rPr lang="fr-FR" sz="2800" dirty="0"/>
              <a:t>Mesure : </a:t>
            </a:r>
          </a:p>
          <a:p>
            <a:pPr marL="914400" lvl="1" indent="-457200">
              <a:buFont typeface="Arial" panose="020B0604020202020204" pitchFamily="34" charset="0"/>
              <a:buChar char="•"/>
            </a:pPr>
            <a:r>
              <a:rPr lang="fr-FR" sz="2800" dirty="0"/>
              <a:t>Rockwell L (60 kg, Ø 6,35).</a:t>
            </a:r>
          </a:p>
          <a:p>
            <a:pPr marL="914400" lvl="1" indent="-457200">
              <a:buFont typeface="Arial" panose="020B0604020202020204" pitchFamily="34" charset="0"/>
              <a:buChar char="•"/>
            </a:pPr>
            <a:r>
              <a:rPr lang="fr-FR" sz="2800" dirty="0"/>
              <a:t>Scléroscope Shore D, hauteur de rebond, élasticité.</a:t>
            </a:r>
          </a:p>
          <a:p>
            <a:pPr marL="457200" indent="-457200">
              <a:buFont typeface="Arial" panose="020B0604020202020204" pitchFamily="34" charset="0"/>
              <a:buChar char="•"/>
            </a:pPr>
            <a:r>
              <a:rPr lang="fr-FR" sz="2800" dirty="0"/>
              <a:t>Dureté basse pour étalement. </a:t>
            </a:r>
          </a:p>
          <a:p>
            <a:pPr marL="457200" indent="-457200">
              <a:buFont typeface="Arial" panose="020B0604020202020204" pitchFamily="34" charset="0"/>
              <a:buChar char="•"/>
            </a:pPr>
            <a:r>
              <a:rPr lang="fr-FR" sz="2800" dirty="0"/>
              <a:t>Nuance 2191 et ET10 : 50-52 HS D.</a:t>
            </a:r>
          </a:p>
        </p:txBody>
      </p:sp>
    </p:spTree>
    <p:extLst>
      <p:ext uri="{BB962C8B-B14F-4D97-AF65-F5344CB8AC3E}">
        <p14:creationId xmlns:p14="http://schemas.microsoft.com/office/powerpoint/2010/main" val="2156476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13220"/>
            <a:ext cx="6552728" cy="584775"/>
          </a:xfrm>
          <a:prstGeom prst="rect">
            <a:avLst/>
          </a:prstGeom>
          <a:noFill/>
        </p:spPr>
        <p:txBody>
          <a:bodyPr wrap="square" rtlCol="0">
            <a:spAutoFit/>
          </a:bodyPr>
          <a:lstStyle/>
          <a:p>
            <a:r>
              <a:rPr lang="fr-FR" sz="3200" dirty="0"/>
              <a:t>Résistance mécanique</a:t>
            </a:r>
          </a:p>
        </p:txBody>
      </p:sp>
      <p:sp>
        <p:nvSpPr>
          <p:cNvPr id="5" name="ZoneTexte 4"/>
          <p:cNvSpPr txBox="1"/>
          <p:nvPr/>
        </p:nvSpPr>
        <p:spPr>
          <a:xfrm>
            <a:off x="5508104" y="6524788"/>
            <a:ext cx="2626928" cy="338554"/>
          </a:xfrm>
          <a:prstGeom prst="rect">
            <a:avLst/>
          </a:prstGeom>
          <a:noFill/>
        </p:spPr>
        <p:txBody>
          <a:bodyPr wrap="square" rtlCol="0">
            <a:spAutoFit/>
          </a:bodyPr>
          <a:lstStyle/>
          <a:p>
            <a:r>
              <a:rPr lang="fr-FR" sz="1600" dirty="0"/>
              <a:t>Source : Entegris.</a:t>
            </a:r>
          </a:p>
        </p:txBody>
      </p:sp>
      <p:sp>
        <p:nvSpPr>
          <p:cNvPr id="6" name="ZoneTexte 5">
            <a:extLst>
              <a:ext uri="{FF2B5EF4-FFF2-40B4-BE49-F238E27FC236}">
                <a16:creationId xmlns:a16="http://schemas.microsoft.com/office/drawing/2014/main" id="{326987F1-7CE9-4303-AAAA-2D537449FEA0}"/>
              </a:ext>
            </a:extLst>
          </p:cNvPr>
          <p:cNvSpPr txBox="1"/>
          <p:nvPr/>
        </p:nvSpPr>
        <p:spPr>
          <a:xfrm>
            <a:off x="0" y="1012954"/>
            <a:ext cx="9144000" cy="3970318"/>
          </a:xfrm>
          <a:prstGeom prst="rect">
            <a:avLst/>
          </a:prstGeom>
          <a:noFill/>
        </p:spPr>
        <p:txBody>
          <a:bodyPr wrap="square" rtlCol="0">
            <a:spAutoFit/>
          </a:bodyPr>
          <a:lstStyle/>
          <a:p>
            <a:pPr marL="457200" indent="-457200">
              <a:buFont typeface="Arial" panose="020B0604020202020204" pitchFamily="34" charset="0"/>
              <a:buChar char="•"/>
            </a:pPr>
            <a:r>
              <a:rPr lang="fr-FR" sz="2800" dirty="0"/>
              <a:t>Résistance à la compression, à la flexion et limite élastique.</a:t>
            </a:r>
          </a:p>
          <a:p>
            <a:pPr marL="457200" indent="-457200">
              <a:buFont typeface="Arial" panose="020B0604020202020204" pitchFamily="34" charset="0"/>
              <a:buChar char="•"/>
            </a:pPr>
            <a:r>
              <a:rPr lang="fr-FR" sz="2800" dirty="0"/>
              <a:t>Augmentent  avec la température et avec la densité.</a:t>
            </a:r>
          </a:p>
          <a:p>
            <a:pPr marL="457200" indent="-457200">
              <a:buFont typeface="Arial" panose="020B0604020202020204" pitchFamily="34" charset="0"/>
              <a:buChar char="•"/>
            </a:pPr>
            <a:endParaRPr lang="fr-FR" sz="2800" dirty="0"/>
          </a:p>
          <a:p>
            <a:pPr marL="457200" indent="-457200">
              <a:buFont typeface="Arial" panose="020B0604020202020204" pitchFamily="34" charset="0"/>
              <a:buChar char="•"/>
            </a:pPr>
            <a:r>
              <a:rPr lang="fr-FR" sz="2800" dirty="0"/>
              <a:t>Le disque supporte </a:t>
            </a:r>
          </a:p>
          <a:p>
            <a:pPr marL="914400" lvl="1" indent="-457200">
              <a:buFont typeface="Arial" panose="020B0604020202020204" pitchFamily="34" charset="0"/>
              <a:buChar char="•"/>
            </a:pPr>
            <a:r>
              <a:rPr lang="fr-FR" sz="2800" dirty="0"/>
              <a:t>L’accélération,</a:t>
            </a:r>
          </a:p>
          <a:p>
            <a:pPr marL="914400" lvl="1" indent="-457200">
              <a:buFont typeface="Arial" panose="020B0604020202020204" pitchFamily="34" charset="0"/>
              <a:buChar char="•"/>
            </a:pPr>
            <a:r>
              <a:rPr lang="fr-FR" sz="2800" dirty="0"/>
              <a:t>Le balourd créé par le collage. </a:t>
            </a:r>
          </a:p>
          <a:p>
            <a:pPr marL="457200" indent="-457200">
              <a:buFont typeface="Arial" panose="020B0604020202020204" pitchFamily="34" charset="0"/>
              <a:buChar char="•"/>
            </a:pPr>
            <a:endParaRPr lang="fr-FR" sz="2800" dirty="0"/>
          </a:p>
          <a:p>
            <a:pPr marL="457200" indent="-457200">
              <a:buFont typeface="Arial" panose="020B0604020202020204" pitchFamily="34" charset="0"/>
              <a:buChar char="•"/>
            </a:pPr>
            <a:endParaRPr lang="fr-FR" sz="2800" dirty="0"/>
          </a:p>
        </p:txBody>
      </p:sp>
    </p:spTree>
    <p:extLst>
      <p:ext uri="{BB962C8B-B14F-4D97-AF65-F5344CB8AC3E}">
        <p14:creationId xmlns:p14="http://schemas.microsoft.com/office/powerpoint/2010/main" val="2966052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6552728" cy="584775"/>
          </a:xfrm>
          <a:prstGeom prst="rect">
            <a:avLst/>
          </a:prstGeom>
          <a:noFill/>
        </p:spPr>
        <p:txBody>
          <a:bodyPr wrap="square" rtlCol="0">
            <a:spAutoFit/>
          </a:bodyPr>
          <a:lstStyle/>
          <a:p>
            <a:r>
              <a:rPr lang="fr-FR" sz="3200" dirty="0"/>
              <a:t>Coefficient d’expansion thermique.</a:t>
            </a:r>
          </a:p>
        </p:txBody>
      </p:sp>
      <p:sp>
        <p:nvSpPr>
          <p:cNvPr id="5" name="ZoneTexte 4"/>
          <p:cNvSpPr txBox="1"/>
          <p:nvPr/>
        </p:nvSpPr>
        <p:spPr>
          <a:xfrm>
            <a:off x="5508104" y="6524788"/>
            <a:ext cx="2626928" cy="338554"/>
          </a:xfrm>
          <a:prstGeom prst="rect">
            <a:avLst/>
          </a:prstGeom>
          <a:noFill/>
        </p:spPr>
        <p:txBody>
          <a:bodyPr wrap="square" rtlCol="0">
            <a:spAutoFit/>
          </a:bodyPr>
          <a:lstStyle/>
          <a:p>
            <a:r>
              <a:rPr lang="fr-FR" sz="1600" dirty="0"/>
              <a:t>Source : Entegris.</a:t>
            </a:r>
          </a:p>
        </p:txBody>
      </p:sp>
      <p:sp>
        <p:nvSpPr>
          <p:cNvPr id="6" name="ZoneTexte 5">
            <a:extLst>
              <a:ext uri="{FF2B5EF4-FFF2-40B4-BE49-F238E27FC236}">
                <a16:creationId xmlns:a16="http://schemas.microsoft.com/office/drawing/2014/main" id="{326987F1-7CE9-4303-AAAA-2D537449FEA0}"/>
              </a:ext>
            </a:extLst>
          </p:cNvPr>
          <p:cNvSpPr txBox="1"/>
          <p:nvPr/>
        </p:nvSpPr>
        <p:spPr>
          <a:xfrm>
            <a:off x="0" y="2025699"/>
            <a:ext cx="9144000" cy="2806602"/>
          </a:xfrm>
          <a:prstGeom prst="rect">
            <a:avLst/>
          </a:prstGeom>
          <a:noFill/>
        </p:spPr>
        <p:txBody>
          <a:bodyPr wrap="square" rtlCol="0">
            <a:spAutoFit/>
          </a:bodyPr>
          <a:lstStyle/>
          <a:p>
            <a:pPr marL="457200" indent="-457200">
              <a:lnSpc>
                <a:spcPct val="200000"/>
              </a:lnSpc>
              <a:buFont typeface="Arial" panose="020B0604020202020204" pitchFamily="34" charset="0"/>
              <a:buChar char="•"/>
            </a:pPr>
            <a:r>
              <a:rPr lang="fr-FR" sz="3100" dirty="0"/>
              <a:t>Etalement éphémère du carbure sur le graphite.</a:t>
            </a:r>
          </a:p>
          <a:p>
            <a:pPr marL="457200" indent="-457200">
              <a:lnSpc>
                <a:spcPct val="200000"/>
              </a:lnSpc>
              <a:buFont typeface="Arial" panose="020B0604020202020204" pitchFamily="34" charset="0"/>
              <a:buChar char="•"/>
            </a:pPr>
            <a:r>
              <a:rPr lang="fr-FR" sz="3100" dirty="0"/>
              <a:t>Valeur proche de celle du carbure, 4.10</a:t>
            </a:r>
            <a:r>
              <a:rPr lang="fr-FR" sz="3100" baseline="30000" dirty="0"/>
              <a:t>-6</a:t>
            </a:r>
            <a:r>
              <a:rPr lang="fr-FR" sz="3100" dirty="0"/>
              <a:t> K</a:t>
            </a:r>
            <a:r>
              <a:rPr lang="fr-FR" sz="3100" baseline="30000" dirty="0"/>
              <a:t>-1</a:t>
            </a:r>
            <a:r>
              <a:rPr lang="fr-FR" sz="3100" dirty="0"/>
              <a:t>.</a:t>
            </a:r>
          </a:p>
          <a:p>
            <a:pPr marL="457200" indent="-457200">
              <a:lnSpc>
                <a:spcPct val="200000"/>
              </a:lnSpc>
              <a:buFont typeface="Arial" panose="020B0604020202020204" pitchFamily="34" charset="0"/>
              <a:buChar char="•"/>
            </a:pPr>
            <a:r>
              <a:rPr lang="fr-FR" sz="3100" dirty="0"/>
              <a:t>Augmente avec la température et la densité.</a:t>
            </a:r>
          </a:p>
        </p:txBody>
      </p:sp>
    </p:spTree>
    <p:extLst>
      <p:ext uri="{BB962C8B-B14F-4D97-AF65-F5344CB8AC3E}">
        <p14:creationId xmlns:p14="http://schemas.microsoft.com/office/powerpoint/2010/main" val="15944619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13220"/>
            <a:ext cx="6552728" cy="584775"/>
          </a:xfrm>
          <a:prstGeom prst="rect">
            <a:avLst/>
          </a:prstGeom>
          <a:noFill/>
        </p:spPr>
        <p:txBody>
          <a:bodyPr wrap="square" rtlCol="0">
            <a:spAutoFit/>
          </a:bodyPr>
          <a:lstStyle/>
          <a:p>
            <a:r>
              <a:rPr lang="fr-FR" sz="3200" dirty="0"/>
              <a:t>Résistance aux chocs thermiques</a:t>
            </a:r>
          </a:p>
        </p:txBody>
      </p:sp>
      <p:sp>
        <p:nvSpPr>
          <p:cNvPr id="5" name="ZoneTexte 4"/>
          <p:cNvSpPr txBox="1"/>
          <p:nvPr/>
        </p:nvSpPr>
        <p:spPr>
          <a:xfrm>
            <a:off x="5508104" y="6524788"/>
            <a:ext cx="2626928" cy="338554"/>
          </a:xfrm>
          <a:prstGeom prst="rect">
            <a:avLst/>
          </a:prstGeom>
          <a:noFill/>
        </p:spPr>
        <p:txBody>
          <a:bodyPr wrap="square" rtlCol="0">
            <a:spAutoFit/>
          </a:bodyPr>
          <a:lstStyle/>
          <a:p>
            <a:r>
              <a:rPr lang="fr-FR" sz="1600" dirty="0"/>
              <a:t>Source : Entegris.</a:t>
            </a:r>
          </a:p>
        </p:txBody>
      </p:sp>
      <p:sp>
        <p:nvSpPr>
          <p:cNvPr id="6" name="ZoneTexte 5">
            <a:extLst>
              <a:ext uri="{FF2B5EF4-FFF2-40B4-BE49-F238E27FC236}">
                <a16:creationId xmlns:a16="http://schemas.microsoft.com/office/drawing/2014/main" id="{326987F1-7CE9-4303-AAAA-2D537449FEA0}"/>
              </a:ext>
            </a:extLst>
          </p:cNvPr>
          <p:cNvSpPr txBox="1"/>
          <p:nvPr/>
        </p:nvSpPr>
        <p:spPr>
          <a:xfrm>
            <a:off x="0" y="3468012"/>
            <a:ext cx="9144000" cy="4401205"/>
          </a:xfrm>
          <a:prstGeom prst="rect">
            <a:avLst/>
          </a:prstGeom>
          <a:noFill/>
        </p:spPr>
        <p:txBody>
          <a:bodyPr wrap="square" rtlCol="0">
            <a:spAutoFit/>
          </a:bodyPr>
          <a:lstStyle/>
          <a:p>
            <a:pPr marL="457200" indent="-457200">
              <a:buFont typeface="Arial" panose="020B0604020202020204" pitchFamily="34" charset="0"/>
              <a:buChar char="•"/>
            </a:pPr>
            <a:r>
              <a:rPr lang="fr-FR" sz="2800" dirty="0"/>
              <a:t>Graphite courant : très bonne résistance aux chocs thermiques.</a:t>
            </a:r>
          </a:p>
          <a:p>
            <a:pPr marL="457200" indent="-457200">
              <a:buFont typeface="Arial" panose="020B0604020202020204" pitchFamily="34" charset="0"/>
              <a:buChar char="•"/>
            </a:pPr>
            <a:r>
              <a:rPr lang="fr-FR" sz="2800" dirty="0"/>
              <a:t>Augmente avec la teneur en liant.</a:t>
            </a:r>
          </a:p>
          <a:p>
            <a:pPr marL="457200" indent="-457200">
              <a:buFont typeface="Arial" panose="020B0604020202020204" pitchFamily="34" charset="0"/>
              <a:buChar char="•"/>
            </a:pPr>
            <a:r>
              <a:rPr lang="fr-FR" sz="2800" dirty="0"/>
              <a:t>Dépend du précurseur : 7 fois plus élevée avec coke de pétrole qu’avec du coke de brai (Sato cité par Entegris).</a:t>
            </a:r>
          </a:p>
          <a:p>
            <a:pPr marL="457200" indent="-457200">
              <a:buFont typeface="Arial" panose="020B0604020202020204" pitchFamily="34" charset="0"/>
              <a:buChar char="•"/>
            </a:pPr>
            <a:r>
              <a:rPr lang="fr-FR" sz="2800" dirty="0"/>
              <a:t>Nous cherchons une bonne conductivité thermique.</a:t>
            </a:r>
          </a:p>
          <a:p>
            <a:pPr marL="457200" indent="-457200">
              <a:buFont typeface="Arial" panose="020B0604020202020204" pitchFamily="34" charset="0"/>
              <a:buChar char="•"/>
            </a:pPr>
            <a:endParaRPr lang="fr-FR" sz="2800" dirty="0"/>
          </a:p>
          <a:p>
            <a:pPr marL="457200" indent="-457200">
              <a:buFont typeface="Arial" panose="020B0604020202020204" pitchFamily="34" charset="0"/>
              <a:buChar char="•"/>
            </a:pPr>
            <a:endParaRPr lang="fr-FR" sz="2800" dirty="0"/>
          </a:p>
          <a:p>
            <a:pPr marL="457200" indent="-457200">
              <a:buFont typeface="Arial" panose="020B0604020202020204" pitchFamily="34" charset="0"/>
              <a:buChar char="•"/>
            </a:pPr>
            <a:endParaRPr lang="fr-FR" sz="2800" dirty="0"/>
          </a:p>
        </p:txBody>
      </p:sp>
      <p:pic>
        <p:nvPicPr>
          <p:cNvPr id="3" name="Image 2">
            <a:extLst>
              <a:ext uri="{FF2B5EF4-FFF2-40B4-BE49-F238E27FC236}">
                <a16:creationId xmlns:a16="http://schemas.microsoft.com/office/drawing/2014/main" id="{89034BEF-A053-4CB0-8F52-D74E3E355B1D}"/>
              </a:ext>
            </a:extLst>
          </p:cNvPr>
          <p:cNvPicPr>
            <a:picLocks noChangeAspect="1"/>
          </p:cNvPicPr>
          <p:nvPr/>
        </p:nvPicPr>
        <p:blipFill rotWithShape="1">
          <a:blip r:embed="rId3"/>
          <a:srcRect b="3607"/>
          <a:stretch/>
        </p:blipFill>
        <p:spPr>
          <a:xfrm>
            <a:off x="1475656" y="695994"/>
            <a:ext cx="5904656" cy="2736364"/>
          </a:xfrm>
          <a:prstGeom prst="rect">
            <a:avLst/>
          </a:prstGeom>
        </p:spPr>
      </p:pic>
    </p:spTree>
    <p:extLst>
      <p:ext uri="{BB962C8B-B14F-4D97-AF65-F5344CB8AC3E}">
        <p14:creationId xmlns:p14="http://schemas.microsoft.com/office/powerpoint/2010/main" val="130374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13220"/>
            <a:ext cx="6552728" cy="584775"/>
          </a:xfrm>
          <a:prstGeom prst="rect">
            <a:avLst/>
          </a:prstGeom>
          <a:noFill/>
        </p:spPr>
        <p:txBody>
          <a:bodyPr wrap="square" rtlCol="0">
            <a:spAutoFit/>
          </a:bodyPr>
          <a:lstStyle/>
          <a:p>
            <a:r>
              <a:rPr lang="fr-FR" sz="3200" dirty="0"/>
              <a:t>Nitrure de bore</a:t>
            </a:r>
          </a:p>
        </p:txBody>
      </p:sp>
      <p:sp>
        <p:nvSpPr>
          <p:cNvPr id="5" name="ZoneTexte 4"/>
          <p:cNvSpPr txBox="1"/>
          <p:nvPr/>
        </p:nvSpPr>
        <p:spPr>
          <a:xfrm>
            <a:off x="4572000" y="6524788"/>
            <a:ext cx="3563032" cy="338554"/>
          </a:xfrm>
          <a:prstGeom prst="rect">
            <a:avLst/>
          </a:prstGeom>
          <a:noFill/>
        </p:spPr>
        <p:txBody>
          <a:bodyPr wrap="square" rtlCol="0">
            <a:spAutoFit/>
          </a:bodyPr>
          <a:lstStyle/>
          <a:p>
            <a:r>
              <a:rPr lang="fr-FR" sz="1600" dirty="0"/>
              <a:t>Source : Mersen et Henze-BNP</a:t>
            </a:r>
          </a:p>
        </p:txBody>
      </p:sp>
      <p:graphicFrame>
        <p:nvGraphicFramePr>
          <p:cNvPr id="3" name="Tableau 2">
            <a:extLst>
              <a:ext uri="{FF2B5EF4-FFF2-40B4-BE49-F238E27FC236}">
                <a16:creationId xmlns:a16="http://schemas.microsoft.com/office/drawing/2014/main" id="{E85C559F-3AD9-4F91-B398-742C16A661C8}"/>
              </a:ext>
            </a:extLst>
          </p:cNvPr>
          <p:cNvGraphicFramePr>
            <a:graphicFrameLocks noGrp="1"/>
          </p:cNvGraphicFramePr>
          <p:nvPr>
            <p:extLst>
              <p:ext uri="{D42A27DB-BD31-4B8C-83A1-F6EECF244321}">
                <p14:modId xmlns:p14="http://schemas.microsoft.com/office/powerpoint/2010/main" val="1226136611"/>
              </p:ext>
            </p:extLst>
          </p:nvPr>
        </p:nvGraphicFramePr>
        <p:xfrm>
          <a:off x="539552" y="671571"/>
          <a:ext cx="8064896" cy="5779641"/>
        </p:xfrm>
        <a:graphic>
          <a:graphicData uri="http://schemas.openxmlformats.org/drawingml/2006/table">
            <a:tbl>
              <a:tblPr firstRow="1" bandRow="1">
                <a:tableStyleId>{5C22544A-7EE6-4342-B048-85BDC9FD1C3A}</a:tableStyleId>
              </a:tblPr>
              <a:tblGrid>
                <a:gridCol w="3378538">
                  <a:extLst>
                    <a:ext uri="{9D8B030D-6E8A-4147-A177-3AD203B41FA5}">
                      <a16:colId xmlns:a16="http://schemas.microsoft.com/office/drawing/2014/main" val="157247570"/>
                    </a:ext>
                  </a:extLst>
                </a:gridCol>
                <a:gridCol w="2343179">
                  <a:extLst>
                    <a:ext uri="{9D8B030D-6E8A-4147-A177-3AD203B41FA5}">
                      <a16:colId xmlns:a16="http://schemas.microsoft.com/office/drawing/2014/main" val="2958854314"/>
                    </a:ext>
                  </a:extLst>
                </a:gridCol>
                <a:gridCol w="2343179">
                  <a:extLst>
                    <a:ext uri="{9D8B030D-6E8A-4147-A177-3AD203B41FA5}">
                      <a16:colId xmlns:a16="http://schemas.microsoft.com/office/drawing/2014/main" val="2550846294"/>
                    </a:ext>
                  </a:extLst>
                </a:gridCol>
              </a:tblGrid>
              <a:tr h="630901">
                <a:tc>
                  <a:txBody>
                    <a:bodyPr/>
                    <a:lstStyle/>
                    <a:p>
                      <a:endParaRPr lang="fr-FR" dirty="0"/>
                    </a:p>
                  </a:txBody>
                  <a:tcPr/>
                </a:tc>
                <a:tc>
                  <a:txBody>
                    <a:bodyPr/>
                    <a:lstStyle/>
                    <a:p>
                      <a:pPr algn="ctr"/>
                      <a:r>
                        <a:rPr lang="fr-FR" dirty="0"/>
                        <a:t>Graphite 2191</a:t>
                      </a:r>
                    </a:p>
                  </a:txBody>
                  <a:tcPr anchor="ctr"/>
                </a:tc>
                <a:tc>
                  <a:txBody>
                    <a:bodyPr/>
                    <a:lstStyle/>
                    <a:p>
                      <a:pPr algn="ctr"/>
                      <a:r>
                        <a:rPr lang="fr-FR" dirty="0"/>
                        <a:t>BN +SiC+Zro2 </a:t>
                      </a:r>
                    </a:p>
                    <a:p>
                      <a:pPr algn="ctr"/>
                      <a:r>
                        <a:rPr lang="fr-FR" dirty="0"/>
                        <a:t> SL-Z 100</a:t>
                      </a:r>
                    </a:p>
                  </a:txBody>
                  <a:tcPr anchor="ctr"/>
                </a:tc>
                <a:extLst>
                  <a:ext uri="{0D108BD9-81ED-4DB2-BD59-A6C34878D82A}">
                    <a16:rowId xmlns:a16="http://schemas.microsoft.com/office/drawing/2014/main" val="2079184277"/>
                  </a:ext>
                </a:extLst>
              </a:tr>
              <a:tr h="450866">
                <a:tc>
                  <a:txBody>
                    <a:bodyPr/>
                    <a:lstStyle/>
                    <a:p>
                      <a:pPr algn="ctr"/>
                      <a:r>
                        <a:rPr lang="fr-FR" dirty="0"/>
                        <a:t>Conductivité thermique W/</a:t>
                      </a:r>
                      <a:r>
                        <a:rPr lang="fr-FR" dirty="0" err="1"/>
                        <a:t>mK</a:t>
                      </a:r>
                      <a:endParaRPr lang="fr-FR" dirty="0"/>
                    </a:p>
                  </a:txBody>
                  <a:tcPr anchor="ctr"/>
                </a:tc>
                <a:tc>
                  <a:txBody>
                    <a:bodyPr/>
                    <a:lstStyle/>
                    <a:p>
                      <a:pPr algn="ctr"/>
                      <a:r>
                        <a:rPr lang="fr-FR" dirty="0"/>
                        <a:t>116</a:t>
                      </a:r>
                    </a:p>
                  </a:txBody>
                  <a:tcPr anchor="ctr"/>
                </a:tc>
                <a:tc>
                  <a:txBody>
                    <a:bodyPr/>
                    <a:lstStyle/>
                    <a:p>
                      <a:pPr algn="ctr"/>
                      <a:r>
                        <a:rPr lang="fr-FR" dirty="0"/>
                        <a:t>38</a:t>
                      </a:r>
                    </a:p>
                  </a:txBody>
                  <a:tcPr anchor="ctr"/>
                </a:tc>
                <a:extLst>
                  <a:ext uri="{0D108BD9-81ED-4DB2-BD59-A6C34878D82A}">
                    <a16:rowId xmlns:a16="http://schemas.microsoft.com/office/drawing/2014/main" val="3746153322"/>
                  </a:ext>
                </a:extLst>
              </a:tr>
              <a:tr h="450866">
                <a:tc>
                  <a:txBody>
                    <a:bodyPr/>
                    <a:lstStyle/>
                    <a:p>
                      <a:pPr algn="ctr"/>
                      <a:r>
                        <a:rPr lang="fr-FR" dirty="0"/>
                        <a:t>Masse spécifique g/cm3</a:t>
                      </a:r>
                    </a:p>
                  </a:txBody>
                  <a:tcPr anchor="ctr"/>
                </a:tc>
                <a:tc>
                  <a:txBody>
                    <a:bodyPr/>
                    <a:lstStyle/>
                    <a:p>
                      <a:pPr algn="ctr"/>
                      <a:r>
                        <a:rPr lang="fr-FR" dirty="0"/>
                        <a:t>1,74</a:t>
                      </a:r>
                    </a:p>
                  </a:txBody>
                  <a:tcPr anchor="ctr"/>
                </a:tc>
                <a:tc>
                  <a:txBody>
                    <a:bodyPr/>
                    <a:lstStyle/>
                    <a:p>
                      <a:pPr algn="ctr"/>
                      <a:r>
                        <a:rPr lang="fr-FR" dirty="0"/>
                        <a:t>2,9</a:t>
                      </a:r>
                    </a:p>
                  </a:txBody>
                  <a:tcPr anchor="ctr"/>
                </a:tc>
                <a:extLst>
                  <a:ext uri="{0D108BD9-81ED-4DB2-BD59-A6C34878D82A}">
                    <a16:rowId xmlns:a16="http://schemas.microsoft.com/office/drawing/2014/main" val="3438050300"/>
                  </a:ext>
                </a:extLst>
              </a:tr>
              <a:tr h="450866">
                <a:tc>
                  <a:txBody>
                    <a:bodyPr/>
                    <a:lstStyle/>
                    <a:p>
                      <a:pPr algn="ctr"/>
                      <a:r>
                        <a:rPr lang="fr-FR" dirty="0"/>
                        <a:t>Porosité %vol</a:t>
                      </a:r>
                    </a:p>
                  </a:txBody>
                  <a:tcPr anchor="ctr"/>
                </a:tc>
                <a:tc>
                  <a:txBody>
                    <a:bodyPr/>
                    <a:lstStyle/>
                    <a:p>
                      <a:pPr algn="ctr"/>
                      <a:r>
                        <a:rPr lang="fr-FR" dirty="0"/>
                        <a:t>12</a:t>
                      </a:r>
                    </a:p>
                  </a:txBody>
                  <a:tcPr anchor="ctr"/>
                </a:tc>
                <a:tc>
                  <a:txBody>
                    <a:bodyPr/>
                    <a:lstStyle/>
                    <a:p>
                      <a:pPr algn="ctr"/>
                      <a:endParaRPr lang="fr-FR" dirty="0"/>
                    </a:p>
                  </a:txBody>
                  <a:tcPr anchor="ctr"/>
                </a:tc>
                <a:extLst>
                  <a:ext uri="{0D108BD9-81ED-4DB2-BD59-A6C34878D82A}">
                    <a16:rowId xmlns:a16="http://schemas.microsoft.com/office/drawing/2014/main" val="2502784636"/>
                  </a:ext>
                </a:extLst>
              </a:tr>
              <a:tr h="450866">
                <a:tc>
                  <a:txBody>
                    <a:bodyPr/>
                    <a:lstStyle/>
                    <a:p>
                      <a:pPr algn="ctr"/>
                      <a:r>
                        <a:rPr lang="fr-FR" dirty="0"/>
                        <a:t>Dureté HS</a:t>
                      </a:r>
                    </a:p>
                  </a:txBody>
                  <a:tcPr anchor="ctr"/>
                </a:tc>
                <a:tc>
                  <a:txBody>
                    <a:bodyPr/>
                    <a:lstStyle/>
                    <a:p>
                      <a:pPr algn="ctr"/>
                      <a:r>
                        <a:rPr lang="fr-FR" dirty="0"/>
                        <a:t>55</a:t>
                      </a:r>
                    </a:p>
                  </a:txBody>
                  <a:tcPr anchor="ctr"/>
                </a:tc>
                <a:tc>
                  <a:txBody>
                    <a:bodyPr/>
                    <a:lstStyle/>
                    <a:p>
                      <a:pPr algn="ctr"/>
                      <a:endParaRPr lang="fr-FR" dirty="0"/>
                    </a:p>
                  </a:txBody>
                  <a:tcPr anchor="ctr"/>
                </a:tc>
                <a:extLst>
                  <a:ext uri="{0D108BD9-81ED-4DB2-BD59-A6C34878D82A}">
                    <a16:rowId xmlns:a16="http://schemas.microsoft.com/office/drawing/2014/main" val="979899997"/>
                  </a:ext>
                </a:extLst>
              </a:tr>
              <a:tr h="450866">
                <a:tc>
                  <a:txBody>
                    <a:bodyPr/>
                    <a:lstStyle/>
                    <a:p>
                      <a:pPr algn="ctr"/>
                      <a:r>
                        <a:rPr lang="fr-FR" dirty="0"/>
                        <a:t>Résistance flexion  MPa</a:t>
                      </a:r>
                    </a:p>
                  </a:txBody>
                  <a:tcPr anchor="ctr"/>
                </a:tc>
                <a:tc>
                  <a:txBody>
                    <a:bodyPr/>
                    <a:lstStyle/>
                    <a:p>
                      <a:pPr algn="ctr"/>
                      <a:r>
                        <a:rPr lang="fr-FR" dirty="0"/>
                        <a:t>44</a:t>
                      </a:r>
                    </a:p>
                  </a:txBody>
                  <a:tcPr anchor="ctr"/>
                </a:tc>
                <a:tc>
                  <a:txBody>
                    <a:bodyPr/>
                    <a:lstStyle/>
                    <a:p>
                      <a:pPr algn="ctr"/>
                      <a:r>
                        <a:rPr lang="fr-FR" dirty="0"/>
                        <a:t>80</a:t>
                      </a:r>
                    </a:p>
                  </a:txBody>
                  <a:tcPr anchor="ctr"/>
                </a:tc>
                <a:extLst>
                  <a:ext uri="{0D108BD9-81ED-4DB2-BD59-A6C34878D82A}">
                    <a16:rowId xmlns:a16="http://schemas.microsoft.com/office/drawing/2014/main" val="3351945339"/>
                  </a:ext>
                </a:extLst>
              </a:tr>
              <a:tr h="630901">
                <a:tc>
                  <a:txBody>
                    <a:bodyPr/>
                    <a:lstStyle/>
                    <a:p>
                      <a:pPr algn="ctr"/>
                      <a:r>
                        <a:rPr lang="fr-FR" dirty="0"/>
                        <a:t>Résistance compression MPa</a:t>
                      </a:r>
                    </a:p>
                  </a:txBody>
                  <a:tcPr anchor="ctr"/>
                </a:tc>
                <a:tc>
                  <a:txBody>
                    <a:bodyPr/>
                    <a:lstStyle/>
                    <a:p>
                      <a:pPr algn="ctr"/>
                      <a:r>
                        <a:rPr lang="fr-FR" dirty="0"/>
                        <a:t>97</a:t>
                      </a:r>
                    </a:p>
                  </a:txBody>
                  <a:tcPr anchor="ctr"/>
                </a:tc>
                <a:tc>
                  <a:txBody>
                    <a:bodyPr/>
                    <a:lstStyle/>
                    <a:p>
                      <a:pPr algn="ctr"/>
                      <a:r>
                        <a:rPr lang="fr-FR" dirty="0"/>
                        <a:t>170</a:t>
                      </a:r>
                    </a:p>
                  </a:txBody>
                  <a:tcPr anchor="ctr"/>
                </a:tc>
                <a:extLst>
                  <a:ext uri="{0D108BD9-81ED-4DB2-BD59-A6C34878D82A}">
                    <a16:rowId xmlns:a16="http://schemas.microsoft.com/office/drawing/2014/main" val="3765586651"/>
                  </a:ext>
                </a:extLst>
              </a:tr>
              <a:tr h="450866">
                <a:tc>
                  <a:txBody>
                    <a:bodyPr/>
                    <a:lstStyle/>
                    <a:p>
                      <a:pPr algn="ctr"/>
                      <a:r>
                        <a:rPr lang="fr-FR" dirty="0"/>
                        <a:t>CTE K</a:t>
                      </a:r>
                      <a:r>
                        <a:rPr lang="fr-FR" baseline="30000" dirty="0"/>
                        <a:t>-1</a:t>
                      </a:r>
                    </a:p>
                  </a:txBody>
                  <a:tcPr anchor="ctr"/>
                </a:tc>
                <a:tc>
                  <a:txBody>
                    <a:bodyPr/>
                    <a:lstStyle/>
                    <a:p>
                      <a:pPr algn="ctr"/>
                      <a:r>
                        <a:rPr lang="fr-FR" dirty="0"/>
                        <a:t>4,2</a:t>
                      </a:r>
                    </a:p>
                  </a:txBody>
                  <a:tcPr anchor="ctr"/>
                </a:tc>
                <a:tc>
                  <a:txBody>
                    <a:bodyPr/>
                    <a:lstStyle/>
                    <a:p>
                      <a:pPr algn="ctr"/>
                      <a:r>
                        <a:rPr lang="fr-FR" dirty="0"/>
                        <a:t>4,0</a:t>
                      </a:r>
                    </a:p>
                  </a:txBody>
                  <a:tcPr anchor="ctr"/>
                </a:tc>
                <a:extLst>
                  <a:ext uri="{0D108BD9-81ED-4DB2-BD59-A6C34878D82A}">
                    <a16:rowId xmlns:a16="http://schemas.microsoft.com/office/drawing/2014/main" val="1994894378"/>
                  </a:ext>
                </a:extLst>
              </a:tr>
              <a:tr h="450866">
                <a:tc>
                  <a:txBody>
                    <a:bodyPr/>
                    <a:lstStyle/>
                    <a:p>
                      <a:pPr marL="0" algn="ctr" defTabSz="914400" rtl="0" eaLnBrk="1" latinLnBrk="0" hangingPunct="1"/>
                      <a:r>
                        <a:rPr lang="fr-FR" sz="1800" kern="1200" dirty="0">
                          <a:solidFill>
                            <a:schemeClr val="dk1"/>
                          </a:solidFill>
                          <a:latin typeface="+mn-lt"/>
                          <a:ea typeface="+mn-ea"/>
                          <a:cs typeface="+mn-cs"/>
                        </a:rPr>
                        <a:t>Résistivité µohm.cm</a:t>
                      </a:r>
                    </a:p>
                  </a:txBody>
                  <a:tcPr anchor="ctr"/>
                </a:tc>
                <a:tc>
                  <a:txBody>
                    <a:bodyPr/>
                    <a:lstStyle/>
                    <a:p>
                      <a:pPr algn="ctr"/>
                      <a:r>
                        <a:rPr lang="fr-FR" dirty="0"/>
                        <a:t>1070</a:t>
                      </a:r>
                    </a:p>
                  </a:txBody>
                  <a:tcPr anchor="ctr"/>
                </a:tc>
                <a:tc>
                  <a:txBody>
                    <a:bodyPr/>
                    <a:lstStyle/>
                    <a:p>
                      <a:pPr algn="ctr"/>
                      <a:endParaRPr lang="fr-FR" dirty="0"/>
                    </a:p>
                  </a:txBody>
                  <a:tcPr anchor="ctr"/>
                </a:tc>
                <a:extLst>
                  <a:ext uri="{0D108BD9-81ED-4DB2-BD59-A6C34878D82A}">
                    <a16:rowId xmlns:a16="http://schemas.microsoft.com/office/drawing/2014/main" val="3275450980"/>
                  </a:ext>
                </a:extLst>
              </a:tr>
              <a:tr h="450866">
                <a:tc>
                  <a:txBody>
                    <a:bodyPr/>
                    <a:lstStyle/>
                    <a:p>
                      <a:pPr marL="0" algn="ctr" defTabSz="914400" rtl="0" eaLnBrk="1" latinLnBrk="0" hangingPunct="1"/>
                      <a:r>
                        <a:rPr lang="fr-FR" sz="1800" kern="1200" dirty="0">
                          <a:solidFill>
                            <a:schemeClr val="dk1"/>
                          </a:solidFill>
                          <a:latin typeface="+mn-lt"/>
                          <a:ea typeface="+mn-ea"/>
                          <a:cs typeface="+mn-cs"/>
                        </a:rPr>
                        <a:t>Taille de grains µm</a:t>
                      </a:r>
                    </a:p>
                  </a:txBody>
                  <a:tcPr anchor="ctr"/>
                </a:tc>
                <a:tc>
                  <a:txBody>
                    <a:bodyPr/>
                    <a:lstStyle/>
                    <a:p>
                      <a:pPr algn="ctr"/>
                      <a:r>
                        <a:rPr lang="fr-FR" dirty="0"/>
                        <a:t>15</a:t>
                      </a:r>
                    </a:p>
                  </a:txBody>
                  <a:tcPr anchor="ctr"/>
                </a:tc>
                <a:tc>
                  <a:txBody>
                    <a:bodyPr/>
                    <a:lstStyle/>
                    <a:p>
                      <a:pPr algn="ctr"/>
                      <a:endParaRPr lang="fr-FR" dirty="0"/>
                    </a:p>
                  </a:txBody>
                  <a:tcPr anchor="ctr"/>
                </a:tc>
                <a:extLst>
                  <a:ext uri="{0D108BD9-81ED-4DB2-BD59-A6C34878D82A}">
                    <a16:rowId xmlns:a16="http://schemas.microsoft.com/office/drawing/2014/main" val="2865079153"/>
                  </a:ext>
                </a:extLst>
              </a:tr>
              <a:tr h="450866">
                <a:tc>
                  <a:txBody>
                    <a:bodyPr/>
                    <a:lstStyle/>
                    <a:p>
                      <a:pPr marL="0" algn="ctr" defTabSz="914400" rtl="0" eaLnBrk="1" latinLnBrk="0" hangingPunct="1"/>
                      <a:r>
                        <a:rPr lang="fr-FR" sz="1800" kern="1200" dirty="0">
                          <a:solidFill>
                            <a:schemeClr val="dk1"/>
                          </a:solidFill>
                          <a:latin typeface="+mn-lt"/>
                          <a:ea typeface="+mn-ea"/>
                          <a:cs typeface="+mn-cs"/>
                        </a:rPr>
                        <a:t>Chaleur spécifique J/kg</a:t>
                      </a:r>
                    </a:p>
                  </a:txBody>
                  <a:tcPr anchor="ctr"/>
                </a:tc>
                <a:tc>
                  <a:txBody>
                    <a:bodyPr/>
                    <a:lstStyle/>
                    <a:p>
                      <a:pPr algn="ctr"/>
                      <a:endParaRPr lang="fr-FR" dirty="0"/>
                    </a:p>
                  </a:txBody>
                  <a:tcPr anchor="ctr"/>
                </a:tc>
                <a:tc>
                  <a:txBody>
                    <a:bodyPr/>
                    <a:lstStyle/>
                    <a:p>
                      <a:pPr algn="ctr"/>
                      <a:r>
                        <a:rPr lang="fr-FR" dirty="0"/>
                        <a:t>38</a:t>
                      </a:r>
                    </a:p>
                  </a:txBody>
                  <a:tcPr anchor="ctr"/>
                </a:tc>
                <a:extLst>
                  <a:ext uri="{0D108BD9-81ED-4DB2-BD59-A6C34878D82A}">
                    <a16:rowId xmlns:a16="http://schemas.microsoft.com/office/drawing/2014/main" val="2101602448"/>
                  </a:ext>
                </a:extLst>
              </a:tr>
              <a:tr h="450866">
                <a:tc>
                  <a:txBody>
                    <a:bodyPr/>
                    <a:lstStyle/>
                    <a:p>
                      <a:pPr marL="0" algn="ctr" defTabSz="914400" rtl="0" eaLnBrk="1" latinLnBrk="0" hangingPunct="1"/>
                      <a:r>
                        <a:rPr lang="fr-FR" sz="1800" kern="1200" dirty="0">
                          <a:solidFill>
                            <a:schemeClr val="dk1"/>
                          </a:solidFill>
                          <a:latin typeface="+mn-lt"/>
                          <a:ea typeface="+mn-ea"/>
                          <a:cs typeface="+mn-cs"/>
                        </a:rPr>
                        <a:t>Module élasticité </a:t>
                      </a:r>
                      <a:r>
                        <a:rPr lang="fr-FR" sz="1800" kern="1200" dirty="0" err="1">
                          <a:solidFill>
                            <a:schemeClr val="dk1"/>
                          </a:solidFill>
                          <a:latin typeface="+mn-lt"/>
                          <a:ea typeface="+mn-ea"/>
                          <a:cs typeface="+mn-cs"/>
                        </a:rPr>
                        <a:t>GPa</a:t>
                      </a:r>
                      <a:endParaRPr lang="fr-FR" sz="1800" kern="1200" dirty="0">
                        <a:solidFill>
                          <a:schemeClr val="dk1"/>
                        </a:solidFill>
                        <a:latin typeface="+mn-lt"/>
                        <a:ea typeface="+mn-ea"/>
                        <a:cs typeface="+mn-cs"/>
                      </a:endParaRPr>
                    </a:p>
                  </a:txBody>
                  <a:tcPr anchor="ctr"/>
                </a:tc>
                <a:tc>
                  <a:txBody>
                    <a:bodyPr/>
                    <a:lstStyle/>
                    <a:p>
                      <a:pPr algn="ctr"/>
                      <a:r>
                        <a:rPr lang="fr-FR" dirty="0"/>
                        <a:t>6,9</a:t>
                      </a:r>
                    </a:p>
                  </a:txBody>
                  <a:tcPr anchor="ctr"/>
                </a:tc>
                <a:tc>
                  <a:txBody>
                    <a:bodyPr/>
                    <a:lstStyle/>
                    <a:p>
                      <a:pPr algn="ctr"/>
                      <a:r>
                        <a:rPr lang="fr-FR" dirty="0"/>
                        <a:t>45</a:t>
                      </a:r>
                    </a:p>
                  </a:txBody>
                  <a:tcPr anchor="ctr"/>
                </a:tc>
                <a:extLst>
                  <a:ext uri="{0D108BD9-81ED-4DB2-BD59-A6C34878D82A}">
                    <a16:rowId xmlns:a16="http://schemas.microsoft.com/office/drawing/2014/main" val="3184033349"/>
                  </a:ext>
                </a:extLst>
              </a:tr>
            </a:tbl>
          </a:graphicData>
        </a:graphic>
      </p:graphicFrame>
    </p:spTree>
    <p:extLst>
      <p:ext uri="{BB962C8B-B14F-4D97-AF65-F5344CB8AC3E}">
        <p14:creationId xmlns:p14="http://schemas.microsoft.com/office/powerpoint/2010/main" val="24694115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5830"/>
            <a:ext cx="6552728" cy="584775"/>
          </a:xfrm>
          <a:prstGeom prst="rect">
            <a:avLst/>
          </a:prstGeom>
          <a:noFill/>
        </p:spPr>
        <p:txBody>
          <a:bodyPr wrap="square" rtlCol="0">
            <a:spAutoFit/>
          </a:bodyPr>
          <a:lstStyle/>
          <a:p>
            <a:r>
              <a:rPr lang="fr-FR" sz="3200" dirty="0"/>
              <a:t>Résumé</a:t>
            </a:r>
          </a:p>
        </p:txBody>
      </p:sp>
      <p:sp>
        <p:nvSpPr>
          <p:cNvPr id="6" name="ZoneTexte 5">
            <a:extLst>
              <a:ext uri="{FF2B5EF4-FFF2-40B4-BE49-F238E27FC236}">
                <a16:creationId xmlns:a16="http://schemas.microsoft.com/office/drawing/2014/main" id="{326987F1-7CE9-4303-AAAA-2D537449FEA0}"/>
              </a:ext>
            </a:extLst>
          </p:cNvPr>
          <p:cNvSpPr txBox="1"/>
          <p:nvPr/>
        </p:nvSpPr>
        <p:spPr>
          <a:xfrm>
            <a:off x="0" y="1228397"/>
            <a:ext cx="9144000" cy="4832092"/>
          </a:xfrm>
          <a:prstGeom prst="rect">
            <a:avLst/>
          </a:prstGeom>
          <a:noFill/>
        </p:spPr>
        <p:txBody>
          <a:bodyPr wrap="square" rtlCol="0">
            <a:spAutoFit/>
          </a:bodyPr>
          <a:lstStyle/>
          <a:p>
            <a:pPr marL="457200" indent="-457200">
              <a:buFont typeface="Arial" panose="020B0604020202020204" pitchFamily="34" charset="0"/>
              <a:buChar char="•"/>
            </a:pPr>
            <a:r>
              <a:rPr lang="fr-FR" sz="2800" dirty="0"/>
              <a:t>Faible dureté, faible densité et porosité pour absorber la quantité de mouvement et limiter le rebond.</a:t>
            </a:r>
          </a:p>
          <a:p>
            <a:pPr marL="457200" indent="-457200">
              <a:buFont typeface="Arial" panose="020B0604020202020204" pitchFamily="34" charset="0"/>
              <a:buChar char="•"/>
            </a:pPr>
            <a:r>
              <a:rPr lang="fr-FR" sz="2800" dirty="0"/>
              <a:t>CTE proche de celui du carbure.</a:t>
            </a:r>
          </a:p>
          <a:p>
            <a:pPr marL="457200" indent="-457200">
              <a:buFont typeface="Arial" panose="020B0604020202020204" pitchFamily="34" charset="0"/>
              <a:buChar char="•"/>
            </a:pPr>
            <a:r>
              <a:rPr lang="fr-FR" sz="2800" dirty="0"/>
              <a:t>Bonne conductivité thermique pour résister aux chocs thermiques.</a:t>
            </a:r>
          </a:p>
          <a:p>
            <a:pPr marL="457200" indent="-457200">
              <a:buFont typeface="Arial" panose="020B0604020202020204" pitchFamily="34" charset="0"/>
              <a:buChar char="•"/>
            </a:pPr>
            <a:r>
              <a:rPr lang="fr-FR" sz="2800" dirty="0"/>
              <a:t>Grains fins, dureté pour résister à l’érosion.</a:t>
            </a:r>
          </a:p>
          <a:p>
            <a:pPr marL="457200" indent="-457200">
              <a:buFont typeface="Arial" panose="020B0604020202020204" pitchFamily="34" charset="0"/>
              <a:buChar char="•"/>
            </a:pPr>
            <a:r>
              <a:rPr lang="fr-FR" sz="2800" dirty="0"/>
              <a:t>Rugosité de l’ordre de quelques microns pour favoriser l’étalement et les éclaboussures.</a:t>
            </a:r>
          </a:p>
          <a:p>
            <a:endParaRPr lang="fr-FR" sz="2800" dirty="0"/>
          </a:p>
          <a:p>
            <a:pPr marL="457200" indent="-457200">
              <a:buFont typeface="Arial" panose="020B0604020202020204" pitchFamily="34" charset="0"/>
              <a:buChar char="•"/>
            </a:pPr>
            <a:r>
              <a:rPr lang="fr-FR" sz="2800" dirty="0"/>
              <a:t>Nitrure de bore : conductivité thermique et résistance à l’érosion insuffisantes.</a:t>
            </a:r>
          </a:p>
        </p:txBody>
      </p:sp>
    </p:spTree>
    <p:extLst>
      <p:ext uri="{BB962C8B-B14F-4D97-AF65-F5344CB8AC3E}">
        <p14:creationId xmlns:p14="http://schemas.microsoft.com/office/powerpoint/2010/main" val="544543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5536" y="44624"/>
            <a:ext cx="6552728" cy="584775"/>
          </a:xfrm>
          <a:prstGeom prst="rect">
            <a:avLst/>
          </a:prstGeom>
          <a:noFill/>
        </p:spPr>
        <p:txBody>
          <a:bodyPr wrap="square" rtlCol="0">
            <a:spAutoFit/>
          </a:bodyPr>
          <a:lstStyle/>
          <a:p>
            <a:r>
              <a:rPr lang="fr-FR" sz="3200" dirty="0"/>
              <a:t>Train de gouttes</a:t>
            </a:r>
          </a:p>
        </p:txBody>
      </p:sp>
      <p:sp>
        <p:nvSpPr>
          <p:cNvPr id="5" name="ZoneTexte 4"/>
          <p:cNvSpPr txBox="1"/>
          <p:nvPr/>
        </p:nvSpPr>
        <p:spPr>
          <a:xfrm>
            <a:off x="5508104" y="6524788"/>
            <a:ext cx="2626928" cy="338554"/>
          </a:xfrm>
          <a:prstGeom prst="rect">
            <a:avLst/>
          </a:prstGeom>
          <a:noFill/>
        </p:spPr>
        <p:txBody>
          <a:bodyPr wrap="square" rtlCol="0">
            <a:spAutoFit/>
          </a:bodyPr>
          <a:lstStyle/>
          <a:p>
            <a:r>
              <a:rPr lang="fr-FR" sz="1600" dirty="0"/>
              <a:t>Source : Corinne Durand.</a:t>
            </a:r>
          </a:p>
        </p:txBody>
      </p:sp>
      <p:pic>
        <p:nvPicPr>
          <p:cNvPr id="3" name="Image 2">
            <a:extLst>
              <a:ext uri="{FF2B5EF4-FFF2-40B4-BE49-F238E27FC236}">
                <a16:creationId xmlns:a16="http://schemas.microsoft.com/office/drawing/2014/main" id="{FB935B46-6AC6-4762-A21A-28F0FD957C21}"/>
              </a:ext>
            </a:extLst>
          </p:cNvPr>
          <p:cNvPicPr>
            <a:picLocks noChangeAspect="1"/>
          </p:cNvPicPr>
          <p:nvPr/>
        </p:nvPicPr>
        <p:blipFill>
          <a:blip r:embed="rId3"/>
          <a:stretch>
            <a:fillRect/>
          </a:stretch>
        </p:blipFill>
        <p:spPr>
          <a:xfrm>
            <a:off x="3923928" y="-26292"/>
            <a:ext cx="1440160" cy="6821225"/>
          </a:xfrm>
          <a:prstGeom prst="rect">
            <a:avLst/>
          </a:prstGeom>
        </p:spPr>
      </p:pic>
      <p:sp>
        <p:nvSpPr>
          <p:cNvPr id="6" name="ZoneTexte 5">
            <a:extLst>
              <a:ext uri="{FF2B5EF4-FFF2-40B4-BE49-F238E27FC236}">
                <a16:creationId xmlns:a16="http://schemas.microsoft.com/office/drawing/2014/main" id="{9A7B68FD-E7DA-4CC9-A78C-6EA090B44FFF}"/>
              </a:ext>
            </a:extLst>
          </p:cNvPr>
          <p:cNvSpPr txBox="1"/>
          <p:nvPr/>
        </p:nvSpPr>
        <p:spPr>
          <a:xfrm>
            <a:off x="107504" y="980728"/>
            <a:ext cx="3816424" cy="2862322"/>
          </a:xfrm>
          <a:prstGeom prst="rect">
            <a:avLst/>
          </a:prstGeom>
          <a:noFill/>
        </p:spPr>
        <p:txBody>
          <a:bodyPr wrap="square" rtlCol="0">
            <a:spAutoFit/>
          </a:bodyPr>
          <a:lstStyle/>
          <a:p>
            <a:r>
              <a:rPr lang="fr-FR" sz="2000" dirty="0"/>
              <a:t>RP</a:t>
            </a:r>
          </a:p>
          <a:p>
            <a:r>
              <a:rPr lang="fr-FR" sz="2000" dirty="0"/>
              <a:t>Longueur de cohérence</a:t>
            </a:r>
          </a:p>
          <a:p>
            <a:r>
              <a:rPr lang="fr-FR" sz="2000" dirty="0"/>
              <a:t>Train de  gouttes</a:t>
            </a:r>
          </a:p>
          <a:p>
            <a:r>
              <a:rPr lang="fr-FR" sz="2000" dirty="0"/>
              <a:t>Hauteur de chute</a:t>
            </a:r>
          </a:p>
          <a:p>
            <a:r>
              <a:rPr lang="fr-FR" sz="2000" dirty="0"/>
              <a:t>Vitesse en sortie de creuset </a:t>
            </a:r>
          </a:p>
          <a:p>
            <a:r>
              <a:rPr lang="fr-FR" sz="2000" dirty="0"/>
              <a:t>Vitesse au moment de l’impact</a:t>
            </a:r>
          </a:p>
          <a:p>
            <a:r>
              <a:rPr lang="fr-FR" sz="2000" dirty="0"/>
              <a:t>Diamètre moyen de la goutte </a:t>
            </a:r>
          </a:p>
          <a:p>
            <a:r>
              <a:rPr lang="fr-FR" sz="2000" dirty="0"/>
              <a:t>T sortie de creuset</a:t>
            </a:r>
          </a:p>
          <a:p>
            <a:r>
              <a:rPr lang="fr-FR" sz="2000" dirty="0"/>
              <a:t>T impact</a:t>
            </a:r>
          </a:p>
        </p:txBody>
      </p:sp>
    </p:spTree>
    <p:extLst>
      <p:ext uri="{BB962C8B-B14F-4D97-AF65-F5344CB8AC3E}">
        <p14:creationId xmlns:p14="http://schemas.microsoft.com/office/powerpoint/2010/main" val="3611586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F2A96AF1-2C71-4A88-A9A2-225C7D510374}"/>
              </a:ext>
            </a:extLst>
          </p:cNvPr>
          <p:cNvPicPr>
            <a:picLocks noChangeAspect="1"/>
          </p:cNvPicPr>
          <p:nvPr/>
        </p:nvPicPr>
        <p:blipFill>
          <a:blip r:embed="rId3"/>
          <a:stretch>
            <a:fillRect/>
          </a:stretch>
        </p:blipFill>
        <p:spPr>
          <a:xfrm>
            <a:off x="3203848" y="0"/>
            <a:ext cx="5026681" cy="6787494"/>
          </a:xfrm>
          <a:prstGeom prst="rect">
            <a:avLst/>
          </a:prstGeom>
        </p:spPr>
      </p:pic>
      <p:pic>
        <p:nvPicPr>
          <p:cNvPr id="6" name="Image 5">
            <a:extLst>
              <a:ext uri="{FF2B5EF4-FFF2-40B4-BE49-F238E27FC236}">
                <a16:creationId xmlns:a16="http://schemas.microsoft.com/office/drawing/2014/main" id="{8BFDD47F-455D-4B27-902E-63999B31A93C}"/>
              </a:ext>
            </a:extLst>
          </p:cNvPr>
          <p:cNvPicPr>
            <a:picLocks noChangeAspect="1"/>
          </p:cNvPicPr>
          <p:nvPr/>
        </p:nvPicPr>
        <p:blipFill>
          <a:blip r:embed="rId4"/>
          <a:stretch>
            <a:fillRect/>
          </a:stretch>
        </p:blipFill>
        <p:spPr>
          <a:xfrm>
            <a:off x="108193" y="2463967"/>
            <a:ext cx="3095655" cy="1930065"/>
          </a:xfrm>
          <a:prstGeom prst="rect">
            <a:avLst/>
          </a:prstGeom>
        </p:spPr>
      </p:pic>
    </p:spTree>
    <p:extLst>
      <p:ext uri="{BB962C8B-B14F-4D97-AF65-F5344CB8AC3E}">
        <p14:creationId xmlns:p14="http://schemas.microsoft.com/office/powerpoint/2010/main" val="173189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5536" y="44624"/>
            <a:ext cx="6552728" cy="584775"/>
          </a:xfrm>
          <a:prstGeom prst="rect">
            <a:avLst/>
          </a:prstGeom>
          <a:noFill/>
        </p:spPr>
        <p:txBody>
          <a:bodyPr wrap="square" rtlCol="0">
            <a:spAutoFit/>
          </a:bodyPr>
          <a:lstStyle/>
          <a:p>
            <a:r>
              <a:rPr lang="fr-FR" sz="3200" dirty="0"/>
              <a:t>Contact avec une surface</a:t>
            </a:r>
          </a:p>
        </p:txBody>
      </p:sp>
      <p:sp>
        <p:nvSpPr>
          <p:cNvPr id="5" name="ZoneTexte 4"/>
          <p:cNvSpPr txBox="1"/>
          <p:nvPr/>
        </p:nvSpPr>
        <p:spPr>
          <a:xfrm>
            <a:off x="5508104" y="6524788"/>
            <a:ext cx="2626928" cy="338554"/>
          </a:xfrm>
          <a:prstGeom prst="rect">
            <a:avLst/>
          </a:prstGeom>
          <a:noFill/>
        </p:spPr>
        <p:txBody>
          <a:bodyPr wrap="square" rtlCol="0">
            <a:spAutoFit/>
          </a:bodyPr>
          <a:lstStyle/>
          <a:p>
            <a:r>
              <a:rPr lang="fr-FR" sz="1600" dirty="0"/>
              <a:t>Source : Corinne Durand.</a:t>
            </a:r>
          </a:p>
        </p:txBody>
      </p:sp>
      <p:pic>
        <p:nvPicPr>
          <p:cNvPr id="4" name="Image 3">
            <a:extLst>
              <a:ext uri="{FF2B5EF4-FFF2-40B4-BE49-F238E27FC236}">
                <a16:creationId xmlns:a16="http://schemas.microsoft.com/office/drawing/2014/main" id="{C659CCA6-2A2D-4ADA-BC2A-646641D76C71}"/>
              </a:ext>
            </a:extLst>
          </p:cNvPr>
          <p:cNvPicPr>
            <a:picLocks noChangeAspect="1"/>
          </p:cNvPicPr>
          <p:nvPr/>
        </p:nvPicPr>
        <p:blipFill>
          <a:blip r:embed="rId3"/>
          <a:stretch>
            <a:fillRect/>
          </a:stretch>
        </p:blipFill>
        <p:spPr>
          <a:xfrm>
            <a:off x="-49107" y="1340768"/>
            <a:ext cx="9181130" cy="4148860"/>
          </a:xfrm>
          <a:prstGeom prst="rect">
            <a:avLst/>
          </a:prstGeom>
        </p:spPr>
      </p:pic>
    </p:spTree>
    <p:extLst>
      <p:ext uri="{BB962C8B-B14F-4D97-AF65-F5344CB8AC3E}">
        <p14:creationId xmlns:p14="http://schemas.microsoft.com/office/powerpoint/2010/main" val="601760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13220"/>
            <a:ext cx="6552728" cy="584775"/>
          </a:xfrm>
          <a:prstGeom prst="rect">
            <a:avLst/>
          </a:prstGeom>
          <a:noFill/>
        </p:spPr>
        <p:txBody>
          <a:bodyPr wrap="square" rtlCol="0">
            <a:spAutoFit/>
          </a:bodyPr>
          <a:lstStyle/>
          <a:p>
            <a:r>
              <a:rPr lang="fr-FR" sz="3200" dirty="0"/>
              <a:t>Carbure liquide.</a:t>
            </a:r>
          </a:p>
        </p:txBody>
      </p:sp>
      <p:sp>
        <p:nvSpPr>
          <p:cNvPr id="5" name="ZoneTexte 4"/>
          <p:cNvSpPr txBox="1"/>
          <p:nvPr/>
        </p:nvSpPr>
        <p:spPr>
          <a:xfrm>
            <a:off x="5508104" y="6524788"/>
            <a:ext cx="2626928" cy="338554"/>
          </a:xfrm>
          <a:prstGeom prst="rect">
            <a:avLst/>
          </a:prstGeom>
          <a:noFill/>
        </p:spPr>
        <p:txBody>
          <a:bodyPr wrap="square" rtlCol="0">
            <a:spAutoFit/>
          </a:bodyPr>
          <a:lstStyle/>
          <a:p>
            <a:r>
              <a:rPr lang="fr-FR" sz="1600" dirty="0"/>
              <a:t>Source : Corinne Durand.</a:t>
            </a:r>
          </a:p>
        </p:txBody>
      </p:sp>
      <p:sp>
        <p:nvSpPr>
          <p:cNvPr id="6" name="ZoneTexte 5">
            <a:extLst>
              <a:ext uri="{FF2B5EF4-FFF2-40B4-BE49-F238E27FC236}">
                <a16:creationId xmlns:a16="http://schemas.microsoft.com/office/drawing/2014/main" id="{11520CBD-E308-40B6-8528-66BF0E58C8E5}"/>
              </a:ext>
            </a:extLst>
          </p:cNvPr>
          <p:cNvSpPr txBox="1"/>
          <p:nvPr/>
        </p:nvSpPr>
        <p:spPr>
          <a:xfrm>
            <a:off x="0" y="797510"/>
            <a:ext cx="9144000" cy="5693866"/>
          </a:xfrm>
          <a:prstGeom prst="rect">
            <a:avLst/>
          </a:prstGeom>
          <a:noFill/>
        </p:spPr>
        <p:txBody>
          <a:bodyPr wrap="square" rtlCol="0">
            <a:spAutoFit/>
          </a:bodyPr>
          <a:lstStyle/>
          <a:p>
            <a:pPr marL="457200" indent="-457200">
              <a:buFont typeface="Arial" panose="020B0604020202020204" pitchFamily="34" charset="0"/>
              <a:buChar char="•"/>
            </a:pPr>
            <a:r>
              <a:rPr lang="fr-FR" sz="2800" dirty="0"/>
              <a:t>Le carbure liquide est hydrophobe vis-à-vis du graphite et du nitrure de bore : aucun mouillage.</a:t>
            </a:r>
          </a:p>
          <a:p>
            <a:pPr marL="457200" indent="-457200">
              <a:buFont typeface="Arial" panose="020B0604020202020204" pitchFamily="34" charset="0"/>
              <a:buChar char="•"/>
            </a:pPr>
            <a:endParaRPr lang="fr-FR" sz="2800" dirty="0"/>
          </a:p>
          <a:p>
            <a:pPr marL="457200" indent="-457200">
              <a:buFont typeface="Arial" panose="020B0604020202020204" pitchFamily="34" charset="0"/>
              <a:buChar char="•"/>
            </a:pPr>
            <a:r>
              <a:rPr lang="fr-FR" sz="2800" dirty="0"/>
              <a:t>Le carbure liquide a une grande tension de surface et une faible viscosité.</a:t>
            </a:r>
          </a:p>
          <a:p>
            <a:pPr marL="457200" indent="-457200">
              <a:buFont typeface="Arial" panose="020B0604020202020204" pitchFamily="34" charset="0"/>
              <a:buChar char="•"/>
            </a:pPr>
            <a:endParaRPr lang="fr-FR" sz="2800" dirty="0"/>
          </a:p>
          <a:p>
            <a:pPr marL="457200" indent="-457200">
              <a:buFont typeface="Arial" panose="020B0604020202020204" pitchFamily="34" charset="0"/>
              <a:buChar char="•"/>
            </a:pPr>
            <a:endParaRPr lang="fr-FR" sz="2800" dirty="0"/>
          </a:p>
          <a:p>
            <a:pPr marL="457200" indent="-457200">
              <a:buFont typeface="Arial" panose="020B0604020202020204" pitchFamily="34" charset="0"/>
              <a:buChar char="•"/>
            </a:pPr>
            <a:r>
              <a:rPr lang="fr-FR" sz="2800" dirty="0"/>
              <a:t>L’ énergie cinétique est transférée en énergie de surface sans dissipation visqueuse, la goutte rebondit.</a:t>
            </a:r>
          </a:p>
          <a:p>
            <a:pPr marL="457200" indent="-457200">
              <a:buFont typeface="Arial" panose="020B0604020202020204" pitchFamily="34" charset="0"/>
              <a:buChar char="•"/>
            </a:pPr>
            <a:endParaRPr lang="fr-FR" sz="2800" dirty="0"/>
          </a:p>
          <a:p>
            <a:pPr marL="457200" indent="-457200">
              <a:buFont typeface="Arial" panose="020B0604020202020204" pitchFamily="34" charset="0"/>
              <a:buChar char="•"/>
            </a:pPr>
            <a:r>
              <a:rPr lang="fr-FR" sz="2800" dirty="0"/>
              <a:t>Des éclaboussures sont générées même à faible vitesse d’impact.</a:t>
            </a:r>
          </a:p>
        </p:txBody>
      </p:sp>
    </p:spTree>
    <p:extLst>
      <p:ext uri="{BB962C8B-B14F-4D97-AF65-F5344CB8AC3E}">
        <p14:creationId xmlns:p14="http://schemas.microsoft.com/office/powerpoint/2010/main" val="2432069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13220"/>
            <a:ext cx="6552728" cy="584775"/>
          </a:xfrm>
          <a:prstGeom prst="rect">
            <a:avLst/>
          </a:prstGeom>
          <a:noFill/>
        </p:spPr>
        <p:txBody>
          <a:bodyPr wrap="square" rtlCol="0">
            <a:spAutoFit/>
          </a:bodyPr>
          <a:lstStyle/>
          <a:p>
            <a:r>
              <a:rPr lang="fr-FR" sz="3200" dirty="0"/>
              <a:t>Pulvérisation</a:t>
            </a:r>
          </a:p>
        </p:txBody>
      </p:sp>
      <p:sp>
        <p:nvSpPr>
          <p:cNvPr id="5" name="ZoneTexte 4"/>
          <p:cNvSpPr txBox="1"/>
          <p:nvPr/>
        </p:nvSpPr>
        <p:spPr>
          <a:xfrm>
            <a:off x="5508104" y="6524788"/>
            <a:ext cx="2626928" cy="338554"/>
          </a:xfrm>
          <a:prstGeom prst="rect">
            <a:avLst/>
          </a:prstGeom>
          <a:noFill/>
        </p:spPr>
        <p:txBody>
          <a:bodyPr wrap="square" rtlCol="0">
            <a:spAutoFit/>
          </a:bodyPr>
          <a:lstStyle/>
          <a:p>
            <a:r>
              <a:rPr lang="fr-FR" sz="1600" dirty="0"/>
              <a:t>Source : Corinne Durand.</a:t>
            </a:r>
          </a:p>
        </p:txBody>
      </p:sp>
      <p:sp>
        <p:nvSpPr>
          <p:cNvPr id="6" name="ZoneTexte 5">
            <a:extLst>
              <a:ext uri="{FF2B5EF4-FFF2-40B4-BE49-F238E27FC236}">
                <a16:creationId xmlns:a16="http://schemas.microsoft.com/office/drawing/2014/main" id="{11520CBD-E308-40B6-8528-66BF0E58C8E5}"/>
              </a:ext>
            </a:extLst>
          </p:cNvPr>
          <p:cNvSpPr txBox="1"/>
          <p:nvPr/>
        </p:nvSpPr>
        <p:spPr>
          <a:xfrm>
            <a:off x="0" y="797510"/>
            <a:ext cx="9144000" cy="6124754"/>
          </a:xfrm>
          <a:prstGeom prst="rect">
            <a:avLst/>
          </a:prstGeom>
          <a:noFill/>
        </p:spPr>
        <p:txBody>
          <a:bodyPr wrap="square" rtlCol="0">
            <a:spAutoFit/>
          </a:bodyPr>
          <a:lstStyle/>
          <a:p>
            <a:pPr marL="457200" indent="-457200">
              <a:buFont typeface="Arial" panose="020B0604020202020204" pitchFamily="34" charset="0"/>
              <a:buChar char="•"/>
            </a:pPr>
            <a:r>
              <a:rPr lang="fr-FR" sz="2800" dirty="0"/>
              <a:t>La pulvérisation résulte d’une compétition entre </a:t>
            </a:r>
          </a:p>
          <a:p>
            <a:pPr marL="914400" lvl="1" indent="-457200">
              <a:buFont typeface="Arial" panose="020B0604020202020204" pitchFamily="34" charset="0"/>
              <a:buChar char="•"/>
            </a:pPr>
            <a:r>
              <a:rPr lang="fr-FR" sz="2800" dirty="0"/>
              <a:t>Quantité de mouvement</a:t>
            </a:r>
          </a:p>
          <a:p>
            <a:pPr marL="914400" lvl="1" indent="-457200">
              <a:buFont typeface="Arial" panose="020B0604020202020204" pitchFamily="34" charset="0"/>
              <a:buChar char="•"/>
            </a:pPr>
            <a:r>
              <a:rPr lang="fr-FR" sz="2800" dirty="0"/>
              <a:t>Tension superficielle</a:t>
            </a:r>
          </a:p>
          <a:p>
            <a:pPr marL="914400" lvl="1" indent="-457200">
              <a:buFont typeface="Arial" panose="020B0604020202020204" pitchFamily="34" charset="0"/>
              <a:buChar char="•"/>
            </a:pPr>
            <a:r>
              <a:rPr lang="fr-FR" sz="2800" dirty="0"/>
              <a:t>Viscosité</a:t>
            </a:r>
          </a:p>
          <a:p>
            <a:pPr marL="457200" lvl="0" indent="-457200">
              <a:buFont typeface="Arial" panose="020B0604020202020204" pitchFamily="34" charset="0"/>
              <a:buChar char="•"/>
            </a:pPr>
            <a:r>
              <a:rPr lang="fr-FR" sz="2800" dirty="0">
                <a:solidFill>
                  <a:srgbClr val="000000"/>
                </a:solidFill>
              </a:rPr>
              <a:t>L’éclaboussure est obtenue lorsque les effets d’ inertie sont supérieurs à ceux </a:t>
            </a:r>
          </a:p>
          <a:p>
            <a:pPr marL="914400" lvl="1" indent="-457200">
              <a:buFont typeface="Arial" panose="020B0604020202020204" pitchFamily="34" charset="0"/>
              <a:buChar char="•"/>
            </a:pPr>
            <a:r>
              <a:rPr lang="fr-FR" sz="2800" dirty="0">
                <a:solidFill>
                  <a:srgbClr val="000000"/>
                </a:solidFill>
              </a:rPr>
              <a:t>du mouillage </a:t>
            </a:r>
          </a:p>
          <a:p>
            <a:pPr marL="914400" lvl="1" indent="-457200">
              <a:buFont typeface="Arial" panose="020B0604020202020204" pitchFamily="34" charset="0"/>
              <a:buChar char="•"/>
            </a:pPr>
            <a:r>
              <a:rPr lang="fr-FR" sz="2800" dirty="0">
                <a:solidFill>
                  <a:srgbClr val="000000"/>
                </a:solidFill>
              </a:rPr>
              <a:t>de la tension superficielle,</a:t>
            </a:r>
          </a:p>
          <a:p>
            <a:pPr marL="457200" lvl="0" indent="-457200">
              <a:buFont typeface="Arial" panose="020B0604020202020204" pitchFamily="34" charset="0"/>
              <a:buChar char="•"/>
            </a:pPr>
            <a:r>
              <a:rPr lang="fr-FR" sz="2800" dirty="0">
                <a:solidFill>
                  <a:srgbClr val="000000"/>
                </a:solidFill>
              </a:rPr>
              <a:t>L’éclaboussure dépend de </a:t>
            </a:r>
          </a:p>
          <a:p>
            <a:pPr marL="914400" lvl="1" indent="-457200">
              <a:buFont typeface="Arial" panose="020B0604020202020204" pitchFamily="34" charset="0"/>
              <a:buChar char="•"/>
            </a:pPr>
            <a:r>
              <a:rPr lang="fr-FR" sz="2800" dirty="0">
                <a:solidFill>
                  <a:srgbClr val="000000"/>
                </a:solidFill>
              </a:rPr>
              <a:t>De la vitesse d’impact, </a:t>
            </a:r>
          </a:p>
          <a:p>
            <a:pPr marL="914400" lvl="1" indent="-457200">
              <a:buFont typeface="Arial" panose="020B0604020202020204" pitchFamily="34" charset="0"/>
              <a:buChar char="•"/>
            </a:pPr>
            <a:r>
              <a:rPr lang="fr-FR" sz="2800" dirty="0">
                <a:solidFill>
                  <a:srgbClr val="000000"/>
                </a:solidFill>
              </a:rPr>
              <a:t>De la rugosité de la cible, </a:t>
            </a:r>
          </a:p>
          <a:p>
            <a:pPr marL="914400" lvl="1" indent="-457200">
              <a:buFont typeface="Arial" panose="020B0604020202020204" pitchFamily="34" charset="0"/>
              <a:buChar char="•"/>
            </a:pPr>
            <a:r>
              <a:rPr lang="fr-FR" sz="2800" dirty="0">
                <a:solidFill>
                  <a:srgbClr val="000000"/>
                </a:solidFill>
              </a:rPr>
              <a:t>Du mouillage, </a:t>
            </a:r>
          </a:p>
          <a:p>
            <a:pPr marL="914400" lvl="1" indent="-457200">
              <a:buFont typeface="Arial" panose="020B0604020202020204" pitchFamily="34" charset="0"/>
              <a:buChar char="•"/>
            </a:pPr>
            <a:r>
              <a:rPr lang="fr-FR" sz="2800" dirty="0">
                <a:solidFill>
                  <a:srgbClr val="000000"/>
                </a:solidFill>
              </a:rPr>
              <a:t>De la température.</a:t>
            </a:r>
          </a:p>
          <a:p>
            <a:pPr marL="914400" lvl="1" indent="-457200">
              <a:buFont typeface="Arial" panose="020B0604020202020204" pitchFamily="34" charset="0"/>
              <a:buChar char="•"/>
            </a:pPr>
            <a:endParaRPr lang="fr-FR" sz="2800" dirty="0"/>
          </a:p>
        </p:txBody>
      </p:sp>
    </p:spTree>
    <p:extLst>
      <p:ext uri="{BB962C8B-B14F-4D97-AF65-F5344CB8AC3E}">
        <p14:creationId xmlns:p14="http://schemas.microsoft.com/office/powerpoint/2010/main" val="4044435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13220"/>
            <a:ext cx="6552728" cy="584775"/>
          </a:xfrm>
          <a:prstGeom prst="rect">
            <a:avLst/>
          </a:prstGeom>
          <a:noFill/>
        </p:spPr>
        <p:txBody>
          <a:bodyPr wrap="square" rtlCol="0">
            <a:spAutoFit/>
          </a:bodyPr>
          <a:lstStyle/>
          <a:p>
            <a:r>
              <a:rPr lang="fr-FR" sz="3200" dirty="0"/>
              <a:t>Régime d’éclaboussure</a:t>
            </a:r>
          </a:p>
        </p:txBody>
      </p:sp>
      <p:sp>
        <p:nvSpPr>
          <p:cNvPr id="5" name="ZoneTexte 4"/>
          <p:cNvSpPr txBox="1"/>
          <p:nvPr/>
        </p:nvSpPr>
        <p:spPr>
          <a:xfrm>
            <a:off x="5508104" y="6524788"/>
            <a:ext cx="2626928" cy="338554"/>
          </a:xfrm>
          <a:prstGeom prst="rect">
            <a:avLst/>
          </a:prstGeom>
          <a:noFill/>
        </p:spPr>
        <p:txBody>
          <a:bodyPr wrap="square" rtlCol="0">
            <a:spAutoFit/>
          </a:bodyPr>
          <a:lstStyle/>
          <a:p>
            <a:r>
              <a:rPr lang="fr-FR" sz="1600" dirty="0"/>
              <a:t>Source : Corinne Durand.</a:t>
            </a:r>
          </a:p>
        </p:txBody>
      </p:sp>
      <p:pic>
        <p:nvPicPr>
          <p:cNvPr id="3" name="Image 2">
            <a:extLst>
              <a:ext uri="{FF2B5EF4-FFF2-40B4-BE49-F238E27FC236}">
                <a16:creationId xmlns:a16="http://schemas.microsoft.com/office/drawing/2014/main" id="{7F169D17-4A86-41FC-BCB0-D5FFD789758E}"/>
              </a:ext>
            </a:extLst>
          </p:cNvPr>
          <p:cNvPicPr>
            <a:picLocks noChangeAspect="1"/>
          </p:cNvPicPr>
          <p:nvPr/>
        </p:nvPicPr>
        <p:blipFill>
          <a:blip r:embed="rId3"/>
          <a:stretch>
            <a:fillRect/>
          </a:stretch>
        </p:blipFill>
        <p:spPr>
          <a:xfrm>
            <a:off x="35497" y="1484784"/>
            <a:ext cx="9073006" cy="3888431"/>
          </a:xfrm>
          <a:prstGeom prst="rect">
            <a:avLst/>
          </a:prstGeom>
        </p:spPr>
      </p:pic>
    </p:spTree>
    <p:extLst>
      <p:ext uri="{BB962C8B-B14F-4D97-AF65-F5344CB8AC3E}">
        <p14:creationId xmlns:p14="http://schemas.microsoft.com/office/powerpoint/2010/main" val="22205862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13220"/>
            <a:ext cx="6552728" cy="584775"/>
          </a:xfrm>
          <a:prstGeom prst="rect">
            <a:avLst/>
          </a:prstGeom>
          <a:noFill/>
        </p:spPr>
        <p:txBody>
          <a:bodyPr wrap="square" rtlCol="0">
            <a:spAutoFit/>
          </a:bodyPr>
          <a:lstStyle/>
          <a:p>
            <a:r>
              <a:rPr lang="fr-FR" sz="3200" dirty="0"/>
              <a:t>Disque de pulvérisation</a:t>
            </a:r>
          </a:p>
        </p:txBody>
      </p:sp>
      <p:graphicFrame>
        <p:nvGraphicFramePr>
          <p:cNvPr id="9" name="Diagramme 8">
            <a:extLst>
              <a:ext uri="{FF2B5EF4-FFF2-40B4-BE49-F238E27FC236}">
                <a16:creationId xmlns:a16="http://schemas.microsoft.com/office/drawing/2014/main" id="{C5F4383F-B0D3-42F6-980B-80042235B316}"/>
              </a:ext>
            </a:extLst>
          </p:cNvPr>
          <p:cNvGraphicFramePr/>
          <p:nvPr>
            <p:extLst>
              <p:ext uri="{D42A27DB-BD31-4B8C-83A1-F6EECF244321}">
                <p14:modId xmlns:p14="http://schemas.microsoft.com/office/powerpoint/2010/main" val="1488798850"/>
              </p:ext>
            </p:extLst>
          </p:nvPr>
        </p:nvGraphicFramePr>
        <p:xfrm>
          <a:off x="0" y="609980"/>
          <a:ext cx="9144000" cy="592679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77295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13220"/>
            <a:ext cx="6552728" cy="584775"/>
          </a:xfrm>
          <a:prstGeom prst="rect">
            <a:avLst/>
          </a:prstGeom>
          <a:noFill/>
        </p:spPr>
        <p:txBody>
          <a:bodyPr wrap="square" rtlCol="0">
            <a:spAutoFit/>
          </a:bodyPr>
          <a:lstStyle/>
          <a:p>
            <a:r>
              <a:rPr lang="fr-FR" sz="3200" dirty="0"/>
              <a:t>Caractéristiques du graphite</a:t>
            </a:r>
          </a:p>
        </p:txBody>
      </p:sp>
      <p:graphicFrame>
        <p:nvGraphicFramePr>
          <p:cNvPr id="7" name="Diagramme 6">
            <a:extLst>
              <a:ext uri="{FF2B5EF4-FFF2-40B4-BE49-F238E27FC236}">
                <a16:creationId xmlns:a16="http://schemas.microsoft.com/office/drawing/2014/main" id="{DCAD6C39-DC85-4082-8D72-B224B4361694}"/>
              </a:ext>
            </a:extLst>
          </p:cNvPr>
          <p:cNvGraphicFramePr/>
          <p:nvPr>
            <p:extLst>
              <p:ext uri="{D42A27DB-BD31-4B8C-83A1-F6EECF244321}">
                <p14:modId xmlns:p14="http://schemas.microsoft.com/office/powerpoint/2010/main" val="935058009"/>
              </p:ext>
            </p:extLst>
          </p:nvPr>
        </p:nvGraphicFramePr>
        <p:xfrm>
          <a:off x="575556" y="624514"/>
          <a:ext cx="7992888" cy="58553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99839259"/>
      </p:ext>
    </p:extLst>
  </p:cSld>
  <p:clrMapOvr>
    <a:masterClrMapping/>
  </p:clrMapOvr>
</p:sld>
</file>

<file path=ppt/theme/theme1.xml><?xml version="1.0" encoding="utf-8"?>
<a:theme xmlns:a="http://schemas.openxmlformats.org/drawingml/2006/main" name="Technogenia">
  <a:themeElements>
    <a:clrScheme name="presentation-telemecanique 2">
      <a:dk1>
        <a:srgbClr val="000000"/>
      </a:dk1>
      <a:lt1>
        <a:srgbClr val="FFFFFF"/>
      </a:lt1>
      <a:dk2>
        <a:srgbClr val="000000"/>
      </a:dk2>
      <a:lt2>
        <a:srgbClr val="626469"/>
      </a:lt2>
      <a:accent1>
        <a:srgbClr val="009530"/>
      </a:accent1>
      <a:accent2>
        <a:srgbClr val="B10043"/>
      </a:accent2>
      <a:accent3>
        <a:srgbClr val="FFFFFF"/>
      </a:accent3>
      <a:accent4>
        <a:srgbClr val="000000"/>
      </a:accent4>
      <a:accent5>
        <a:srgbClr val="AAC8AD"/>
      </a:accent5>
      <a:accent6>
        <a:srgbClr val="A0003C"/>
      </a:accent6>
      <a:hlink>
        <a:srgbClr val="42B4E6"/>
      </a:hlink>
      <a:folHlink>
        <a:srgbClr val="4FA60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bg2"/>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bg2"/>
            </a:solidFill>
            <a:effectLst/>
            <a:latin typeface="Arial" charset="0"/>
          </a:defRPr>
        </a:defPPr>
      </a:lstStyle>
    </a:lnDef>
  </a:objectDefaults>
  <a:extraClrSchemeLst>
    <a:extraClrScheme>
      <a:clrScheme name="presentation-telemecanique 1">
        <a:dk1>
          <a:srgbClr val="FFFFFF"/>
        </a:dk1>
        <a:lt1>
          <a:srgbClr val="FFFFFF"/>
        </a:lt1>
        <a:dk2>
          <a:srgbClr val="B10043"/>
        </a:dk2>
        <a:lt2>
          <a:srgbClr val="FFFFFF"/>
        </a:lt2>
        <a:accent1>
          <a:srgbClr val="FFFFFF"/>
        </a:accent1>
        <a:accent2>
          <a:srgbClr val="B10043"/>
        </a:accent2>
        <a:accent3>
          <a:srgbClr val="D5AAB0"/>
        </a:accent3>
        <a:accent4>
          <a:srgbClr val="DADADA"/>
        </a:accent4>
        <a:accent5>
          <a:srgbClr val="FFFFFF"/>
        </a:accent5>
        <a:accent6>
          <a:srgbClr val="A0003C"/>
        </a:accent6>
        <a:hlink>
          <a:srgbClr val="42B4E6"/>
        </a:hlink>
        <a:folHlink>
          <a:srgbClr val="9FA0A4"/>
        </a:folHlink>
      </a:clrScheme>
      <a:clrMap bg1="dk2" tx1="lt1" bg2="dk1" tx2="lt2" accent1="accent1" accent2="accent2" accent3="accent3" accent4="accent4" accent5="accent5" accent6="accent6" hlink="hlink" folHlink="folHlink"/>
    </a:extraClrScheme>
    <a:extraClrScheme>
      <a:clrScheme name="presentation-telemecanique 2">
        <a:dk1>
          <a:srgbClr val="000000"/>
        </a:dk1>
        <a:lt1>
          <a:srgbClr val="FFFFFF"/>
        </a:lt1>
        <a:dk2>
          <a:srgbClr val="000000"/>
        </a:dk2>
        <a:lt2>
          <a:srgbClr val="626469"/>
        </a:lt2>
        <a:accent1>
          <a:srgbClr val="009530"/>
        </a:accent1>
        <a:accent2>
          <a:srgbClr val="B10043"/>
        </a:accent2>
        <a:accent3>
          <a:srgbClr val="FFFFFF"/>
        </a:accent3>
        <a:accent4>
          <a:srgbClr val="000000"/>
        </a:accent4>
        <a:accent5>
          <a:srgbClr val="AAC8AD"/>
        </a:accent5>
        <a:accent6>
          <a:srgbClr val="A0003C"/>
        </a:accent6>
        <a:hlink>
          <a:srgbClr val="42B4E6"/>
        </a:hlink>
        <a:folHlink>
          <a:srgbClr val="4FA600"/>
        </a:folHlink>
      </a:clrScheme>
      <a:clrMap bg1="lt1" tx1="dk1" bg2="lt2" tx2="dk2" accent1="accent1" accent2="accent2" accent3="accent3" accent4="accent4" accent5="accent5" accent6="accent6" hlink="hlink" folHlink="folHlink"/>
    </a:extraClrScheme>
    <a:extraClrScheme>
      <a:clrScheme name="presentation-telemecanique 3">
        <a:dk1>
          <a:srgbClr val="FFFFFF"/>
        </a:dk1>
        <a:lt1>
          <a:srgbClr val="FFFFFF"/>
        </a:lt1>
        <a:dk2>
          <a:srgbClr val="42B4E6"/>
        </a:dk2>
        <a:lt2>
          <a:srgbClr val="FFFFFF"/>
        </a:lt2>
        <a:accent1>
          <a:srgbClr val="FFFFFF"/>
        </a:accent1>
        <a:accent2>
          <a:srgbClr val="B10043"/>
        </a:accent2>
        <a:accent3>
          <a:srgbClr val="B0D6F0"/>
        </a:accent3>
        <a:accent4>
          <a:srgbClr val="DADADA"/>
        </a:accent4>
        <a:accent5>
          <a:srgbClr val="FFFFFF"/>
        </a:accent5>
        <a:accent6>
          <a:srgbClr val="A0003C"/>
        </a:accent6>
        <a:hlink>
          <a:srgbClr val="42B4E6"/>
        </a:hlink>
        <a:folHlink>
          <a:srgbClr val="FFFFFF"/>
        </a:folHlink>
      </a:clrScheme>
      <a:clrMap bg1="dk2" tx1="lt1" bg2="dk1" tx2="lt2" accent1="accent1" accent2="accent2" accent3="accent3" accent4="accent4" accent5="accent5" accent6="accent6" hlink="hlink" folHlink="folHlink"/>
    </a:extraClrScheme>
    <a:extraClrScheme>
      <a:clrScheme name="presentation-telemecanique 4">
        <a:dk1>
          <a:srgbClr val="FFFFFF"/>
        </a:dk1>
        <a:lt1>
          <a:srgbClr val="FFFFFF"/>
        </a:lt1>
        <a:dk2>
          <a:srgbClr val="4FA600"/>
        </a:dk2>
        <a:lt2>
          <a:srgbClr val="FFFFFF"/>
        </a:lt2>
        <a:accent1>
          <a:srgbClr val="FFFFFF"/>
        </a:accent1>
        <a:accent2>
          <a:srgbClr val="FFFFFF"/>
        </a:accent2>
        <a:accent3>
          <a:srgbClr val="B2D0AA"/>
        </a:accent3>
        <a:accent4>
          <a:srgbClr val="DADADA"/>
        </a:accent4>
        <a:accent5>
          <a:srgbClr val="FFFFFF"/>
        </a:accent5>
        <a:accent6>
          <a:srgbClr val="E7E7E7"/>
        </a:accent6>
        <a:hlink>
          <a:srgbClr val="FFFFFF"/>
        </a:hlink>
        <a:folHlink>
          <a:srgbClr val="FFFFFF"/>
        </a:folHlink>
      </a:clrScheme>
      <a:clrMap bg1="dk2" tx1="lt1" bg2="dk1" tx2="lt2" accent1="accent1" accent2="accent2" accent3="accent3" accent4="accent4" accent5="accent5" accent6="accent6" hlink="hlink" folHlink="folHlink"/>
    </a:extraClrScheme>
    <a:extraClrScheme>
      <a:clrScheme name="presentation-telemecanique 5">
        <a:dk1>
          <a:srgbClr val="FFFFFF"/>
        </a:dk1>
        <a:lt1>
          <a:srgbClr val="FFFFFF"/>
        </a:lt1>
        <a:dk2>
          <a:srgbClr val="009530"/>
        </a:dk2>
        <a:lt2>
          <a:srgbClr val="FFFFFF"/>
        </a:lt2>
        <a:accent1>
          <a:srgbClr val="FFFFFF"/>
        </a:accent1>
        <a:accent2>
          <a:srgbClr val="FFFFFF"/>
        </a:accent2>
        <a:accent3>
          <a:srgbClr val="AAC8AD"/>
        </a:accent3>
        <a:accent4>
          <a:srgbClr val="DADADA"/>
        </a:accent4>
        <a:accent5>
          <a:srgbClr val="FFFFFF"/>
        </a:accent5>
        <a:accent6>
          <a:srgbClr val="E7E7E7"/>
        </a:accent6>
        <a:hlink>
          <a:srgbClr val="FFFFFF"/>
        </a:hlink>
        <a:folHlink>
          <a:srgbClr val="FFFF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20817</TotalTime>
  <Words>1339</Words>
  <Application>Microsoft Office PowerPoint</Application>
  <PresentationFormat>Affichage à l'écran (4:3)</PresentationFormat>
  <Paragraphs>213</Paragraphs>
  <Slides>16</Slides>
  <Notes>16</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16</vt:i4>
      </vt:variant>
    </vt:vector>
  </HeadingPairs>
  <TitlesOfParts>
    <vt:vector size="19" baseType="lpstr">
      <vt:lpstr>Arial</vt:lpstr>
      <vt:lpstr>Calibri</vt:lpstr>
      <vt:lpstr>Technogenia</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Technogenia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WEAR PROTECTION EXPERTISE</dc:title>
  <dc:creator>BRUNET</dc:creator>
  <cp:lastModifiedBy>Pierre BRUNET</cp:lastModifiedBy>
  <cp:revision>1377</cp:revision>
  <cp:lastPrinted>2021-11-26T09:33:11Z</cp:lastPrinted>
  <dcterms:created xsi:type="dcterms:W3CDTF">2015-10-20T07:50:52Z</dcterms:created>
  <dcterms:modified xsi:type="dcterms:W3CDTF">2023-01-11T09:28:51Z</dcterms:modified>
</cp:coreProperties>
</file>